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64" r:id="rId6"/>
    <p:sldId id="259" r:id="rId7"/>
    <p:sldId id="262" r:id="rId8"/>
    <p:sldId id="276" r:id="rId9"/>
    <p:sldId id="260" r:id="rId10"/>
    <p:sldId id="266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61" r:id="rId21"/>
    <p:sldId id="275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/>
  </p:normalViewPr>
  <p:slideViewPr>
    <p:cSldViewPr snapToGrid="0" snapToObjects="1">
      <p:cViewPr varScale="1">
        <p:scale>
          <a:sx n="89" d="100"/>
          <a:sy n="8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B168C-1F91-DF4E-ABE5-A5F2FF2BA466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CCB10-F346-4E44-8132-965823E3A6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397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CB10-F346-4E44-8132-965823E3A621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929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21E0B-1F23-F449-A6BF-353CECEA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D6A95A9-6FE6-7546-8BDC-217B0C115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E3FC0E-A790-9944-82CB-5FC8DF28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045CAD-6320-0E44-B71B-64D93B41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CCF7FA-AD5C-984B-80C2-248CD350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84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F8DD19-9ADC-A64C-87F5-A8A55B43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6016F56-8173-D743-900A-0F6B7994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F27BF7-DD7F-2A4F-85F2-E28A243E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18FF76-A62D-B84B-B458-BF1925C9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F54F6B-667E-8140-89AF-C6354D78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7078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9B3ACFF-4C7D-8B4D-9768-63D65F226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515D2BA-D438-0E43-AC84-8549E1C35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879A3B-0344-E347-AC29-C013759B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798DC5-BC0B-424D-9885-7516F6A4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6DF8E3-BBB1-A243-8F19-D7BD7926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500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FF4451-A0C2-9045-857F-FEF7FACD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173496-4FED-EA4B-B614-B8976275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4BBBF8-CF90-C94E-9F0C-C3AAF872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342829-8B2A-704B-8515-83F96460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ED1732-0F5D-8642-A261-541560AF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116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51643-CE3C-A44D-B845-818E3207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E01120-2804-FF45-B158-025724A2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32F543-1D59-6C4D-8717-CE71ECEC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7764F4-618D-2846-9D6F-A80D6318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D2B4DF-E2A9-B64C-895C-2930D8EE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157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AA9BD-DE8D-AE4C-B6DD-A744C96C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C00B56-5152-7843-86D8-9F01274B1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BC0818-3BAC-804E-BB0C-98FFC1833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069665-AC26-7745-8A94-AB203095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3BECD1-EA2B-3246-B405-D1993303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F42E10-3667-0A49-8D27-F1AB9CA8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021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A6D73A-5C62-C94A-BEF3-72B950A9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480F09-2754-AD44-A44A-069D1CD9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B68938E-11A8-1749-A6DF-4ADBF2722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E875256-F155-2641-9C3F-2D0BC16D5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854115-5D7B-A241-A335-DB61DDEE5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D62DA68-22BB-7C4B-ABCB-6E30C199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1FFF96A-4620-1F46-AC17-8E793CE8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CB48BDF-DFCD-424A-9933-0104D714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964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6709D0-EE55-324B-B55B-D9E6CB31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717FB5F-772B-9F40-A407-5A174DF6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C3484D-3326-B943-A0CE-32EF089B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9C7809-6D4F-D64B-8A83-68C62D1E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01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679DADF-85D2-ED4A-8BA3-974B9ADF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ACB32F6-C261-8149-A393-8FF46850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50F597-A70D-CF44-A587-C7704AD2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512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84C82-ED5C-2849-8BC8-65E93DB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4F893-ECA6-F848-BE8A-89AA10FD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BDD256-41B9-FD43-ABBF-2A96A4B6C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9A5B73-37A7-D34E-BFF0-939DD2B7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8B7EB6-C4F3-854A-8D45-EDA95B4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CDF7F4-ED84-BE40-B882-4CB6F53C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059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A94F3A-6726-D347-BF82-8B01576B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693B9F-A1B2-494F-AD48-F6F73AC42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2CC5220-ECC1-D04C-B0EC-107A3E2C9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520FFB-0C31-1347-B2A9-AF556B8E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6C3DF78-1673-3C4F-B917-E11A2312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220831-0116-5B47-9D14-93EEA132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2137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A833EB9-AED1-8D43-B3CE-A02F8ECD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74C6FF-9F3D-984A-AF71-848F3ABC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712D71-6328-D743-A670-7D596C261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D871C-6E8C-244F-9531-25A8EB083DB3}" type="datetimeFigureOut">
              <a:rPr kumimoji="1" lang="zh-TW" altLang="en-US" smtClean="0"/>
              <a:t>2019/8/12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126EB1-ACB0-0F4D-87BC-125724300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F39386-A2D6-A84B-A842-D3208BD3B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EFE2-4192-BA48-91E7-5AF1468D7B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168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jobshop.jjvh.nl/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cl.ntt.co.jp/as/members/yamada/galbk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60b3/ffcdcfd3cacf050ba096b4201adc1ce296ba.pdf" TargetMode="External"/><Relationship Id="rId2" Type="http://schemas.openxmlformats.org/officeDocument/2006/relationships/hyperlink" Target="https://www.sciencedirect.com/science/article/pii/S03050548110036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teseerx.ist.psu.edu/viewdoc/download?doi=10.1.1.470.7288&amp;rep=rep1&amp;type=pdf" TargetMode="External"/><Relationship Id="rId4" Type="http://schemas.openxmlformats.org/officeDocument/2006/relationships/hyperlink" Target="https://www.sciencedirect.com/science/article/pii/S092188900000087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0AA5C8-9948-494D-9DCA-4556D6BAD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Smart Manufacturing Scheduling with Edge Computing Using Multiclass Deep Q Network</a:t>
            </a:r>
            <a:endParaRPr kumimoji="1" lang="zh-TW" altLang="en-US" sz="3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AAEB54-2EC4-BE49-9BEB-ABEDF5D4F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Chun-Cheng Lin, Der-</a:t>
            </a:r>
            <a:r>
              <a:rPr lang="en-US" altLang="zh-TW" dirty="0" err="1"/>
              <a:t>Jiunn</a:t>
            </a:r>
            <a:r>
              <a:rPr lang="en-US" altLang="zh-TW" dirty="0"/>
              <a:t> Deng* , Yen-Ling </a:t>
            </a:r>
            <a:r>
              <a:rPr lang="en-US" altLang="zh-TW" dirty="0" err="1"/>
              <a:t>Chih</a:t>
            </a:r>
            <a:r>
              <a:rPr lang="en-US" altLang="zh-TW" dirty="0"/>
              <a:t>, and </a:t>
            </a:r>
            <a:r>
              <a:rPr lang="en-US" altLang="zh-TW" dirty="0" err="1"/>
              <a:t>Hsin</a:t>
            </a:r>
            <a:r>
              <a:rPr lang="en-US" altLang="zh-TW" dirty="0"/>
              <a:t>-Ting Chiu</a:t>
            </a:r>
          </a:p>
          <a:p>
            <a:r>
              <a:rPr lang="en-US" altLang="zh-TW" sz="1800" b="1" dirty="0"/>
              <a:t>Published in: </a:t>
            </a:r>
            <a:r>
              <a:rPr lang="en-US" altLang="zh-TW" sz="1800" dirty="0"/>
              <a:t>IEEE Transactions on Industrial Informatics ( Volume: 15 , Issue: 7 , July 2019 )</a:t>
            </a:r>
            <a:endParaRPr kumimoji="1" lang="zh-TW" altLang="en-US" sz="1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93BA8D0-8F57-C74B-9170-2AB7C6BCBBE1}"/>
              </a:ext>
            </a:extLst>
          </p:cNvPr>
          <p:cNvSpPr txBox="1"/>
          <p:nvPr/>
        </p:nvSpPr>
        <p:spPr>
          <a:xfrm>
            <a:off x="-900113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217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5AA399-9FB0-8A49-9BFE-F654EA7E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Q-learning</a:t>
            </a:r>
            <a:endParaRPr kumimoji="1" lang="zh-TW" altLang="en-US" dirty="0"/>
          </a:p>
        </p:txBody>
      </p:sp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041AD6DB-6D76-124E-9A38-27D07786E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kumimoji="1" lang="en-US" altLang="zh-TW" dirty="0"/>
              <a:t>In the initial state, look up the Q table and  pick up the action.</a:t>
            </a:r>
          </a:p>
          <a:p>
            <a:pPr marL="285750" indent="-285750"/>
            <a:r>
              <a:rPr kumimoji="1" lang="en-US" altLang="zh-TW" dirty="0"/>
              <a:t>Update the Q table with reward, learning rate, and discounting rate.</a:t>
            </a:r>
          </a:p>
          <a:p>
            <a:pPr marL="285750" indent="-285750"/>
            <a:r>
              <a:rPr kumimoji="1" lang="en-US" altLang="zh-TW" dirty="0"/>
              <a:t>Enter next state, and repeat until terminate.</a:t>
            </a:r>
          </a:p>
          <a:p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9D06C12-2D1D-0144-A477-2AAB4FDA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3408363"/>
            <a:ext cx="7340600" cy="2768600"/>
          </a:xfrm>
          <a:prstGeom prst="rect">
            <a:avLst/>
          </a:prstGeom>
        </p:spPr>
      </p:pic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263A446C-EF66-4A41-8DEE-B9CEC04F3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62591"/>
              </p:ext>
            </p:extLst>
          </p:nvPr>
        </p:nvGraphicFramePr>
        <p:xfrm>
          <a:off x="8839200" y="3714353"/>
          <a:ext cx="2844801" cy="246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3031319656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408802333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4051223997"/>
                    </a:ext>
                  </a:extLst>
                </a:gridCol>
              </a:tblGrid>
              <a:tr h="957343">
                <a:tc>
                  <a:txBody>
                    <a:bodyPr/>
                    <a:lstStyle/>
                    <a:p>
                      <a:r>
                        <a:rPr lang="en-US" altLang="zh-TW" dirty="0"/>
                        <a:t>Q-table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834752"/>
                  </a:ext>
                </a:extLst>
              </a:tr>
              <a:tr h="752633">
                <a:tc>
                  <a:txBody>
                    <a:bodyPr/>
                    <a:lstStyle/>
                    <a:p>
                      <a:r>
                        <a:rPr lang="en-US" altLang="zh-TW" dirty="0"/>
                        <a:t>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479404"/>
                  </a:ext>
                </a:extLst>
              </a:tr>
              <a:tr h="752633">
                <a:tc>
                  <a:txBody>
                    <a:bodyPr/>
                    <a:lstStyle/>
                    <a:p>
                      <a:r>
                        <a:rPr lang="en-US" altLang="zh-TW" dirty="0"/>
                        <a:t>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306577"/>
                  </a:ext>
                </a:extLst>
              </a:tr>
            </a:tbl>
          </a:graphicData>
        </a:graphic>
      </p:graphicFrame>
      <p:cxnSp>
        <p:nvCxnSpPr>
          <p:cNvPr id="26" name="直線箭頭接點 25">
            <a:extLst>
              <a:ext uri="{FF2B5EF4-FFF2-40B4-BE49-F238E27FC236}">
                <a16:creationId xmlns:a16="http://schemas.microsoft.com/office/drawing/2014/main" id="{CD04200C-1023-9544-80AD-51A1AAEDB244}"/>
              </a:ext>
            </a:extLst>
          </p:cNvPr>
          <p:cNvCxnSpPr>
            <a:cxnSpLocks/>
          </p:cNvCxnSpPr>
          <p:nvPr/>
        </p:nvCxnSpPr>
        <p:spPr>
          <a:xfrm flipH="1" flipV="1">
            <a:off x="4343398" y="5543548"/>
            <a:ext cx="1214440" cy="7429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6223D409-C128-594C-BFFF-F1EFECA5727E}"/>
              </a:ext>
            </a:extLst>
          </p:cNvPr>
          <p:cNvCxnSpPr>
            <a:cxnSpLocks/>
          </p:cNvCxnSpPr>
          <p:nvPr/>
        </p:nvCxnSpPr>
        <p:spPr>
          <a:xfrm flipH="1" flipV="1">
            <a:off x="4838701" y="5538782"/>
            <a:ext cx="2212970" cy="7096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58AF7B98-0AF3-504F-B3C5-F46B7BA754B8}"/>
              </a:ext>
            </a:extLst>
          </p:cNvPr>
          <p:cNvCxnSpPr>
            <a:cxnSpLocks/>
          </p:cNvCxnSpPr>
          <p:nvPr/>
        </p:nvCxnSpPr>
        <p:spPr>
          <a:xfrm flipV="1">
            <a:off x="4110035" y="5538782"/>
            <a:ext cx="0" cy="747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A9A6C42-3CF1-7A44-B122-851DD4CA6B9C}"/>
              </a:ext>
            </a:extLst>
          </p:cNvPr>
          <p:cNvSpPr txBox="1"/>
          <p:nvPr/>
        </p:nvSpPr>
        <p:spPr>
          <a:xfrm>
            <a:off x="3422058" y="6286500"/>
            <a:ext cx="137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learning rate</a:t>
            </a:r>
            <a:endParaRPr kumimoji="1" lang="zh-TW" alt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2155B67-5D3E-BC48-80F2-6CC10254A5AC}"/>
              </a:ext>
            </a:extLst>
          </p:cNvPr>
          <p:cNvSpPr txBox="1"/>
          <p:nvPr/>
        </p:nvSpPr>
        <p:spPr>
          <a:xfrm>
            <a:off x="5263819" y="6286500"/>
            <a:ext cx="84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reward</a:t>
            </a:r>
            <a:endParaRPr kumimoji="1"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623091E-8D53-DF47-8C33-1B4CD2CA738E}"/>
              </a:ext>
            </a:extLst>
          </p:cNvPr>
          <p:cNvSpPr txBox="1"/>
          <p:nvPr/>
        </p:nvSpPr>
        <p:spPr>
          <a:xfrm>
            <a:off x="6760097" y="6248399"/>
            <a:ext cx="169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discounting rate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496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779AE-442D-6C4E-A713-457F6571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Deep Q Network</a:t>
            </a:r>
            <a:endParaRPr kumimoji="1"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2CDD180-C6C5-5A48-86E1-40E920235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956" y="1690688"/>
            <a:ext cx="66337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2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EF3E4-30D1-7846-8900-C2F1738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MDQN algorithm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20AE63-B471-0D49-AFEB-2E3F0F721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The input layer : ( </a:t>
            </a:r>
            <a:r>
              <a:rPr lang="en-US" altLang="zh-TW" dirty="0"/>
              <a:t>5 features of the customer order ) + ( 3 + 2 ⋅ M system features )= 8 + 2 ⋅ M neurons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DEE87A1-F6C9-E146-9941-0505C9A0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3667084"/>
            <a:ext cx="5511800" cy="175426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CF08462-E821-194E-99B6-FECE46B2C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3666139"/>
            <a:ext cx="5308600" cy="25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01D527-1EC0-6044-9332-3B2A3906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MDQN algorithm</a:t>
            </a:r>
            <a:endParaRPr kumimoji="1"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54E9E1E3-CBFF-784C-960C-6D470BF9A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9924" y="93660"/>
            <a:ext cx="6053876" cy="674284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667E7BA-97EE-314B-9BA0-67D2605E8D75}"/>
                  </a:ext>
                </a:extLst>
              </p:cNvPr>
              <p:cNvSpPr txBox="1"/>
              <p:nvPr/>
            </p:nvSpPr>
            <p:spPr>
              <a:xfrm>
                <a:off x="838199" y="1957387"/>
                <a:ext cx="456247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000" dirty="0"/>
                  <a:t>Algorithm</a:t>
                </a:r>
                <a:r>
                  <a:rPr kumimoji="1" lang="zh-TW" altLang="en-US" sz="2000" dirty="0"/>
                  <a:t> </a:t>
                </a:r>
                <a:r>
                  <a:rPr kumimoji="1" lang="en-US" altLang="zh-TW" sz="2000" dirty="0"/>
                  <a:t>2 :  Compute system features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TW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000" dirty="0"/>
                  <a:t>Algorithm</a:t>
                </a:r>
                <a:r>
                  <a:rPr kumimoji="1" lang="zh-TW" altLang="en-US" sz="2000" dirty="0"/>
                  <a:t> </a:t>
                </a:r>
                <a:r>
                  <a:rPr kumimoji="1" lang="en-US" altLang="zh-TW" sz="2000" dirty="0"/>
                  <a:t>3 : </a:t>
                </a:r>
                <a14:m>
                  <m:oMath xmlns:m="http://schemas.openxmlformats.org/officeDocument/2006/math">
                    <m:r>
                      <a:rPr kumimoji="1"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sz="2000" dirty="0"/>
                  <a:t>-greedy strategy.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TW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000" dirty="0"/>
                  <a:t>Algorithm</a:t>
                </a:r>
                <a:r>
                  <a:rPr kumimoji="1" lang="zh-TW" altLang="en-US" sz="2000" dirty="0"/>
                  <a:t> </a:t>
                </a:r>
                <a:r>
                  <a:rPr kumimoji="1" lang="en-US" altLang="zh-TW" sz="2000" dirty="0"/>
                  <a:t>4 : If assigned dispatching rule of machine is infeasible, use MOPNR or SPT.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TW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000" dirty="0"/>
                  <a:t>Algorithm 5 : Repairing the result that end time of a task is greater than start time of the following task.</a:t>
                </a:r>
              </a:p>
              <a:p>
                <a:pPr lvl="3"/>
                <a:endParaRPr kumimoji="1" lang="en-US" altLang="zh-TW" sz="2000" dirty="0"/>
              </a:p>
              <a:p>
                <a:r>
                  <a:rPr kumimoji="1" lang="en-US" altLang="zh-TW" sz="2000" dirty="0"/>
                  <a:t> </a:t>
                </a:r>
                <a:endParaRPr kumimoji="1" lang="zh-TW" altLang="en-US" sz="2000" dirty="0"/>
              </a:p>
              <a:p>
                <a:endParaRPr kumimoji="1" lang="zh-TW" altLang="en-US" sz="20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667E7BA-97EE-314B-9BA0-67D2605E8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957387"/>
                <a:ext cx="4562475" cy="4401205"/>
              </a:xfrm>
              <a:prstGeom prst="rect">
                <a:avLst/>
              </a:prstGeom>
              <a:blipFill>
                <a:blip r:embed="rId3"/>
                <a:stretch>
                  <a:fillRect l="-1111" t="-575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95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134C68-0E44-8A4C-B783-7E1E2E84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MDQN algorithm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FB4B68D-0A18-1D4E-958D-DCBEA48A6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State :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altLang="zh-TW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TW" dirty="0"/>
                  <a:t> )       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/>
                  <a:t> utilization rate of machine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Q-table : </a:t>
                </a:r>
                <a:r>
                  <a:rPr lang="en-US" altLang="zh-TW" dirty="0"/>
                  <a:t>Q[s, s'] = 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…</m:t>
                    </m:r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)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Q-table updating :  </a:t>
                </a:r>
              </a:p>
              <a:p>
                <a:pPr marL="0" indent="0">
                  <a:buNone/>
                </a:pPr>
                <a:r>
                  <a:rPr kumimoji="1" lang="en-US" altLang="zh-TW" dirty="0"/>
                  <a:t>	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TW" dirty="0"/>
                  <a:t> = 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+(</m:t>
                    </m:r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/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zh-TW" dirty="0"/>
                  <a:t> ] +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kumimoji="1"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e>
                      <m:sub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TW" dirty="0"/>
              </a:p>
              <a:p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FB4B68D-0A18-1D4E-958D-DCBEA48A6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箭頭接點 4">
            <a:extLst>
              <a:ext uri="{FF2B5EF4-FFF2-40B4-BE49-F238E27FC236}">
                <a16:creationId xmlns:a16="http://schemas.microsoft.com/office/drawing/2014/main" id="{A97B8FC5-A63A-CD47-8A73-0A33141CA46C}"/>
              </a:ext>
            </a:extLst>
          </p:cNvPr>
          <p:cNvCxnSpPr>
            <a:cxnSpLocks/>
          </p:cNvCxnSpPr>
          <p:nvPr/>
        </p:nvCxnSpPr>
        <p:spPr>
          <a:xfrm flipH="1" flipV="1">
            <a:off x="6972301" y="4786321"/>
            <a:ext cx="157160" cy="585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BD1E1AE-C221-9949-9E2A-6F147E4A3138}"/>
              </a:ext>
            </a:extLst>
          </p:cNvPr>
          <p:cNvSpPr txBox="1"/>
          <p:nvPr/>
        </p:nvSpPr>
        <p:spPr>
          <a:xfrm>
            <a:off x="6972293" y="5329231"/>
            <a:ext cx="1509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learning rate</a:t>
            </a:r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933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C5E81-C95C-C141-AE23-09B33F72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 Results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2DE4BD2-1D9E-B74C-BDDD-4C7222557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TW" dirty="0"/>
                  <a:t>Experimental Environment:</a:t>
                </a:r>
              </a:p>
              <a:p>
                <a:pPr lvl="1"/>
                <a:r>
                  <a:rPr kumimoji="1" lang="en-US" altLang="zh-TW" dirty="0"/>
                  <a:t>Benchmark dataset of JSP : </a:t>
                </a:r>
                <a:r>
                  <a:rPr lang="en-US" altLang="zh-TW" dirty="0">
                    <a:hlinkClick r:id="rId2"/>
                  </a:rPr>
                  <a:t>http://jobshop.jjvh.nl/index.php</a:t>
                </a:r>
                <a:endParaRPr lang="en-US" altLang="zh-TW" dirty="0"/>
              </a:p>
              <a:p>
                <a:pPr lvl="1"/>
                <a:r>
                  <a:rPr kumimoji="1" lang="en-US" altLang="zh-TW" dirty="0"/>
                  <a:t>Parameters:</a:t>
                </a:r>
              </a:p>
              <a:p>
                <a:pPr lvl="2"/>
                <a:r>
                  <a:rPr kumimoji="1" lang="en-US" altLang="zh-TW" dirty="0"/>
                  <a:t>1. neurons of hidden layer : { 10, 30, 60, 100, 130 }</a:t>
                </a:r>
              </a:p>
              <a:p>
                <a:pPr lvl="2"/>
                <a:r>
                  <a:rPr kumimoji="1" lang="en-US" altLang="zh-TW" dirty="0"/>
                  <a:t>2. Different combination of M and J : { (5,10), (15,15), (15,20), (20,20) }</a:t>
                </a:r>
              </a:p>
              <a:p>
                <a:pPr lvl="2"/>
                <a:r>
                  <a:rPr kumimoji="1" lang="en-US" altLang="zh-TW" dirty="0"/>
                  <a:t>3.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-greedy policy :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 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-diff </a:t>
                </a:r>
                <a14:m>
                  <m:oMath xmlns:m="http://schemas.openxmlformats.org/officeDocument/2006/math">
                    <m: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0.01,  0.001,  0.00005 </m:t>
                        </m:r>
                      </m:e>
                    </m:d>
                  </m:oMath>
                </a14:m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kumimoji="1" lang="en-US" altLang="zh-TW" dirty="0">
                    <a:ea typeface="Cambria Math" panose="02040503050406030204" pitchFamily="18" charset="0"/>
                  </a:rPr>
                  <a:t>4. Random dispatching and MDQN</a:t>
                </a:r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kumimoji="1" lang="en-US" altLang="zh-TW" dirty="0"/>
                  <a:t>4. learning rate for updating Q-table :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zh-TW" dirty="0"/>
                  <a:t> = 0.7</a:t>
                </a:r>
              </a:p>
              <a:p>
                <a:endParaRPr kumimoji="1" lang="en-US" altLang="zh-TW" dirty="0"/>
              </a:p>
              <a:p>
                <a:endParaRPr kumimoji="1" lang="en-US" altLang="zh-TW" dirty="0"/>
              </a:p>
              <a:p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2DE4BD2-1D9E-B74C-BDDD-4C7222557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4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FF5272-75DA-4347-AA04-0916A88A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 Results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59AF0F-F1FA-CA40-BF13-99FB3CFBF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Convergence Analysis</a:t>
            </a:r>
          </a:p>
          <a:p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A02BA5-AE55-7C4A-85C8-84BCCA01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06" y="2748333"/>
            <a:ext cx="5208940" cy="244454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E89727A-4989-3B49-9EBB-1C16C1C88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52" y="2784474"/>
            <a:ext cx="5470350" cy="24084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93D2A54-F8AA-E447-90B8-9AF231AA9ADA}"/>
                  </a:ext>
                </a:extLst>
              </p:cNvPr>
              <p:cNvSpPr txBox="1"/>
              <p:nvPr/>
            </p:nvSpPr>
            <p:spPr>
              <a:xfrm>
                <a:off x="8229600" y="5500255"/>
                <a:ext cx="1820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=0.9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-diff=0.2   </a:t>
                </a:r>
                <a:endParaRPr kumimoji="1" lang="zh-TW" altLang="en-US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93D2A54-F8AA-E447-90B8-9AF231AA9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5500255"/>
                <a:ext cx="1820883" cy="369332"/>
              </a:xfrm>
              <a:prstGeom prst="rect">
                <a:avLst/>
              </a:prstGeom>
              <a:blipFill>
                <a:blip r:embed="rId4"/>
                <a:stretch>
                  <a:fillRect t="-3333" r="-1399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CD9966F-FB5A-4A47-A556-637907E8E916}"/>
                  </a:ext>
                </a:extLst>
              </p:cNvPr>
              <p:cNvSpPr txBox="1"/>
              <p:nvPr/>
            </p:nvSpPr>
            <p:spPr>
              <a:xfrm>
                <a:off x="2298737" y="5499822"/>
                <a:ext cx="283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M=5  J=10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=0.9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-diff=0.2   </a:t>
                </a:r>
                <a:endParaRPr kumimoji="1" lang="zh-TW" altLang="en-US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CD9966F-FB5A-4A47-A556-637907E8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37" y="5499822"/>
                <a:ext cx="2832378" cy="369332"/>
              </a:xfrm>
              <a:prstGeom prst="rect">
                <a:avLst/>
              </a:prstGeom>
              <a:blipFill>
                <a:blip r:embed="rId5"/>
                <a:stretch>
                  <a:fillRect l="-1339" t="-3333" r="-893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85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6AF73B-A865-2741-A859-2255ED87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 Results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D2A2A6-C1B2-8047-8760-833D1FF80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Convergence Analysis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93EA15-D127-D941-B74E-C674BB45F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743265"/>
            <a:ext cx="5076409" cy="237053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4463B69-A8D2-2D41-8617-6AF9818AB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827" y="2710084"/>
            <a:ext cx="5052285" cy="25091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CD90343-8458-DA4D-9720-4F7F4E16200F}"/>
                  </a:ext>
                </a:extLst>
              </p:cNvPr>
              <p:cNvSpPr txBox="1"/>
              <p:nvPr/>
            </p:nvSpPr>
            <p:spPr>
              <a:xfrm>
                <a:off x="2486025" y="5460714"/>
                <a:ext cx="1716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M=5  J=10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=0.9</a:t>
                </a:r>
                <a:endParaRPr kumimoji="1" lang="zh-TW" altLang="en-US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CD90343-8458-DA4D-9720-4F7F4E162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025" y="5460714"/>
                <a:ext cx="1716432" cy="369332"/>
              </a:xfrm>
              <a:prstGeom prst="rect">
                <a:avLst/>
              </a:prstGeom>
              <a:blipFill>
                <a:blip r:embed="rId4"/>
                <a:stretch>
                  <a:fillRect l="-2941" t="-6667" r="-147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B94CA58-EE25-EE4C-AEE1-6C6F768FAD13}"/>
                  </a:ext>
                </a:extLst>
              </p:cNvPr>
              <p:cNvSpPr txBox="1"/>
              <p:nvPr/>
            </p:nvSpPr>
            <p:spPr>
              <a:xfrm>
                <a:off x="7516243" y="5460714"/>
                <a:ext cx="283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M=5  J=15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=0.9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dirty="0"/>
                  <a:t>-diff=0.2   </a:t>
                </a:r>
                <a:endParaRPr kumimoji="1" lang="zh-TW" altLang="en-US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B94CA58-EE25-EE4C-AEE1-6C6F768FA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243" y="5460714"/>
                <a:ext cx="2832378" cy="369332"/>
              </a:xfrm>
              <a:prstGeom prst="rect">
                <a:avLst/>
              </a:prstGeom>
              <a:blipFill>
                <a:blip r:embed="rId5"/>
                <a:stretch>
                  <a:fillRect l="-1339" t="-6667" r="-446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58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A1E3D9-2C83-9745-A8C2-26229079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 Results</a:t>
            </a:r>
            <a:endParaRPr kumimoji="1"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9641A5CC-C04F-A847-AAA8-424DA648E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143" y="3502026"/>
            <a:ext cx="6307138" cy="298831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4FD26C3-0F48-6841-A786-C3C9B8C29591}"/>
                  </a:ext>
                </a:extLst>
              </p:cNvPr>
              <p:cNvSpPr txBox="1"/>
              <p:nvPr/>
            </p:nvSpPr>
            <p:spPr>
              <a:xfrm>
                <a:off x="1036839" y="1747840"/>
                <a:ext cx="788600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800" dirty="0"/>
                  <a:t>One data sample : only one M and J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800" dirty="0"/>
                  <a:t>Multiple data samples : a customer order with jobs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800" dirty="0"/>
                  <a:t>Number of neurons in the hidden layer : 160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800" dirty="0"/>
                  <a:t>Number of epochs : 20,000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sz="2800" dirty="0"/>
                  <a:t> = 0.9 ; </a:t>
                </a:r>
                <a14:m>
                  <m:oMath xmlns:m="http://schemas.openxmlformats.org/officeDocument/2006/math">
                    <m:r>
                      <a:rPr kumimoji="1"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TW" sz="2800" dirty="0"/>
                  <a:t>-diff = 0.0001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TW" altLang="en-US" sz="2800" dirty="0"/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4FD26C3-0F48-6841-A786-C3C9B8C29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39" y="1747840"/>
                <a:ext cx="7886005" cy="2677656"/>
              </a:xfrm>
              <a:prstGeom prst="rect">
                <a:avLst/>
              </a:prstGeom>
              <a:blipFill>
                <a:blip r:embed="rId3"/>
                <a:stretch>
                  <a:fillRect l="-1447" t="-2370" r="-4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339B6285-6211-D34F-AFCC-93A10DA70222}"/>
              </a:ext>
            </a:extLst>
          </p:cNvPr>
          <p:cNvSpPr txBox="1"/>
          <p:nvPr/>
        </p:nvSpPr>
        <p:spPr>
          <a:xfrm>
            <a:off x="1036839" y="275909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12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B88332-50EE-5042-A664-9F7917FB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 Results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669D147-ACE1-3A44-9F11-F735F5D60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9543" y="1690688"/>
            <a:ext cx="6364288" cy="3974266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0F0B023-4546-854A-8486-044B32909AC0}"/>
              </a:ext>
            </a:extLst>
          </p:cNvPr>
          <p:cNvSpPr txBox="1"/>
          <p:nvPr/>
        </p:nvSpPr>
        <p:spPr>
          <a:xfrm>
            <a:off x="5277996" y="585787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M=15 J=20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138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30C87-A73E-364C-A208-F0071F15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F72B88-EFF6-544D-8835-A8D88C0F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/>
              <a:t>Introduction</a:t>
            </a:r>
          </a:p>
          <a:p>
            <a:r>
              <a:rPr kumimoji="1" lang="en-US" altLang="zh-TW" dirty="0"/>
              <a:t>Related work</a:t>
            </a:r>
          </a:p>
          <a:p>
            <a:r>
              <a:rPr kumimoji="1" lang="en-US" altLang="zh-TW" dirty="0"/>
              <a:t>Problem Description</a:t>
            </a:r>
          </a:p>
          <a:p>
            <a:r>
              <a:rPr kumimoji="1" lang="en-US" altLang="zh-TW" dirty="0"/>
              <a:t>Deep Q Network</a:t>
            </a:r>
          </a:p>
          <a:p>
            <a:r>
              <a:rPr kumimoji="1" lang="en-US" altLang="zh-TW" dirty="0"/>
              <a:t>Solution </a:t>
            </a:r>
          </a:p>
          <a:p>
            <a:pPr lvl="1"/>
            <a:r>
              <a:rPr kumimoji="1" lang="en-US" altLang="zh-TW" dirty="0"/>
              <a:t>MDQN method</a:t>
            </a:r>
          </a:p>
          <a:p>
            <a:r>
              <a:rPr kumimoji="1" lang="en-US" altLang="zh-TW" dirty="0"/>
              <a:t>Experiment Results</a:t>
            </a:r>
          </a:p>
          <a:p>
            <a:r>
              <a:rPr kumimoji="1" lang="en-US" altLang="zh-TW" dirty="0"/>
              <a:t>Conclusion</a:t>
            </a:r>
          </a:p>
          <a:p>
            <a:r>
              <a:rPr kumimoji="1" lang="en-US" altLang="zh-TW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89133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67233-5068-9642-A5B6-9CB2C3FE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03C971-3F4B-4E4E-AF13-93D6EC76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Dynamically determine one of seven dispatching rules of processing jobs.</a:t>
            </a:r>
          </a:p>
          <a:p>
            <a:r>
              <a:rPr kumimoji="1" lang="en-US" altLang="zh-TW" dirty="0"/>
              <a:t>Experimental results show the convergence effects under a variety of parameter setting.</a:t>
            </a:r>
          </a:p>
          <a:p>
            <a:r>
              <a:rPr kumimoji="1" lang="en-US" altLang="zh-TW" dirty="0"/>
              <a:t>The performance of multiple data sample is better than single one.</a:t>
            </a:r>
          </a:p>
          <a:p>
            <a:r>
              <a:rPr kumimoji="1" lang="en-US" altLang="zh-TW" dirty="0"/>
              <a:t>MDQN with MDR strategy performed better than the method using the SDR.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985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4EA104-5F3E-5748-A82F-179EA23E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Future work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7857A-93CC-A944-95C4-EF6C77CEA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Designing a different Q-table scheme</a:t>
            </a:r>
          </a:p>
          <a:p>
            <a:r>
              <a:rPr kumimoji="1" lang="en-US" altLang="zh-TW" dirty="0"/>
              <a:t>Designing a reward scheme</a:t>
            </a:r>
          </a:p>
          <a:p>
            <a:r>
              <a:rPr kumimoji="1" lang="en-US" altLang="zh-TW" dirty="0"/>
              <a:t>Adopting a different NN type</a:t>
            </a:r>
          </a:p>
          <a:p>
            <a:r>
              <a:rPr kumimoji="1" lang="en-US" altLang="zh-TW" dirty="0"/>
              <a:t>Changing the MDR strategy to directly find the detailed scheduling result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4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EA8016-E6AD-F44C-ACC6-A47C1539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F72D09-1ED6-EE44-A9F0-6F74DFD7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As the era of Industry 4.0 has arrived, smart factory can automatically make complex and real-time decisions.</a:t>
            </a:r>
          </a:p>
          <a:p>
            <a:r>
              <a:rPr lang="en-US" altLang="zh-TW" dirty="0"/>
              <a:t>Compared to conventional approach, edge computing allocates a lot of computing resources to the edge of the production.</a:t>
            </a:r>
          </a:p>
          <a:p>
            <a:r>
              <a:rPr lang="en-US" altLang="zh-TW" dirty="0"/>
              <a:t>Manufacturing is involved with complex job shop scheduling problems (JSP).</a:t>
            </a: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672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FBA5D0-0B2C-7B4B-86FC-4417A227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2CA6A7-9D08-F94F-A449-1145479D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JSP considers a set of </a:t>
            </a:r>
            <a:r>
              <a:rPr kumimoji="1" lang="en-US" altLang="zh-TW" i="1" dirty="0"/>
              <a:t>jobs</a:t>
            </a:r>
            <a:r>
              <a:rPr kumimoji="1" lang="en-US" altLang="zh-TW" dirty="0"/>
              <a:t>, each of which has a set of </a:t>
            </a:r>
            <a:r>
              <a:rPr kumimoji="1" lang="en-US" altLang="zh-TW" i="1" dirty="0"/>
              <a:t>tasks</a:t>
            </a:r>
            <a:r>
              <a:rPr kumimoji="1" lang="en-US" altLang="zh-TW" dirty="0"/>
              <a:t> needed to  be processed by </a:t>
            </a:r>
            <a:r>
              <a:rPr kumimoji="1" lang="en-US" altLang="zh-TW" i="1" dirty="0"/>
              <a:t>machines </a:t>
            </a:r>
            <a:r>
              <a:rPr kumimoji="1" lang="en-US" altLang="zh-TW" dirty="0"/>
              <a:t>in a specific order.</a:t>
            </a:r>
          </a:p>
          <a:p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9BDD96-B207-D240-83B8-B36A13D38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001963"/>
            <a:ext cx="7658100" cy="28829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28B7A39-1774-3C42-B124-CD118173F925}"/>
              </a:ext>
            </a:extLst>
          </p:cNvPr>
          <p:cNvSpPr txBox="1"/>
          <p:nvPr/>
        </p:nvSpPr>
        <p:spPr>
          <a:xfrm>
            <a:off x="6472238" y="6311900"/>
            <a:ext cx="560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http://www.kecl.ntt.co.jp/as/members/yamada/galbk.pdf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314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2E17A6-8194-0743-9527-70745036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System framework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A5E45C3-66B7-2743-8074-C9AB3EC19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5856665" cy="4351338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E70C648-7919-9346-B2F1-53DBA6F3938D}"/>
              </a:ext>
            </a:extLst>
          </p:cNvPr>
          <p:cNvSpPr txBox="1"/>
          <p:nvPr/>
        </p:nvSpPr>
        <p:spPr>
          <a:xfrm>
            <a:off x="438150" y="1971676"/>
            <a:ext cx="56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/>
              <a:t>Machine : P</a:t>
            </a:r>
            <a:r>
              <a:rPr lang="en-US" altLang="zh-TW" sz="2000" dirty="0"/>
              <a:t>rocess a task of each job, and is of various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/>
              <a:t>Edge device : C</a:t>
            </a:r>
            <a:r>
              <a:rPr lang="en-US" altLang="zh-TW" sz="2000" dirty="0"/>
              <a:t>ollecting system features of the controlled machine, and transmits them to a centralized cloud center.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/>
              <a:t>Cloud center : D</a:t>
            </a:r>
            <a:r>
              <a:rPr lang="en-US" altLang="zh-TW" sz="2000" dirty="0"/>
              <a:t>etermining dispatching rules of all machines, which are then sent to all edge devices</a:t>
            </a:r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5361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7AA33-8C0D-5B44-A89E-08AA6307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Problem description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1CCDC-C63A-9546-ACE4-1F925BD7F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 number of customer orders each of which includes J jobs, each job has a set of tasks needed to be processed by M machines in a specific order.</a:t>
            </a:r>
            <a:endParaRPr kumimoji="1" lang="en-US" altLang="zh-TW" dirty="0"/>
          </a:p>
          <a:p>
            <a:r>
              <a:rPr kumimoji="1" lang="en-US" altLang="zh-TW" dirty="0"/>
              <a:t>Find a method to determine the starting time when each task processed by corresponding machine, and so that the </a:t>
            </a:r>
            <a:r>
              <a:rPr kumimoji="1" lang="en-US" altLang="zh-TW" dirty="0" err="1"/>
              <a:t>makespan</a:t>
            </a:r>
            <a:r>
              <a:rPr kumimoji="1" lang="en-US" altLang="zh-TW" dirty="0"/>
              <a:t> is optimized.</a:t>
            </a:r>
          </a:p>
          <a:p>
            <a:r>
              <a:rPr kumimoji="1" lang="en-US" altLang="zh-TW" dirty="0"/>
              <a:t>Determine dispatching rule of each machine rather than assigning scheduling result directly.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E44A8B-79AB-BB43-8011-61CB69BB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Related work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E22665-88BF-ED4D-93AD-010C7830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hlinkClick r:id="rId2"/>
              </a:rPr>
              <a:t>Y. Wang, “A new hybrid genetic algorithm for job shop scheduling problem,” </a:t>
            </a:r>
            <a:r>
              <a:rPr lang="en-US" altLang="zh-TW" sz="2400" dirty="0" err="1">
                <a:hlinkClick r:id="rId2"/>
              </a:rPr>
              <a:t>Comput</a:t>
            </a:r>
            <a:r>
              <a:rPr lang="en-US" altLang="zh-TW" sz="2400" dirty="0">
                <a:hlinkClick r:id="rId2"/>
              </a:rPr>
              <a:t>. </a:t>
            </a:r>
            <a:r>
              <a:rPr lang="en-US" altLang="zh-TW" sz="2400" dirty="0" err="1">
                <a:hlinkClick r:id="rId2"/>
              </a:rPr>
              <a:t>Oper</a:t>
            </a:r>
            <a:r>
              <a:rPr lang="en-US" altLang="zh-TW" sz="2400" dirty="0">
                <a:hlinkClick r:id="rId2"/>
              </a:rPr>
              <a:t>. Res., vol. 39, no. 10, pp. 2291-2299, 2012. </a:t>
            </a:r>
            <a:endParaRPr kumimoji="1" lang="en-US" altLang="zh-TW" sz="2400" dirty="0"/>
          </a:p>
          <a:p>
            <a:r>
              <a:rPr lang="en-US" altLang="zh-TW" sz="2400" dirty="0">
                <a:hlinkClick r:id="rId3"/>
              </a:rPr>
              <a:t>P. J. Van </a:t>
            </a:r>
            <a:r>
              <a:rPr lang="en-US" altLang="zh-TW" sz="2400" dirty="0" err="1">
                <a:hlinkClick r:id="rId3"/>
              </a:rPr>
              <a:t>Laarhoven</a:t>
            </a:r>
            <a:r>
              <a:rPr lang="en-US" altLang="zh-TW" sz="2400" dirty="0">
                <a:hlinkClick r:id="rId3"/>
              </a:rPr>
              <a:t>, E. H. </a:t>
            </a:r>
            <a:r>
              <a:rPr lang="en-US" altLang="zh-TW" sz="2400" dirty="0" err="1">
                <a:hlinkClick r:id="rId3"/>
              </a:rPr>
              <a:t>Aarts</a:t>
            </a:r>
            <a:r>
              <a:rPr lang="en-US" altLang="zh-TW" sz="2400" dirty="0">
                <a:hlinkClick r:id="rId3"/>
              </a:rPr>
              <a:t>, and J. K. Lenstra, “Job shop scheduling by simulated annealing,” Oper. Res., vol. 40, no. 1, pp. 113-125, 1992.</a:t>
            </a:r>
            <a:endParaRPr lang="en-US" altLang="zh-TW" sz="2400" dirty="0"/>
          </a:p>
          <a:p>
            <a:r>
              <a:rPr lang="en-US" altLang="zh-TW" sz="2400" dirty="0">
                <a:hlinkClick r:id="rId4"/>
              </a:rPr>
              <a:t>M. E. Aydin and E. </a:t>
            </a:r>
            <a:r>
              <a:rPr lang="en-US" altLang="zh-TW" sz="2400" dirty="0" err="1">
                <a:hlinkClick r:id="rId4"/>
              </a:rPr>
              <a:t>Öztemel</a:t>
            </a:r>
            <a:r>
              <a:rPr lang="en-US" altLang="zh-TW" sz="2400" dirty="0">
                <a:hlinkClick r:id="rId4"/>
              </a:rPr>
              <a:t>, “Dynamic job-shop scheduling using reinforcement learning agents,” Robot. </a:t>
            </a:r>
            <a:r>
              <a:rPr lang="en-US" altLang="zh-TW" sz="2400" dirty="0" err="1">
                <a:hlinkClick r:id="rId4"/>
              </a:rPr>
              <a:t>Auton</a:t>
            </a:r>
            <a:r>
              <a:rPr lang="en-US" altLang="zh-TW" sz="2400" dirty="0">
                <a:hlinkClick r:id="rId4"/>
              </a:rPr>
              <a:t>. Syst., vol. 33, no. 2-3, pp. 169-178, 2000. </a:t>
            </a:r>
            <a:endParaRPr lang="en-US" altLang="zh-TW" sz="2400" dirty="0">
              <a:hlinkClick r:id="rId5"/>
            </a:endParaRPr>
          </a:p>
          <a:p>
            <a:r>
              <a:rPr lang="en-US" altLang="zh-TW" sz="2400" dirty="0">
                <a:hlinkClick r:id="rId5"/>
              </a:rPr>
              <a:t>L. Tang, W. Liu, and L. Liu, “A neural network model and algorithm for the hybrid flow shop scheduling problem in a dynamic environment,” J. </a:t>
            </a:r>
            <a:r>
              <a:rPr lang="en-US" altLang="zh-TW" sz="2400" dirty="0" err="1">
                <a:hlinkClick r:id="rId5"/>
              </a:rPr>
              <a:t>Intell</a:t>
            </a:r>
            <a:r>
              <a:rPr lang="en-US" altLang="zh-TW" sz="2400" dirty="0">
                <a:hlinkClick r:id="rId5"/>
              </a:rPr>
              <a:t>. Manuf., vol. 16, no. 3, pp. 361-370, 2005. 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461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13881E-2DB1-0F4A-8002-B1F11D6E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Contribution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42B7E6-62CD-AE40-A09C-F53D0A7A4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Investigating the JSP under a smart factory framework with edge computing.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To make decisions on dispatching rule for all edge device, different from classical DQN only consider one decision.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250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4F5B238-AF56-B440-B7A9-C0F968872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03" y="2139650"/>
            <a:ext cx="9087247" cy="45102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95F6511-6B93-B247-BC74-F0F6E2CA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Solution 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87D71E-4E09-2646-A2B6-FC2CDFC2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MDQN = Multiple Dispatching Rules (MDR) + Deep Q Network (DQN)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747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964</Words>
  <Application>Microsoft Macintosh PowerPoint</Application>
  <PresentationFormat>寬螢幕</PresentationFormat>
  <Paragraphs>119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新細明體</vt:lpstr>
      <vt:lpstr>Arial</vt:lpstr>
      <vt:lpstr>Calibri</vt:lpstr>
      <vt:lpstr>Calibri Light</vt:lpstr>
      <vt:lpstr>Cambria Math</vt:lpstr>
      <vt:lpstr>Office 佈景主題</vt:lpstr>
      <vt:lpstr>Smart Manufacturing Scheduling with Edge Computing Using Multiclass Deep Q Network</vt:lpstr>
      <vt:lpstr>Outline</vt:lpstr>
      <vt:lpstr>Introduction</vt:lpstr>
      <vt:lpstr>Introduction</vt:lpstr>
      <vt:lpstr>System framework</vt:lpstr>
      <vt:lpstr>Problem description</vt:lpstr>
      <vt:lpstr>Related work</vt:lpstr>
      <vt:lpstr>Contribution</vt:lpstr>
      <vt:lpstr>Solution </vt:lpstr>
      <vt:lpstr>Q-learning</vt:lpstr>
      <vt:lpstr>Deep Q Network</vt:lpstr>
      <vt:lpstr>MDQN algorithm</vt:lpstr>
      <vt:lpstr>MDQN algorithm</vt:lpstr>
      <vt:lpstr>MDQN algorithm</vt:lpstr>
      <vt:lpstr>Experiment Results</vt:lpstr>
      <vt:lpstr>Experiment Results</vt:lpstr>
      <vt:lpstr>Experiment Results</vt:lpstr>
      <vt:lpstr>Experiment Results</vt:lpstr>
      <vt:lpstr>Experiment Results</vt:lpstr>
      <vt:lpstr>Conclusion</vt:lpstr>
      <vt:lpstr>Future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Manufacturing Scheduling with Edge Computing Using Multiclass Deep Q Network</dc:title>
  <dc:creator>Microsoft Office 使用者</dc:creator>
  <cp:lastModifiedBy>Microsoft Office 使用者</cp:lastModifiedBy>
  <cp:revision>24</cp:revision>
  <dcterms:created xsi:type="dcterms:W3CDTF">2019-08-11T17:05:53Z</dcterms:created>
  <dcterms:modified xsi:type="dcterms:W3CDTF">2019-08-12T03:33:52Z</dcterms:modified>
</cp:coreProperties>
</file>