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3e3bc0eb1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3e3bc0eb1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3e3bc0eb1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3e3bc0eb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3e3bc0eb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3e3bc0eb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3e3bc0eb1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3e3bc0eb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3e3bc0eb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3e3bc0eb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3e3bc0eb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3e3bc0eb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3e3bc0eb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3e3bc0eb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3e3bc0eb1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3e3bc0eb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3e3bc0eb1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3e3bc0eb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054125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SMAR CITY: Definition and Evaluation of Key Performance Indicators</a:t>
            </a:r>
            <a:endParaRPr sz="30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469950" y="309837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latin typeface="Montserrat"/>
                <a:ea typeface="Montserrat"/>
                <a:cs typeface="Montserrat"/>
                <a:sym typeface="Montserrat"/>
              </a:rPr>
              <a:t>PICIOROAGĂ, Irina-Ioana; EREMIA, Mircea; SĂNDULEAC, Mihai., 2018 International Conference and Exposition on Electrical And Power Engineering (EPE). IEEE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Overall Results Conclusion</a:t>
            </a:r>
            <a:endParaRPr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244225" y="1558100"/>
            <a:ext cx="4871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Ranking does not reflect the inferiority of cities in terms of smartness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KPI proves themselves useful tools for guiding urban development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An evaluation model based on z-transformation has  been applied to obtain an accessible profiling of the analysed cities and emphasize the problematic areas of each case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Proposped model provides a systematic compaison and ranking of the examined cases</a:t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627" y="1605875"/>
            <a:ext cx="3903825" cy="27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Motivation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How to evaluate the “smartness” of a smart city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Smart city consistes of increased citizen participation</a:t>
            </a:r>
            <a:br>
              <a:rPr lang="zh-TW" sz="1800"/>
            </a:br>
            <a:r>
              <a:rPr lang="zh-TW" sz="1800"/>
              <a:t>—&gt; Huge amount of data in open database</a:t>
            </a:r>
            <a:br>
              <a:rPr lang="zh-TW" sz="1800"/>
            </a:br>
            <a:r>
              <a:rPr lang="zh-TW" sz="1800"/>
              <a:t>—&gt; Leads to confusing instead of clarifying</a:t>
            </a:r>
            <a:br>
              <a:rPr lang="zh-TW" sz="1800"/>
            </a:br>
            <a:r>
              <a:rPr lang="zh-TW" sz="1800"/>
              <a:t>—&gt; Defining a pracital and efficient evaluation system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 is Considered to Evaluate a Smart City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Focusing on energy and environment concerns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Using Key Performance Indecators (KPI)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Compare among multiple smart cities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 Model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KPI - Literature research reveals a vast collection of indecators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Difficult to compare with each other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Specialized International Standards:</a:t>
            </a:r>
            <a:br>
              <a:rPr lang="zh-TW"/>
            </a:br>
            <a:r>
              <a:rPr lang="zh-TW"/>
              <a:t>ISO 37120 —&gt; Indecators for city services and quality of life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World Council on City Data (WCCD) are developing new standards</a:t>
            </a:r>
            <a:br>
              <a:rPr lang="zh-TW"/>
            </a:br>
            <a:r>
              <a:rPr lang="zh-TW"/>
              <a:t>E.g. ISO 37122 (Indecators of Smart Cities), 37123 (Indecators for Resilient Cities)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Methdology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1297500" y="15486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Z-transformation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Analytic Process</a:t>
            </a:r>
            <a:br>
              <a:rPr lang="zh-TW"/>
            </a:br>
            <a:r>
              <a:rPr lang="zh-TW"/>
              <a:t>Judging Matrix, each criterion is scale from 1 to 9</a:t>
            </a:r>
            <a:br>
              <a:rPr lang="zh-TW"/>
            </a:br>
            <a:r>
              <a:rPr lang="zh-TW"/>
              <a:t>aij = importance of ith criterion according to j criterion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Result synthesis</a:t>
            </a:r>
            <a:br>
              <a:rPr lang="zh-TW"/>
            </a:br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900" y="1730700"/>
            <a:ext cx="740250" cy="4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150" y="2734699"/>
            <a:ext cx="2871999" cy="16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0724" y="3112250"/>
            <a:ext cx="2434575" cy="6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Analysis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429999"/>
            <a:ext cx="6758825" cy="31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Analysis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1132200" y="1116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Amsterdam: </a:t>
            </a:r>
            <a:br>
              <a:rPr lang="zh-TW"/>
            </a:br>
            <a:r>
              <a:rPr lang="zh-TW"/>
              <a:t>above average and close to maximum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Bucharest: </a:t>
            </a:r>
            <a:br>
              <a:rPr lang="zh-TW"/>
            </a:br>
            <a:r>
              <a:rPr lang="zh-TW"/>
              <a:t>presents numerous energy and environmental issues, such as renewable sources lacking, disconnections in energy supplying, harmful substances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San Diaego:</a:t>
            </a:r>
            <a:br>
              <a:rPr lang="zh-TW"/>
            </a:br>
            <a:r>
              <a:rPr lang="zh-TW"/>
              <a:t>energy revolution started very </a:t>
            </a:r>
            <a:br>
              <a:rPr lang="zh-TW"/>
            </a:br>
            <a:r>
              <a:rPr lang="zh-TW"/>
              <a:t>early with electric vehicles</a:t>
            </a:r>
            <a:br>
              <a:rPr lang="zh-TW"/>
            </a:br>
            <a:r>
              <a:rPr lang="zh-TW"/>
              <a:t>—&gt; high score in multiple cases</a:t>
            </a:r>
            <a:br>
              <a:rPr lang="zh-TW"/>
            </a:b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325" y="2356850"/>
            <a:ext cx="4887725" cy="25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Analysis</a:t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363675" y="1562825"/>
            <a:ext cx="4633500" cy="3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Barcelona: </a:t>
            </a:r>
            <a:br>
              <a:rPr lang="zh-TW"/>
            </a:br>
            <a:r>
              <a:rPr lang="zh-TW"/>
              <a:t>outperforms by overtakes 100+ active smart city projects, involving smart traffic lights, LED streetlamps, public WiFi, etc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Boston:</a:t>
            </a:r>
            <a:br>
              <a:rPr lang="zh-TW"/>
            </a:br>
            <a:r>
              <a:rPr lang="zh-TW"/>
              <a:t>Great performance in environmental aspects and energy infrastructure reliability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Brisbane:</a:t>
            </a:r>
            <a:br>
              <a:rPr lang="zh-TW"/>
            </a:br>
            <a:r>
              <a:rPr lang="zh-TW"/>
              <a:t>Scoring great results in terms of environment but still have several energy issues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Buenos Aires:</a:t>
            </a:r>
            <a:br>
              <a:rPr lang="zh-TW"/>
            </a:br>
            <a:r>
              <a:rPr lang="zh-TW"/>
              <a:t>Good result in energy consumptions but less renewable energy sources</a:t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1229275"/>
            <a:ext cx="3808124" cy="171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3064250"/>
            <a:ext cx="3808125" cy="174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Analysis</a:t>
            </a:r>
            <a:endParaRPr/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300925" y="1567550"/>
            <a:ext cx="5011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London:</a:t>
            </a:r>
            <a:br>
              <a:rPr lang="zh-TW"/>
            </a:br>
            <a:r>
              <a:rPr lang="zh-TW"/>
              <a:t>Perform great in energy consumption, reliability of power supply, etc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Taipei:</a:t>
            </a:r>
            <a:br>
              <a:rPr lang="zh-TW"/>
            </a:br>
            <a:r>
              <a:rPr lang="zh-TW"/>
              <a:t>Performs average in some indecators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Dubui:</a:t>
            </a:r>
            <a:br>
              <a:rPr lang="zh-TW"/>
            </a:br>
            <a:r>
              <a:rPr lang="zh-TW"/>
              <a:t>The city’s emissions of pollutants still overpass the proposed limits, low percentage of energy derived from renewable sources</a:t>
            </a:r>
            <a:endParaRPr/>
          </a:p>
        </p:txBody>
      </p:sp>
      <p:pic>
        <p:nvPicPr>
          <p:cNvPr id="191" name="Google Shape;1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126" y="1256472"/>
            <a:ext cx="3770576" cy="176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130" y="3023150"/>
            <a:ext cx="1840495" cy="176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 txBox="1"/>
          <p:nvPr/>
        </p:nvSpPr>
        <p:spPr>
          <a:xfrm>
            <a:off x="6012575" y="4714275"/>
            <a:ext cx="10344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Dubai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