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6"/>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499e7414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499e7414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499e7414a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499e7414a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a:solidFill>
                  <a:srgbClr val="374151"/>
                </a:solidFill>
                <a:highlight>
                  <a:srgbClr val="F7F7F8"/>
                </a:highlight>
              </a:rPr>
              <a:t>Physical Layer Numerologies（物理層數值）指的是</a:t>
            </a:r>
            <a:r>
              <a:rPr lang="zh-TW" sz="1200">
                <a:solidFill>
                  <a:srgbClr val="FF0000"/>
                </a:solidFill>
                <a:highlight>
                  <a:srgbClr val="F7F7F8"/>
                </a:highlight>
              </a:rPr>
              <a:t>在不同的頻帶和頻率資源上進行數據傳輸的基本參數和配置。</a:t>
            </a:r>
            <a:r>
              <a:rPr lang="zh-TW" sz="1200">
                <a:solidFill>
                  <a:srgbClr val="374151"/>
                </a:solidFill>
                <a:highlight>
                  <a:srgbClr val="F7F7F8"/>
                </a:highlight>
              </a:rPr>
              <a:t>物理層數值確定了無線通信系統中的子載波間距和符號時長，從而影響了數據傳輸速率、頻譜效率和延遲等性能。</a:t>
            </a:r>
            <a:endParaRPr sz="1200">
              <a:solidFill>
                <a:srgbClr val="374151"/>
              </a:solidFill>
              <a:highlight>
                <a:srgbClr val="F7F7F8"/>
              </a:highlight>
            </a:endParaRPr>
          </a:p>
          <a:p>
            <a:pPr marL="0" lvl="0" indent="0" algn="l" rtl="0">
              <a:spcBef>
                <a:spcPts val="0"/>
              </a:spcBef>
              <a:spcAft>
                <a:spcPts val="0"/>
              </a:spcAft>
              <a:buNone/>
            </a:pP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Physical Layer Multiplexing（物理層多路復用）是在無線通信系統中使用多種技術</a:t>
            </a:r>
            <a:r>
              <a:rPr lang="zh-TW" sz="1200">
                <a:solidFill>
                  <a:srgbClr val="FF0000"/>
                </a:solidFill>
                <a:highlight>
                  <a:srgbClr val="F7F7F8"/>
                </a:highlight>
              </a:rPr>
              <a:t>將多個信號或數據流合併在同一物理通道上傳輸的過程。</a:t>
            </a:r>
            <a:r>
              <a:rPr lang="zh-TW" sz="1200">
                <a:solidFill>
                  <a:srgbClr val="374151"/>
                </a:solidFill>
                <a:highlight>
                  <a:srgbClr val="F7F7F8"/>
                </a:highlight>
              </a:rPr>
              <a:t>這種多路復用技術可以有效地利用有限的頻譜資源，實現同時傳輸多個信號或數據流，提高頻譜效率和通信容量。</a:t>
            </a:r>
            <a:endParaRPr sz="1200">
              <a:solidFill>
                <a:srgbClr val="374151"/>
              </a:solidFill>
              <a:highlight>
                <a:srgbClr val="F7F7F8"/>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99e7414a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499e7414a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VoIP: </a:t>
            </a:r>
            <a:r>
              <a:rPr lang="zh-TW" sz="1050">
                <a:solidFill>
                  <a:srgbClr val="4D5156"/>
                </a:solidFill>
                <a:highlight>
                  <a:srgbClr val="FFFFFF"/>
                </a:highlight>
              </a:rPr>
              <a:t>Voice over Internet Protocol</a:t>
            </a:r>
            <a:endParaRPr sz="1050">
              <a:solidFill>
                <a:srgbClr val="4D5156"/>
              </a:solidFill>
              <a:highlight>
                <a:srgbClr val="FFFFFF"/>
              </a:highlight>
            </a:endParaRPr>
          </a:p>
          <a:p>
            <a:pPr marL="0" lvl="0" indent="0" algn="l" rtl="0">
              <a:spcBef>
                <a:spcPts val="0"/>
              </a:spcBef>
              <a:spcAft>
                <a:spcPts val="0"/>
              </a:spcAft>
              <a:buNone/>
            </a:pPr>
            <a:r>
              <a:rPr lang="zh-TW" sz="1050">
                <a:solidFill>
                  <a:srgbClr val="4D5156"/>
                </a:solidFill>
                <a:highlight>
                  <a:srgbClr val="FFFFFF"/>
                </a:highlight>
              </a:rPr>
              <a:t>基於IP的語音傳輸是一種語音通話技術，經由網際協定來達成語音通話與多媒體會議，也就是經由網際網路來進行通訊。</a:t>
            </a:r>
            <a:endParaRPr sz="1050">
              <a:solidFill>
                <a:srgbClr val="4D5156"/>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499e7414a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499e7414a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a:solidFill>
                  <a:srgbClr val="374151"/>
                </a:solidFill>
                <a:highlight>
                  <a:srgbClr val="F7F7F8"/>
                </a:highlight>
              </a:rPr>
              <a:t>Signal-to-Interference-plus-Noise Ratio（SINR）是一個衡量無線通信系統中信號質量的指標。它表示接收信號的功率相對於干擾和雜訊的功率之比。</a:t>
            </a: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SINR = Signal Power / (Interference Power + Noise Power)</a:t>
            </a:r>
            <a:endParaRPr sz="1200">
              <a:solidFill>
                <a:srgbClr val="374151"/>
              </a:solidFill>
              <a:highlight>
                <a:srgbClr val="F7F7F8"/>
              </a:highlight>
            </a:endParaRPr>
          </a:p>
          <a:p>
            <a:pPr marL="0" lvl="0" indent="0" algn="l" rtl="0">
              <a:spcBef>
                <a:spcPts val="0"/>
              </a:spcBef>
              <a:spcAft>
                <a:spcPts val="0"/>
              </a:spcAft>
              <a:buNone/>
            </a:pPr>
            <a:r>
              <a:rPr lang="zh-TW" sz="1200">
                <a:solidFill>
                  <a:srgbClr val="FF0000"/>
                </a:solidFill>
                <a:highlight>
                  <a:srgbClr val="F7F7F8"/>
                </a:highlight>
              </a:rPr>
              <a:t>較高的SINR值表示信號較強且干擾和雜訊較低，這對於提高通信的可靠性和質量至關重要。</a:t>
            </a:r>
            <a:endParaRPr sz="1200">
              <a:solidFill>
                <a:srgbClr val="FF0000"/>
              </a:solidFill>
              <a:highlight>
                <a:srgbClr val="F7F7F8"/>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99e7414a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499e7414a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第二點：</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zh-TW" sz="1400">
                <a:solidFill>
                  <a:schemeClr val="dk1"/>
                </a:solidFill>
                <a:latin typeface="Calibri"/>
                <a:ea typeface="Calibri"/>
                <a:cs typeface="Calibri"/>
                <a:sym typeface="Calibri"/>
              </a:rPr>
              <a:t>This happens independently of the MAC scheduler (PF or QoS), because for both schedulers VoIP traffic has the highest priority</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zh-TW"/>
              <a:t>第三點：</a:t>
            </a:r>
            <a:r>
              <a:rPr lang="zh-TW" sz="1400">
                <a:solidFill>
                  <a:schemeClr val="dk1"/>
                </a:solidFill>
                <a:latin typeface="Calibri"/>
                <a:ea typeface="Calibri"/>
                <a:cs typeface="Calibri"/>
                <a:sym typeface="Calibri"/>
              </a:rPr>
              <a:t>This is reasonable because VoIP traffic has priority over the rest of traffics and traffic adaptation through XR loopback is only applied to the video stream of AR/VR/CG applications.</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99e7414a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499e7414a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99e7414a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99e7414a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99e7414a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499e7414a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500"/>
              </a:spcBef>
              <a:spcAft>
                <a:spcPts val="0"/>
              </a:spcAft>
              <a:buClr>
                <a:srgbClr val="374151"/>
              </a:buClr>
              <a:buSzPts val="1200"/>
              <a:buAutoNum type="arabicPeriod"/>
            </a:pPr>
            <a:r>
              <a:rPr lang="zh-TW" sz="1200">
                <a:solidFill>
                  <a:srgbClr val="374151"/>
                </a:solidFill>
                <a:highlight>
                  <a:srgbClr val="F7F7F8"/>
                </a:highlight>
              </a:rPr>
              <a:t>SDF（Service Data Flow）：SDF通常被歸類在網路層（Network Layer）或傳輸層（Transport Layer）。它描述了從應用程序到網絡層或傳輸層的數據流，</a:t>
            </a:r>
            <a:r>
              <a:rPr lang="zh-TW" sz="1200">
                <a:solidFill>
                  <a:srgbClr val="FF0000"/>
                </a:solidFill>
                <a:highlight>
                  <a:srgbClr val="F7F7F8"/>
                </a:highlight>
              </a:rPr>
              <a:t>代表特定應用程序或服務的數據流量</a:t>
            </a:r>
            <a:r>
              <a:rPr lang="zh-TW" sz="1200">
                <a:solidFill>
                  <a:srgbClr val="374151"/>
                </a:solidFill>
                <a:highlight>
                  <a:srgbClr val="F7F7F8"/>
                </a:highlight>
              </a:rPr>
              <a:t>。SDF通常與QoS相關聯，用於定義數據流的優先級、延遲要求、帶寬要求等。</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QoS Flows（Quality of Service Flows）：QoS Flows屬於網路層（Network Layer）或傳輸層（Transport Layer）。它是</a:t>
            </a:r>
            <a:r>
              <a:rPr lang="zh-TW" sz="1200">
                <a:solidFill>
                  <a:srgbClr val="FF0000"/>
                </a:solidFill>
                <a:highlight>
                  <a:srgbClr val="F7F7F8"/>
                </a:highlight>
              </a:rPr>
              <a:t>對SDF進行細分的單位，用於更精細地管理數據流的QoS要求。QoS Flows定義了不同數據流的特性，如優先級、保證的帶寬、最大延遲等，以確保系統按照要求分配資源。</a:t>
            </a:r>
            <a:endParaRPr sz="1200">
              <a:solidFill>
                <a:srgbClr val="FF0000"/>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DRB（Data Radio Bearer）：DRB位於物理層（Physical Layer）和數據鏈路層（Data Link Layer）。它是在</a:t>
            </a:r>
            <a:r>
              <a:rPr lang="zh-TW" sz="1200">
                <a:solidFill>
                  <a:srgbClr val="FF0000"/>
                </a:solidFill>
                <a:highlight>
                  <a:srgbClr val="F7F7F8"/>
                </a:highlight>
              </a:rPr>
              <a:t>無線通信中用於傳輸數據的邏輯通道。DRB用於將上層協議的PDU（Protocol Data Unit）分配到物理層上進行傳輸。</a:t>
            </a:r>
            <a:r>
              <a:rPr lang="zh-TW" sz="1200">
                <a:solidFill>
                  <a:srgbClr val="374151"/>
                </a:solidFill>
                <a:highlight>
                  <a:srgbClr val="F7F7F8"/>
                </a:highlight>
              </a:rPr>
              <a:t>DRB通常用於無線通信的傳輸層（例如5G NR中的RLC和PDCP層）。</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99e7414a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99e7414a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a:solidFill>
                  <a:srgbClr val="374151"/>
                </a:solidFill>
                <a:highlight>
                  <a:srgbClr val="F7F7F8"/>
                </a:highlight>
              </a:rPr>
              <a:t>Packet Delay Budget（PDB，封包延遲預算）是指在通信系統中，</a:t>
            </a:r>
            <a:r>
              <a:rPr lang="zh-TW" sz="1200">
                <a:solidFill>
                  <a:srgbClr val="FF0000"/>
                </a:solidFill>
                <a:highlight>
                  <a:srgbClr val="F7F7F8"/>
                </a:highlight>
              </a:rPr>
              <a:t>從發送封包到接收封包所容許的最大延遲時間。</a:t>
            </a:r>
            <a:r>
              <a:rPr lang="zh-TW" sz="1200">
                <a:solidFill>
                  <a:srgbClr val="374151"/>
                </a:solidFill>
                <a:highlight>
                  <a:srgbClr val="F7F7F8"/>
                </a:highlight>
              </a:rPr>
              <a:t>它是為了確保實時應用的數據在合理的時間內到達目的地而設置的一個參數。</a:t>
            </a:r>
            <a:endParaRPr sz="1200">
              <a:solidFill>
                <a:srgbClr val="374151"/>
              </a:solidFill>
              <a:highlight>
                <a:srgbClr val="F7F7F8"/>
              </a:highlight>
            </a:endParaRPr>
          </a:p>
          <a:p>
            <a:pPr marL="0" lvl="0" indent="0" algn="l" rtl="0">
              <a:spcBef>
                <a:spcPts val="0"/>
              </a:spcBef>
              <a:spcAft>
                <a:spcPts val="0"/>
              </a:spcAft>
              <a:buNone/>
            </a:pP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Packet Error Rate（PER，封包錯誤率）是指在通信系統中，傳輸過程中封包發生錯誤的比例或概率。它表示在</a:t>
            </a:r>
            <a:r>
              <a:rPr lang="zh-TW" sz="1200">
                <a:solidFill>
                  <a:srgbClr val="FF0000"/>
                </a:solidFill>
                <a:highlight>
                  <a:srgbClr val="F7F7F8"/>
                </a:highlight>
              </a:rPr>
              <a:t>一定量的封包中有多少個封包被接收端錯誤地接收或解碼。</a:t>
            </a:r>
            <a:endParaRPr sz="1200">
              <a:solidFill>
                <a:srgbClr val="FF0000"/>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PER = (錯誤接收的封包數 / 總封包數) * 100%</a:t>
            </a:r>
            <a:endParaRPr sz="1200">
              <a:solidFill>
                <a:srgbClr val="374151"/>
              </a:solidFill>
              <a:highlight>
                <a:srgbClr val="F7F7F8"/>
              </a:highlight>
            </a:endParaRPr>
          </a:p>
          <a:p>
            <a:pPr marL="0" lvl="0" indent="0" algn="l" rtl="0">
              <a:spcBef>
                <a:spcPts val="0"/>
              </a:spcBef>
              <a:spcAft>
                <a:spcPts val="0"/>
              </a:spcAft>
              <a:buNone/>
            </a:pP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Maximum Data Burst Volume（最大數據突發量）是指在通信系統中，</a:t>
            </a:r>
            <a:r>
              <a:rPr lang="zh-TW" sz="1200">
                <a:solidFill>
                  <a:srgbClr val="FF0000"/>
                </a:solidFill>
                <a:highlight>
                  <a:srgbClr val="F7F7F8"/>
                </a:highlight>
              </a:rPr>
              <a:t>允許在一個特定時間窗口內傳輸的最大數據量。</a:t>
            </a:r>
            <a:r>
              <a:rPr lang="zh-TW" sz="1200">
                <a:solidFill>
                  <a:srgbClr val="374151"/>
                </a:solidFill>
                <a:highlight>
                  <a:srgbClr val="F7F7F8"/>
                </a:highlight>
              </a:rPr>
              <a:t>它表示在一個連續的時間段內，系統可以處理的數據突發量的上限。</a:t>
            </a: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最大數據突發量是為了確保通信系統能夠處理數據的高峰傳輸需求而設置的一個參數。當應用需要在短時間內傳輸大量數據時，最大數據突發量可以限制傳輸速率，以避免系統超出其容量限制或引起擁塞。</a:t>
            </a:r>
            <a:endParaRPr sz="1200">
              <a:solidFill>
                <a:srgbClr val="374151"/>
              </a:solidFill>
              <a:highlight>
                <a:srgbClr val="F7F7F8"/>
              </a:highlight>
            </a:endParaRPr>
          </a:p>
          <a:p>
            <a:pPr marL="0" lvl="0" indent="0" algn="l" rtl="0">
              <a:spcBef>
                <a:spcPts val="0"/>
              </a:spcBef>
              <a:spcAft>
                <a:spcPts val="0"/>
              </a:spcAft>
              <a:buNone/>
            </a:pP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Average Window（平均窗口）是QoS Identifier的一個參數，用於定義</a:t>
            </a:r>
            <a:r>
              <a:rPr lang="zh-TW" sz="1200">
                <a:solidFill>
                  <a:srgbClr val="FF0000"/>
                </a:solidFill>
                <a:highlight>
                  <a:srgbClr val="F7F7F8"/>
                </a:highlight>
              </a:rPr>
              <a:t>在一個特定時間窗口內計算平均值的時間間隔。</a:t>
            </a:r>
            <a:r>
              <a:rPr lang="zh-TW" sz="1200">
                <a:solidFill>
                  <a:srgbClr val="374151"/>
                </a:solidFill>
                <a:highlight>
                  <a:srgbClr val="F7F7F8"/>
                </a:highlight>
              </a:rPr>
              <a:t>這個時間窗口可以是固定的，也可以根據特定的要求進行動態調整。Average Window的值可以表示為時間單位，例如毫秒（ms）或次數（counts），具體取決於所使用的配置和定義。</a:t>
            </a:r>
            <a:endParaRPr sz="1200">
              <a:solidFill>
                <a:srgbClr val="374151"/>
              </a:solidFill>
              <a:highlight>
                <a:srgbClr val="F7F7F8"/>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99e7414a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99e7414a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99e7414a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499e7414a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200">
                <a:solidFill>
                  <a:srgbClr val="FF0000"/>
                </a:solidFill>
                <a:highlight>
                  <a:srgbClr val="F7F7F8"/>
                </a:highlight>
              </a:rPr>
              <a:t>UPF透過TFT templates map做SDF和QoS flows之間的mapping</a:t>
            </a:r>
            <a:endParaRPr sz="1200">
              <a:solidFill>
                <a:srgbClr val="FF0000"/>
              </a:solidFill>
              <a:highlight>
                <a:srgbClr val="F7F7F8"/>
              </a:highlight>
            </a:endParaRPr>
          </a:p>
          <a:p>
            <a:pPr marL="0" lvl="0" indent="0" algn="l" rtl="0">
              <a:spcBef>
                <a:spcPts val="0"/>
              </a:spcBef>
              <a:spcAft>
                <a:spcPts val="0"/>
              </a:spcAft>
              <a:buNone/>
            </a:pPr>
            <a:endParaRPr sz="1200">
              <a:solidFill>
                <a:srgbClr val="374151"/>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User Plane Function（UPF，用戶面功能）是指在</a:t>
            </a:r>
            <a:r>
              <a:rPr lang="zh-TW" sz="1200">
                <a:solidFill>
                  <a:srgbClr val="FF0000"/>
                </a:solidFill>
                <a:highlight>
                  <a:srgbClr val="F7F7F8"/>
                </a:highlight>
              </a:rPr>
              <a:t>5G核心網路中負責處理用戶數據傳輸的功能。</a:t>
            </a:r>
            <a:r>
              <a:rPr lang="zh-TW" sz="1200">
                <a:solidFill>
                  <a:srgbClr val="374151"/>
                </a:solidFill>
                <a:highlight>
                  <a:srgbClr val="F7F7F8"/>
                </a:highlight>
              </a:rPr>
              <a:t>UPF是一個關鍵的網路元素，負責在用戶面（User Plane）上處理和轉發數據流量。</a:t>
            </a:r>
            <a:endParaRPr sz="1200">
              <a:solidFill>
                <a:srgbClr val="374151"/>
              </a:solidFill>
              <a:highlight>
                <a:srgbClr val="F7F7F8"/>
              </a:highlight>
            </a:endParaRPr>
          </a:p>
          <a:p>
            <a:pPr marL="0" lvl="0" indent="0" algn="l" rtl="0">
              <a:spcBef>
                <a:spcPts val="0"/>
              </a:spcBef>
              <a:spcAft>
                <a:spcPts val="0"/>
              </a:spcAft>
              <a:buNone/>
            </a:pPr>
            <a:endParaRPr sz="1200">
              <a:solidFill>
                <a:srgbClr val="374151"/>
              </a:solidFill>
              <a:highlight>
                <a:srgbClr val="F7F7F8"/>
              </a:highlight>
            </a:endParaRPr>
          </a:p>
          <a:p>
            <a:pPr marL="0" lvl="0" indent="0" algn="l" rtl="0">
              <a:spcBef>
                <a:spcPts val="0"/>
              </a:spcBef>
              <a:spcAft>
                <a:spcPts val="0"/>
              </a:spcAft>
              <a:buNone/>
            </a:pPr>
            <a:r>
              <a:rPr lang="zh-TW" sz="1200">
                <a:solidFill>
                  <a:srgbClr val="FF0000"/>
                </a:solidFill>
                <a:highlight>
                  <a:srgbClr val="F7F7F8"/>
                </a:highlight>
              </a:rPr>
              <a:t>TFT用於定義數據流的特性和行為</a:t>
            </a:r>
            <a:r>
              <a:rPr lang="zh-TW" sz="1200">
                <a:solidFill>
                  <a:srgbClr val="374151"/>
                </a:solidFill>
                <a:highlight>
                  <a:srgbClr val="F7F7F8"/>
                </a:highlight>
              </a:rPr>
              <a:t>，以實現對特定數據流的控制和管理。它</a:t>
            </a:r>
            <a:r>
              <a:rPr lang="zh-TW" sz="1200">
                <a:solidFill>
                  <a:srgbClr val="FF0000"/>
                </a:solidFill>
                <a:highlight>
                  <a:srgbClr val="F7F7F8"/>
                </a:highlight>
              </a:rPr>
              <a:t>包含了一系列的參數和條件，用於識別數據流以及指定相關的服務質量（QoS）要求。</a:t>
            </a:r>
            <a:endParaRPr sz="1200">
              <a:solidFill>
                <a:srgbClr val="FF0000"/>
              </a:solidFill>
              <a:highlight>
                <a:srgbClr val="F7F7F8"/>
              </a:highlight>
            </a:endParaRPr>
          </a:p>
          <a:p>
            <a:pPr marL="0" lvl="0" indent="0" algn="l" rtl="0">
              <a:lnSpc>
                <a:spcPct val="115000"/>
              </a:lnSpc>
              <a:spcBef>
                <a:spcPts val="1500"/>
              </a:spcBef>
              <a:spcAft>
                <a:spcPts val="0"/>
              </a:spcAft>
              <a:buNone/>
            </a:pPr>
            <a:r>
              <a:rPr lang="zh-TW" sz="1200">
                <a:solidFill>
                  <a:srgbClr val="434343"/>
                </a:solidFill>
                <a:highlight>
                  <a:srgbClr val="F7F7F8"/>
                </a:highlight>
              </a:rPr>
              <a:t>TFT模板包含了一組規則和條件，用於識別和分類特定的數據流。</a:t>
            </a:r>
            <a:r>
              <a:rPr lang="zh-TW" sz="1200">
                <a:solidFill>
                  <a:srgbClr val="374151"/>
                </a:solidFill>
                <a:highlight>
                  <a:srgbClr val="F7F7F8"/>
                </a:highlight>
              </a:rPr>
              <a:t>這些規則可以基於不同的屬性和條件，例如源IP地址、目標IP地址、協議類型、端口號等。通過配置TFT模板，可以將特定的數據流指定到特定的處理方式或網絡通道。</a:t>
            </a:r>
            <a:endParaRPr sz="1200">
              <a:solidFill>
                <a:srgbClr val="374151"/>
              </a:solidFill>
              <a:highlight>
                <a:srgbClr val="F7F7F8"/>
              </a:highlight>
            </a:endParaRPr>
          </a:p>
          <a:p>
            <a:pPr marL="0" lvl="0" indent="0" algn="l" rtl="0">
              <a:lnSpc>
                <a:spcPct val="115000"/>
              </a:lnSpc>
              <a:spcBef>
                <a:spcPts val="1500"/>
              </a:spcBef>
              <a:spcAft>
                <a:spcPts val="0"/>
              </a:spcAft>
              <a:buNone/>
            </a:pPr>
            <a:r>
              <a:rPr lang="zh-TW" sz="1200">
                <a:solidFill>
                  <a:srgbClr val="374151"/>
                </a:solidFill>
                <a:highlight>
                  <a:srgbClr val="F7F7F8"/>
                </a:highlight>
              </a:rPr>
              <a:t>TFT模板的功能包括以下方面：</a:t>
            </a:r>
            <a:endParaRPr sz="1200">
              <a:solidFill>
                <a:srgbClr val="374151"/>
              </a:solidFill>
              <a:highlight>
                <a:srgbClr val="F7F7F8"/>
              </a:highlight>
            </a:endParaRPr>
          </a:p>
          <a:p>
            <a:pPr marL="457200" lvl="0" indent="-304800" algn="l" rtl="0">
              <a:lnSpc>
                <a:spcPct val="115000"/>
              </a:lnSpc>
              <a:spcBef>
                <a:spcPts val="1500"/>
              </a:spcBef>
              <a:spcAft>
                <a:spcPts val="0"/>
              </a:spcAft>
              <a:buClr>
                <a:srgbClr val="374151"/>
              </a:buClr>
              <a:buSzPts val="1200"/>
              <a:buAutoNum type="arabicPeriod"/>
            </a:pPr>
            <a:r>
              <a:rPr lang="zh-TW" sz="1200">
                <a:solidFill>
                  <a:srgbClr val="374151"/>
                </a:solidFill>
                <a:highlight>
                  <a:srgbClr val="F7F7F8"/>
                </a:highlight>
              </a:rPr>
              <a:t>數據流分類：TFT模板用於識別和分類不同類型的數據流。通過定義不同的匹配條件，可以將數據流劃分為不同的分類，便於後續的處理和路由。</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路由控制：TFT模板可以根據數據流的特性和需求，將數據流路由到特定的網絡通道或節點。這樣可以實現對不同數據流的流量控制和優化。</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QoS管理：</a:t>
            </a:r>
            <a:r>
              <a:rPr lang="zh-TW" sz="1200">
                <a:solidFill>
                  <a:srgbClr val="FF0000"/>
                </a:solidFill>
                <a:highlight>
                  <a:srgbClr val="F7F7F8"/>
                </a:highlight>
              </a:rPr>
              <a:t>TFT模板可以定義和配置不同數據流的QoS參數，例如帶寬要求、優先級和延遲要求等。這樣可以確保數據流在網絡中獲得適當的服務質量。</a:t>
            </a:r>
            <a:endParaRPr sz="1200">
              <a:solidFill>
                <a:srgbClr val="374151"/>
              </a:solidFill>
              <a:highlight>
                <a:srgbClr val="F7F7F8"/>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99e7414a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499e7414a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zh-TW" sz="1200">
                <a:solidFill>
                  <a:srgbClr val="374151"/>
                </a:solidFill>
                <a:highlight>
                  <a:srgbClr val="F7F7F8"/>
                </a:highlight>
              </a:rPr>
              <a:t>DRB（Data Radio Bearer）：DRB位於物理層（Physical Layer）和數據鏈路層（Data Link Layer）。它是在無線通信中用於傳輸數據的邏輯通道。DRB用於</a:t>
            </a:r>
            <a:r>
              <a:rPr lang="zh-TW" sz="1200">
                <a:solidFill>
                  <a:srgbClr val="FF0000"/>
                </a:solidFill>
                <a:highlight>
                  <a:srgbClr val="F7F7F8"/>
                </a:highlight>
              </a:rPr>
              <a:t>將上層協議的PDU（Protocol Data Unit）分配到物理層上進行傳輸。</a:t>
            </a:r>
            <a:r>
              <a:rPr lang="zh-TW" sz="1200">
                <a:solidFill>
                  <a:srgbClr val="374151"/>
                </a:solidFill>
                <a:highlight>
                  <a:srgbClr val="F7F7F8"/>
                </a:highlight>
              </a:rPr>
              <a:t>DRB通常用於無線通信的傳輸層（例如5G NR中的RLC和PDCP層）。</a:t>
            </a:r>
            <a:endParaRPr sz="1200">
              <a:solidFill>
                <a:srgbClr val="374151"/>
              </a:solidFill>
              <a:highlight>
                <a:srgbClr val="F7F7F8"/>
              </a:highlight>
            </a:endParaRPr>
          </a:p>
          <a:p>
            <a:pPr marL="0" lvl="0" indent="0" algn="l" rtl="0">
              <a:lnSpc>
                <a:spcPct val="115000"/>
              </a:lnSpc>
              <a:spcBef>
                <a:spcPts val="1500"/>
              </a:spcBef>
              <a:spcAft>
                <a:spcPts val="0"/>
              </a:spcAft>
              <a:buNone/>
            </a:pPr>
            <a:r>
              <a:rPr lang="zh-TW" sz="1200">
                <a:solidFill>
                  <a:srgbClr val="374151"/>
                </a:solidFill>
                <a:highlight>
                  <a:srgbClr val="F7F7F8"/>
                </a:highlight>
              </a:rPr>
              <a:t>ex: for AR, </a:t>
            </a:r>
            <a:r>
              <a:rPr lang="zh-TW" sz="1200">
                <a:solidFill>
                  <a:srgbClr val="FF0000"/>
                </a:solidFill>
                <a:highlight>
                  <a:srgbClr val="F7F7F8"/>
                </a:highlight>
              </a:rPr>
              <a:t>audio/data and pose/control flows can be mapped into a single DRB, because of their similar QoS characteristics.</a:t>
            </a:r>
            <a:r>
              <a:rPr lang="zh-TW" sz="1200">
                <a:solidFill>
                  <a:srgbClr val="374151"/>
                </a:solidFill>
                <a:highlight>
                  <a:srgbClr val="F7F7F8"/>
                </a:highlight>
              </a:rPr>
              <a:t> However, in case an M:1 mapping is executed at the UPF for XR traffic, then the SDAP layer does not have flexibility (there is a single QoS flow), and uses a 1:1 QoS flow to DRB mapping.</a:t>
            </a:r>
            <a:endParaRPr sz="1200">
              <a:solidFill>
                <a:srgbClr val="374151"/>
              </a:solidFill>
              <a:highlight>
                <a:srgbClr val="F7F7F8"/>
              </a:highlight>
            </a:endParaRPr>
          </a:p>
          <a:p>
            <a:pPr marL="0" lvl="0" indent="0" algn="l" rtl="0">
              <a:lnSpc>
                <a:spcPct val="115000"/>
              </a:lnSpc>
              <a:spcBef>
                <a:spcPts val="1500"/>
              </a:spcBef>
              <a:spcAft>
                <a:spcPts val="0"/>
              </a:spcAft>
              <a:buClr>
                <a:schemeClr val="dk1"/>
              </a:buClr>
              <a:buSzPts val="1100"/>
              <a:buFont typeface="Arial"/>
              <a:buNone/>
            </a:pPr>
            <a:r>
              <a:rPr lang="zh-TW" sz="1200">
                <a:solidFill>
                  <a:srgbClr val="374151"/>
                </a:solidFill>
                <a:highlight>
                  <a:srgbClr val="F7F7F8"/>
                </a:highlight>
              </a:rPr>
              <a:t>SDAP層的主要功能是在UE和AMF之間進行數據傳輸的適應。它可以</a:t>
            </a:r>
            <a:r>
              <a:rPr lang="zh-TW" sz="1200">
                <a:solidFill>
                  <a:srgbClr val="FF0000"/>
                </a:solidFill>
                <a:highlight>
                  <a:srgbClr val="F7F7F8"/>
                </a:highlight>
              </a:rPr>
              <a:t>根據UE的服務需求和網絡的能力，對數據進行不同的處理和編碼。</a:t>
            </a:r>
            <a:r>
              <a:rPr lang="zh-TW" sz="1200">
                <a:solidFill>
                  <a:srgbClr val="374151"/>
                </a:solidFill>
                <a:highlight>
                  <a:srgbClr val="F7F7F8"/>
                </a:highlight>
              </a:rPr>
              <a:t>SDAP層提供了以下功能：</a:t>
            </a:r>
            <a:endParaRPr sz="1200">
              <a:solidFill>
                <a:srgbClr val="374151"/>
              </a:solidFill>
              <a:highlight>
                <a:srgbClr val="F7F7F8"/>
              </a:highlight>
            </a:endParaRPr>
          </a:p>
          <a:p>
            <a:pPr marL="457200" lvl="0" indent="-304800" algn="l" rtl="0">
              <a:lnSpc>
                <a:spcPct val="115000"/>
              </a:lnSpc>
              <a:spcBef>
                <a:spcPts val="1500"/>
              </a:spcBef>
              <a:spcAft>
                <a:spcPts val="0"/>
              </a:spcAft>
              <a:buClr>
                <a:srgbClr val="374151"/>
              </a:buClr>
              <a:buSzPts val="1200"/>
              <a:buAutoNum type="arabicPeriod"/>
            </a:pPr>
            <a:r>
              <a:rPr lang="zh-TW" sz="1200">
                <a:solidFill>
                  <a:srgbClr val="374151"/>
                </a:solidFill>
                <a:highlight>
                  <a:srgbClr val="F7F7F8"/>
                </a:highlight>
              </a:rPr>
              <a:t>PDU（Protocol Data Unit）分割和重組：SDAP層負責將來自上層的數據分割成小的PDU單元，以便在傳輸層進行傳輸。同樣地，它還可以將接收到的PDU進行重組，以還原原始數據。</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適應不同的服務需求：SDAP層可以根據UE的服務需求和網絡的能力，進行數據的壓縮、加密、頭部壓縮等處理，以確保數據的高效傳輸和安全性。</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QoS（Quality of Service）管理：</a:t>
            </a:r>
            <a:r>
              <a:rPr lang="zh-TW" sz="1200">
                <a:solidFill>
                  <a:srgbClr val="FF0000"/>
                </a:solidFill>
                <a:highlight>
                  <a:srgbClr val="F7F7F8"/>
                </a:highlight>
              </a:rPr>
              <a:t>SDAP層可以根據QoS要求對數據進行分類和調度，確保不同類型的數據流在網絡中獲得適當的資源分配和服務質量。</a:t>
            </a:r>
            <a:endParaRPr>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99e7414a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499e7414a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zh-TW" sz="1200">
                <a:solidFill>
                  <a:srgbClr val="374151"/>
                </a:solidFill>
                <a:highlight>
                  <a:srgbClr val="F7F7F8"/>
                </a:highlight>
              </a:rPr>
              <a:t>Packet Data Convergence Protocol（PDCP）是在無線通信系統中的一個協議層，位於無線介面控制協議（Radio Interface Control Protocol）和無線鏈路控制（Radio Link Control）之間。</a:t>
            </a:r>
            <a:r>
              <a:rPr lang="zh-TW" sz="1200">
                <a:solidFill>
                  <a:srgbClr val="FF0000"/>
                </a:solidFill>
                <a:highlight>
                  <a:srgbClr val="F7F7F8"/>
                </a:highlight>
              </a:rPr>
              <a:t>PDCP主要用於提供數據的壓縮、加密和傳輸管理功能。</a:t>
            </a:r>
            <a:endParaRPr sz="1200">
              <a:solidFill>
                <a:srgbClr val="FF0000"/>
              </a:solidFill>
              <a:highlight>
                <a:srgbClr val="F7F7F8"/>
              </a:highlight>
            </a:endParaRPr>
          </a:p>
          <a:p>
            <a:pPr marL="0" lvl="0" indent="0" algn="l" rtl="0">
              <a:spcBef>
                <a:spcPts val="1500"/>
              </a:spcBef>
              <a:spcAft>
                <a:spcPts val="0"/>
              </a:spcAft>
              <a:buNone/>
            </a:pPr>
            <a:r>
              <a:rPr lang="zh-TW" sz="1200">
                <a:solidFill>
                  <a:srgbClr val="374151"/>
                </a:solidFill>
                <a:highlight>
                  <a:srgbClr val="F7F7F8"/>
                </a:highlight>
              </a:rPr>
              <a:t>Radio Link Control（RLC）是在無線通信系統中的一個協議層，</a:t>
            </a:r>
            <a:r>
              <a:rPr lang="zh-TW" sz="1200">
                <a:solidFill>
                  <a:srgbClr val="FF0000"/>
                </a:solidFill>
                <a:highlight>
                  <a:srgbClr val="F7F7F8"/>
                </a:highlight>
              </a:rPr>
              <a:t>用於提供可靠的數據傳輸和錯誤修復機制。</a:t>
            </a:r>
            <a:r>
              <a:rPr lang="zh-TW" sz="1200">
                <a:solidFill>
                  <a:srgbClr val="374151"/>
                </a:solidFill>
                <a:highlight>
                  <a:srgbClr val="F7F7F8"/>
                </a:highlight>
              </a:rPr>
              <a:t>RLC層</a:t>
            </a:r>
            <a:r>
              <a:rPr lang="zh-TW" sz="1200">
                <a:solidFill>
                  <a:srgbClr val="FF0000"/>
                </a:solidFill>
                <a:highlight>
                  <a:srgbClr val="F7F7F8"/>
                </a:highlight>
              </a:rPr>
              <a:t>位於數據鏈路層（Data Link Layer）和傳輸層（Transport Layer）之間，</a:t>
            </a:r>
            <a:r>
              <a:rPr lang="zh-TW" sz="1200">
                <a:solidFill>
                  <a:srgbClr val="FF0000"/>
                </a:solidFill>
                <a:highlight>
                  <a:schemeClr val="accent4"/>
                </a:highlight>
              </a:rPr>
              <a:t>負責將數據鏈路層提供的無序、不可靠的位元流轉換為有序、可靠的數據單元。</a:t>
            </a:r>
            <a:endParaRPr sz="1200">
              <a:solidFill>
                <a:srgbClr val="FF0000"/>
              </a:solidFill>
              <a:highlight>
                <a:schemeClr val="accent4"/>
              </a:highlight>
            </a:endParaRPr>
          </a:p>
          <a:p>
            <a:pPr marL="0" lvl="0" indent="0" algn="l" rtl="0">
              <a:spcBef>
                <a:spcPts val="0"/>
              </a:spcBef>
              <a:spcAft>
                <a:spcPts val="0"/>
              </a:spcAft>
              <a:buNone/>
            </a:pPr>
            <a:r>
              <a:rPr lang="zh-TW" sz="1200">
                <a:solidFill>
                  <a:srgbClr val="374151"/>
                </a:solidFill>
                <a:highlight>
                  <a:srgbClr val="F7F7F8"/>
                </a:highlight>
              </a:rPr>
              <a:t>RLC在無線通信系統中起著關鍵的作用，確保數據的可靠傳輸和完整性。</a:t>
            </a:r>
            <a:r>
              <a:rPr lang="zh-TW" sz="1200">
                <a:solidFill>
                  <a:srgbClr val="FF0000"/>
                </a:solidFill>
                <a:highlight>
                  <a:srgbClr val="F7F7F8"/>
                </a:highlight>
              </a:rPr>
              <a:t>它是建立在物理層（Physical Layer）之上的重要協議層，用於提供高效、可靠的無線通信服務。</a:t>
            </a:r>
            <a:endParaRPr sz="1200">
              <a:solidFill>
                <a:srgbClr val="FF0000"/>
              </a:solidFill>
              <a:highlight>
                <a:srgbClr val="F7F7F8"/>
              </a:highlight>
            </a:endParaRPr>
          </a:p>
          <a:p>
            <a:pPr marL="457200" lvl="0" indent="-304800" algn="l" rtl="0">
              <a:lnSpc>
                <a:spcPct val="115000"/>
              </a:lnSpc>
              <a:spcBef>
                <a:spcPts val="1500"/>
              </a:spcBef>
              <a:spcAft>
                <a:spcPts val="0"/>
              </a:spcAft>
              <a:buClr>
                <a:srgbClr val="374151"/>
              </a:buClr>
              <a:buSzPts val="1200"/>
              <a:buAutoNum type="arabicPeriod"/>
            </a:pPr>
            <a:r>
              <a:rPr lang="zh-TW" sz="1200">
                <a:solidFill>
                  <a:srgbClr val="374151"/>
                </a:solidFill>
                <a:highlight>
                  <a:srgbClr val="F7F7F8"/>
                </a:highlight>
              </a:rPr>
              <a:t>透明模式（Transparent Mode）：透明模式不對上層數據進行分段和重組，</a:t>
            </a:r>
            <a:r>
              <a:rPr lang="zh-TW" sz="1200">
                <a:solidFill>
                  <a:srgbClr val="FF0000"/>
                </a:solidFill>
                <a:highlight>
                  <a:srgbClr val="F7F7F8"/>
                </a:highlight>
              </a:rPr>
              <a:t>直接將上層數據傳遞到物理層進行傳輸。</a:t>
            </a:r>
            <a:r>
              <a:rPr lang="zh-TW" sz="1200">
                <a:solidFill>
                  <a:srgbClr val="374151"/>
                </a:solidFill>
                <a:highlight>
                  <a:srgbClr val="F7F7F8"/>
                </a:highlight>
              </a:rPr>
              <a:t>透明模式適用於對時延敏感的即時應用，例如VoIP（語音互聯網電話）。</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非確認模式（Unacknowledged Mode）：非確認模式下，</a:t>
            </a:r>
            <a:r>
              <a:rPr lang="zh-TW" sz="1200">
                <a:solidFill>
                  <a:srgbClr val="FF0000"/>
                </a:solidFill>
                <a:highlight>
                  <a:srgbClr val="F7F7F8"/>
                </a:highlight>
              </a:rPr>
              <a:t>發送端不會收到接收端的確認消息。</a:t>
            </a:r>
            <a:r>
              <a:rPr lang="zh-TW" sz="1200">
                <a:solidFill>
                  <a:srgbClr val="374151"/>
                </a:solidFill>
                <a:highlight>
                  <a:srgbClr val="F7F7F8"/>
                </a:highlight>
              </a:rPr>
              <a:t>數據在無線介面上不進行確認和重傳，適用於對傳輸延遲要求較低的應用。</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確認模式（Acknowledged Mode）：確認模式下，</a:t>
            </a:r>
            <a:r>
              <a:rPr lang="zh-TW" sz="1200">
                <a:solidFill>
                  <a:srgbClr val="FF0000"/>
                </a:solidFill>
                <a:highlight>
                  <a:srgbClr val="F7F7F8"/>
                </a:highlight>
              </a:rPr>
              <a:t>接收端會向發送端發送確認消息，確保數據的可靠傳輸。</a:t>
            </a:r>
            <a:r>
              <a:rPr lang="zh-TW" sz="1200">
                <a:solidFill>
                  <a:srgbClr val="374151"/>
                </a:solidFill>
                <a:highlight>
                  <a:srgbClr val="F7F7F8"/>
                </a:highlight>
              </a:rPr>
              <a:t>發送端在收到確認消息後，可以進行下一個數據單元的傳輸。</a:t>
            </a:r>
            <a:endParaRPr sz="1200">
              <a:solidFill>
                <a:srgbClr val="374151"/>
              </a:solidFill>
              <a:highlight>
                <a:srgbClr val="F7F7F8"/>
              </a:highlight>
            </a:endParaRPr>
          </a:p>
          <a:p>
            <a:pPr marL="457200" lvl="0" indent="-304800" algn="l" rtl="0">
              <a:lnSpc>
                <a:spcPct val="115000"/>
              </a:lnSpc>
              <a:spcBef>
                <a:spcPts val="0"/>
              </a:spcBef>
              <a:spcAft>
                <a:spcPts val="0"/>
              </a:spcAft>
              <a:buClr>
                <a:srgbClr val="374151"/>
              </a:buClr>
              <a:buSzPts val="1200"/>
              <a:buAutoNum type="arabicPeriod"/>
            </a:pPr>
            <a:r>
              <a:rPr lang="zh-TW" sz="1200">
                <a:solidFill>
                  <a:srgbClr val="374151"/>
                </a:solidFill>
                <a:highlight>
                  <a:srgbClr val="F7F7F8"/>
                </a:highlight>
              </a:rPr>
              <a:t>擇優模式（Preferred Mode）：擇優模式</a:t>
            </a:r>
            <a:r>
              <a:rPr lang="zh-TW" sz="1200">
                <a:solidFill>
                  <a:srgbClr val="FF0000"/>
                </a:solidFill>
                <a:highlight>
                  <a:srgbClr val="F7F7F8"/>
                </a:highlight>
              </a:rPr>
              <a:t>根據通信環境和需求自動選擇透明模式、非確認模式或確認模式中的一種。</a:t>
            </a:r>
            <a:r>
              <a:rPr lang="zh-TW" sz="1200">
                <a:solidFill>
                  <a:srgbClr val="374151"/>
                </a:solidFill>
                <a:highlight>
                  <a:srgbClr val="F7F7F8"/>
                </a:highlight>
              </a:rPr>
              <a:t>根據不同的數據特性和網絡狀態，擇優模式可以實現更好的性能和效率。</a:t>
            </a:r>
            <a:endParaRPr sz="1200">
              <a:solidFill>
                <a:srgbClr val="374151"/>
              </a:solidFill>
              <a:highlight>
                <a:srgbClr val="F7F7F8"/>
              </a:highlight>
            </a:endParaRPr>
          </a:p>
          <a:p>
            <a:pPr marL="0" lvl="0" indent="0" algn="l" rtl="0">
              <a:lnSpc>
                <a:spcPct val="115000"/>
              </a:lnSpc>
              <a:spcBef>
                <a:spcPts val="1500"/>
              </a:spcBef>
              <a:spcAft>
                <a:spcPts val="0"/>
              </a:spcAft>
              <a:buNone/>
            </a:pPr>
            <a:r>
              <a:rPr lang="zh-TW" sz="1200">
                <a:solidFill>
                  <a:srgbClr val="374151"/>
                </a:solidFill>
                <a:highlight>
                  <a:srgbClr val="F7F7F8"/>
                </a:highlight>
              </a:rPr>
              <a:t>Reordering Timers的作用是確保數據包的順序正確，即使它們以非順序的方式到達接收端。通過設置合適的時間窗口和計時器，系統可以自動處理和重排接收到的數據包，以確保數據的完整性和正確性。</a:t>
            </a:r>
            <a:endParaRPr sz="1200">
              <a:solidFill>
                <a:srgbClr val="374151"/>
              </a:solidFill>
              <a:highlight>
                <a:srgbClr val="F7F7F8"/>
              </a:highlight>
            </a:endParaRPr>
          </a:p>
          <a:p>
            <a:pPr marL="0" lvl="0" indent="0" algn="l" rtl="0">
              <a:spcBef>
                <a:spcPts val="1500"/>
              </a:spcBef>
              <a:spcAft>
                <a:spcPts val="0"/>
              </a:spcAft>
              <a:buNone/>
            </a:pPr>
            <a:r>
              <a:rPr lang="zh-TW" sz="1200">
                <a:solidFill>
                  <a:srgbClr val="374151"/>
                </a:solidFill>
                <a:highlight>
                  <a:srgbClr val="F7F7F8"/>
                </a:highlight>
              </a:rPr>
              <a:t>On the one hand, </a:t>
            </a:r>
            <a:r>
              <a:rPr lang="zh-TW" sz="1200">
                <a:solidFill>
                  <a:srgbClr val="FF0000"/>
                </a:solidFill>
                <a:highlight>
                  <a:srgbClr val="F7F7F8"/>
                </a:highlight>
              </a:rPr>
              <a:t>at the transmit entities, packets can be already discarded if their buffering time reaches the PDB.</a:t>
            </a:r>
            <a:endParaRPr sz="1200">
              <a:solidFill>
                <a:srgbClr val="FF0000"/>
              </a:solidFill>
              <a:highlight>
                <a:srgbClr val="F7F7F8"/>
              </a:highlight>
            </a:endParaRPr>
          </a:p>
          <a:p>
            <a:pPr marL="0" lvl="0" indent="0" algn="l" rtl="0">
              <a:spcBef>
                <a:spcPts val="0"/>
              </a:spcBef>
              <a:spcAft>
                <a:spcPts val="0"/>
              </a:spcAft>
              <a:buNone/>
            </a:pPr>
            <a:r>
              <a:rPr lang="zh-TW" sz="1200">
                <a:solidFill>
                  <a:srgbClr val="374151"/>
                </a:solidFill>
                <a:highlight>
                  <a:srgbClr val="F7F7F8"/>
                </a:highlight>
              </a:rPr>
              <a:t>On the other hand, </a:t>
            </a:r>
            <a:r>
              <a:rPr lang="zh-TW" sz="1200">
                <a:solidFill>
                  <a:srgbClr val="FF0000"/>
                </a:solidFill>
                <a:highlight>
                  <a:srgbClr val="F7F7F8"/>
                </a:highlight>
              </a:rPr>
              <a:t>at the receiving entities, since reordering timers larger than the PDB could involve larger packet delays at higher layers</a:t>
            </a:r>
            <a:r>
              <a:rPr lang="zh-TW" sz="1200">
                <a:solidFill>
                  <a:srgbClr val="374151"/>
                </a:solidFill>
                <a:highlight>
                  <a:srgbClr val="F7F7F8"/>
                </a:highlight>
              </a:rPr>
              <a:t> (thus not meeting the QoS requirements), the reordering timer should be at most the PDB value.</a:t>
            </a:r>
            <a:endParaRPr sz="1200">
              <a:solidFill>
                <a:srgbClr val="374151"/>
              </a:solidFill>
              <a:highlight>
                <a:srgbClr val="F7F7F8"/>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499e7414a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499e7414a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zh-TW"/>
              <a:t>P is the </a:t>
            </a:r>
            <a:r>
              <a:rPr lang="zh-TW">
                <a:solidFill>
                  <a:srgbClr val="FF0000"/>
                </a:solidFill>
              </a:rPr>
              <a:t>priority level</a:t>
            </a:r>
            <a:r>
              <a:rPr lang="zh-TW"/>
              <a:t> of the QoS flow carried in the DRB</a:t>
            </a:r>
            <a:endParaRPr/>
          </a:p>
          <a:p>
            <a:pPr marL="457200" lvl="0" indent="-298450" algn="l" rtl="0">
              <a:spcBef>
                <a:spcPts val="0"/>
              </a:spcBef>
              <a:spcAft>
                <a:spcPts val="0"/>
              </a:spcAft>
              <a:buSzPts val="1100"/>
              <a:buChar char="●"/>
            </a:pPr>
            <a:r>
              <a:rPr lang="zh-TW"/>
              <a:t>r is the</a:t>
            </a:r>
            <a:r>
              <a:rPr lang="zh-TW">
                <a:solidFill>
                  <a:srgbClr val="FF0000"/>
                </a:solidFill>
              </a:rPr>
              <a:t> instantaneous achievable data rate</a:t>
            </a:r>
            <a:r>
              <a:rPr lang="zh-TW"/>
              <a:t> calculated by the spectrum efficiency and the channel bandwidth</a:t>
            </a:r>
            <a:endParaRPr/>
          </a:p>
          <a:p>
            <a:pPr marL="457200" lvl="0" indent="-298450" algn="l" rtl="0">
              <a:spcBef>
                <a:spcPts val="0"/>
              </a:spcBef>
              <a:spcAft>
                <a:spcPts val="0"/>
              </a:spcAft>
              <a:buSzPts val="1100"/>
              <a:buChar char="●"/>
            </a:pPr>
            <a:r>
              <a:rPr lang="zh-TW"/>
              <a:t>R(τ) is </a:t>
            </a:r>
            <a:r>
              <a:rPr lang="zh-TW">
                <a:solidFill>
                  <a:srgbClr val="FF0000"/>
                </a:solidFill>
              </a:rPr>
              <a:t>the past average data rate</a:t>
            </a:r>
            <a:r>
              <a:rPr lang="zh-TW"/>
              <a:t> updated within </a:t>
            </a:r>
            <a:r>
              <a:rPr lang="zh-TW">
                <a:solidFill>
                  <a:srgbClr val="FF0000"/>
                </a:solidFill>
              </a:rPr>
              <a:t>updated window size τ</a:t>
            </a:r>
            <a:endParaRPr>
              <a:solidFill>
                <a:srgbClr val="FF0000"/>
              </a:solidFill>
            </a:endParaRPr>
          </a:p>
          <a:p>
            <a:pPr marL="457200" lvl="0" indent="-298450" algn="l" rtl="0">
              <a:spcBef>
                <a:spcPts val="0"/>
              </a:spcBef>
              <a:spcAft>
                <a:spcPts val="0"/>
              </a:spcAft>
              <a:buSzPts val="1100"/>
              <a:buChar char="●"/>
            </a:pPr>
            <a:r>
              <a:rPr lang="zh-TW"/>
              <a:t>γ is a configurable parameter that </a:t>
            </a:r>
            <a:r>
              <a:rPr lang="zh-TW">
                <a:solidFill>
                  <a:srgbClr val="FF0000"/>
                </a:solidFill>
              </a:rPr>
              <a:t>balances between the actual and the past average rate</a:t>
            </a:r>
            <a:endParaRPr>
              <a:solidFill>
                <a:srgbClr val="FF0000"/>
              </a:solidFill>
            </a:endParaRPr>
          </a:p>
          <a:p>
            <a:pPr marL="457200" lvl="0" indent="-298450" algn="l" rtl="0">
              <a:spcBef>
                <a:spcPts val="0"/>
              </a:spcBef>
              <a:spcAft>
                <a:spcPts val="0"/>
              </a:spcAft>
              <a:buClr>
                <a:schemeClr val="dk1"/>
              </a:buClr>
              <a:buSzPts val="1100"/>
              <a:buChar char="●"/>
            </a:pPr>
            <a:r>
              <a:rPr lang="zh-TW">
                <a:solidFill>
                  <a:schemeClr val="dk1"/>
                </a:solidFill>
              </a:rPr>
              <a:t>F = 100 when the DRB has retransmission data and F = 10 otherwise</a:t>
            </a:r>
            <a:endParaRPr>
              <a:solidFill>
                <a:srgbClr val="FF0000"/>
              </a:solidFill>
            </a:endParaRPr>
          </a:p>
          <a:p>
            <a:pPr marL="457200" lvl="0" indent="-298450" algn="l" rtl="0">
              <a:spcBef>
                <a:spcPts val="0"/>
              </a:spcBef>
              <a:spcAft>
                <a:spcPts val="0"/>
              </a:spcAft>
              <a:buSzPts val="1100"/>
              <a:buChar char="●"/>
            </a:pPr>
            <a:r>
              <a:rPr lang="zh-TW"/>
              <a:t>D is a </a:t>
            </a:r>
            <a:r>
              <a:rPr lang="zh-TW">
                <a:solidFill>
                  <a:srgbClr val="FF0000"/>
                </a:solidFill>
              </a:rPr>
              <a:t>delay-aware weight</a:t>
            </a:r>
            <a:r>
              <a:rPr lang="zh-TW"/>
              <a:t> related to head-ofline delay (HOL) and the PDB: D=PDB/(PDB-HOL)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64"/>
        <p:cNvGrpSpPr/>
        <p:nvPr/>
      </p:nvGrpSpPr>
      <p:grpSpPr>
        <a:xfrm>
          <a:off x="0" y="0"/>
          <a:ext cx="0" cy="0"/>
          <a:chOff x="0" y="0"/>
          <a:chExt cx="0" cy="0"/>
        </a:xfrm>
      </p:grpSpPr>
      <p:sp>
        <p:nvSpPr>
          <p:cNvPr id="65" name="Google Shape;65;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3" name="Google Shape;123;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6" name="Google Shape;126;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9" name="Google Shape;129;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2" name="Google Shape;132;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9" name="Google Shape;79;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2" name="Google Shape;92;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03"/>
        <p:cNvGrpSpPr/>
        <p:nvPr/>
      </p:nvGrpSpPr>
      <p:grpSpPr>
        <a:xfrm>
          <a:off x="0" y="0"/>
          <a:ext cx="0" cy="0"/>
          <a:chOff x="0" y="0"/>
          <a:chExt cx="0" cy="0"/>
        </a:xfrm>
      </p:grpSpPr>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0" name="Google Shape;110;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1" name="Google Shape;111;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 name="Google Shape;116;p23"/>
          <p:cNvSpPr>
            <a:spLocks noGrp="1"/>
          </p:cNvSpPr>
          <p:nvPr>
            <p:ph type="pic" idx="2"/>
          </p:nvPr>
        </p:nvSpPr>
        <p:spPr>
          <a:xfrm>
            <a:off x="3887391" y="740569"/>
            <a:ext cx="4629150" cy="3655219"/>
          </a:xfrm>
          <a:prstGeom prst="rect">
            <a:avLst/>
          </a:prstGeom>
          <a:noFill/>
          <a:ln>
            <a:noFill/>
          </a:ln>
        </p:spPr>
      </p:sp>
      <p:sp>
        <p:nvSpPr>
          <p:cNvPr id="117" name="Google Shape;117;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8" name="Google Shape;118;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0" name="Google Shape;120;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0" name="Google Shape;60;p1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ctrTitle"/>
          </p:nvPr>
        </p:nvSpPr>
        <p:spPr>
          <a:xfrm>
            <a:off x="358850" y="841775"/>
            <a:ext cx="8283300" cy="1790700"/>
          </a:xfrm>
          <a:prstGeom prst="rect">
            <a:avLst/>
          </a:prstGeom>
        </p:spPr>
        <p:txBody>
          <a:bodyPr spcFirstLastPara="1" wrap="square" lIns="68575" tIns="34275" rIns="68575" bIns="34275" anchor="b" anchorCtr="0">
            <a:normAutofit/>
          </a:bodyPr>
          <a:lstStyle/>
          <a:p>
            <a:pPr marL="0" lvl="0" indent="0" algn="ctr" rtl="0">
              <a:spcBef>
                <a:spcPts val="0"/>
              </a:spcBef>
              <a:spcAft>
                <a:spcPts val="0"/>
              </a:spcAft>
              <a:buNone/>
            </a:pPr>
            <a:r>
              <a:rPr lang="zh-TW" sz="3000"/>
              <a:t>QoS Management for XR Traffic in 5G NR:</a:t>
            </a:r>
            <a:endParaRPr sz="3000"/>
          </a:p>
          <a:p>
            <a:pPr marL="0" lvl="0" indent="0" algn="ctr" rtl="0">
              <a:spcBef>
                <a:spcPts val="0"/>
              </a:spcBef>
              <a:spcAft>
                <a:spcPts val="0"/>
              </a:spcAft>
              <a:buNone/>
            </a:pPr>
            <a:r>
              <a:rPr lang="zh-TW" sz="3000"/>
              <a:t>A Multi-Layer System View &amp; End-to-End Evaluation </a:t>
            </a:r>
            <a:endParaRPr sz="3000"/>
          </a:p>
        </p:txBody>
      </p:sp>
      <p:sp>
        <p:nvSpPr>
          <p:cNvPr id="185" name="Google Shape;185;p32"/>
          <p:cNvSpPr txBox="1">
            <a:spLocks noGrp="1"/>
          </p:cNvSpPr>
          <p:nvPr>
            <p:ph type="subTitle" idx="1"/>
          </p:nvPr>
        </p:nvSpPr>
        <p:spPr>
          <a:xfrm>
            <a:off x="1143000" y="2701523"/>
            <a:ext cx="6858000" cy="2065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a:p>
            <a:pPr marL="0" lvl="0" indent="0" algn="ctr" rtl="0">
              <a:spcBef>
                <a:spcPts val="800"/>
              </a:spcBef>
              <a:spcAft>
                <a:spcPts val="0"/>
              </a:spcAft>
              <a:buNone/>
            </a:pPr>
            <a:endParaRPr/>
          </a:p>
          <a:p>
            <a:pPr marL="0" lvl="0" indent="0" algn="ctr" rtl="0">
              <a:spcBef>
                <a:spcPts val="800"/>
              </a:spcBef>
              <a:spcAft>
                <a:spcPts val="0"/>
              </a:spcAft>
              <a:buNone/>
            </a:pPr>
            <a:endParaRPr/>
          </a:p>
          <a:p>
            <a:pPr marL="0" lvl="0" indent="0" algn="ctr" rtl="0">
              <a:spcBef>
                <a:spcPts val="800"/>
              </a:spcBef>
              <a:spcAft>
                <a:spcPts val="0"/>
              </a:spcAft>
              <a:buNone/>
            </a:pPr>
            <a:endParaRPr/>
          </a:p>
          <a:p>
            <a:pPr marL="0" lvl="0" indent="0" algn="ctr" rtl="0">
              <a:spcBef>
                <a:spcPts val="800"/>
              </a:spcBef>
              <a:spcAft>
                <a:spcPts val="0"/>
              </a:spcAft>
              <a:buNone/>
            </a:pPr>
            <a:r>
              <a:rPr lang="zh-TW"/>
              <a:t>230720</a:t>
            </a:r>
            <a:endParaRPr/>
          </a:p>
        </p:txBody>
      </p:sp>
      <p:sp>
        <p:nvSpPr>
          <p:cNvPr id="186" name="Google Shape;186;p3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1</a:t>
            </a:fld>
            <a:endParaRPr/>
          </a:p>
        </p:txBody>
      </p:sp>
      <p:pic>
        <p:nvPicPr>
          <p:cNvPr id="187" name="Google Shape;187;p32"/>
          <p:cNvPicPr preferRelativeResize="0"/>
          <p:nvPr/>
        </p:nvPicPr>
        <p:blipFill>
          <a:blip r:embed="rId3">
            <a:alphaModFix/>
          </a:blip>
          <a:stretch>
            <a:fillRect/>
          </a:stretch>
        </p:blipFill>
        <p:spPr>
          <a:xfrm>
            <a:off x="945650" y="2858450"/>
            <a:ext cx="7109699" cy="99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PHY Layer</a:t>
            </a:r>
            <a:endParaRPr sz="3000"/>
          </a:p>
        </p:txBody>
      </p:sp>
      <p:sp>
        <p:nvSpPr>
          <p:cNvPr id="288" name="Google Shape;288;p41"/>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10</a:t>
            </a:fld>
            <a:endParaRPr/>
          </a:p>
        </p:txBody>
      </p:sp>
      <p:pic>
        <p:nvPicPr>
          <p:cNvPr id="289" name="Google Shape;289;p41"/>
          <p:cNvPicPr preferRelativeResize="0"/>
          <p:nvPr/>
        </p:nvPicPr>
        <p:blipFill>
          <a:blip r:embed="rId3">
            <a:alphaModFix/>
          </a:blip>
          <a:stretch>
            <a:fillRect/>
          </a:stretch>
        </p:blipFill>
        <p:spPr>
          <a:xfrm>
            <a:off x="5991301" y="2271725"/>
            <a:ext cx="3152700" cy="2571750"/>
          </a:xfrm>
          <a:prstGeom prst="rect">
            <a:avLst/>
          </a:prstGeom>
          <a:noFill/>
          <a:ln>
            <a:noFill/>
          </a:ln>
        </p:spPr>
      </p:pic>
      <p:sp>
        <p:nvSpPr>
          <p:cNvPr id="290" name="Google Shape;290;p41"/>
          <p:cNvSpPr/>
          <p:nvPr/>
        </p:nvSpPr>
        <p:spPr>
          <a:xfrm>
            <a:off x="6525675" y="4597175"/>
            <a:ext cx="2526300" cy="170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txBox="1">
            <a:spLocks noGrp="1"/>
          </p:cNvSpPr>
          <p:nvPr>
            <p:ph type="body" idx="1"/>
          </p:nvPr>
        </p:nvSpPr>
        <p:spPr>
          <a:xfrm>
            <a:off x="628650" y="1268050"/>
            <a:ext cx="5601300" cy="3875400"/>
          </a:xfrm>
          <a:prstGeom prst="rect">
            <a:avLst/>
          </a:prstGeom>
        </p:spPr>
        <p:txBody>
          <a:bodyPr spcFirstLastPara="1" wrap="square" lIns="68575" tIns="34275" rIns="68575" bIns="34275" anchor="t" anchorCtr="0">
            <a:noAutofit/>
          </a:bodyPr>
          <a:lstStyle/>
          <a:p>
            <a:pPr marL="457200" lvl="0" indent="-355600" algn="l" rtl="0">
              <a:lnSpc>
                <a:spcPct val="115000"/>
              </a:lnSpc>
              <a:spcBef>
                <a:spcPts val="800"/>
              </a:spcBef>
              <a:spcAft>
                <a:spcPts val="0"/>
              </a:spcAft>
              <a:buSzPts val="2000"/>
              <a:buChar char="•"/>
            </a:pPr>
            <a:r>
              <a:rPr lang="zh-TW" sz="2000"/>
              <a:t>The PHY layer </a:t>
            </a:r>
            <a:r>
              <a:rPr lang="zh-TW" sz="2000" b="1"/>
              <a:t>does not have as much flexibility</a:t>
            </a:r>
            <a:r>
              <a:rPr lang="zh-TW" sz="2000"/>
              <a:t> as higher layers for QoS control</a:t>
            </a:r>
            <a:endParaRPr sz="2000"/>
          </a:p>
          <a:p>
            <a:pPr marL="457200" lvl="0" indent="-355600" algn="l" rtl="0">
              <a:lnSpc>
                <a:spcPct val="115000"/>
              </a:lnSpc>
              <a:spcBef>
                <a:spcPts val="0"/>
              </a:spcBef>
              <a:spcAft>
                <a:spcPts val="0"/>
              </a:spcAft>
              <a:buSzPts val="2000"/>
              <a:buChar char="•"/>
            </a:pPr>
            <a:r>
              <a:rPr lang="zh-TW" sz="2000"/>
              <a:t>Some parameters can still be configured to address different traffic/flow types</a:t>
            </a:r>
            <a:endParaRPr sz="2000"/>
          </a:p>
          <a:p>
            <a:pPr marL="457200" lvl="0" indent="0" algn="l" rtl="0">
              <a:lnSpc>
                <a:spcPct val="115000"/>
              </a:lnSpc>
              <a:spcBef>
                <a:spcPts val="800"/>
              </a:spcBef>
              <a:spcAft>
                <a:spcPts val="0"/>
              </a:spcAft>
              <a:buNone/>
            </a:pPr>
            <a:r>
              <a:rPr lang="zh-TW" sz="2000"/>
              <a:t>ex: suitable </a:t>
            </a:r>
            <a:r>
              <a:rPr lang="zh-TW" sz="2000" b="1"/>
              <a:t>numerologies </a:t>
            </a:r>
            <a:r>
              <a:rPr lang="zh-TW" sz="2000"/>
              <a:t>and their </a:t>
            </a:r>
            <a:r>
              <a:rPr lang="zh-TW" sz="2000" b="1"/>
              <a:t>multiplexing </a:t>
            </a:r>
            <a:r>
              <a:rPr lang="zh-TW" sz="2000"/>
              <a:t>can be properly selected to address latency-throughput trade-offs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Experimental Setup</a:t>
            </a:r>
            <a:endParaRPr sz="3000"/>
          </a:p>
        </p:txBody>
      </p:sp>
      <p:sp>
        <p:nvSpPr>
          <p:cNvPr id="297" name="Google Shape;297;p4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11</a:t>
            </a:fld>
            <a:endParaRPr/>
          </a:p>
        </p:txBody>
      </p:sp>
      <p:pic>
        <p:nvPicPr>
          <p:cNvPr id="298" name="Google Shape;298;p42"/>
          <p:cNvPicPr preferRelativeResize="0"/>
          <p:nvPr/>
        </p:nvPicPr>
        <p:blipFill>
          <a:blip r:embed="rId3">
            <a:alphaModFix/>
          </a:blip>
          <a:stretch>
            <a:fillRect/>
          </a:stretch>
        </p:blipFill>
        <p:spPr>
          <a:xfrm>
            <a:off x="3991850" y="0"/>
            <a:ext cx="5152151" cy="2070650"/>
          </a:xfrm>
          <a:prstGeom prst="rect">
            <a:avLst/>
          </a:prstGeom>
          <a:noFill/>
          <a:ln>
            <a:noFill/>
          </a:ln>
        </p:spPr>
      </p:pic>
      <p:sp>
        <p:nvSpPr>
          <p:cNvPr id="299" name="Google Shape;299;p42"/>
          <p:cNvSpPr txBox="1">
            <a:spLocks noGrp="1"/>
          </p:cNvSpPr>
          <p:nvPr>
            <p:ph type="body" idx="1"/>
          </p:nvPr>
        </p:nvSpPr>
        <p:spPr>
          <a:xfrm>
            <a:off x="628650" y="1268050"/>
            <a:ext cx="8515200" cy="38757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800"/>
              </a:spcBef>
              <a:spcAft>
                <a:spcPts val="0"/>
              </a:spcAft>
              <a:buSzPts val="1900"/>
              <a:buChar char="•"/>
            </a:pPr>
            <a:r>
              <a:rPr lang="zh-TW" sz="1900" b="1"/>
              <a:t>Single-user</a:t>
            </a:r>
            <a:endParaRPr sz="1900" b="1"/>
          </a:p>
          <a:p>
            <a:pPr marL="457200" lvl="0" indent="-349250" algn="l" rtl="0">
              <a:lnSpc>
                <a:spcPct val="115000"/>
              </a:lnSpc>
              <a:spcBef>
                <a:spcPts val="0"/>
              </a:spcBef>
              <a:spcAft>
                <a:spcPts val="0"/>
              </a:spcAft>
              <a:buSzPts val="1900"/>
              <a:buChar char="•"/>
            </a:pPr>
            <a:r>
              <a:rPr lang="zh-TW" sz="1900" b="1"/>
              <a:t>Multi-user</a:t>
            </a:r>
            <a:endParaRPr sz="1900" b="1"/>
          </a:p>
          <a:p>
            <a:pPr marL="0" lvl="0" indent="457200" algn="l" rtl="0">
              <a:lnSpc>
                <a:spcPct val="115000"/>
              </a:lnSpc>
              <a:spcBef>
                <a:spcPts val="800"/>
              </a:spcBef>
              <a:spcAft>
                <a:spcPts val="0"/>
              </a:spcAft>
              <a:buNone/>
            </a:pPr>
            <a:r>
              <a:rPr lang="zh-TW" sz="1900"/>
              <a:t>1 base station + 16 users</a:t>
            </a:r>
            <a:endParaRPr sz="1900"/>
          </a:p>
          <a:p>
            <a:pPr marL="914400" lvl="1" indent="-349250" algn="l" rtl="0">
              <a:lnSpc>
                <a:spcPct val="115000"/>
              </a:lnSpc>
              <a:spcBef>
                <a:spcPts val="400"/>
              </a:spcBef>
              <a:spcAft>
                <a:spcPts val="0"/>
              </a:spcAft>
              <a:buSzPts val="1900"/>
              <a:buChar char="•"/>
            </a:pPr>
            <a:r>
              <a:rPr lang="zh-TW" sz="1900"/>
              <a:t>4 users → AR application (3 flows: video+audio / data+pose / control)</a:t>
            </a:r>
            <a:endParaRPr sz="1900"/>
          </a:p>
          <a:p>
            <a:pPr marL="914400" lvl="1" indent="-349250" algn="l" rtl="0">
              <a:lnSpc>
                <a:spcPct val="115000"/>
              </a:lnSpc>
              <a:spcBef>
                <a:spcPts val="0"/>
              </a:spcBef>
              <a:spcAft>
                <a:spcPts val="0"/>
              </a:spcAft>
              <a:buSzPts val="1900"/>
              <a:buChar char="•"/>
            </a:pPr>
            <a:r>
              <a:rPr lang="zh-TW" sz="1900"/>
              <a:t>4 users → VR application (1 video flow)</a:t>
            </a:r>
            <a:endParaRPr sz="1900"/>
          </a:p>
          <a:p>
            <a:pPr marL="914400" lvl="1" indent="-349250" algn="l" rtl="0">
              <a:lnSpc>
                <a:spcPct val="115000"/>
              </a:lnSpc>
              <a:spcBef>
                <a:spcPts val="0"/>
              </a:spcBef>
              <a:spcAft>
                <a:spcPts val="0"/>
              </a:spcAft>
              <a:buSzPts val="1900"/>
              <a:buChar char="•"/>
            </a:pPr>
            <a:r>
              <a:rPr lang="zh-TW" sz="1900"/>
              <a:t>4 users → Cloud Gaming (1 video flow)</a:t>
            </a:r>
            <a:endParaRPr sz="1900"/>
          </a:p>
          <a:p>
            <a:pPr marL="914400" lvl="1" indent="-349250" algn="l" rtl="0">
              <a:lnSpc>
                <a:spcPct val="115000"/>
              </a:lnSpc>
              <a:spcBef>
                <a:spcPts val="0"/>
              </a:spcBef>
              <a:spcAft>
                <a:spcPts val="0"/>
              </a:spcAft>
              <a:buSzPts val="1900"/>
              <a:buChar char="•"/>
            </a:pPr>
            <a:r>
              <a:rPr lang="zh-TW" sz="1900"/>
              <a:t>4 users → traditional VoIP</a:t>
            </a:r>
            <a:endParaRPr sz="1900"/>
          </a:p>
          <a:p>
            <a:pPr marL="457200" lvl="0" indent="-349250" algn="l" rtl="0">
              <a:lnSpc>
                <a:spcPct val="115000"/>
              </a:lnSpc>
              <a:spcBef>
                <a:spcPts val="0"/>
              </a:spcBef>
              <a:spcAft>
                <a:spcPts val="0"/>
              </a:spcAft>
              <a:buSzPts val="1900"/>
              <a:buChar char="•"/>
            </a:pPr>
            <a:r>
              <a:rPr lang="zh-TW" sz="1900" b="1"/>
              <a:t>M:1 mapping</a:t>
            </a:r>
            <a:r>
              <a:rPr lang="zh-TW" sz="1900"/>
              <a:t> is adopted for AR at the UPF</a:t>
            </a:r>
            <a:endParaRPr sz="1900"/>
          </a:p>
          <a:p>
            <a:pPr marL="457200" lvl="0" indent="-349250" algn="l" rtl="0">
              <a:lnSpc>
                <a:spcPct val="115000"/>
              </a:lnSpc>
              <a:spcBef>
                <a:spcPts val="0"/>
              </a:spcBef>
              <a:spcAft>
                <a:spcPts val="0"/>
              </a:spcAft>
              <a:buSzPts val="1900"/>
              <a:buChar char="•"/>
            </a:pPr>
            <a:r>
              <a:rPr lang="zh-TW" sz="1900" b="1"/>
              <a:t>XR loopback</a:t>
            </a:r>
            <a:r>
              <a:rPr lang="zh-TW" sz="1900"/>
              <a:t> adaptation applies to the video flows of all AR/VR/CG applications</a:t>
            </a:r>
            <a:endParaRPr sz="1900"/>
          </a:p>
          <a:p>
            <a:pPr marL="457200" lvl="0" indent="-349250" algn="l" rtl="0">
              <a:lnSpc>
                <a:spcPct val="115000"/>
              </a:lnSpc>
              <a:spcBef>
                <a:spcPts val="0"/>
              </a:spcBef>
              <a:spcAft>
                <a:spcPts val="0"/>
              </a:spcAft>
              <a:buSzPts val="1900"/>
              <a:buChar char="•"/>
            </a:pPr>
            <a:r>
              <a:rPr lang="zh-TW" sz="1900"/>
              <a:t>Transport protocol: </a:t>
            </a:r>
            <a:r>
              <a:rPr lang="zh-TW" sz="1900" b="1"/>
              <a:t>UDP</a:t>
            </a:r>
            <a:endParaRPr sz="1900"/>
          </a:p>
        </p:txBody>
      </p:sp>
      <p:sp>
        <p:nvSpPr>
          <p:cNvPr id="300" name="Google Shape;300;p42"/>
          <p:cNvSpPr txBox="1"/>
          <p:nvPr/>
        </p:nvSpPr>
        <p:spPr>
          <a:xfrm>
            <a:off x="1446600" y="0"/>
            <a:ext cx="3755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latin typeface="Calibri"/>
                <a:ea typeface="Calibri"/>
                <a:cs typeface="Calibri"/>
                <a:sym typeface="Calibri"/>
              </a:rPr>
              <a:t>ns-3 5G-LENA system-level simulator</a:t>
            </a:r>
            <a:endParaRPr sz="18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Results: XR Loopback, Single-user</a:t>
            </a:r>
            <a:endParaRPr sz="3000"/>
          </a:p>
        </p:txBody>
      </p:sp>
      <p:sp>
        <p:nvSpPr>
          <p:cNvPr id="306" name="Google Shape;306;p43"/>
          <p:cNvSpPr txBox="1">
            <a:spLocks noGrp="1"/>
          </p:cNvSpPr>
          <p:nvPr>
            <p:ph type="sldNum" idx="12"/>
          </p:nvPr>
        </p:nvSpPr>
        <p:spPr>
          <a:xfrm>
            <a:off x="70675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12</a:t>
            </a:fld>
            <a:endParaRPr/>
          </a:p>
        </p:txBody>
      </p:sp>
      <p:pic>
        <p:nvPicPr>
          <p:cNvPr id="307" name="Google Shape;307;p43"/>
          <p:cNvPicPr preferRelativeResize="0"/>
          <p:nvPr/>
        </p:nvPicPr>
        <p:blipFill>
          <a:blip r:embed="rId3">
            <a:alphaModFix/>
          </a:blip>
          <a:stretch>
            <a:fillRect/>
          </a:stretch>
        </p:blipFill>
        <p:spPr>
          <a:xfrm>
            <a:off x="5093800" y="1007950"/>
            <a:ext cx="4050200" cy="3821550"/>
          </a:xfrm>
          <a:prstGeom prst="rect">
            <a:avLst/>
          </a:prstGeom>
          <a:noFill/>
          <a:ln>
            <a:noFill/>
          </a:ln>
        </p:spPr>
      </p:pic>
      <p:sp>
        <p:nvSpPr>
          <p:cNvPr id="308" name="Google Shape;308;p43"/>
          <p:cNvSpPr txBox="1">
            <a:spLocks noGrp="1"/>
          </p:cNvSpPr>
          <p:nvPr>
            <p:ph type="body" idx="1"/>
          </p:nvPr>
        </p:nvSpPr>
        <p:spPr>
          <a:xfrm>
            <a:off x="552450" y="1165775"/>
            <a:ext cx="4640700" cy="3875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Char char="•"/>
            </a:pPr>
            <a:r>
              <a:rPr lang="zh-TW" sz="1800"/>
              <a:t>Initial codec rate: 5Mbps</a:t>
            </a:r>
            <a:endParaRPr sz="1800"/>
          </a:p>
          <a:p>
            <a:pPr marL="457200" lvl="0" indent="-342900" algn="l" rtl="0">
              <a:lnSpc>
                <a:spcPct val="115000"/>
              </a:lnSpc>
              <a:spcBef>
                <a:spcPts val="0"/>
              </a:spcBef>
              <a:spcAft>
                <a:spcPts val="0"/>
              </a:spcAft>
              <a:buSzPts val="1800"/>
              <a:buChar char="•"/>
            </a:pPr>
            <a:r>
              <a:rPr lang="zh-TW" sz="1800"/>
              <a:t>Max and min codec rate: 0.1 and 10 Mbps</a:t>
            </a:r>
            <a:endParaRPr sz="1800"/>
          </a:p>
          <a:p>
            <a:pPr marL="457200" lvl="0" indent="-342900" algn="l" rtl="0">
              <a:lnSpc>
                <a:spcPct val="115000"/>
              </a:lnSpc>
              <a:spcBef>
                <a:spcPts val="0"/>
              </a:spcBef>
              <a:spcAft>
                <a:spcPts val="0"/>
              </a:spcAft>
              <a:buSzPts val="1800"/>
              <a:buChar char="•"/>
            </a:pPr>
            <a:r>
              <a:rPr lang="zh-TW" sz="1800" b="1"/>
              <a:t>Packet losses arise as a result of the SINR variations</a:t>
            </a:r>
            <a:endParaRPr sz="1800" b="1"/>
          </a:p>
          <a:p>
            <a:pPr marL="457200" lvl="0" indent="-342900" algn="l" rtl="0">
              <a:lnSpc>
                <a:spcPct val="115000"/>
              </a:lnSpc>
              <a:spcBef>
                <a:spcPts val="0"/>
              </a:spcBef>
              <a:spcAft>
                <a:spcPts val="0"/>
              </a:spcAft>
              <a:buSzPts val="1800"/>
              <a:buChar char="•"/>
            </a:pPr>
            <a:r>
              <a:rPr lang="zh-TW" sz="1800"/>
              <a:t>Observations</a:t>
            </a:r>
            <a:endParaRPr sz="1800"/>
          </a:p>
          <a:p>
            <a:pPr marL="914400" lvl="1" indent="-330200" algn="l" rtl="0">
              <a:lnSpc>
                <a:spcPct val="115000"/>
              </a:lnSpc>
              <a:spcBef>
                <a:spcPts val="0"/>
              </a:spcBef>
              <a:spcAft>
                <a:spcPts val="0"/>
              </a:spcAft>
              <a:buClr>
                <a:srgbClr val="FF0000"/>
              </a:buClr>
              <a:buSzPts val="1600"/>
              <a:buChar char="•"/>
            </a:pPr>
            <a:r>
              <a:rPr lang="zh-TW" sz="1600">
                <a:solidFill>
                  <a:srgbClr val="FF0000"/>
                </a:solidFill>
              </a:rPr>
              <a:t>packet loss is very low</a:t>
            </a:r>
            <a:endParaRPr sz="1600">
              <a:solidFill>
                <a:srgbClr val="FF0000"/>
              </a:solidFill>
            </a:endParaRPr>
          </a:p>
          <a:p>
            <a:pPr marL="914400" lvl="0" indent="0" algn="l" rtl="0">
              <a:lnSpc>
                <a:spcPct val="115000"/>
              </a:lnSpc>
              <a:spcBef>
                <a:spcPts val="800"/>
              </a:spcBef>
              <a:spcAft>
                <a:spcPts val="0"/>
              </a:spcAft>
              <a:buNone/>
            </a:pPr>
            <a:r>
              <a:rPr lang="zh-TW" sz="1600"/>
              <a:t>→ </a:t>
            </a:r>
            <a:r>
              <a:rPr lang="zh-TW" sz="1600">
                <a:solidFill>
                  <a:srgbClr val="FF0000"/>
                </a:solidFill>
              </a:rPr>
              <a:t>the codec rate increases</a:t>
            </a:r>
            <a:r>
              <a:rPr lang="zh-TW" sz="1600"/>
              <a:t> until its maximum value</a:t>
            </a:r>
            <a:endParaRPr sz="1600"/>
          </a:p>
          <a:p>
            <a:pPr marL="914400" lvl="1" indent="-330200" algn="l" rtl="0">
              <a:lnSpc>
                <a:spcPct val="115000"/>
              </a:lnSpc>
              <a:spcBef>
                <a:spcPts val="400"/>
              </a:spcBef>
              <a:spcAft>
                <a:spcPts val="0"/>
              </a:spcAft>
              <a:buClr>
                <a:srgbClr val="FF0000"/>
              </a:buClr>
              <a:buSzPts val="1600"/>
              <a:buChar char="•"/>
            </a:pPr>
            <a:r>
              <a:rPr lang="zh-TW" sz="1600">
                <a:solidFill>
                  <a:srgbClr val="FF0000"/>
                </a:solidFill>
              </a:rPr>
              <a:t>packet loss goes above 0.1</a:t>
            </a:r>
            <a:endParaRPr sz="1600">
              <a:solidFill>
                <a:srgbClr val="FF0000"/>
              </a:solidFill>
            </a:endParaRPr>
          </a:p>
          <a:p>
            <a:pPr marL="914400" lvl="0" indent="0" algn="l" rtl="0">
              <a:lnSpc>
                <a:spcPct val="115000"/>
              </a:lnSpc>
              <a:spcBef>
                <a:spcPts val="800"/>
              </a:spcBef>
              <a:spcAft>
                <a:spcPts val="0"/>
              </a:spcAft>
              <a:buNone/>
            </a:pPr>
            <a:r>
              <a:rPr lang="zh-TW" sz="1600"/>
              <a:t>→ </a:t>
            </a:r>
            <a:r>
              <a:rPr lang="zh-TW" sz="1600">
                <a:solidFill>
                  <a:srgbClr val="FF0000"/>
                </a:solidFill>
              </a:rPr>
              <a:t>the codec rate quickly reduce</a:t>
            </a:r>
            <a:r>
              <a:rPr lang="zh-TW" sz="1600"/>
              <a:t>, and it starts to recover when packet loss &lt; 0.02</a:t>
            </a:r>
            <a:endParaRPr sz="1600"/>
          </a:p>
        </p:txBody>
      </p:sp>
      <p:sp>
        <p:nvSpPr>
          <p:cNvPr id="309" name="Google Shape;309;p43"/>
          <p:cNvSpPr txBox="1"/>
          <p:nvPr/>
        </p:nvSpPr>
        <p:spPr>
          <a:xfrm>
            <a:off x="6045300" y="1541375"/>
            <a:ext cx="9039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Data rate</a:t>
            </a:r>
            <a:endParaRPr b="1">
              <a:solidFill>
                <a:srgbClr val="FF0000"/>
              </a:solidFill>
              <a:latin typeface="Calibri"/>
              <a:ea typeface="Calibri"/>
              <a:cs typeface="Calibri"/>
              <a:sym typeface="Calibri"/>
            </a:endParaRPr>
          </a:p>
        </p:txBody>
      </p:sp>
      <p:sp>
        <p:nvSpPr>
          <p:cNvPr id="310" name="Google Shape;310;p43"/>
          <p:cNvSpPr txBox="1"/>
          <p:nvPr/>
        </p:nvSpPr>
        <p:spPr>
          <a:xfrm>
            <a:off x="5789400" y="2571750"/>
            <a:ext cx="14157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Packet loss ratio</a:t>
            </a:r>
            <a:endParaRPr b="1">
              <a:solidFill>
                <a:srgbClr val="FF0000"/>
              </a:solidFill>
              <a:latin typeface="Calibri"/>
              <a:ea typeface="Calibri"/>
              <a:cs typeface="Calibri"/>
              <a:sym typeface="Calibri"/>
            </a:endParaRPr>
          </a:p>
        </p:txBody>
      </p:sp>
      <p:sp>
        <p:nvSpPr>
          <p:cNvPr id="311" name="Google Shape;311;p43"/>
          <p:cNvSpPr txBox="1"/>
          <p:nvPr/>
        </p:nvSpPr>
        <p:spPr>
          <a:xfrm>
            <a:off x="5469650" y="4443275"/>
            <a:ext cx="35334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SINR (Signal-to-interference-plus-noise ratio)</a:t>
            </a:r>
            <a:endParaRPr b="1">
              <a:solidFill>
                <a:srgbClr val="FF0000"/>
              </a:solidFill>
              <a:latin typeface="Calibri"/>
              <a:ea typeface="Calibri"/>
              <a:cs typeface="Calibri"/>
              <a:sym typeface="Calibri"/>
            </a:endParaRPr>
          </a:p>
        </p:txBody>
      </p:sp>
      <p:sp>
        <p:nvSpPr>
          <p:cNvPr id="312" name="Google Shape;312;p43"/>
          <p:cNvSpPr/>
          <p:nvPr/>
        </p:nvSpPr>
        <p:spPr>
          <a:xfrm>
            <a:off x="7089175" y="1475800"/>
            <a:ext cx="400200" cy="400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7036250" y="2817563"/>
            <a:ext cx="400200" cy="400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3"/>
          <p:cNvSpPr/>
          <p:nvPr/>
        </p:nvSpPr>
        <p:spPr>
          <a:xfrm>
            <a:off x="7801350" y="2309394"/>
            <a:ext cx="400200" cy="994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3"/>
          <p:cNvSpPr/>
          <p:nvPr/>
        </p:nvSpPr>
        <p:spPr>
          <a:xfrm>
            <a:off x="7801350" y="1165769"/>
            <a:ext cx="400200" cy="994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p:cNvSpPr txBox="1"/>
          <p:nvPr/>
        </p:nvSpPr>
        <p:spPr>
          <a:xfrm>
            <a:off x="6301800" y="127525"/>
            <a:ext cx="2369700" cy="718200"/>
          </a:xfrm>
          <a:prstGeom prst="rect">
            <a:avLst/>
          </a:prstGeom>
          <a:noFill/>
          <a:ln>
            <a:noFill/>
          </a:ln>
        </p:spPr>
        <p:txBody>
          <a:bodyPr spcFirstLastPara="1" wrap="square" lIns="91425" tIns="91425" rIns="91425" bIns="91425" anchor="t" anchorCtr="0">
            <a:spAutoFit/>
          </a:bodyPr>
          <a:lstStyle/>
          <a:p>
            <a:pPr marL="0" lvl="0" indent="0" algn="l" rtl="0">
              <a:spcBef>
                <a:spcPts val="800"/>
              </a:spcBef>
              <a:spcAft>
                <a:spcPts val="0"/>
              </a:spcAft>
              <a:buNone/>
            </a:pPr>
            <a:r>
              <a:rPr lang="zh-TW">
                <a:solidFill>
                  <a:schemeClr val="dk1"/>
                </a:solidFill>
                <a:latin typeface="Calibri"/>
                <a:ea typeface="Calibri"/>
                <a:cs typeface="Calibri"/>
                <a:sym typeface="Calibri"/>
              </a:rPr>
              <a:t>if plr &lt; 2% → codec rate * 1.1;</a:t>
            </a:r>
            <a:endParaRPr>
              <a:solidFill>
                <a:schemeClr val="dk1"/>
              </a:solidFill>
              <a:latin typeface="Calibri"/>
              <a:ea typeface="Calibri"/>
              <a:cs typeface="Calibri"/>
              <a:sym typeface="Calibri"/>
            </a:endParaRPr>
          </a:p>
          <a:p>
            <a:pPr marL="0" lvl="0" indent="0" algn="l" rtl="0">
              <a:spcBef>
                <a:spcPts val="800"/>
              </a:spcBef>
              <a:spcAft>
                <a:spcPts val="0"/>
              </a:spcAft>
              <a:buNone/>
            </a:pPr>
            <a:r>
              <a:rPr lang="zh-TW">
                <a:solidFill>
                  <a:schemeClr val="dk1"/>
                </a:solidFill>
                <a:latin typeface="Calibri"/>
                <a:ea typeface="Calibri"/>
                <a:cs typeface="Calibri"/>
                <a:sym typeface="Calibri"/>
              </a:rPr>
              <a:t>if plr &gt; 10% → codec rate / 2</a:t>
            </a:r>
            <a:endParaRPr/>
          </a:p>
        </p:txBody>
      </p:sp>
      <p:sp>
        <p:nvSpPr>
          <p:cNvPr id="317" name="Google Shape;317;p43"/>
          <p:cNvSpPr txBox="1"/>
          <p:nvPr/>
        </p:nvSpPr>
        <p:spPr>
          <a:xfrm>
            <a:off x="5643350" y="4697975"/>
            <a:ext cx="3186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000">
                <a:solidFill>
                  <a:srgbClr val="374151"/>
                </a:solidFill>
                <a:latin typeface="Calibri"/>
                <a:ea typeface="Calibri"/>
                <a:cs typeface="Calibri"/>
                <a:sym typeface="Calibri"/>
              </a:rPr>
              <a:t>SINR = Signal Power / (Interference Power + Noise Power)</a:t>
            </a:r>
            <a:endParaRPr sz="1000">
              <a:solidFill>
                <a:srgbClr val="374151"/>
              </a:solidFill>
              <a:latin typeface="Calibri"/>
              <a:ea typeface="Calibri"/>
              <a:cs typeface="Calibri"/>
              <a:sym typeface="Calibri"/>
            </a:endParaRPr>
          </a:p>
        </p:txBody>
      </p:sp>
      <p:sp>
        <p:nvSpPr>
          <p:cNvPr id="318" name="Google Shape;318;p43"/>
          <p:cNvSpPr txBox="1"/>
          <p:nvPr/>
        </p:nvSpPr>
        <p:spPr>
          <a:xfrm>
            <a:off x="3987900" y="213125"/>
            <a:ext cx="2057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600">
                <a:latin typeface="Calibri"/>
                <a:ea typeface="Calibri"/>
                <a:cs typeface="Calibri"/>
                <a:sym typeface="Calibri"/>
              </a:rPr>
              <a:t>one video flow for CG</a:t>
            </a:r>
            <a:endParaRPr sz="16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Results: XR Loopback + QoS scheduler, Multi-user</a:t>
            </a:r>
            <a:endParaRPr sz="3000"/>
          </a:p>
        </p:txBody>
      </p:sp>
      <p:sp>
        <p:nvSpPr>
          <p:cNvPr id="324" name="Google Shape;324;p44"/>
          <p:cNvSpPr txBox="1">
            <a:spLocks noGrp="1"/>
          </p:cNvSpPr>
          <p:nvPr>
            <p:ph type="sldNum" idx="12"/>
          </p:nvPr>
        </p:nvSpPr>
        <p:spPr>
          <a:xfrm>
            <a:off x="69151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13</a:t>
            </a:fld>
            <a:endParaRPr/>
          </a:p>
        </p:txBody>
      </p:sp>
      <p:pic>
        <p:nvPicPr>
          <p:cNvPr id="325" name="Google Shape;325;p44"/>
          <p:cNvPicPr preferRelativeResize="0"/>
          <p:nvPr/>
        </p:nvPicPr>
        <p:blipFill>
          <a:blip r:embed="rId3">
            <a:alphaModFix/>
          </a:blip>
          <a:stretch>
            <a:fillRect/>
          </a:stretch>
        </p:blipFill>
        <p:spPr>
          <a:xfrm>
            <a:off x="152394" y="3792025"/>
            <a:ext cx="1703407" cy="1351474"/>
          </a:xfrm>
          <a:prstGeom prst="rect">
            <a:avLst/>
          </a:prstGeom>
          <a:noFill/>
          <a:ln>
            <a:noFill/>
          </a:ln>
        </p:spPr>
      </p:pic>
      <p:pic>
        <p:nvPicPr>
          <p:cNvPr id="326" name="Google Shape;326;p44"/>
          <p:cNvPicPr preferRelativeResize="0"/>
          <p:nvPr/>
        </p:nvPicPr>
        <p:blipFill rotWithShape="1">
          <a:blip r:embed="rId4">
            <a:alphaModFix/>
          </a:blip>
          <a:srcRect b="50389"/>
          <a:stretch/>
        </p:blipFill>
        <p:spPr>
          <a:xfrm>
            <a:off x="1855800" y="3792025"/>
            <a:ext cx="3452525" cy="1351475"/>
          </a:xfrm>
          <a:prstGeom prst="rect">
            <a:avLst/>
          </a:prstGeom>
          <a:noFill/>
          <a:ln>
            <a:noFill/>
          </a:ln>
        </p:spPr>
      </p:pic>
      <p:pic>
        <p:nvPicPr>
          <p:cNvPr id="327" name="Google Shape;327;p44"/>
          <p:cNvPicPr preferRelativeResize="0"/>
          <p:nvPr/>
        </p:nvPicPr>
        <p:blipFill rotWithShape="1">
          <a:blip r:embed="rId4">
            <a:alphaModFix/>
          </a:blip>
          <a:srcRect t="50389"/>
          <a:stretch/>
        </p:blipFill>
        <p:spPr>
          <a:xfrm>
            <a:off x="5308325" y="3792025"/>
            <a:ext cx="3452525" cy="1351475"/>
          </a:xfrm>
          <a:prstGeom prst="rect">
            <a:avLst/>
          </a:prstGeom>
          <a:noFill/>
          <a:ln>
            <a:noFill/>
          </a:ln>
        </p:spPr>
      </p:pic>
      <p:sp>
        <p:nvSpPr>
          <p:cNvPr id="328" name="Google Shape;328;p44"/>
          <p:cNvSpPr txBox="1">
            <a:spLocks noGrp="1"/>
          </p:cNvSpPr>
          <p:nvPr>
            <p:ph type="body" idx="1"/>
          </p:nvPr>
        </p:nvSpPr>
        <p:spPr>
          <a:xfrm>
            <a:off x="628650" y="1085825"/>
            <a:ext cx="8515200" cy="2706300"/>
          </a:xfrm>
          <a:prstGeom prst="rect">
            <a:avLst/>
          </a:prstGeom>
        </p:spPr>
        <p:txBody>
          <a:bodyPr spcFirstLastPara="1" wrap="square" lIns="68575" tIns="34275" rIns="68575" bIns="34275" anchor="t" anchorCtr="0">
            <a:noAutofit/>
          </a:bodyPr>
          <a:lstStyle/>
          <a:p>
            <a:pPr marL="457200" lvl="0" indent="-355600" algn="l" rtl="0">
              <a:lnSpc>
                <a:spcPct val="115000"/>
              </a:lnSpc>
              <a:spcBef>
                <a:spcPts val="800"/>
              </a:spcBef>
              <a:spcAft>
                <a:spcPts val="0"/>
              </a:spcAft>
              <a:buSzPts val="2000"/>
              <a:buChar char="•"/>
            </a:pPr>
            <a:r>
              <a:rPr lang="zh-TW" sz="2000" b="1">
                <a:solidFill>
                  <a:srgbClr val="FF0000"/>
                </a:solidFill>
              </a:rPr>
              <a:t>XR loopback</a:t>
            </a:r>
            <a:r>
              <a:rPr lang="zh-TW" sz="2000"/>
              <a:t> allows serving </a:t>
            </a:r>
            <a:r>
              <a:rPr lang="zh-TW" sz="2000">
                <a:solidFill>
                  <a:srgbClr val="FF0000"/>
                </a:solidFill>
              </a:rPr>
              <a:t>the maximum throughput</a:t>
            </a:r>
            <a:r>
              <a:rPr lang="zh-TW" sz="2000"/>
              <a:t> for all flow types</a:t>
            </a:r>
            <a:endParaRPr sz="2000"/>
          </a:p>
          <a:p>
            <a:pPr marL="457200" lvl="0" indent="-355600" algn="l" rtl="0">
              <a:lnSpc>
                <a:spcPct val="115000"/>
              </a:lnSpc>
              <a:spcBef>
                <a:spcPts val="0"/>
              </a:spcBef>
              <a:spcAft>
                <a:spcPts val="0"/>
              </a:spcAft>
              <a:buSzPts val="2000"/>
              <a:buChar char="•"/>
            </a:pPr>
            <a:r>
              <a:rPr lang="zh-TW" sz="2000"/>
              <a:t>Without XR loopback, just the throughput of VoIP can be fully delivered</a:t>
            </a:r>
            <a:endParaRPr sz="2000"/>
          </a:p>
          <a:p>
            <a:pPr marL="457200" lvl="0" indent="-355600" algn="l" rtl="0">
              <a:lnSpc>
                <a:spcPct val="115000"/>
              </a:lnSpc>
              <a:spcBef>
                <a:spcPts val="0"/>
              </a:spcBef>
              <a:spcAft>
                <a:spcPts val="0"/>
              </a:spcAft>
              <a:buSzPts val="2000"/>
              <a:buChar char="•"/>
            </a:pPr>
            <a:r>
              <a:rPr lang="zh-TW" sz="2000" b="1">
                <a:solidFill>
                  <a:srgbClr val="FF0000"/>
                </a:solidFill>
              </a:rPr>
              <a:t>XR loopback </a:t>
            </a:r>
            <a:r>
              <a:rPr lang="zh-TW" sz="2000"/>
              <a:t>can make </a:t>
            </a:r>
            <a:r>
              <a:rPr lang="zh-TW" sz="2000">
                <a:solidFill>
                  <a:srgbClr val="FF0000"/>
                </a:solidFill>
              </a:rPr>
              <a:t>significant reduction of the end-to-end delays </a:t>
            </a:r>
            <a:r>
              <a:rPr lang="zh-TW" sz="2000"/>
              <a:t>for AR, VR and CG, but not for VoIP</a:t>
            </a:r>
            <a:endParaRPr sz="2000"/>
          </a:p>
          <a:p>
            <a:pPr marL="0" lvl="0" indent="0" algn="l" rtl="0">
              <a:lnSpc>
                <a:spcPct val="100000"/>
              </a:lnSpc>
              <a:spcBef>
                <a:spcPts val="800"/>
              </a:spcBef>
              <a:spcAft>
                <a:spcPts val="0"/>
              </a:spcAft>
              <a:buNone/>
            </a:pPr>
            <a:r>
              <a:rPr lang="zh-TW" sz="2000" b="1"/>
              <a:t> ⇒  XR loopback + QoS scheduler:</a:t>
            </a:r>
            <a:endParaRPr sz="2000" b="1"/>
          </a:p>
          <a:p>
            <a:pPr marL="0" lvl="0" indent="457200" algn="l" rtl="0">
              <a:lnSpc>
                <a:spcPct val="100000"/>
              </a:lnSpc>
              <a:spcBef>
                <a:spcPts val="800"/>
              </a:spcBef>
              <a:spcAft>
                <a:spcPts val="0"/>
              </a:spcAft>
              <a:buNone/>
            </a:pPr>
            <a:r>
              <a:rPr lang="zh-TW" sz="2000" b="1"/>
              <a:t>all throughputs and delays are improved </a:t>
            </a:r>
            <a:endParaRPr sz="2000" b="1"/>
          </a:p>
          <a:p>
            <a:pPr marL="0" lvl="0" indent="457200" algn="l" rtl="0">
              <a:lnSpc>
                <a:spcPct val="100000"/>
              </a:lnSpc>
              <a:spcBef>
                <a:spcPts val="800"/>
              </a:spcBef>
              <a:spcAft>
                <a:spcPts val="0"/>
              </a:spcAft>
              <a:buNone/>
            </a:pPr>
            <a:r>
              <a:rPr lang="zh-TW" sz="2000"/>
              <a:t>(except for CG delay, since CG is the lowest priority traffic)</a:t>
            </a:r>
            <a:endParaRPr sz="2000"/>
          </a:p>
        </p:txBody>
      </p:sp>
      <p:sp>
        <p:nvSpPr>
          <p:cNvPr id="329" name="Google Shape;329;p44"/>
          <p:cNvSpPr txBox="1"/>
          <p:nvPr/>
        </p:nvSpPr>
        <p:spPr>
          <a:xfrm>
            <a:off x="7728300" y="2484975"/>
            <a:ext cx="1415700" cy="1262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Scenarios:</a:t>
            </a:r>
            <a:endParaRPr b="1">
              <a:solidFill>
                <a:srgbClr val="FF0000"/>
              </a:solidFill>
              <a:latin typeface="Calibri"/>
              <a:ea typeface="Calibri"/>
              <a:cs typeface="Calibri"/>
              <a:sym typeface="Calibri"/>
            </a:endParaRPr>
          </a:p>
          <a:p>
            <a:pPr marL="0" lvl="0" indent="0" algn="l" rtl="0">
              <a:spcBef>
                <a:spcPts val="0"/>
              </a:spcBef>
              <a:spcAft>
                <a:spcPts val="0"/>
              </a:spcAft>
              <a:buNone/>
            </a:pPr>
            <a:r>
              <a:rPr lang="zh-TW" b="1">
                <a:solidFill>
                  <a:srgbClr val="FF0000"/>
                </a:solidFill>
                <a:latin typeface="Calibri"/>
                <a:ea typeface="Calibri"/>
                <a:cs typeface="Calibri"/>
                <a:sym typeface="Calibri"/>
              </a:rPr>
              <a:t>1. woLB-QoS</a:t>
            </a:r>
            <a:endParaRPr b="1">
              <a:solidFill>
                <a:srgbClr val="FF0000"/>
              </a:solidFill>
              <a:latin typeface="Calibri"/>
              <a:ea typeface="Calibri"/>
              <a:cs typeface="Calibri"/>
              <a:sym typeface="Calibri"/>
            </a:endParaRPr>
          </a:p>
          <a:p>
            <a:pPr marL="0" lvl="0" indent="0" algn="l" rtl="0">
              <a:spcBef>
                <a:spcPts val="0"/>
              </a:spcBef>
              <a:spcAft>
                <a:spcPts val="0"/>
              </a:spcAft>
              <a:buNone/>
            </a:pPr>
            <a:r>
              <a:rPr lang="zh-TW" b="1">
                <a:solidFill>
                  <a:srgbClr val="FF0000"/>
                </a:solidFill>
                <a:latin typeface="Calibri"/>
                <a:ea typeface="Calibri"/>
                <a:cs typeface="Calibri"/>
                <a:sym typeface="Calibri"/>
              </a:rPr>
              <a:t>2. woLB-PF</a:t>
            </a:r>
            <a:endParaRPr b="1">
              <a:solidFill>
                <a:srgbClr val="FF0000"/>
              </a:solidFill>
              <a:latin typeface="Calibri"/>
              <a:ea typeface="Calibri"/>
              <a:cs typeface="Calibri"/>
              <a:sym typeface="Calibri"/>
            </a:endParaRPr>
          </a:p>
          <a:p>
            <a:pPr marL="0" lvl="0" indent="0" algn="l" rtl="0">
              <a:spcBef>
                <a:spcPts val="0"/>
              </a:spcBef>
              <a:spcAft>
                <a:spcPts val="0"/>
              </a:spcAft>
              <a:buNone/>
            </a:pPr>
            <a:r>
              <a:rPr lang="zh-TW" b="1">
                <a:solidFill>
                  <a:srgbClr val="FF0000"/>
                </a:solidFill>
                <a:latin typeface="Calibri"/>
                <a:ea typeface="Calibri"/>
                <a:cs typeface="Calibri"/>
                <a:sym typeface="Calibri"/>
              </a:rPr>
              <a:t>3. wLB-QoS</a:t>
            </a:r>
            <a:endParaRPr b="1">
              <a:solidFill>
                <a:srgbClr val="FF0000"/>
              </a:solidFill>
              <a:latin typeface="Calibri"/>
              <a:ea typeface="Calibri"/>
              <a:cs typeface="Calibri"/>
              <a:sym typeface="Calibri"/>
            </a:endParaRPr>
          </a:p>
          <a:p>
            <a:pPr marL="0" lvl="0" indent="0" algn="l" rtl="0">
              <a:spcBef>
                <a:spcPts val="0"/>
              </a:spcBef>
              <a:spcAft>
                <a:spcPts val="0"/>
              </a:spcAft>
              <a:buNone/>
            </a:pPr>
            <a:r>
              <a:rPr lang="zh-TW" b="1">
                <a:solidFill>
                  <a:srgbClr val="FF0000"/>
                </a:solidFill>
                <a:latin typeface="Calibri"/>
                <a:ea typeface="Calibri"/>
                <a:cs typeface="Calibri"/>
                <a:sym typeface="Calibri"/>
              </a:rPr>
              <a:t>4. wLB-PF</a:t>
            </a:r>
            <a:endParaRPr b="1">
              <a:solidFill>
                <a:srgbClr val="FF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Conclusion</a:t>
            </a:r>
            <a:endParaRPr sz="3000"/>
          </a:p>
        </p:txBody>
      </p:sp>
      <p:sp>
        <p:nvSpPr>
          <p:cNvPr id="335" name="Google Shape;335;p4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14</a:t>
            </a:fld>
            <a:endParaRPr/>
          </a:p>
        </p:txBody>
      </p:sp>
      <p:sp>
        <p:nvSpPr>
          <p:cNvPr id="336" name="Google Shape;336;p45"/>
          <p:cNvSpPr txBox="1">
            <a:spLocks noGrp="1"/>
          </p:cNvSpPr>
          <p:nvPr>
            <p:ph type="body" idx="1"/>
          </p:nvPr>
        </p:nvSpPr>
        <p:spPr>
          <a:xfrm>
            <a:off x="583775" y="1268050"/>
            <a:ext cx="8560200" cy="3875400"/>
          </a:xfrm>
          <a:prstGeom prst="rect">
            <a:avLst/>
          </a:prstGeom>
        </p:spPr>
        <p:txBody>
          <a:bodyPr spcFirstLastPara="1" wrap="square" lIns="68575" tIns="34275" rIns="68575" bIns="34275" anchor="t" anchorCtr="0">
            <a:normAutofit/>
          </a:bodyPr>
          <a:lstStyle/>
          <a:p>
            <a:pPr marL="457200" lvl="0" indent="-368300" algn="l" rtl="0">
              <a:lnSpc>
                <a:spcPct val="115000"/>
              </a:lnSpc>
              <a:spcBef>
                <a:spcPts val="800"/>
              </a:spcBef>
              <a:spcAft>
                <a:spcPts val="0"/>
              </a:spcAft>
              <a:buSzPts val="2200"/>
              <a:buChar char="•"/>
            </a:pPr>
            <a:r>
              <a:rPr lang="zh-TW" sz="2200"/>
              <a:t>They review </a:t>
            </a:r>
            <a:r>
              <a:rPr lang="zh-TW" sz="2200" b="1"/>
              <a:t>QoS architecture</a:t>
            </a:r>
            <a:r>
              <a:rPr lang="zh-TW" sz="2200"/>
              <a:t> and </a:t>
            </a:r>
            <a:r>
              <a:rPr lang="zh-TW" sz="2200" b="1"/>
              <a:t>QoS characterization</a:t>
            </a:r>
            <a:r>
              <a:rPr lang="zh-TW" sz="2200"/>
              <a:t> in </a:t>
            </a:r>
            <a:r>
              <a:rPr lang="zh-TW" sz="2200" b="1"/>
              <a:t>5G</a:t>
            </a:r>
            <a:r>
              <a:rPr lang="zh-TW" sz="2200"/>
              <a:t> NR</a:t>
            </a:r>
            <a:endParaRPr sz="2200"/>
          </a:p>
          <a:p>
            <a:pPr marL="457200" lvl="0" indent="-368300" algn="l" rtl="0">
              <a:lnSpc>
                <a:spcPct val="115000"/>
              </a:lnSpc>
              <a:spcBef>
                <a:spcPts val="0"/>
              </a:spcBef>
              <a:spcAft>
                <a:spcPts val="0"/>
              </a:spcAft>
              <a:buSzPts val="2200"/>
              <a:buChar char="•"/>
            </a:pPr>
            <a:r>
              <a:rPr lang="zh-TW" sz="2200"/>
              <a:t>They revisit various XR-aware QoS control strategies at different layers of the 5G NR protocol stack</a:t>
            </a:r>
            <a:endParaRPr sz="2200"/>
          </a:p>
          <a:p>
            <a:pPr marL="457200" lvl="0" indent="-368300" algn="l" rtl="0">
              <a:lnSpc>
                <a:spcPct val="115000"/>
              </a:lnSpc>
              <a:spcBef>
                <a:spcPts val="0"/>
              </a:spcBef>
              <a:spcAft>
                <a:spcPts val="0"/>
              </a:spcAft>
              <a:buSzPts val="2200"/>
              <a:buChar char="•"/>
            </a:pPr>
            <a:r>
              <a:rPr lang="zh-TW" sz="2200"/>
              <a:t>They introduce </a:t>
            </a:r>
            <a:r>
              <a:rPr lang="zh-TW" sz="2200" b="1">
                <a:solidFill>
                  <a:srgbClr val="FF0000"/>
                </a:solidFill>
              </a:rPr>
              <a:t>XR loopback</a:t>
            </a:r>
            <a:r>
              <a:rPr lang="zh-TW" sz="2200" b="1"/>
              <a:t> </a:t>
            </a:r>
            <a:r>
              <a:rPr lang="zh-TW" sz="2200"/>
              <a:t>mechanisms at the application layer and </a:t>
            </a:r>
            <a:r>
              <a:rPr lang="zh-TW" sz="2200" b="1">
                <a:solidFill>
                  <a:srgbClr val="FF0000"/>
                </a:solidFill>
              </a:rPr>
              <a:t>QoS schedulers</a:t>
            </a:r>
            <a:r>
              <a:rPr lang="zh-TW" sz="2200"/>
              <a:t> at MAC layer for XR in 5G systems</a:t>
            </a:r>
            <a:endParaRPr sz="2200"/>
          </a:p>
          <a:p>
            <a:pPr marL="457200" lvl="0" indent="-368300" algn="l" rtl="0">
              <a:lnSpc>
                <a:spcPct val="115000"/>
              </a:lnSpc>
              <a:spcBef>
                <a:spcPts val="0"/>
              </a:spcBef>
              <a:spcAft>
                <a:spcPts val="0"/>
              </a:spcAft>
              <a:buSzPts val="2200"/>
              <a:buChar char="•"/>
            </a:pPr>
            <a:r>
              <a:rPr lang="zh-TW" sz="2200" b="1">
                <a:solidFill>
                  <a:srgbClr val="FF0000"/>
                </a:solidFill>
              </a:rPr>
              <a:t>XR loopback</a:t>
            </a:r>
            <a:r>
              <a:rPr lang="zh-TW" sz="2200"/>
              <a:t> and </a:t>
            </a:r>
            <a:r>
              <a:rPr lang="zh-TW" sz="2200" b="1">
                <a:solidFill>
                  <a:srgbClr val="FF0000"/>
                </a:solidFill>
              </a:rPr>
              <a:t>QoS scheduler</a:t>
            </a:r>
            <a:r>
              <a:rPr lang="zh-TW" sz="2200"/>
              <a:t> optimize end-to-end performance</a:t>
            </a:r>
            <a:endParaRPr sz="2200"/>
          </a:p>
          <a:p>
            <a:pPr marL="457200" lvl="0" indent="-368300" algn="l" rtl="0">
              <a:lnSpc>
                <a:spcPct val="115000"/>
              </a:lnSpc>
              <a:spcBef>
                <a:spcPts val="0"/>
              </a:spcBef>
              <a:spcAft>
                <a:spcPts val="0"/>
              </a:spcAft>
              <a:buSzPts val="2200"/>
              <a:buChar char="•"/>
            </a:pPr>
            <a:r>
              <a:rPr lang="zh-TW" sz="2200"/>
              <a:t>The preliminary simulation </a:t>
            </a:r>
            <a:r>
              <a:rPr lang="zh-TW" sz="2200" b="1"/>
              <a:t>shows the importance of cross-layer optimization between XR application and RAN</a:t>
            </a:r>
            <a:endParaRPr sz="2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Introduction</a:t>
            </a:r>
            <a:endParaRPr sz="3000"/>
          </a:p>
        </p:txBody>
      </p:sp>
      <p:sp>
        <p:nvSpPr>
          <p:cNvPr id="193" name="Google Shape;193;p33"/>
          <p:cNvSpPr txBox="1">
            <a:spLocks noGrp="1"/>
          </p:cNvSpPr>
          <p:nvPr>
            <p:ph type="body" idx="1"/>
          </p:nvPr>
        </p:nvSpPr>
        <p:spPr>
          <a:xfrm>
            <a:off x="583775" y="1081150"/>
            <a:ext cx="8560200" cy="4062300"/>
          </a:xfrm>
          <a:prstGeom prst="rect">
            <a:avLst/>
          </a:prstGeom>
        </p:spPr>
        <p:txBody>
          <a:bodyPr spcFirstLastPara="1" wrap="square" lIns="68575" tIns="34275" rIns="68575" bIns="34275" anchor="t" anchorCtr="0">
            <a:normAutofit/>
          </a:bodyPr>
          <a:lstStyle/>
          <a:p>
            <a:pPr marL="457200" lvl="0" indent="-355600" algn="l" rtl="0">
              <a:lnSpc>
                <a:spcPct val="115000"/>
              </a:lnSpc>
              <a:spcBef>
                <a:spcPts val="800"/>
              </a:spcBef>
              <a:spcAft>
                <a:spcPts val="0"/>
              </a:spcAft>
              <a:buSzPts val="2000"/>
              <a:buChar char="•"/>
            </a:pPr>
            <a:r>
              <a:rPr lang="zh-TW" sz="2000"/>
              <a:t>5G NR technology has been designed with enhanced QoS support</a:t>
            </a:r>
            <a:endParaRPr sz="2000"/>
          </a:p>
          <a:p>
            <a:pPr marL="457200" lvl="0" indent="-355600" algn="l" rtl="0">
              <a:lnSpc>
                <a:spcPct val="115000"/>
              </a:lnSpc>
              <a:spcBef>
                <a:spcPts val="0"/>
              </a:spcBef>
              <a:spcAft>
                <a:spcPts val="0"/>
              </a:spcAft>
              <a:buSzPts val="2000"/>
              <a:buChar char="•"/>
            </a:pPr>
            <a:r>
              <a:rPr lang="zh-TW" sz="2000"/>
              <a:t>The most important 5G media content:</a:t>
            </a:r>
            <a:endParaRPr sz="2000"/>
          </a:p>
          <a:p>
            <a:pPr marL="457200" lvl="0" indent="0" algn="l" rtl="0">
              <a:lnSpc>
                <a:spcPct val="115000"/>
              </a:lnSpc>
              <a:spcBef>
                <a:spcPts val="800"/>
              </a:spcBef>
              <a:spcAft>
                <a:spcPts val="0"/>
              </a:spcAft>
              <a:buNone/>
            </a:pPr>
            <a:r>
              <a:rPr lang="zh-TW" sz="2000" b="1"/>
              <a:t>XR</a:t>
            </a:r>
            <a:r>
              <a:rPr lang="zh-TW" sz="2000"/>
              <a:t> (including AR, VR), </a:t>
            </a:r>
            <a:r>
              <a:rPr lang="zh-TW" sz="2000" b="1"/>
              <a:t>Cloud Gaming</a:t>
            </a:r>
            <a:r>
              <a:rPr lang="zh-TW" sz="2000"/>
              <a:t> → with stringent QoS requirements</a:t>
            </a:r>
            <a:endParaRPr sz="2000"/>
          </a:p>
          <a:p>
            <a:pPr marL="457200" lvl="0" indent="0" algn="l" rtl="0">
              <a:lnSpc>
                <a:spcPct val="115000"/>
              </a:lnSpc>
              <a:spcBef>
                <a:spcPts val="800"/>
              </a:spcBef>
              <a:spcAft>
                <a:spcPts val="0"/>
              </a:spcAft>
              <a:buNone/>
            </a:pPr>
            <a:r>
              <a:rPr lang="zh-TW" sz="2000"/>
              <a:t>⇒ 5G </a:t>
            </a:r>
            <a:r>
              <a:rPr lang="zh-TW" sz="2000" b="1"/>
              <a:t>Core Network</a:t>
            </a:r>
            <a:r>
              <a:rPr lang="zh-TW" sz="2000"/>
              <a:t> and </a:t>
            </a:r>
            <a:r>
              <a:rPr lang="zh-TW" sz="2000" b="1"/>
              <a:t>Radio Access Network</a:t>
            </a:r>
            <a:r>
              <a:rPr lang="zh-TW" sz="2000"/>
              <a:t> must be specially designed to </a:t>
            </a:r>
            <a:r>
              <a:rPr lang="zh-TW" sz="2000">
                <a:solidFill>
                  <a:srgbClr val="FF0000"/>
                </a:solidFill>
              </a:rPr>
              <a:t>consider multiple service data flow with varying QoS requirements</a:t>
            </a:r>
            <a:endParaRPr sz="2000">
              <a:solidFill>
                <a:srgbClr val="FF0000"/>
              </a:solidFill>
            </a:endParaRPr>
          </a:p>
          <a:p>
            <a:pPr marL="457200" lvl="0" indent="-355600" algn="l" rtl="0">
              <a:lnSpc>
                <a:spcPct val="115000"/>
              </a:lnSpc>
              <a:spcBef>
                <a:spcPts val="800"/>
              </a:spcBef>
              <a:spcAft>
                <a:spcPts val="0"/>
              </a:spcAft>
              <a:buSzPts val="2000"/>
              <a:buChar char="•"/>
            </a:pPr>
            <a:r>
              <a:rPr lang="zh-TW" sz="2000"/>
              <a:t>Contribution</a:t>
            </a:r>
            <a:endParaRPr sz="2000"/>
          </a:p>
          <a:p>
            <a:pPr marL="914400" lvl="1" indent="-355600" algn="l" rtl="0">
              <a:lnSpc>
                <a:spcPct val="115000"/>
              </a:lnSpc>
              <a:spcBef>
                <a:spcPts val="0"/>
              </a:spcBef>
              <a:spcAft>
                <a:spcPts val="0"/>
              </a:spcAft>
              <a:buSzPts val="2000"/>
              <a:buChar char="•"/>
            </a:pPr>
            <a:r>
              <a:rPr lang="zh-TW" sz="2000"/>
              <a:t>Review how to handle QoS for XR/CG traffics at different layers</a:t>
            </a:r>
            <a:endParaRPr sz="2000"/>
          </a:p>
          <a:p>
            <a:pPr marL="914400" lvl="1" indent="-355600" algn="l" rtl="0">
              <a:lnSpc>
                <a:spcPct val="115000"/>
              </a:lnSpc>
              <a:spcBef>
                <a:spcPts val="0"/>
              </a:spcBef>
              <a:spcAft>
                <a:spcPts val="0"/>
              </a:spcAft>
              <a:buSzPts val="2000"/>
              <a:buChar char="•"/>
            </a:pPr>
            <a:r>
              <a:rPr lang="zh-TW" sz="2000"/>
              <a:t>Propose a QoS control mechanism – </a:t>
            </a:r>
            <a:r>
              <a:rPr lang="zh-TW" sz="2000" b="1">
                <a:solidFill>
                  <a:srgbClr val="FF0000"/>
                </a:solidFill>
              </a:rPr>
              <a:t>XR loopback</a:t>
            </a:r>
            <a:r>
              <a:rPr lang="zh-TW" sz="2000"/>
              <a:t> at </a:t>
            </a:r>
            <a:r>
              <a:rPr lang="zh-TW" sz="2000" b="1"/>
              <a:t>application layer</a:t>
            </a:r>
            <a:endParaRPr sz="2000" b="1"/>
          </a:p>
          <a:p>
            <a:pPr marL="914400" lvl="1" indent="-355600" algn="l" rtl="0">
              <a:lnSpc>
                <a:spcPct val="115000"/>
              </a:lnSpc>
              <a:spcBef>
                <a:spcPts val="0"/>
              </a:spcBef>
              <a:spcAft>
                <a:spcPts val="0"/>
              </a:spcAft>
              <a:buSzPts val="2000"/>
              <a:buChar char="•"/>
            </a:pPr>
            <a:r>
              <a:rPr lang="zh-TW" sz="2000"/>
              <a:t>Propose a </a:t>
            </a:r>
            <a:r>
              <a:rPr lang="zh-TW" sz="2000" b="1">
                <a:solidFill>
                  <a:srgbClr val="FF0000"/>
                </a:solidFill>
              </a:rPr>
              <a:t>QoS scheduler</a:t>
            </a:r>
            <a:r>
              <a:rPr lang="zh-TW" sz="2000"/>
              <a:t> at </a:t>
            </a:r>
            <a:r>
              <a:rPr lang="zh-TW" sz="2000" b="1"/>
              <a:t>MAC layer</a:t>
            </a:r>
            <a:endParaRPr sz="2000" b="1"/>
          </a:p>
          <a:p>
            <a:pPr marL="914400" lvl="1" indent="-355600" algn="l" rtl="0">
              <a:lnSpc>
                <a:spcPct val="115000"/>
              </a:lnSpc>
              <a:spcBef>
                <a:spcPts val="0"/>
              </a:spcBef>
              <a:spcAft>
                <a:spcPts val="0"/>
              </a:spcAft>
              <a:buSzPts val="2000"/>
              <a:buChar char="•"/>
            </a:pPr>
            <a:r>
              <a:rPr lang="zh-TW" sz="2000"/>
              <a:t>Conduct evaluation of proposed approaches using a simulator</a:t>
            </a:r>
            <a:endParaRPr sz="2000"/>
          </a:p>
        </p:txBody>
      </p:sp>
      <p:sp>
        <p:nvSpPr>
          <p:cNvPr id="194" name="Google Shape;194;p3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TW"/>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body" idx="1"/>
          </p:nvPr>
        </p:nvSpPr>
        <p:spPr>
          <a:xfrm>
            <a:off x="659975" y="1268050"/>
            <a:ext cx="8484000" cy="3875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zh-TW" sz="2000"/>
              <a:t>Two-step mapping process</a:t>
            </a:r>
            <a:endParaRPr sz="2000"/>
          </a:p>
          <a:p>
            <a:pPr marL="457200" lvl="0" indent="-317500" algn="l" rtl="0">
              <a:lnSpc>
                <a:spcPct val="115000"/>
              </a:lnSpc>
              <a:spcBef>
                <a:spcPts val="800"/>
              </a:spcBef>
              <a:spcAft>
                <a:spcPts val="0"/>
              </a:spcAft>
              <a:buSzPts val="1400"/>
              <a:buAutoNum type="arabicPeriod"/>
            </a:pPr>
            <a:r>
              <a:rPr lang="zh-TW" sz="2000"/>
              <a:t>5G Core Network (CN)</a:t>
            </a:r>
            <a:endParaRPr sz="2000"/>
          </a:p>
          <a:p>
            <a:pPr marL="457200" lvl="0" indent="0" algn="l" rtl="0">
              <a:lnSpc>
                <a:spcPct val="115000"/>
              </a:lnSpc>
              <a:spcBef>
                <a:spcPts val="800"/>
              </a:spcBef>
              <a:spcAft>
                <a:spcPts val="0"/>
              </a:spcAft>
              <a:buNone/>
            </a:pPr>
            <a:r>
              <a:rPr lang="zh-TW" sz="2000"/>
              <a:t>maps SDFs to QoS flows</a:t>
            </a:r>
            <a:endParaRPr sz="2000"/>
          </a:p>
          <a:p>
            <a:pPr marL="457200" lvl="0" indent="0" algn="l" rtl="0">
              <a:lnSpc>
                <a:spcPct val="115000"/>
              </a:lnSpc>
              <a:spcBef>
                <a:spcPts val="800"/>
              </a:spcBef>
              <a:spcAft>
                <a:spcPts val="0"/>
              </a:spcAft>
              <a:buNone/>
            </a:pPr>
            <a:r>
              <a:rPr lang="zh-TW" sz="2000"/>
              <a:t>(allow M:1 mappings)</a:t>
            </a:r>
            <a:endParaRPr sz="2000"/>
          </a:p>
          <a:p>
            <a:pPr marL="457200" lvl="0" indent="-317500" algn="l" rtl="0">
              <a:lnSpc>
                <a:spcPct val="115000"/>
              </a:lnSpc>
              <a:spcBef>
                <a:spcPts val="800"/>
              </a:spcBef>
              <a:spcAft>
                <a:spcPts val="0"/>
              </a:spcAft>
              <a:buSzPts val="1400"/>
              <a:buAutoNum type="arabicPeriod"/>
            </a:pPr>
            <a:r>
              <a:rPr lang="zh-TW" sz="2000"/>
              <a:t>5G Radio Access Network</a:t>
            </a:r>
            <a:endParaRPr sz="2000"/>
          </a:p>
          <a:p>
            <a:pPr marL="457200" lvl="0" indent="0" algn="l" rtl="0">
              <a:lnSpc>
                <a:spcPct val="115000"/>
              </a:lnSpc>
              <a:spcBef>
                <a:spcPts val="800"/>
              </a:spcBef>
              <a:spcAft>
                <a:spcPts val="0"/>
              </a:spcAft>
              <a:buNone/>
            </a:pPr>
            <a:r>
              <a:rPr lang="zh-TW" sz="2000"/>
              <a:t>independently decides how</a:t>
            </a:r>
            <a:endParaRPr sz="2000"/>
          </a:p>
          <a:p>
            <a:pPr marL="457200" lvl="0" indent="0" algn="l" rtl="0">
              <a:lnSpc>
                <a:spcPct val="115000"/>
              </a:lnSpc>
              <a:spcBef>
                <a:spcPts val="800"/>
              </a:spcBef>
              <a:spcAft>
                <a:spcPts val="0"/>
              </a:spcAft>
              <a:buNone/>
            </a:pPr>
            <a:r>
              <a:rPr lang="zh-TW" sz="2000"/>
              <a:t>to map QoS flows to DRBs</a:t>
            </a:r>
            <a:endParaRPr sz="2000"/>
          </a:p>
          <a:p>
            <a:pPr marL="457200" lvl="0" indent="0" algn="l" rtl="0">
              <a:lnSpc>
                <a:spcPct val="115000"/>
              </a:lnSpc>
              <a:spcBef>
                <a:spcPts val="800"/>
              </a:spcBef>
              <a:spcAft>
                <a:spcPts val="0"/>
              </a:spcAft>
              <a:buClr>
                <a:schemeClr val="dk1"/>
              </a:buClr>
              <a:buSzPts val="1100"/>
              <a:buFont typeface="Arial"/>
              <a:buNone/>
            </a:pPr>
            <a:r>
              <a:rPr lang="zh-TW" sz="2000"/>
              <a:t>(allow N:1 mappings)</a:t>
            </a:r>
            <a:endParaRPr sz="2000"/>
          </a:p>
        </p:txBody>
      </p:sp>
      <p:pic>
        <p:nvPicPr>
          <p:cNvPr id="200" name="Google Shape;200;p34"/>
          <p:cNvPicPr preferRelativeResize="0"/>
          <p:nvPr/>
        </p:nvPicPr>
        <p:blipFill>
          <a:blip r:embed="rId3">
            <a:alphaModFix/>
          </a:blip>
          <a:stretch>
            <a:fillRect/>
          </a:stretch>
        </p:blipFill>
        <p:spPr>
          <a:xfrm>
            <a:off x="4229975" y="820900"/>
            <a:ext cx="4837824" cy="3946375"/>
          </a:xfrm>
          <a:prstGeom prst="rect">
            <a:avLst/>
          </a:prstGeom>
          <a:noFill/>
          <a:ln>
            <a:noFill/>
          </a:ln>
        </p:spPr>
      </p:pic>
      <p:sp>
        <p:nvSpPr>
          <p:cNvPr id="201" name="Google Shape;201;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5G QoS Architecture</a:t>
            </a:r>
            <a:endParaRPr sz="3000"/>
          </a:p>
        </p:txBody>
      </p:sp>
      <p:sp>
        <p:nvSpPr>
          <p:cNvPr id="202" name="Google Shape;202;p3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3</a:t>
            </a:fld>
            <a:endParaRPr/>
          </a:p>
        </p:txBody>
      </p:sp>
      <p:cxnSp>
        <p:nvCxnSpPr>
          <p:cNvPr id="203" name="Google Shape;203;p34"/>
          <p:cNvCxnSpPr/>
          <p:nvPr/>
        </p:nvCxnSpPr>
        <p:spPr>
          <a:xfrm>
            <a:off x="4529025" y="2034800"/>
            <a:ext cx="0" cy="501000"/>
          </a:xfrm>
          <a:prstGeom prst="straightConnector1">
            <a:avLst/>
          </a:prstGeom>
          <a:noFill/>
          <a:ln w="19050" cap="flat" cmpd="sng">
            <a:solidFill>
              <a:srgbClr val="FF0000"/>
            </a:solidFill>
            <a:prstDash val="solid"/>
            <a:round/>
            <a:headEnd type="none" w="med" len="med"/>
            <a:tailEnd type="triangle" w="med" len="med"/>
          </a:ln>
        </p:spPr>
      </p:cxnSp>
      <p:sp>
        <p:nvSpPr>
          <p:cNvPr id="204" name="Google Shape;204;p34"/>
          <p:cNvSpPr/>
          <p:nvPr/>
        </p:nvSpPr>
        <p:spPr>
          <a:xfrm>
            <a:off x="4349600" y="1801725"/>
            <a:ext cx="403800" cy="164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4"/>
          <p:cNvSpPr/>
          <p:nvPr/>
        </p:nvSpPr>
        <p:spPr>
          <a:xfrm>
            <a:off x="4259900" y="2586700"/>
            <a:ext cx="605700" cy="201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34"/>
          <p:cNvCxnSpPr/>
          <p:nvPr/>
        </p:nvCxnSpPr>
        <p:spPr>
          <a:xfrm flipH="1">
            <a:off x="4525725" y="2785600"/>
            <a:ext cx="3300" cy="324300"/>
          </a:xfrm>
          <a:prstGeom prst="straightConnector1">
            <a:avLst/>
          </a:prstGeom>
          <a:noFill/>
          <a:ln w="19050" cap="flat" cmpd="sng">
            <a:solidFill>
              <a:srgbClr val="FF0000"/>
            </a:solidFill>
            <a:prstDash val="solid"/>
            <a:round/>
            <a:headEnd type="none" w="med" len="med"/>
            <a:tailEnd type="triangle" w="med" len="med"/>
          </a:ln>
        </p:spPr>
      </p:cxnSp>
      <p:sp>
        <p:nvSpPr>
          <p:cNvPr id="207" name="Google Shape;207;p34"/>
          <p:cNvSpPr/>
          <p:nvPr/>
        </p:nvSpPr>
        <p:spPr>
          <a:xfrm>
            <a:off x="4425800" y="3302550"/>
            <a:ext cx="363600" cy="164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4"/>
          <p:cNvSpPr txBox="1"/>
          <p:nvPr/>
        </p:nvSpPr>
        <p:spPr>
          <a:xfrm>
            <a:off x="3894200" y="1504150"/>
            <a:ext cx="1337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200">
                <a:solidFill>
                  <a:srgbClr val="FF0000"/>
                </a:solidFill>
                <a:latin typeface="Calibri"/>
                <a:ea typeface="Calibri"/>
                <a:cs typeface="Calibri"/>
                <a:sym typeface="Calibri"/>
              </a:rPr>
              <a:t>Service Data Flows</a:t>
            </a:r>
            <a:endParaRPr sz="1200">
              <a:solidFill>
                <a:srgbClr val="FF0000"/>
              </a:solidFill>
              <a:latin typeface="Calibri"/>
              <a:ea typeface="Calibri"/>
              <a:cs typeface="Calibri"/>
              <a:sym typeface="Calibri"/>
            </a:endParaRPr>
          </a:p>
        </p:txBody>
      </p:sp>
      <p:sp>
        <p:nvSpPr>
          <p:cNvPr id="209" name="Google Shape;209;p34"/>
          <p:cNvSpPr txBox="1"/>
          <p:nvPr/>
        </p:nvSpPr>
        <p:spPr>
          <a:xfrm>
            <a:off x="3784700" y="2996950"/>
            <a:ext cx="1493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200">
                <a:solidFill>
                  <a:srgbClr val="FF0000"/>
                </a:solidFill>
                <a:latin typeface="Calibri"/>
                <a:ea typeface="Calibri"/>
                <a:cs typeface="Calibri"/>
                <a:sym typeface="Calibri"/>
              </a:rPr>
              <a:t>Data Radio Bearers</a:t>
            </a:r>
            <a:endParaRPr sz="1200">
              <a:solidFill>
                <a:srgbClr val="FF0000"/>
              </a:solidFill>
              <a:latin typeface="Calibri"/>
              <a:ea typeface="Calibri"/>
              <a:cs typeface="Calibri"/>
              <a:sym typeface="Calibri"/>
            </a:endParaRPr>
          </a:p>
        </p:txBody>
      </p:sp>
      <p:pic>
        <p:nvPicPr>
          <p:cNvPr id="210" name="Google Shape;210;p34"/>
          <p:cNvPicPr preferRelativeResize="0"/>
          <p:nvPr/>
        </p:nvPicPr>
        <p:blipFill>
          <a:blip r:embed="rId4">
            <a:alphaModFix/>
          </a:blip>
          <a:stretch>
            <a:fillRect/>
          </a:stretch>
        </p:blipFill>
        <p:spPr>
          <a:xfrm>
            <a:off x="9144000" y="0"/>
            <a:ext cx="4780524" cy="2781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5G QoS Characteristic</a:t>
            </a:r>
            <a:endParaRPr sz="3000"/>
          </a:p>
        </p:txBody>
      </p:sp>
      <p:sp>
        <p:nvSpPr>
          <p:cNvPr id="216" name="Google Shape;216;p35"/>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4</a:t>
            </a:fld>
            <a:endParaRPr/>
          </a:p>
        </p:txBody>
      </p:sp>
      <p:sp>
        <p:nvSpPr>
          <p:cNvPr id="217" name="Google Shape;217;p35"/>
          <p:cNvSpPr txBox="1">
            <a:spLocks noGrp="1"/>
          </p:cNvSpPr>
          <p:nvPr>
            <p:ph type="body" idx="1"/>
          </p:nvPr>
        </p:nvSpPr>
        <p:spPr>
          <a:xfrm>
            <a:off x="659975" y="1268050"/>
            <a:ext cx="8484000" cy="3875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zh-TW" sz="2400"/>
              <a:t>5G QoS Identifier (</a:t>
            </a:r>
            <a:r>
              <a:rPr lang="zh-TW" sz="2400" b="1"/>
              <a:t>5QI</a:t>
            </a:r>
            <a:r>
              <a:rPr lang="zh-TW" sz="2400"/>
              <a:t>)</a:t>
            </a:r>
            <a:endParaRPr sz="2400"/>
          </a:p>
          <a:p>
            <a:pPr marL="457200" lvl="0" indent="-381000" algn="l" rtl="0">
              <a:lnSpc>
                <a:spcPct val="115000"/>
              </a:lnSpc>
              <a:spcBef>
                <a:spcPts val="800"/>
              </a:spcBef>
              <a:spcAft>
                <a:spcPts val="0"/>
              </a:spcAft>
              <a:buSzPts val="2400"/>
              <a:buChar char="•"/>
            </a:pPr>
            <a:r>
              <a:rPr lang="zh-TW" sz="2400"/>
              <a:t>Resource type (</a:t>
            </a:r>
            <a:r>
              <a:rPr lang="zh-TW" sz="2400" b="1"/>
              <a:t>GBR</a:t>
            </a:r>
            <a:r>
              <a:rPr lang="zh-TW" sz="2400"/>
              <a:t>, </a:t>
            </a:r>
            <a:r>
              <a:rPr lang="zh-TW" sz="2400" b="1"/>
              <a:t>non-GBR</a:t>
            </a:r>
            <a:r>
              <a:rPr lang="zh-TW" sz="2400"/>
              <a:t> and </a:t>
            </a:r>
            <a:r>
              <a:rPr lang="zh-TW" sz="2400" b="1"/>
              <a:t>delay-critical GBR</a:t>
            </a:r>
            <a:r>
              <a:rPr lang="zh-TW" sz="2400"/>
              <a:t>)</a:t>
            </a:r>
            <a:endParaRPr sz="2400"/>
          </a:p>
          <a:p>
            <a:pPr marL="457200" lvl="0" indent="-381000" algn="l" rtl="0">
              <a:lnSpc>
                <a:spcPct val="115000"/>
              </a:lnSpc>
              <a:spcBef>
                <a:spcPts val="0"/>
              </a:spcBef>
              <a:spcAft>
                <a:spcPts val="0"/>
              </a:spcAft>
              <a:buSzPts val="2400"/>
              <a:buChar char="•"/>
            </a:pPr>
            <a:r>
              <a:rPr lang="zh-TW" sz="2400"/>
              <a:t>Priority level</a:t>
            </a:r>
            <a:endParaRPr sz="2400"/>
          </a:p>
          <a:p>
            <a:pPr marL="457200" lvl="0" indent="-381000" algn="l" rtl="0">
              <a:lnSpc>
                <a:spcPct val="115000"/>
              </a:lnSpc>
              <a:spcBef>
                <a:spcPts val="0"/>
              </a:spcBef>
              <a:spcAft>
                <a:spcPts val="0"/>
              </a:spcAft>
              <a:buSzPts val="2400"/>
              <a:buChar char="•"/>
            </a:pPr>
            <a:r>
              <a:rPr lang="zh-TW" sz="2400"/>
              <a:t>Packet delay Budget (</a:t>
            </a:r>
            <a:r>
              <a:rPr lang="zh-TW" sz="2400" b="1"/>
              <a:t>PDB</a:t>
            </a:r>
            <a:r>
              <a:rPr lang="zh-TW" sz="2400"/>
              <a:t>)</a:t>
            </a:r>
            <a:endParaRPr sz="2400"/>
          </a:p>
          <a:p>
            <a:pPr marL="457200" lvl="0" indent="-381000" algn="l" rtl="0">
              <a:lnSpc>
                <a:spcPct val="115000"/>
              </a:lnSpc>
              <a:spcBef>
                <a:spcPts val="0"/>
              </a:spcBef>
              <a:spcAft>
                <a:spcPts val="0"/>
              </a:spcAft>
              <a:buSzPts val="2400"/>
              <a:buChar char="•"/>
            </a:pPr>
            <a:r>
              <a:rPr lang="zh-TW" sz="2400"/>
              <a:t>Packet Error Rate (</a:t>
            </a:r>
            <a:r>
              <a:rPr lang="zh-TW" sz="2400" b="1"/>
              <a:t>PER</a:t>
            </a:r>
            <a:r>
              <a:rPr lang="zh-TW" sz="2400"/>
              <a:t>)</a:t>
            </a:r>
            <a:endParaRPr sz="2400"/>
          </a:p>
          <a:p>
            <a:pPr marL="457200" lvl="0" indent="-381000" algn="l" rtl="0">
              <a:lnSpc>
                <a:spcPct val="115000"/>
              </a:lnSpc>
              <a:spcBef>
                <a:spcPts val="0"/>
              </a:spcBef>
              <a:spcAft>
                <a:spcPts val="0"/>
              </a:spcAft>
              <a:buSzPts val="2400"/>
              <a:buChar char="•"/>
            </a:pPr>
            <a:r>
              <a:rPr lang="zh-TW" sz="2400"/>
              <a:t>Maximum data burst volume (for delay-criticcal GRB)</a:t>
            </a:r>
            <a:endParaRPr sz="2400"/>
          </a:p>
          <a:p>
            <a:pPr marL="457200" lvl="0" indent="-381000" algn="l" rtl="0">
              <a:lnSpc>
                <a:spcPct val="115000"/>
              </a:lnSpc>
              <a:spcBef>
                <a:spcPts val="0"/>
              </a:spcBef>
              <a:spcAft>
                <a:spcPts val="0"/>
              </a:spcAft>
              <a:buSzPts val="2400"/>
              <a:buChar char="•"/>
            </a:pPr>
            <a:r>
              <a:rPr lang="zh-TW" sz="2400"/>
              <a:t>Average window (for GRB and delay-critical GRB)</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body" idx="1"/>
          </p:nvPr>
        </p:nvSpPr>
        <p:spPr>
          <a:xfrm>
            <a:off x="537075" y="1340175"/>
            <a:ext cx="5988600" cy="3803400"/>
          </a:xfrm>
          <a:prstGeom prst="rect">
            <a:avLst/>
          </a:prstGeom>
        </p:spPr>
        <p:txBody>
          <a:bodyPr spcFirstLastPara="1" wrap="square" lIns="68575" tIns="34275" rIns="68575" bIns="34275" anchor="t" anchorCtr="0">
            <a:noAutofit/>
          </a:bodyPr>
          <a:lstStyle/>
          <a:p>
            <a:pPr marL="457200" lvl="0" indent="-355600" algn="l" rtl="0">
              <a:lnSpc>
                <a:spcPct val="115000"/>
              </a:lnSpc>
              <a:spcBef>
                <a:spcPts val="800"/>
              </a:spcBef>
              <a:spcAft>
                <a:spcPts val="0"/>
              </a:spcAft>
              <a:buSzPts val="2000"/>
              <a:buChar char="•"/>
            </a:pPr>
            <a:r>
              <a:rPr lang="zh-TW" sz="2000" b="1"/>
              <a:t>Video stream</a:t>
            </a:r>
            <a:r>
              <a:rPr lang="zh-TW" sz="2000"/>
              <a:t>: a sequence of video frames arriving at the application layer according to </a:t>
            </a:r>
            <a:r>
              <a:rPr lang="zh-TW" sz="2000" b="1"/>
              <a:t>a fixed video frame rate</a:t>
            </a:r>
            <a:r>
              <a:rPr lang="zh-TW" sz="2000"/>
              <a:t> and </a:t>
            </a:r>
            <a:r>
              <a:rPr lang="zh-TW" sz="2000" b="1"/>
              <a:t>a random jitter</a:t>
            </a:r>
            <a:endParaRPr sz="2000" b="1"/>
          </a:p>
          <a:p>
            <a:pPr marL="457200" lvl="0" indent="-355600" algn="l" rtl="0">
              <a:lnSpc>
                <a:spcPct val="115000"/>
              </a:lnSpc>
              <a:spcBef>
                <a:spcPts val="0"/>
              </a:spcBef>
              <a:spcAft>
                <a:spcPts val="0"/>
              </a:spcAft>
              <a:buSzPts val="2000"/>
              <a:buChar char="•"/>
            </a:pPr>
            <a:r>
              <a:rPr lang="zh-TW" sz="2000"/>
              <a:t>Two considered </a:t>
            </a:r>
            <a:r>
              <a:rPr lang="zh-TW" sz="2000" b="1"/>
              <a:t>KPI </a:t>
            </a:r>
            <a:r>
              <a:rPr lang="zh-TW" sz="2000"/>
              <a:t>(Key Performance Indicator):</a:t>
            </a:r>
            <a:endParaRPr sz="2000"/>
          </a:p>
          <a:p>
            <a:pPr marL="914400" lvl="1" indent="-355600" algn="l" rtl="0">
              <a:lnSpc>
                <a:spcPct val="115000"/>
              </a:lnSpc>
              <a:spcBef>
                <a:spcPts val="0"/>
              </a:spcBef>
              <a:spcAft>
                <a:spcPts val="0"/>
              </a:spcAft>
              <a:buSzPts val="2000"/>
              <a:buChar char="•"/>
            </a:pPr>
            <a:r>
              <a:rPr lang="zh-TW" sz="2000" b="1"/>
              <a:t>Data rate</a:t>
            </a:r>
            <a:r>
              <a:rPr lang="zh-TW" sz="2000"/>
              <a:t> (mb/s)</a:t>
            </a:r>
            <a:endParaRPr sz="2000"/>
          </a:p>
          <a:p>
            <a:pPr marL="914400" lvl="1" indent="-355600" algn="l" rtl="0">
              <a:lnSpc>
                <a:spcPct val="115000"/>
              </a:lnSpc>
              <a:spcBef>
                <a:spcPts val="0"/>
              </a:spcBef>
              <a:spcAft>
                <a:spcPts val="0"/>
              </a:spcAft>
              <a:buSzPts val="2000"/>
              <a:buChar char="•"/>
            </a:pPr>
            <a:r>
              <a:rPr lang="zh-TW" sz="2000" b="1"/>
              <a:t>Frame generation rate</a:t>
            </a:r>
            <a:r>
              <a:rPr lang="zh-TW" sz="2000"/>
              <a:t> (frames/s)</a:t>
            </a:r>
            <a:endParaRPr sz="2000"/>
          </a:p>
          <a:p>
            <a:pPr marL="457200" lvl="0" indent="-355600" algn="l" rtl="0">
              <a:lnSpc>
                <a:spcPct val="115000"/>
              </a:lnSpc>
              <a:spcBef>
                <a:spcPts val="0"/>
              </a:spcBef>
              <a:spcAft>
                <a:spcPts val="0"/>
              </a:spcAft>
              <a:buSzPts val="2000"/>
              <a:buChar char="•"/>
            </a:pPr>
            <a:r>
              <a:rPr lang="zh-TW" sz="2000"/>
              <a:t>Algorithm:</a:t>
            </a:r>
            <a:endParaRPr sz="2000"/>
          </a:p>
          <a:p>
            <a:pPr marL="457200" lvl="0" indent="0" algn="l" rtl="0">
              <a:lnSpc>
                <a:spcPct val="100000"/>
              </a:lnSpc>
              <a:spcBef>
                <a:spcPts val="800"/>
              </a:spcBef>
              <a:spcAft>
                <a:spcPts val="0"/>
              </a:spcAft>
              <a:buNone/>
            </a:pPr>
            <a:r>
              <a:rPr lang="zh-TW" sz="2000"/>
              <a:t>if plr &lt; 2% → codec rate * 1.1;</a:t>
            </a:r>
            <a:endParaRPr sz="2000"/>
          </a:p>
          <a:p>
            <a:pPr marL="457200" lvl="0" indent="0" algn="l" rtl="0">
              <a:lnSpc>
                <a:spcPct val="100000"/>
              </a:lnSpc>
              <a:spcBef>
                <a:spcPts val="800"/>
              </a:spcBef>
              <a:spcAft>
                <a:spcPts val="0"/>
              </a:spcAft>
              <a:buNone/>
            </a:pPr>
            <a:r>
              <a:rPr lang="zh-TW" sz="2000"/>
              <a:t>if plr &gt; 10% → codec rate / 2</a:t>
            </a:r>
            <a:endParaRPr sz="2000"/>
          </a:p>
        </p:txBody>
      </p:sp>
      <p:sp>
        <p:nvSpPr>
          <p:cNvPr id="223" name="Google Shape;223;p3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Application Layer: XR Loopback</a:t>
            </a:r>
            <a:endParaRPr sz="3000"/>
          </a:p>
        </p:txBody>
      </p:sp>
      <p:sp>
        <p:nvSpPr>
          <p:cNvPr id="224" name="Google Shape;224;p3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5</a:t>
            </a:fld>
            <a:endParaRPr/>
          </a:p>
        </p:txBody>
      </p:sp>
      <p:pic>
        <p:nvPicPr>
          <p:cNvPr id="225" name="Google Shape;225;p36"/>
          <p:cNvPicPr preferRelativeResize="0"/>
          <p:nvPr/>
        </p:nvPicPr>
        <p:blipFill>
          <a:blip r:embed="rId3">
            <a:alphaModFix/>
          </a:blip>
          <a:stretch>
            <a:fillRect/>
          </a:stretch>
        </p:blipFill>
        <p:spPr>
          <a:xfrm>
            <a:off x="5991301" y="2271725"/>
            <a:ext cx="3152700" cy="2571750"/>
          </a:xfrm>
          <a:prstGeom prst="rect">
            <a:avLst/>
          </a:prstGeom>
          <a:noFill/>
          <a:ln>
            <a:noFill/>
          </a:ln>
        </p:spPr>
      </p:pic>
      <p:pic>
        <p:nvPicPr>
          <p:cNvPr id="226" name="Google Shape;226;p36"/>
          <p:cNvPicPr preferRelativeResize="0"/>
          <p:nvPr/>
        </p:nvPicPr>
        <p:blipFill>
          <a:blip r:embed="rId4">
            <a:alphaModFix/>
          </a:blip>
          <a:stretch>
            <a:fillRect/>
          </a:stretch>
        </p:blipFill>
        <p:spPr>
          <a:xfrm>
            <a:off x="6577575" y="0"/>
            <a:ext cx="2420274" cy="2280175"/>
          </a:xfrm>
          <a:prstGeom prst="rect">
            <a:avLst/>
          </a:prstGeom>
          <a:noFill/>
          <a:ln>
            <a:noFill/>
          </a:ln>
        </p:spPr>
      </p:pic>
      <p:sp>
        <p:nvSpPr>
          <p:cNvPr id="227" name="Google Shape;227;p36"/>
          <p:cNvSpPr/>
          <p:nvPr/>
        </p:nvSpPr>
        <p:spPr>
          <a:xfrm>
            <a:off x="6525675" y="2271725"/>
            <a:ext cx="2526300" cy="688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6"/>
          <p:cNvSpPr txBox="1"/>
          <p:nvPr/>
        </p:nvSpPr>
        <p:spPr>
          <a:xfrm>
            <a:off x="6116400" y="-82325"/>
            <a:ext cx="3027600" cy="615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Input: packet loss/error, packet delay, received data rates, jitter</a:t>
            </a:r>
            <a:endParaRPr b="1">
              <a:solidFill>
                <a:srgbClr val="FF0000"/>
              </a:solidFill>
              <a:latin typeface="Calibri"/>
              <a:ea typeface="Calibri"/>
              <a:cs typeface="Calibri"/>
              <a:sym typeface="Calibri"/>
            </a:endParaRPr>
          </a:p>
        </p:txBody>
      </p:sp>
      <p:sp>
        <p:nvSpPr>
          <p:cNvPr id="229" name="Google Shape;229;p36"/>
          <p:cNvSpPr txBox="1"/>
          <p:nvPr/>
        </p:nvSpPr>
        <p:spPr>
          <a:xfrm>
            <a:off x="6116400" y="939975"/>
            <a:ext cx="17766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Output: data rate, fps</a:t>
            </a:r>
            <a:endParaRPr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UPF Layer: SDF to QoS Flow Mapping</a:t>
            </a:r>
            <a:endParaRPr sz="3000"/>
          </a:p>
        </p:txBody>
      </p:sp>
      <p:sp>
        <p:nvSpPr>
          <p:cNvPr id="235" name="Google Shape;235;p3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6</a:t>
            </a:fld>
            <a:endParaRPr/>
          </a:p>
        </p:txBody>
      </p:sp>
      <p:pic>
        <p:nvPicPr>
          <p:cNvPr id="236" name="Google Shape;236;p37"/>
          <p:cNvPicPr preferRelativeResize="0"/>
          <p:nvPr/>
        </p:nvPicPr>
        <p:blipFill>
          <a:blip r:embed="rId3">
            <a:alphaModFix/>
          </a:blip>
          <a:stretch>
            <a:fillRect/>
          </a:stretch>
        </p:blipFill>
        <p:spPr>
          <a:xfrm>
            <a:off x="5991301" y="2271725"/>
            <a:ext cx="3152700" cy="2571750"/>
          </a:xfrm>
          <a:prstGeom prst="rect">
            <a:avLst/>
          </a:prstGeom>
          <a:noFill/>
          <a:ln>
            <a:noFill/>
          </a:ln>
        </p:spPr>
      </p:pic>
      <p:sp>
        <p:nvSpPr>
          <p:cNvPr id="237" name="Google Shape;237;p37"/>
          <p:cNvSpPr/>
          <p:nvPr/>
        </p:nvSpPr>
        <p:spPr>
          <a:xfrm>
            <a:off x="6525675" y="3002275"/>
            <a:ext cx="2526300" cy="414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7"/>
          <p:cNvSpPr txBox="1">
            <a:spLocks noGrp="1"/>
          </p:cNvSpPr>
          <p:nvPr>
            <p:ph type="body" idx="1"/>
          </p:nvPr>
        </p:nvSpPr>
        <p:spPr>
          <a:xfrm>
            <a:off x="659975" y="1268050"/>
            <a:ext cx="5798100" cy="3875400"/>
          </a:xfrm>
          <a:prstGeom prst="rect">
            <a:avLst/>
          </a:prstGeom>
        </p:spPr>
        <p:txBody>
          <a:bodyPr spcFirstLastPara="1" wrap="square" lIns="68575" tIns="34275" rIns="68575" bIns="34275" anchor="t" anchorCtr="0">
            <a:noAutofit/>
          </a:bodyPr>
          <a:lstStyle/>
          <a:p>
            <a:pPr marL="457200" lvl="0" indent="-368300" algn="l" rtl="0">
              <a:lnSpc>
                <a:spcPct val="115000"/>
              </a:lnSpc>
              <a:spcBef>
                <a:spcPts val="800"/>
              </a:spcBef>
              <a:spcAft>
                <a:spcPts val="0"/>
              </a:spcAft>
              <a:buSzPts val="2200"/>
              <a:buChar char="•"/>
            </a:pPr>
            <a:r>
              <a:rPr lang="zh-TW" sz="2200"/>
              <a:t>The </a:t>
            </a:r>
            <a:r>
              <a:rPr lang="zh-TW" sz="2200" b="1"/>
              <a:t>UPF</a:t>
            </a:r>
            <a:r>
              <a:rPr lang="zh-TW" sz="2200"/>
              <a:t> maps </a:t>
            </a:r>
            <a:r>
              <a:rPr lang="zh-TW" sz="2200" b="1"/>
              <a:t>SDFs</a:t>
            </a:r>
            <a:r>
              <a:rPr lang="zh-TW" sz="2200"/>
              <a:t> into suitable QoS flows through </a:t>
            </a:r>
            <a:r>
              <a:rPr lang="zh-TW" sz="2200" b="1"/>
              <a:t>SDF/TFT templates</a:t>
            </a:r>
            <a:r>
              <a:rPr lang="zh-TW" sz="2200"/>
              <a:t>.</a:t>
            </a:r>
            <a:endParaRPr sz="2200"/>
          </a:p>
          <a:p>
            <a:pPr marL="457200" lvl="0" indent="-368300" algn="l" rtl="0">
              <a:lnSpc>
                <a:spcPct val="115000"/>
              </a:lnSpc>
              <a:spcBef>
                <a:spcPts val="0"/>
              </a:spcBef>
              <a:spcAft>
                <a:spcPts val="0"/>
              </a:spcAft>
              <a:buSzPts val="2200"/>
              <a:buChar char="•"/>
            </a:pPr>
            <a:r>
              <a:rPr lang="zh-TW" sz="2200"/>
              <a:t>Mappings (</a:t>
            </a:r>
            <a:r>
              <a:rPr lang="zh-TW" sz="2200" b="1"/>
              <a:t>SDF → QoS flows</a:t>
            </a:r>
            <a:r>
              <a:rPr lang="zh-TW" sz="2200"/>
              <a:t>)</a:t>
            </a:r>
            <a:endParaRPr sz="2200"/>
          </a:p>
          <a:p>
            <a:pPr marL="914400" lvl="1" indent="-368300" algn="l" rtl="0">
              <a:lnSpc>
                <a:spcPct val="115000"/>
              </a:lnSpc>
              <a:spcBef>
                <a:spcPts val="0"/>
              </a:spcBef>
              <a:spcAft>
                <a:spcPts val="0"/>
              </a:spcAft>
              <a:buSzPts val="2200"/>
              <a:buChar char="•"/>
            </a:pPr>
            <a:r>
              <a:rPr lang="zh-TW" sz="2200"/>
              <a:t>1:1</a:t>
            </a:r>
            <a:endParaRPr sz="2200"/>
          </a:p>
          <a:p>
            <a:pPr marL="914400" lvl="1" indent="-368300" algn="l" rtl="0">
              <a:lnSpc>
                <a:spcPct val="115000"/>
              </a:lnSpc>
              <a:spcBef>
                <a:spcPts val="0"/>
              </a:spcBef>
              <a:spcAft>
                <a:spcPts val="0"/>
              </a:spcAft>
              <a:buSzPts val="2200"/>
              <a:buChar char="•"/>
            </a:pPr>
            <a:r>
              <a:rPr lang="zh-TW" sz="2200"/>
              <a:t>M:1</a:t>
            </a:r>
            <a:endParaRPr sz="2200"/>
          </a:p>
          <a:p>
            <a:pPr marL="914400" lvl="0" indent="0" algn="l" rtl="0">
              <a:lnSpc>
                <a:spcPct val="115000"/>
              </a:lnSpc>
              <a:spcBef>
                <a:spcPts val="800"/>
              </a:spcBef>
              <a:spcAft>
                <a:spcPts val="0"/>
              </a:spcAft>
              <a:buNone/>
            </a:pPr>
            <a:r>
              <a:rPr lang="zh-TW" sz="2000"/>
              <a:t>ex: In XR sessions,</a:t>
            </a:r>
            <a:endParaRPr sz="2000"/>
          </a:p>
          <a:p>
            <a:pPr marL="914400" lvl="0" indent="0" algn="l" rtl="0">
              <a:lnSpc>
                <a:spcPct val="115000"/>
              </a:lnSpc>
              <a:spcBef>
                <a:spcPts val="800"/>
              </a:spcBef>
              <a:spcAft>
                <a:spcPts val="0"/>
              </a:spcAft>
              <a:buNone/>
            </a:pPr>
            <a:r>
              <a:rPr lang="zh-TW" sz="2000"/>
              <a:t>pose/control + audio/data + video/scene would go over the </a:t>
            </a:r>
            <a:r>
              <a:rPr lang="zh-TW" sz="2000" b="1"/>
              <a:t>same flow</a:t>
            </a:r>
            <a:endParaRPr sz="2000" b="1"/>
          </a:p>
          <a:p>
            <a:pPr marL="457200" lvl="0" indent="-368300" algn="l" rtl="0">
              <a:lnSpc>
                <a:spcPct val="115000"/>
              </a:lnSpc>
              <a:spcBef>
                <a:spcPts val="800"/>
              </a:spcBef>
              <a:spcAft>
                <a:spcPts val="0"/>
              </a:spcAft>
              <a:buSzPts val="2200"/>
              <a:buChar char="•"/>
            </a:pPr>
            <a:r>
              <a:rPr lang="zh-TW" sz="2200"/>
              <a:t>They extend the simulator to support M:1</a:t>
            </a:r>
            <a:endParaRPr sz="2200"/>
          </a:p>
        </p:txBody>
      </p:sp>
      <p:sp>
        <p:nvSpPr>
          <p:cNvPr id="239" name="Google Shape;239;p37"/>
          <p:cNvSpPr txBox="1"/>
          <p:nvPr/>
        </p:nvSpPr>
        <p:spPr>
          <a:xfrm>
            <a:off x="6437325" y="1810025"/>
            <a:ext cx="2703000" cy="46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User Plane Function (UPF)</a:t>
            </a:r>
            <a:endParaRPr sz="1800" b="1">
              <a:solidFill>
                <a:srgbClr val="FF0000"/>
              </a:solidFill>
              <a:latin typeface="Calibri"/>
              <a:ea typeface="Calibri"/>
              <a:cs typeface="Calibri"/>
              <a:sym typeface="Calibri"/>
            </a:endParaRPr>
          </a:p>
        </p:txBody>
      </p:sp>
      <p:sp>
        <p:nvSpPr>
          <p:cNvPr id="240" name="Google Shape;240;p37"/>
          <p:cNvSpPr/>
          <p:nvPr/>
        </p:nvSpPr>
        <p:spPr>
          <a:xfrm>
            <a:off x="5991300" y="2894375"/>
            <a:ext cx="403800" cy="164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p:nvPr/>
        </p:nvSpPr>
        <p:spPr>
          <a:xfrm>
            <a:off x="5991300" y="3417175"/>
            <a:ext cx="403800" cy="164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 name="Google Shape;242;p37"/>
          <p:cNvCxnSpPr>
            <a:stCxn id="240" idx="2"/>
            <a:endCxn id="241" idx="0"/>
          </p:cNvCxnSpPr>
          <p:nvPr/>
        </p:nvCxnSpPr>
        <p:spPr>
          <a:xfrm>
            <a:off x="6193200" y="3058775"/>
            <a:ext cx="0" cy="358500"/>
          </a:xfrm>
          <a:prstGeom prst="straightConnector1">
            <a:avLst/>
          </a:prstGeom>
          <a:noFill/>
          <a:ln w="19050" cap="flat" cmpd="sng">
            <a:solidFill>
              <a:srgbClr val="FF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SDAP Layer: QoS Flow to DRB Mapping</a:t>
            </a:r>
            <a:endParaRPr sz="3000"/>
          </a:p>
        </p:txBody>
      </p:sp>
      <p:sp>
        <p:nvSpPr>
          <p:cNvPr id="248" name="Google Shape;248;p3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7</a:t>
            </a:fld>
            <a:endParaRPr/>
          </a:p>
        </p:txBody>
      </p:sp>
      <p:pic>
        <p:nvPicPr>
          <p:cNvPr id="249" name="Google Shape;249;p38"/>
          <p:cNvPicPr preferRelativeResize="0"/>
          <p:nvPr/>
        </p:nvPicPr>
        <p:blipFill>
          <a:blip r:embed="rId3">
            <a:alphaModFix/>
          </a:blip>
          <a:stretch>
            <a:fillRect/>
          </a:stretch>
        </p:blipFill>
        <p:spPr>
          <a:xfrm>
            <a:off x="5991301" y="2271725"/>
            <a:ext cx="3152700" cy="2571750"/>
          </a:xfrm>
          <a:prstGeom prst="rect">
            <a:avLst/>
          </a:prstGeom>
          <a:noFill/>
          <a:ln>
            <a:noFill/>
          </a:ln>
        </p:spPr>
      </p:pic>
      <p:sp>
        <p:nvSpPr>
          <p:cNvPr id="250" name="Google Shape;250;p38"/>
          <p:cNvSpPr/>
          <p:nvPr/>
        </p:nvSpPr>
        <p:spPr>
          <a:xfrm>
            <a:off x="6525675" y="3591025"/>
            <a:ext cx="2526300" cy="273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txBox="1">
            <a:spLocks noGrp="1"/>
          </p:cNvSpPr>
          <p:nvPr>
            <p:ph type="body" idx="1"/>
          </p:nvPr>
        </p:nvSpPr>
        <p:spPr>
          <a:xfrm>
            <a:off x="659975" y="1268050"/>
            <a:ext cx="5594100" cy="3875400"/>
          </a:xfrm>
          <a:prstGeom prst="rect">
            <a:avLst/>
          </a:prstGeom>
        </p:spPr>
        <p:txBody>
          <a:bodyPr spcFirstLastPara="1" wrap="square" lIns="68575" tIns="34275" rIns="68575" bIns="34275" anchor="t" anchorCtr="0">
            <a:noAutofit/>
          </a:bodyPr>
          <a:lstStyle/>
          <a:p>
            <a:pPr marL="457200" lvl="0" indent="-368300" algn="l" rtl="0">
              <a:lnSpc>
                <a:spcPct val="115000"/>
              </a:lnSpc>
              <a:spcBef>
                <a:spcPts val="800"/>
              </a:spcBef>
              <a:spcAft>
                <a:spcPts val="0"/>
              </a:spcAft>
              <a:buSzPts val="2200"/>
              <a:buChar char="•"/>
            </a:pPr>
            <a:r>
              <a:rPr lang="zh-TW" sz="2200" b="1"/>
              <a:t>SDAP</a:t>
            </a:r>
            <a:r>
              <a:rPr lang="zh-TW" sz="2200"/>
              <a:t> is a new layer introduced in 5G NR to map traffic from QoS flows to suitable DRBs</a:t>
            </a:r>
            <a:endParaRPr sz="2200"/>
          </a:p>
          <a:p>
            <a:pPr marL="457200" lvl="0" indent="-368300" algn="l" rtl="0">
              <a:lnSpc>
                <a:spcPct val="115000"/>
              </a:lnSpc>
              <a:spcBef>
                <a:spcPts val="0"/>
              </a:spcBef>
              <a:spcAft>
                <a:spcPts val="0"/>
              </a:spcAft>
              <a:buSzPts val="2200"/>
              <a:buChar char="•"/>
            </a:pPr>
            <a:r>
              <a:rPr lang="zh-TW" sz="2200"/>
              <a:t>Mappings (</a:t>
            </a:r>
            <a:r>
              <a:rPr lang="zh-TW" sz="2200" b="1"/>
              <a:t>QoS flows → DRBs</a:t>
            </a:r>
            <a:r>
              <a:rPr lang="zh-TW" sz="2200"/>
              <a:t>)</a:t>
            </a:r>
            <a:endParaRPr sz="2200"/>
          </a:p>
          <a:p>
            <a:pPr marL="914400" lvl="1" indent="-368300" algn="l" rtl="0">
              <a:lnSpc>
                <a:spcPct val="115000"/>
              </a:lnSpc>
              <a:spcBef>
                <a:spcPts val="0"/>
              </a:spcBef>
              <a:spcAft>
                <a:spcPts val="0"/>
              </a:spcAft>
              <a:buSzPts val="2200"/>
              <a:buChar char="•"/>
            </a:pPr>
            <a:r>
              <a:rPr lang="zh-TW" sz="2200"/>
              <a:t>1:1</a:t>
            </a:r>
            <a:endParaRPr sz="2200"/>
          </a:p>
          <a:p>
            <a:pPr marL="0" lvl="0" indent="0" algn="l" rtl="0">
              <a:lnSpc>
                <a:spcPct val="115000"/>
              </a:lnSpc>
              <a:spcBef>
                <a:spcPts val="800"/>
              </a:spcBef>
              <a:spcAft>
                <a:spcPts val="0"/>
              </a:spcAft>
              <a:buNone/>
            </a:pPr>
            <a:r>
              <a:rPr lang="zh-TW" sz="2000"/>
              <a:t>	 ⇒ Each DRB </a:t>
            </a:r>
            <a:r>
              <a:rPr lang="zh-TW" sz="2000" b="1"/>
              <a:t>inherits 5QI from QoS flows</a:t>
            </a:r>
            <a:endParaRPr sz="2000" b="1"/>
          </a:p>
          <a:p>
            <a:pPr marL="914400" lvl="1" indent="-368300" algn="l" rtl="0">
              <a:lnSpc>
                <a:spcPct val="115000"/>
              </a:lnSpc>
              <a:spcBef>
                <a:spcPts val="400"/>
              </a:spcBef>
              <a:spcAft>
                <a:spcPts val="0"/>
              </a:spcAft>
              <a:buSzPts val="2200"/>
              <a:buChar char="•"/>
            </a:pPr>
            <a:r>
              <a:rPr lang="zh-TW" sz="2200"/>
              <a:t>M:1</a:t>
            </a:r>
            <a:endParaRPr sz="2200"/>
          </a:p>
          <a:p>
            <a:pPr marL="0" lvl="0" indent="457200" algn="l" rtl="0">
              <a:lnSpc>
                <a:spcPct val="115000"/>
              </a:lnSpc>
              <a:spcBef>
                <a:spcPts val="800"/>
              </a:spcBef>
              <a:spcAft>
                <a:spcPts val="0"/>
              </a:spcAft>
              <a:buNone/>
            </a:pPr>
            <a:r>
              <a:rPr lang="zh-TW" sz="2000"/>
              <a:t> ⇒ Each DRB use </a:t>
            </a:r>
            <a:r>
              <a:rPr lang="zh-TW" sz="2000" b="1"/>
              <a:t>configurable PDB and PER, </a:t>
            </a:r>
            <a:endParaRPr sz="2000" b="1"/>
          </a:p>
          <a:p>
            <a:pPr marL="457200" lvl="0" indent="0" algn="l" rtl="0">
              <a:lnSpc>
                <a:spcPct val="115000"/>
              </a:lnSpc>
              <a:spcBef>
                <a:spcPts val="800"/>
              </a:spcBef>
              <a:spcAft>
                <a:spcPts val="0"/>
              </a:spcAft>
              <a:buNone/>
            </a:pPr>
            <a:r>
              <a:rPr lang="zh-TW" sz="2000" b="1"/>
              <a:t>and default priority level </a:t>
            </a:r>
            <a:endParaRPr sz="2000" b="1"/>
          </a:p>
        </p:txBody>
      </p:sp>
      <p:sp>
        <p:nvSpPr>
          <p:cNvPr id="252" name="Google Shape;252;p38"/>
          <p:cNvSpPr txBox="1"/>
          <p:nvPr/>
        </p:nvSpPr>
        <p:spPr>
          <a:xfrm>
            <a:off x="6525675" y="1532825"/>
            <a:ext cx="2526300" cy="738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Service Data Adaptation Protocol (SDAP)</a:t>
            </a:r>
            <a:endParaRPr sz="1800" b="1">
              <a:solidFill>
                <a:srgbClr val="FF0000"/>
              </a:solidFill>
              <a:latin typeface="Calibri"/>
              <a:ea typeface="Calibri"/>
              <a:cs typeface="Calibri"/>
              <a:sym typeface="Calibri"/>
            </a:endParaRPr>
          </a:p>
        </p:txBody>
      </p:sp>
      <p:sp>
        <p:nvSpPr>
          <p:cNvPr id="253" name="Google Shape;253;p38"/>
          <p:cNvSpPr/>
          <p:nvPr/>
        </p:nvSpPr>
        <p:spPr>
          <a:xfrm>
            <a:off x="5991300" y="3417175"/>
            <a:ext cx="403800" cy="164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p:nvPr/>
        </p:nvSpPr>
        <p:spPr>
          <a:xfrm>
            <a:off x="5991300" y="3874375"/>
            <a:ext cx="403800" cy="164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5" name="Google Shape;255;p38"/>
          <p:cNvCxnSpPr>
            <a:stCxn id="253" idx="2"/>
            <a:endCxn id="254" idx="0"/>
          </p:cNvCxnSpPr>
          <p:nvPr/>
        </p:nvCxnSpPr>
        <p:spPr>
          <a:xfrm>
            <a:off x="6193200" y="3581575"/>
            <a:ext cx="0" cy="292800"/>
          </a:xfrm>
          <a:prstGeom prst="straightConnector1">
            <a:avLst/>
          </a:prstGeom>
          <a:noFill/>
          <a:ln w="19050" cap="flat" cmpd="sng">
            <a:solidFill>
              <a:srgbClr val="FF0000"/>
            </a:solidFill>
            <a:prstDash val="solid"/>
            <a:round/>
            <a:headEnd type="none" w="med" len="med"/>
            <a:tailEnd type="triangle" w="med" len="med"/>
          </a:ln>
        </p:spPr>
      </p:cxnSp>
      <p:sp>
        <p:nvSpPr>
          <p:cNvPr id="256" name="Google Shape;256;p38"/>
          <p:cNvSpPr txBox="1"/>
          <p:nvPr/>
        </p:nvSpPr>
        <p:spPr>
          <a:xfrm>
            <a:off x="7597500" y="2974900"/>
            <a:ext cx="544200" cy="46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1:1</a:t>
            </a:r>
            <a:endParaRPr sz="1800" b="1">
              <a:solidFill>
                <a:srgbClr val="FF0000"/>
              </a:solidFill>
              <a:latin typeface="Calibri"/>
              <a:ea typeface="Calibri"/>
              <a:cs typeface="Calibri"/>
              <a:sym typeface="Calibri"/>
            </a:endParaRPr>
          </a:p>
        </p:txBody>
      </p:sp>
      <p:sp>
        <p:nvSpPr>
          <p:cNvPr id="257" name="Google Shape;257;p38"/>
          <p:cNvSpPr txBox="1"/>
          <p:nvPr/>
        </p:nvSpPr>
        <p:spPr>
          <a:xfrm>
            <a:off x="7570500" y="3497125"/>
            <a:ext cx="544200" cy="46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N:1</a:t>
            </a:r>
            <a:endParaRPr sz="1800" b="1">
              <a:solidFill>
                <a:srgbClr val="FF0000"/>
              </a:solidFill>
              <a:latin typeface="Calibri"/>
              <a:ea typeface="Calibri"/>
              <a:cs typeface="Calibri"/>
              <a:sym typeface="Calibri"/>
            </a:endParaRPr>
          </a:p>
        </p:txBody>
      </p:sp>
      <p:sp>
        <p:nvSpPr>
          <p:cNvPr id="258" name="Google Shape;258;p38"/>
          <p:cNvSpPr txBox="1"/>
          <p:nvPr/>
        </p:nvSpPr>
        <p:spPr>
          <a:xfrm>
            <a:off x="7574700" y="2974900"/>
            <a:ext cx="589800" cy="46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M:1</a:t>
            </a:r>
            <a:endParaRPr sz="1800" b="1">
              <a:solidFill>
                <a:srgbClr val="FF0000"/>
              </a:solidFill>
              <a:latin typeface="Calibri"/>
              <a:ea typeface="Calibri"/>
              <a:cs typeface="Calibri"/>
              <a:sym typeface="Calibri"/>
            </a:endParaRPr>
          </a:p>
        </p:txBody>
      </p:sp>
      <p:sp>
        <p:nvSpPr>
          <p:cNvPr id="259" name="Google Shape;259;p38"/>
          <p:cNvSpPr txBox="1"/>
          <p:nvPr/>
        </p:nvSpPr>
        <p:spPr>
          <a:xfrm>
            <a:off x="7597500" y="3497125"/>
            <a:ext cx="544200" cy="4617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1:1</a:t>
            </a:r>
            <a:endParaRPr sz="1800" b="1">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RLC and PDCP Layers</a:t>
            </a:r>
            <a:endParaRPr sz="3000"/>
          </a:p>
        </p:txBody>
      </p:sp>
      <p:sp>
        <p:nvSpPr>
          <p:cNvPr id="265" name="Google Shape;265;p3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8</a:t>
            </a:fld>
            <a:endParaRPr/>
          </a:p>
        </p:txBody>
      </p:sp>
      <p:pic>
        <p:nvPicPr>
          <p:cNvPr id="266" name="Google Shape;266;p39"/>
          <p:cNvPicPr preferRelativeResize="0"/>
          <p:nvPr/>
        </p:nvPicPr>
        <p:blipFill>
          <a:blip r:embed="rId3">
            <a:alphaModFix/>
          </a:blip>
          <a:stretch>
            <a:fillRect/>
          </a:stretch>
        </p:blipFill>
        <p:spPr>
          <a:xfrm>
            <a:off x="5991301" y="2271725"/>
            <a:ext cx="3152700" cy="2571750"/>
          </a:xfrm>
          <a:prstGeom prst="rect">
            <a:avLst/>
          </a:prstGeom>
          <a:noFill/>
          <a:ln>
            <a:noFill/>
          </a:ln>
        </p:spPr>
      </p:pic>
      <p:sp>
        <p:nvSpPr>
          <p:cNvPr id="267" name="Google Shape;267;p39"/>
          <p:cNvSpPr/>
          <p:nvPr/>
        </p:nvSpPr>
        <p:spPr>
          <a:xfrm>
            <a:off x="6525675" y="3981475"/>
            <a:ext cx="2526300" cy="455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9"/>
          <p:cNvSpPr txBox="1"/>
          <p:nvPr/>
        </p:nvSpPr>
        <p:spPr>
          <a:xfrm>
            <a:off x="6525675" y="1268050"/>
            <a:ext cx="2618400" cy="1015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rgbClr val="FF0000"/>
                </a:solidFill>
                <a:latin typeface="Calibri"/>
                <a:ea typeface="Calibri"/>
                <a:cs typeface="Calibri"/>
                <a:sym typeface="Calibri"/>
              </a:rPr>
              <a:t>Radio Link Control (RLC),</a:t>
            </a:r>
            <a:endParaRPr sz="1800" b="1">
              <a:solidFill>
                <a:srgbClr val="FF0000"/>
              </a:solidFill>
              <a:latin typeface="Calibri"/>
              <a:ea typeface="Calibri"/>
              <a:cs typeface="Calibri"/>
              <a:sym typeface="Calibri"/>
            </a:endParaRPr>
          </a:p>
          <a:p>
            <a:pPr marL="0" lvl="0" indent="0" algn="l" rtl="0">
              <a:spcBef>
                <a:spcPts val="0"/>
              </a:spcBef>
              <a:spcAft>
                <a:spcPts val="0"/>
              </a:spcAft>
              <a:buNone/>
            </a:pPr>
            <a:r>
              <a:rPr lang="zh-TW" sz="1800" b="1">
                <a:solidFill>
                  <a:srgbClr val="FF0000"/>
                </a:solidFill>
                <a:latin typeface="Calibri"/>
                <a:ea typeface="Calibri"/>
                <a:cs typeface="Calibri"/>
                <a:sym typeface="Calibri"/>
              </a:rPr>
              <a:t>Packet Data Convergence Protocol (PDCP)</a:t>
            </a:r>
            <a:endParaRPr sz="1800" b="1">
              <a:solidFill>
                <a:srgbClr val="FF0000"/>
              </a:solidFill>
              <a:latin typeface="Calibri"/>
              <a:ea typeface="Calibri"/>
              <a:cs typeface="Calibri"/>
              <a:sym typeface="Calibri"/>
            </a:endParaRPr>
          </a:p>
        </p:txBody>
      </p:sp>
      <p:sp>
        <p:nvSpPr>
          <p:cNvPr id="269" name="Google Shape;269;p39"/>
          <p:cNvSpPr txBox="1">
            <a:spLocks noGrp="1"/>
          </p:cNvSpPr>
          <p:nvPr>
            <p:ph type="body" idx="1"/>
          </p:nvPr>
        </p:nvSpPr>
        <p:spPr>
          <a:xfrm>
            <a:off x="628650" y="1165775"/>
            <a:ext cx="5694600" cy="3875400"/>
          </a:xfrm>
          <a:prstGeom prst="rect">
            <a:avLst/>
          </a:prstGeom>
        </p:spPr>
        <p:txBody>
          <a:bodyPr spcFirstLastPara="1" wrap="square" lIns="68575" tIns="34275" rIns="68575" bIns="34275" anchor="t" anchorCtr="0">
            <a:noAutofit/>
          </a:bodyPr>
          <a:lstStyle/>
          <a:p>
            <a:pPr marL="457200" lvl="0" indent="-355600" algn="l" rtl="0">
              <a:lnSpc>
                <a:spcPct val="115000"/>
              </a:lnSpc>
              <a:spcBef>
                <a:spcPts val="800"/>
              </a:spcBef>
              <a:spcAft>
                <a:spcPts val="0"/>
              </a:spcAft>
              <a:buSzPts val="2000"/>
              <a:buChar char="•"/>
            </a:pPr>
            <a:r>
              <a:rPr lang="zh-TW" sz="2000"/>
              <a:t>Each </a:t>
            </a:r>
            <a:r>
              <a:rPr lang="zh-TW" sz="2000" b="1"/>
              <a:t>DRB </a:t>
            </a:r>
            <a:r>
              <a:rPr lang="zh-TW" sz="2000"/>
              <a:t>is handled by a single </a:t>
            </a:r>
            <a:r>
              <a:rPr lang="zh-TW" sz="2000" b="1"/>
              <a:t>PDCP </a:t>
            </a:r>
            <a:r>
              <a:rPr lang="zh-TW" sz="2000"/>
              <a:t>entity</a:t>
            </a:r>
            <a:endParaRPr sz="2000"/>
          </a:p>
          <a:p>
            <a:pPr marL="457200" lvl="0" indent="-355600" algn="l" rtl="0">
              <a:lnSpc>
                <a:spcPct val="115000"/>
              </a:lnSpc>
              <a:spcBef>
                <a:spcPts val="0"/>
              </a:spcBef>
              <a:spcAft>
                <a:spcPts val="0"/>
              </a:spcAft>
              <a:buSzPts val="2000"/>
              <a:buChar char="•"/>
            </a:pPr>
            <a:r>
              <a:rPr lang="zh-TW" sz="2000"/>
              <a:t>The </a:t>
            </a:r>
            <a:r>
              <a:rPr lang="zh-TW" sz="2000" b="1"/>
              <a:t>RLC </a:t>
            </a:r>
            <a:r>
              <a:rPr lang="zh-TW" sz="2000"/>
              <a:t>and </a:t>
            </a:r>
            <a:r>
              <a:rPr lang="zh-TW" sz="2000" b="1"/>
              <a:t>PDCP </a:t>
            </a:r>
            <a:r>
              <a:rPr lang="zh-TW" sz="2000"/>
              <a:t>layers need to consider the </a:t>
            </a:r>
            <a:r>
              <a:rPr lang="zh-TW" sz="2000" b="1"/>
              <a:t>QoS flow descriptions</a:t>
            </a:r>
            <a:r>
              <a:rPr lang="zh-TW" sz="2000"/>
              <a:t> of the </a:t>
            </a:r>
            <a:r>
              <a:rPr lang="zh-TW" sz="2000" b="1"/>
              <a:t>DRBs </a:t>
            </a:r>
            <a:r>
              <a:rPr lang="zh-TW" sz="2000"/>
              <a:t>to properly configure RLC/PDCP entities</a:t>
            </a:r>
            <a:endParaRPr sz="2000"/>
          </a:p>
          <a:p>
            <a:pPr marL="914400" lvl="1" indent="-342900" algn="l" rtl="0">
              <a:lnSpc>
                <a:spcPct val="115000"/>
              </a:lnSpc>
              <a:spcBef>
                <a:spcPts val="0"/>
              </a:spcBef>
              <a:spcAft>
                <a:spcPts val="0"/>
              </a:spcAft>
              <a:buSzPts val="1800"/>
              <a:buChar char="•"/>
            </a:pPr>
            <a:r>
              <a:rPr lang="zh-TW" b="1"/>
              <a:t>discard timer</a:t>
            </a:r>
            <a:r>
              <a:rPr lang="zh-TW"/>
              <a:t> at the RLC/PDCP transmit entity</a:t>
            </a:r>
            <a:endParaRPr/>
          </a:p>
          <a:p>
            <a:pPr marL="914400" lvl="1" indent="-342900" algn="l" rtl="0">
              <a:lnSpc>
                <a:spcPct val="115000"/>
              </a:lnSpc>
              <a:spcBef>
                <a:spcPts val="0"/>
              </a:spcBef>
              <a:spcAft>
                <a:spcPts val="0"/>
              </a:spcAft>
              <a:buSzPts val="1800"/>
              <a:buChar char="•"/>
            </a:pPr>
            <a:r>
              <a:rPr lang="zh-TW" b="1"/>
              <a:t>reordering window timer</a:t>
            </a:r>
            <a:r>
              <a:rPr lang="zh-TW"/>
              <a:t> at the RLC/PDCP receiving entity</a:t>
            </a:r>
            <a:endParaRPr/>
          </a:p>
          <a:p>
            <a:pPr marL="457200" lvl="0" indent="0" algn="l" rtl="0">
              <a:lnSpc>
                <a:spcPct val="115000"/>
              </a:lnSpc>
              <a:spcBef>
                <a:spcPts val="800"/>
              </a:spcBef>
              <a:spcAft>
                <a:spcPts val="0"/>
              </a:spcAft>
              <a:buNone/>
            </a:pPr>
            <a:r>
              <a:rPr lang="zh-TW" sz="2000"/>
              <a:t>ex: </a:t>
            </a:r>
            <a:r>
              <a:rPr lang="zh-TW" sz="1800"/>
              <a:t>For 5QIs with a </a:t>
            </a:r>
            <a:r>
              <a:rPr lang="zh-TW" sz="1800" b="1"/>
              <a:t>PDB </a:t>
            </a:r>
            <a:r>
              <a:rPr lang="zh-TW" sz="1800"/>
              <a:t>of 10ms, both the discard timer and the reordering window timer should be set to at most 10ms</a:t>
            </a:r>
            <a:endParaRPr sz="1800"/>
          </a:p>
          <a:p>
            <a:pPr marL="457200" lvl="0" indent="-342900" algn="l" rtl="0">
              <a:lnSpc>
                <a:spcPct val="115000"/>
              </a:lnSpc>
              <a:spcBef>
                <a:spcPts val="800"/>
              </a:spcBef>
              <a:spcAft>
                <a:spcPts val="0"/>
              </a:spcAft>
              <a:buSzPts val="1800"/>
              <a:buChar char="•"/>
            </a:pPr>
            <a:r>
              <a:rPr lang="zh-TW" sz="1800"/>
              <a:t>They extend the simulator to support </a:t>
            </a:r>
            <a:r>
              <a:rPr lang="zh-TW" sz="1800" b="1"/>
              <a:t>discard timer</a:t>
            </a:r>
            <a:r>
              <a:rPr lang="zh-TW" sz="1800"/>
              <a:t> </a:t>
            </a:r>
            <a:endParaRPr sz="1800"/>
          </a:p>
        </p:txBody>
      </p:sp>
      <p:sp>
        <p:nvSpPr>
          <p:cNvPr id="270" name="Google Shape;270;p39"/>
          <p:cNvSpPr txBox="1"/>
          <p:nvPr/>
        </p:nvSpPr>
        <p:spPr>
          <a:xfrm>
            <a:off x="2316000" y="3423375"/>
            <a:ext cx="1904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zh-TW" b="1">
                <a:solidFill>
                  <a:schemeClr val="dk1"/>
                </a:solidFill>
                <a:latin typeface="Calibri"/>
                <a:ea typeface="Calibri"/>
                <a:cs typeface="Calibri"/>
                <a:sym typeface="Calibri"/>
              </a:rPr>
              <a:t>Packet delay Budget</a:t>
            </a:r>
            <a:endParaRPr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zh-TW" sz="3000"/>
              <a:t>MAC Layer: QoS Scheduler</a:t>
            </a:r>
            <a:endParaRPr sz="3000"/>
          </a:p>
        </p:txBody>
      </p:sp>
      <p:sp>
        <p:nvSpPr>
          <p:cNvPr id="276" name="Google Shape;276;p4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ltLang="zh-TW"/>
              <a:t>9</a:t>
            </a:fld>
            <a:endParaRPr/>
          </a:p>
        </p:txBody>
      </p:sp>
      <p:pic>
        <p:nvPicPr>
          <p:cNvPr id="277" name="Google Shape;277;p40"/>
          <p:cNvPicPr preferRelativeResize="0"/>
          <p:nvPr/>
        </p:nvPicPr>
        <p:blipFill>
          <a:blip r:embed="rId3">
            <a:alphaModFix/>
          </a:blip>
          <a:stretch>
            <a:fillRect/>
          </a:stretch>
        </p:blipFill>
        <p:spPr>
          <a:xfrm>
            <a:off x="5991301" y="2271725"/>
            <a:ext cx="3152700" cy="2571750"/>
          </a:xfrm>
          <a:prstGeom prst="rect">
            <a:avLst/>
          </a:prstGeom>
          <a:noFill/>
          <a:ln>
            <a:noFill/>
          </a:ln>
        </p:spPr>
      </p:pic>
      <p:pic>
        <p:nvPicPr>
          <p:cNvPr id="278" name="Google Shape;278;p40"/>
          <p:cNvPicPr preferRelativeResize="0"/>
          <p:nvPr/>
        </p:nvPicPr>
        <p:blipFill>
          <a:blip r:embed="rId4">
            <a:alphaModFix/>
          </a:blip>
          <a:stretch>
            <a:fillRect/>
          </a:stretch>
        </p:blipFill>
        <p:spPr>
          <a:xfrm>
            <a:off x="489875" y="4244900"/>
            <a:ext cx="5501426" cy="796275"/>
          </a:xfrm>
          <a:prstGeom prst="rect">
            <a:avLst/>
          </a:prstGeom>
          <a:noFill/>
          <a:ln>
            <a:noFill/>
          </a:ln>
        </p:spPr>
      </p:pic>
      <p:sp>
        <p:nvSpPr>
          <p:cNvPr id="279" name="Google Shape;279;p40"/>
          <p:cNvSpPr/>
          <p:nvPr/>
        </p:nvSpPr>
        <p:spPr>
          <a:xfrm>
            <a:off x="6525675" y="4410625"/>
            <a:ext cx="2526300" cy="212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40"/>
          <p:cNvPicPr preferRelativeResize="0"/>
          <p:nvPr/>
        </p:nvPicPr>
        <p:blipFill>
          <a:blip r:embed="rId5">
            <a:alphaModFix/>
          </a:blip>
          <a:stretch>
            <a:fillRect/>
          </a:stretch>
        </p:blipFill>
        <p:spPr>
          <a:xfrm>
            <a:off x="3209925" y="3356956"/>
            <a:ext cx="1362075" cy="333375"/>
          </a:xfrm>
          <a:prstGeom prst="rect">
            <a:avLst/>
          </a:prstGeom>
          <a:noFill/>
          <a:ln>
            <a:noFill/>
          </a:ln>
        </p:spPr>
      </p:pic>
      <p:sp>
        <p:nvSpPr>
          <p:cNvPr id="281" name="Google Shape;281;p40"/>
          <p:cNvSpPr txBox="1"/>
          <p:nvPr/>
        </p:nvSpPr>
        <p:spPr>
          <a:xfrm>
            <a:off x="9144000" y="1440425"/>
            <a:ext cx="3152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b="1">
                <a:solidFill>
                  <a:srgbClr val="FF0000"/>
                </a:solidFill>
                <a:latin typeface="Calibri"/>
                <a:ea typeface="Calibri"/>
                <a:cs typeface="Calibri"/>
                <a:sym typeface="Calibri"/>
              </a:rPr>
              <a:t>The proposed QoS scheduler differs from traditional schedulers since it considers 5QIs and HOL simultaneously!</a:t>
            </a:r>
            <a:endParaRPr b="1">
              <a:solidFill>
                <a:srgbClr val="FF0000"/>
              </a:solidFill>
              <a:latin typeface="Calibri"/>
              <a:ea typeface="Calibri"/>
              <a:cs typeface="Calibri"/>
              <a:sym typeface="Calibri"/>
            </a:endParaRPr>
          </a:p>
        </p:txBody>
      </p:sp>
      <p:sp>
        <p:nvSpPr>
          <p:cNvPr id="282" name="Google Shape;282;p40"/>
          <p:cNvSpPr txBox="1">
            <a:spLocks noGrp="1"/>
          </p:cNvSpPr>
          <p:nvPr>
            <p:ph type="body" idx="1"/>
          </p:nvPr>
        </p:nvSpPr>
        <p:spPr>
          <a:xfrm>
            <a:off x="628650" y="1268050"/>
            <a:ext cx="5735100" cy="3875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800"/>
              </a:spcBef>
              <a:spcAft>
                <a:spcPts val="0"/>
              </a:spcAft>
              <a:buSzPts val="1800"/>
              <a:buChar char="•"/>
            </a:pPr>
            <a:r>
              <a:rPr lang="zh-TW" sz="1800"/>
              <a:t>The </a:t>
            </a:r>
            <a:r>
              <a:rPr lang="zh-TW" sz="1800" b="1"/>
              <a:t>MAC scheduler</a:t>
            </a:r>
            <a:r>
              <a:rPr lang="zh-TW" sz="1800"/>
              <a:t> needs to consider the </a:t>
            </a:r>
            <a:r>
              <a:rPr lang="zh-TW" sz="1800" b="1"/>
              <a:t>QoS flow descriptions </a:t>
            </a:r>
            <a:r>
              <a:rPr lang="zh-TW" sz="1800"/>
              <a:t>of the active </a:t>
            </a:r>
            <a:r>
              <a:rPr lang="zh-TW" sz="1800" b="1"/>
              <a:t>DRBs </a:t>
            </a:r>
            <a:r>
              <a:rPr lang="zh-TW" sz="1800"/>
              <a:t>to perform the scheduling decisions</a:t>
            </a:r>
            <a:endParaRPr sz="1800"/>
          </a:p>
          <a:p>
            <a:pPr marL="457200" lvl="0" indent="0" algn="l" rtl="0">
              <a:lnSpc>
                <a:spcPct val="115000"/>
              </a:lnSpc>
              <a:spcBef>
                <a:spcPts val="800"/>
              </a:spcBef>
              <a:spcAft>
                <a:spcPts val="0"/>
              </a:spcAft>
              <a:buNone/>
            </a:pPr>
            <a:r>
              <a:rPr lang="zh-TW" sz="1800"/>
              <a:t>(i.e. </a:t>
            </a:r>
            <a:r>
              <a:rPr lang="zh-TW" sz="1800">
                <a:solidFill>
                  <a:srgbClr val="FF0000"/>
                </a:solidFill>
              </a:rPr>
              <a:t>selecting the users to be scheduled and allocating physical resource blocks to them</a:t>
            </a:r>
            <a:r>
              <a:rPr lang="zh-TW" sz="1800"/>
              <a:t>)</a:t>
            </a:r>
            <a:endParaRPr sz="1800"/>
          </a:p>
          <a:p>
            <a:pPr marL="457200" lvl="0" indent="-342900" algn="l" rtl="0">
              <a:lnSpc>
                <a:spcPct val="115000"/>
              </a:lnSpc>
              <a:spcBef>
                <a:spcPts val="800"/>
              </a:spcBef>
              <a:spcAft>
                <a:spcPts val="0"/>
              </a:spcAft>
              <a:buSzPts val="1800"/>
              <a:buChar char="•"/>
            </a:pPr>
            <a:r>
              <a:rPr lang="zh-TW" sz="1800" b="1" i="1"/>
              <a:t>w</a:t>
            </a:r>
            <a:r>
              <a:rPr lang="zh-TW" sz="1800"/>
              <a:t>: indicates the priority for a DRB to be scheduled</a:t>
            </a:r>
            <a:endParaRPr sz="1800"/>
          </a:p>
          <a:p>
            <a:pPr marL="457200" lvl="0" indent="-342900" algn="l" rtl="0">
              <a:lnSpc>
                <a:spcPct val="115000"/>
              </a:lnSpc>
              <a:spcBef>
                <a:spcPts val="0"/>
              </a:spcBef>
              <a:spcAft>
                <a:spcPts val="0"/>
              </a:spcAft>
              <a:buSzPts val="1800"/>
              <a:buChar char="•"/>
            </a:pPr>
            <a:r>
              <a:rPr lang="zh-TW" sz="1800" b="1"/>
              <a:t>PF </a:t>
            </a:r>
            <a:r>
              <a:rPr lang="zh-TW" sz="1800"/>
              <a:t>(Proportional Fair)</a:t>
            </a:r>
            <a:endParaRPr sz="1800"/>
          </a:p>
          <a:p>
            <a:pPr marL="457200" lvl="0" indent="0" algn="l" rtl="0">
              <a:lnSpc>
                <a:spcPct val="115000"/>
              </a:lnSpc>
              <a:spcBef>
                <a:spcPts val="800"/>
              </a:spcBef>
              <a:spcAft>
                <a:spcPts val="0"/>
              </a:spcAft>
              <a:buNone/>
            </a:pPr>
            <a:r>
              <a:rPr lang="zh-TW" sz="1400"/>
              <a:t>(γ = 1, assuming the same priority for all users and ignoring D)</a:t>
            </a:r>
            <a:endParaRPr sz="1400"/>
          </a:p>
        </p:txBody>
      </p:sp>
    </p:spTree>
  </p:cSld>
  <p:clrMapOvr>
    <a:masterClrMapping/>
  </p:clrMapOvr>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3796</Words>
  <Application>Microsoft Office PowerPoint</Application>
  <PresentationFormat>如螢幕大小 (16:9)</PresentationFormat>
  <Paragraphs>205</Paragraphs>
  <Slides>14</Slides>
  <Notes>14</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14</vt:i4>
      </vt:variant>
    </vt:vector>
  </HeadingPairs>
  <TitlesOfParts>
    <vt:vector size="17" baseType="lpstr">
      <vt:lpstr>Arial</vt:lpstr>
      <vt:lpstr>Calibri</vt:lpstr>
      <vt:lpstr>Office 佈景主題</vt:lpstr>
      <vt:lpstr>QoS Management for XR Traffic in 5G NR: A Multi-Layer System View &amp; End-to-End Evaluation </vt:lpstr>
      <vt:lpstr>Introduction</vt:lpstr>
      <vt:lpstr>5G QoS Architecture</vt:lpstr>
      <vt:lpstr>5G QoS Characteristic</vt:lpstr>
      <vt:lpstr>Application Layer: XR Loopback</vt:lpstr>
      <vt:lpstr>UPF Layer: SDF to QoS Flow Mapping</vt:lpstr>
      <vt:lpstr>SDAP Layer: QoS Flow to DRB Mapping</vt:lpstr>
      <vt:lpstr>RLC and PDCP Layers</vt:lpstr>
      <vt:lpstr>MAC Layer: QoS Scheduler</vt:lpstr>
      <vt:lpstr>PHY Layer</vt:lpstr>
      <vt:lpstr>Experimental Setup</vt:lpstr>
      <vt:lpstr>Results: XR Loopback, Single-user</vt:lpstr>
      <vt:lpstr>Results: XR Loopback + QoS scheduler, Multi-user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QoS Management for XR Traffic in 5G NR: A Multi-Layer System View &amp; End-to-End Evaluation </dc:title>
  <cp:lastModifiedBy>李冠佑</cp:lastModifiedBy>
  <cp:revision>1</cp:revision>
  <dcterms:modified xsi:type="dcterms:W3CDTF">2023-08-09T02:11:47Z</dcterms:modified>
</cp:coreProperties>
</file>