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404" r:id="rId3"/>
    <p:sldId id="405" r:id="rId4"/>
    <p:sldId id="459" r:id="rId5"/>
    <p:sldId id="406" r:id="rId6"/>
    <p:sldId id="423" r:id="rId7"/>
    <p:sldId id="407" r:id="rId8"/>
    <p:sldId id="424" r:id="rId9"/>
    <p:sldId id="408" r:id="rId10"/>
    <p:sldId id="420" r:id="rId11"/>
    <p:sldId id="425" r:id="rId12"/>
    <p:sldId id="419" r:id="rId13"/>
    <p:sldId id="409" r:id="rId14"/>
    <p:sldId id="426" r:id="rId15"/>
    <p:sldId id="410" r:id="rId16"/>
    <p:sldId id="427" r:id="rId17"/>
    <p:sldId id="415" r:id="rId18"/>
    <p:sldId id="436" r:id="rId19"/>
    <p:sldId id="411" r:id="rId20"/>
    <p:sldId id="428" r:id="rId21"/>
    <p:sldId id="431" r:id="rId22"/>
    <p:sldId id="432" r:id="rId23"/>
    <p:sldId id="460" r:id="rId24"/>
    <p:sldId id="430" r:id="rId25"/>
    <p:sldId id="437" r:id="rId26"/>
    <p:sldId id="433" r:id="rId27"/>
    <p:sldId id="434" r:id="rId28"/>
    <p:sldId id="412" r:id="rId29"/>
    <p:sldId id="438" r:id="rId30"/>
    <p:sldId id="413" r:id="rId31"/>
    <p:sldId id="440" r:id="rId32"/>
    <p:sldId id="441" r:id="rId33"/>
    <p:sldId id="442" r:id="rId34"/>
    <p:sldId id="444" r:id="rId35"/>
    <p:sldId id="461" r:id="rId36"/>
    <p:sldId id="445" r:id="rId37"/>
    <p:sldId id="416" r:id="rId38"/>
    <p:sldId id="446" r:id="rId39"/>
    <p:sldId id="414" r:id="rId40"/>
    <p:sldId id="447" r:id="rId41"/>
    <p:sldId id="448" r:id="rId42"/>
    <p:sldId id="449" r:id="rId43"/>
    <p:sldId id="451" r:id="rId44"/>
    <p:sldId id="452" r:id="rId45"/>
    <p:sldId id="453" r:id="rId46"/>
    <p:sldId id="454" r:id="rId47"/>
    <p:sldId id="455" r:id="rId48"/>
    <p:sldId id="417" r:id="rId49"/>
    <p:sldId id="456" r:id="rId50"/>
    <p:sldId id="457" r:id="rId5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18" autoAdjust="0"/>
    <p:restoredTop sz="94660"/>
  </p:normalViewPr>
  <p:slideViewPr>
    <p:cSldViewPr snapToGrid="0">
      <p:cViewPr varScale="1">
        <p:scale>
          <a:sx n="69" d="100"/>
          <a:sy n="69" d="100"/>
        </p:scale>
        <p:origin x="8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3042BD-92A5-4E51-9230-C1EBB7F199D7}" type="datetimeFigureOut">
              <a:rPr lang="zh-TW" altLang="en-US" smtClean="0"/>
              <a:t>2023/6/26</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CDEFC-C8E5-49D9-8F51-7BD51B87C602}" type="slidenum">
              <a:rPr lang="zh-TW" altLang="en-US" smtClean="0"/>
              <a:t>‹#›</a:t>
            </a:fld>
            <a:endParaRPr lang="zh-TW" altLang="en-US"/>
          </a:p>
        </p:txBody>
      </p:sp>
    </p:spTree>
    <p:extLst>
      <p:ext uri="{BB962C8B-B14F-4D97-AF65-F5344CB8AC3E}">
        <p14:creationId xmlns:p14="http://schemas.microsoft.com/office/powerpoint/2010/main" val="292611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BDB50797-B2D4-DF4F-BF23-66245BBFE1A7}" type="slidenum">
              <a:rPr lang="en-TW" smtClean="0"/>
              <a:t>1</a:t>
            </a:fld>
            <a:endParaRPr lang="en-TW"/>
          </a:p>
        </p:txBody>
      </p:sp>
    </p:spTree>
    <p:extLst>
      <p:ext uri="{BB962C8B-B14F-4D97-AF65-F5344CB8AC3E}">
        <p14:creationId xmlns:p14="http://schemas.microsoft.com/office/powerpoint/2010/main" val="2647876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CDE597-D44F-435B-80B8-FEBFDA3A5A1C}"/>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D67F1C5A-0D2E-4F6F-91F0-26D592CFB0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93F4B44-AA43-464C-8796-E26653F5C4B8}"/>
              </a:ext>
            </a:extLst>
          </p:cNvPr>
          <p:cNvSpPr>
            <a:spLocks noGrp="1"/>
          </p:cNvSpPr>
          <p:nvPr>
            <p:ph type="dt" sz="half" idx="10"/>
          </p:nvPr>
        </p:nvSpPr>
        <p:spPr/>
        <p:txBody>
          <a:bodyPr/>
          <a:lstStyle/>
          <a:p>
            <a:fld id="{8C17663C-0B72-4FEA-8473-0CB40C21457F}" type="datetime1">
              <a:rPr lang="zh-TW" altLang="en-US" smtClean="0"/>
              <a:t>2023/6/26</a:t>
            </a:fld>
            <a:endParaRPr lang="zh-TW" altLang="en-US"/>
          </a:p>
        </p:txBody>
      </p:sp>
      <p:sp>
        <p:nvSpPr>
          <p:cNvPr id="5" name="頁尾版面配置區 4">
            <a:extLst>
              <a:ext uri="{FF2B5EF4-FFF2-40B4-BE49-F238E27FC236}">
                <a16:creationId xmlns:a16="http://schemas.microsoft.com/office/drawing/2014/main" id="{FE628A4B-CC95-41A8-AA72-1CED4C00D9F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536EEB8-AC84-4926-931A-286BD99048EE}"/>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209586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676A77-BD79-41B2-BA78-17A9C05B1E4E}"/>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E27B7BF7-9926-47BA-B39F-63F816074193}"/>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C27FA45-4AE1-4FA2-8D4E-3E41D758BC8A}"/>
              </a:ext>
            </a:extLst>
          </p:cNvPr>
          <p:cNvSpPr>
            <a:spLocks noGrp="1"/>
          </p:cNvSpPr>
          <p:nvPr>
            <p:ph type="dt" sz="half" idx="10"/>
          </p:nvPr>
        </p:nvSpPr>
        <p:spPr/>
        <p:txBody>
          <a:bodyPr/>
          <a:lstStyle/>
          <a:p>
            <a:fld id="{3049F2A5-48C7-4202-B9AC-1BA1903C9C34}" type="datetime1">
              <a:rPr lang="zh-TW" altLang="en-US" smtClean="0"/>
              <a:t>2023/6/26</a:t>
            </a:fld>
            <a:endParaRPr lang="zh-TW" altLang="en-US"/>
          </a:p>
        </p:txBody>
      </p:sp>
      <p:sp>
        <p:nvSpPr>
          <p:cNvPr id="5" name="頁尾版面配置區 4">
            <a:extLst>
              <a:ext uri="{FF2B5EF4-FFF2-40B4-BE49-F238E27FC236}">
                <a16:creationId xmlns:a16="http://schemas.microsoft.com/office/drawing/2014/main" id="{BBBB7F46-23FE-487E-A8DD-068B0D97E55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B3102DF-708A-4E6E-8A8B-E1F352DF3663}"/>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4224090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07DD404-4A02-49AA-BCA6-BF1AC23D5A69}"/>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DA92FC60-4E66-4ACC-97C0-C9EA2766D76C}"/>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3BEFC67-ACE2-4F72-A9A8-8ED00934EB3B}"/>
              </a:ext>
            </a:extLst>
          </p:cNvPr>
          <p:cNvSpPr>
            <a:spLocks noGrp="1"/>
          </p:cNvSpPr>
          <p:nvPr>
            <p:ph type="dt" sz="half" idx="10"/>
          </p:nvPr>
        </p:nvSpPr>
        <p:spPr/>
        <p:txBody>
          <a:bodyPr/>
          <a:lstStyle/>
          <a:p>
            <a:fld id="{11F51C36-C13F-44ED-9A12-C50662E6F927}" type="datetime1">
              <a:rPr lang="zh-TW" altLang="en-US" smtClean="0"/>
              <a:t>2023/6/26</a:t>
            </a:fld>
            <a:endParaRPr lang="zh-TW" altLang="en-US"/>
          </a:p>
        </p:txBody>
      </p:sp>
      <p:sp>
        <p:nvSpPr>
          <p:cNvPr id="5" name="頁尾版面配置區 4">
            <a:extLst>
              <a:ext uri="{FF2B5EF4-FFF2-40B4-BE49-F238E27FC236}">
                <a16:creationId xmlns:a16="http://schemas.microsoft.com/office/drawing/2014/main" id="{1C4598A5-C4A6-4795-90B3-B894E36D68B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F82A9A1-C773-43B2-B0D8-EC105F3E47DE}"/>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274290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9CB364-4326-4E5B-B4E7-1FB8188ADB6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50421A8-998B-4A41-9AC5-C595C27C2DF4}"/>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32B86EF-07AE-40E6-8A27-63665A289774}"/>
              </a:ext>
            </a:extLst>
          </p:cNvPr>
          <p:cNvSpPr>
            <a:spLocks noGrp="1"/>
          </p:cNvSpPr>
          <p:nvPr>
            <p:ph type="dt" sz="half" idx="10"/>
          </p:nvPr>
        </p:nvSpPr>
        <p:spPr/>
        <p:txBody>
          <a:bodyPr/>
          <a:lstStyle/>
          <a:p>
            <a:fld id="{8CC69154-53EE-43C6-A97B-471A90B8008F}" type="datetime1">
              <a:rPr lang="zh-TW" altLang="en-US" smtClean="0"/>
              <a:t>2023/6/26</a:t>
            </a:fld>
            <a:endParaRPr lang="zh-TW" altLang="en-US"/>
          </a:p>
        </p:txBody>
      </p:sp>
      <p:sp>
        <p:nvSpPr>
          <p:cNvPr id="5" name="頁尾版面配置區 4">
            <a:extLst>
              <a:ext uri="{FF2B5EF4-FFF2-40B4-BE49-F238E27FC236}">
                <a16:creationId xmlns:a16="http://schemas.microsoft.com/office/drawing/2014/main" id="{1983AA28-EE5B-4CD9-9061-8E97D7EA123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D4FE45E-D3E7-476F-8BA2-B04DCD24F056}"/>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154983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DD1D41-89F2-4D44-9AC5-F59A8AD98279}"/>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65D1CF7C-DA9C-49E3-AAD7-9C0596D16D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FED585B5-D902-467B-ADD1-DFE86449BAC7}"/>
              </a:ext>
            </a:extLst>
          </p:cNvPr>
          <p:cNvSpPr>
            <a:spLocks noGrp="1"/>
          </p:cNvSpPr>
          <p:nvPr>
            <p:ph type="dt" sz="half" idx="10"/>
          </p:nvPr>
        </p:nvSpPr>
        <p:spPr/>
        <p:txBody>
          <a:bodyPr/>
          <a:lstStyle/>
          <a:p>
            <a:fld id="{13BA59CA-DB81-4678-9059-055BA8448B20}" type="datetime1">
              <a:rPr lang="zh-TW" altLang="en-US" smtClean="0"/>
              <a:t>2023/6/26</a:t>
            </a:fld>
            <a:endParaRPr lang="zh-TW" altLang="en-US"/>
          </a:p>
        </p:txBody>
      </p:sp>
      <p:sp>
        <p:nvSpPr>
          <p:cNvPr id="5" name="頁尾版面配置區 4">
            <a:extLst>
              <a:ext uri="{FF2B5EF4-FFF2-40B4-BE49-F238E27FC236}">
                <a16:creationId xmlns:a16="http://schemas.microsoft.com/office/drawing/2014/main" id="{7B1B74D7-D01D-4DA9-B82E-21E9CF059C0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D410333-280A-4A89-A0E8-778754AD441F}"/>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3374697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BEE692-89B6-4169-B417-6BF651699B8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1BD5052-69CC-4E5A-8FB8-28AAA9293F8A}"/>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CECC13D-DF43-47E2-937C-06BEAABD3525}"/>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8070838B-C62B-41B6-88EC-65ECF5639462}"/>
              </a:ext>
            </a:extLst>
          </p:cNvPr>
          <p:cNvSpPr>
            <a:spLocks noGrp="1"/>
          </p:cNvSpPr>
          <p:nvPr>
            <p:ph type="dt" sz="half" idx="10"/>
          </p:nvPr>
        </p:nvSpPr>
        <p:spPr/>
        <p:txBody>
          <a:bodyPr/>
          <a:lstStyle/>
          <a:p>
            <a:fld id="{E1D88AFC-D9C7-4710-9EB3-224C81956316}" type="datetime1">
              <a:rPr lang="zh-TW" altLang="en-US" smtClean="0"/>
              <a:t>2023/6/26</a:t>
            </a:fld>
            <a:endParaRPr lang="zh-TW" altLang="en-US"/>
          </a:p>
        </p:txBody>
      </p:sp>
      <p:sp>
        <p:nvSpPr>
          <p:cNvPr id="6" name="頁尾版面配置區 5">
            <a:extLst>
              <a:ext uri="{FF2B5EF4-FFF2-40B4-BE49-F238E27FC236}">
                <a16:creationId xmlns:a16="http://schemas.microsoft.com/office/drawing/2014/main" id="{D090B87A-B66A-4216-9FB2-C3AA0127478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FF6D6BA-9C61-4FD3-B41A-ED727D1C219B}"/>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55534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502E89-F0E4-4FEA-9E2F-F79EA361473D}"/>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15DA6AD-EA93-4D44-B424-B1D3019E7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CE8A752D-C7E5-4DDF-87C3-5C39A416E2E2}"/>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1E3A673-43D9-4028-AFAE-FA29E5867A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6FE29C31-3245-433C-B3AD-CE8A663C0303}"/>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B703B653-AEA6-4F2D-9E06-1B40E68D0858}"/>
              </a:ext>
            </a:extLst>
          </p:cNvPr>
          <p:cNvSpPr>
            <a:spLocks noGrp="1"/>
          </p:cNvSpPr>
          <p:nvPr>
            <p:ph type="dt" sz="half" idx="10"/>
          </p:nvPr>
        </p:nvSpPr>
        <p:spPr/>
        <p:txBody>
          <a:bodyPr/>
          <a:lstStyle/>
          <a:p>
            <a:fld id="{D37D5832-9616-4DBF-B252-596DD41F6C63}" type="datetime1">
              <a:rPr lang="zh-TW" altLang="en-US" smtClean="0"/>
              <a:t>2023/6/26</a:t>
            </a:fld>
            <a:endParaRPr lang="zh-TW" altLang="en-US"/>
          </a:p>
        </p:txBody>
      </p:sp>
      <p:sp>
        <p:nvSpPr>
          <p:cNvPr id="8" name="頁尾版面配置區 7">
            <a:extLst>
              <a:ext uri="{FF2B5EF4-FFF2-40B4-BE49-F238E27FC236}">
                <a16:creationId xmlns:a16="http://schemas.microsoft.com/office/drawing/2014/main" id="{5F2FAB63-EB94-463D-B729-3495FE273699}"/>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8F650909-529C-4EAC-B155-63AFC5A81633}"/>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377306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576C7-8111-41D1-A1CC-2880B46F584A}"/>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29A14425-D27C-4D56-9D75-4A3F1CFC1D5F}"/>
              </a:ext>
            </a:extLst>
          </p:cNvPr>
          <p:cNvSpPr>
            <a:spLocks noGrp="1"/>
          </p:cNvSpPr>
          <p:nvPr>
            <p:ph type="dt" sz="half" idx="10"/>
          </p:nvPr>
        </p:nvSpPr>
        <p:spPr/>
        <p:txBody>
          <a:bodyPr/>
          <a:lstStyle/>
          <a:p>
            <a:fld id="{7A5FEA0C-F932-47EB-B3BB-3E3E3D5B6E2B}" type="datetime1">
              <a:rPr lang="zh-TW" altLang="en-US" smtClean="0"/>
              <a:t>2023/6/26</a:t>
            </a:fld>
            <a:endParaRPr lang="zh-TW" altLang="en-US"/>
          </a:p>
        </p:txBody>
      </p:sp>
      <p:sp>
        <p:nvSpPr>
          <p:cNvPr id="4" name="頁尾版面配置區 3">
            <a:extLst>
              <a:ext uri="{FF2B5EF4-FFF2-40B4-BE49-F238E27FC236}">
                <a16:creationId xmlns:a16="http://schemas.microsoft.com/office/drawing/2014/main" id="{3AAE180F-50F9-44EF-86FF-77D30C975039}"/>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493DFD93-0F3C-412E-AD61-71AC7C37428A}"/>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241411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D7D066C-DD2E-4DF7-B7D8-F11699821096}"/>
              </a:ext>
            </a:extLst>
          </p:cNvPr>
          <p:cNvSpPr>
            <a:spLocks noGrp="1"/>
          </p:cNvSpPr>
          <p:nvPr>
            <p:ph type="dt" sz="half" idx="10"/>
          </p:nvPr>
        </p:nvSpPr>
        <p:spPr/>
        <p:txBody>
          <a:bodyPr/>
          <a:lstStyle/>
          <a:p>
            <a:fld id="{59F3B79D-C145-45A6-A1A8-FE9C26C6BCA7}" type="datetime1">
              <a:rPr lang="zh-TW" altLang="en-US" smtClean="0"/>
              <a:t>2023/6/26</a:t>
            </a:fld>
            <a:endParaRPr lang="zh-TW" altLang="en-US"/>
          </a:p>
        </p:txBody>
      </p:sp>
      <p:sp>
        <p:nvSpPr>
          <p:cNvPr id="3" name="頁尾版面配置區 2">
            <a:extLst>
              <a:ext uri="{FF2B5EF4-FFF2-40B4-BE49-F238E27FC236}">
                <a16:creationId xmlns:a16="http://schemas.microsoft.com/office/drawing/2014/main" id="{52DDFF24-D922-4EC2-AA09-E3C75D51E741}"/>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9F550C9-6682-4F81-B7E8-1E5DA92FAD76}"/>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471913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6CE1DC-3B04-443C-B88B-5A8EFDBFDBA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CFF0E18-E5D5-45D8-9B05-B67B8586AF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E3B8CDC9-1643-42EF-8D35-BCCB0EFB9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94056440-EAF0-4D5B-A693-CA744B9173ED}"/>
              </a:ext>
            </a:extLst>
          </p:cNvPr>
          <p:cNvSpPr>
            <a:spLocks noGrp="1"/>
          </p:cNvSpPr>
          <p:nvPr>
            <p:ph type="dt" sz="half" idx="10"/>
          </p:nvPr>
        </p:nvSpPr>
        <p:spPr/>
        <p:txBody>
          <a:bodyPr/>
          <a:lstStyle/>
          <a:p>
            <a:fld id="{3CE31AFA-8577-4B03-AA2B-5DE676453A27}" type="datetime1">
              <a:rPr lang="zh-TW" altLang="en-US" smtClean="0"/>
              <a:t>2023/6/26</a:t>
            </a:fld>
            <a:endParaRPr lang="zh-TW" altLang="en-US"/>
          </a:p>
        </p:txBody>
      </p:sp>
      <p:sp>
        <p:nvSpPr>
          <p:cNvPr id="6" name="頁尾版面配置區 5">
            <a:extLst>
              <a:ext uri="{FF2B5EF4-FFF2-40B4-BE49-F238E27FC236}">
                <a16:creationId xmlns:a16="http://schemas.microsoft.com/office/drawing/2014/main" id="{620EA4E2-7780-4E25-807C-BF762E238D6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33BCA40-EF29-4BE5-B360-9B82E3438375}"/>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2932164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8FE9ED-611F-4EA2-9918-3E3196ACE60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8B15E982-F3F2-4462-AA75-30D6710E1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B5F49152-89FB-475C-894C-037AC8727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23B9F3C8-7B0F-40B4-AABB-A752ACFF8B10}"/>
              </a:ext>
            </a:extLst>
          </p:cNvPr>
          <p:cNvSpPr>
            <a:spLocks noGrp="1"/>
          </p:cNvSpPr>
          <p:nvPr>
            <p:ph type="dt" sz="half" idx="10"/>
          </p:nvPr>
        </p:nvSpPr>
        <p:spPr/>
        <p:txBody>
          <a:bodyPr/>
          <a:lstStyle/>
          <a:p>
            <a:fld id="{BD55BCAD-0954-46C3-A8B6-A0A4068C6766}" type="datetime1">
              <a:rPr lang="zh-TW" altLang="en-US" smtClean="0"/>
              <a:t>2023/6/26</a:t>
            </a:fld>
            <a:endParaRPr lang="zh-TW" altLang="en-US"/>
          </a:p>
        </p:txBody>
      </p:sp>
      <p:sp>
        <p:nvSpPr>
          <p:cNvPr id="6" name="頁尾版面配置區 5">
            <a:extLst>
              <a:ext uri="{FF2B5EF4-FFF2-40B4-BE49-F238E27FC236}">
                <a16:creationId xmlns:a16="http://schemas.microsoft.com/office/drawing/2014/main" id="{2E5574B3-38A3-452F-9AF5-D914F28C94B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8F2F9D5-045B-4C4F-A06C-9CBFEEA4CB0B}"/>
              </a:ext>
            </a:extLst>
          </p:cNvPr>
          <p:cNvSpPr>
            <a:spLocks noGrp="1"/>
          </p:cNvSpPr>
          <p:nvPr>
            <p:ph type="sldNum" sz="quarter" idx="12"/>
          </p:nvPr>
        </p:nvSpPr>
        <p:spPr/>
        <p:txBody>
          <a:body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3966703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209A241-42FF-4DCA-80EB-A2B1DAD3CF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717DC68-26EE-4F4C-974A-454E696435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DB1D03F-D7AA-4BB3-8107-43B0A64295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C46BD0-526A-45CC-A32A-1D5F1731CA7A}" type="datetime1">
              <a:rPr lang="zh-TW" altLang="en-US" smtClean="0"/>
              <a:t>2023/6/26</a:t>
            </a:fld>
            <a:endParaRPr lang="zh-TW" altLang="en-US"/>
          </a:p>
        </p:txBody>
      </p:sp>
      <p:sp>
        <p:nvSpPr>
          <p:cNvPr id="5" name="頁尾版面配置區 4">
            <a:extLst>
              <a:ext uri="{FF2B5EF4-FFF2-40B4-BE49-F238E27FC236}">
                <a16:creationId xmlns:a16="http://schemas.microsoft.com/office/drawing/2014/main" id="{F2BC5D39-13F7-4101-AB7C-FFD89E564A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9DCEE20-6753-46EC-A5A3-2ADBC17B7F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CFCEE7-AA0A-44B9-A0B3-5356ACC922F5}" type="slidenum">
              <a:rPr lang="zh-TW" altLang="en-US" smtClean="0"/>
              <a:t>‹#›</a:t>
            </a:fld>
            <a:endParaRPr lang="zh-TW" altLang="en-US"/>
          </a:p>
        </p:txBody>
      </p:sp>
    </p:spTree>
    <p:extLst>
      <p:ext uri="{BB962C8B-B14F-4D97-AF65-F5344CB8AC3E}">
        <p14:creationId xmlns:p14="http://schemas.microsoft.com/office/powerpoint/2010/main" val="1109840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30.png"/><Relationship Id="rId11" Type="http://schemas.openxmlformats.org/officeDocument/2006/relationships/image" Target="../media/image30.png"/><Relationship Id="rId5" Type="http://schemas.openxmlformats.org/officeDocument/2006/relationships/image" Target="../media/image320.png"/><Relationship Id="rId10" Type="http://schemas.openxmlformats.org/officeDocument/2006/relationships/image" Target="../media/image35.png"/><Relationship Id="rId4" Type="http://schemas.openxmlformats.org/officeDocument/2006/relationships/image" Target="../media/image310.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1.sv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8.png"/><Relationship Id="rId4" Type="http://schemas.openxmlformats.org/officeDocument/2006/relationships/image" Target="../media/image47.sv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50.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9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30.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sv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2.sv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1.svg"/><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1.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a:extLst>
              <a:ext uri="{FF2B5EF4-FFF2-40B4-BE49-F238E27FC236}">
                <a16:creationId xmlns:a16="http://schemas.microsoft.com/office/drawing/2014/main" id="{CCD32F0F-D020-4856-9822-602FEAF0A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32959" y="5215876"/>
            <a:ext cx="1235521" cy="1235521"/>
          </a:xfrm>
          <a:prstGeom prst="rect">
            <a:avLst/>
          </a:prstGeom>
        </p:spPr>
      </p:pic>
      <p:pic>
        <p:nvPicPr>
          <p:cNvPr id="26" name="圖片 25">
            <a:extLst>
              <a:ext uri="{FF2B5EF4-FFF2-40B4-BE49-F238E27FC236}">
                <a16:creationId xmlns:a16="http://schemas.microsoft.com/office/drawing/2014/main" id="{761E1E95-782B-4124-9DDF-584737D6B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6677" y="5107176"/>
            <a:ext cx="1235521" cy="1235521"/>
          </a:xfrm>
          <a:prstGeom prst="rect">
            <a:avLst/>
          </a:prstGeom>
        </p:spPr>
      </p:pic>
      <p:sp>
        <p:nvSpPr>
          <p:cNvPr id="2" name="Title 1">
            <a:extLst>
              <a:ext uri="{FF2B5EF4-FFF2-40B4-BE49-F238E27FC236}">
                <a16:creationId xmlns:a16="http://schemas.microsoft.com/office/drawing/2014/main" id="{ABA08A43-1300-7F97-206D-81C8DF1EF567}"/>
              </a:ext>
            </a:extLst>
          </p:cNvPr>
          <p:cNvSpPr>
            <a:spLocks noGrp="1"/>
          </p:cNvSpPr>
          <p:nvPr>
            <p:ph type="ctrTitle"/>
          </p:nvPr>
        </p:nvSpPr>
        <p:spPr>
          <a:xfrm>
            <a:off x="0" y="1322125"/>
            <a:ext cx="12001499" cy="1320800"/>
          </a:xfrm>
        </p:spPr>
        <p:txBody>
          <a:bodyPr>
            <a:noAutofit/>
          </a:bodyPr>
          <a:lstStyle/>
          <a:p>
            <a:r>
              <a:rPr lang="en-US" sz="3600" b="1" dirty="0">
                <a:latin typeface="Times New Roman" panose="02020603050405020304" pitchFamily="18" charset="0"/>
                <a:cs typeface="Times New Roman" panose="02020603050405020304" pitchFamily="18" charset="0"/>
              </a:rPr>
              <a:t>A Blind Streaming System for Multi-client</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Online</a:t>
            </a:r>
            <a:r>
              <a:rPr lang="zh-TW" altLang="en-US" sz="3600"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6-DoF</a:t>
            </a:r>
            <a:r>
              <a:rPr lang="zh-TW" altLang="en-US" sz="3600"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View</a:t>
            </a:r>
            <a:r>
              <a:rPr lang="zh-TW" altLang="en-US" sz="3600" b="1"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Touring </a:t>
            </a:r>
            <a:endParaRPr lang="en-TW" sz="36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60E732B7-7400-903F-CE0E-3FB0F905DF3A}"/>
              </a:ext>
            </a:extLst>
          </p:cNvPr>
          <p:cNvSpPr>
            <a:spLocks noGrp="1"/>
          </p:cNvSpPr>
          <p:nvPr>
            <p:ph type="subTitle" idx="1"/>
          </p:nvPr>
        </p:nvSpPr>
        <p:spPr>
          <a:xfrm>
            <a:off x="95250" y="2732318"/>
            <a:ext cx="12192000" cy="1642335"/>
          </a:xfrm>
        </p:spPr>
        <p:txBody>
          <a:bodyPr>
            <a:normAutofit/>
          </a:bodyPr>
          <a:lstStyle/>
          <a:p>
            <a:pPr>
              <a:lnSpc>
                <a:spcPct val="150000"/>
              </a:lnSpc>
            </a:pPr>
            <a:r>
              <a:rPr lang="en-US" altLang="zh-TW" sz="1800" dirty="0" err="1">
                <a:latin typeface="Times New Roman" panose="02020603050405020304" pitchFamily="18" charset="0"/>
                <a:cs typeface="Times New Roman" panose="02020603050405020304" pitchFamily="18" charset="0"/>
              </a:rPr>
              <a:t>ShengMing</a:t>
            </a:r>
            <a:r>
              <a:rPr lang="zh-TW" altLang="en-US" sz="1800" dirty="0">
                <a:latin typeface="Times New Roman" panose="02020603050405020304" pitchFamily="18" charset="0"/>
                <a:cs typeface="Times New Roman" panose="02020603050405020304" pitchFamily="18" charset="0"/>
              </a:rPr>
              <a:t> </a:t>
            </a:r>
            <a:r>
              <a:rPr lang="en-US" altLang="zh-TW" sz="1800" dirty="0">
                <a:latin typeface="Times New Roman" panose="02020603050405020304" pitchFamily="18" charset="0"/>
                <a:cs typeface="Times New Roman" panose="02020603050405020304" pitchFamily="18" charset="0"/>
              </a:rPr>
              <a:t>(shengming0308@gapp.nthu.edu.tw)</a:t>
            </a:r>
            <a:br>
              <a:rPr lang="en-US" altLang="zh-TW" sz="1800" dirty="0">
                <a:latin typeface="Times New Roman" panose="02020603050405020304" pitchFamily="18" charset="0"/>
                <a:cs typeface="Times New Roman" panose="02020603050405020304" pitchFamily="18" charset="0"/>
              </a:rPr>
            </a:br>
            <a:r>
              <a:rPr lang="en-US" altLang="zh-TW" sz="1800" dirty="0">
                <a:latin typeface="Times New Roman" panose="02020603050405020304" pitchFamily="18" charset="0"/>
                <a:cs typeface="Times New Roman" panose="02020603050405020304" pitchFamily="18" charset="0"/>
              </a:rPr>
              <a:t>Advisor:</a:t>
            </a:r>
            <a:r>
              <a:rPr lang="zh-TW" altLang="en-US" sz="1800" dirty="0">
                <a:latin typeface="Times New Roman" panose="02020603050405020304" pitchFamily="18" charset="0"/>
                <a:cs typeface="Times New Roman" panose="02020603050405020304" pitchFamily="18" charset="0"/>
              </a:rPr>
              <a:t> </a:t>
            </a:r>
            <a:r>
              <a:rPr lang="en-US" altLang="zh-TW" sz="1800" dirty="0">
                <a:latin typeface="Times New Roman" panose="02020603050405020304" pitchFamily="18" charset="0"/>
                <a:cs typeface="Times New Roman" panose="02020603050405020304" pitchFamily="18" charset="0"/>
              </a:rPr>
              <a:t>Cheng-</a:t>
            </a:r>
            <a:r>
              <a:rPr lang="en-US" altLang="zh-TW" sz="1800" dirty="0" err="1">
                <a:latin typeface="Times New Roman" panose="02020603050405020304" pitchFamily="18" charset="0"/>
                <a:cs typeface="Times New Roman" panose="02020603050405020304" pitchFamily="18" charset="0"/>
              </a:rPr>
              <a:t>Hsin</a:t>
            </a:r>
            <a:r>
              <a:rPr lang="zh-TW" altLang="en-US" sz="1800" dirty="0">
                <a:latin typeface="Times New Roman" panose="02020603050405020304" pitchFamily="18" charset="0"/>
                <a:cs typeface="Times New Roman" panose="02020603050405020304" pitchFamily="18" charset="0"/>
              </a:rPr>
              <a:t> </a:t>
            </a:r>
            <a:r>
              <a:rPr lang="en-US" altLang="zh-TW" sz="1800" dirty="0">
                <a:latin typeface="Times New Roman" panose="02020603050405020304" pitchFamily="18" charset="0"/>
                <a:cs typeface="Times New Roman" panose="02020603050405020304" pitchFamily="18" charset="0"/>
              </a:rPr>
              <a:t>Hsu</a:t>
            </a:r>
            <a:br>
              <a:rPr lang="en-US" altLang="zh-TW" sz="1800" dirty="0">
                <a:latin typeface="Times New Roman" panose="02020603050405020304" pitchFamily="18" charset="0"/>
                <a:cs typeface="Times New Roman" panose="02020603050405020304" pitchFamily="18" charset="0"/>
              </a:rPr>
            </a:br>
            <a:r>
              <a:rPr lang="en-US" sz="1800" dirty="0"/>
              <a:t>Networking and Multimedia Systems Lab,</a:t>
            </a:r>
            <a:r>
              <a:rPr lang="zh-TW" altLang="en-US" sz="1800" dirty="0"/>
              <a:t> </a:t>
            </a:r>
            <a:r>
              <a:rPr lang="en-US" altLang="zh-TW" sz="1800" dirty="0"/>
              <a:t>CS</a:t>
            </a:r>
            <a:r>
              <a:rPr lang="en-US" sz="1800" dirty="0"/>
              <a:t>, National Tsing Hua University</a:t>
            </a:r>
            <a:endParaRPr lang="en-US" sz="1800" dirty="0">
              <a:latin typeface="Times New Roman" panose="02020603050405020304" pitchFamily="18" charset="0"/>
              <a:cs typeface="Times New Roman" panose="02020603050405020304" pitchFamily="18" charset="0"/>
            </a:endParaRPr>
          </a:p>
        </p:txBody>
      </p:sp>
      <p:pic>
        <p:nvPicPr>
          <p:cNvPr id="1026" name="Picture 2" descr="NMSL@NTHU">
            <a:extLst>
              <a:ext uri="{FF2B5EF4-FFF2-40B4-BE49-F238E27FC236}">
                <a16:creationId xmlns:a16="http://schemas.microsoft.com/office/drawing/2014/main" id="{520DFA53-D6BB-22C5-5C99-CFC7792CD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37" y="343612"/>
            <a:ext cx="863600" cy="850900"/>
          </a:xfrm>
          <a:prstGeom prst="rect">
            <a:avLst/>
          </a:prstGeom>
          <a:noFill/>
          <a:extLst>
            <a:ext uri="{909E8E84-426E-40DD-AFC4-6F175D3DCCD1}">
              <a14:hiddenFill xmlns:a14="http://schemas.microsoft.com/office/drawing/2010/main">
                <a:solidFill>
                  <a:srgbClr val="FFFFFF"/>
                </a:solidFill>
              </a14:hiddenFill>
            </a:ext>
          </a:extLst>
        </p:spPr>
      </p:pic>
      <p:pic>
        <p:nvPicPr>
          <p:cNvPr id="15" name="Google Shape;60;p13" descr="Picture 16">
            <a:extLst>
              <a:ext uri="{FF2B5EF4-FFF2-40B4-BE49-F238E27FC236}">
                <a16:creationId xmlns:a16="http://schemas.microsoft.com/office/drawing/2014/main" id="{9AFBD44D-424C-0FCB-B1FE-331786195878}"/>
              </a:ext>
            </a:extLst>
          </p:cNvPr>
          <p:cNvPicPr preferRelativeResize="0"/>
          <p:nvPr/>
        </p:nvPicPr>
        <p:blipFill rotWithShape="1">
          <a:blip r:embed="rId5">
            <a:alphaModFix/>
          </a:blip>
          <a:srcRect/>
          <a:stretch/>
        </p:blipFill>
        <p:spPr>
          <a:xfrm>
            <a:off x="10625506" y="173646"/>
            <a:ext cx="1246144" cy="1190831"/>
          </a:xfrm>
          <a:prstGeom prst="rect">
            <a:avLst/>
          </a:prstGeom>
          <a:noFill/>
          <a:ln>
            <a:noFill/>
          </a:ln>
        </p:spPr>
      </p:pic>
      <p:sp>
        <p:nvSpPr>
          <p:cNvPr id="6" name="TextBox 5">
            <a:extLst>
              <a:ext uri="{FF2B5EF4-FFF2-40B4-BE49-F238E27FC236}">
                <a16:creationId xmlns:a16="http://schemas.microsoft.com/office/drawing/2014/main" id="{F867DD6A-72AC-1470-392A-02B71D168BFD}"/>
              </a:ext>
            </a:extLst>
          </p:cNvPr>
          <p:cNvSpPr txBox="1"/>
          <p:nvPr/>
        </p:nvSpPr>
        <p:spPr>
          <a:xfrm>
            <a:off x="1345296" y="323485"/>
            <a:ext cx="5780867" cy="800219"/>
          </a:xfrm>
          <a:prstGeom prst="rect">
            <a:avLst/>
          </a:prstGeom>
          <a:noFill/>
        </p:spPr>
        <p:txBody>
          <a:bodyPr wrap="square" rtlCol="0">
            <a:spAutoFit/>
          </a:bodyPr>
          <a:lstStyle/>
          <a:p>
            <a:r>
              <a:rPr lang="en-US" altLang="zh-TW" sz="2800" dirty="0">
                <a:solidFill>
                  <a:schemeClr val="tx1">
                    <a:lumMod val="50000"/>
                    <a:lumOff val="50000"/>
                  </a:schemeClr>
                </a:solidFill>
                <a:latin typeface="American Typewriter" panose="02090604020004020304" pitchFamily="18" charset="77"/>
                <a:cs typeface="Diwan Thuluth" pitchFamily="2" charset="-78"/>
              </a:rPr>
              <a:t>NMSL@NTHU</a:t>
            </a:r>
          </a:p>
          <a:p>
            <a:r>
              <a:rPr lang="en-US" altLang="zh-TW" dirty="0">
                <a:solidFill>
                  <a:schemeClr val="tx1">
                    <a:lumMod val="50000"/>
                    <a:lumOff val="50000"/>
                  </a:schemeClr>
                </a:solidFill>
              </a:rPr>
              <a:t>Networking</a:t>
            </a:r>
            <a:r>
              <a:rPr lang="zh-TW" altLang="en-US" dirty="0">
                <a:solidFill>
                  <a:schemeClr val="tx1">
                    <a:lumMod val="50000"/>
                    <a:lumOff val="50000"/>
                  </a:schemeClr>
                </a:solidFill>
              </a:rPr>
              <a:t> </a:t>
            </a:r>
            <a:r>
              <a:rPr lang="en-US" altLang="zh-TW" dirty="0">
                <a:solidFill>
                  <a:schemeClr val="tx1">
                    <a:lumMod val="50000"/>
                    <a:lumOff val="50000"/>
                  </a:schemeClr>
                </a:solidFill>
              </a:rPr>
              <a:t>and</a:t>
            </a:r>
            <a:r>
              <a:rPr lang="zh-TW" altLang="en-US" dirty="0">
                <a:solidFill>
                  <a:schemeClr val="tx1">
                    <a:lumMod val="50000"/>
                    <a:lumOff val="50000"/>
                  </a:schemeClr>
                </a:solidFill>
              </a:rPr>
              <a:t> </a:t>
            </a:r>
            <a:r>
              <a:rPr lang="en-US" altLang="zh-TW" dirty="0">
                <a:solidFill>
                  <a:schemeClr val="tx1">
                    <a:lumMod val="50000"/>
                    <a:lumOff val="50000"/>
                  </a:schemeClr>
                </a:solidFill>
              </a:rPr>
              <a:t>Multimedia</a:t>
            </a:r>
            <a:r>
              <a:rPr lang="zh-TW" altLang="en-US" dirty="0">
                <a:solidFill>
                  <a:schemeClr val="tx1">
                    <a:lumMod val="50000"/>
                    <a:lumOff val="50000"/>
                  </a:schemeClr>
                </a:solidFill>
              </a:rPr>
              <a:t> </a:t>
            </a:r>
            <a:r>
              <a:rPr lang="en-US" altLang="zh-TW" dirty="0">
                <a:solidFill>
                  <a:schemeClr val="tx1">
                    <a:lumMod val="50000"/>
                    <a:lumOff val="50000"/>
                  </a:schemeClr>
                </a:solidFill>
              </a:rPr>
              <a:t>Systems</a:t>
            </a:r>
            <a:r>
              <a:rPr lang="zh-TW" altLang="en-US" dirty="0">
                <a:solidFill>
                  <a:schemeClr val="tx1">
                    <a:lumMod val="50000"/>
                    <a:lumOff val="50000"/>
                  </a:schemeClr>
                </a:solidFill>
              </a:rPr>
              <a:t> </a:t>
            </a:r>
            <a:r>
              <a:rPr lang="en-US" altLang="zh-TW" dirty="0">
                <a:solidFill>
                  <a:schemeClr val="tx1">
                    <a:lumMod val="50000"/>
                    <a:lumOff val="50000"/>
                  </a:schemeClr>
                </a:solidFill>
              </a:rPr>
              <a:t>Lab</a:t>
            </a:r>
            <a:endParaRPr lang="en-TW" dirty="0">
              <a:solidFill>
                <a:schemeClr val="tx1">
                  <a:lumMod val="50000"/>
                  <a:lumOff val="50000"/>
                </a:schemeClr>
              </a:solidFill>
            </a:endParaRPr>
          </a:p>
        </p:txBody>
      </p:sp>
      <p:pic>
        <p:nvPicPr>
          <p:cNvPr id="9" name="圖片 8">
            <a:extLst>
              <a:ext uri="{FF2B5EF4-FFF2-40B4-BE49-F238E27FC236}">
                <a16:creationId xmlns:a16="http://schemas.microsoft.com/office/drawing/2014/main" id="{4D07708A-03D5-462F-ABE7-8DF968681A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988" y="5324576"/>
            <a:ext cx="1235521" cy="1235521"/>
          </a:xfrm>
          <a:prstGeom prst="rect">
            <a:avLst/>
          </a:prstGeom>
        </p:spPr>
      </p:pic>
      <p:grpSp>
        <p:nvGrpSpPr>
          <p:cNvPr id="24" name="群組 23">
            <a:extLst>
              <a:ext uri="{FF2B5EF4-FFF2-40B4-BE49-F238E27FC236}">
                <a16:creationId xmlns:a16="http://schemas.microsoft.com/office/drawing/2014/main" id="{2987EFA0-22A0-4A20-9217-91FC622EB079}"/>
              </a:ext>
            </a:extLst>
          </p:cNvPr>
          <p:cNvGrpSpPr/>
          <p:nvPr/>
        </p:nvGrpSpPr>
        <p:grpSpPr>
          <a:xfrm>
            <a:off x="7440179" y="4472860"/>
            <a:ext cx="2340842" cy="2203588"/>
            <a:chOff x="7138344" y="4474885"/>
            <a:chExt cx="2340842" cy="2203588"/>
          </a:xfrm>
        </p:grpSpPr>
        <p:sp>
          <p:nvSpPr>
            <p:cNvPr id="20" name="橢圓 19">
              <a:extLst>
                <a:ext uri="{FF2B5EF4-FFF2-40B4-BE49-F238E27FC236}">
                  <a16:creationId xmlns:a16="http://schemas.microsoft.com/office/drawing/2014/main" id="{4B4AF4D3-02D4-4047-A817-B291C5D8EFD3}"/>
                </a:ext>
              </a:extLst>
            </p:cNvPr>
            <p:cNvSpPr/>
            <p:nvPr/>
          </p:nvSpPr>
          <p:spPr>
            <a:xfrm>
              <a:off x="7138344" y="4474885"/>
              <a:ext cx="2340842" cy="2203588"/>
            </a:xfrm>
            <a:prstGeom prst="ellipse">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a16="http://schemas.microsoft.com/office/drawing/2014/main" id="{F40C62E1-12F4-4D3F-9407-487E0E964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4306" y="4728533"/>
              <a:ext cx="1628918" cy="1696292"/>
            </a:xfrm>
            <a:prstGeom prst="rect">
              <a:avLst/>
            </a:prstGeom>
          </p:spPr>
        </p:pic>
      </p:grpSp>
      <p:pic>
        <p:nvPicPr>
          <p:cNvPr id="11" name="圖片 10">
            <a:extLst>
              <a:ext uri="{FF2B5EF4-FFF2-40B4-BE49-F238E27FC236}">
                <a16:creationId xmlns:a16="http://schemas.microsoft.com/office/drawing/2014/main" id="{FCA6ADB3-46E0-4C4F-8587-20E281ECE4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7124" y="4082602"/>
            <a:ext cx="1090615" cy="1090615"/>
          </a:xfrm>
          <a:prstGeom prst="rect">
            <a:avLst/>
          </a:prstGeom>
        </p:spPr>
      </p:pic>
      <p:grpSp>
        <p:nvGrpSpPr>
          <p:cNvPr id="30" name="群組 29">
            <a:extLst>
              <a:ext uri="{FF2B5EF4-FFF2-40B4-BE49-F238E27FC236}">
                <a16:creationId xmlns:a16="http://schemas.microsoft.com/office/drawing/2014/main" id="{E2C533A5-2BA2-4D9D-A177-1DC1B0FD9BB3}"/>
              </a:ext>
            </a:extLst>
          </p:cNvPr>
          <p:cNvGrpSpPr/>
          <p:nvPr/>
        </p:nvGrpSpPr>
        <p:grpSpPr>
          <a:xfrm>
            <a:off x="2628976" y="4481649"/>
            <a:ext cx="2340842" cy="2203588"/>
            <a:chOff x="2628976" y="4481649"/>
            <a:chExt cx="2340842" cy="2203588"/>
          </a:xfrm>
        </p:grpSpPr>
        <p:sp>
          <p:nvSpPr>
            <p:cNvPr id="23" name="橢圓 22">
              <a:extLst>
                <a:ext uri="{FF2B5EF4-FFF2-40B4-BE49-F238E27FC236}">
                  <a16:creationId xmlns:a16="http://schemas.microsoft.com/office/drawing/2014/main" id="{7DAE8089-A963-4658-BCD0-65FD2DCA0516}"/>
                </a:ext>
              </a:extLst>
            </p:cNvPr>
            <p:cNvSpPr/>
            <p:nvPr/>
          </p:nvSpPr>
          <p:spPr>
            <a:xfrm>
              <a:off x="2628976" y="4481649"/>
              <a:ext cx="2340842" cy="2203588"/>
            </a:xfrm>
            <a:prstGeom prst="ellipse">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29" name="圖片 28">
              <a:extLst>
                <a:ext uri="{FF2B5EF4-FFF2-40B4-BE49-F238E27FC236}">
                  <a16:creationId xmlns:a16="http://schemas.microsoft.com/office/drawing/2014/main" id="{FF9549D3-5111-47F7-BF26-2F98D69A3B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1251" y="4687729"/>
              <a:ext cx="1696292" cy="1696292"/>
            </a:xfrm>
            <a:prstGeom prst="rect">
              <a:avLst/>
            </a:prstGeom>
          </p:spPr>
        </p:pic>
      </p:grpSp>
      <p:sp>
        <p:nvSpPr>
          <p:cNvPr id="5" name="投影片編號版面配置區 4">
            <a:extLst>
              <a:ext uri="{FF2B5EF4-FFF2-40B4-BE49-F238E27FC236}">
                <a16:creationId xmlns:a16="http://schemas.microsoft.com/office/drawing/2014/main" id="{348C9066-7161-4B75-989A-ABA66AA89102}"/>
              </a:ext>
            </a:extLst>
          </p:cNvPr>
          <p:cNvSpPr>
            <a:spLocks noGrp="1"/>
          </p:cNvSpPr>
          <p:nvPr>
            <p:ph type="sldNum" sz="quarter" idx="12"/>
          </p:nvPr>
        </p:nvSpPr>
        <p:spPr/>
        <p:txBody>
          <a:bodyPr/>
          <a:lstStyle/>
          <a:p>
            <a:fld id="{E1CFCEE7-AA0A-44B9-A0B3-5356ACC922F5}" type="slidenum">
              <a:rPr lang="zh-TW" altLang="en-US" smtClean="0"/>
              <a:t>1</a:t>
            </a:fld>
            <a:endParaRPr lang="zh-TW" altLang="en-US"/>
          </a:p>
        </p:txBody>
      </p:sp>
    </p:spTree>
    <p:extLst>
      <p:ext uri="{BB962C8B-B14F-4D97-AF65-F5344CB8AC3E}">
        <p14:creationId xmlns:p14="http://schemas.microsoft.com/office/powerpoint/2010/main" val="2857706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7E959223-BB83-4934-8513-B91A1B7E0166}"/>
              </a:ext>
            </a:extLst>
          </p:cNvPr>
          <p:cNvPicPr>
            <a:picLocks noChangeAspect="1"/>
          </p:cNvPicPr>
          <p:nvPr/>
        </p:nvPicPr>
        <p:blipFill>
          <a:blip r:embed="rId2"/>
          <a:stretch>
            <a:fillRect/>
          </a:stretch>
        </p:blipFill>
        <p:spPr>
          <a:xfrm>
            <a:off x="7791718" y="1796472"/>
            <a:ext cx="2629791" cy="2158063"/>
          </a:xfrm>
          <a:prstGeom prst="rect">
            <a:avLst/>
          </a:prstGeom>
        </p:spPr>
      </p:pic>
      <p:sp>
        <p:nvSpPr>
          <p:cNvPr id="2" name="標題 1">
            <a:extLst>
              <a:ext uri="{FF2B5EF4-FFF2-40B4-BE49-F238E27FC236}">
                <a16:creationId xmlns:a16="http://schemas.microsoft.com/office/drawing/2014/main" id="{BC16F57A-5B93-4FBA-BEC0-806B28AACC85}"/>
              </a:ext>
            </a:extLst>
          </p:cNvPr>
          <p:cNvSpPr>
            <a:spLocks noGrp="1"/>
          </p:cNvSpPr>
          <p:nvPr>
            <p:ph type="title"/>
          </p:nvPr>
        </p:nvSpPr>
        <p:spPr/>
        <p:txBody>
          <a:bodyPr/>
          <a:lstStyle/>
          <a:p>
            <a:r>
              <a:rPr lang="en-US" altLang="zh-TW" dirty="0"/>
              <a:t>Coverage optimization</a:t>
            </a:r>
            <a:endParaRPr lang="zh-TW" altLang="en-US" dirty="0"/>
          </a:p>
        </p:txBody>
      </p:sp>
      <p:sp>
        <p:nvSpPr>
          <p:cNvPr id="3" name="內容版面配置區 2">
            <a:extLst>
              <a:ext uri="{FF2B5EF4-FFF2-40B4-BE49-F238E27FC236}">
                <a16:creationId xmlns:a16="http://schemas.microsoft.com/office/drawing/2014/main" id="{DCD2045F-6519-4C61-9034-B4FBD76430DA}"/>
              </a:ext>
            </a:extLst>
          </p:cNvPr>
          <p:cNvSpPr>
            <a:spLocks noGrp="1"/>
          </p:cNvSpPr>
          <p:nvPr>
            <p:ph idx="1"/>
          </p:nvPr>
        </p:nvSpPr>
        <p:spPr>
          <a:xfrm>
            <a:off x="217011" y="1825625"/>
            <a:ext cx="5831768" cy="3832046"/>
          </a:xfrm>
        </p:spPr>
        <p:txBody>
          <a:bodyPr>
            <a:normAutofit/>
          </a:bodyPr>
          <a:lstStyle/>
          <a:p>
            <a:pPr marL="514350" indent="-514350">
              <a:buFont typeface="+mj-lt"/>
              <a:buAutoNum type="arabicPeriod"/>
            </a:pPr>
            <a:r>
              <a:rPr lang="en-US" altLang="zh-TW" dirty="0"/>
              <a:t>Suresh et al. solved 2D terrain coverage problem</a:t>
            </a:r>
          </a:p>
          <a:p>
            <a:pPr lvl="1"/>
            <a:r>
              <a:rPr lang="en-US" altLang="zh-TW" dirty="0"/>
              <a:t>Greedy based, discretized pose</a:t>
            </a:r>
          </a:p>
          <a:p>
            <a:pPr marL="514350" indent="-514350">
              <a:buFont typeface="+mj-lt"/>
              <a:buAutoNum type="arabicPeriod"/>
            </a:pPr>
            <a:r>
              <a:rPr lang="en-US" altLang="zh-TW" dirty="0"/>
              <a:t>Abu-</a:t>
            </a:r>
            <a:r>
              <a:rPr lang="en-US" altLang="zh-TW" dirty="0" err="1"/>
              <a:t>Ghazaleh</a:t>
            </a:r>
            <a:r>
              <a:rPr lang="en-US" altLang="zh-TW" dirty="0"/>
              <a:t> maximized the number of covered targets given a fixed number of cameras</a:t>
            </a:r>
          </a:p>
          <a:p>
            <a:pPr marL="514350" indent="-514350">
              <a:buFont typeface="+mj-lt"/>
              <a:buAutoNum type="arabicPeriod"/>
            </a:pPr>
            <a:r>
              <a:rPr lang="en-US" altLang="zh-TW" dirty="0"/>
              <a:t>Peng and Isler computed optimal flying paths for aerial 3D reconstruction</a:t>
            </a:r>
          </a:p>
        </p:txBody>
      </p:sp>
      <p:sp>
        <p:nvSpPr>
          <p:cNvPr id="4" name="Snip Single Corner Rectangle 5">
            <a:extLst>
              <a:ext uri="{FF2B5EF4-FFF2-40B4-BE49-F238E27FC236}">
                <a16:creationId xmlns:a16="http://schemas.microsoft.com/office/drawing/2014/main" id="{979A5940-CAB6-4365-BBCA-00B33C025C72}"/>
              </a:ext>
            </a:extLst>
          </p:cNvPr>
          <p:cNvSpPr/>
          <p:nvPr/>
        </p:nvSpPr>
        <p:spPr>
          <a:xfrm flipV="1">
            <a:off x="9486" y="-1"/>
            <a:ext cx="2527651"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804C8D1A-1638-47EA-A976-70C325CDECE6}"/>
              </a:ext>
            </a:extLst>
          </p:cNvPr>
          <p:cNvSpPr txBox="1"/>
          <p:nvPr/>
        </p:nvSpPr>
        <p:spPr>
          <a:xfrm>
            <a:off x="105219" y="116376"/>
            <a:ext cx="2341177" cy="523220"/>
          </a:xfrm>
          <a:prstGeom prst="rect">
            <a:avLst/>
          </a:prstGeom>
          <a:noFill/>
        </p:spPr>
        <p:txBody>
          <a:bodyPr wrap="square" rtlCol="0">
            <a:spAutoFit/>
          </a:bodyPr>
          <a:lstStyle/>
          <a:p>
            <a:r>
              <a:rPr lang="en-US" altLang="zh-TW" sz="2800" dirty="0">
                <a:solidFill>
                  <a:schemeClr val="accent4">
                    <a:lumMod val="50000"/>
                  </a:schemeClr>
                </a:solidFill>
              </a:rPr>
              <a:t>Related Work</a:t>
            </a:r>
            <a:endParaRPr lang="en-TW" sz="2800" dirty="0">
              <a:solidFill>
                <a:schemeClr val="accent4">
                  <a:lumMod val="50000"/>
                </a:schemeClr>
              </a:solidFill>
            </a:endParaRPr>
          </a:p>
        </p:txBody>
      </p:sp>
      <p:sp>
        <p:nvSpPr>
          <p:cNvPr id="6" name="投影片編號版面配置區 5">
            <a:extLst>
              <a:ext uri="{FF2B5EF4-FFF2-40B4-BE49-F238E27FC236}">
                <a16:creationId xmlns:a16="http://schemas.microsoft.com/office/drawing/2014/main" id="{22B5275A-2232-4519-B42E-74426D9814AF}"/>
              </a:ext>
            </a:extLst>
          </p:cNvPr>
          <p:cNvSpPr>
            <a:spLocks noGrp="1"/>
          </p:cNvSpPr>
          <p:nvPr>
            <p:ph type="sldNum" sz="quarter" idx="12"/>
          </p:nvPr>
        </p:nvSpPr>
        <p:spPr/>
        <p:txBody>
          <a:bodyPr/>
          <a:lstStyle/>
          <a:p>
            <a:fld id="{E1CFCEE7-AA0A-44B9-A0B3-5356ACC922F5}" type="slidenum">
              <a:rPr lang="zh-TW" altLang="en-US" smtClean="0"/>
              <a:t>10</a:t>
            </a:fld>
            <a:endParaRPr lang="zh-TW" altLang="en-US"/>
          </a:p>
        </p:txBody>
      </p:sp>
      <p:sp>
        <p:nvSpPr>
          <p:cNvPr id="7" name="文字方塊 6">
            <a:extLst>
              <a:ext uri="{FF2B5EF4-FFF2-40B4-BE49-F238E27FC236}">
                <a16:creationId xmlns:a16="http://schemas.microsoft.com/office/drawing/2014/main" id="{4E03BF61-7832-48BF-AE30-9D54DAB5E6C2}"/>
              </a:ext>
            </a:extLst>
          </p:cNvPr>
          <p:cNvSpPr txBox="1"/>
          <p:nvPr/>
        </p:nvSpPr>
        <p:spPr>
          <a:xfrm>
            <a:off x="105219" y="5657671"/>
            <a:ext cx="10373933" cy="1200329"/>
          </a:xfrm>
          <a:prstGeom prst="rect">
            <a:avLst/>
          </a:prstGeom>
          <a:noFill/>
        </p:spPr>
        <p:txBody>
          <a:bodyPr wrap="square" rtlCol="0">
            <a:spAutoFit/>
          </a:bodyPr>
          <a:lstStyle/>
          <a:p>
            <a:pPr marL="342900" indent="-342900">
              <a:buFont typeface="+mj-lt"/>
              <a:buAutoNum type="arabicPeriod"/>
            </a:pPr>
            <a:r>
              <a:rPr lang="en-US" altLang="zh-TW" sz="1200" dirty="0"/>
              <a:t>Sumi Suresh, Athi Narayanan, and Vivek Menon. 2020. Maximizing Camera Coverage in Multicamera Surveillance Networks. IEEE Sensors Journal 20, 17 (September 2020), 10170–10178</a:t>
            </a:r>
          </a:p>
          <a:p>
            <a:pPr marL="342900" indent="-342900">
              <a:buFont typeface="+mj-lt"/>
              <a:buAutoNum type="arabicPeriod"/>
            </a:pPr>
            <a:r>
              <a:rPr lang="en-US" altLang="zh-TW" sz="1200" dirty="0"/>
              <a:t>Vikram </a:t>
            </a:r>
            <a:r>
              <a:rPr lang="en-US" altLang="zh-TW" sz="1200" dirty="0" err="1"/>
              <a:t>Munishwar</a:t>
            </a:r>
            <a:r>
              <a:rPr lang="en-US" altLang="zh-TW" sz="1200" dirty="0"/>
              <a:t> and </a:t>
            </a:r>
            <a:r>
              <a:rPr lang="en-US" altLang="zh-TW" sz="1200" dirty="0" err="1"/>
              <a:t>Nael</a:t>
            </a:r>
            <a:r>
              <a:rPr lang="en-US" altLang="zh-TW" sz="1200" dirty="0"/>
              <a:t> Abu-</a:t>
            </a:r>
            <a:r>
              <a:rPr lang="en-US" altLang="zh-TW" sz="1200" dirty="0" err="1"/>
              <a:t>Ghazaleh</a:t>
            </a:r>
            <a:r>
              <a:rPr lang="en-US" altLang="zh-TW" sz="1200" dirty="0"/>
              <a:t>. 2010. Scalable Target Coverage in Smart Camera Networks. In Proc. of ACM/IEEE International Conference on Distributed Smart Cameras (ICDSC’10). Atlanta, GA, 206–213. </a:t>
            </a:r>
          </a:p>
          <a:p>
            <a:pPr marL="342900" indent="-342900">
              <a:buFont typeface="+mj-lt"/>
              <a:buAutoNum type="arabicPeriod"/>
            </a:pPr>
            <a:r>
              <a:rPr lang="en-US" altLang="zh-TW" sz="1200" dirty="0" err="1"/>
              <a:t>heng</a:t>
            </a:r>
            <a:r>
              <a:rPr lang="en-US" altLang="zh-TW" sz="1200" dirty="0"/>
              <a:t> Peng and </a:t>
            </a:r>
            <a:r>
              <a:rPr lang="en-US" altLang="zh-TW" sz="1200" dirty="0" err="1"/>
              <a:t>Volkanr</a:t>
            </a:r>
            <a:r>
              <a:rPr lang="en-US" altLang="zh-TW" sz="1200" dirty="0"/>
              <a:t> Isler. 2019. Adaptive View Planning for Aerial 3D Reconstruction. In Proc. of IEEE International Conference on Robotics and Automation (ICRA’19). Montreal, Canada, 2981–2987.</a:t>
            </a:r>
            <a:endParaRPr lang="zh-TW" altLang="en-US" sz="1200" dirty="0"/>
          </a:p>
        </p:txBody>
      </p:sp>
      <p:pic>
        <p:nvPicPr>
          <p:cNvPr id="9" name="圖片 8">
            <a:extLst>
              <a:ext uri="{FF2B5EF4-FFF2-40B4-BE49-F238E27FC236}">
                <a16:creationId xmlns:a16="http://schemas.microsoft.com/office/drawing/2014/main" id="{939C84EF-985B-4539-A2D7-197755AA3858}"/>
              </a:ext>
            </a:extLst>
          </p:cNvPr>
          <p:cNvPicPr>
            <a:picLocks noChangeAspect="1"/>
          </p:cNvPicPr>
          <p:nvPr/>
        </p:nvPicPr>
        <p:blipFill>
          <a:blip r:embed="rId3"/>
          <a:stretch>
            <a:fillRect/>
          </a:stretch>
        </p:blipFill>
        <p:spPr>
          <a:xfrm>
            <a:off x="6423340" y="49161"/>
            <a:ext cx="5551648" cy="1575667"/>
          </a:xfrm>
          <a:prstGeom prst="rect">
            <a:avLst/>
          </a:prstGeom>
        </p:spPr>
      </p:pic>
      <p:pic>
        <p:nvPicPr>
          <p:cNvPr id="13" name="圖片 12">
            <a:extLst>
              <a:ext uri="{FF2B5EF4-FFF2-40B4-BE49-F238E27FC236}">
                <a16:creationId xmlns:a16="http://schemas.microsoft.com/office/drawing/2014/main" id="{DC8C05BE-3822-4E55-8C21-566384285755}"/>
              </a:ext>
            </a:extLst>
          </p:cNvPr>
          <p:cNvPicPr>
            <a:picLocks noChangeAspect="1"/>
          </p:cNvPicPr>
          <p:nvPr/>
        </p:nvPicPr>
        <p:blipFill>
          <a:blip r:embed="rId4"/>
          <a:stretch>
            <a:fillRect/>
          </a:stretch>
        </p:blipFill>
        <p:spPr>
          <a:xfrm>
            <a:off x="6560658" y="4060319"/>
            <a:ext cx="5277011" cy="1638911"/>
          </a:xfrm>
          <a:prstGeom prst="rect">
            <a:avLst/>
          </a:prstGeom>
        </p:spPr>
      </p:pic>
      <p:sp>
        <p:nvSpPr>
          <p:cNvPr id="14" name="文字方塊 13">
            <a:extLst>
              <a:ext uri="{FF2B5EF4-FFF2-40B4-BE49-F238E27FC236}">
                <a16:creationId xmlns:a16="http://schemas.microsoft.com/office/drawing/2014/main" id="{27A878F7-0C6E-4B1F-B9F3-00B232394034}"/>
              </a:ext>
            </a:extLst>
          </p:cNvPr>
          <p:cNvSpPr txBox="1"/>
          <p:nvPr/>
        </p:nvSpPr>
        <p:spPr>
          <a:xfrm>
            <a:off x="6302043" y="4129569"/>
            <a:ext cx="359394" cy="369332"/>
          </a:xfrm>
          <a:prstGeom prst="rect">
            <a:avLst/>
          </a:prstGeom>
          <a:noFill/>
          <a:ln>
            <a:solidFill>
              <a:schemeClr val="tx1"/>
            </a:solidFill>
          </a:ln>
        </p:spPr>
        <p:txBody>
          <a:bodyPr wrap="none" rtlCol="0">
            <a:spAutoFit/>
          </a:bodyPr>
          <a:lstStyle/>
          <a:p>
            <a:r>
              <a:rPr lang="en-US" altLang="zh-TW" dirty="0"/>
              <a:t>3.</a:t>
            </a:r>
            <a:endParaRPr lang="zh-TW" altLang="en-US" dirty="0"/>
          </a:p>
        </p:txBody>
      </p:sp>
      <p:sp>
        <p:nvSpPr>
          <p:cNvPr id="15" name="文字方塊 14">
            <a:extLst>
              <a:ext uri="{FF2B5EF4-FFF2-40B4-BE49-F238E27FC236}">
                <a16:creationId xmlns:a16="http://schemas.microsoft.com/office/drawing/2014/main" id="{3F70B00F-8F41-4382-AA10-8165DC255C82}"/>
              </a:ext>
            </a:extLst>
          </p:cNvPr>
          <p:cNvSpPr txBox="1"/>
          <p:nvPr/>
        </p:nvSpPr>
        <p:spPr>
          <a:xfrm>
            <a:off x="7358111" y="1989954"/>
            <a:ext cx="359394" cy="369332"/>
          </a:xfrm>
          <a:prstGeom prst="rect">
            <a:avLst/>
          </a:prstGeom>
          <a:noFill/>
          <a:ln>
            <a:solidFill>
              <a:schemeClr val="tx1"/>
            </a:solidFill>
          </a:ln>
        </p:spPr>
        <p:txBody>
          <a:bodyPr wrap="none" rtlCol="0">
            <a:spAutoFit/>
          </a:bodyPr>
          <a:lstStyle/>
          <a:p>
            <a:r>
              <a:rPr lang="en-US" altLang="zh-TW" dirty="0"/>
              <a:t>2.</a:t>
            </a:r>
            <a:endParaRPr lang="zh-TW" altLang="en-US" dirty="0"/>
          </a:p>
        </p:txBody>
      </p:sp>
      <p:sp>
        <p:nvSpPr>
          <p:cNvPr id="16" name="文字方塊 15">
            <a:extLst>
              <a:ext uri="{FF2B5EF4-FFF2-40B4-BE49-F238E27FC236}">
                <a16:creationId xmlns:a16="http://schemas.microsoft.com/office/drawing/2014/main" id="{90DD56D0-6816-4472-9B65-81C5CB965A02}"/>
              </a:ext>
            </a:extLst>
          </p:cNvPr>
          <p:cNvSpPr txBox="1"/>
          <p:nvPr/>
        </p:nvSpPr>
        <p:spPr>
          <a:xfrm>
            <a:off x="6096000" y="116376"/>
            <a:ext cx="359394" cy="369332"/>
          </a:xfrm>
          <a:prstGeom prst="rect">
            <a:avLst/>
          </a:prstGeom>
          <a:noFill/>
          <a:ln>
            <a:solidFill>
              <a:schemeClr val="tx1"/>
            </a:solidFill>
          </a:ln>
        </p:spPr>
        <p:txBody>
          <a:bodyPr wrap="none" rtlCol="0">
            <a:spAutoFit/>
          </a:bodyPr>
          <a:lstStyle/>
          <a:p>
            <a:r>
              <a:rPr lang="en-US" altLang="zh-TW" dirty="0"/>
              <a:t>1.</a:t>
            </a:r>
            <a:endParaRPr lang="zh-TW" altLang="en-US" dirty="0"/>
          </a:p>
        </p:txBody>
      </p:sp>
    </p:spTree>
    <p:extLst>
      <p:ext uri="{BB962C8B-B14F-4D97-AF65-F5344CB8AC3E}">
        <p14:creationId xmlns:p14="http://schemas.microsoft.com/office/powerpoint/2010/main" val="3540609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034669" y="2606014"/>
            <a:ext cx="1819707" cy="3685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88AC87A6-84F8-45B0-B6E5-0EE86C0EC245}"/>
              </a:ext>
            </a:extLst>
          </p:cNvPr>
          <p:cNvSpPr>
            <a:spLocks noGrp="1"/>
          </p:cNvSpPr>
          <p:nvPr>
            <p:ph type="sldNum" sz="quarter" idx="12"/>
          </p:nvPr>
        </p:nvSpPr>
        <p:spPr/>
        <p:txBody>
          <a:bodyPr/>
          <a:lstStyle/>
          <a:p>
            <a:fld id="{E1CFCEE7-AA0A-44B9-A0B3-5356ACC922F5}" type="slidenum">
              <a:rPr lang="zh-TW" altLang="en-US" smtClean="0"/>
              <a:t>11</a:t>
            </a:fld>
            <a:endParaRPr lang="zh-TW" altLang="en-US"/>
          </a:p>
        </p:txBody>
      </p:sp>
    </p:spTree>
    <p:extLst>
      <p:ext uri="{BB962C8B-B14F-4D97-AF65-F5344CB8AC3E}">
        <p14:creationId xmlns:p14="http://schemas.microsoft.com/office/powerpoint/2010/main" val="381468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A71DC5-DF60-4F80-8379-25FB7C84D7AA}"/>
              </a:ext>
            </a:extLst>
          </p:cNvPr>
          <p:cNvSpPr>
            <a:spLocks noGrp="1"/>
          </p:cNvSpPr>
          <p:nvPr>
            <p:ph type="title"/>
          </p:nvPr>
        </p:nvSpPr>
        <p:spPr/>
        <p:txBody>
          <a:bodyPr/>
          <a:lstStyle/>
          <a:p>
            <a:r>
              <a:rPr lang="en-US" altLang="zh-TW" dirty="0"/>
              <a:t>Blind Streaming</a:t>
            </a:r>
            <a:endParaRPr lang="zh-TW" altLang="en-US" dirty="0"/>
          </a:p>
        </p:txBody>
      </p:sp>
      <mc:AlternateContent xmlns:mc="http://schemas.openxmlformats.org/markup-compatibility/2006" xmlns:a14="http://schemas.microsoft.com/office/drawing/2010/main">
        <mc:Choice Requires="a14">
          <p:sp>
            <p:nvSpPr>
              <p:cNvPr id="15" name="內容版面配置區 14">
                <a:extLst>
                  <a:ext uri="{FF2B5EF4-FFF2-40B4-BE49-F238E27FC236}">
                    <a16:creationId xmlns:a16="http://schemas.microsoft.com/office/drawing/2014/main" id="{87525F69-257B-4018-B0C8-C5638B779938}"/>
                  </a:ext>
                </a:extLst>
              </p:cNvPr>
              <p:cNvSpPr>
                <a:spLocks noGrp="1"/>
              </p:cNvSpPr>
              <p:nvPr>
                <p:ph idx="1"/>
              </p:nvPr>
            </p:nvSpPr>
            <p:spPr>
              <a:xfrm>
                <a:off x="105218" y="4415993"/>
                <a:ext cx="4460431" cy="2250370"/>
              </a:xfrm>
            </p:spPr>
            <p:txBody>
              <a:bodyPr/>
              <a:lstStyle/>
              <a:p>
                <a:r>
                  <a:rPr lang="en-US" altLang="zh-TW" dirty="0"/>
                  <a:t>6-DoF clients</a:t>
                </a:r>
              </a:p>
              <a:p>
                <a:pPr lvl="1"/>
                <a:r>
                  <a:rPr lang="en-US" altLang="zh-TW" dirty="0"/>
                  <a:t>Transmit pose trajectories</a:t>
                </a:r>
              </a:p>
              <a:p>
                <a:pPr lvl="2"/>
                <a:r>
                  <a:rPr lang="en-US" altLang="zh-TW" dirty="0"/>
                  <a:t>Pairs of position &amp; orientation </a:t>
                </a:r>
                <a14:m>
                  <m:oMath xmlns:m="http://schemas.openxmlformats.org/officeDocument/2006/math">
                    <m:r>
                      <a:rPr lang="en-US" altLang="zh-TW" b="0" i="1" smtClean="0">
                        <a:latin typeface="Cambria Math" panose="02040503050406030204" pitchFamily="18" charset="0"/>
                      </a:rPr>
                      <m:t>(</m:t>
                    </m:r>
                    <m:r>
                      <a:rPr lang="en-US" altLang="zh-TW" b="0" i="1" smtClean="0">
                        <a:latin typeface="Cambria Math" panose="02040503050406030204" pitchFamily="18" charset="0"/>
                      </a:rPr>
                      <m:t>𝑝</m:t>
                    </m:r>
                    <m:r>
                      <a:rPr lang="en-US" altLang="zh-TW" b="0" i="1" smtClean="0">
                        <a:latin typeface="Cambria Math" panose="02040503050406030204" pitchFamily="18" charset="0"/>
                      </a:rPr>
                      <m:t>, </m:t>
                    </m:r>
                    <m:r>
                      <a:rPr lang="en-US" altLang="zh-TW" b="0" i="1" smtClean="0">
                        <a:latin typeface="Cambria Math" panose="02040503050406030204" pitchFamily="18" charset="0"/>
                      </a:rPr>
                      <m:t>𝑞</m:t>
                    </m:r>
                    <m:r>
                      <a:rPr lang="en-US" altLang="zh-TW" b="0" i="1" smtClean="0">
                        <a:latin typeface="Cambria Math" panose="02040503050406030204" pitchFamily="18" charset="0"/>
                      </a:rPr>
                      <m:t>)</m:t>
                    </m:r>
                  </m:oMath>
                </a14:m>
                <a:endParaRPr lang="en-US" altLang="zh-TW" dirty="0"/>
              </a:p>
              <a:p>
                <a:pPr lvl="1"/>
                <a:r>
                  <a:rPr lang="en-US" altLang="zh-TW" dirty="0"/>
                  <a:t>Novel view synthesis</a:t>
                </a:r>
                <a:endParaRPr lang="zh-TW" altLang="en-US" dirty="0"/>
              </a:p>
            </p:txBody>
          </p:sp>
        </mc:Choice>
        <mc:Fallback xmlns="">
          <p:sp>
            <p:nvSpPr>
              <p:cNvPr id="15" name="內容版面配置區 14">
                <a:extLst>
                  <a:ext uri="{FF2B5EF4-FFF2-40B4-BE49-F238E27FC236}">
                    <a16:creationId xmlns:a16="http://schemas.microsoft.com/office/drawing/2014/main" id="{87525F69-257B-4018-B0C8-C5638B779938}"/>
                  </a:ext>
                </a:extLst>
              </p:cNvPr>
              <p:cNvSpPr>
                <a:spLocks noGrp="1" noRot="1" noChangeAspect="1" noMove="1" noResize="1" noEditPoints="1" noAdjustHandles="1" noChangeArrowheads="1" noChangeShapeType="1" noTextEdit="1"/>
              </p:cNvSpPr>
              <p:nvPr>
                <p:ph idx="1"/>
              </p:nvPr>
            </p:nvSpPr>
            <p:spPr>
              <a:xfrm>
                <a:off x="105218" y="4415993"/>
                <a:ext cx="4460431" cy="2250370"/>
              </a:xfrm>
              <a:blipFill>
                <a:blip r:embed="rId2"/>
                <a:stretch>
                  <a:fillRect l="-2459" t="-4324" r="-1913"/>
                </a:stretch>
              </a:blipFill>
            </p:spPr>
            <p:txBody>
              <a:bodyPr/>
              <a:lstStyle/>
              <a:p>
                <a:r>
                  <a:rPr lang="zh-TW" altLang="en-US">
                    <a:noFill/>
                  </a:rPr>
                  <a:t> </a:t>
                </a:r>
              </a:p>
            </p:txBody>
          </p:sp>
        </mc:Fallback>
      </mc:AlternateContent>
      <p:pic>
        <p:nvPicPr>
          <p:cNvPr id="22" name="圖片 21">
            <a:extLst>
              <a:ext uri="{FF2B5EF4-FFF2-40B4-BE49-F238E27FC236}">
                <a16:creationId xmlns:a16="http://schemas.microsoft.com/office/drawing/2014/main" id="{16E2E94F-3CCA-40E0-A04A-C50FD4ADD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75" y="1401839"/>
            <a:ext cx="10337849" cy="2853168"/>
          </a:xfrm>
          <a:prstGeom prst="rect">
            <a:avLst/>
          </a:prstGeom>
        </p:spPr>
      </p:pic>
      <p:sp>
        <p:nvSpPr>
          <p:cNvPr id="24" name="內容版面配置區 14">
            <a:extLst>
              <a:ext uri="{FF2B5EF4-FFF2-40B4-BE49-F238E27FC236}">
                <a16:creationId xmlns:a16="http://schemas.microsoft.com/office/drawing/2014/main" id="{4B6911B6-37F5-42F2-BC99-6967502C2C05}"/>
              </a:ext>
            </a:extLst>
          </p:cNvPr>
          <p:cNvSpPr txBox="1">
            <a:spLocks/>
          </p:cNvSpPr>
          <p:nvPr/>
        </p:nvSpPr>
        <p:spPr>
          <a:xfrm>
            <a:off x="4404575" y="4415993"/>
            <a:ext cx="4106172" cy="22503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Cloud service provider</a:t>
            </a:r>
          </a:p>
          <a:p>
            <a:pPr lvl="1"/>
            <a:r>
              <a:rPr lang="en-US" altLang="zh-TW" dirty="0"/>
              <a:t>Collect pose trajectories</a:t>
            </a:r>
          </a:p>
          <a:p>
            <a:pPr lvl="1"/>
            <a:r>
              <a:rPr lang="en-US" altLang="zh-TW" dirty="0"/>
              <a:t>On behalf of 6-DoF clients</a:t>
            </a:r>
          </a:p>
          <a:p>
            <a:pPr lvl="1"/>
            <a:r>
              <a:rPr lang="en-US" altLang="zh-TW" dirty="0"/>
              <a:t>Novel view optimization algorithms</a:t>
            </a:r>
          </a:p>
        </p:txBody>
      </p:sp>
      <p:sp>
        <p:nvSpPr>
          <p:cNvPr id="25" name="內容版面配置區 14">
            <a:extLst>
              <a:ext uri="{FF2B5EF4-FFF2-40B4-BE49-F238E27FC236}">
                <a16:creationId xmlns:a16="http://schemas.microsoft.com/office/drawing/2014/main" id="{E1FC0F1E-78AF-4AAC-9119-946874F46A40}"/>
              </a:ext>
            </a:extLst>
          </p:cNvPr>
          <p:cNvSpPr txBox="1">
            <a:spLocks/>
          </p:cNvSpPr>
          <p:nvPr/>
        </p:nvSpPr>
        <p:spPr>
          <a:xfrm>
            <a:off x="8603087" y="4415993"/>
            <a:ext cx="3782096" cy="22503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Content creator</a:t>
            </a:r>
          </a:p>
          <a:p>
            <a:pPr lvl="1"/>
            <a:r>
              <a:rPr lang="en-US" altLang="zh-TW" dirty="0"/>
              <a:t>Serve view requests</a:t>
            </a:r>
          </a:p>
        </p:txBody>
      </p:sp>
      <p:sp>
        <p:nvSpPr>
          <p:cNvPr id="9" name="Snip Single Corner Rectangle 5">
            <a:extLst>
              <a:ext uri="{FF2B5EF4-FFF2-40B4-BE49-F238E27FC236}">
                <a16:creationId xmlns:a16="http://schemas.microsoft.com/office/drawing/2014/main" id="{D3986F09-C507-4E4C-9449-CBFA81510252}"/>
              </a:ext>
            </a:extLst>
          </p:cNvPr>
          <p:cNvSpPr/>
          <p:nvPr/>
        </p:nvSpPr>
        <p:spPr>
          <a:xfrm flipV="1">
            <a:off x="9486" y="-1"/>
            <a:ext cx="2503605"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10" name="TextBox 6">
            <a:extLst>
              <a:ext uri="{FF2B5EF4-FFF2-40B4-BE49-F238E27FC236}">
                <a16:creationId xmlns:a16="http://schemas.microsoft.com/office/drawing/2014/main" id="{91F39F71-9A0F-4994-A781-13A60E58BBAE}"/>
              </a:ext>
            </a:extLst>
          </p:cNvPr>
          <p:cNvSpPr txBox="1"/>
          <p:nvPr/>
        </p:nvSpPr>
        <p:spPr>
          <a:xfrm>
            <a:off x="105219" y="116376"/>
            <a:ext cx="2407873" cy="523220"/>
          </a:xfrm>
          <a:prstGeom prst="rect">
            <a:avLst/>
          </a:prstGeom>
          <a:noFill/>
        </p:spPr>
        <p:txBody>
          <a:bodyPr wrap="square" rtlCol="0">
            <a:spAutoFit/>
          </a:bodyPr>
          <a:lstStyle/>
          <a:p>
            <a:r>
              <a:rPr lang="en-US" altLang="zh-TW" sz="2800" dirty="0">
                <a:solidFill>
                  <a:schemeClr val="accent4">
                    <a:lumMod val="50000"/>
                  </a:schemeClr>
                </a:solidFill>
              </a:rPr>
              <a:t>System Design</a:t>
            </a:r>
            <a:endParaRPr lang="en-TW" sz="2800" dirty="0">
              <a:solidFill>
                <a:schemeClr val="accent4">
                  <a:lumMod val="50000"/>
                </a:schemeClr>
              </a:solidFill>
            </a:endParaRPr>
          </a:p>
        </p:txBody>
      </p:sp>
      <p:sp>
        <p:nvSpPr>
          <p:cNvPr id="3" name="投影片編號版面配置區 2">
            <a:extLst>
              <a:ext uri="{FF2B5EF4-FFF2-40B4-BE49-F238E27FC236}">
                <a16:creationId xmlns:a16="http://schemas.microsoft.com/office/drawing/2014/main" id="{A673F14F-A17F-421B-94A3-32E5A3C19A6E}"/>
              </a:ext>
            </a:extLst>
          </p:cNvPr>
          <p:cNvSpPr>
            <a:spLocks noGrp="1"/>
          </p:cNvSpPr>
          <p:nvPr>
            <p:ph type="sldNum" sz="quarter" idx="12"/>
          </p:nvPr>
        </p:nvSpPr>
        <p:spPr/>
        <p:txBody>
          <a:bodyPr/>
          <a:lstStyle/>
          <a:p>
            <a:fld id="{E1CFCEE7-AA0A-44B9-A0B3-5356ACC922F5}" type="slidenum">
              <a:rPr lang="zh-TW" altLang="en-US" smtClean="0"/>
              <a:t>12</a:t>
            </a:fld>
            <a:endParaRPr lang="zh-TW" altLang="en-US"/>
          </a:p>
        </p:txBody>
      </p:sp>
    </p:spTree>
    <p:extLst>
      <p:ext uri="{BB962C8B-B14F-4D97-AF65-F5344CB8AC3E}">
        <p14:creationId xmlns:p14="http://schemas.microsoft.com/office/powerpoint/2010/main" val="243133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fade">
                                      <p:cBhvr>
                                        <p:cTn id="16" dur="5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8F195C-08B1-48C2-AABC-F81F5AFCA820}"/>
              </a:ext>
            </a:extLst>
          </p:cNvPr>
          <p:cNvSpPr>
            <a:spLocks noGrp="1"/>
          </p:cNvSpPr>
          <p:nvPr>
            <p:ph type="title"/>
          </p:nvPr>
        </p:nvSpPr>
        <p:spPr/>
        <p:txBody>
          <a:bodyPr/>
          <a:lstStyle/>
          <a:p>
            <a:r>
              <a:rPr lang="en-US" altLang="zh-TW" dirty="0"/>
              <a:t>Component Diagram of Each Party</a:t>
            </a:r>
            <a:endParaRPr lang="zh-TW" altLang="en-US" dirty="0"/>
          </a:p>
        </p:txBody>
      </p:sp>
      <p:sp>
        <p:nvSpPr>
          <p:cNvPr id="3" name="內容版面配置區 2">
            <a:extLst>
              <a:ext uri="{FF2B5EF4-FFF2-40B4-BE49-F238E27FC236}">
                <a16:creationId xmlns:a16="http://schemas.microsoft.com/office/drawing/2014/main" id="{E25BF660-6E97-40BC-B69C-025C9CBF04EC}"/>
              </a:ext>
            </a:extLst>
          </p:cNvPr>
          <p:cNvSpPr>
            <a:spLocks noGrp="1"/>
          </p:cNvSpPr>
          <p:nvPr>
            <p:ph idx="1"/>
          </p:nvPr>
        </p:nvSpPr>
        <p:spPr/>
        <p:txBody>
          <a:bodyPr/>
          <a:lstStyle/>
          <a:p>
            <a:r>
              <a:rPr lang="en-US" altLang="zh-TW" dirty="0"/>
              <a:t>Probing view: Low resolution depth image (1/16 of original)</a:t>
            </a:r>
          </a:p>
          <a:p>
            <a:endParaRPr lang="zh-TW" altLang="en-US" dirty="0"/>
          </a:p>
        </p:txBody>
      </p:sp>
      <p:sp>
        <p:nvSpPr>
          <p:cNvPr id="6" name="Snip Single Corner Rectangle 5">
            <a:extLst>
              <a:ext uri="{FF2B5EF4-FFF2-40B4-BE49-F238E27FC236}">
                <a16:creationId xmlns:a16="http://schemas.microsoft.com/office/drawing/2014/main" id="{B93B3C1F-FF94-4476-BC7B-797ED4B8AA0B}"/>
              </a:ext>
            </a:extLst>
          </p:cNvPr>
          <p:cNvSpPr/>
          <p:nvPr/>
        </p:nvSpPr>
        <p:spPr>
          <a:xfrm flipV="1">
            <a:off x="9486" y="-1"/>
            <a:ext cx="2503605"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7" name="TextBox 6">
            <a:extLst>
              <a:ext uri="{FF2B5EF4-FFF2-40B4-BE49-F238E27FC236}">
                <a16:creationId xmlns:a16="http://schemas.microsoft.com/office/drawing/2014/main" id="{0EFF4233-8B65-4C42-90C9-D6FBFE993A63}"/>
              </a:ext>
            </a:extLst>
          </p:cNvPr>
          <p:cNvSpPr txBox="1"/>
          <p:nvPr/>
        </p:nvSpPr>
        <p:spPr>
          <a:xfrm>
            <a:off x="105219" y="116376"/>
            <a:ext cx="2407873" cy="523220"/>
          </a:xfrm>
          <a:prstGeom prst="rect">
            <a:avLst/>
          </a:prstGeom>
          <a:noFill/>
        </p:spPr>
        <p:txBody>
          <a:bodyPr wrap="square" rtlCol="0">
            <a:spAutoFit/>
          </a:bodyPr>
          <a:lstStyle/>
          <a:p>
            <a:r>
              <a:rPr lang="en-US" altLang="zh-TW" sz="2800" dirty="0">
                <a:solidFill>
                  <a:schemeClr val="accent4">
                    <a:lumMod val="50000"/>
                  </a:schemeClr>
                </a:solidFill>
              </a:rPr>
              <a:t>System Design</a:t>
            </a:r>
            <a:endParaRPr lang="en-TW" sz="2800" dirty="0">
              <a:solidFill>
                <a:schemeClr val="accent4">
                  <a:lumMod val="50000"/>
                </a:schemeClr>
              </a:solidFill>
            </a:endParaRPr>
          </a:p>
        </p:txBody>
      </p:sp>
      <p:grpSp>
        <p:nvGrpSpPr>
          <p:cNvPr id="15" name="群組 14">
            <a:extLst>
              <a:ext uri="{FF2B5EF4-FFF2-40B4-BE49-F238E27FC236}">
                <a16:creationId xmlns:a16="http://schemas.microsoft.com/office/drawing/2014/main" id="{FEA5AD42-53F2-45AE-8DEF-7CB2902155D9}"/>
              </a:ext>
            </a:extLst>
          </p:cNvPr>
          <p:cNvGrpSpPr/>
          <p:nvPr/>
        </p:nvGrpSpPr>
        <p:grpSpPr>
          <a:xfrm>
            <a:off x="598869" y="2440153"/>
            <a:ext cx="8515338" cy="4061487"/>
            <a:chOff x="598869" y="2440153"/>
            <a:chExt cx="8515338" cy="4061487"/>
          </a:xfrm>
        </p:grpSpPr>
        <p:pic>
          <p:nvPicPr>
            <p:cNvPr id="14" name="圖片 13">
              <a:extLst>
                <a:ext uri="{FF2B5EF4-FFF2-40B4-BE49-F238E27FC236}">
                  <a16:creationId xmlns:a16="http://schemas.microsoft.com/office/drawing/2014/main" id="{3D379329-B334-46C5-B5AF-55E20FF02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869" y="2440153"/>
              <a:ext cx="8515338" cy="4061487"/>
            </a:xfrm>
            <a:prstGeom prst="rect">
              <a:avLst/>
            </a:prstGeom>
          </p:spPr>
        </p:pic>
        <p:sp>
          <p:nvSpPr>
            <p:cNvPr id="4" name="矩形 3">
              <a:extLst>
                <a:ext uri="{FF2B5EF4-FFF2-40B4-BE49-F238E27FC236}">
                  <a16:creationId xmlns:a16="http://schemas.microsoft.com/office/drawing/2014/main" id="{8887E837-A84F-498E-B4E7-87760ABB3450}"/>
                </a:ext>
              </a:extLst>
            </p:cNvPr>
            <p:cNvSpPr/>
            <p:nvPr/>
          </p:nvSpPr>
          <p:spPr>
            <a:xfrm>
              <a:off x="5428450" y="3813407"/>
              <a:ext cx="889713" cy="970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0" name="投影片編號版面配置區 9">
            <a:extLst>
              <a:ext uri="{FF2B5EF4-FFF2-40B4-BE49-F238E27FC236}">
                <a16:creationId xmlns:a16="http://schemas.microsoft.com/office/drawing/2014/main" id="{9447D4DF-89F3-404F-B4D1-E85454836F96}"/>
              </a:ext>
            </a:extLst>
          </p:cNvPr>
          <p:cNvSpPr>
            <a:spLocks noGrp="1"/>
          </p:cNvSpPr>
          <p:nvPr>
            <p:ph type="sldNum" sz="quarter" idx="12"/>
          </p:nvPr>
        </p:nvSpPr>
        <p:spPr/>
        <p:txBody>
          <a:bodyPr/>
          <a:lstStyle/>
          <a:p>
            <a:fld id="{E1CFCEE7-AA0A-44B9-A0B3-5356ACC922F5}" type="slidenum">
              <a:rPr lang="zh-TW" altLang="en-US" smtClean="0"/>
              <a:t>13</a:t>
            </a:fld>
            <a:endParaRPr lang="zh-TW" altLang="en-US"/>
          </a:p>
        </p:txBody>
      </p:sp>
      <p:sp>
        <p:nvSpPr>
          <p:cNvPr id="5" name="文字方塊 4">
            <a:extLst>
              <a:ext uri="{FF2B5EF4-FFF2-40B4-BE49-F238E27FC236}">
                <a16:creationId xmlns:a16="http://schemas.microsoft.com/office/drawing/2014/main" id="{FF6BA9DD-A7A3-4D82-9E7B-C5546F146306}"/>
              </a:ext>
            </a:extLst>
          </p:cNvPr>
          <p:cNvSpPr txBox="1"/>
          <p:nvPr/>
        </p:nvSpPr>
        <p:spPr>
          <a:xfrm>
            <a:off x="8765633" y="2928580"/>
            <a:ext cx="3105355" cy="954107"/>
          </a:xfrm>
          <a:prstGeom prst="rect">
            <a:avLst/>
          </a:prstGeom>
          <a:noFill/>
          <a:ln>
            <a:solidFill>
              <a:schemeClr val="tx1"/>
            </a:solidFill>
          </a:ln>
        </p:spPr>
        <p:txBody>
          <a:bodyPr wrap="square" rtlCol="0">
            <a:spAutoFit/>
          </a:bodyPr>
          <a:lstStyle/>
          <a:p>
            <a:r>
              <a:rPr lang="en-US" altLang="zh-TW" sz="2800" dirty="0"/>
              <a:t>Update source views every second</a:t>
            </a:r>
            <a:endParaRPr lang="zh-TW" altLang="en-US" sz="2800" dirty="0"/>
          </a:p>
        </p:txBody>
      </p:sp>
    </p:spTree>
    <p:extLst>
      <p:ext uri="{BB962C8B-B14F-4D97-AF65-F5344CB8AC3E}">
        <p14:creationId xmlns:p14="http://schemas.microsoft.com/office/powerpoint/2010/main" val="708678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034669" y="2973062"/>
            <a:ext cx="3128024" cy="3579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E19DA0EF-5C6D-40B9-8251-0B9B6DE9E223}"/>
              </a:ext>
            </a:extLst>
          </p:cNvPr>
          <p:cNvSpPr>
            <a:spLocks noGrp="1"/>
          </p:cNvSpPr>
          <p:nvPr>
            <p:ph type="sldNum" sz="quarter" idx="12"/>
          </p:nvPr>
        </p:nvSpPr>
        <p:spPr/>
        <p:txBody>
          <a:bodyPr/>
          <a:lstStyle/>
          <a:p>
            <a:fld id="{E1CFCEE7-AA0A-44B9-A0B3-5356ACC922F5}" type="slidenum">
              <a:rPr lang="zh-TW" altLang="en-US" smtClean="0"/>
              <a:t>14</a:t>
            </a:fld>
            <a:endParaRPr lang="zh-TW" altLang="en-US"/>
          </a:p>
        </p:txBody>
      </p:sp>
    </p:spTree>
    <p:extLst>
      <p:ext uri="{BB962C8B-B14F-4D97-AF65-F5344CB8AC3E}">
        <p14:creationId xmlns:p14="http://schemas.microsoft.com/office/powerpoint/2010/main" val="74809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95F12F-5B96-401D-B93A-429AC060459D}"/>
              </a:ext>
            </a:extLst>
          </p:cNvPr>
          <p:cNvSpPr>
            <a:spLocks noGrp="1"/>
          </p:cNvSpPr>
          <p:nvPr>
            <p:ph type="title"/>
          </p:nvPr>
        </p:nvSpPr>
        <p:spPr>
          <a:xfrm>
            <a:off x="219476" y="706648"/>
            <a:ext cx="11405315" cy="1325563"/>
          </a:xfrm>
        </p:spPr>
        <p:txBody>
          <a:bodyPr/>
          <a:lstStyle/>
          <a:p>
            <a:r>
              <a:rPr lang="en-US" altLang="zh-TW" sz="4400" dirty="0"/>
              <a:t>Summation of Expected Quality over Novel Views and 6-DoF clients</a:t>
            </a:r>
            <a:endParaRPr lang="zh-TW" altLang="en-US" sz="4400" dirty="0"/>
          </a:p>
        </p:txBody>
      </p:sp>
      <p:pic>
        <p:nvPicPr>
          <p:cNvPr id="5" name="圖片 4">
            <a:extLst>
              <a:ext uri="{FF2B5EF4-FFF2-40B4-BE49-F238E27FC236}">
                <a16:creationId xmlns:a16="http://schemas.microsoft.com/office/drawing/2014/main" id="{F5257562-3478-453F-853E-1E318C1C0355}"/>
              </a:ext>
            </a:extLst>
          </p:cNvPr>
          <p:cNvPicPr>
            <a:picLocks noChangeAspect="1"/>
          </p:cNvPicPr>
          <p:nvPr/>
        </p:nvPicPr>
        <p:blipFill>
          <a:blip r:embed="rId2"/>
          <a:stretch>
            <a:fillRect/>
          </a:stretch>
        </p:blipFill>
        <p:spPr>
          <a:xfrm>
            <a:off x="1019577" y="2032211"/>
            <a:ext cx="10623734" cy="4235376"/>
          </a:xfrm>
          <a:prstGeom prst="rect">
            <a:avLst/>
          </a:prstGeom>
        </p:spPr>
      </p:pic>
      <p:sp>
        <p:nvSpPr>
          <p:cNvPr id="8" name="Snip Single Corner Rectangle 5">
            <a:extLst>
              <a:ext uri="{FF2B5EF4-FFF2-40B4-BE49-F238E27FC236}">
                <a16:creationId xmlns:a16="http://schemas.microsoft.com/office/drawing/2014/main" id="{DAE06E58-F159-457C-BC97-8EF8D069CBAF}"/>
              </a:ext>
            </a:extLst>
          </p:cNvPr>
          <p:cNvSpPr/>
          <p:nvPr/>
        </p:nvSpPr>
        <p:spPr>
          <a:xfrm flipV="1">
            <a:off x="9486" y="-1"/>
            <a:ext cx="4015162"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9" name="TextBox 6">
            <a:extLst>
              <a:ext uri="{FF2B5EF4-FFF2-40B4-BE49-F238E27FC236}">
                <a16:creationId xmlns:a16="http://schemas.microsoft.com/office/drawing/2014/main" id="{33304EAE-F685-42FF-A903-7C954597C33C}"/>
              </a:ext>
            </a:extLst>
          </p:cNvPr>
          <p:cNvSpPr txBox="1"/>
          <p:nvPr/>
        </p:nvSpPr>
        <p:spPr>
          <a:xfrm>
            <a:off x="105219" y="116376"/>
            <a:ext cx="4170567" cy="523220"/>
          </a:xfrm>
          <a:prstGeom prst="rect">
            <a:avLst/>
          </a:prstGeom>
          <a:noFill/>
        </p:spPr>
        <p:txBody>
          <a:bodyPr wrap="square" rtlCol="0">
            <a:spAutoFit/>
          </a:bodyPr>
          <a:lstStyle/>
          <a:p>
            <a:r>
              <a:rPr lang="en-US" altLang="zh-TW" sz="2800" dirty="0">
                <a:solidFill>
                  <a:schemeClr val="accent4">
                    <a:lumMod val="50000"/>
                  </a:schemeClr>
                </a:solidFill>
              </a:rPr>
              <a:t>Novel View Optimization</a:t>
            </a:r>
            <a:endParaRPr lang="en-TW" sz="2800" dirty="0">
              <a:solidFill>
                <a:schemeClr val="accent4">
                  <a:lumMod val="50000"/>
                </a:schemeClr>
              </a:solidFill>
            </a:endParaRPr>
          </a:p>
        </p:txBody>
      </p:sp>
      <p:sp>
        <p:nvSpPr>
          <p:cNvPr id="11" name="矩形 10">
            <a:extLst>
              <a:ext uri="{FF2B5EF4-FFF2-40B4-BE49-F238E27FC236}">
                <a16:creationId xmlns:a16="http://schemas.microsoft.com/office/drawing/2014/main" id="{B9457D55-17A7-4E1B-9F23-8E024C7B877D}"/>
              </a:ext>
            </a:extLst>
          </p:cNvPr>
          <p:cNvSpPr/>
          <p:nvPr/>
        </p:nvSpPr>
        <p:spPr>
          <a:xfrm>
            <a:off x="5092783" y="3318467"/>
            <a:ext cx="2080749" cy="461665"/>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E858D078-15F9-4653-BDD9-E51B006D9D83}"/>
              </a:ext>
            </a:extLst>
          </p:cNvPr>
          <p:cNvSpPr txBox="1"/>
          <p:nvPr/>
        </p:nvSpPr>
        <p:spPr>
          <a:xfrm>
            <a:off x="7888309" y="4352235"/>
            <a:ext cx="2762519" cy="461665"/>
          </a:xfrm>
          <a:prstGeom prst="rect">
            <a:avLst/>
          </a:prstGeom>
          <a:noFill/>
        </p:spPr>
        <p:txBody>
          <a:bodyPr wrap="square" rtlCol="0">
            <a:spAutoFit/>
          </a:bodyPr>
          <a:lstStyle/>
          <a:p>
            <a:r>
              <a:rPr lang="en-US" altLang="zh-TW" sz="2400" dirty="0">
                <a:solidFill>
                  <a:srgbClr val="FF0000"/>
                </a:solidFill>
              </a:rPr>
              <a:t>source view budgets</a:t>
            </a:r>
            <a:endParaRPr lang="zh-TW" altLang="en-US" sz="2400" dirty="0">
              <a:solidFill>
                <a:srgbClr val="FF0000"/>
              </a:solidFill>
            </a:endParaRPr>
          </a:p>
        </p:txBody>
      </p:sp>
      <p:sp>
        <p:nvSpPr>
          <p:cNvPr id="13" name="矩形 12">
            <a:extLst>
              <a:ext uri="{FF2B5EF4-FFF2-40B4-BE49-F238E27FC236}">
                <a16:creationId xmlns:a16="http://schemas.microsoft.com/office/drawing/2014/main" id="{360BE2CF-F0E8-490D-A684-E3F348BC67EE}"/>
              </a:ext>
            </a:extLst>
          </p:cNvPr>
          <p:cNvSpPr/>
          <p:nvPr/>
        </p:nvSpPr>
        <p:spPr>
          <a:xfrm>
            <a:off x="4990562" y="5390263"/>
            <a:ext cx="2826914" cy="81537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accent2">
                    <a:lumMod val="60000"/>
                    <a:lumOff val="40000"/>
                  </a:schemeClr>
                </a:solidFill>
              </a:ln>
            </a:endParaRPr>
          </a:p>
        </p:txBody>
      </p:sp>
      <p:sp>
        <p:nvSpPr>
          <p:cNvPr id="14" name="文字方塊 13">
            <a:extLst>
              <a:ext uri="{FF2B5EF4-FFF2-40B4-BE49-F238E27FC236}">
                <a16:creationId xmlns:a16="http://schemas.microsoft.com/office/drawing/2014/main" id="{35F134AB-0D38-4B19-AA66-790E0FD66481}"/>
              </a:ext>
            </a:extLst>
          </p:cNvPr>
          <p:cNvSpPr txBox="1"/>
          <p:nvPr/>
        </p:nvSpPr>
        <p:spPr>
          <a:xfrm>
            <a:off x="7888309" y="5518798"/>
            <a:ext cx="2947761" cy="461665"/>
          </a:xfrm>
          <a:prstGeom prst="rect">
            <a:avLst/>
          </a:prstGeom>
          <a:noFill/>
        </p:spPr>
        <p:txBody>
          <a:bodyPr wrap="square" rtlCol="0">
            <a:spAutoFit/>
          </a:bodyPr>
          <a:lstStyle/>
          <a:p>
            <a:r>
              <a:rPr lang="en-US" altLang="zh-TW" sz="2400" dirty="0">
                <a:solidFill>
                  <a:srgbClr val="0070C0"/>
                </a:solidFill>
              </a:rPr>
              <a:t>probing view budgets</a:t>
            </a:r>
            <a:endParaRPr lang="zh-TW" altLang="en-US" sz="2400" dirty="0">
              <a:solidFill>
                <a:srgbClr val="0070C0"/>
              </a:solidFill>
            </a:endParaRPr>
          </a:p>
        </p:txBody>
      </p:sp>
      <p:sp>
        <p:nvSpPr>
          <p:cNvPr id="16" name="矩形 15">
            <a:extLst>
              <a:ext uri="{FF2B5EF4-FFF2-40B4-BE49-F238E27FC236}">
                <a16:creationId xmlns:a16="http://schemas.microsoft.com/office/drawing/2014/main" id="{B44A738F-F33D-4B0F-8385-07DEB9DAB0E8}"/>
              </a:ext>
            </a:extLst>
          </p:cNvPr>
          <p:cNvSpPr/>
          <p:nvPr/>
        </p:nvSpPr>
        <p:spPr>
          <a:xfrm>
            <a:off x="4975537" y="4122229"/>
            <a:ext cx="2762519" cy="8747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文字方塊 16">
            <a:extLst>
              <a:ext uri="{FF2B5EF4-FFF2-40B4-BE49-F238E27FC236}">
                <a16:creationId xmlns:a16="http://schemas.microsoft.com/office/drawing/2014/main" id="{85120031-2A42-47C7-A6BD-3529C06267A8}"/>
              </a:ext>
            </a:extLst>
          </p:cNvPr>
          <p:cNvSpPr txBox="1"/>
          <p:nvPr/>
        </p:nvSpPr>
        <p:spPr>
          <a:xfrm>
            <a:off x="7173532" y="3317358"/>
            <a:ext cx="4303692" cy="461665"/>
          </a:xfrm>
          <a:prstGeom prst="rect">
            <a:avLst/>
          </a:prstGeom>
          <a:noFill/>
        </p:spPr>
        <p:txBody>
          <a:bodyPr wrap="square" rtlCol="0">
            <a:spAutoFit/>
          </a:bodyPr>
          <a:lstStyle/>
          <a:p>
            <a:r>
              <a:rPr lang="en-US" altLang="zh-TW" sz="2400" dirty="0">
                <a:solidFill>
                  <a:schemeClr val="accent2">
                    <a:lumMod val="50000"/>
                  </a:schemeClr>
                </a:solidFill>
              </a:rPr>
              <a:t>for all clients and all novel views</a:t>
            </a:r>
            <a:endParaRPr lang="zh-TW" altLang="en-US" sz="2400" dirty="0">
              <a:solidFill>
                <a:schemeClr val="accent2">
                  <a:lumMod val="50000"/>
                </a:schemeClr>
              </a:solidFill>
            </a:endParaRPr>
          </a:p>
        </p:txBody>
      </p:sp>
      <p:sp>
        <p:nvSpPr>
          <p:cNvPr id="18" name="矩形 17">
            <a:extLst>
              <a:ext uri="{FF2B5EF4-FFF2-40B4-BE49-F238E27FC236}">
                <a16:creationId xmlns:a16="http://schemas.microsoft.com/office/drawing/2014/main" id="{6BECE105-E07D-43CD-BE73-560B23774F0C}"/>
              </a:ext>
            </a:extLst>
          </p:cNvPr>
          <p:cNvSpPr/>
          <p:nvPr/>
        </p:nvSpPr>
        <p:spPr>
          <a:xfrm>
            <a:off x="7173532" y="2322479"/>
            <a:ext cx="4469779" cy="81996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id="{99B71887-0536-4282-B70C-1CD09F9EB82A}"/>
              </a:ext>
            </a:extLst>
          </p:cNvPr>
          <p:cNvSpPr txBox="1"/>
          <p:nvPr/>
        </p:nvSpPr>
        <p:spPr>
          <a:xfrm>
            <a:off x="7167195" y="1801378"/>
            <a:ext cx="5011708" cy="461665"/>
          </a:xfrm>
          <a:prstGeom prst="rect">
            <a:avLst/>
          </a:prstGeom>
          <a:noFill/>
        </p:spPr>
        <p:txBody>
          <a:bodyPr wrap="square" rtlCol="0">
            <a:spAutoFit/>
          </a:bodyPr>
          <a:lstStyle/>
          <a:p>
            <a:r>
              <a:rPr lang="en-US" altLang="zh-TW" sz="2400" dirty="0">
                <a:solidFill>
                  <a:srgbClr val="00B050"/>
                </a:solidFill>
              </a:rPr>
              <a:t>expected quality of a novel view </a:t>
            </a:r>
            <a:r>
              <a:rPr lang="en-US" altLang="zh-TW" sz="2400" i="1" dirty="0">
                <a:solidFill>
                  <a:srgbClr val="00B050"/>
                </a:solidFill>
              </a:rPr>
              <a:t>v</a:t>
            </a:r>
            <a:endParaRPr lang="zh-TW" altLang="en-US" sz="2400" i="1" dirty="0">
              <a:solidFill>
                <a:srgbClr val="00B050"/>
              </a:solidFill>
            </a:endParaRPr>
          </a:p>
        </p:txBody>
      </p:sp>
      <p:sp>
        <p:nvSpPr>
          <p:cNvPr id="20" name="文字方塊 19">
            <a:extLst>
              <a:ext uri="{FF2B5EF4-FFF2-40B4-BE49-F238E27FC236}">
                <a16:creationId xmlns:a16="http://schemas.microsoft.com/office/drawing/2014/main" id="{D3406F5C-66A3-4B63-99BA-268D3242E687}"/>
              </a:ext>
            </a:extLst>
          </p:cNvPr>
          <p:cNvSpPr txBox="1"/>
          <p:nvPr/>
        </p:nvSpPr>
        <p:spPr>
          <a:xfrm>
            <a:off x="671845" y="3363524"/>
            <a:ext cx="3836209" cy="830997"/>
          </a:xfrm>
          <a:prstGeom prst="rect">
            <a:avLst/>
          </a:prstGeom>
          <a:noFill/>
        </p:spPr>
        <p:txBody>
          <a:bodyPr wrap="square" rtlCol="0">
            <a:spAutoFit/>
          </a:bodyPr>
          <a:lstStyle/>
          <a:p>
            <a:r>
              <a:rPr lang="en-US" altLang="zh-TW" sz="2400" dirty="0">
                <a:solidFill>
                  <a:srgbClr val="7030A0"/>
                </a:solidFill>
              </a:rPr>
              <a:t>choose the optimal set of source views</a:t>
            </a:r>
            <a:endParaRPr lang="zh-TW" altLang="en-US" sz="2400" dirty="0">
              <a:solidFill>
                <a:srgbClr val="7030A0"/>
              </a:solidFill>
            </a:endParaRPr>
          </a:p>
        </p:txBody>
      </p:sp>
      <p:sp>
        <p:nvSpPr>
          <p:cNvPr id="21" name="矩形 20">
            <a:extLst>
              <a:ext uri="{FF2B5EF4-FFF2-40B4-BE49-F238E27FC236}">
                <a16:creationId xmlns:a16="http://schemas.microsoft.com/office/drawing/2014/main" id="{5A8C3F44-795A-4155-9439-ABFA4ABE3477}"/>
              </a:ext>
            </a:extLst>
          </p:cNvPr>
          <p:cNvSpPr/>
          <p:nvPr/>
        </p:nvSpPr>
        <p:spPr>
          <a:xfrm>
            <a:off x="2330264" y="2991613"/>
            <a:ext cx="670513" cy="43738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a:extLst>
              <a:ext uri="{FF2B5EF4-FFF2-40B4-BE49-F238E27FC236}">
                <a16:creationId xmlns:a16="http://schemas.microsoft.com/office/drawing/2014/main" id="{176B5C1B-41E3-45AF-9136-14E7DEE793BA}"/>
              </a:ext>
            </a:extLst>
          </p:cNvPr>
          <p:cNvSpPr>
            <a:spLocks noGrp="1"/>
          </p:cNvSpPr>
          <p:nvPr>
            <p:ph type="sldNum" sz="quarter" idx="12"/>
          </p:nvPr>
        </p:nvSpPr>
        <p:spPr/>
        <p:txBody>
          <a:bodyPr/>
          <a:lstStyle/>
          <a:p>
            <a:fld id="{E1CFCEE7-AA0A-44B9-A0B3-5356ACC922F5}" type="slidenum">
              <a:rPr lang="zh-TW" altLang="en-US" smtClean="0"/>
              <a:t>15</a:t>
            </a:fld>
            <a:endParaRPr lang="zh-TW" altLang="en-US"/>
          </a:p>
        </p:txBody>
      </p:sp>
    </p:spTree>
    <p:extLst>
      <p:ext uri="{BB962C8B-B14F-4D97-AF65-F5344CB8AC3E}">
        <p14:creationId xmlns:p14="http://schemas.microsoft.com/office/powerpoint/2010/main" val="343939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P spid="16" grpId="0" animBg="1"/>
      <p:bldP spid="17" grpId="0"/>
      <p:bldP spid="18" grpId="0" animBg="1"/>
      <p:bldP spid="19" grpId="0"/>
      <p:bldP spid="20"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474631" y="3747751"/>
            <a:ext cx="1642057" cy="2466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8D0EAB8F-00BB-4D1C-8616-4190C34CAEB9}"/>
              </a:ext>
            </a:extLst>
          </p:cNvPr>
          <p:cNvSpPr>
            <a:spLocks noGrp="1"/>
          </p:cNvSpPr>
          <p:nvPr>
            <p:ph type="sldNum" sz="quarter" idx="12"/>
          </p:nvPr>
        </p:nvSpPr>
        <p:spPr/>
        <p:txBody>
          <a:bodyPr/>
          <a:lstStyle/>
          <a:p>
            <a:fld id="{E1CFCEE7-AA0A-44B9-A0B3-5356ACC922F5}" type="slidenum">
              <a:rPr lang="zh-TW" altLang="en-US" smtClean="0"/>
              <a:t>16</a:t>
            </a:fld>
            <a:endParaRPr lang="zh-TW" altLang="en-US"/>
          </a:p>
        </p:txBody>
      </p:sp>
    </p:spTree>
    <p:extLst>
      <p:ext uri="{BB962C8B-B14F-4D97-AF65-F5344CB8AC3E}">
        <p14:creationId xmlns:p14="http://schemas.microsoft.com/office/powerpoint/2010/main" val="2814082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703034-FB84-4F54-AACF-452DDFCAE3D1}"/>
              </a:ext>
            </a:extLst>
          </p:cNvPr>
          <p:cNvSpPr>
            <a:spLocks noGrp="1"/>
          </p:cNvSpPr>
          <p:nvPr>
            <p:ph type="title"/>
          </p:nvPr>
        </p:nvSpPr>
        <p:spPr/>
        <p:txBody>
          <a:bodyPr/>
          <a:lstStyle/>
          <a:p>
            <a:r>
              <a:rPr lang="en-US" altLang="zh-TW" dirty="0"/>
              <a:t>Compensate for Latency</a:t>
            </a:r>
            <a:endParaRPr lang="zh-TW" altLang="en-US" dirty="0"/>
          </a:p>
        </p:txBody>
      </p:sp>
      <p:sp>
        <p:nvSpPr>
          <p:cNvPr id="3" name="內容版面配置區 2">
            <a:extLst>
              <a:ext uri="{FF2B5EF4-FFF2-40B4-BE49-F238E27FC236}">
                <a16:creationId xmlns:a16="http://schemas.microsoft.com/office/drawing/2014/main" id="{209DDCAB-5B2A-4098-BAB3-5E03D8379037}"/>
              </a:ext>
            </a:extLst>
          </p:cNvPr>
          <p:cNvSpPr>
            <a:spLocks noGrp="1"/>
          </p:cNvSpPr>
          <p:nvPr>
            <p:ph idx="1"/>
          </p:nvPr>
        </p:nvSpPr>
        <p:spPr>
          <a:xfrm>
            <a:off x="174056" y="4139428"/>
            <a:ext cx="6279647" cy="2115661"/>
          </a:xfrm>
        </p:spPr>
        <p:txBody>
          <a:bodyPr>
            <a:normAutofit/>
          </a:bodyPr>
          <a:lstStyle/>
          <a:p>
            <a:r>
              <a:rPr lang="en-US" altLang="zh-TW" dirty="0"/>
              <a:t>Take history pose trajectory to predict future ones</a:t>
            </a:r>
          </a:p>
          <a:p>
            <a:r>
              <a:rPr lang="en-US" altLang="zh-TW" dirty="0"/>
              <a:t>Compute source views beforehand</a:t>
            </a:r>
          </a:p>
        </p:txBody>
      </p:sp>
      <p:sp>
        <p:nvSpPr>
          <p:cNvPr id="4" name="Snip Single Corner Rectangle 5">
            <a:extLst>
              <a:ext uri="{FF2B5EF4-FFF2-40B4-BE49-F238E27FC236}">
                <a16:creationId xmlns:a16="http://schemas.microsoft.com/office/drawing/2014/main" id="{9E14AF7D-AFC0-478B-916D-4A38FDAED9E5}"/>
              </a:ext>
            </a:extLst>
          </p:cNvPr>
          <p:cNvSpPr/>
          <p:nvPr/>
        </p:nvSpPr>
        <p:spPr>
          <a:xfrm flipV="1">
            <a:off x="9486" y="-1"/>
            <a:ext cx="2503605"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C6598D7C-4821-4159-9753-24E4480B2479}"/>
              </a:ext>
            </a:extLst>
          </p:cNvPr>
          <p:cNvSpPr txBox="1"/>
          <p:nvPr/>
        </p:nvSpPr>
        <p:spPr>
          <a:xfrm>
            <a:off x="105219" y="116376"/>
            <a:ext cx="2407873" cy="523220"/>
          </a:xfrm>
          <a:prstGeom prst="rect">
            <a:avLst/>
          </a:prstGeom>
          <a:noFill/>
        </p:spPr>
        <p:txBody>
          <a:bodyPr wrap="square" rtlCol="0">
            <a:spAutoFit/>
          </a:bodyPr>
          <a:lstStyle/>
          <a:p>
            <a:r>
              <a:rPr lang="en-US" altLang="zh-TW" sz="2800" dirty="0">
                <a:solidFill>
                  <a:schemeClr val="accent4">
                    <a:lumMod val="50000"/>
                  </a:schemeClr>
                </a:solidFill>
              </a:rPr>
              <a:t>Pose Predictor</a:t>
            </a:r>
            <a:endParaRPr lang="en-TW" sz="2800" dirty="0">
              <a:solidFill>
                <a:schemeClr val="accent4">
                  <a:lumMod val="50000"/>
                </a:schemeClr>
              </a:solidFill>
            </a:endParaRPr>
          </a:p>
        </p:txBody>
      </p:sp>
      <p:cxnSp>
        <p:nvCxnSpPr>
          <p:cNvPr id="12" name="接點: 弧形 11">
            <a:extLst>
              <a:ext uri="{FF2B5EF4-FFF2-40B4-BE49-F238E27FC236}">
                <a16:creationId xmlns:a16="http://schemas.microsoft.com/office/drawing/2014/main" id="{1A7F50D4-A8F0-4EC0-992A-97E8EAAE404E}"/>
              </a:ext>
            </a:extLst>
          </p:cNvPr>
          <p:cNvCxnSpPr>
            <a:cxnSpLocks/>
            <a:stCxn id="7" idx="3"/>
            <a:endCxn id="14" idx="1"/>
          </p:cNvCxnSpPr>
          <p:nvPr/>
        </p:nvCxnSpPr>
        <p:spPr>
          <a:xfrm flipV="1">
            <a:off x="2726967" y="2488464"/>
            <a:ext cx="664186" cy="616470"/>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A2370BD4-D770-4D95-9FE4-65424A8174E3}"/>
              </a:ext>
            </a:extLst>
          </p:cNvPr>
          <p:cNvGrpSpPr/>
          <p:nvPr/>
        </p:nvGrpSpPr>
        <p:grpSpPr>
          <a:xfrm>
            <a:off x="997761" y="1623861"/>
            <a:ext cx="5651387" cy="2345676"/>
            <a:chOff x="164528" y="1529136"/>
            <a:chExt cx="5651387" cy="2345676"/>
          </a:xfrm>
        </p:grpSpPr>
        <p:pic>
          <p:nvPicPr>
            <p:cNvPr id="7" name="圖片 6">
              <a:extLst>
                <a:ext uri="{FF2B5EF4-FFF2-40B4-BE49-F238E27FC236}">
                  <a16:creationId xmlns:a16="http://schemas.microsoft.com/office/drawing/2014/main" id="{0AF2E46D-8263-4747-8B32-4EE61B88A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28" y="2145606"/>
              <a:ext cx="1729206" cy="1729206"/>
            </a:xfrm>
            <a:prstGeom prst="rect">
              <a:avLst/>
            </a:prstGeom>
          </p:spPr>
        </p:pic>
        <p:pic>
          <p:nvPicPr>
            <p:cNvPr id="14" name="圖片 13">
              <a:extLst>
                <a:ext uri="{FF2B5EF4-FFF2-40B4-BE49-F238E27FC236}">
                  <a16:creationId xmlns:a16="http://schemas.microsoft.com/office/drawing/2014/main" id="{658B47E0-FEC3-4559-886F-628E83AB6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920" y="1529136"/>
              <a:ext cx="1729206" cy="1729206"/>
            </a:xfrm>
            <a:prstGeom prst="rect">
              <a:avLst/>
            </a:prstGeom>
          </p:spPr>
        </p:pic>
        <p:cxnSp>
          <p:nvCxnSpPr>
            <p:cNvPr id="15" name="接點: 弧形 14">
              <a:extLst>
                <a:ext uri="{FF2B5EF4-FFF2-40B4-BE49-F238E27FC236}">
                  <a16:creationId xmlns:a16="http://schemas.microsoft.com/office/drawing/2014/main" id="{3E543DB0-DD2C-4AC8-82FE-0FA25CF16D34}"/>
                </a:ext>
              </a:extLst>
            </p:cNvPr>
            <p:cNvCxnSpPr>
              <a:cxnSpLocks/>
              <a:stCxn id="14" idx="3"/>
            </p:cNvCxnSpPr>
            <p:nvPr/>
          </p:nvCxnSpPr>
          <p:spPr>
            <a:xfrm flipV="1">
              <a:off x="4287126" y="1690688"/>
              <a:ext cx="1528789" cy="703051"/>
            </a:xfrm>
            <a:prstGeom prst="curvedConnector3">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接點: 弧形 38">
              <a:extLst>
                <a:ext uri="{FF2B5EF4-FFF2-40B4-BE49-F238E27FC236}">
                  <a16:creationId xmlns:a16="http://schemas.microsoft.com/office/drawing/2014/main" id="{F2D21462-0116-4F02-B3EB-211C5E553B2E}"/>
                </a:ext>
              </a:extLst>
            </p:cNvPr>
            <p:cNvCxnSpPr>
              <a:cxnSpLocks/>
              <a:stCxn id="14" idx="3"/>
            </p:cNvCxnSpPr>
            <p:nvPr/>
          </p:nvCxnSpPr>
          <p:spPr>
            <a:xfrm flipV="1">
              <a:off x="4287126" y="2282521"/>
              <a:ext cx="1528789" cy="111218"/>
            </a:xfrm>
            <a:prstGeom prst="curvedConnector3">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接點: 弧形 39">
              <a:extLst>
                <a:ext uri="{FF2B5EF4-FFF2-40B4-BE49-F238E27FC236}">
                  <a16:creationId xmlns:a16="http://schemas.microsoft.com/office/drawing/2014/main" id="{D2BDF7E5-58E9-4310-9803-5D36CD4A16C4}"/>
                </a:ext>
              </a:extLst>
            </p:cNvPr>
            <p:cNvCxnSpPr>
              <a:cxnSpLocks/>
              <a:stCxn id="14" idx="3"/>
            </p:cNvCxnSpPr>
            <p:nvPr/>
          </p:nvCxnSpPr>
          <p:spPr>
            <a:xfrm>
              <a:off x="4287126" y="2393739"/>
              <a:ext cx="1450412" cy="697191"/>
            </a:xfrm>
            <a:prstGeom prst="curvedConnector3">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8" name="文字方塊 47">
            <a:extLst>
              <a:ext uri="{FF2B5EF4-FFF2-40B4-BE49-F238E27FC236}">
                <a16:creationId xmlns:a16="http://schemas.microsoft.com/office/drawing/2014/main" id="{741DF23B-A565-4D60-A33E-EBE1E31BF50B}"/>
              </a:ext>
            </a:extLst>
          </p:cNvPr>
          <p:cNvSpPr txBox="1"/>
          <p:nvPr/>
        </p:nvSpPr>
        <p:spPr>
          <a:xfrm>
            <a:off x="105219" y="6176962"/>
            <a:ext cx="12192000" cy="646331"/>
          </a:xfrm>
          <a:prstGeom prst="rect">
            <a:avLst/>
          </a:prstGeom>
          <a:noFill/>
        </p:spPr>
        <p:txBody>
          <a:bodyPr wrap="square" rtlCol="0">
            <a:spAutoFit/>
          </a:bodyPr>
          <a:lstStyle/>
          <a:p>
            <a:r>
              <a:rPr lang="en-US" altLang="zh-TW" sz="1200" dirty="0"/>
              <a:t>S. Gul, S. </a:t>
            </a:r>
            <a:r>
              <a:rPr lang="en-US" altLang="zh-TW" sz="1200" dirty="0" err="1"/>
              <a:t>Bosse</a:t>
            </a:r>
            <a:r>
              <a:rPr lang="en-US" altLang="zh-TW" sz="1200" dirty="0"/>
              <a:t>, D. </a:t>
            </a:r>
            <a:r>
              <a:rPr lang="en-US" altLang="zh-TW" sz="1200" dirty="0" err="1"/>
              <a:t>Podborski</a:t>
            </a:r>
            <a:r>
              <a:rPr lang="en-US" altLang="zh-TW" sz="1200" dirty="0"/>
              <a:t>, T. </a:t>
            </a:r>
            <a:r>
              <a:rPr lang="en-US" altLang="zh-TW" sz="1200" dirty="0" err="1"/>
              <a:t>Schierl</a:t>
            </a:r>
            <a:r>
              <a:rPr lang="en-US" altLang="zh-TW" sz="1200" dirty="0"/>
              <a:t>, and C. </a:t>
            </a:r>
            <a:r>
              <a:rPr lang="en-US" altLang="zh-TW" sz="1200" dirty="0" err="1"/>
              <a:t>Hellge</a:t>
            </a:r>
            <a:r>
              <a:rPr lang="en-US" altLang="zh-TW" sz="1200" dirty="0"/>
              <a:t>. Kalman filter-based head motion prediction for cloud-based mixed reality. In Proc. of ACM International Conference on Multimedia (MM’20), page 3632–3641, Seattle, WA, October 2020</a:t>
            </a:r>
          </a:p>
          <a:p>
            <a:r>
              <a:rPr lang="en-US" altLang="zh-TW" sz="1200" dirty="0"/>
              <a:t>X. Hou and S. Dey. Motion prediction and pre-rendering at the edge to enable ultralow latency mobile 6dof experiences. IEEE Open Journal of the Communications Society, 1:1674–1690, 2020</a:t>
            </a:r>
            <a:endParaRPr lang="zh-TW" altLang="en-US" sz="1200" dirty="0"/>
          </a:p>
        </p:txBody>
      </p:sp>
      <p:sp>
        <p:nvSpPr>
          <p:cNvPr id="49" name="內容版面配置區 2">
            <a:extLst>
              <a:ext uri="{FF2B5EF4-FFF2-40B4-BE49-F238E27FC236}">
                <a16:creationId xmlns:a16="http://schemas.microsoft.com/office/drawing/2014/main" id="{64DF2D73-91B3-4B4A-BE0A-4452E66B4D1C}"/>
              </a:ext>
            </a:extLst>
          </p:cNvPr>
          <p:cNvSpPr txBox="1">
            <a:spLocks/>
          </p:cNvSpPr>
          <p:nvPr/>
        </p:nvSpPr>
        <p:spPr>
          <a:xfrm>
            <a:off x="6096000" y="4039823"/>
            <a:ext cx="5844671" cy="2115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Mature work</a:t>
            </a:r>
          </a:p>
          <a:p>
            <a:pPr lvl="1"/>
            <a:r>
              <a:rPr lang="en-US" altLang="zh-TW" dirty="0"/>
              <a:t>Kalman filter based (</a:t>
            </a:r>
            <a:r>
              <a:rPr lang="en-US" altLang="zh-TW" dirty="0" err="1"/>
              <a:t>Serhan</a:t>
            </a:r>
            <a:r>
              <a:rPr lang="en-US" altLang="zh-TW" dirty="0"/>
              <a:t> et al.)</a:t>
            </a:r>
          </a:p>
          <a:p>
            <a:pPr lvl="1"/>
            <a:r>
              <a:rPr lang="en-US" altLang="zh-TW" dirty="0"/>
              <a:t>LSTM based (Hou et al.)</a:t>
            </a:r>
          </a:p>
          <a:p>
            <a:r>
              <a:rPr lang="en-US" altLang="zh-TW" dirty="0"/>
              <a:t>Assume perfect prediction</a:t>
            </a:r>
            <a:endParaRPr lang="zh-TW" altLang="en-US" dirty="0"/>
          </a:p>
        </p:txBody>
      </p:sp>
      <p:sp>
        <p:nvSpPr>
          <p:cNvPr id="50" name="文字方塊 49">
            <a:extLst>
              <a:ext uri="{FF2B5EF4-FFF2-40B4-BE49-F238E27FC236}">
                <a16:creationId xmlns:a16="http://schemas.microsoft.com/office/drawing/2014/main" id="{D5DFC06F-3EC4-4361-8539-D475A8D07939}"/>
              </a:ext>
            </a:extLst>
          </p:cNvPr>
          <p:cNvSpPr txBox="1"/>
          <p:nvPr/>
        </p:nvSpPr>
        <p:spPr>
          <a:xfrm>
            <a:off x="2642344" y="2107717"/>
            <a:ext cx="828625" cy="369332"/>
          </a:xfrm>
          <a:prstGeom prst="rect">
            <a:avLst/>
          </a:prstGeom>
          <a:noFill/>
        </p:spPr>
        <p:txBody>
          <a:bodyPr wrap="none" rtlCol="0">
            <a:spAutoFit/>
          </a:bodyPr>
          <a:lstStyle/>
          <a:p>
            <a:r>
              <a:rPr lang="en-US" altLang="zh-TW" dirty="0"/>
              <a:t>history</a:t>
            </a:r>
            <a:endParaRPr lang="zh-TW" altLang="en-US" dirty="0"/>
          </a:p>
        </p:txBody>
      </p:sp>
      <p:sp>
        <p:nvSpPr>
          <p:cNvPr id="51" name="文字方塊 50">
            <a:extLst>
              <a:ext uri="{FF2B5EF4-FFF2-40B4-BE49-F238E27FC236}">
                <a16:creationId xmlns:a16="http://schemas.microsoft.com/office/drawing/2014/main" id="{199CD825-A239-4A5E-A9C2-FF1A8B0B2BA5}"/>
              </a:ext>
            </a:extLst>
          </p:cNvPr>
          <p:cNvSpPr txBox="1"/>
          <p:nvPr/>
        </p:nvSpPr>
        <p:spPr>
          <a:xfrm>
            <a:off x="5407450" y="1506022"/>
            <a:ext cx="1083245" cy="369332"/>
          </a:xfrm>
          <a:prstGeom prst="rect">
            <a:avLst/>
          </a:prstGeom>
          <a:noFill/>
        </p:spPr>
        <p:txBody>
          <a:bodyPr wrap="none" rtlCol="0">
            <a:spAutoFit/>
          </a:bodyPr>
          <a:lstStyle/>
          <a:p>
            <a:r>
              <a:rPr lang="en-US" altLang="zh-TW" dirty="0"/>
              <a:t>predicted</a:t>
            </a:r>
            <a:endParaRPr lang="zh-TW" altLang="en-US" dirty="0"/>
          </a:p>
        </p:txBody>
      </p:sp>
      <p:sp>
        <p:nvSpPr>
          <p:cNvPr id="8" name="投影片編號版面配置區 7">
            <a:extLst>
              <a:ext uri="{FF2B5EF4-FFF2-40B4-BE49-F238E27FC236}">
                <a16:creationId xmlns:a16="http://schemas.microsoft.com/office/drawing/2014/main" id="{79A111D3-2182-4D7A-88BF-EB2A5207BB07}"/>
              </a:ext>
            </a:extLst>
          </p:cNvPr>
          <p:cNvSpPr>
            <a:spLocks noGrp="1"/>
          </p:cNvSpPr>
          <p:nvPr>
            <p:ph type="sldNum" sz="quarter" idx="12"/>
          </p:nvPr>
        </p:nvSpPr>
        <p:spPr/>
        <p:txBody>
          <a:bodyPr/>
          <a:lstStyle/>
          <a:p>
            <a:fld id="{E1CFCEE7-AA0A-44B9-A0B3-5356ACC922F5}" type="slidenum">
              <a:rPr lang="zh-TW" altLang="en-US" smtClean="0"/>
              <a:t>17</a:t>
            </a:fld>
            <a:endParaRPr lang="zh-TW" altLang="en-US"/>
          </a:p>
        </p:txBody>
      </p:sp>
      <p:grpSp>
        <p:nvGrpSpPr>
          <p:cNvPr id="9" name="群組 8">
            <a:extLst>
              <a:ext uri="{FF2B5EF4-FFF2-40B4-BE49-F238E27FC236}">
                <a16:creationId xmlns:a16="http://schemas.microsoft.com/office/drawing/2014/main" id="{093B83DF-830F-465A-8F2B-8D7387E2C6EC}"/>
              </a:ext>
            </a:extLst>
          </p:cNvPr>
          <p:cNvGrpSpPr/>
          <p:nvPr/>
        </p:nvGrpSpPr>
        <p:grpSpPr>
          <a:xfrm>
            <a:off x="7128457" y="-13236"/>
            <a:ext cx="5063544" cy="2685410"/>
            <a:chOff x="7128457" y="-13236"/>
            <a:chExt cx="5063544" cy="2685410"/>
          </a:xfrm>
        </p:grpSpPr>
        <p:pic>
          <p:nvPicPr>
            <p:cNvPr id="19" name="圖片 18">
              <a:extLst>
                <a:ext uri="{FF2B5EF4-FFF2-40B4-BE49-F238E27FC236}">
                  <a16:creationId xmlns:a16="http://schemas.microsoft.com/office/drawing/2014/main" id="{33F2F780-09BF-4406-A98F-E235971B39A8}"/>
                </a:ext>
              </a:extLst>
            </p:cNvPr>
            <p:cNvPicPr>
              <a:picLocks noChangeAspect="1"/>
            </p:cNvPicPr>
            <p:nvPr/>
          </p:nvPicPr>
          <p:blipFill rotWithShape="1">
            <a:blip r:embed="rId3">
              <a:extLst>
                <a:ext uri="{28A0092B-C50C-407E-A947-70E740481C1C}">
                  <a14:useLocalDpi xmlns:a14="http://schemas.microsoft.com/office/drawing/2010/main" val="0"/>
                </a:ext>
              </a:extLst>
            </a:blip>
            <a:srcRect t="47909" r="53152"/>
            <a:stretch/>
          </p:blipFill>
          <p:spPr>
            <a:xfrm>
              <a:off x="7128457" y="-13236"/>
              <a:ext cx="5063544" cy="2685410"/>
            </a:xfrm>
            <a:prstGeom prst="rect">
              <a:avLst/>
            </a:prstGeom>
          </p:spPr>
        </p:pic>
        <p:sp>
          <p:nvSpPr>
            <p:cNvPr id="20" name="矩形 19">
              <a:extLst>
                <a:ext uri="{FF2B5EF4-FFF2-40B4-BE49-F238E27FC236}">
                  <a16:creationId xmlns:a16="http://schemas.microsoft.com/office/drawing/2014/main" id="{331E6819-5D47-418E-9FB1-8D6AA804D937}"/>
                </a:ext>
              </a:extLst>
            </p:cNvPr>
            <p:cNvSpPr/>
            <p:nvPr/>
          </p:nvSpPr>
          <p:spPr>
            <a:xfrm>
              <a:off x="7408825" y="1197213"/>
              <a:ext cx="1516234" cy="12798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137319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487510" y="4039682"/>
            <a:ext cx="2234484" cy="274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7763307A-C8AC-4469-B72E-C5DF2703D14A}"/>
              </a:ext>
            </a:extLst>
          </p:cNvPr>
          <p:cNvSpPr>
            <a:spLocks noGrp="1"/>
          </p:cNvSpPr>
          <p:nvPr>
            <p:ph type="sldNum" sz="quarter" idx="12"/>
          </p:nvPr>
        </p:nvSpPr>
        <p:spPr/>
        <p:txBody>
          <a:bodyPr/>
          <a:lstStyle/>
          <a:p>
            <a:fld id="{E1CFCEE7-AA0A-44B9-A0B3-5356ACC922F5}" type="slidenum">
              <a:rPr lang="zh-TW" altLang="en-US" smtClean="0"/>
              <a:t>18</a:t>
            </a:fld>
            <a:endParaRPr lang="zh-TW" altLang="en-US"/>
          </a:p>
        </p:txBody>
      </p:sp>
    </p:spTree>
    <p:extLst>
      <p:ext uri="{BB962C8B-B14F-4D97-AF65-F5344CB8AC3E}">
        <p14:creationId xmlns:p14="http://schemas.microsoft.com/office/powerpoint/2010/main" val="3422417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9EE65A-4EE9-4FAC-B1E4-02574C09E83E}"/>
              </a:ext>
            </a:extLst>
          </p:cNvPr>
          <p:cNvSpPr>
            <a:spLocks noGrp="1"/>
          </p:cNvSpPr>
          <p:nvPr>
            <p:ph type="title"/>
          </p:nvPr>
        </p:nvSpPr>
        <p:spPr>
          <a:xfrm>
            <a:off x="838200" y="777248"/>
            <a:ext cx="10515600" cy="1325563"/>
          </a:xfrm>
        </p:spPr>
        <p:txBody>
          <a:bodyPr/>
          <a:lstStyle/>
          <a:p>
            <a:r>
              <a:rPr lang="en-US" altLang="zh-TW" dirty="0"/>
              <a:t>Tradeoff between </a:t>
            </a:r>
            <a:br>
              <a:rPr lang="en-US" altLang="zh-TW" dirty="0"/>
            </a:br>
            <a:r>
              <a:rPr lang="en-US" altLang="zh-TW" dirty="0"/>
              <a:t>Runtime and Optimality</a:t>
            </a:r>
            <a:endParaRPr lang="zh-TW" altLang="en-US" dirty="0"/>
          </a:p>
        </p:txBody>
      </p:sp>
      <p:sp>
        <p:nvSpPr>
          <p:cNvPr id="3" name="內容版面配置區 2">
            <a:extLst>
              <a:ext uri="{FF2B5EF4-FFF2-40B4-BE49-F238E27FC236}">
                <a16:creationId xmlns:a16="http://schemas.microsoft.com/office/drawing/2014/main" id="{CB77EE37-3BA0-4FAE-B74B-E840E26694A9}"/>
              </a:ext>
            </a:extLst>
          </p:cNvPr>
          <p:cNvSpPr>
            <a:spLocks noGrp="1"/>
          </p:cNvSpPr>
          <p:nvPr>
            <p:ph idx="1"/>
          </p:nvPr>
        </p:nvSpPr>
        <p:spPr>
          <a:xfrm>
            <a:off x="151881" y="2240463"/>
            <a:ext cx="8283435" cy="2331537"/>
          </a:xfrm>
        </p:spPr>
        <p:txBody>
          <a:bodyPr>
            <a:normAutofit fontScale="92500" lnSpcReduction="20000"/>
          </a:bodyPr>
          <a:lstStyle/>
          <a:p>
            <a:pPr marL="0" indent="0">
              <a:buNone/>
            </a:pPr>
            <a:r>
              <a:rPr lang="en-US" altLang="zh-TW" dirty="0"/>
              <a:t>Procedure:</a:t>
            </a:r>
          </a:p>
          <a:p>
            <a:pPr marL="514350" indent="-514350">
              <a:buFont typeface="+mj-lt"/>
              <a:buAutoNum type="arabicPeriod"/>
            </a:pPr>
            <a:r>
              <a:rPr lang="en-US" altLang="zh-TW" dirty="0"/>
              <a:t>Concatenate all poses from all 6-DoF clients</a:t>
            </a:r>
          </a:p>
          <a:p>
            <a:pPr marL="514350" indent="-514350">
              <a:buFont typeface="+mj-lt"/>
              <a:buAutoNum type="arabicPeriod"/>
            </a:pPr>
            <a:r>
              <a:rPr lang="en-US" altLang="zh-TW" dirty="0"/>
              <a:t>Cut partitions from the concatenated pose trajectory</a:t>
            </a:r>
          </a:p>
          <a:p>
            <a:pPr marL="514350" indent="-514350">
              <a:buFont typeface="+mj-lt"/>
              <a:buAutoNum type="arabicPeriod"/>
            </a:pPr>
            <a:r>
              <a:rPr lang="en-US" altLang="zh-TW" dirty="0"/>
              <a:t>Generate a source view candidate from each partition</a:t>
            </a:r>
          </a:p>
          <a:p>
            <a:pPr lvl="1"/>
            <a:r>
              <a:rPr lang="en-US" altLang="zh-TW" dirty="0"/>
              <a:t>Candidates as representatives (leverage temporal locality)</a:t>
            </a:r>
          </a:p>
          <a:p>
            <a:pPr lvl="1"/>
            <a:r>
              <a:rPr lang="en-US" altLang="zh-TW" dirty="0"/>
              <a:t>The pose at least covers nearby poses</a:t>
            </a:r>
          </a:p>
        </p:txBody>
      </p:sp>
      <p:sp>
        <p:nvSpPr>
          <p:cNvPr id="4" name="Snip Single Corner Rectangle 5">
            <a:extLst>
              <a:ext uri="{FF2B5EF4-FFF2-40B4-BE49-F238E27FC236}">
                <a16:creationId xmlns:a16="http://schemas.microsoft.com/office/drawing/2014/main" id="{28F70D9D-E861-4167-8CB6-E9F5F91AB2E5}"/>
              </a:ext>
            </a:extLst>
          </p:cNvPr>
          <p:cNvSpPr/>
          <p:nvPr/>
        </p:nvSpPr>
        <p:spPr>
          <a:xfrm flipV="1">
            <a:off x="9486" y="-1"/>
            <a:ext cx="342273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16731883-103B-4089-B00A-ABD28BD7A314}"/>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Candidate Generator</a:t>
            </a:r>
            <a:endParaRPr lang="en-TW" sz="2800" dirty="0">
              <a:solidFill>
                <a:schemeClr val="accent4">
                  <a:lumMod val="50000"/>
                </a:schemeClr>
              </a:solidFill>
            </a:endParaRPr>
          </a:p>
        </p:txBody>
      </p:sp>
      <p:sp>
        <p:nvSpPr>
          <p:cNvPr id="7" name="矩形: 圓角 6">
            <a:extLst>
              <a:ext uri="{FF2B5EF4-FFF2-40B4-BE49-F238E27FC236}">
                <a16:creationId xmlns:a16="http://schemas.microsoft.com/office/drawing/2014/main" id="{D4F3AE06-8361-40CE-8075-FBA87F813A90}"/>
              </a:ext>
            </a:extLst>
          </p:cNvPr>
          <p:cNvSpPr/>
          <p:nvPr/>
        </p:nvSpPr>
        <p:spPr>
          <a:xfrm>
            <a:off x="8417938" y="3494720"/>
            <a:ext cx="3515174"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concatenated poses</a:t>
            </a:r>
            <a:endParaRPr lang="zh-TW" altLang="en-US" dirty="0"/>
          </a:p>
        </p:txBody>
      </p:sp>
      <p:grpSp>
        <p:nvGrpSpPr>
          <p:cNvPr id="51" name="群組 50">
            <a:extLst>
              <a:ext uri="{FF2B5EF4-FFF2-40B4-BE49-F238E27FC236}">
                <a16:creationId xmlns:a16="http://schemas.microsoft.com/office/drawing/2014/main" id="{534304B0-A870-46EC-84D1-02AB0C7B96FB}"/>
              </a:ext>
            </a:extLst>
          </p:cNvPr>
          <p:cNvGrpSpPr/>
          <p:nvPr/>
        </p:nvGrpSpPr>
        <p:grpSpPr>
          <a:xfrm>
            <a:off x="8382000" y="2238617"/>
            <a:ext cx="3558302" cy="518227"/>
            <a:chOff x="8617042" y="2294526"/>
            <a:chExt cx="3187519" cy="385793"/>
          </a:xfrm>
        </p:grpSpPr>
        <p:sp>
          <p:nvSpPr>
            <p:cNvPr id="8" name="矩形: 圓角 7">
              <a:extLst>
                <a:ext uri="{FF2B5EF4-FFF2-40B4-BE49-F238E27FC236}">
                  <a16:creationId xmlns:a16="http://schemas.microsoft.com/office/drawing/2014/main" id="{9EF6F214-6E2F-42C0-BA75-77E6CFCAA54E}"/>
                </a:ext>
              </a:extLst>
            </p:cNvPr>
            <p:cNvSpPr/>
            <p:nvPr/>
          </p:nvSpPr>
          <p:spPr>
            <a:xfrm>
              <a:off x="8617042" y="2364351"/>
              <a:ext cx="953035" cy="31596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poses</a:t>
              </a:r>
              <a:endParaRPr lang="zh-TW" altLang="en-US" dirty="0"/>
            </a:p>
          </p:txBody>
        </p:sp>
        <p:sp>
          <p:nvSpPr>
            <p:cNvPr id="9" name="矩形: 圓角 8">
              <a:extLst>
                <a:ext uri="{FF2B5EF4-FFF2-40B4-BE49-F238E27FC236}">
                  <a16:creationId xmlns:a16="http://schemas.microsoft.com/office/drawing/2014/main" id="{98555BA7-5070-490C-B4F8-6BD981B07B35}"/>
                </a:ext>
              </a:extLst>
            </p:cNvPr>
            <p:cNvSpPr/>
            <p:nvPr/>
          </p:nvSpPr>
          <p:spPr>
            <a:xfrm>
              <a:off x="9638766" y="2364351"/>
              <a:ext cx="953035" cy="31596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poses</a:t>
              </a:r>
              <a:endParaRPr lang="zh-TW" altLang="en-US" dirty="0"/>
            </a:p>
          </p:txBody>
        </p:sp>
        <p:sp>
          <p:nvSpPr>
            <p:cNvPr id="10" name="矩形: 圓角 9">
              <a:extLst>
                <a:ext uri="{FF2B5EF4-FFF2-40B4-BE49-F238E27FC236}">
                  <a16:creationId xmlns:a16="http://schemas.microsoft.com/office/drawing/2014/main" id="{E9A41A46-B4E1-4EB5-9D03-49AA5A87A6BC}"/>
                </a:ext>
              </a:extLst>
            </p:cNvPr>
            <p:cNvSpPr/>
            <p:nvPr/>
          </p:nvSpPr>
          <p:spPr>
            <a:xfrm>
              <a:off x="10851526" y="2364351"/>
              <a:ext cx="953035" cy="31596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poses</a:t>
              </a:r>
              <a:endParaRPr lang="zh-TW" altLang="en-US" dirty="0"/>
            </a:p>
          </p:txBody>
        </p:sp>
        <p:sp>
          <p:nvSpPr>
            <p:cNvPr id="11" name="文字方塊 10">
              <a:extLst>
                <a:ext uri="{FF2B5EF4-FFF2-40B4-BE49-F238E27FC236}">
                  <a16:creationId xmlns:a16="http://schemas.microsoft.com/office/drawing/2014/main" id="{DB709C7A-476C-4D63-B348-E03BEBF66DDC}"/>
                </a:ext>
              </a:extLst>
            </p:cNvPr>
            <p:cNvSpPr txBox="1"/>
            <p:nvPr/>
          </p:nvSpPr>
          <p:spPr>
            <a:xfrm>
              <a:off x="10529891" y="2294526"/>
              <a:ext cx="357790" cy="369332"/>
            </a:xfrm>
            <a:prstGeom prst="rect">
              <a:avLst/>
            </a:prstGeom>
            <a:noFill/>
          </p:spPr>
          <p:txBody>
            <a:bodyPr wrap="none" rtlCol="0">
              <a:spAutoFit/>
            </a:bodyPr>
            <a:lstStyle/>
            <a:p>
              <a:r>
                <a:rPr lang="en-US" altLang="zh-TW" dirty="0"/>
                <a:t>...</a:t>
              </a:r>
              <a:endParaRPr lang="zh-TW" altLang="en-US" dirty="0"/>
            </a:p>
          </p:txBody>
        </p:sp>
      </p:grpSp>
      <p:cxnSp>
        <p:nvCxnSpPr>
          <p:cNvPr id="21" name="接點: 弧形 20">
            <a:extLst>
              <a:ext uri="{FF2B5EF4-FFF2-40B4-BE49-F238E27FC236}">
                <a16:creationId xmlns:a16="http://schemas.microsoft.com/office/drawing/2014/main" id="{6DFA0611-6594-4C0D-9FBC-78A2D4E40EC3}"/>
              </a:ext>
            </a:extLst>
          </p:cNvPr>
          <p:cNvCxnSpPr>
            <a:stCxn id="8" idx="2"/>
            <a:endCxn id="7" idx="0"/>
          </p:cNvCxnSpPr>
          <p:nvPr/>
        </p:nvCxnSpPr>
        <p:spPr>
          <a:xfrm rot="16200000" flipH="1">
            <a:off x="9175799" y="2494994"/>
            <a:ext cx="737876" cy="1261577"/>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接點: 弧形 21">
            <a:extLst>
              <a:ext uri="{FF2B5EF4-FFF2-40B4-BE49-F238E27FC236}">
                <a16:creationId xmlns:a16="http://schemas.microsoft.com/office/drawing/2014/main" id="{5EE172CE-0222-491A-89F6-83EB1ABDBA4F}"/>
              </a:ext>
            </a:extLst>
          </p:cNvPr>
          <p:cNvCxnSpPr>
            <a:cxnSpLocks/>
            <a:stCxn id="9" idx="2"/>
            <a:endCxn id="7" idx="0"/>
          </p:cNvCxnSpPr>
          <p:nvPr/>
        </p:nvCxnSpPr>
        <p:spPr>
          <a:xfrm rot="16200000" flipH="1">
            <a:off x="9746086" y="3065281"/>
            <a:ext cx="737876" cy="121003"/>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接點: 弧形 24">
            <a:extLst>
              <a:ext uri="{FF2B5EF4-FFF2-40B4-BE49-F238E27FC236}">
                <a16:creationId xmlns:a16="http://schemas.microsoft.com/office/drawing/2014/main" id="{9890DF11-760E-4302-8FD6-403600823CF2}"/>
              </a:ext>
            </a:extLst>
          </p:cNvPr>
          <p:cNvCxnSpPr>
            <a:cxnSpLocks/>
            <a:stCxn id="10" idx="2"/>
            <a:endCxn id="7" idx="0"/>
          </p:cNvCxnSpPr>
          <p:nvPr/>
        </p:nvCxnSpPr>
        <p:spPr>
          <a:xfrm rot="5400000">
            <a:off x="10423002" y="2509367"/>
            <a:ext cx="737876" cy="1232830"/>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接點: 弧形 28">
            <a:extLst>
              <a:ext uri="{FF2B5EF4-FFF2-40B4-BE49-F238E27FC236}">
                <a16:creationId xmlns:a16="http://schemas.microsoft.com/office/drawing/2014/main" id="{21242CE1-E399-4F12-ABD9-81557FEAF3F0}"/>
              </a:ext>
            </a:extLst>
          </p:cNvPr>
          <p:cNvCxnSpPr>
            <a:cxnSpLocks/>
            <a:stCxn id="7" idx="2"/>
            <a:endCxn id="12" idx="0"/>
          </p:cNvCxnSpPr>
          <p:nvPr/>
        </p:nvCxnSpPr>
        <p:spPr>
          <a:xfrm rot="5400000">
            <a:off x="9266154" y="3285995"/>
            <a:ext cx="276213" cy="1542530"/>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接點: 弧形 31">
            <a:extLst>
              <a:ext uri="{FF2B5EF4-FFF2-40B4-BE49-F238E27FC236}">
                <a16:creationId xmlns:a16="http://schemas.microsoft.com/office/drawing/2014/main" id="{D95259A7-AE25-458E-930A-A7A6296D34D9}"/>
              </a:ext>
            </a:extLst>
          </p:cNvPr>
          <p:cNvCxnSpPr>
            <a:cxnSpLocks/>
            <a:stCxn id="7" idx="2"/>
            <a:endCxn id="13" idx="0"/>
          </p:cNvCxnSpPr>
          <p:nvPr/>
        </p:nvCxnSpPr>
        <p:spPr>
          <a:xfrm rot="5400000">
            <a:off x="9528533" y="3548373"/>
            <a:ext cx="276213" cy="1017773"/>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接點: 弧形 34">
            <a:extLst>
              <a:ext uri="{FF2B5EF4-FFF2-40B4-BE49-F238E27FC236}">
                <a16:creationId xmlns:a16="http://schemas.microsoft.com/office/drawing/2014/main" id="{B162D6FC-52CB-4A9A-BD7B-AFF8BF798043}"/>
              </a:ext>
            </a:extLst>
          </p:cNvPr>
          <p:cNvCxnSpPr>
            <a:cxnSpLocks/>
            <a:stCxn id="7" idx="2"/>
            <a:endCxn id="14" idx="0"/>
          </p:cNvCxnSpPr>
          <p:nvPr/>
        </p:nvCxnSpPr>
        <p:spPr>
          <a:xfrm rot="5400000">
            <a:off x="9790911" y="3810752"/>
            <a:ext cx="276213" cy="493016"/>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接點: 弧形 37">
            <a:extLst>
              <a:ext uri="{FF2B5EF4-FFF2-40B4-BE49-F238E27FC236}">
                <a16:creationId xmlns:a16="http://schemas.microsoft.com/office/drawing/2014/main" id="{262F197B-089A-4AA0-807F-50F4B1D6A5A1}"/>
              </a:ext>
            </a:extLst>
          </p:cNvPr>
          <p:cNvCxnSpPr>
            <a:cxnSpLocks/>
            <a:stCxn id="7" idx="2"/>
            <a:endCxn id="15" idx="0"/>
          </p:cNvCxnSpPr>
          <p:nvPr/>
        </p:nvCxnSpPr>
        <p:spPr>
          <a:xfrm rot="5400000">
            <a:off x="10037419" y="4057259"/>
            <a:ext cx="276213" cy="1"/>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接點: 弧形 40">
            <a:extLst>
              <a:ext uri="{FF2B5EF4-FFF2-40B4-BE49-F238E27FC236}">
                <a16:creationId xmlns:a16="http://schemas.microsoft.com/office/drawing/2014/main" id="{5C9564B2-712C-4869-89F8-D71084D84C79}"/>
              </a:ext>
            </a:extLst>
          </p:cNvPr>
          <p:cNvCxnSpPr>
            <a:cxnSpLocks/>
            <a:stCxn id="7" idx="2"/>
            <a:endCxn id="16" idx="0"/>
          </p:cNvCxnSpPr>
          <p:nvPr/>
        </p:nvCxnSpPr>
        <p:spPr>
          <a:xfrm rot="16200000" flipH="1">
            <a:off x="10280332" y="3814345"/>
            <a:ext cx="276211" cy="485825"/>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接點: 弧形 43">
            <a:extLst>
              <a:ext uri="{FF2B5EF4-FFF2-40B4-BE49-F238E27FC236}">
                <a16:creationId xmlns:a16="http://schemas.microsoft.com/office/drawing/2014/main" id="{F1850DCF-9F7D-4741-9EA4-D906CEDF439F}"/>
              </a:ext>
            </a:extLst>
          </p:cNvPr>
          <p:cNvCxnSpPr>
            <a:cxnSpLocks/>
            <a:stCxn id="7" idx="2"/>
            <a:endCxn id="18" idx="0"/>
          </p:cNvCxnSpPr>
          <p:nvPr/>
        </p:nvCxnSpPr>
        <p:spPr>
          <a:xfrm rot="16200000" flipH="1">
            <a:off x="10633168" y="3461510"/>
            <a:ext cx="276211" cy="1191497"/>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接點: 弧形 46">
            <a:extLst>
              <a:ext uri="{FF2B5EF4-FFF2-40B4-BE49-F238E27FC236}">
                <a16:creationId xmlns:a16="http://schemas.microsoft.com/office/drawing/2014/main" id="{C461BEAE-F50A-4E66-B678-C5878039F15B}"/>
              </a:ext>
            </a:extLst>
          </p:cNvPr>
          <p:cNvCxnSpPr>
            <a:cxnSpLocks/>
            <a:stCxn id="7" idx="2"/>
            <a:endCxn id="19" idx="0"/>
          </p:cNvCxnSpPr>
          <p:nvPr/>
        </p:nvCxnSpPr>
        <p:spPr>
          <a:xfrm rot="16200000" flipH="1">
            <a:off x="10865783" y="3228893"/>
            <a:ext cx="276210" cy="165672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矩形: 圓角 52">
            <a:extLst>
              <a:ext uri="{FF2B5EF4-FFF2-40B4-BE49-F238E27FC236}">
                <a16:creationId xmlns:a16="http://schemas.microsoft.com/office/drawing/2014/main" id="{1E9492B3-CEC7-4A6A-8E01-5DEC73B0205D}"/>
              </a:ext>
            </a:extLst>
          </p:cNvPr>
          <p:cNvSpPr/>
          <p:nvPr/>
        </p:nvSpPr>
        <p:spPr>
          <a:xfrm>
            <a:off x="8425128" y="4832202"/>
            <a:ext cx="3515174" cy="42443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candidate generation</a:t>
            </a:r>
            <a:endParaRPr lang="zh-TW" altLang="en-US" dirty="0"/>
          </a:p>
        </p:txBody>
      </p:sp>
      <p:grpSp>
        <p:nvGrpSpPr>
          <p:cNvPr id="108" name="群組 107">
            <a:extLst>
              <a:ext uri="{FF2B5EF4-FFF2-40B4-BE49-F238E27FC236}">
                <a16:creationId xmlns:a16="http://schemas.microsoft.com/office/drawing/2014/main" id="{A1529C99-50E1-4F8F-B8E4-0BF34E46923F}"/>
              </a:ext>
            </a:extLst>
          </p:cNvPr>
          <p:cNvGrpSpPr/>
          <p:nvPr/>
        </p:nvGrpSpPr>
        <p:grpSpPr>
          <a:xfrm>
            <a:off x="8425128" y="4048237"/>
            <a:ext cx="3614991" cy="803195"/>
            <a:chOff x="8662117" y="3751906"/>
            <a:chExt cx="3238301" cy="597937"/>
          </a:xfrm>
        </p:grpSpPr>
        <p:grpSp>
          <p:nvGrpSpPr>
            <p:cNvPr id="76" name="群組 75">
              <a:extLst>
                <a:ext uri="{FF2B5EF4-FFF2-40B4-BE49-F238E27FC236}">
                  <a16:creationId xmlns:a16="http://schemas.microsoft.com/office/drawing/2014/main" id="{D819C532-B543-4AA1-A6B6-FEDEE678399F}"/>
                </a:ext>
              </a:extLst>
            </p:cNvPr>
            <p:cNvGrpSpPr/>
            <p:nvPr/>
          </p:nvGrpSpPr>
          <p:grpSpPr>
            <a:xfrm>
              <a:off x="8662117" y="3751906"/>
              <a:ext cx="3238301" cy="369333"/>
              <a:chOff x="8662117" y="3751906"/>
              <a:chExt cx="3238301" cy="369333"/>
            </a:xfrm>
          </p:grpSpPr>
          <p:sp>
            <p:nvSpPr>
              <p:cNvPr id="12" name="矩形: 圓角 11">
                <a:extLst>
                  <a:ext uri="{FF2B5EF4-FFF2-40B4-BE49-F238E27FC236}">
                    <a16:creationId xmlns:a16="http://schemas.microsoft.com/office/drawing/2014/main" id="{1CC2FFAD-C746-4B47-AD1C-3B59A0673C51}"/>
                  </a:ext>
                </a:extLst>
              </p:cNvPr>
              <p:cNvSpPr/>
              <p:nvPr/>
            </p:nvSpPr>
            <p:spPr>
              <a:xfrm>
                <a:off x="8662117"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13" name="矩形: 圓角 12">
                <a:extLst>
                  <a:ext uri="{FF2B5EF4-FFF2-40B4-BE49-F238E27FC236}">
                    <a16:creationId xmlns:a16="http://schemas.microsoft.com/office/drawing/2014/main" id="{3BA2EF9B-C0F2-4025-9C90-D6CA338195F4}"/>
                  </a:ext>
                </a:extLst>
              </p:cNvPr>
              <p:cNvSpPr/>
              <p:nvPr/>
            </p:nvSpPr>
            <p:spPr>
              <a:xfrm>
                <a:off x="9132193"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14" name="矩形: 圓角 13">
                <a:extLst>
                  <a:ext uri="{FF2B5EF4-FFF2-40B4-BE49-F238E27FC236}">
                    <a16:creationId xmlns:a16="http://schemas.microsoft.com/office/drawing/2014/main" id="{16B9F482-E9F5-483D-A15A-59AE5BA5D723}"/>
                  </a:ext>
                </a:extLst>
              </p:cNvPr>
              <p:cNvSpPr/>
              <p:nvPr/>
            </p:nvSpPr>
            <p:spPr>
              <a:xfrm>
                <a:off x="9602269"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15" name="矩形: 圓角 14">
                <a:extLst>
                  <a:ext uri="{FF2B5EF4-FFF2-40B4-BE49-F238E27FC236}">
                    <a16:creationId xmlns:a16="http://schemas.microsoft.com/office/drawing/2014/main" id="{7AF65554-630D-43BD-827A-FFEBA95A9366}"/>
                  </a:ext>
                </a:extLst>
              </p:cNvPr>
              <p:cNvSpPr/>
              <p:nvPr/>
            </p:nvSpPr>
            <p:spPr>
              <a:xfrm>
                <a:off x="10043911"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16" name="矩形: 圓角 15">
                <a:extLst>
                  <a:ext uri="{FF2B5EF4-FFF2-40B4-BE49-F238E27FC236}">
                    <a16:creationId xmlns:a16="http://schemas.microsoft.com/office/drawing/2014/main" id="{16D02B5A-9F9B-4D26-A82C-8E6E1925930F}"/>
                  </a:ext>
                </a:extLst>
              </p:cNvPr>
              <p:cNvSpPr/>
              <p:nvPr/>
            </p:nvSpPr>
            <p:spPr>
              <a:xfrm>
                <a:off x="10479113" y="3861435"/>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17" name="文字方塊 16">
                <a:extLst>
                  <a:ext uri="{FF2B5EF4-FFF2-40B4-BE49-F238E27FC236}">
                    <a16:creationId xmlns:a16="http://schemas.microsoft.com/office/drawing/2014/main" id="{EC6B8F52-B812-4AFA-946F-9FB6A1950CA4}"/>
                  </a:ext>
                </a:extLst>
              </p:cNvPr>
              <p:cNvSpPr txBox="1"/>
              <p:nvPr/>
            </p:nvSpPr>
            <p:spPr>
              <a:xfrm>
                <a:off x="10802494" y="3751906"/>
                <a:ext cx="357790" cy="369332"/>
              </a:xfrm>
              <a:prstGeom prst="rect">
                <a:avLst/>
              </a:prstGeom>
              <a:noFill/>
            </p:spPr>
            <p:txBody>
              <a:bodyPr wrap="none" rtlCol="0">
                <a:spAutoFit/>
              </a:bodyPr>
              <a:lstStyle/>
              <a:p>
                <a:r>
                  <a:rPr lang="en-US" altLang="zh-TW" dirty="0"/>
                  <a:t>...</a:t>
                </a:r>
                <a:endParaRPr lang="zh-TW" altLang="en-US" dirty="0"/>
              </a:p>
            </p:txBody>
          </p:sp>
          <p:sp>
            <p:nvSpPr>
              <p:cNvPr id="18" name="矩形: 圓角 17">
                <a:extLst>
                  <a:ext uri="{FF2B5EF4-FFF2-40B4-BE49-F238E27FC236}">
                    <a16:creationId xmlns:a16="http://schemas.microsoft.com/office/drawing/2014/main" id="{C3677E52-24C5-4724-82C7-1476B853FC30}"/>
                  </a:ext>
                </a:extLst>
              </p:cNvPr>
              <p:cNvSpPr/>
              <p:nvPr/>
            </p:nvSpPr>
            <p:spPr>
              <a:xfrm>
                <a:off x="11111252" y="3861435"/>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19" name="矩形: 圓角 18">
                <a:extLst>
                  <a:ext uri="{FF2B5EF4-FFF2-40B4-BE49-F238E27FC236}">
                    <a16:creationId xmlns:a16="http://schemas.microsoft.com/office/drawing/2014/main" id="{11306E38-1FB5-49FE-8E99-300AF1876FE1}"/>
                  </a:ext>
                </a:extLst>
              </p:cNvPr>
              <p:cNvSpPr/>
              <p:nvPr/>
            </p:nvSpPr>
            <p:spPr>
              <a:xfrm>
                <a:off x="11528005" y="3861434"/>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grpSp>
        <p:cxnSp>
          <p:nvCxnSpPr>
            <p:cNvPr id="101" name="直線單箭頭接點 100">
              <a:extLst>
                <a:ext uri="{FF2B5EF4-FFF2-40B4-BE49-F238E27FC236}">
                  <a16:creationId xmlns:a16="http://schemas.microsoft.com/office/drawing/2014/main" id="{51364EDB-B178-4CD6-80D7-62F52D179258}"/>
                </a:ext>
              </a:extLst>
            </p:cNvPr>
            <p:cNvCxnSpPr>
              <a:cxnSpLocks/>
              <a:stCxn id="12" idx="2"/>
            </p:cNvCxnSpPr>
            <p:nvPr/>
          </p:nvCxnSpPr>
          <p:spPr>
            <a:xfrm flipH="1">
              <a:off x="8848323" y="4121239"/>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單箭頭接點 101">
              <a:extLst>
                <a:ext uri="{FF2B5EF4-FFF2-40B4-BE49-F238E27FC236}">
                  <a16:creationId xmlns:a16="http://schemas.microsoft.com/office/drawing/2014/main" id="{19785AB4-B524-425B-B9EF-CA12E61C6D4B}"/>
                </a:ext>
              </a:extLst>
            </p:cNvPr>
            <p:cNvCxnSpPr/>
            <p:nvPr/>
          </p:nvCxnSpPr>
          <p:spPr>
            <a:xfrm flipH="1">
              <a:off x="9318399" y="4123422"/>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a:extLst>
                <a:ext uri="{FF2B5EF4-FFF2-40B4-BE49-F238E27FC236}">
                  <a16:creationId xmlns:a16="http://schemas.microsoft.com/office/drawing/2014/main" id="{A19181B4-FD1C-4930-9652-EE088A2EA12D}"/>
                </a:ext>
              </a:extLst>
            </p:cNvPr>
            <p:cNvCxnSpPr/>
            <p:nvPr/>
          </p:nvCxnSpPr>
          <p:spPr>
            <a:xfrm flipH="1">
              <a:off x="9793214" y="4129900"/>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2E447D7C-F9B6-4BBE-A707-4CEC09896BEA}"/>
                </a:ext>
              </a:extLst>
            </p:cNvPr>
            <p:cNvCxnSpPr/>
            <p:nvPr/>
          </p:nvCxnSpPr>
          <p:spPr>
            <a:xfrm flipH="1">
              <a:off x="10236558" y="4129900"/>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65D13F8F-5ABF-43F3-81B2-8E82770EAF7F}"/>
                </a:ext>
              </a:extLst>
            </p:cNvPr>
            <p:cNvCxnSpPr/>
            <p:nvPr/>
          </p:nvCxnSpPr>
          <p:spPr>
            <a:xfrm flipH="1">
              <a:off x="10665316" y="4117988"/>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5">
              <a:extLst>
                <a:ext uri="{FF2B5EF4-FFF2-40B4-BE49-F238E27FC236}">
                  <a16:creationId xmlns:a16="http://schemas.microsoft.com/office/drawing/2014/main" id="{BF1BD1ED-AA53-442A-BCFD-1C693CDA650E}"/>
                </a:ext>
              </a:extLst>
            </p:cNvPr>
            <p:cNvCxnSpPr/>
            <p:nvPr/>
          </p:nvCxnSpPr>
          <p:spPr>
            <a:xfrm flipH="1">
              <a:off x="11297458" y="4135555"/>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18D898F2-2961-4CB7-8CB9-37AD4404D689}"/>
                </a:ext>
              </a:extLst>
            </p:cNvPr>
            <p:cNvCxnSpPr/>
            <p:nvPr/>
          </p:nvCxnSpPr>
          <p:spPr>
            <a:xfrm flipH="1">
              <a:off x="11712237" y="4113315"/>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群組 115">
            <a:extLst>
              <a:ext uri="{FF2B5EF4-FFF2-40B4-BE49-F238E27FC236}">
                <a16:creationId xmlns:a16="http://schemas.microsoft.com/office/drawing/2014/main" id="{1B1E9F87-2389-44C0-9B7F-17FEC0D2BA56}"/>
              </a:ext>
            </a:extLst>
          </p:cNvPr>
          <p:cNvGrpSpPr/>
          <p:nvPr/>
        </p:nvGrpSpPr>
        <p:grpSpPr>
          <a:xfrm>
            <a:off x="8417938" y="5245000"/>
            <a:ext cx="3614992" cy="669631"/>
            <a:chOff x="8655676" y="4642834"/>
            <a:chExt cx="3238302" cy="498505"/>
          </a:xfrm>
        </p:grpSpPr>
        <p:grpSp>
          <p:nvGrpSpPr>
            <p:cNvPr id="77" name="群組 76">
              <a:extLst>
                <a:ext uri="{FF2B5EF4-FFF2-40B4-BE49-F238E27FC236}">
                  <a16:creationId xmlns:a16="http://schemas.microsoft.com/office/drawing/2014/main" id="{F797EBD7-FD51-47E0-A6B0-C2125053D2B7}"/>
                </a:ext>
              </a:extLst>
            </p:cNvPr>
            <p:cNvGrpSpPr/>
            <p:nvPr/>
          </p:nvGrpSpPr>
          <p:grpSpPr>
            <a:xfrm>
              <a:off x="8655676" y="4772005"/>
              <a:ext cx="3238302" cy="369334"/>
              <a:chOff x="8662116" y="4918347"/>
              <a:chExt cx="3238302" cy="369334"/>
            </a:xfrm>
          </p:grpSpPr>
          <p:sp>
            <p:nvSpPr>
              <p:cNvPr id="52" name="矩形: 圓角 51">
                <a:extLst>
                  <a:ext uri="{FF2B5EF4-FFF2-40B4-BE49-F238E27FC236}">
                    <a16:creationId xmlns:a16="http://schemas.microsoft.com/office/drawing/2014/main" id="{80B05D38-D0EE-4182-9875-BE0578EF2D6E}"/>
                  </a:ext>
                </a:extLst>
              </p:cNvPr>
              <p:cNvSpPr/>
              <p:nvPr/>
            </p:nvSpPr>
            <p:spPr>
              <a:xfrm>
                <a:off x="8662116" y="5027878"/>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sp>
            <p:nvSpPr>
              <p:cNvPr id="69" name="矩形: 圓角 68">
                <a:extLst>
                  <a:ext uri="{FF2B5EF4-FFF2-40B4-BE49-F238E27FC236}">
                    <a16:creationId xmlns:a16="http://schemas.microsoft.com/office/drawing/2014/main" id="{8208505C-7071-41C2-ABD5-F9B0FB819A9A}"/>
                  </a:ext>
                </a:extLst>
              </p:cNvPr>
              <p:cNvSpPr/>
              <p:nvPr/>
            </p:nvSpPr>
            <p:spPr>
              <a:xfrm>
                <a:off x="9132192" y="5027877"/>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70" name="矩形: 圓角 69">
                <a:extLst>
                  <a:ext uri="{FF2B5EF4-FFF2-40B4-BE49-F238E27FC236}">
                    <a16:creationId xmlns:a16="http://schemas.microsoft.com/office/drawing/2014/main" id="{D057E4F5-F9AB-440C-965E-FAA038BFE274}"/>
                  </a:ext>
                </a:extLst>
              </p:cNvPr>
              <p:cNvSpPr/>
              <p:nvPr/>
            </p:nvSpPr>
            <p:spPr>
              <a:xfrm>
                <a:off x="9573835" y="5027877"/>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
            <p:nvSpPr>
              <p:cNvPr id="71" name="矩形: 圓角 70">
                <a:extLst>
                  <a:ext uri="{FF2B5EF4-FFF2-40B4-BE49-F238E27FC236}">
                    <a16:creationId xmlns:a16="http://schemas.microsoft.com/office/drawing/2014/main" id="{A7FC7974-4FB2-4E75-B584-37E192AF2A3E}"/>
                  </a:ext>
                </a:extLst>
              </p:cNvPr>
              <p:cNvSpPr/>
              <p:nvPr/>
            </p:nvSpPr>
            <p:spPr>
              <a:xfrm>
                <a:off x="10043911"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
            <p:nvSpPr>
              <p:cNvPr id="72" name="矩形: 圓角 71">
                <a:extLst>
                  <a:ext uri="{FF2B5EF4-FFF2-40B4-BE49-F238E27FC236}">
                    <a16:creationId xmlns:a16="http://schemas.microsoft.com/office/drawing/2014/main" id="{52535CA0-F120-49E7-9802-DEF619DD0AEB}"/>
                  </a:ext>
                </a:extLst>
              </p:cNvPr>
              <p:cNvSpPr/>
              <p:nvPr/>
            </p:nvSpPr>
            <p:spPr>
              <a:xfrm>
                <a:off x="11111252"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73" name="矩形: 圓角 72">
                <a:extLst>
                  <a:ext uri="{FF2B5EF4-FFF2-40B4-BE49-F238E27FC236}">
                    <a16:creationId xmlns:a16="http://schemas.microsoft.com/office/drawing/2014/main" id="{D30466BF-433D-45EC-AC5A-AF78F411CF1A}"/>
                  </a:ext>
                </a:extLst>
              </p:cNvPr>
              <p:cNvSpPr/>
              <p:nvPr/>
            </p:nvSpPr>
            <p:spPr>
              <a:xfrm>
                <a:off x="11528005"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74" name="矩形: 圓角 73">
                <a:extLst>
                  <a:ext uri="{FF2B5EF4-FFF2-40B4-BE49-F238E27FC236}">
                    <a16:creationId xmlns:a16="http://schemas.microsoft.com/office/drawing/2014/main" id="{03610158-B1B3-4BB5-98F5-13CE14E4ACFD}"/>
                  </a:ext>
                </a:extLst>
              </p:cNvPr>
              <p:cNvSpPr/>
              <p:nvPr/>
            </p:nvSpPr>
            <p:spPr>
              <a:xfrm>
                <a:off x="10477298"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
            <p:nvSpPr>
              <p:cNvPr id="75" name="文字方塊 74">
                <a:extLst>
                  <a:ext uri="{FF2B5EF4-FFF2-40B4-BE49-F238E27FC236}">
                    <a16:creationId xmlns:a16="http://schemas.microsoft.com/office/drawing/2014/main" id="{59D62C9B-4E0F-4166-AEB6-FDE053590735}"/>
                  </a:ext>
                </a:extLst>
              </p:cNvPr>
              <p:cNvSpPr txBox="1"/>
              <p:nvPr/>
            </p:nvSpPr>
            <p:spPr>
              <a:xfrm>
                <a:off x="10801587" y="4918347"/>
                <a:ext cx="357790" cy="369332"/>
              </a:xfrm>
              <a:prstGeom prst="rect">
                <a:avLst/>
              </a:prstGeom>
              <a:noFill/>
            </p:spPr>
            <p:txBody>
              <a:bodyPr wrap="none" rtlCol="0">
                <a:spAutoFit/>
              </a:bodyPr>
              <a:lstStyle/>
              <a:p>
                <a:r>
                  <a:rPr lang="en-US" altLang="zh-TW" dirty="0"/>
                  <a:t>...</a:t>
                </a:r>
                <a:endParaRPr lang="zh-TW" altLang="en-US" dirty="0"/>
              </a:p>
            </p:txBody>
          </p:sp>
        </p:grpSp>
        <p:cxnSp>
          <p:nvCxnSpPr>
            <p:cNvPr id="109" name="直線單箭頭接點 108">
              <a:extLst>
                <a:ext uri="{FF2B5EF4-FFF2-40B4-BE49-F238E27FC236}">
                  <a16:creationId xmlns:a16="http://schemas.microsoft.com/office/drawing/2014/main" id="{69466AF2-F891-4E13-82A5-E2C35298879E}"/>
                </a:ext>
              </a:extLst>
            </p:cNvPr>
            <p:cNvCxnSpPr/>
            <p:nvPr/>
          </p:nvCxnSpPr>
          <p:spPr>
            <a:xfrm flipH="1">
              <a:off x="8843585" y="4650758"/>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D0DEA761-45A1-4287-8723-5CC7B081BD01}"/>
                </a:ext>
              </a:extLst>
            </p:cNvPr>
            <p:cNvCxnSpPr/>
            <p:nvPr/>
          </p:nvCxnSpPr>
          <p:spPr>
            <a:xfrm flipH="1">
              <a:off x="9313661" y="4652941"/>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0">
              <a:extLst>
                <a:ext uri="{FF2B5EF4-FFF2-40B4-BE49-F238E27FC236}">
                  <a16:creationId xmlns:a16="http://schemas.microsoft.com/office/drawing/2014/main" id="{64937673-137C-4B25-85C3-E466A8886B0E}"/>
                </a:ext>
              </a:extLst>
            </p:cNvPr>
            <p:cNvCxnSpPr/>
            <p:nvPr/>
          </p:nvCxnSpPr>
          <p:spPr>
            <a:xfrm flipH="1">
              <a:off x="9788476" y="4659419"/>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11">
              <a:extLst>
                <a:ext uri="{FF2B5EF4-FFF2-40B4-BE49-F238E27FC236}">
                  <a16:creationId xmlns:a16="http://schemas.microsoft.com/office/drawing/2014/main" id="{D2FBA4FF-4890-43F8-83D9-25EBCBC46A6A}"/>
                </a:ext>
              </a:extLst>
            </p:cNvPr>
            <p:cNvCxnSpPr/>
            <p:nvPr/>
          </p:nvCxnSpPr>
          <p:spPr>
            <a:xfrm flipH="1">
              <a:off x="10231820" y="4659419"/>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a:extLst>
                <a:ext uri="{FF2B5EF4-FFF2-40B4-BE49-F238E27FC236}">
                  <a16:creationId xmlns:a16="http://schemas.microsoft.com/office/drawing/2014/main" id="{C9F952D2-22B0-4429-B605-D1C2F644E2A8}"/>
                </a:ext>
              </a:extLst>
            </p:cNvPr>
            <p:cNvCxnSpPr/>
            <p:nvPr/>
          </p:nvCxnSpPr>
          <p:spPr>
            <a:xfrm flipH="1">
              <a:off x="10660578" y="4647507"/>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113">
              <a:extLst>
                <a:ext uri="{FF2B5EF4-FFF2-40B4-BE49-F238E27FC236}">
                  <a16:creationId xmlns:a16="http://schemas.microsoft.com/office/drawing/2014/main" id="{49EA3E46-8B48-4746-B93E-93B7ECFAD613}"/>
                </a:ext>
              </a:extLst>
            </p:cNvPr>
            <p:cNvCxnSpPr/>
            <p:nvPr/>
          </p:nvCxnSpPr>
          <p:spPr>
            <a:xfrm flipH="1">
              <a:off x="11292720" y="4665074"/>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a:extLst>
                <a:ext uri="{FF2B5EF4-FFF2-40B4-BE49-F238E27FC236}">
                  <a16:creationId xmlns:a16="http://schemas.microsoft.com/office/drawing/2014/main" id="{84310AC5-F565-4DDF-BD3A-0C30CF9408B3}"/>
                </a:ext>
              </a:extLst>
            </p:cNvPr>
            <p:cNvCxnSpPr/>
            <p:nvPr/>
          </p:nvCxnSpPr>
          <p:spPr>
            <a:xfrm flipH="1">
              <a:off x="11707499" y="4642834"/>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8" name="內容版面配置區 2">
            <a:extLst>
              <a:ext uri="{FF2B5EF4-FFF2-40B4-BE49-F238E27FC236}">
                <a16:creationId xmlns:a16="http://schemas.microsoft.com/office/drawing/2014/main" id="{BFA8AFC5-83BA-4964-AB1D-197827BC20F0}"/>
              </a:ext>
            </a:extLst>
          </p:cNvPr>
          <p:cNvSpPr txBox="1">
            <a:spLocks/>
          </p:cNvSpPr>
          <p:nvPr/>
        </p:nvSpPr>
        <p:spPr>
          <a:xfrm>
            <a:off x="151881" y="4572000"/>
            <a:ext cx="8380373" cy="2436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dirty="0"/>
              <a:t>To be determined:</a:t>
            </a:r>
          </a:p>
          <a:p>
            <a:r>
              <a:rPr lang="en-US" altLang="zh-TW" dirty="0"/>
              <a:t>How many partitions (poses) should we have?</a:t>
            </a:r>
          </a:p>
          <a:p>
            <a:r>
              <a:rPr lang="en-US" altLang="zh-TW" dirty="0"/>
              <a:t>How to generate a candidate from a partition?</a:t>
            </a:r>
          </a:p>
          <a:p>
            <a:endParaRPr lang="en-US" altLang="zh-TW" dirty="0"/>
          </a:p>
        </p:txBody>
      </p:sp>
      <p:sp>
        <p:nvSpPr>
          <p:cNvPr id="124" name="文字方塊 123">
            <a:extLst>
              <a:ext uri="{FF2B5EF4-FFF2-40B4-BE49-F238E27FC236}">
                <a16:creationId xmlns:a16="http://schemas.microsoft.com/office/drawing/2014/main" id="{9D5B2A00-709A-4D59-8F91-40467F70FCEC}"/>
              </a:ext>
            </a:extLst>
          </p:cNvPr>
          <p:cNvSpPr txBox="1"/>
          <p:nvPr/>
        </p:nvSpPr>
        <p:spPr>
          <a:xfrm>
            <a:off x="6995277" y="4202668"/>
            <a:ext cx="1344855" cy="369332"/>
          </a:xfrm>
          <a:prstGeom prst="rect">
            <a:avLst/>
          </a:prstGeom>
          <a:noFill/>
        </p:spPr>
        <p:txBody>
          <a:bodyPr wrap="none" rtlCol="0">
            <a:spAutoFit/>
          </a:bodyPr>
          <a:lstStyle/>
          <a:p>
            <a:r>
              <a:rPr lang="en-US" altLang="zh-TW" dirty="0">
                <a:solidFill>
                  <a:srgbClr val="FF0000"/>
                </a:solidFill>
                <a:highlight>
                  <a:srgbClr val="C0C0C0"/>
                </a:highlight>
              </a:rPr>
              <a:t>How many ?</a:t>
            </a:r>
            <a:endParaRPr lang="zh-TW" altLang="en-US" dirty="0">
              <a:solidFill>
                <a:srgbClr val="FF0000"/>
              </a:solidFill>
              <a:highlight>
                <a:srgbClr val="C0C0C0"/>
              </a:highlight>
            </a:endParaRPr>
          </a:p>
        </p:txBody>
      </p:sp>
      <p:sp>
        <p:nvSpPr>
          <p:cNvPr id="125" name="文字方塊 124">
            <a:extLst>
              <a:ext uri="{FF2B5EF4-FFF2-40B4-BE49-F238E27FC236}">
                <a16:creationId xmlns:a16="http://schemas.microsoft.com/office/drawing/2014/main" id="{03F9C879-8EEB-4D6D-BD04-2DE92A4B0155}"/>
              </a:ext>
            </a:extLst>
          </p:cNvPr>
          <p:cNvSpPr txBox="1"/>
          <p:nvPr/>
        </p:nvSpPr>
        <p:spPr>
          <a:xfrm>
            <a:off x="7632224" y="4859752"/>
            <a:ext cx="722377" cy="369332"/>
          </a:xfrm>
          <a:prstGeom prst="rect">
            <a:avLst/>
          </a:prstGeom>
          <a:noFill/>
        </p:spPr>
        <p:txBody>
          <a:bodyPr wrap="none" rtlCol="0">
            <a:spAutoFit/>
          </a:bodyPr>
          <a:lstStyle/>
          <a:p>
            <a:r>
              <a:rPr lang="en-US" altLang="zh-TW" dirty="0">
                <a:solidFill>
                  <a:srgbClr val="FF0000"/>
                </a:solidFill>
                <a:highlight>
                  <a:srgbClr val="C0C0C0"/>
                </a:highlight>
              </a:rPr>
              <a:t>How?</a:t>
            </a:r>
            <a:endParaRPr lang="zh-TW" altLang="en-US" dirty="0">
              <a:solidFill>
                <a:srgbClr val="FF0000"/>
              </a:solidFill>
              <a:highlight>
                <a:srgbClr val="C0C0C0"/>
              </a:highlight>
            </a:endParaRPr>
          </a:p>
        </p:txBody>
      </p:sp>
      <p:sp>
        <p:nvSpPr>
          <p:cNvPr id="20" name="投影片編號版面配置區 19">
            <a:extLst>
              <a:ext uri="{FF2B5EF4-FFF2-40B4-BE49-F238E27FC236}">
                <a16:creationId xmlns:a16="http://schemas.microsoft.com/office/drawing/2014/main" id="{3E7AF1C2-3864-4F53-87A2-481D4BEA090F}"/>
              </a:ext>
            </a:extLst>
          </p:cNvPr>
          <p:cNvSpPr>
            <a:spLocks noGrp="1"/>
          </p:cNvSpPr>
          <p:nvPr>
            <p:ph type="sldNum" sz="quarter" idx="12"/>
          </p:nvPr>
        </p:nvSpPr>
        <p:spPr/>
        <p:txBody>
          <a:bodyPr/>
          <a:lstStyle/>
          <a:p>
            <a:fld id="{E1CFCEE7-AA0A-44B9-A0B3-5356ACC922F5}" type="slidenum">
              <a:rPr lang="zh-TW" altLang="en-US" smtClean="0"/>
              <a:t>19</a:t>
            </a:fld>
            <a:endParaRPr lang="zh-TW" altLang="en-US"/>
          </a:p>
        </p:txBody>
      </p:sp>
      <p:grpSp>
        <p:nvGrpSpPr>
          <p:cNvPr id="23" name="群組 22">
            <a:extLst>
              <a:ext uri="{FF2B5EF4-FFF2-40B4-BE49-F238E27FC236}">
                <a16:creationId xmlns:a16="http://schemas.microsoft.com/office/drawing/2014/main" id="{48DB0671-30FB-4B7A-993F-DE8A976ACF46}"/>
              </a:ext>
            </a:extLst>
          </p:cNvPr>
          <p:cNvGrpSpPr/>
          <p:nvPr/>
        </p:nvGrpSpPr>
        <p:grpSpPr>
          <a:xfrm>
            <a:off x="6612556" y="10135"/>
            <a:ext cx="5581163" cy="1886608"/>
            <a:chOff x="6612556" y="10135"/>
            <a:chExt cx="5581163" cy="1886608"/>
          </a:xfrm>
        </p:grpSpPr>
        <p:sp>
          <p:nvSpPr>
            <p:cNvPr id="62" name="矩形 61">
              <a:extLst>
                <a:ext uri="{FF2B5EF4-FFF2-40B4-BE49-F238E27FC236}">
                  <a16:creationId xmlns:a16="http://schemas.microsoft.com/office/drawing/2014/main" id="{D6B8839A-E7B0-4FBF-B95E-CB0808658C2B}"/>
                </a:ext>
              </a:extLst>
            </p:cNvPr>
            <p:cNvSpPr/>
            <p:nvPr/>
          </p:nvSpPr>
          <p:spPr>
            <a:xfrm>
              <a:off x="7833915" y="648165"/>
              <a:ext cx="1318547" cy="1067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63" name="圖片 62">
              <a:extLst>
                <a:ext uri="{FF2B5EF4-FFF2-40B4-BE49-F238E27FC236}">
                  <a16:creationId xmlns:a16="http://schemas.microsoft.com/office/drawing/2014/main" id="{CD372A04-FD88-419A-94A1-2D9E066EB53C}"/>
                </a:ext>
              </a:extLst>
            </p:cNvPr>
            <p:cNvPicPr>
              <a:picLocks noChangeAspect="1"/>
            </p:cNvPicPr>
            <p:nvPr/>
          </p:nvPicPr>
          <p:blipFill rotWithShape="1">
            <a:blip r:embed="rId2">
              <a:extLst>
                <a:ext uri="{28A0092B-C50C-407E-A947-70E740481C1C}">
                  <a14:useLocalDpi xmlns:a14="http://schemas.microsoft.com/office/drawing/2010/main" val="0"/>
                </a:ext>
              </a:extLst>
            </a:blip>
            <a:srcRect l="16518" t="56380" r="21933"/>
            <a:stretch/>
          </p:blipFill>
          <p:spPr>
            <a:xfrm>
              <a:off x="6612556" y="10135"/>
              <a:ext cx="5581163" cy="1886608"/>
            </a:xfrm>
            <a:prstGeom prst="rect">
              <a:avLst/>
            </a:prstGeom>
          </p:spPr>
        </p:pic>
      </p:grpSp>
      <p:sp>
        <p:nvSpPr>
          <p:cNvPr id="64" name="投影片編號版面配置區 19">
            <a:extLst>
              <a:ext uri="{FF2B5EF4-FFF2-40B4-BE49-F238E27FC236}">
                <a16:creationId xmlns:a16="http://schemas.microsoft.com/office/drawing/2014/main" id="{20578D4B-4D91-4BCD-9846-8A717EE44AD7}"/>
              </a:ext>
            </a:extLst>
          </p:cNvPr>
          <p:cNvSpPr txBox="1">
            <a:spLocks/>
          </p:cNvSpPr>
          <p:nvPr/>
        </p:nvSpPr>
        <p:spPr>
          <a:xfrm>
            <a:off x="2970467" y="591462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CFCEE7-AA0A-44B9-A0B3-5356ACC922F5}" type="slidenum">
              <a:rPr lang="zh-TW" altLang="en-US" smtClean="0"/>
              <a:pPr/>
              <a:t>19</a:t>
            </a:fld>
            <a:endParaRPr lang="zh-TW" altLang="en-US"/>
          </a:p>
        </p:txBody>
      </p:sp>
    </p:spTree>
    <p:extLst>
      <p:ext uri="{BB962C8B-B14F-4D97-AF65-F5344CB8AC3E}">
        <p14:creationId xmlns:p14="http://schemas.microsoft.com/office/powerpoint/2010/main" val="324855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8"/>
                                        </p:tgtEl>
                                        <p:attrNameLst>
                                          <p:attrName>style.visibility</p:attrName>
                                        </p:attrNameLst>
                                      </p:cBhvr>
                                      <p:to>
                                        <p:strVal val="visible"/>
                                      </p:to>
                                    </p:set>
                                    <p:animEffect transition="in" filter="fade">
                                      <p:cBhvr>
                                        <p:cTn id="30" dur="500"/>
                                        <p:tgtEl>
                                          <p:spTgt spid="108"/>
                                        </p:tgtEl>
                                      </p:cBhvr>
                                    </p:animEffect>
                                  </p:childTnLst>
                                </p:cTn>
                              </p:par>
                              <p:par>
                                <p:cTn id="31" presetID="10"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3" end="3"/>
                                            </p:txEl>
                                          </p:spTgt>
                                        </p:tgtEl>
                                        <p:attrNameLst>
                                          <p:attrName>style.visibility</p:attrName>
                                        </p:attrNameLst>
                                      </p:cBhvr>
                                      <p:to>
                                        <p:strVal val="visible"/>
                                      </p:to>
                                    </p:set>
                                    <p:animEffect transition="in" filter="fade">
                                      <p:cBhvr>
                                        <p:cTn id="56" dur="500"/>
                                        <p:tgtEl>
                                          <p:spTgt spid="3">
                                            <p:txEl>
                                              <p:pRg st="3" end="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fade">
                                      <p:cBhvr>
                                        <p:cTn id="59" dur="500"/>
                                        <p:tgtEl>
                                          <p:spTgt spid="3">
                                            <p:txEl>
                                              <p:pRg st="4" end="4"/>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500"/>
                                        <p:tgtEl>
                                          <p:spTgt spid="3">
                                            <p:txEl>
                                              <p:pRg st="5" end="5"/>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par>
                                <p:cTn id="66" presetID="10" presetClass="entr" presetSubtype="0" fill="hold"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fade">
                                      <p:cBhvr>
                                        <p:cTn id="68" dur="500"/>
                                        <p:tgtEl>
                                          <p:spTgt spid="11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8">
                                            <p:txEl>
                                              <p:pRg st="0" end="0"/>
                                            </p:txEl>
                                          </p:spTgt>
                                        </p:tgtEl>
                                        <p:attrNameLst>
                                          <p:attrName>style.visibility</p:attrName>
                                        </p:attrNameLst>
                                      </p:cBhvr>
                                      <p:to>
                                        <p:strVal val="visible"/>
                                      </p:to>
                                    </p:set>
                                    <p:animEffect transition="in" filter="fade">
                                      <p:cBhvr>
                                        <p:cTn id="73" dur="500"/>
                                        <p:tgtEl>
                                          <p:spTgt spid="118">
                                            <p:txEl>
                                              <p:pRg st="0" end="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18">
                                            <p:txEl>
                                              <p:pRg st="1" end="1"/>
                                            </p:txEl>
                                          </p:spTgt>
                                        </p:tgtEl>
                                        <p:attrNameLst>
                                          <p:attrName>style.visibility</p:attrName>
                                        </p:attrNameLst>
                                      </p:cBhvr>
                                      <p:to>
                                        <p:strVal val="visible"/>
                                      </p:to>
                                    </p:set>
                                    <p:animEffect transition="in" filter="fade">
                                      <p:cBhvr>
                                        <p:cTn id="76" dur="500"/>
                                        <p:tgtEl>
                                          <p:spTgt spid="118">
                                            <p:txEl>
                                              <p:pRg st="1" end="1"/>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18">
                                            <p:txEl>
                                              <p:pRg st="2" end="2"/>
                                            </p:txEl>
                                          </p:spTgt>
                                        </p:tgtEl>
                                        <p:attrNameLst>
                                          <p:attrName>style.visibility</p:attrName>
                                        </p:attrNameLst>
                                      </p:cBhvr>
                                      <p:to>
                                        <p:strVal val="visible"/>
                                      </p:to>
                                    </p:set>
                                    <p:animEffect transition="in" filter="fade">
                                      <p:cBhvr>
                                        <p:cTn id="79" dur="500"/>
                                        <p:tgtEl>
                                          <p:spTgt spid="118">
                                            <p:txEl>
                                              <p:pRg st="2" end="2"/>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5"/>
                                        </p:tgtEl>
                                        <p:attrNameLst>
                                          <p:attrName>style.visibility</p:attrName>
                                        </p:attrNameLst>
                                      </p:cBhvr>
                                      <p:to>
                                        <p:strVal val="visible"/>
                                      </p:to>
                                    </p:set>
                                    <p:animEffect transition="in" filter="fade">
                                      <p:cBhvr>
                                        <p:cTn id="82" dur="500"/>
                                        <p:tgtEl>
                                          <p:spTgt spid="12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4"/>
                                        </p:tgtEl>
                                        <p:attrNameLst>
                                          <p:attrName>style.visibility</p:attrName>
                                        </p:attrNameLst>
                                      </p:cBhvr>
                                      <p:to>
                                        <p:strVal val="visible"/>
                                      </p:to>
                                    </p:set>
                                    <p:animEffect transition="in" filter="fade">
                                      <p:cBhvr>
                                        <p:cTn id="85"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3" grpId="0" animBg="1"/>
      <p:bldP spid="124" grpId="0"/>
      <p:bldP spid="1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004553" y="1412270"/>
            <a:ext cx="1378040" cy="4294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FD5BAEC7-0B29-47EE-9362-9C794FE2F41E}"/>
              </a:ext>
            </a:extLst>
          </p:cNvPr>
          <p:cNvSpPr>
            <a:spLocks noGrp="1"/>
          </p:cNvSpPr>
          <p:nvPr>
            <p:ph type="sldNum" sz="quarter" idx="12"/>
          </p:nvPr>
        </p:nvSpPr>
        <p:spPr/>
        <p:txBody>
          <a:bodyPr/>
          <a:lstStyle/>
          <a:p>
            <a:fld id="{E1CFCEE7-AA0A-44B9-A0B3-5356ACC922F5}" type="slidenum">
              <a:rPr lang="zh-TW" altLang="en-US" smtClean="0"/>
              <a:t>2</a:t>
            </a:fld>
            <a:endParaRPr lang="zh-TW" altLang="en-US"/>
          </a:p>
        </p:txBody>
      </p:sp>
    </p:spTree>
    <p:extLst>
      <p:ext uri="{BB962C8B-B14F-4D97-AF65-F5344CB8AC3E}">
        <p14:creationId xmlns:p14="http://schemas.microsoft.com/office/powerpoint/2010/main" val="3513789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9EE65A-4EE9-4FAC-B1E4-02574C09E83E}"/>
              </a:ext>
            </a:extLst>
          </p:cNvPr>
          <p:cNvSpPr>
            <a:spLocks noGrp="1"/>
          </p:cNvSpPr>
          <p:nvPr>
            <p:ph type="title"/>
          </p:nvPr>
        </p:nvSpPr>
        <p:spPr>
          <a:xfrm>
            <a:off x="838200" y="777248"/>
            <a:ext cx="10515600" cy="1325563"/>
          </a:xfrm>
        </p:spPr>
        <p:txBody>
          <a:bodyPr/>
          <a:lstStyle/>
          <a:p>
            <a:r>
              <a:rPr lang="en-US" altLang="zh-TW" dirty="0"/>
              <a:t>Strike Optimal Number</a:t>
            </a:r>
            <a:br>
              <a:rPr lang="en-US" altLang="zh-TW" dirty="0"/>
            </a:br>
            <a:r>
              <a:rPr lang="en-US" altLang="zh-TW" dirty="0"/>
              <a:t>of Partitions (Step 1)</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CB77EE37-3BA0-4FAE-B74B-E840E26694A9}"/>
                  </a:ext>
                </a:extLst>
              </p:cNvPr>
              <p:cNvSpPr>
                <a:spLocks noGrp="1"/>
              </p:cNvSpPr>
              <p:nvPr>
                <p:ph idx="1"/>
              </p:nvPr>
            </p:nvSpPr>
            <p:spPr>
              <a:xfrm>
                <a:off x="218697" y="2154851"/>
                <a:ext cx="9587274" cy="4022111"/>
              </a:xfrm>
            </p:spPr>
            <p:txBody>
              <a:bodyPr>
                <a:normAutofit fontScale="92500" lnSpcReduction="10000"/>
              </a:bodyPr>
              <a:lstStyle/>
              <a:p>
                <a:pPr marL="0" indent="0">
                  <a:buNone/>
                </a:pPr>
                <a:r>
                  <a:rPr lang="en-US" altLang="zh-TW" dirty="0"/>
                  <a:t>Random arbitrary-number selection Analysis</a:t>
                </a:r>
              </a:p>
              <a:p>
                <a:pPr marL="0" indent="0">
                  <a:buNone/>
                </a:pPr>
                <a:r>
                  <a:rPr lang="en-US" altLang="zh-TW" dirty="0"/>
                  <a:t>(Relaxed to selection of </a:t>
                </a:r>
                <a14:m>
                  <m:oMath xmlns:m="http://schemas.openxmlformats.org/officeDocument/2006/math">
                    <m:r>
                      <a:rPr lang="en-US" altLang="zh-TW" b="0" i="1" smtClean="0">
                        <a:latin typeface="Cambria Math" panose="02040503050406030204" pitchFamily="18" charset="0"/>
                      </a:rPr>
                      <m:t>≥</m:t>
                    </m:r>
                    <m:r>
                      <a:rPr lang="en-US" altLang="zh-TW" b="0" i="1" smtClean="0">
                        <a:latin typeface="Cambria Math" panose="02040503050406030204" pitchFamily="18" charset="0"/>
                      </a:rPr>
                      <m:t>𝑁</m:t>
                    </m:r>
                  </m:oMath>
                </a14:m>
                <a:r>
                  <a:rPr lang="en-US" altLang="zh-TW" dirty="0"/>
                  <a:t> source views)</a:t>
                </a:r>
              </a:p>
              <a:p>
                <a:pPr lvl="1"/>
                <a14:m>
                  <m:oMath xmlns:m="http://schemas.openxmlformats.org/officeDocument/2006/math">
                    <m:r>
                      <a:rPr lang="en-US" altLang="zh-TW" b="0" i="1" smtClean="0">
                        <a:latin typeface="Cambria Math" panose="02040503050406030204" pitchFamily="18" charset="0"/>
                      </a:rPr>
                      <m:t>𝑁</m:t>
                    </m:r>
                    <m:r>
                      <a:rPr lang="en-US" altLang="zh-TW" b="0" i="1" smtClean="0">
                        <a:latin typeface="Cambria Math" panose="02040503050406030204" pitchFamily="18" charset="0"/>
                      </a:rPr>
                      <m:t>, </m:t>
                    </m:r>
                    <m:r>
                      <a:rPr lang="en-US" altLang="zh-TW" b="0" i="1" smtClean="0">
                        <a:latin typeface="Cambria Math" panose="02040503050406030204" pitchFamily="18" charset="0"/>
                      </a:rPr>
                      <m:t>𝑀</m:t>
                    </m:r>
                  </m:oMath>
                </a14:m>
                <a:r>
                  <a:rPr lang="en-US" altLang="zh-TW" b="0" dirty="0">
                    <a:latin typeface="Cambria Math" panose="02040503050406030204" pitchFamily="18" charset="0"/>
                  </a:rPr>
                  <a:t> are no. of source views and partitions</a:t>
                </a:r>
              </a:p>
              <a:p>
                <a:pPr lvl="1"/>
                <a14:m>
                  <m:oMath xmlns:m="http://schemas.openxmlformats.org/officeDocument/2006/math">
                    <m:r>
                      <a:rPr lang="en-US" altLang="zh-TW" b="0" i="1" smtClean="0">
                        <a:latin typeface="Cambria Math" panose="02040503050406030204" pitchFamily="18" charset="0"/>
                      </a:rPr>
                      <m:t>𝑘</m:t>
                    </m:r>
                    <m:r>
                      <a:rPr lang="en-US" altLang="zh-TW" b="0" i="0" smtClean="0">
                        <a:latin typeface="Cambria Math" panose="02040503050406030204" pitchFamily="18" charset="0"/>
                      </a:rPr>
                      <m:t>=</m:t>
                    </m:r>
                    <m:r>
                      <m:rPr>
                        <m:sty m:val="p"/>
                      </m:rPr>
                      <a:rPr lang="en-US" altLang="zh-TW" b="0" i="0" smtClean="0">
                        <a:latin typeface="Cambria Math" panose="02040503050406030204" pitchFamily="18" charset="0"/>
                      </a:rPr>
                      <m:t>M</m:t>
                    </m:r>
                    <m:r>
                      <a:rPr lang="en-US" altLang="zh-TW" b="0" i="0" smtClean="0">
                        <a:latin typeface="Cambria Math" panose="02040503050406030204" pitchFamily="18" charset="0"/>
                      </a:rPr>
                      <m:t>/</m:t>
                    </m:r>
                    <m:r>
                      <m:rPr>
                        <m:sty m:val="p"/>
                      </m:rPr>
                      <a:rPr lang="en-US" altLang="zh-TW" b="0" i="0" smtClean="0">
                        <a:latin typeface="Cambria Math" panose="02040503050406030204" pitchFamily="18" charset="0"/>
                      </a:rPr>
                      <m:t>N</m:t>
                    </m:r>
                  </m:oMath>
                </a14:m>
                <a:r>
                  <a:rPr lang="en-US" altLang="zh-TW" dirty="0"/>
                  <a:t>, redundant factor</a:t>
                </a:r>
              </a:p>
              <a:p>
                <a:pPr lvl="1"/>
                <a14:m>
                  <m:oMath xmlns:m="http://schemas.openxmlformats.org/officeDocument/2006/math">
                    <m:r>
                      <a:rPr lang="en-US" altLang="zh-TW" b="0" i="1" smtClean="0">
                        <a:latin typeface="Cambria Math" panose="02040503050406030204" pitchFamily="18" charset="0"/>
                      </a:rPr>
                      <m:t>𝑚</m:t>
                    </m:r>
                    <m:r>
                      <a:rPr lang="en-US" altLang="zh-TW" b="0" i="1" smtClean="0">
                        <a:latin typeface="Cambria Math" panose="02040503050406030204" pitchFamily="18" charset="0"/>
                      </a:rPr>
                      <m:t>=</m:t>
                    </m:r>
                    <m:r>
                      <a:rPr lang="en-US" altLang="zh-TW" b="0" i="1" smtClean="0">
                        <a:latin typeface="Cambria Math" panose="02040503050406030204" pitchFamily="18" charset="0"/>
                      </a:rPr>
                      <m:t>𝑁</m:t>
                    </m:r>
                    <m:r>
                      <a:rPr lang="en-US" altLang="zh-TW" b="0" i="1" smtClean="0">
                        <a:latin typeface="Cambria Math" panose="02040503050406030204" pitchFamily="18" charset="0"/>
                      </a:rPr>
                      <m:t>/</m:t>
                    </m:r>
                    <m:r>
                      <a:rPr lang="en-US" altLang="zh-TW" b="0" i="1" smtClean="0">
                        <a:latin typeface="Cambria Math" panose="02040503050406030204" pitchFamily="18" charset="0"/>
                      </a:rPr>
                      <m:t>𝑃</m:t>
                    </m:r>
                  </m:oMath>
                </a14:m>
                <a:r>
                  <a:rPr lang="en-US" altLang="zh-TW" dirty="0"/>
                  <a:t>, source view budget</a:t>
                </a:r>
              </a:p>
              <a:p>
                <a:pPr lvl="1"/>
                <a14:m>
                  <m:oMath xmlns:m="http://schemas.openxmlformats.org/officeDocument/2006/math">
                    <m:r>
                      <a:rPr lang="en-US" altLang="zh-TW" b="0" i="1" smtClean="0">
                        <a:latin typeface="Cambria Math" panose="02040503050406030204" pitchFamily="18" charset="0"/>
                      </a:rPr>
                      <m:t>𝑙</m:t>
                    </m:r>
                    <m:r>
                      <a:rPr lang="en-US" altLang="zh-TW" b="0" i="1" smtClean="0">
                        <a:latin typeface="Cambria Math" panose="02040503050406030204" pitchFamily="18" charset="0"/>
                      </a:rPr>
                      <m:t>=</m:t>
                    </m:r>
                    <m:r>
                      <a:rPr lang="en-US" altLang="zh-TW" b="0" i="1" smtClean="0">
                        <a:latin typeface="Cambria Math" panose="02040503050406030204" pitchFamily="18" charset="0"/>
                      </a:rPr>
                      <m:t>𝑟𝑚</m:t>
                    </m:r>
                  </m:oMath>
                </a14:m>
                <a:r>
                  <a:rPr lang="en-US" altLang="zh-TW" dirty="0"/>
                  <a:t>, computational load</a:t>
                </a:r>
              </a:p>
              <a:p>
                <a:pPr lvl="1"/>
                <a14:m>
                  <m:oMath xmlns:m="http://schemas.openxmlformats.org/officeDocument/2006/math">
                    <m:r>
                      <a:rPr lang="en-US" altLang="zh-TW" b="0" i="1" smtClean="0">
                        <a:latin typeface="Cambria Math" panose="02040503050406030204" pitchFamily="18" charset="0"/>
                      </a:rPr>
                      <m:t>h</m:t>
                    </m:r>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𝑀</m:t>
                        </m:r>
                      </m:num>
                      <m:den>
                        <m:r>
                          <a:rPr lang="en-US" altLang="zh-TW" b="0" i="1" smtClean="0">
                            <a:latin typeface="Cambria Math" panose="02040503050406030204" pitchFamily="18" charset="0"/>
                          </a:rPr>
                          <m:t>𝑃</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𝑟𝑚</m:t>
                    </m:r>
                  </m:oMath>
                </a14:m>
                <a:r>
                  <a:rPr lang="en-US" altLang="zh-TW" dirty="0"/>
                  <a:t>, candidate overhead + computational load</a:t>
                </a:r>
              </a:p>
              <a:p>
                <a:pPr marL="514350" indent="-514350">
                  <a:buFont typeface="+mj-lt"/>
                  <a:buAutoNum type="arabicPeriod"/>
                </a:pPr>
                <a:r>
                  <a:rPr lang="en-US" altLang="zh-TW" dirty="0"/>
                  <a:t>Select M candidates out of P poses at random</a:t>
                </a:r>
              </a:p>
              <a:p>
                <a:pPr lvl="1"/>
                <a:r>
                  <a:rPr lang="en-US" altLang="zh-TW" dirty="0"/>
                  <a:t>Always assume N optimal candidates are among P poses</a:t>
                </a:r>
              </a:p>
              <a:p>
                <a:pPr lvl="1"/>
                <a14:m>
                  <m:oMath xmlns:m="http://schemas.openxmlformats.org/officeDocument/2006/math">
                    <m:func>
                      <m:funcPr>
                        <m:ctrlPr>
                          <a:rPr lang="en-US" altLang="zh-TW" b="0" i="1" dirty="0" smtClean="0">
                            <a:latin typeface="Cambria Math" panose="02040503050406030204" pitchFamily="18" charset="0"/>
                          </a:rPr>
                        </m:ctrlPr>
                      </m:funcPr>
                      <m:fName>
                        <m:r>
                          <m:rPr>
                            <m:sty m:val="p"/>
                          </m:rPr>
                          <a:rPr lang="en-US" altLang="zh-TW" b="0" i="0" dirty="0" smtClean="0">
                            <a:latin typeface="Cambria Math" panose="02040503050406030204" pitchFamily="18" charset="0"/>
                          </a:rPr>
                          <m:t>Pr</m:t>
                        </m:r>
                      </m:fName>
                      <m:e>
                        <m:d>
                          <m:dPr>
                            <m:ctrlPr>
                              <a:rPr lang="en-US" altLang="zh-TW" b="0" i="1" dirty="0" smtClean="0">
                                <a:latin typeface="Cambria Math" panose="02040503050406030204" pitchFamily="18" charset="0"/>
                              </a:rPr>
                            </m:ctrlPr>
                          </m:dPr>
                          <m:e>
                            <m:r>
                              <m:rPr>
                                <m:sty m:val="p"/>
                              </m:rPr>
                              <a:rPr lang="en-US" altLang="zh-TW" b="0" i="0" dirty="0" smtClean="0">
                                <a:latin typeface="Cambria Math" panose="02040503050406030204" pitchFamily="18" charset="0"/>
                              </a:rPr>
                              <m:t>step</m:t>
                            </m:r>
                            <m:r>
                              <a:rPr lang="en-US" altLang="zh-TW" b="0" i="1" dirty="0" smtClean="0">
                                <a:latin typeface="Cambria Math" panose="02040503050406030204" pitchFamily="18" charset="0"/>
                              </a:rPr>
                              <m:t> 1</m:t>
                            </m:r>
                          </m:e>
                        </m:d>
                      </m:e>
                    </m:func>
                    <m:r>
                      <a:rPr lang="en-US" altLang="zh-TW" b="0" i="1" dirty="0" smtClean="0">
                        <a:latin typeface="Cambria Math" panose="02040503050406030204" pitchFamily="18" charset="0"/>
                      </a:rPr>
                      <m:t>=</m:t>
                    </m:r>
                    <m:f>
                      <m:fPr>
                        <m:ctrlPr>
                          <a:rPr lang="en-US" altLang="zh-TW" b="0" i="1" dirty="0" smtClean="0">
                            <a:latin typeface="Cambria Math" panose="02040503050406030204" pitchFamily="18" charset="0"/>
                          </a:rPr>
                        </m:ctrlPr>
                      </m:fPr>
                      <m:num>
                        <m:r>
                          <a:rPr lang="en-US" altLang="zh-TW" i="1" dirty="0" smtClean="0">
                            <a:latin typeface="Cambria Math" panose="02040503050406030204" pitchFamily="18" charset="0"/>
                          </a:rPr>
                          <m:t>𝑀</m:t>
                        </m:r>
                      </m:num>
                      <m:den>
                        <m:r>
                          <a:rPr lang="en-US" altLang="zh-TW" b="0" i="1" dirty="0" smtClean="0">
                            <a:latin typeface="Cambria Math" panose="02040503050406030204" pitchFamily="18" charset="0"/>
                          </a:rPr>
                          <m:t>𝑃</m:t>
                        </m:r>
                      </m:den>
                    </m:f>
                    <m:f>
                      <m:fPr>
                        <m:ctrlPr>
                          <a:rPr lang="en-US" altLang="zh-TW" b="0" i="1" dirty="0" smtClean="0">
                            <a:latin typeface="Cambria Math" panose="02040503050406030204" pitchFamily="18" charset="0"/>
                          </a:rPr>
                        </m:ctrlPr>
                      </m:fPr>
                      <m:num>
                        <m:r>
                          <a:rPr lang="en-US" altLang="zh-TW" i="1" dirty="0" smtClean="0">
                            <a:latin typeface="Cambria Math" panose="02040503050406030204" pitchFamily="18" charset="0"/>
                          </a:rPr>
                          <m:t>𝑀</m:t>
                        </m:r>
                        <m:r>
                          <a:rPr lang="en-US" altLang="zh-TW" i="1" dirty="0" smtClean="0">
                            <a:latin typeface="Cambria Math" panose="02040503050406030204" pitchFamily="18" charset="0"/>
                          </a:rPr>
                          <m:t>−1</m:t>
                        </m:r>
                      </m:num>
                      <m:den>
                        <m:r>
                          <a:rPr lang="en-US" altLang="zh-TW" b="0" i="1" dirty="0" smtClean="0">
                            <a:latin typeface="Cambria Math" panose="02040503050406030204" pitchFamily="18" charset="0"/>
                          </a:rPr>
                          <m:t>𝑃</m:t>
                        </m:r>
                        <m:r>
                          <a:rPr lang="en-US" altLang="zh-TW" b="0" i="1" dirty="0" smtClean="0">
                            <a:latin typeface="Cambria Math" panose="02040503050406030204" pitchFamily="18" charset="0"/>
                          </a:rPr>
                          <m:t>−1</m:t>
                        </m:r>
                      </m:den>
                    </m:f>
                    <m:r>
                      <a:rPr lang="en-US" altLang="zh-TW" b="0" i="1" dirty="0" smtClean="0">
                        <a:latin typeface="Cambria Math" panose="02040503050406030204" pitchFamily="18" charset="0"/>
                      </a:rPr>
                      <m:t>…</m:t>
                    </m:r>
                    <m:f>
                      <m:fPr>
                        <m:ctrlPr>
                          <a:rPr lang="en-US" altLang="zh-TW" b="0" i="1" dirty="0" smtClean="0">
                            <a:latin typeface="Cambria Math" panose="02040503050406030204" pitchFamily="18" charset="0"/>
                          </a:rPr>
                        </m:ctrlPr>
                      </m:fPr>
                      <m:num>
                        <m:r>
                          <a:rPr lang="en-US" altLang="zh-TW" b="0" i="1" dirty="0" smtClean="0">
                            <a:latin typeface="Cambria Math" panose="02040503050406030204" pitchFamily="18" charset="0"/>
                          </a:rPr>
                          <m:t>𝑁</m:t>
                        </m:r>
                        <m:r>
                          <a:rPr lang="en-US" altLang="zh-TW" b="0" i="1" dirty="0" smtClean="0">
                            <a:latin typeface="Cambria Math" panose="02040503050406030204" pitchFamily="18" charset="0"/>
                          </a:rPr>
                          <m:t>−1</m:t>
                        </m:r>
                      </m:num>
                      <m:den>
                        <m:r>
                          <a:rPr lang="en-US" altLang="zh-TW" b="0" i="1" dirty="0" smtClean="0">
                            <a:latin typeface="Cambria Math" panose="02040503050406030204" pitchFamily="18" charset="0"/>
                          </a:rPr>
                          <m:t>𝑃</m:t>
                        </m:r>
                        <m:r>
                          <a:rPr lang="en-US" altLang="zh-TW" b="0" i="1" dirty="0" smtClean="0">
                            <a:latin typeface="Cambria Math" panose="02040503050406030204" pitchFamily="18" charset="0"/>
                          </a:rPr>
                          <m:t>−</m:t>
                        </m:r>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𝑁</m:t>
                            </m:r>
                            <m:r>
                              <a:rPr lang="en-US" altLang="zh-TW" b="0" i="1" dirty="0" smtClean="0">
                                <a:latin typeface="Cambria Math" panose="02040503050406030204" pitchFamily="18" charset="0"/>
                              </a:rPr>
                              <m:t>−1</m:t>
                            </m:r>
                          </m:e>
                        </m:d>
                      </m:den>
                    </m:f>
                    <m:r>
                      <a:rPr lang="en-US" altLang="zh-TW" b="0" i="1" dirty="0" smtClean="0">
                        <a:latin typeface="Cambria Math" panose="02040503050406030204" pitchFamily="18" charset="0"/>
                      </a:rPr>
                      <m:t>≥</m:t>
                    </m:r>
                    <m:f>
                      <m:fPr>
                        <m:ctrlPr>
                          <a:rPr lang="en-US" altLang="zh-TW" i="1" dirty="0">
                            <a:latin typeface="Cambria Math" panose="02040503050406030204" pitchFamily="18" charset="0"/>
                          </a:rPr>
                        </m:ctrlPr>
                      </m:fPr>
                      <m:num>
                        <m:sSup>
                          <m:sSupPr>
                            <m:ctrlPr>
                              <a:rPr lang="en-US" altLang="zh-TW" i="1" dirty="0">
                                <a:latin typeface="Cambria Math" panose="02040503050406030204" pitchFamily="18" charset="0"/>
                              </a:rPr>
                            </m:ctrlPr>
                          </m:sSupPr>
                          <m:e>
                            <m:d>
                              <m:dPr>
                                <m:ctrlPr>
                                  <a:rPr lang="en-US" altLang="zh-TW" i="1" dirty="0">
                                    <a:latin typeface="Cambria Math" panose="02040503050406030204" pitchFamily="18" charset="0"/>
                                  </a:rPr>
                                </m:ctrlPr>
                              </m:dPr>
                              <m:e>
                                <m:r>
                                  <a:rPr lang="en-US" altLang="zh-TW" i="1" dirty="0">
                                    <a:latin typeface="Cambria Math" panose="02040503050406030204" pitchFamily="18" charset="0"/>
                                  </a:rPr>
                                  <m:t>𝑀</m:t>
                                </m:r>
                                <m:r>
                                  <a:rPr lang="en-US" altLang="zh-TW" i="1" dirty="0">
                                    <a:latin typeface="Cambria Math" panose="02040503050406030204" pitchFamily="18" charset="0"/>
                                  </a:rPr>
                                  <m:t> −</m:t>
                                </m:r>
                                <m:d>
                                  <m:dPr>
                                    <m:ctrlPr>
                                      <a:rPr lang="en-US" altLang="zh-TW" i="1" dirty="0">
                                        <a:latin typeface="Cambria Math" panose="02040503050406030204" pitchFamily="18" charset="0"/>
                                      </a:rPr>
                                    </m:ctrlPr>
                                  </m:dPr>
                                  <m:e>
                                    <m:r>
                                      <a:rPr lang="en-US" altLang="zh-TW" i="1" dirty="0">
                                        <a:latin typeface="Cambria Math" panose="02040503050406030204" pitchFamily="18" charset="0"/>
                                      </a:rPr>
                                      <m:t>𝑁</m:t>
                                    </m:r>
                                    <m:r>
                                      <a:rPr lang="en-US" altLang="zh-TW" i="1" dirty="0">
                                        <a:latin typeface="Cambria Math" panose="02040503050406030204" pitchFamily="18" charset="0"/>
                                      </a:rPr>
                                      <m:t>−1</m:t>
                                    </m:r>
                                  </m:e>
                                </m:d>
                              </m:e>
                            </m:d>
                          </m:e>
                          <m:sup>
                            <m:r>
                              <a:rPr lang="en-US" altLang="zh-TW" i="1" dirty="0">
                                <a:latin typeface="Cambria Math" panose="02040503050406030204" pitchFamily="18" charset="0"/>
                              </a:rPr>
                              <m:t>𝑁</m:t>
                            </m:r>
                          </m:sup>
                        </m:sSup>
                      </m:num>
                      <m:den>
                        <m:sSup>
                          <m:sSupPr>
                            <m:ctrlPr>
                              <a:rPr lang="en-US" altLang="zh-TW" i="1" dirty="0">
                                <a:latin typeface="Cambria Math" panose="02040503050406030204" pitchFamily="18" charset="0"/>
                              </a:rPr>
                            </m:ctrlPr>
                          </m:sSupPr>
                          <m:e>
                            <m:r>
                              <a:rPr lang="en-US" altLang="zh-TW" i="1" dirty="0">
                                <a:latin typeface="Cambria Math" panose="02040503050406030204" pitchFamily="18" charset="0"/>
                              </a:rPr>
                              <m:t>𝑃</m:t>
                            </m:r>
                          </m:e>
                          <m:sup>
                            <m:r>
                              <a:rPr lang="en-US" altLang="zh-TW" i="1" dirty="0">
                                <a:latin typeface="Cambria Math" panose="02040503050406030204" pitchFamily="18" charset="0"/>
                              </a:rPr>
                              <m:t>𝑁</m:t>
                            </m:r>
                          </m:sup>
                        </m:sSup>
                      </m:den>
                    </m:f>
                    <m:r>
                      <a:rPr lang="en-US" altLang="zh-TW" b="0" i="1" dirty="0" smtClean="0">
                        <a:latin typeface="Cambria Math" panose="02040503050406030204" pitchFamily="18" charset="0"/>
                      </a:rPr>
                      <m:t>=</m:t>
                    </m:r>
                    <m:sSup>
                      <m:sSupPr>
                        <m:ctrlPr>
                          <a:rPr lang="en-US" altLang="zh-TW" b="0" i="1" dirty="0" smtClean="0">
                            <a:latin typeface="Cambria Math" panose="02040503050406030204" pitchFamily="18" charset="0"/>
                          </a:rPr>
                        </m:ctrlPr>
                      </m:sSupPr>
                      <m:e>
                        <m:d>
                          <m:dPr>
                            <m:ctrlPr>
                              <a:rPr lang="en-US" altLang="zh-TW" b="0" i="1" dirty="0" smtClean="0">
                                <a:latin typeface="Cambria Math" panose="02040503050406030204" pitchFamily="18" charset="0"/>
                              </a:rPr>
                            </m:ctrlPr>
                          </m:dPr>
                          <m:e>
                            <m:r>
                              <a:rPr lang="en-US" altLang="zh-TW" b="0" i="1" dirty="0" smtClean="0">
                                <a:latin typeface="Cambria Math" panose="02040503050406030204" pitchFamily="18" charset="0"/>
                              </a:rPr>
                              <m:t>(</m:t>
                            </m:r>
                            <m:r>
                              <a:rPr lang="en-US" altLang="zh-TW" i="1" dirty="0">
                                <a:latin typeface="Cambria Math" panose="02040503050406030204" pitchFamily="18" charset="0"/>
                              </a:rPr>
                              <m:t>𝑚𝑃</m:t>
                            </m:r>
                            <m:d>
                              <m:dPr>
                                <m:ctrlPr>
                                  <a:rPr lang="en-US" altLang="zh-TW" i="1" dirty="0">
                                    <a:latin typeface="Cambria Math" panose="02040503050406030204" pitchFamily="18" charset="0"/>
                                  </a:rPr>
                                </m:ctrlPr>
                              </m:dPr>
                              <m:e>
                                <m:r>
                                  <a:rPr lang="en-US" altLang="zh-TW" i="1" dirty="0">
                                    <a:latin typeface="Cambria Math" panose="02040503050406030204" pitchFamily="18" charset="0"/>
                                  </a:rPr>
                                  <m:t>𝑘</m:t>
                                </m:r>
                                <m:r>
                                  <a:rPr lang="en-US" altLang="zh-TW" i="1" dirty="0">
                                    <a:latin typeface="Cambria Math" panose="02040503050406030204" pitchFamily="18" charset="0"/>
                                  </a:rPr>
                                  <m:t>−1</m:t>
                                </m:r>
                              </m:e>
                            </m:d>
                            <m:r>
                              <a:rPr lang="en-US" altLang="zh-TW" i="1" dirty="0">
                                <a:latin typeface="Cambria Math" panose="02040503050406030204" pitchFamily="18" charset="0"/>
                              </a:rPr>
                              <m:t>+1</m:t>
                            </m:r>
                            <m:r>
                              <a:rPr lang="en-US" altLang="zh-TW" b="0" i="1" dirty="0" smtClean="0">
                                <a:latin typeface="Cambria Math" panose="02040503050406030204" pitchFamily="18" charset="0"/>
                              </a:rPr>
                              <m:t>)</m:t>
                            </m:r>
                            <m:r>
                              <a:rPr lang="en-US" altLang="zh-TW" i="1" dirty="0">
                                <a:latin typeface="Cambria Math" panose="02040503050406030204" pitchFamily="18" charset="0"/>
                              </a:rPr>
                              <m:t>/</m:t>
                            </m:r>
                            <m:r>
                              <a:rPr lang="en-US" altLang="zh-TW" i="1" dirty="0">
                                <a:latin typeface="Cambria Math" panose="02040503050406030204" pitchFamily="18" charset="0"/>
                              </a:rPr>
                              <m:t>𝑃</m:t>
                            </m:r>
                          </m:e>
                        </m:d>
                      </m:e>
                      <m:sup>
                        <m:r>
                          <m:rPr>
                            <m:sty m:val="p"/>
                          </m:rPr>
                          <a:rPr lang="en-US" altLang="zh-TW" b="0" i="0" dirty="0" smtClean="0">
                            <a:latin typeface="Cambria Math" panose="02040503050406030204" pitchFamily="18" charset="0"/>
                          </a:rPr>
                          <m:t>mp</m:t>
                        </m:r>
                      </m:sup>
                    </m:sSup>
                  </m:oMath>
                </a14:m>
                <a:r>
                  <a:rPr lang="en-US" altLang="zh-TW" dirty="0"/>
                  <a:t> </a:t>
                </a:r>
              </a:p>
              <a:p>
                <a:pPr marL="514350" indent="-514350">
                  <a:buFont typeface="+mj-lt"/>
                  <a:buAutoNum type="arabicPeriod"/>
                </a:pPr>
                <a:endParaRPr lang="en-US" altLang="zh-TW" dirty="0"/>
              </a:p>
            </p:txBody>
          </p:sp>
        </mc:Choice>
        <mc:Fallback xmlns="">
          <p:sp>
            <p:nvSpPr>
              <p:cNvPr id="3" name="內容版面配置區 2">
                <a:extLst>
                  <a:ext uri="{FF2B5EF4-FFF2-40B4-BE49-F238E27FC236}">
                    <a16:creationId xmlns:a16="http://schemas.microsoft.com/office/drawing/2014/main" id="{CB77EE37-3BA0-4FAE-B74B-E840E26694A9}"/>
                  </a:ext>
                </a:extLst>
              </p:cNvPr>
              <p:cNvSpPr>
                <a:spLocks noGrp="1" noRot="1" noChangeAspect="1" noMove="1" noResize="1" noEditPoints="1" noAdjustHandles="1" noChangeArrowheads="1" noChangeShapeType="1" noTextEdit="1"/>
              </p:cNvSpPr>
              <p:nvPr>
                <p:ph idx="1"/>
              </p:nvPr>
            </p:nvSpPr>
            <p:spPr>
              <a:xfrm>
                <a:off x="218697" y="2154851"/>
                <a:ext cx="9587274" cy="4022111"/>
              </a:xfrm>
              <a:blipFill>
                <a:blip r:embed="rId2"/>
                <a:stretch>
                  <a:fillRect l="-1208" t="-3030"/>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28F70D9D-E861-4167-8CB6-E9F5F91AB2E5}"/>
              </a:ext>
            </a:extLst>
          </p:cNvPr>
          <p:cNvSpPr/>
          <p:nvPr/>
        </p:nvSpPr>
        <p:spPr>
          <a:xfrm flipV="1">
            <a:off x="9486" y="-1"/>
            <a:ext cx="342273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16731883-103B-4089-B00A-ABD28BD7A314}"/>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Candidate Generator</a:t>
            </a:r>
            <a:endParaRPr lang="en-TW" sz="2800" dirty="0">
              <a:solidFill>
                <a:schemeClr val="accent4">
                  <a:lumMod val="50000"/>
                </a:schemeClr>
              </a:solidFill>
            </a:endParaRPr>
          </a:p>
        </p:txBody>
      </p:sp>
      <p:sp>
        <p:nvSpPr>
          <p:cNvPr id="59" name="矩形: 圓角 58">
            <a:extLst>
              <a:ext uri="{FF2B5EF4-FFF2-40B4-BE49-F238E27FC236}">
                <a16:creationId xmlns:a16="http://schemas.microsoft.com/office/drawing/2014/main" id="{D4862DD0-79E1-4E3F-A1D2-25CC2B8DCE5F}"/>
              </a:ext>
            </a:extLst>
          </p:cNvPr>
          <p:cNvSpPr/>
          <p:nvPr/>
        </p:nvSpPr>
        <p:spPr>
          <a:xfrm>
            <a:off x="8331344" y="2684226"/>
            <a:ext cx="222106"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sp>
        <p:nvSpPr>
          <p:cNvPr id="61" name="左大括弧 60">
            <a:extLst>
              <a:ext uri="{FF2B5EF4-FFF2-40B4-BE49-F238E27FC236}">
                <a16:creationId xmlns:a16="http://schemas.microsoft.com/office/drawing/2014/main" id="{017CE105-C29A-4A9D-9E23-459866C20383}"/>
              </a:ext>
            </a:extLst>
          </p:cNvPr>
          <p:cNvSpPr/>
          <p:nvPr/>
        </p:nvSpPr>
        <p:spPr>
          <a:xfrm rot="5400000">
            <a:off x="10041105" y="283403"/>
            <a:ext cx="222437" cy="3641958"/>
          </a:xfrm>
          <a:prstGeom prst="leftBrace">
            <a:avLst>
              <a:gd name="adj1" fmla="val 10543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p>
        </p:txBody>
      </p:sp>
      <p:sp>
        <p:nvSpPr>
          <p:cNvPr id="62" name="文字方塊 61">
            <a:extLst>
              <a:ext uri="{FF2B5EF4-FFF2-40B4-BE49-F238E27FC236}">
                <a16:creationId xmlns:a16="http://schemas.microsoft.com/office/drawing/2014/main" id="{C67D074F-E5A7-477E-BF8C-279A61BC9FAB}"/>
              </a:ext>
            </a:extLst>
          </p:cNvPr>
          <p:cNvSpPr txBox="1"/>
          <p:nvPr/>
        </p:nvSpPr>
        <p:spPr>
          <a:xfrm>
            <a:off x="9625415" y="1599879"/>
            <a:ext cx="1053815" cy="461665"/>
          </a:xfrm>
          <a:prstGeom prst="rect">
            <a:avLst/>
          </a:prstGeom>
          <a:noFill/>
        </p:spPr>
        <p:txBody>
          <a:bodyPr wrap="none" rtlCol="0">
            <a:spAutoFit/>
          </a:bodyPr>
          <a:lstStyle/>
          <a:p>
            <a:pPr algn="ctr"/>
            <a:r>
              <a:rPr lang="en-US" altLang="zh-TW" sz="2400" dirty="0"/>
              <a:t>P</a:t>
            </a:r>
            <a:r>
              <a:rPr lang="zh-TW" altLang="en-US" sz="2400" dirty="0"/>
              <a:t> </a:t>
            </a:r>
            <a:r>
              <a:rPr lang="en-US" altLang="zh-TW" sz="2400" dirty="0"/>
              <a:t>seats</a:t>
            </a:r>
            <a:endParaRPr lang="zh-TW" altLang="en-US" sz="2400" dirty="0"/>
          </a:p>
        </p:txBody>
      </p:sp>
      <p:sp>
        <p:nvSpPr>
          <p:cNvPr id="64" name="左大括弧 63">
            <a:extLst>
              <a:ext uri="{FF2B5EF4-FFF2-40B4-BE49-F238E27FC236}">
                <a16:creationId xmlns:a16="http://schemas.microsoft.com/office/drawing/2014/main" id="{9057EDF9-9683-4847-8378-4776A3F492E3}"/>
              </a:ext>
            </a:extLst>
          </p:cNvPr>
          <p:cNvSpPr/>
          <p:nvPr/>
        </p:nvSpPr>
        <p:spPr>
          <a:xfrm rot="5400000">
            <a:off x="9543981" y="1270419"/>
            <a:ext cx="170638" cy="2572153"/>
          </a:xfrm>
          <a:prstGeom prst="leftBrace">
            <a:avLst>
              <a:gd name="adj1" fmla="val 10543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5" name="文字方塊 64">
            <a:extLst>
              <a:ext uri="{FF2B5EF4-FFF2-40B4-BE49-F238E27FC236}">
                <a16:creationId xmlns:a16="http://schemas.microsoft.com/office/drawing/2014/main" id="{9893C03C-0CAA-4B22-82D6-42B29D108C2B}"/>
              </a:ext>
            </a:extLst>
          </p:cNvPr>
          <p:cNvSpPr txBox="1"/>
          <p:nvPr/>
        </p:nvSpPr>
        <p:spPr>
          <a:xfrm>
            <a:off x="8261800" y="2092335"/>
            <a:ext cx="3092000" cy="461665"/>
          </a:xfrm>
          <a:prstGeom prst="rect">
            <a:avLst/>
          </a:prstGeom>
          <a:noFill/>
        </p:spPr>
        <p:txBody>
          <a:bodyPr wrap="none" rtlCol="0">
            <a:spAutoFit/>
          </a:bodyPr>
          <a:lstStyle/>
          <a:p>
            <a:pPr algn="ctr"/>
            <a:r>
              <a:rPr lang="en-US" altLang="zh-TW" sz="2400" dirty="0"/>
              <a:t>Seats for M candidates </a:t>
            </a:r>
            <a:endParaRPr lang="zh-TW" altLang="en-US" sz="2400" dirty="0"/>
          </a:p>
        </p:txBody>
      </p:sp>
      <p:sp>
        <p:nvSpPr>
          <p:cNvPr id="66" name="矩形: 圓角 65">
            <a:extLst>
              <a:ext uri="{FF2B5EF4-FFF2-40B4-BE49-F238E27FC236}">
                <a16:creationId xmlns:a16="http://schemas.microsoft.com/office/drawing/2014/main" id="{97FFFC9A-FA10-41F6-98D5-341086EE197E}"/>
              </a:ext>
            </a:extLst>
          </p:cNvPr>
          <p:cNvSpPr/>
          <p:nvPr/>
        </p:nvSpPr>
        <p:spPr>
          <a:xfrm>
            <a:off x="8649575" y="2684226"/>
            <a:ext cx="222106"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67" name="矩形: 圓角 66">
            <a:extLst>
              <a:ext uri="{FF2B5EF4-FFF2-40B4-BE49-F238E27FC236}">
                <a16:creationId xmlns:a16="http://schemas.microsoft.com/office/drawing/2014/main" id="{448BA263-9918-4789-8725-8CA461B09A31}"/>
              </a:ext>
            </a:extLst>
          </p:cNvPr>
          <p:cNvSpPr/>
          <p:nvPr/>
        </p:nvSpPr>
        <p:spPr>
          <a:xfrm>
            <a:off x="8967806" y="2691848"/>
            <a:ext cx="222106"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
        <p:nvSpPr>
          <p:cNvPr id="68" name="矩形: 圓角 67">
            <a:extLst>
              <a:ext uri="{FF2B5EF4-FFF2-40B4-BE49-F238E27FC236}">
                <a16:creationId xmlns:a16="http://schemas.microsoft.com/office/drawing/2014/main" id="{73B7418F-B298-47A1-B157-37F506B9432E}"/>
              </a:ext>
            </a:extLst>
          </p:cNvPr>
          <p:cNvSpPr/>
          <p:nvPr/>
        </p:nvSpPr>
        <p:spPr>
          <a:xfrm>
            <a:off x="9280562" y="2702842"/>
            <a:ext cx="222106"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
        <p:nvSpPr>
          <p:cNvPr id="69" name="矩形: 圓角 68">
            <a:extLst>
              <a:ext uri="{FF2B5EF4-FFF2-40B4-BE49-F238E27FC236}">
                <a16:creationId xmlns:a16="http://schemas.microsoft.com/office/drawing/2014/main" id="{87C79168-9BC5-4437-81C9-95B2DC5ED779}"/>
              </a:ext>
            </a:extLst>
          </p:cNvPr>
          <p:cNvSpPr/>
          <p:nvPr/>
        </p:nvSpPr>
        <p:spPr>
          <a:xfrm>
            <a:off x="9598793" y="2702842"/>
            <a:ext cx="222106"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
        <p:nvSpPr>
          <p:cNvPr id="70" name="矩形: 圓角 69">
            <a:extLst>
              <a:ext uri="{FF2B5EF4-FFF2-40B4-BE49-F238E27FC236}">
                <a16:creationId xmlns:a16="http://schemas.microsoft.com/office/drawing/2014/main" id="{8EEE9A9D-F49A-42C5-9216-6704D2262D8C}"/>
              </a:ext>
            </a:extLst>
          </p:cNvPr>
          <p:cNvSpPr/>
          <p:nvPr/>
        </p:nvSpPr>
        <p:spPr>
          <a:xfrm>
            <a:off x="9917024" y="2710464"/>
            <a:ext cx="222106"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5</a:t>
            </a:r>
            <a:endParaRPr lang="zh-TW" altLang="en-US" dirty="0"/>
          </a:p>
        </p:txBody>
      </p:sp>
      <p:sp>
        <p:nvSpPr>
          <p:cNvPr id="71" name="矩形: 圓角 70">
            <a:extLst>
              <a:ext uri="{FF2B5EF4-FFF2-40B4-BE49-F238E27FC236}">
                <a16:creationId xmlns:a16="http://schemas.microsoft.com/office/drawing/2014/main" id="{915C1D0A-5739-4AD9-8A7E-41A538420490}"/>
              </a:ext>
            </a:extLst>
          </p:cNvPr>
          <p:cNvSpPr/>
          <p:nvPr/>
        </p:nvSpPr>
        <p:spPr>
          <a:xfrm>
            <a:off x="10365061" y="2710463"/>
            <a:ext cx="222106"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72" name="矩形: 圓角 71">
            <a:extLst>
              <a:ext uri="{FF2B5EF4-FFF2-40B4-BE49-F238E27FC236}">
                <a16:creationId xmlns:a16="http://schemas.microsoft.com/office/drawing/2014/main" id="{E90647FD-3F6C-4814-9D05-FBDAECE855DF}"/>
              </a:ext>
            </a:extLst>
          </p:cNvPr>
          <p:cNvSpPr/>
          <p:nvPr/>
        </p:nvSpPr>
        <p:spPr>
          <a:xfrm>
            <a:off x="10649709" y="2708461"/>
            <a:ext cx="222106"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73" name="矩形: 圓角 72">
            <a:extLst>
              <a:ext uri="{FF2B5EF4-FFF2-40B4-BE49-F238E27FC236}">
                <a16:creationId xmlns:a16="http://schemas.microsoft.com/office/drawing/2014/main" id="{1692020E-1144-4282-B086-797B034A7281}"/>
              </a:ext>
            </a:extLst>
          </p:cNvPr>
          <p:cNvSpPr/>
          <p:nvPr/>
        </p:nvSpPr>
        <p:spPr>
          <a:xfrm>
            <a:off x="10976420" y="2710464"/>
            <a:ext cx="222106"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74" name="矩形: 圓角 73">
            <a:extLst>
              <a:ext uri="{FF2B5EF4-FFF2-40B4-BE49-F238E27FC236}">
                <a16:creationId xmlns:a16="http://schemas.microsoft.com/office/drawing/2014/main" id="{726942F7-8FCD-416D-BABD-C262A4AC988E}"/>
              </a:ext>
            </a:extLst>
          </p:cNvPr>
          <p:cNvSpPr/>
          <p:nvPr/>
        </p:nvSpPr>
        <p:spPr>
          <a:xfrm>
            <a:off x="11399769" y="2710464"/>
            <a:ext cx="573534"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P-1</a:t>
            </a:r>
            <a:endParaRPr lang="zh-TW" altLang="en-US" dirty="0"/>
          </a:p>
        </p:txBody>
      </p:sp>
      <p:sp>
        <p:nvSpPr>
          <p:cNvPr id="78" name="矩形: 圓角 77">
            <a:extLst>
              <a:ext uri="{FF2B5EF4-FFF2-40B4-BE49-F238E27FC236}">
                <a16:creationId xmlns:a16="http://schemas.microsoft.com/office/drawing/2014/main" id="{E81E5BA6-05DC-476B-A5A8-9EC922079594}"/>
              </a:ext>
            </a:extLst>
          </p:cNvPr>
          <p:cNvSpPr/>
          <p:nvPr/>
        </p:nvSpPr>
        <p:spPr>
          <a:xfrm>
            <a:off x="8318855" y="3667225"/>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sp>
        <p:nvSpPr>
          <p:cNvPr id="80" name="文字方塊 79">
            <a:extLst>
              <a:ext uri="{FF2B5EF4-FFF2-40B4-BE49-F238E27FC236}">
                <a16:creationId xmlns:a16="http://schemas.microsoft.com/office/drawing/2014/main" id="{295C01C0-A5BE-47A8-9EFE-3D8B4434F6BD}"/>
              </a:ext>
            </a:extLst>
          </p:cNvPr>
          <p:cNvSpPr txBox="1"/>
          <p:nvPr/>
        </p:nvSpPr>
        <p:spPr>
          <a:xfrm>
            <a:off x="7596364" y="4044840"/>
            <a:ext cx="1692066" cy="369332"/>
          </a:xfrm>
          <a:prstGeom prst="rect">
            <a:avLst/>
          </a:prstGeom>
          <a:noFill/>
        </p:spPr>
        <p:txBody>
          <a:bodyPr wrap="none" rtlCol="0">
            <a:spAutoFit/>
          </a:bodyPr>
          <a:lstStyle/>
          <a:p>
            <a:r>
              <a:rPr lang="en-US" altLang="zh-TW" dirty="0"/>
              <a:t>an optimal pose</a:t>
            </a:r>
            <a:endParaRPr lang="zh-TW" altLang="en-US" dirty="0"/>
          </a:p>
        </p:txBody>
      </p:sp>
      <p:cxnSp>
        <p:nvCxnSpPr>
          <p:cNvPr id="84" name="直線單箭頭接點 83">
            <a:extLst>
              <a:ext uri="{FF2B5EF4-FFF2-40B4-BE49-F238E27FC236}">
                <a16:creationId xmlns:a16="http://schemas.microsoft.com/office/drawing/2014/main" id="{8DF813CB-87D7-454F-B54B-D6C0BE851062}"/>
              </a:ext>
            </a:extLst>
          </p:cNvPr>
          <p:cNvCxnSpPr>
            <a:cxnSpLocks/>
            <a:stCxn id="78" idx="0"/>
            <a:endCxn id="59" idx="2"/>
          </p:cNvCxnSpPr>
          <p:nvPr/>
        </p:nvCxnSpPr>
        <p:spPr>
          <a:xfrm flipV="1">
            <a:off x="8429908" y="3108659"/>
            <a:ext cx="12489" cy="558566"/>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AB1F9094-35CA-4E17-9DC9-BD427124CDDE}"/>
              </a:ext>
            </a:extLst>
          </p:cNvPr>
          <p:cNvCxnSpPr>
            <a:cxnSpLocks/>
            <a:stCxn id="78" idx="0"/>
            <a:endCxn id="72" idx="2"/>
          </p:cNvCxnSpPr>
          <p:nvPr/>
        </p:nvCxnSpPr>
        <p:spPr>
          <a:xfrm flipV="1">
            <a:off x="8429908" y="3132894"/>
            <a:ext cx="2330854" cy="534331"/>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88">
            <a:extLst>
              <a:ext uri="{FF2B5EF4-FFF2-40B4-BE49-F238E27FC236}">
                <a16:creationId xmlns:a16="http://schemas.microsoft.com/office/drawing/2014/main" id="{6F1767BE-491D-4508-AB73-AC2450080515}"/>
              </a:ext>
            </a:extLst>
          </p:cNvPr>
          <p:cNvCxnSpPr>
            <a:cxnSpLocks/>
            <a:stCxn id="78" idx="0"/>
            <a:endCxn id="66" idx="2"/>
          </p:cNvCxnSpPr>
          <p:nvPr/>
        </p:nvCxnSpPr>
        <p:spPr>
          <a:xfrm flipV="1">
            <a:off x="8429908" y="3108659"/>
            <a:ext cx="330720" cy="558566"/>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a:extLst>
              <a:ext uri="{FF2B5EF4-FFF2-40B4-BE49-F238E27FC236}">
                <a16:creationId xmlns:a16="http://schemas.microsoft.com/office/drawing/2014/main" id="{85D54C7B-4F63-4D31-944A-F019411A3DDC}"/>
              </a:ext>
            </a:extLst>
          </p:cNvPr>
          <p:cNvCxnSpPr>
            <a:cxnSpLocks/>
            <a:stCxn id="78" idx="0"/>
          </p:cNvCxnSpPr>
          <p:nvPr/>
        </p:nvCxnSpPr>
        <p:spPr>
          <a:xfrm flipV="1">
            <a:off x="8429908" y="3132894"/>
            <a:ext cx="621632" cy="534331"/>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5" name="文字方塊 94">
            <a:extLst>
              <a:ext uri="{FF2B5EF4-FFF2-40B4-BE49-F238E27FC236}">
                <a16:creationId xmlns:a16="http://schemas.microsoft.com/office/drawing/2014/main" id="{A4969C75-137B-42D6-B6BE-A79EF9DDED86}"/>
              </a:ext>
            </a:extLst>
          </p:cNvPr>
          <p:cNvSpPr txBox="1"/>
          <p:nvPr/>
        </p:nvSpPr>
        <p:spPr>
          <a:xfrm>
            <a:off x="9276710" y="3420572"/>
            <a:ext cx="1770036" cy="369332"/>
          </a:xfrm>
          <a:prstGeom prst="rect">
            <a:avLst/>
          </a:prstGeom>
          <a:noFill/>
        </p:spPr>
        <p:txBody>
          <a:bodyPr wrap="none" rtlCol="0">
            <a:spAutoFit/>
          </a:bodyPr>
          <a:lstStyle/>
          <a:p>
            <a:r>
              <a:rPr lang="en-US" altLang="zh-TW" dirty="0">
                <a:solidFill>
                  <a:srgbClr val="FF0000"/>
                </a:solidFill>
              </a:rPr>
              <a:t>pick one of them</a:t>
            </a:r>
            <a:endParaRPr lang="zh-TW" altLang="en-US" dirty="0">
              <a:solidFill>
                <a:srgbClr val="FF0000"/>
              </a:solidFill>
            </a:endParaRPr>
          </a:p>
        </p:txBody>
      </p:sp>
      <p:sp>
        <p:nvSpPr>
          <p:cNvPr id="96" name="文字方塊 95">
            <a:extLst>
              <a:ext uri="{FF2B5EF4-FFF2-40B4-BE49-F238E27FC236}">
                <a16:creationId xmlns:a16="http://schemas.microsoft.com/office/drawing/2014/main" id="{8DCD4781-00F7-4536-B5DE-A8F438C4E502}"/>
              </a:ext>
            </a:extLst>
          </p:cNvPr>
          <p:cNvSpPr txBox="1"/>
          <p:nvPr/>
        </p:nvSpPr>
        <p:spPr>
          <a:xfrm>
            <a:off x="9077777" y="3081585"/>
            <a:ext cx="397866" cy="461665"/>
          </a:xfrm>
          <a:prstGeom prst="rect">
            <a:avLst/>
          </a:prstGeom>
          <a:noFill/>
        </p:spPr>
        <p:txBody>
          <a:bodyPr wrap="none" rtlCol="0">
            <a:spAutoFit/>
          </a:bodyPr>
          <a:lstStyle/>
          <a:p>
            <a:r>
              <a:rPr lang="en-US" altLang="zh-TW" sz="2400" dirty="0">
                <a:solidFill>
                  <a:srgbClr val="FF0000"/>
                </a:solidFill>
              </a:rPr>
              <a:t>…</a:t>
            </a:r>
            <a:endParaRPr lang="zh-TW" altLang="en-US" dirty="0">
              <a:solidFill>
                <a:srgbClr val="FF0000"/>
              </a:solidFill>
            </a:endParaRPr>
          </a:p>
        </p:txBody>
      </p:sp>
      <p:cxnSp>
        <p:nvCxnSpPr>
          <p:cNvPr id="105" name="直線單箭頭接點 104">
            <a:extLst>
              <a:ext uri="{FF2B5EF4-FFF2-40B4-BE49-F238E27FC236}">
                <a16:creationId xmlns:a16="http://schemas.microsoft.com/office/drawing/2014/main" id="{159F3CBE-AC51-4642-89AF-9311F9D05280}"/>
              </a:ext>
            </a:extLst>
          </p:cNvPr>
          <p:cNvCxnSpPr>
            <a:cxnSpLocks/>
            <a:stCxn id="78" idx="0"/>
            <a:endCxn id="68" idx="2"/>
          </p:cNvCxnSpPr>
          <p:nvPr/>
        </p:nvCxnSpPr>
        <p:spPr>
          <a:xfrm flipV="1">
            <a:off x="8429908" y="3127275"/>
            <a:ext cx="961707" cy="539950"/>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 name="投影片編號版面配置區 6">
            <a:extLst>
              <a:ext uri="{FF2B5EF4-FFF2-40B4-BE49-F238E27FC236}">
                <a16:creationId xmlns:a16="http://schemas.microsoft.com/office/drawing/2014/main" id="{FD9A99C1-D4DC-4C68-B64B-9928E03C552E}"/>
              </a:ext>
            </a:extLst>
          </p:cNvPr>
          <p:cNvSpPr>
            <a:spLocks noGrp="1"/>
          </p:cNvSpPr>
          <p:nvPr>
            <p:ph type="sldNum" sz="quarter" idx="12"/>
          </p:nvPr>
        </p:nvSpPr>
        <p:spPr/>
        <p:txBody>
          <a:bodyPr/>
          <a:lstStyle/>
          <a:p>
            <a:fld id="{E1CFCEE7-AA0A-44B9-A0B3-5356ACC922F5}" type="slidenum">
              <a:rPr lang="zh-TW" altLang="en-US" smtClean="0"/>
              <a:t>20</a:t>
            </a:fld>
            <a:endParaRPr lang="zh-TW" altLang="en-US"/>
          </a:p>
        </p:txBody>
      </p:sp>
      <p:grpSp>
        <p:nvGrpSpPr>
          <p:cNvPr id="31" name="群組 30">
            <a:extLst>
              <a:ext uri="{FF2B5EF4-FFF2-40B4-BE49-F238E27FC236}">
                <a16:creationId xmlns:a16="http://schemas.microsoft.com/office/drawing/2014/main" id="{D1D19962-0B2E-4543-89FB-E3D164D12A08}"/>
              </a:ext>
            </a:extLst>
          </p:cNvPr>
          <p:cNvGrpSpPr/>
          <p:nvPr/>
        </p:nvGrpSpPr>
        <p:grpSpPr>
          <a:xfrm>
            <a:off x="6612556" y="10135"/>
            <a:ext cx="5581163" cy="1886608"/>
            <a:chOff x="6612556" y="10135"/>
            <a:chExt cx="5581163" cy="1886608"/>
          </a:xfrm>
        </p:grpSpPr>
        <p:sp>
          <p:nvSpPr>
            <p:cNvPr id="32" name="矩形 31">
              <a:extLst>
                <a:ext uri="{FF2B5EF4-FFF2-40B4-BE49-F238E27FC236}">
                  <a16:creationId xmlns:a16="http://schemas.microsoft.com/office/drawing/2014/main" id="{02A24208-282F-48FF-B3D4-1C0E0A59E33B}"/>
                </a:ext>
              </a:extLst>
            </p:cNvPr>
            <p:cNvSpPr/>
            <p:nvPr/>
          </p:nvSpPr>
          <p:spPr>
            <a:xfrm>
              <a:off x="7833915" y="648165"/>
              <a:ext cx="1318547" cy="1067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33" name="圖片 32">
              <a:extLst>
                <a:ext uri="{FF2B5EF4-FFF2-40B4-BE49-F238E27FC236}">
                  <a16:creationId xmlns:a16="http://schemas.microsoft.com/office/drawing/2014/main" id="{796E566F-A2E5-476D-A4F1-802F8B46C01F}"/>
                </a:ext>
              </a:extLst>
            </p:cNvPr>
            <p:cNvPicPr>
              <a:picLocks noChangeAspect="1"/>
            </p:cNvPicPr>
            <p:nvPr/>
          </p:nvPicPr>
          <p:blipFill rotWithShape="1">
            <a:blip r:embed="rId3">
              <a:extLst>
                <a:ext uri="{28A0092B-C50C-407E-A947-70E740481C1C}">
                  <a14:useLocalDpi xmlns:a14="http://schemas.microsoft.com/office/drawing/2010/main" val="0"/>
                </a:ext>
              </a:extLst>
            </a:blip>
            <a:srcRect l="16518" t="56380" r="21933"/>
            <a:stretch/>
          </p:blipFill>
          <p:spPr>
            <a:xfrm>
              <a:off x="6612556" y="10135"/>
              <a:ext cx="5581163" cy="1886608"/>
            </a:xfrm>
            <a:prstGeom prst="rect">
              <a:avLst/>
            </a:prstGeom>
          </p:spPr>
        </p:pic>
      </p:grpSp>
    </p:spTree>
    <p:extLst>
      <p:ext uri="{BB962C8B-B14F-4D97-AF65-F5344CB8AC3E}">
        <p14:creationId xmlns:p14="http://schemas.microsoft.com/office/powerpoint/2010/main" val="3520048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9EE65A-4EE9-4FAC-B1E4-02574C09E83E}"/>
              </a:ext>
            </a:extLst>
          </p:cNvPr>
          <p:cNvSpPr>
            <a:spLocks noGrp="1"/>
          </p:cNvSpPr>
          <p:nvPr>
            <p:ph type="title"/>
          </p:nvPr>
        </p:nvSpPr>
        <p:spPr>
          <a:xfrm>
            <a:off x="838200" y="777248"/>
            <a:ext cx="10515600" cy="1325563"/>
          </a:xfrm>
        </p:spPr>
        <p:txBody>
          <a:bodyPr/>
          <a:lstStyle/>
          <a:p>
            <a:r>
              <a:rPr lang="en-US" altLang="zh-TW" dirty="0"/>
              <a:t>Strike Optimal Number</a:t>
            </a:r>
            <a:br>
              <a:rPr lang="en-US" altLang="zh-TW" dirty="0"/>
            </a:br>
            <a:r>
              <a:rPr lang="en-US" altLang="zh-TW" dirty="0"/>
              <a:t>of Partitions (Step 2)</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CB77EE37-3BA0-4FAE-B74B-E840E26694A9}"/>
                  </a:ext>
                </a:extLst>
              </p:cNvPr>
              <p:cNvSpPr>
                <a:spLocks noGrp="1"/>
              </p:cNvSpPr>
              <p:nvPr>
                <p:ph idx="1"/>
              </p:nvPr>
            </p:nvSpPr>
            <p:spPr>
              <a:xfrm>
                <a:off x="218697" y="2154851"/>
                <a:ext cx="8884417" cy="4022111"/>
              </a:xfrm>
            </p:spPr>
            <p:txBody>
              <a:bodyPr>
                <a:normAutofit/>
              </a:bodyPr>
              <a:lstStyle/>
              <a:p>
                <a:pPr marL="0" indent="0">
                  <a:buNone/>
                </a:pPr>
                <a:r>
                  <a:rPr lang="en-US" altLang="zh-TW" dirty="0"/>
                  <a:t>Random arbitrary-number selection Analysis</a:t>
                </a:r>
              </a:p>
              <a:p>
                <a:pPr marL="0" indent="0">
                  <a:buNone/>
                </a:pPr>
                <a:r>
                  <a:rPr lang="en-US" altLang="zh-TW" dirty="0"/>
                  <a:t>2. N optimal ones are included in the N+ source views</a:t>
                </a:r>
              </a:p>
              <a:p>
                <a:pPr lvl="1"/>
                <a:r>
                  <a:rPr lang="en-US" altLang="zh-TW" dirty="0"/>
                  <a:t>A candidate is selected if it says an “yes”</a:t>
                </a:r>
              </a:p>
              <a:p>
                <a:pPr lvl="1"/>
                <a14:m>
                  <m:oMath xmlns:m="http://schemas.openxmlformats.org/officeDocument/2006/math">
                    <m:func>
                      <m:funcPr>
                        <m:ctrlPr>
                          <a:rPr lang="en-US" altLang="zh-TW" b="0" i="1" smtClean="0">
                            <a:latin typeface="Cambria Math" panose="02040503050406030204" pitchFamily="18" charset="0"/>
                          </a:rPr>
                        </m:ctrlPr>
                      </m:funcPr>
                      <m:fName>
                        <m:r>
                          <m:rPr>
                            <m:sty m:val="p"/>
                          </m:rPr>
                          <a:rPr lang="en-US" altLang="zh-TW" b="0" i="0" smtClean="0">
                            <a:latin typeface="Cambria Math" panose="02040503050406030204" pitchFamily="18" charset="0"/>
                          </a:rPr>
                          <m:t>Pr</m:t>
                        </m:r>
                      </m:fName>
                      <m:e>
                        <m:d>
                          <m:dPr>
                            <m:ctrlPr>
                              <a:rPr lang="en-US" altLang="zh-TW" b="0" i="1" smtClean="0">
                                <a:latin typeface="Cambria Math" panose="02040503050406030204" pitchFamily="18" charset="0"/>
                              </a:rPr>
                            </m:ctrlPr>
                          </m:dPr>
                          <m:e>
                            <m:r>
                              <m:rPr>
                                <m:nor/>
                              </m:rPr>
                              <a:rPr lang="en-US" altLang="zh-TW" b="0" smtClean="0">
                                <a:latin typeface="Cambria Math" panose="02040503050406030204" pitchFamily="18" charset="0"/>
                              </a:rPr>
                              <m:t>yes</m:t>
                            </m:r>
                          </m:e>
                        </m:d>
                      </m:e>
                    </m:func>
                  </m:oMath>
                </a14:m>
                <a:r>
                  <a:rPr lang="en-US" altLang="zh-TW" b="0" dirty="0"/>
                  <a:t> of an optimal source view  is a linear </a:t>
                </a:r>
                <a:br>
                  <a:rPr lang="en-US" altLang="zh-TW" b="0" dirty="0"/>
                </a:br>
                <a:r>
                  <a:rPr lang="en-US" altLang="zh-TW" b="0" dirty="0"/>
                  <a:t>function of </a:t>
                </a:r>
                <a14:m>
                  <m:oMath xmlns:m="http://schemas.openxmlformats.org/officeDocument/2006/math">
                    <m:r>
                      <a:rPr lang="en-US" altLang="zh-TW" b="0" i="1" smtClean="0">
                        <a:latin typeface="Cambria Math" panose="02040503050406030204" pitchFamily="18" charset="0"/>
                      </a:rPr>
                      <m:t>𝑙</m:t>
                    </m:r>
                  </m:oMath>
                </a14:m>
                <a:endParaRPr lang="en-US" altLang="zh-TW" b="0" dirty="0"/>
              </a:p>
              <a:p>
                <a:pPr lvl="2"/>
                <a14:m>
                  <m:oMath xmlns:m="http://schemas.openxmlformats.org/officeDocument/2006/math">
                    <m:func>
                      <m:funcPr>
                        <m:ctrlPr>
                          <a:rPr lang="en-US" altLang="zh-TW" b="0" i="1" dirty="0" smtClean="0">
                            <a:latin typeface="Cambria Math" panose="02040503050406030204" pitchFamily="18" charset="0"/>
                          </a:rPr>
                        </m:ctrlPr>
                      </m:funcPr>
                      <m:fName>
                        <m:r>
                          <m:rPr>
                            <m:sty m:val="p"/>
                          </m:rPr>
                          <a:rPr lang="en-US" altLang="zh-TW" b="0" i="0" dirty="0" smtClean="0">
                            <a:latin typeface="Cambria Math" panose="02040503050406030204" pitchFamily="18" charset="0"/>
                          </a:rPr>
                          <m:t>Pr</m:t>
                        </m:r>
                      </m:fName>
                      <m:e>
                        <m:d>
                          <m:dPr>
                            <m:ctrlPr>
                              <a:rPr lang="en-US" altLang="zh-TW" b="0" i="1" dirty="0" smtClean="0">
                                <a:latin typeface="Cambria Math" panose="02040503050406030204" pitchFamily="18" charset="0"/>
                              </a:rPr>
                            </m:ctrlPr>
                          </m:dPr>
                          <m:e>
                            <m:r>
                              <m:rPr>
                                <m:nor/>
                              </m:rPr>
                              <a:rPr lang="en-US" altLang="zh-TW" b="0" i="0" dirty="0" smtClean="0">
                                <a:latin typeface="Cambria Math" panose="02040503050406030204" pitchFamily="18" charset="0"/>
                              </a:rPr>
                              <m:t>yes</m:t>
                            </m:r>
                          </m:e>
                        </m:d>
                      </m:e>
                    </m:func>
                    <m:r>
                      <a:rPr lang="en-US" altLang="zh-TW" b="0" i="1" dirty="0" smtClean="0">
                        <a:latin typeface="Cambria Math" panose="02040503050406030204" pitchFamily="18" charset="0"/>
                      </a:rPr>
                      <m:t>=1/</m:t>
                    </m:r>
                    <m:r>
                      <a:rPr lang="en-US" altLang="zh-TW" b="0" i="1" dirty="0" smtClean="0">
                        <a:latin typeface="Cambria Math" panose="02040503050406030204" pitchFamily="18" charset="0"/>
                      </a:rPr>
                      <m:t>𝑘</m:t>
                    </m:r>
                  </m:oMath>
                </a14:m>
                <a:r>
                  <a:rPr lang="en-US" altLang="zh-TW" dirty="0"/>
                  <a:t>, when </a:t>
                </a:r>
                <a14:m>
                  <m:oMath xmlns:m="http://schemas.openxmlformats.org/officeDocument/2006/math">
                    <m:r>
                      <a:rPr lang="en-US" altLang="zh-TW" i="1" dirty="0">
                        <a:latin typeface="Cambria Math" panose="02040503050406030204" pitchFamily="18" charset="0"/>
                      </a:rPr>
                      <m:t>𝑙</m:t>
                    </m:r>
                    <m:r>
                      <a:rPr lang="en-US" altLang="zh-TW" i="1" dirty="0">
                        <a:latin typeface="Cambria Math" panose="02040503050406030204" pitchFamily="18" charset="0"/>
                      </a:rPr>
                      <m:t>=0</m:t>
                    </m:r>
                  </m:oMath>
                </a14:m>
                <a:r>
                  <a:rPr lang="en-US" altLang="zh-TW" dirty="0"/>
                  <a:t> </a:t>
                </a:r>
              </a:p>
              <a:p>
                <a:pPr lvl="2"/>
                <a14:m>
                  <m:oMath xmlns:m="http://schemas.openxmlformats.org/officeDocument/2006/math">
                    <m:func>
                      <m:funcPr>
                        <m:ctrlPr>
                          <a:rPr lang="en-US" altLang="zh-TW" b="0" i="1" dirty="0" smtClean="0">
                            <a:latin typeface="Cambria Math" panose="02040503050406030204" pitchFamily="18" charset="0"/>
                          </a:rPr>
                        </m:ctrlPr>
                      </m:funcPr>
                      <m:fName>
                        <m:r>
                          <m:rPr>
                            <m:sty m:val="p"/>
                          </m:rPr>
                          <a:rPr lang="en-US" altLang="zh-TW" b="0" i="0" dirty="0" smtClean="0">
                            <a:latin typeface="Cambria Math" panose="02040503050406030204" pitchFamily="18" charset="0"/>
                          </a:rPr>
                          <m:t>Pr</m:t>
                        </m:r>
                      </m:fName>
                      <m:e>
                        <m:d>
                          <m:dPr>
                            <m:ctrlPr>
                              <a:rPr lang="en-US" altLang="zh-TW" b="0" i="1" dirty="0" smtClean="0">
                                <a:latin typeface="Cambria Math" panose="02040503050406030204" pitchFamily="18" charset="0"/>
                              </a:rPr>
                            </m:ctrlPr>
                          </m:dPr>
                          <m:e>
                            <m:r>
                              <m:rPr>
                                <m:nor/>
                              </m:rPr>
                              <a:rPr lang="en-US" altLang="zh-TW" b="0" i="0" dirty="0" smtClean="0">
                                <a:latin typeface="Cambria Math" panose="02040503050406030204" pitchFamily="18" charset="0"/>
                              </a:rPr>
                              <m:t>yes</m:t>
                            </m:r>
                          </m:e>
                        </m:d>
                      </m:e>
                    </m:func>
                    <m:r>
                      <a:rPr lang="en-US" altLang="zh-TW" b="0" i="1" dirty="0" smtClean="0">
                        <a:latin typeface="Cambria Math" panose="02040503050406030204" pitchFamily="18" charset="0"/>
                      </a:rPr>
                      <m:t>=1</m:t>
                    </m:r>
                  </m:oMath>
                </a14:m>
                <a:r>
                  <a:rPr lang="en-US" altLang="zh-TW" dirty="0"/>
                  <a:t>,      when </a:t>
                </a:r>
                <a14:m>
                  <m:oMath xmlns:m="http://schemas.openxmlformats.org/officeDocument/2006/math">
                    <m:r>
                      <a:rPr lang="en-US" altLang="zh-TW" i="1" dirty="0">
                        <a:latin typeface="Cambria Math" panose="02040503050406030204" pitchFamily="18" charset="0"/>
                      </a:rPr>
                      <m:t>𝑙</m:t>
                    </m:r>
                    <m:r>
                      <a:rPr lang="en-US" altLang="zh-TW" i="1" dirty="0">
                        <a:latin typeface="Cambria Math" panose="02040503050406030204" pitchFamily="18" charset="0"/>
                      </a:rPr>
                      <m:t>=</m:t>
                    </m:r>
                    <m:r>
                      <a:rPr lang="en-US" altLang="zh-TW" b="0" i="1" dirty="0" smtClean="0">
                        <a:latin typeface="Cambria Math" panose="02040503050406030204" pitchFamily="18" charset="0"/>
                      </a:rPr>
                      <m:t>𝑘</m:t>
                    </m:r>
                    <m:r>
                      <a:rPr lang="en-US" altLang="zh-TW" b="0" i="1" dirty="0" smtClean="0">
                        <a:latin typeface="Cambria Math" panose="02040503050406030204" pitchFamily="18" charset="0"/>
                      </a:rPr>
                      <m:t>−1</m:t>
                    </m:r>
                  </m:oMath>
                </a14:m>
                <a:r>
                  <a:rPr lang="en-US" altLang="zh-TW" dirty="0"/>
                  <a:t> </a:t>
                </a:r>
              </a:p>
              <a:p>
                <a:pPr lvl="1"/>
                <a14:m>
                  <m:oMath xmlns:m="http://schemas.openxmlformats.org/officeDocument/2006/math">
                    <m:func>
                      <m:funcPr>
                        <m:ctrlPr>
                          <a:rPr lang="en-US" altLang="zh-TW" b="0" i="1" smtClean="0">
                            <a:latin typeface="Cambria Math" panose="02040503050406030204" pitchFamily="18" charset="0"/>
                          </a:rPr>
                        </m:ctrlPr>
                      </m:funcPr>
                      <m:fName>
                        <m:r>
                          <m:rPr>
                            <m:sty m:val="p"/>
                          </m:rPr>
                          <a:rPr lang="en-US" altLang="zh-TW" b="0" i="0" smtClean="0">
                            <a:latin typeface="Cambria Math" panose="02040503050406030204" pitchFamily="18" charset="0"/>
                          </a:rPr>
                          <m:t>Pr</m:t>
                        </m:r>
                      </m:fName>
                      <m:e>
                        <m:d>
                          <m:dPr>
                            <m:ctrlPr>
                              <a:rPr lang="en-US" altLang="zh-TW" b="0" i="1" smtClean="0">
                                <a:latin typeface="Cambria Math" panose="02040503050406030204" pitchFamily="18" charset="0"/>
                              </a:rPr>
                            </m:ctrlPr>
                          </m:dPr>
                          <m:e>
                            <m:r>
                              <m:rPr>
                                <m:nor/>
                              </m:rPr>
                              <a:rPr lang="en-US" altLang="zh-TW" b="0" smtClean="0">
                                <a:latin typeface="Cambria Math" panose="02040503050406030204" pitchFamily="18" charset="0"/>
                              </a:rPr>
                              <m:t>yes</m:t>
                            </m:r>
                          </m:e>
                        </m:d>
                      </m:e>
                    </m:func>
                  </m:oMath>
                </a14:m>
                <a:r>
                  <a:rPr lang="en-US" altLang="zh-TW" b="0" dirty="0"/>
                  <a:t> of a sub-optimal source view is not important</a:t>
                </a:r>
                <a:endParaRPr lang="en-US" altLang="zh-TW" dirty="0"/>
              </a:p>
              <a:p>
                <a:pPr lvl="2"/>
                <a:endParaRPr lang="en-US" altLang="zh-TW" dirty="0"/>
              </a:p>
              <a:p>
                <a:pPr marL="514350" indent="-514350">
                  <a:buFont typeface="+mj-lt"/>
                  <a:buAutoNum type="arabicPeriod"/>
                </a:pPr>
                <a:endParaRPr lang="en-US" altLang="zh-TW" dirty="0"/>
              </a:p>
            </p:txBody>
          </p:sp>
        </mc:Choice>
        <mc:Fallback xmlns="">
          <p:sp>
            <p:nvSpPr>
              <p:cNvPr id="3" name="內容版面配置區 2">
                <a:extLst>
                  <a:ext uri="{FF2B5EF4-FFF2-40B4-BE49-F238E27FC236}">
                    <a16:creationId xmlns:a16="http://schemas.microsoft.com/office/drawing/2014/main" id="{CB77EE37-3BA0-4FAE-B74B-E840E26694A9}"/>
                  </a:ext>
                </a:extLst>
              </p:cNvPr>
              <p:cNvSpPr>
                <a:spLocks noGrp="1" noRot="1" noChangeAspect="1" noMove="1" noResize="1" noEditPoints="1" noAdjustHandles="1" noChangeArrowheads="1" noChangeShapeType="1" noTextEdit="1"/>
              </p:cNvSpPr>
              <p:nvPr>
                <p:ph idx="1"/>
              </p:nvPr>
            </p:nvSpPr>
            <p:spPr>
              <a:xfrm>
                <a:off x="218697" y="2154851"/>
                <a:ext cx="8884417" cy="4022111"/>
              </a:xfrm>
              <a:blipFill>
                <a:blip r:embed="rId2"/>
                <a:stretch>
                  <a:fillRect l="-1441" t="-2424"/>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28F70D9D-E861-4167-8CB6-E9F5F91AB2E5}"/>
              </a:ext>
            </a:extLst>
          </p:cNvPr>
          <p:cNvSpPr/>
          <p:nvPr/>
        </p:nvSpPr>
        <p:spPr>
          <a:xfrm flipV="1">
            <a:off x="9486" y="-1"/>
            <a:ext cx="342273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16731883-103B-4089-B00A-ABD28BD7A314}"/>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Candidate Generator</a:t>
            </a:r>
            <a:endParaRPr lang="en-TW" sz="2800" dirty="0">
              <a:solidFill>
                <a:schemeClr val="accent4">
                  <a:lumMod val="50000"/>
                </a:schemeClr>
              </a:solidFill>
            </a:endParaRPr>
          </a:p>
        </p:txBody>
      </p:sp>
      <p:sp>
        <p:nvSpPr>
          <p:cNvPr id="59" name="矩形: 圓角 58">
            <a:extLst>
              <a:ext uri="{FF2B5EF4-FFF2-40B4-BE49-F238E27FC236}">
                <a16:creationId xmlns:a16="http://schemas.microsoft.com/office/drawing/2014/main" id="{D4862DD0-79E1-4E3F-A1D2-25CC2B8DCE5F}"/>
              </a:ext>
            </a:extLst>
          </p:cNvPr>
          <p:cNvSpPr/>
          <p:nvPr/>
        </p:nvSpPr>
        <p:spPr>
          <a:xfrm>
            <a:off x="8370955" y="2684226"/>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sp>
        <p:nvSpPr>
          <p:cNvPr id="61" name="左大括弧 60">
            <a:extLst>
              <a:ext uri="{FF2B5EF4-FFF2-40B4-BE49-F238E27FC236}">
                <a16:creationId xmlns:a16="http://schemas.microsoft.com/office/drawing/2014/main" id="{017CE105-C29A-4A9D-9E23-459866C20383}"/>
              </a:ext>
            </a:extLst>
          </p:cNvPr>
          <p:cNvSpPr/>
          <p:nvPr/>
        </p:nvSpPr>
        <p:spPr>
          <a:xfrm rot="5400000">
            <a:off x="10098255" y="689653"/>
            <a:ext cx="222437" cy="3641958"/>
          </a:xfrm>
          <a:prstGeom prst="leftBrace">
            <a:avLst>
              <a:gd name="adj1" fmla="val 10543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p>
        </p:txBody>
      </p:sp>
      <p:sp>
        <p:nvSpPr>
          <p:cNvPr id="65" name="文字方塊 64">
            <a:extLst>
              <a:ext uri="{FF2B5EF4-FFF2-40B4-BE49-F238E27FC236}">
                <a16:creationId xmlns:a16="http://schemas.microsoft.com/office/drawing/2014/main" id="{9893C03C-0CAA-4B22-82D6-42B29D108C2B}"/>
              </a:ext>
            </a:extLst>
          </p:cNvPr>
          <p:cNvSpPr txBox="1"/>
          <p:nvPr/>
        </p:nvSpPr>
        <p:spPr>
          <a:xfrm>
            <a:off x="8672878" y="1990060"/>
            <a:ext cx="3092000" cy="461665"/>
          </a:xfrm>
          <a:prstGeom prst="rect">
            <a:avLst/>
          </a:prstGeom>
          <a:noFill/>
        </p:spPr>
        <p:txBody>
          <a:bodyPr wrap="none" rtlCol="0">
            <a:spAutoFit/>
          </a:bodyPr>
          <a:lstStyle/>
          <a:p>
            <a:pPr algn="ctr"/>
            <a:r>
              <a:rPr lang="en-US" altLang="zh-TW" sz="2400" dirty="0"/>
              <a:t>Seats for M candidates </a:t>
            </a:r>
            <a:endParaRPr lang="zh-TW" altLang="en-US" sz="2400" dirty="0"/>
          </a:p>
        </p:txBody>
      </p:sp>
      <p:sp>
        <p:nvSpPr>
          <p:cNvPr id="66" name="矩形: 圓角 65">
            <a:extLst>
              <a:ext uri="{FF2B5EF4-FFF2-40B4-BE49-F238E27FC236}">
                <a16:creationId xmlns:a16="http://schemas.microsoft.com/office/drawing/2014/main" id="{97FFFC9A-FA10-41F6-98D5-341086EE197E}"/>
              </a:ext>
            </a:extLst>
          </p:cNvPr>
          <p:cNvSpPr/>
          <p:nvPr/>
        </p:nvSpPr>
        <p:spPr>
          <a:xfrm>
            <a:off x="8689186" y="2684226"/>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67" name="矩形: 圓角 66">
            <a:extLst>
              <a:ext uri="{FF2B5EF4-FFF2-40B4-BE49-F238E27FC236}">
                <a16:creationId xmlns:a16="http://schemas.microsoft.com/office/drawing/2014/main" id="{448BA263-9918-4789-8725-8CA461B09A31}"/>
              </a:ext>
            </a:extLst>
          </p:cNvPr>
          <p:cNvSpPr/>
          <p:nvPr/>
        </p:nvSpPr>
        <p:spPr>
          <a:xfrm>
            <a:off x="9007417" y="2691848"/>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
        <p:nvSpPr>
          <p:cNvPr id="68" name="矩形: 圓角 67">
            <a:extLst>
              <a:ext uri="{FF2B5EF4-FFF2-40B4-BE49-F238E27FC236}">
                <a16:creationId xmlns:a16="http://schemas.microsoft.com/office/drawing/2014/main" id="{73B7418F-B298-47A1-B157-37F506B9432E}"/>
              </a:ext>
            </a:extLst>
          </p:cNvPr>
          <p:cNvSpPr/>
          <p:nvPr/>
        </p:nvSpPr>
        <p:spPr>
          <a:xfrm>
            <a:off x="9320173" y="2702842"/>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
        <p:nvSpPr>
          <p:cNvPr id="69" name="矩形: 圓角 68">
            <a:extLst>
              <a:ext uri="{FF2B5EF4-FFF2-40B4-BE49-F238E27FC236}">
                <a16:creationId xmlns:a16="http://schemas.microsoft.com/office/drawing/2014/main" id="{87C79168-9BC5-4437-81C9-95B2DC5ED779}"/>
              </a:ext>
            </a:extLst>
          </p:cNvPr>
          <p:cNvSpPr/>
          <p:nvPr/>
        </p:nvSpPr>
        <p:spPr>
          <a:xfrm>
            <a:off x="9638404" y="2702842"/>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
        <p:nvSpPr>
          <p:cNvPr id="70" name="矩形: 圓角 69">
            <a:extLst>
              <a:ext uri="{FF2B5EF4-FFF2-40B4-BE49-F238E27FC236}">
                <a16:creationId xmlns:a16="http://schemas.microsoft.com/office/drawing/2014/main" id="{8EEE9A9D-F49A-42C5-9216-6704D2262D8C}"/>
              </a:ext>
            </a:extLst>
          </p:cNvPr>
          <p:cNvSpPr/>
          <p:nvPr/>
        </p:nvSpPr>
        <p:spPr>
          <a:xfrm>
            <a:off x="9956635" y="2710464"/>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5</a:t>
            </a:r>
            <a:endParaRPr lang="zh-TW" altLang="en-US" dirty="0"/>
          </a:p>
        </p:txBody>
      </p:sp>
      <p:sp>
        <p:nvSpPr>
          <p:cNvPr id="71" name="矩形: 圓角 70">
            <a:extLst>
              <a:ext uri="{FF2B5EF4-FFF2-40B4-BE49-F238E27FC236}">
                <a16:creationId xmlns:a16="http://schemas.microsoft.com/office/drawing/2014/main" id="{915C1D0A-5739-4AD9-8A7E-41A538420490}"/>
              </a:ext>
            </a:extLst>
          </p:cNvPr>
          <p:cNvSpPr/>
          <p:nvPr/>
        </p:nvSpPr>
        <p:spPr>
          <a:xfrm>
            <a:off x="10404672" y="2710463"/>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72" name="矩形: 圓角 71">
            <a:extLst>
              <a:ext uri="{FF2B5EF4-FFF2-40B4-BE49-F238E27FC236}">
                <a16:creationId xmlns:a16="http://schemas.microsoft.com/office/drawing/2014/main" id="{E90647FD-3F6C-4814-9D05-FBDAECE855DF}"/>
              </a:ext>
            </a:extLst>
          </p:cNvPr>
          <p:cNvSpPr/>
          <p:nvPr/>
        </p:nvSpPr>
        <p:spPr>
          <a:xfrm>
            <a:off x="10689320" y="2708461"/>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73" name="矩形: 圓角 72">
            <a:extLst>
              <a:ext uri="{FF2B5EF4-FFF2-40B4-BE49-F238E27FC236}">
                <a16:creationId xmlns:a16="http://schemas.microsoft.com/office/drawing/2014/main" id="{1692020E-1144-4282-B086-797B034A7281}"/>
              </a:ext>
            </a:extLst>
          </p:cNvPr>
          <p:cNvSpPr/>
          <p:nvPr/>
        </p:nvSpPr>
        <p:spPr>
          <a:xfrm>
            <a:off x="11033570" y="2710464"/>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74" name="矩形: 圓角 73">
            <a:extLst>
              <a:ext uri="{FF2B5EF4-FFF2-40B4-BE49-F238E27FC236}">
                <a16:creationId xmlns:a16="http://schemas.microsoft.com/office/drawing/2014/main" id="{726942F7-8FCD-416D-BABD-C262A4AC988E}"/>
              </a:ext>
            </a:extLst>
          </p:cNvPr>
          <p:cNvSpPr/>
          <p:nvPr/>
        </p:nvSpPr>
        <p:spPr>
          <a:xfrm>
            <a:off x="11456919" y="2710464"/>
            <a:ext cx="677932"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M-1</a:t>
            </a:r>
            <a:endParaRPr lang="zh-TW" altLang="en-US" dirty="0"/>
          </a:p>
        </p:txBody>
      </p:sp>
      <p:sp>
        <p:nvSpPr>
          <p:cNvPr id="30" name="矩形: 圓角 29">
            <a:extLst>
              <a:ext uri="{FF2B5EF4-FFF2-40B4-BE49-F238E27FC236}">
                <a16:creationId xmlns:a16="http://schemas.microsoft.com/office/drawing/2014/main" id="{1F28893C-7150-4D64-BCB3-E65D9D728BA7}"/>
              </a:ext>
            </a:extLst>
          </p:cNvPr>
          <p:cNvSpPr/>
          <p:nvPr/>
        </p:nvSpPr>
        <p:spPr>
          <a:xfrm>
            <a:off x="8360220" y="3510887"/>
            <a:ext cx="3746357" cy="42443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says an “yes” or “no” </a:t>
            </a:r>
            <a:endParaRPr lang="zh-TW" altLang="en-US" dirty="0"/>
          </a:p>
        </p:txBody>
      </p:sp>
      <p:cxnSp>
        <p:nvCxnSpPr>
          <p:cNvPr id="12" name="接點: 弧形 11">
            <a:extLst>
              <a:ext uri="{FF2B5EF4-FFF2-40B4-BE49-F238E27FC236}">
                <a16:creationId xmlns:a16="http://schemas.microsoft.com/office/drawing/2014/main" id="{D481470B-DB63-4660-BB2B-ACAB5ED43FAC}"/>
              </a:ext>
            </a:extLst>
          </p:cNvPr>
          <p:cNvCxnSpPr>
            <a:cxnSpLocks/>
            <a:stCxn id="59" idx="2"/>
            <a:endCxn id="30" idx="0"/>
          </p:cNvCxnSpPr>
          <p:nvPr/>
        </p:nvCxnSpPr>
        <p:spPr>
          <a:xfrm rot="16200000" flipH="1">
            <a:off x="9156589" y="2434077"/>
            <a:ext cx="402228" cy="1751391"/>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接點: 弧形 37">
            <a:extLst>
              <a:ext uri="{FF2B5EF4-FFF2-40B4-BE49-F238E27FC236}">
                <a16:creationId xmlns:a16="http://schemas.microsoft.com/office/drawing/2014/main" id="{A2D580A4-61CE-417C-A3F0-D35F1736CB38}"/>
              </a:ext>
            </a:extLst>
          </p:cNvPr>
          <p:cNvCxnSpPr>
            <a:cxnSpLocks/>
            <a:stCxn id="66" idx="2"/>
            <a:endCxn id="30" idx="0"/>
          </p:cNvCxnSpPr>
          <p:nvPr/>
        </p:nvCxnSpPr>
        <p:spPr>
          <a:xfrm rot="16200000" flipH="1">
            <a:off x="9315705" y="2593193"/>
            <a:ext cx="402228" cy="1433160"/>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接點: 弧形 40">
            <a:extLst>
              <a:ext uri="{FF2B5EF4-FFF2-40B4-BE49-F238E27FC236}">
                <a16:creationId xmlns:a16="http://schemas.microsoft.com/office/drawing/2014/main" id="{F32CA2A9-A0C7-43C4-8580-5849C5FD11A8}"/>
              </a:ext>
            </a:extLst>
          </p:cNvPr>
          <p:cNvCxnSpPr>
            <a:cxnSpLocks/>
            <a:stCxn id="67" idx="2"/>
            <a:endCxn id="30" idx="0"/>
          </p:cNvCxnSpPr>
          <p:nvPr/>
        </p:nvCxnSpPr>
        <p:spPr>
          <a:xfrm rot="16200000" flipH="1">
            <a:off x="9478631" y="2756119"/>
            <a:ext cx="394606" cy="1114929"/>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接點: 弧形 43">
            <a:extLst>
              <a:ext uri="{FF2B5EF4-FFF2-40B4-BE49-F238E27FC236}">
                <a16:creationId xmlns:a16="http://schemas.microsoft.com/office/drawing/2014/main" id="{83FF6BD2-040C-49A6-AAA6-C6676DEDD5C1}"/>
              </a:ext>
            </a:extLst>
          </p:cNvPr>
          <p:cNvCxnSpPr>
            <a:cxnSpLocks/>
            <a:stCxn id="68" idx="2"/>
            <a:endCxn id="30" idx="0"/>
          </p:cNvCxnSpPr>
          <p:nvPr/>
        </p:nvCxnSpPr>
        <p:spPr>
          <a:xfrm rot="16200000" flipH="1">
            <a:off x="9640506" y="2917994"/>
            <a:ext cx="383612" cy="802173"/>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接點: 弧形 46">
            <a:extLst>
              <a:ext uri="{FF2B5EF4-FFF2-40B4-BE49-F238E27FC236}">
                <a16:creationId xmlns:a16="http://schemas.microsoft.com/office/drawing/2014/main" id="{56900EA3-1A30-426C-BB09-DF1881BF96C3}"/>
              </a:ext>
            </a:extLst>
          </p:cNvPr>
          <p:cNvCxnSpPr>
            <a:cxnSpLocks/>
            <a:stCxn id="69" idx="2"/>
            <a:endCxn id="30" idx="0"/>
          </p:cNvCxnSpPr>
          <p:nvPr/>
        </p:nvCxnSpPr>
        <p:spPr>
          <a:xfrm rot="16200000" flipH="1">
            <a:off x="9799622" y="3077110"/>
            <a:ext cx="383612" cy="483942"/>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接點: 弧形 49">
            <a:extLst>
              <a:ext uri="{FF2B5EF4-FFF2-40B4-BE49-F238E27FC236}">
                <a16:creationId xmlns:a16="http://schemas.microsoft.com/office/drawing/2014/main" id="{3A8336DD-44DD-4B06-B6CC-27A7B3EDC86A}"/>
              </a:ext>
            </a:extLst>
          </p:cNvPr>
          <p:cNvCxnSpPr>
            <a:cxnSpLocks/>
            <a:stCxn id="70" idx="2"/>
            <a:endCxn id="30" idx="0"/>
          </p:cNvCxnSpPr>
          <p:nvPr/>
        </p:nvCxnSpPr>
        <p:spPr>
          <a:xfrm rot="16200000" flipH="1">
            <a:off x="9962548" y="3240036"/>
            <a:ext cx="375990" cy="165711"/>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接點: 弧形 52">
            <a:extLst>
              <a:ext uri="{FF2B5EF4-FFF2-40B4-BE49-F238E27FC236}">
                <a16:creationId xmlns:a16="http://schemas.microsoft.com/office/drawing/2014/main" id="{BFD20E2B-AA85-467A-AF78-C52D9DDE3D5F}"/>
              </a:ext>
            </a:extLst>
          </p:cNvPr>
          <p:cNvCxnSpPr>
            <a:cxnSpLocks/>
            <a:stCxn id="71" idx="2"/>
            <a:endCxn id="30" idx="0"/>
          </p:cNvCxnSpPr>
          <p:nvPr/>
        </p:nvCxnSpPr>
        <p:spPr>
          <a:xfrm rot="5400000">
            <a:off x="10186567" y="3181728"/>
            <a:ext cx="375991" cy="282326"/>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接點: 弧形 55">
            <a:extLst>
              <a:ext uri="{FF2B5EF4-FFF2-40B4-BE49-F238E27FC236}">
                <a16:creationId xmlns:a16="http://schemas.microsoft.com/office/drawing/2014/main" id="{6F554674-FCDA-41E7-B508-375FA8335F3C}"/>
              </a:ext>
            </a:extLst>
          </p:cNvPr>
          <p:cNvCxnSpPr>
            <a:cxnSpLocks/>
            <a:stCxn id="72" idx="2"/>
            <a:endCxn id="30" idx="0"/>
          </p:cNvCxnSpPr>
          <p:nvPr/>
        </p:nvCxnSpPr>
        <p:spPr>
          <a:xfrm rot="5400000">
            <a:off x="10327890" y="3038403"/>
            <a:ext cx="377993" cy="566974"/>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接點: 弧形 59">
            <a:extLst>
              <a:ext uri="{FF2B5EF4-FFF2-40B4-BE49-F238E27FC236}">
                <a16:creationId xmlns:a16="http://schemas.microsoft.com/office/drawing/2014/main" id="{681BA059-D4D1-4BDC-8B1E-15617A1840B6}"/>
              </a:ext>
            </a:extLst>
          </p:cNvPr>
          <p:cNvCxnSpPr>
            <a:cxnSpLocks/>
            <a:stCxn id="73" idx="2"/>
            <a:endCxn id="30" idx="0"/>
          </p:cNvCxnSpPr>
          <p:nvPr/>
        </p:nvCxnSpPr>
        <p:spPr>
          <a:xfrm rot="5400000">
            <a:off x="10501016" y="2867280"/>
            <a:ext cx="375990" cy="911224"/>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接點: 弧形 62">
            <a:extLst>
              <a:ext uri="{FF2B5EF4-FFF2-40B4-BE49-F238E27FC236}">
                <a16:creationId xmlns:a16="http://schemas.microsoft.com/office/drawing/2014/main" id="{BCF8494B-EC78-4885-AD13-5BB284D7931B}"/>
              </a:ext>
            </a:extLst>
          </p:cNvPr>
          <p:cNvCxnSpPr>
            <a:cxnSpLocks/>
            <a:stCxn id="74" idx="2"/>
            <a:endCxn id="30" idx="0"/>
          </p:cNvCxnSpPr>
          <p:nvPr/>
        </p:nvCxnSpPr>
        <p:spPr>
          <a:xfrm rot="5400000">
            <a:off x="10826647" y="2541649"/>
            <a:ext cx="375990" cy="1562486"/>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0" name="群組 39">
            <a:extLst>
              <a:ext uri="{FF2B5EF4-FFF2-40B4-BE49-F238E27FC236}">
                <a16:creationId xmlns:a16="http://schemas.microsoft.com/office/drawing/2014/main" id="{539760AF-8FD8-4A9D-8944-0943752506E4}"/>
              </a:ext>
            </a:extLst>
          </p:cNvPr>
          <p:cNvGrpSpPr/>
          <p:nvPr/>
        </p:nvGrpSpPr>
        <p:grpSpPr>
          <a:xfrm>
            <a:off x="8388194" y="4567179"/>
            <a:ext cx="1792090" cy="1534783"/>
            <a:chOff x="8293138" y="4275080"/>
            <a:chExt cx="1792090" cy="1534783"/>
          </a:xfrm>
        </p:grpSpPr>
        <p:sp>
          <p:nvSpPr>
            <p:cNvPr id="34" name="橢圓 33">
              <a:extLst>
                <a:ext uri="{FF2B5EF4-FFF2-40B4-BE49-F238E27FC236}">
                  <a16:creationId xmlns:a16="http://schemas.microsoft.com/office/drawing/2014/main" id="{2CF9C530-12FF-4C5C-A057-99A267D26863}"/>
                </a:ext>
              </a:extLst>
            </p:cNvPr>
            <p:cNvSpPr/>
            <p:nvPr/>
          </p:nvSpPr>
          <p:spPr>
            <a:xfrm>
              <a:off x="8293138" y="4275080"/>
              <a:ext cx="1792090" cy="1534783"/>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圓角 74">
              <a:extLst>
                <a:ext uri="{FF2B5EF4-FFF2-40B4-BE49-F238E27FC236}">
                  <a16:creationId xmlns:a16="http://schemas.microsoft.com/office/drawing/2014/main" id="{BED9F179-C7F6-45F5-AC41-63A56D381DC7}"/>
                </a:ext>
              </a:extLst>
            </p:cNvPr>
            <p:cNvSpPr/>
            <p:nvPr/>
          </p:nvSpPr>
          <p:spPr>
            <a:xfrm>
              <a:off x="8394291" y="4728314"/>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sp>
          <p:nvSpPr>
            <p:cNvPr id="77" name="矩形: 圓角 76">
              <a:extLst>
                <a:ext uri="{FF2B5EF4-FFF2-40B4-BE49-F238E27FC236}">
                  <a16:creationId xmlns:a16="http://schemas.microsoft.com/office/drawing/2014/main" id="{C4FB3032-E0B6-4CDD-8CBA-7AF42986611F}"/>
                </a:ext>
              </a:extLst>
            </p:cNvPr>
            <p:cNvSpPr/>
            <p:nvPr/>
          </p:nvSpPr>
          <p:spPr>
            <a:xfrm>
              <a:off x="8690474" y="4728313"/>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81" name="矩形: 圓角 80">
              <a:extLst>
                <a:ext uri="{FF2B5EF4-FFF2-40B4-BE49-F238E27FC236}">
                  <a16:creationId xmlns:a16="http://schemas.microsoft.com/office/drawing/2014/main" id="{2BCE2CB7-1231-47DB-AF3D-72D88EF5A675}"/>
                </a:ext>
              </a:extLst>
            </p:cNvPr>
            <p:cNvSpPr/>
            <p:nvPr/>
          </p:nvSpPr>
          <p:spPr>
            <a:xfrm>
              <a:off x="8989532" y="4728312"/>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
          <p:nvSpPr>
            <p:cNvPr id="83" name="矩形: 圓角 82">
              <a:extLst>
                <a:ext uri="{FF2B5EF4-FFF2-40B4-BE49-F238E27FC236}">
                  <a16:creationId xmlns:a16="http://schemas.microsoft.com/office/drawing/2014/main" id="{D0DF03C0-5AAB-4858-A8C6-4874FD2333E6}"/>
                </a:ext>
              </a:extLst>
            </p:cNvPr>
            <p:cNvSpPr/>
            <p:nvPr/>
          </p:nvSpPr>
          <p:spPr>
            <a:xfrm>
              <a:off x="9309149" y="4718088"/>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86" name="矩形: 圓角 85">
              <a:extLst>
                <a:ext uri="{FF2B5EF4-FFF2-40B4-BE49-F238E27FC236}">
                  <a16:creationId xmlns:a16="http://schemas.microsoft.com/office/drawing/2014/main" id="{AFF72560-3DCD-4728-B6A7-B452D0F011C2}"/>
                </a:ext>
              </a:extLst>
            </p:cNvPr>
            <p:cNvSpPr/>
            <p:nvPr/>
          </p:nvSpPr>
          <p:spPr>
            <a:xfrm>
              <a:off x="9555697" y="4716086"/>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87" name="矩形: 圓角 86">
              <a:extLst>
                <a:ext uri="{FF2B5EF4-FFF2-40B4-BE49-F238E27FC236}">
                  <a16:creationId xmlns:a16="http://schemas.microsoft.com/office/drawing/2014/main" id="{66D92117-7B7B-4821-A9FC-C9A5536FE876}"/>
                </a:ext>
              </a:extLst>
            </p:cNvPr>
            <p:cNvSpPr/>
            <p:nvPr/>
          </p:nvSpPr>
          <p:spPr>
            <a:xfrm>
              <a:off x="9799858" y="4718089"/>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grpSp>
      <p:cxnSp>
        <p:nvCxnSpPr>
          <p:cNvPr id="93" name="接點: 弧形 92">
            <a:extLst>
              <a:ext uri="{FF2B5EF4-FFF2-40B4-BE49-F238E27FC236}">
                <a16:creationId xmlns:a16="http://schemas.microsoft.com/office/drawing/2014/main" id="{226C8B69-C376-49FA-872C-6F73D721B798}"/>
              </a:ext>
            </a:extLst>
          </p:cNvPr>
          <p:cNvCxnSpPr>
            <a:cxnSpLocks/>
            <a:stCxn id="30" idx="2"/>
            <a:endCxn id="34" idx="0"/>
          </p:cNvCxnSpPr>
          <p:nvPr/>
        </p:nvCxnSpPr>
        <p:spPr>
          <a:xfrm rot="5400000">
            <a:off x="9442890" y="3776669"/>
            <a:ext cx="631859" cy="949160"/>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接點: 弧形 93">
            <a:extLst>
              <a:ext uri="{FF2B5EF4-FFF2-40B4-BE49-F238E27FC236}">
                <a16:creationId xmlns:a16="http://schemas.microsoft.com/office/drawing/2014/main" id="{7DD03A68-9FC3-40ED-9932-5AEA6F672E20}"/>
              </a:ext>
            </a:extLst>
          </p:cNvPr>
          <p:cNvCxnSpPr>
            <a:cxnSpLocks/>
            <a:stCxn id="30" idx="2"/>
            <a:endCxn id="106" idx="0"/>
          </p:cNvCxnSpPr>
          <p:nvPr/>
        </p:nvCxnSpPr>
        <p:spPr>
          <a:xfrm rot="16200000" flipH="1">
            <a:off x="10405925" y="3762793"/>
            <a:ext cx="631859" cy="976911"/>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群組 42">
            <a:extLst>
              <a:ext uri="{FF2B5EF4-FFF2-40B4-BE49-F238E27FC236}">
                <a16:creationId xmlns:a16="http://schemas.microsoft.com/office/drawing/2014/main" id="{836FC090-793D-46DA-A54C-AE6672F00E7A}"/>
              </a:ext>
            </a:extLst>
          </p:cNvPr>
          <p:cNvGrpSpPr/>
          <p:nvPr/>
        </p:nvGrpSpPr>
        <p:grpSpPr>
          <a:xfrm>
            <a:off x="10314265" y="4567179"/>
            <a:ext cx="1792090" cy="1534783"/>
            <a:chOff x="10218878" y="4275079"/>
            <a:chExt cx="1792090" cy="1534783"/>
          </a:xfrm>
        </p:grpSpPr>
        <p:sp>
          <p:nvSpPr>
            <p:cNvPr id="79" name="矩形: 圓角 78">
              <a:extLst>
                <a:ext uri="{FF2B5EF4-FFF2-40B4-BE49-F238E27FC236}">
                  <a16:creationId xmlns:a16="http://schemas.microsoft.com/office/drawing/2014/main" id="{2A80BDA2-8D2E-423D-8535-B7337DE33EAC}"/>
                </a:ext>
              </a:extLst>
            </p:cNvPr>
            <p:cNvSpPr/>
            <p:nvPr/>
          </p:nvSpPr>
          <p:spPr>
            <a:xfrm>
              <a:off x="10470685" y="4775809"/>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
          <p:nvSpPr>
            <p:cNvPr id="82" name="矩形: 圓角 81">
              <a:extLst>
                <a:ext uri="{FF2B5EF4-FFF2-40B4-BE49-F238E27FC236}">
                  <a16:creationId xmlns:a16="http://schemas.microsoft.com/office/drawing/2014/main" id="{5DF18729-B0C1-4D01-808C-D96101584700}"/>
                </a:ext>
              </a:extLst>
            </p:cNvPr>
            <p:cNvSpPr/>
            <p:nvPr/>
          </p:nvSpPr>
          <p:spPr>
            <a:xfrm>
              <a:off x="10777624" y="4770880"/>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
          <p:nvSpPr>
            <p:cNvPr id="88" name="矩形: 圓角 87">
              <a:extLst>
                <a:ext uri="{FF2B5EF4-FFF2-40B4-BE49-F238E27FC236}">
                  <a16:creationId xmlns:a16="http://schemas.microsoft.com/office/drawing/2014/main" id="{8FBB57EE-F1F9-4D60-B06F-0A3D05BA7311}"/>
                </a:ext>
              </a:extLst>
            </p:cNvPr>
            <p:cNvSpPr/>
            <p:nvPr/>
          </p:nvSpPr>
          <p:spPr>
            <a:xfrm>
              <a:off x="11135685" y="4772882"/>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90" name="矩形: 圓角 89">
              <a:extLst>
                <a:ext uri="{FF2B5EF4-FFF2-40B4-BE49-F238E27FC236}">
                  <a16:creationId xmlns:a16="http://schemas.microsoft.com/office/drawing/2014/main" id="{CE86598F-74D9-45FC-AE99-D6791175402A}"/>
                </a:ext>
              </a:extLst>
            </p:cNvPr>
            <p:cNvSpPr/>
            <p:nvPr/>
          </p:nvSpPr>
          <p:spPr>
            <a:xfrm>
              <a:off x="11382233" y="4770880"/>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91" name="矩形: 圓角 90">
              <a:extLst>
                <a:ext uri="{FF2B5EF4-FFF2-40B4-BE49-F238E27FC236}">
                  <a16:creationId xmlns:a16="http://schemas.microsoft.com/office/drawing/2014/main" id="{FE2C7B86-44D4-43D1-8265-FDEAE476D603}"/>
                </a:ext>
              </a:extLst>
            </p:cNvPr>
            <p:cNvSpPr/>
            <p:nvPr/>
          </p:nvSpPr>
          <p:spPr>
            <a:xfrm>
              <a:off x="11626394" y="4772883"/>
              <a:ext cx="222106" cy="42443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106" name="橢圓 105">
              <a:extLst>
                <a:ext uri="{FF2B5EF4-FFF2-40B4-BE49-F238E27FC236}">
                  <a16:creationId xmlns:a16="http://schemas.microsoft.com/office/drawing/2014/main" id="{CB067A36-E970-4175-BB42-4513C5C94631}"/>
                </a:ext>
              </a:extLst>
            </p:cNvPr>
            <p:cNvSpPr/>
            <p:nvPr/>
          </p:nvSpPr>
          <p:spPr>
            <a:xfrm>
              <a:off x="10218878" y="4275079"/>
              <a:ext cx="1792090" cy="1534783"/>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6" name="文字方塊 45">
            <a:extLst>
              <a:ext uri="{FF2B5EF4-FFF2-40B4-BE49-F238E27FC236}">
                <a16:creationId xmlns:a16="http://schemas.microsoft.com/office/drawing/2014/main" id="{B0E9D668-6AC2-4C46-9199-9AF47BF0F8AE}"/>
              </a:ext>
            </a:extLst>
          </p:cNvPr>
          <p:cNvSpPr txBox="1"/>
          <p:nvPr/>
        </p:nvSpPr>
        <p:spPr>
          <a:xfrm>
            <a:off x="9041705" y="4066582"/>
            <a:ext cx="491225" cy="369332"/>
          </a:xfrm>
          <a:prstGeom prst="rect">
            <a:avLst/>
          </a:prstGeom>
          <a:noFill/>
        </p:spPr>
        <p:txBody>
          <a:bodyPr wrap="none" rtlCol="0">
            <a:spAutoFit/>
          </a:bodyPr>
          <a:lstStyle/>
          <a:p>
            <a:r>
              <a:rPr lang="en-US" altLang="zh-TW" dirty="0">
                <a:solidFill>
                  <a:srgbClr val="FF0000"/>
                </a:solidFill>
              </a:rPr>
              <a:t>yes</a:t>
            </a:r>
            <a:endParaRPr lang="zh-TW" altLang="en-US" dirty="0">
              <a:solidFill>
                <a:srgbClr val="FF0000"/>
              </a:solidFill>
            </a:endParaRPr>
          </a:p>
        </p:txBody>
      </p:sp>
      <p:sp>
        <p:nvSpPr>
          <p:cNvPr id="107" name="文字方塊 106">
            <a:extLst>
              <a:ext uri="{FF2B5EF4-FFF2-40B4-BE49-F238E27FC236}">
                <a16:creationId xmlns:a16="http://schemas.microsoft.com/office/drawing/2014/main" id="{245CE722-58EA-453B-B79C-DF2B78A07652}"/>
              </a:ext>
            </a:extLst>
          </p:cNvPr>
          <p:cNvSpPr txBox="1"/>
          <p:nvPr/>
        </p:nvSpPr>
        <p:spPr>
          <a:xfrm>
            <a:off x="11033465" y="4100274"/>
            <a:ext cx="428322" cy="369332"/>
          </a:xfrm>
          <a:prstGeom prst="rect">
            <a:avLst/>
          </a:prstGeom>
          <a:noFill/>
        </p:spPr>
        <p:txBody>
          <a:bodyPr wrap="none" rtlCol="0">
            <a:spAutoFit/>
          </a:bodyPr>
          <a:lstStyle/>
          <a:p>
            <a:r>
              <a:rPr lang="en-US" altLang="zh-TW" dirty="0">
                <a:solidFill>
                  <a:srgbClr val="FF0000"/>
                </a:solidFill>
              </a:rPr>
              <a:t>no</a:t>
            </a:r>
            <a:endParaRPr lang="zh-TW" altLang="en-US" dirty="0">
              <a:solidFill>
                <a:srgbClr val="FF0000"/>
              </a:solidFill>
            </a:endParaRPr>
          </a:p>
        </p:txBody>
      </p:sp>
      <p:sp>
        <p:nvSpPr>
          <p:cNvPr id="48" name="文字方塊 47">
            <a:extLst>
              <a:ext uri="{FF2B5EF4-FFF2-40B4-BE49-F238E27FC236}">
                <a16:creationId xmlns:a16="http://schemas.microsoft.com/office/drawing/2014/main" id="{14C9EF37-7E01-4E7C-B727-1B4708FF4E74}"/>
              </a:ext>
            </a:extLst>
          </p:cNvPr>
          <p:cNvSpPr txBox="1"/>
          <p:nvPr/>
        </p:nvSpPr>
        <p:spPr>
          <a:xfrm>
            <a:off x="8546155" y="6101962"/>
            <a:ext cx="1702517" cy="369332"/>
          </a:xfrm>
          <a:prstGeom prst="rect">
            <a:avLst/>
          </a:prstGeom>
          <a:noFill/>
        </p:spPr>
        <p:txBody>
          <a:bodyPr wrap="none" rtlCol="0">
            <a:spAutoFit/>
          </a:bodyPr>
          <a:lstStyle/>
          <a:p>
            <a:r>
              <a:rPr lang="en-US" altLang="zh-TW" dirty="0"/>
              <a:t>N+ source views</a:t>
            </a:r>
            <a:endParaRPr lang="zh-TW" altLang="en-US" dirty="0"/>
          </a:p>
        </p:txBody>
      </p:sp>
      <p:sp>
        <p:nvSpPr>
          <p:cNvPr id="7" name="投影片編號版面配置區 6">
            <a:extLst>
              <a:ext uri="{FF2B5EF4-FFF2-40B4-BE49-F238E27FC236}">
                <a16:creationId xmlns:a16="http://schemas.microsoft.com/office/drawing/2014/main" id="{F069BA54-CAE5-4542-BFA9-28B4007D661B}"/>
              </a:ext>
            </a:extLst>
          </p:cNvPr>
          <p:cNvSpPr>
            <a:spLocks noGrp="1"/>
          </p:cNvSpPr>
          <p:nvPr>
            <p:ph type="sldNum" sz="quarter" idx="12"/>
          </p:nvPr>
        </p:nvSpPr>
        <p:spPr/>
        <p:txBody>
          <a:bodyPr/>
          <a:lstStyle/>
          <a:p>
            <a:fld id="{E1CFCEE7-AA0A-44B9-A0B3-5356ACC922F5}" type="slidenum">
              <a:rPr lang="zh-TW" altLang="en-US" smtClean="0"/>
              <a:t>21</a:t>
            </a:fld>
            <a:endParaRPr lang="zh-TW" altLang="en-US"/>
          </a:p>
        </p:txBody>
      </p:sp>
      <p:grpSp>
        <p:nvGrpSpPr>
          <p:cNvPr id="51" name="群組 50">
            <a:extLst>
              <a:ext uri="{FF2B5EF4-FFF2-40B4-BE49-F238E27FC236}">
                <a16:creationId xmlns:a16="http://schemas.microsoft.com/office/drawing/2014/main" id="{FABD7504-77E4-4E40-9298-D06C304EA5A9}"/>
              </a:ext>
            </a:extLst>
          </p:cNvPr>
          <p:cNvGrpSpPr/>
          <p:nvPr/>
        </p:nvGrpSpPr>
        <p:grpSpPr>
          <a:xfrm>
            <a:off x="6612556" y="10135"/>
            <a:ext cx="5581163" cy="1886608"/>
            <a:chOff x="6612556" y="10135"/>
            <a:chExt cx="5581163" cy="1886608"/>
          </a:xfrm>
        </p:grpSpPr>
        <p:pic>
          <p:nvPicPr>
            <p:cNvPr id="54" name="圖片 53">
              <a:extLst>
                <a:ext uri="{FF2B5EF4-FFF2-40B4-BE49-F238E27FC236}">
                  <a16:creationId xmlns:a16="http://schemas.microsoft.com/office/drawing/2014/main" id="{6EA9A731-DC2E-44F3-989B-81C85333E52A}"/>
                </a:ext>
              </a:extLst>
            </p:cNvPr>
            <p:cNvPicPr>
              <a:picLocks noChangeAspect="1"/>
            </p:cNvPicPr>
            <p:nvPr/>
          </p:nvPicPr>
          <p:blipFill rotWithShape="1">
            <a:blip r:embed="rId3">
              <a:extLst>
                <a:ext uri="{28A0092B-C50C-407E-A947-70E740481C1C}">
                  <a14:useLocalDpi xmlns:a14="http://schemas.microsoft.com/office/drawing/2010/main" val="0"/>
                </a:ext>
              </a:extLst>
            </a:blip>
            <a:srcRect l="16518" t="56380" r="21933"/>
            <a:stretch/>
          </p:blipFill>
          <p:spPr>
            <a:xfrm>
              <a:off x="6612556" y="10135"/>
              <a:ext cx="5581163" cy="1886608"/>
            </a:xfrm>
            <a:prstGeom prst="rect">
              <a:avLst/>
            </a:prstGeom>
          </p:spPr>
        </p:pic>
        <p:sp>
          <p:nvSpPr>
            <p:cNvPr id="52" name="矩形 51">
              <a:extLst>
                <a:ext uri="{FF2B5EF4-FFF2-40B4-BE49-F238E27FC236}">
                  <a16:creationId xmlns:a16="http://schemas.microsoft.com/office/drawing/2014/main" id="{6831B0E1-D44E-43F7-A530-DE859EE7B7D9}"/>
                </a:ext>
              </a:extLst>
            </p:cNvPr>
            <p:cNvSpPr/>
            <p:nvPr/>
          </p:nvSpPr>
          <p:spPr>
            <a:xfrm>
              <a:off x="7833915" y="648165"/>
              <a:ext cx="1318547" cy="1067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11025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3" end="3"/>
                                            </p:txEl>
                                          </p:spTgt>
                                        </p:tgtEl>
                                        <p:attrNameLst>
                                          <p:attrName>style.visibility</p:attrName>
                                        </p:attrNameLst>
                                      </p:cBhvr>
                                      <p:to>
                                        <p:strVal val="visible"/>
                                      </p:to>
                                    </p:set>
                                    <p:animEffect transition="in" filter="fade">
                                      <p:cBhvr>
                                        <p:cTn id="56" dur="500"/>
                                        <p:tgtEl>
                                          <p:spTgt spid="3">
                                            <p:txEl>
                                              <p:pRg st="3" end="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fade">
                                      <p:cBhvr>
                                        <p:cTn id="59" dur="500"/>
                                        <p:tgtEl>
                                          <p:spTgt spid="3">
                                            <p:txEl>
                                              <p:pRg st="4" end="4"/>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500"/>
                                        <p:tgtEl>
                                          <p:spTgt spid="3">
                                            <p:txEl>
                                              <p:pRg st="5" end="5"/>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fade">
                                      <p:cBhvr>
                                        <p:cTn id="65" dur="500"/>
                                        <p:tgtEl>
                                          <p:spTgt spid="3">
                                            <p:txEl>
                                              <p:pRg st="6" end="6"/>
                                            </p:txEl>
                                          </p:spTgt>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fade">
                                      <p:cBhvr>
                                        <p:cTn id="69" dur="500"/>
                                        <p:tgtEl>
                                          <p:spTgt spid="93"/>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fade">
                                      <p:cBhvr>
                                        <p:cTn id="73" dur="500"/>
                                        <p:tgtEl>
                                          <p:spTgt spid="46"/>
                                        </p:tgtEl>
                                      </p:cBhvr>
                                    </p:animEffect>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94"/>
                                        </p:tgtEl>
                                        <p:attrNameLst>
                                          <p:attrName>style.visibility</p:attrName>
                                        </p:attrNameLst>
                                      </p:cBhvr>
                                      <p:to>
                                        <p:strVal val="visible"/>
                                      </p:to>
                                    </p:set>
                                    <p:animEffect transition="in" filter="fade">
                                      <p:cBhvr>
                                        <p:cTn id="77" dur="500"/>
                                        <p:tgtEl>
                                          <p:spTgt spid="94"/>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107"/>
                                        </p:tgtEl>
                                        <p:attrNameLst>
                                          <p:attrName>style.visibility</p:attrName>
                                        </p:attrNameLst>
                                      </p:cBhvr>
                                      <p:to>
                                        <p:strVal val="visible"/>
                                      </p:to>
                                    </p:set>
                                    <p:animEffect transition="in" filter="fade">
                                      <p:cBhvr>
                                        <p:cTn id="81" dur="500"/>
                                        <p:tgtEl>
                                          <p:spTgt spid="107"/>
                                        </p:tgtEl>
                                      </p:cBhvr>
                                    </p:animEffect>
                                  </p:childTnLst>
                                </p:cTn>
                              </p:par>
                            </p:childTnLst>
                          </p:cTn>
                        </p:par>
                        <p:par>
                          <p:cTn id="82" fill="hold">
                            <p:stCondLst>
                              <p:cond delay="2500"/>
                            </p:stCondLst>
                            <p:childTnLst>
                              <p:par>
                                <p:cTn id="83" presetID="10" presetClass="entr" presetSubtype="0" fill="hold" nodeType="after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childTnLst>
                          </p:cTn>
                        </p:par>
                        <p:par>
                          <p:cTn id="86" fill="hold">
                            <p:stCondLst>
                              <p:cond delay="3000"/>
                            </p:stCondLst>
                            <p:childTnLst>
                              <p:par>
                                <p:cTn id="87" presetID="10" presetClass="entr" presetSubtype="0" fill="hold" nodeType="after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500"/>
                                        <p:tgtEl>
                                          <p:spTgt spid="40"/>
                                        </p:tgtEl>
                                      </p:cBhvr>
                                    </p:animEffect>
                                  </p:childTnLst>
                                </p:cTn>
                              </p:par>
                            </p:childTnLst>
                          </p:cTn>
                        </p:par>
                        <p:par>
                          <p:cTn id="90" fill="hold">
                            <p:stCondLst>
                              <p:cond delay="3500"/>
                            </p:stCondLst>
                            <p:childTnLst>
                              <p:par>
                                <p:cTn id="91" presetID="10" presetClass="entr" presetSubtype="0" fill="hold" grpId="0" nodeType="after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6" grpId="0"/>
      <p:bldP spid="10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群組 11">
            <a:extLst>
              <a:ext uri="{FF2B5EF4-FFF2-40B4-BE49-F238E27FC236}">
                <a16:creationId xmlns:a16="http://schemas.microsoft.com/office/drawing/2014/main" id="{6383D90C-6803-4F38-9278-F620AC4766DF}"/>
              </a:ext>
            </a:extLst>
          </p:cNvPr>
          <p:cNvGrpSpPr/>
          <p:nvPr/>
        </p:nvGrpSpPr>
        <p:grpSpPr>
          <a:xfrm>
            <a:off x="1338519" y="4535936"/>
            <a:ext cx="8003068" cy="2097858"/>
            <a:chOff x="2499126" y="4186986"/>
            <a:chExt cx="8003068" cy="2097858"/>
          </a:xfrm>
        </p:grpSpPr>
        <p:pic>
          <p:nvPicPr>
            <p:cNvPr id="8" name="圖片 7">
              <a:extLst>
                <a:ext uri="{FF2B5EF4-FFF2-40B4-BE49-F238E27FC236}">
                  <a16:creationId xmlns:a16="http://schemas.microsoft.com/office/drawing/2014/main" id="{EFF358AA-8170-47A5-A6D4-BC65788AAEA8}"/>
                </a:ext>
              </a:extLst>
            </p:cNvPr>
            <p:cNvPicPr>
              <a:picLocks noChangeAspect="1"/>
            </p:cNvPicPr>
            <p:nvPr/>
          </p:nvPicPr>
          <p:blipFill>
            <a:blip r:embed="rId2"/>
            <a:stretch>
              <a:fillRect/>
            </a:stretch>
          </p:blipFill>
          <p:spPr>
            <a:xfrm>
              <a:off x="2499126" y="4427972"/>
              <a:ext cx="8003068" cy="1822102"/>
            </a:xfrm>
            <a:prstGeom prst="rect">
              <a:avLst/>
            </a:prstGeom>
          </p:spPr>
        </p:pic>
        <p:sp>
          <p:nvSpPr>
            <p:cNvPr id="7" name="矩形: 圓角 6">
              <a:extLst>
                <a:ext uri="{FF2B5EF4-FFF2-40B4-BE49-F238E27FC236}">
                  <a16:creationId xmlns:a16="http://schemas.microsoft.com/office/drawing/2014/main" id="{63FEE544-0B90-4E9D-9E05-D7DFB214871A}"/>
                </a:ext>
              </a:extLst>
            </p:cNvPr>
            <p:cNvSpPr/>
            <p:nvPr/>
          </p:nvSpPr>
          <p:spPr>
            <a:xfrm>
              <a:off x="4406900" y="4556318"/>
              <a:ext cx="2501900" cy="8602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57ECF62C-7EC3-4263-A700-2B4A856D3118}"/>
                    </a:ext>
                  </a:extLst>
                </p:cNvPr>
                <p:cNvSpPr txBox="1"/>
                <p:nvPr/>
              </p:nvSpPr>
              <p:spPr>
                <a:xfrm>
                  <a:off x="5045075" y="4186986"/>
                  <a:ext cx="12255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TW" b="0" i="0" smtClean="0">
                            <a:solidFill>
                              <a:srgbClr val="FF0000"/>
                            </a:solidFill>
                            <a:latin typeface="Cambria Math" panose="02040503050406030204" pitchFamily="18" charset="0"/>
                          </a:rPr>
                          <m:t>Pr</m:t>
                        </m:r>
                        <m:r>
                          <a:rPr lang="en-US" altLang="zh-TW" b="0" i="1" smtClean="0">
                            <a:solidFill>
                              <a:srgbClr val="FF0000"/>
                            </a:solidFill>
                            <a:latin typeface="Cambria Math" panose="02040503050406030204" pitchFamily="18" charset="0"/>
                          </a:rPr>
                          <m:t>⁡(</m:t>
                        </m:r>
                        <m:r>
                          <m:rPr>
                            <m:sty m:val="p"/>
                          </m:rPr>
                          <a:rPr lang="en-US" altLang="zh-TW" b="0" i="0" smtClean="0">
                            <a:solidFill>
                              <a:srgbClr val="FF0000"/>
                            </a:solidFill>
                            <a:latin typeface="Cambria Math" panose="02040503050406030204" pitchFamily="18" charset="0"/>
                          </a:rPr>
                          <m:t>step</m:t>
                        </m:r>
                        <m:r>
                          <a:rPr lang="en-US" altLang="zh-TW" b="0" i="1" smtClean="0">
                            <a:solidFill>
                              <a:srgbClr val="FF0000"/>
                            </a:solidFill>
                            <a:latin typeface="Cambria Math" panose="02040503050406030204" pitchFamily="18" charset="0"/>
                          </a:rPr>
                          <m:t> 1</m:t>
                        </m:r>
                        <m:r>
                          <a:rPr lang="en-US" altLang="zh-TW" i="1">
                            <a:solidFill>
                              <a:srgbClr val="FF0000"/>
                            </a:solidFill>
                            <a:latin typeface="Cambria Math" panose="02040503050406030204" pitchFamily="18" charset="0"/>
                          </a:rPr>
                          <m:t>)</m:t>
                        </m:r>
                      </m:oMath>
                    </m:oMathPara>
                  </a14:m>
                  <a:endParaRPr lang="zh-TW" altLang="en-US" dirty="0">
                    <a:solidFill>
                      <a:srgbClr val="FF0000"/>
                    </a:solidFill>
                  </a:endParaRPr>
                </a:p>
              </p:txBody>
            </p:sp>
          </mc:Choice>
          <mc:Fallback xmlns="">
            <p:sp>
              <p:nvSpPr>
                <p:cNvPr id="9" name="文字方塊 8">
                  <a:extLst>
                    <a:ext uri="{FF2B5EF4-FFF2-40B4-BE49-F238E27FC236}">
                      <a16:creationId xmlns:a16="http://schemas.microsoft.com/office/drawing/2014/main" id="{57ECF62C-7EC3-4263-A700-2B4A856D3118}"/>
                    </a:ext>
                  </a:extLst>
                </p:cNvPr>
                <p:cNvSpPr txBox="1">
                  <a:spLocks noRot="1" noChangeAspect="1" noMove="1" noResize="1" noEditPoints="1" noAdjustHandles="1" noChangeArrowheads="1" noChangeShapeType="1" noTextEdit="1"/>
                </p:cNvSpPr>
                <p:nvPr/>
              </p:nvSpPr>
              <p:spPr>
                <a:xfrm>
                  <a:off x="5045075" y="4186986"/>
                  <a:ext cx="1225550" cy="369332"/>
                </a:xfrm>
                <a:prstGeom prst="rect">
                  <a:avLst/>
                </a:prstGeom>
                <a:blipFill>
                  <a:blip r:embed="rId3"/>
                  <a:stretch>
                    <a:fillRect r="-498" b="-13115"/>
                  </a:stretch>
                </a:blipFill>
              </p:spPr>
              <p:txBody>
                <a:bodyPr/>
                <a:lstStyle/>
                <a:p>
                  <a:r>
                    <a:rPr lang="zh-TW" altLang="en-US">
                      <a:noFill/>
                    </a:rPr>
                    <a:t> </a:t>
                  </a:r>
                </a:p>
              </p:txBody>
            </p:sp>
          </mc:Fallback>
        </mc:AlternateContent>
        <p:sp>
          <p:nvSpPr>
            <p:cNvPr id="23" name="矩形: 圓角 22">
              <a:extLst>
                <a:ext uri="{FF2B5EF4-FFF2-40B4-BE49-F238E27FC236}">
                  <a16:creationId xmlns:a16="http://schemas.microsoft.com/office/drawing/2014/main" id="{B405A1DB-9CA3-4E0F-8776-A74AECE6A8AC}"/>
                </a:ext>
              </a:extLst>
            </p:cNvPr>
            <p:cNvSpPr/>
            <p:nvPr/>
          </p:nvSpPr>
          <p:spPr>
            <a:xfrm>
              <a:off x="6908800" y="4556318"/>
              <a:ext cx="3130550" cy="8602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3760B606-10E0-4FD1-BCCB-9E56D2B88326}"/>
                    </a:ext>
                  </a:extLst>
                </p:cNvPr>
                <p:cNvSpPr txBox="1"/>
                <p:nvPr/>
              </p:nvSpPr>
              <p:spPr>
                <a:xfrm>
                  <a:off x="7861300" y="4186986"/>
                  <a:ext cx="12255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solidFill>
                                  <a:srgbClr val="FF0000"/>
                                </a:solidFill>
                                <a:latin typeface="Cambria Math" panose="02040503050406030204" pitchFamily="18" charset="0"/>
                              </a:rPr>
                            </m:ctrlPr>
                          </m:sSupPr>
                          <m:e>
                            <m:func>
                              <m:funcPr>
                                <m:ctrlPr>
                                  <a:rPr lang="en-US" altLang="zh-TW" b="0" i="1" smtClean="0">
                                    <a:solidFill>
                                      <a:srgbClr val="FF0000"/>
                                    </a:solidFill>
                                    <a:latin typeface="Cambria Math" panose="02040503050406030204" pitchFamily="18" charset="0"/>
                                  </a:rPr>
                                </m:ctrlPr>
                              </m:funcPr>
                              <m:fName>
                                <m:r>
                                  <m:rPr>
                                    <m:sty m:val="p"/>
                                  </m:rPr>
                                  <a:rPr lang="en-US" altLang="zh-TW" b="0" i="0" smtClean="0">
                                    <a:solidFill>
                                      <a:srgbClr val="FF0000"/>
                                    </a:solidFill>
                                    <a:latin typeface="Cambria Math" panose="02040503050406030204" pitchFamily="18" charset="0"/>
                                  </a:rPr>
                                  <m:t>Pr</m:t>
                                </m:r>
                              </m:fName>
                              <m:e>
                                <m:d>
                                  <m:dPr>
                                    <m:ctrlPr>
                                      <a:rPr lang="en-US" altLang="zh-TW" b="0" i="1" smtClean="0">
                                        <a:solidFill>
                                          <a:srgbClr val="FF0000"/>
                                        </a:solidFill>
                                        <a:latin typeface="Cambria Math" panose="02040503050406030204" pitchFamily="18" charset="0"/>
                                      </a:rPr>
                                    </m:ctrlPr>
                                  </m:dPr>
                                  <m:e>
                                    <m:r>
                                      <m:rPr>
                                        <m:sty m:val="p"/>
                                      </m:rPr>
                                      <a:rPr lang="en-US" altLang="zh-TW" b="0" i="0" smtClean="0">
                                        <a:solidFill>
                                          <a:srgbClr val="FF0000"/>
                                        </a:solidFill>
                                        <a:latin typeface="Cambria Math" panose="02040503050406030204" pitchFamily="18" charset="0"/>
                                      </a:rPr>
                                      <m:t>step</m:t>
                                    </m:r>
                                    <m:r>
                                      <a:rPr lang="en-US" altLang="zh-TW" b="0" i="1" smtClean="0">
                                        <a:solidFill>
                                          <a:srgbClr val="FF0000"/>
                                        </a:solidFill>
                                        <a:latin typeface="Cambria Math" panose="02040503050406030204" pitchFamily="18" charset="0"/>
                                      </a:rPr>
                                      <m:t> 2</m:t>
                                    </m:r>
                                  </m:e>
                                </m:d>
                              </m:e>
                            </m:func>
                          </m:e>
                          <m:sup>
                            <m:r>
                              <a:rPr lang="en-US" altLang="zh-TW" b="0" i="1" smtClean="0">
                                <a:solidFill>
                                  <a:srgbClr val="FF0000"/>
                                </a:solidFill>
                                <a:latin typeface="Cambria Math" panose="02040503050406030204" pitchFamily="18" charset="0"/>
                              </a:rPr>
                              <m:t>𝑁</m:t>
                            </m:r>
                          </m:sup>
                        </m:sSup>
                      </m:oMath>
                    </m:oMathPara>
                  </a14:m>
                  <a:endParaRPr lang="zh-TW" altLang="en-US" dirty="0">
                    <a:solidFill>
                      <a:srgbClr val="FF0000"/>
                    </a:solidFill>
                  </a:endParaRPr>
                </a:p>
              </p:txBody>
            </p:sp>
          </mc:Choice>
          <mc:Fallback xmlns="">
            <p:sp>
              <p:nvSpPr>
                <p:cNvPr id="24" name="文字方塊 23">
                  <a:extLst>
                    <a:ext uri="{FF2B5EF4-FFF2-40B4-BE49-F238E27FC236}">
                      <a16:creationId xmlns:a16="http://schemas.microsoft.com/office/drawing/2014/main" id="{3760B606-10E0-4FD1-BCCB-9E56D2B88326}"/>
                    </a:ext>
                  </a:extLst>
                </p:cNvPr>
                <p:cNvSpPr txBox="1">
                  <a:spLocks noRot="1" noChangeAspect="1" noMove="1" noResize="1" noEditPoints="1" noAdjustHandles="1" noChangeArrowheads="1" noChangeShapeType="1" noTextEdit="1"/>
                </p:cNvSpPr>
                <p:nvPr/>
              </p:nvSpPr>
              <p:spPr>
                <a:xfrm>
                  <a:off x="7861300" y="4186986"/>
                  <a:ext cx="1225550" cy="369332"/>
                </a:xfrm>
                <a:prstGeom prst="rect">
                  <a:avLst/>
                </a:prstGeom>
                <a:blipFill>
                  <a:blip r:embed="rId4"/>
                  <a:stretch>
                    <a:fillRect r="-5473" b="-983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6A3AEA73-9D8F-4D11-9A91-20C505600089}"/>
                    </a:ext>
                  </a:extLst>
                </p:cNvPr>
                <p:cNvSpPr txBox="1"/>
                <p:nvPr/>
              </p:nvSpPr>
              <p:spPr>
                <a:xfrm>
                  <a:off x="5962650" y="5915512"/>
                  <a:ext cx="2611677" cy="369332"/>
                </a:xfrm>
                <a:prstGeom prst="rect">
                  <a:avLst/>
                </a:prstGeom>
                <a:noFill/>
              </p:spPr>
              <p:txBody>
                <a:bodyPr wrap="none" rtlCol="0">
                  <a:spAutoFit/>
                </a:bodyPr>
                <a:lstStyle/>
                <a:p>
                  <a:r>
                    <a:rPr lang="en-US" altLang="zh-TW" dirty="0">
                      <a:solidFill>
                        <a:srgbClr val="0070C0"/>
                      </a:solidFill>
                    </a:rPr>
                    <a:t>Derived from </a:t>
                  </a:r>
                  <a14:m>
                    <m:oMath xmlns:m="http://schemas.openxmlformats.org/officeDocument/2006/math">
                      <m:r>
                        <a:rPr lang="en-US" altLang="zh-TW" i="1">
                          <a:solidFill>
                            <a:srgbClr val="0070C0"/>
                          </a:solidFill>
                          <a:latin typeface="Cambria Math" panose="02040503050406030204" pitchFamily="18" charset="0"/>
                        </a:rPr>
                        <m:t>0≤</m:t>
                      </m:r>
                      <m:r>
                        <a:rPr lang="en-US" altLang="zh-TW" i="1">
                          <a:solidFill>
                            <a:srgbClr val="0070C0"/>
                          </a:solidFill>
                          <a:latin typeface="Cambria Math" panose="02040503050406030204" pitchFamily="18" charset="0"/>
                        </a:rPr>
                        <m:t>𝑙</m:t>
                      </m:r>
                      <m:r>
                        <a:rPr lang="en-US" altLang="zh-TW" i="1">
                          <a:solidFill>
                            <a:srgbClr val="0070C0"/>
                          </a:solidFill>
                          <a:latin typeface="Cambria Math" panose="02040503050406030204" pitchFamily="18" charset="0"/>
                        </a:rPr>
                        <m:t>≤</m:t>
                      </m:r>
                      <m:r>
                        <a:rPr lang="en-US" altLang="zh-TW" i="1">
                          <a:solidFill>
                            <a:srgbClr val="0070C0"/>
                          </a:solidFill>
                          <a:latin typeface="Cambria Math" panose="02040503050406030204" pitchFamily="18" charset="0"/>
                        </a:rPr>
                        <m:t>𝑚𝑘</m:t>
                      </m:r>
                    </m:oMath>
                  </a14:m>
                  <a:endParaRPr lang="zh-TW" altLang="en-US" dirty="0">
                    <a:solidFill>
                      <a:srgbClr val="0070C0"/>
                    </a:solidFill>
                  </a:endParaRPr>
                </a:p>
              </p:txBody>
            </p:sp>
          </mc:Choice>
          <mc:Fallback xmlns="">
            <p:sp>
              <p:nvSpPr>
                <p:cNvPr id="10" name="文字方塊 9">
                  <a:extLst>
                    <a:ext uri="{FF2B5EF4-FFF2-40B4-BE49-F238E27FC236}">
                      <a16:creationId xmlns:a16="http://schemas.microsoft.com/office/drawing/2014/main" id="{6A3AEA73-9D8F-4D11-9A91-20C505600089}"/>
                    </a:ext>
                  </a:extLst>
                </p:cNvPr>
                <p:cNvSpPr txBox="1">
                  <a:spLocks noRot="1" noChangeAspect="1" noMove="1" noResize="1" noEditPoints="1" noAdjustHandles="1" noChangeArrowheads="1" noChangeShapeType="1" noTextEdit="1"/>
                </p:cNvSpPr>
                <p:nvPr/>
              </p:nvSpPr>
              <p:spPr>
                <a:xfrm>
                  <a:off x="5962650" y="5915512"/>
                  <a:ext cx="2611677" cy="369332"/>
                </a:xfrm>
                <a:prstGeom prst="rect">
                  <a:avLst/>
                </a:prstGeom>
                <a:blipFill>
                  <a:blip r:embed="rId5"/>
                  <a:stretch>
                    <a:fillRect l="-2103" t="-10000" b="-26667"/>
                  </a:stretch>
                </a:blipFill>
              </p:spPr>
              <p:txBody>
                <a:bodyPr/>
                <a:lstStyle/>
                <a:p>
                  <a:r>
                    <a:rPr lang="zh-TW" altLang="en-US">
                      <a:noFill/>
                    </a:rPr>
                    <a:t> </a:t>
                  </a:r>
                </a:p>
              </p:txBody>
            </p:sp>
          </mc:Fallback>
        </mc:AlternateContent>
        <p:sp>
          <p:nvSpPr>
            <p:cNvPr id="26" name="矩形: 圓角 25">
              <a:extLst>
                <a:ext uri="{FF2B5EF4-FFF2-40B4-BE49-F238E27FC236}">
                  <a16:creationId xmlns:a16="http://schemas.microsoft.com/office/drawing/2014/main" id="{FA89AED6-C19E-44F3-8CE9-70C20C42005F}"/>
                </a:ext>
              </a:extLst>
            </p:cNvPr>
            <p:cNvSpPr/>
            <p:nvPr/>
          </p:nvSpPr>
          <p:spPr>
            <a:xfrm>
              <a:off x="4382206" y="5486400"/>
              <a:ext cx="1535994" cy="76367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399EE65A-4EE9-4FAC-B1E4-02574C09E83E}"/>
              </a:ext>
            </a:extLst>
          </p:cNvPr>
          <p:cNvSpPr>
            <a:spLocks noGrp="1"/>
          </p:cNvSpPr>
          <p:nvPr>
            <p:ph type="title"/>
          </p:nvPr>
        </p:nvSpPr>
        <p:spPr>
          <a:xfrm>
            <a:off x="838200" y="777248"/>
            <a:ext cx="10515600" cy="1325563"/>
          </a:xfrm>
        </p:spPr>
        <p:txBody>
          <a:bodyPr/>
          <a:lstStyle/>
          <a:p>
            <a:r>
              <a:rPr lang="en-US" altLang="zh-TW" dirty="0"/>
              <a:t>Strike Optimal Number</a:t>
            </a:r>
            <a:br>
              <a:rPr lang="en-US" altLang="zh-TW" dirty="0"/>
            </a:br>
            <a:r>
              <a:rPr lang="en-US" altLang="zh-TW" dirty="0"/>
              <a:t>of Partitions (Step 3)</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CB77EE37-3BA0-4FAE-B74B-E840E26694A9}"/>
                  </a:ext>
                </a:extLst>
              </p:cNvPr>
              <p:cNvSpPr>
                <a:spLocks noGrp="1"/>
              </p:cNvSpPr>
              <p:nvPr>
                <p:ph idx="1"/>
              </p:nvPr>
            </p:nvSpPr>
            <p:spPr>
              <a:xfrm>
                <a:off x="218697" y="2154851"/>
                <a:ext cx="8884417" cy="2600339"/>
              </a:xfrm>
            </p:spPr>
            <p:txBody>
              <a:bodyPr>
                <a:normAutofit fontScale="85000" lnSpcReduction="20000"/>
              </a:bodyPr>
              <a:lstStyle/>
              <a:p>
                <a:pPr marL="0" indent="0">
                  <a:buNone/>
                </a:pPr>
                <a:r>
                  <a:rPr lang="en-US" altLang="zh-TW" dirty="0"/>
                  <a:t>Random arbitrary-number selection Analysis</a:t>
                </a:r>
              </a:p>
              <a:p>
                <a:pPr marL="0" indent="0">
                  <a:buNone/>
                </a:pPr>
                <a:r>
                  <a:rPr lang="en-US" altLang="zh-TW" dirty="0"/>
                  <a:t>3. </a:t>
                </a:r>
                <a14:m>
                  <m:oMath xmlns:m="http://schemas.openxmlformats.org/officeDocument/2006/math">
                    <m:func>
                      <m:funcPr>
                        <m:ctrlPr>
                          <a:rPr lang="en-US" altLang="zh-TW" b="0" i="1" smtClean="0">
                            <a:latin typeface="Cambria Math" panose="02040503050406030204" pitchFamily="18" charset="0"/>
                          </a:rPr>
                        </m:ctrlPr>
                      </m:funcPr>
                      <m:fName>
                        <m:r>
                          <m:rPr>
                            <m:sty m:val="p"/>
                          </m:rPr>
                          <a:rPr lang="en-US" altLang="zh-TW" b="0" i="0" smtClean="0">
                            <a:latin typeface="Cambria Math" panose="02040503050406030204" pitchFamily="18" charset="0"/>
                          </a:rPr>
                          <m:t>Pr</m:t>
                        </m:r>
                      </m:fName>
                      <m:e>
                        <m:d>
                          <m:dPr>
                            <m:ctrlPr>
                              <a:rPr lang="en-US" altLang="zh-TW" b="0" i="1" smtClean="0">
                                <a:latin typeface="Cambria Math" panose="02040503050406030204" pitchFamily="18" charset="0"/>
                              </a:rPr>
                            </m:ctrlPr>
                          </m:dPr>
                          <m:e>
                            <m:r>
                              <m:rPr>
                                <m:sty m:val="p"/>
                              </m:rPr>
                              <a:rPr lang="en-US" altLang="zh-TW" b="0" i="0" smtClean="0">
                                <a:latin typeface="Cambria Math" panose="02040503050406030204" pitchFamily="18" charset="0"/>
                              </a:rPr>
                              <m:t>success</m:t>
                            </m:r>
                          </m:e>
                        </m:d>
                      </m:e>
                    </m:func>
                    <m:r>
                      <a:rPr lang="en-US" altLang="zh-TW" b="0" i="1" smtClean="0">
                        <a:latin typeface="Cambria Math" panose="02040503050406030204" pitchFamily="18" charset="0"/>
                      </a:rPr>
                      <m:t>= </m:t>
                    </m:r>
                    <m:func>
                      <m:funcPr>
                        <m:ctrlPr>
                          <a:rPr lang="en-US" altLang="zh-TW" b="0" i="1" smtClean="0">
                            <a:latin typeface="Cambria Math" panose="02040503050406030204" pitchFamily="18" charset="0"/>
                          </a:rPr>
                        </m:ctrlPr>
                      </m:funcPr>
                      <m:fName>
                        <m:r>
                          <m:rPr>
                            <m:sty m:val="p"/>
                          </m:rPr>
                          <a:rPr lang="en-US" altLang="zh-TW" b="0" i="0" smtClean="0">
                            <a:latin typeface="Cambria Math" panose="02040503050406030204" pitchFamily="18" charset="0"/>
                          </a:rPr>
                          <m:t>Pr</m:t>
                        </m:r>
                      </m:fName>
                      <m:e>
                        <m:d>
                          <m:dPr>
                            <m:ctrlPr>
                              <a:rPr lang="en-US" altLang="zh-TW" b="0" i="1" smtClean="0">
                                <a:latin typeface="Cambria Math" panose="02040503050406030204" pitchFamily="18" charset="0"/>
                              </a:rPr>
                            </m:ctrlPr>
                          </m:dPr>
                          <m:e>
                            <m:r>
                              <m:rPr>
                                <m:sty m:val="p"/>
                              </m:rPr>
                              <a:rPr lang="en-US" altLang="zh-TW" b="0" i="0" smtClean="0">
                                <a:latin typeface="Cambria Math" panose="02040503050406030204" pitchFamily="18" charset="0"/>
                              </a:rPr>
                              <m:t>step</m:t>
                            </m:r>
                            <m:r>
                              <a:rPr lang="en-US" altLang="zh-TW" b="0" i="1" smtClean="0">
                                <a:latin typeface="Cambria Math" panose="02040503050406030204" pitchFamily="18" charset="0"/>
                              </a:rPr>
                              <m:t> 1</m:t>
                            </m:r>
                          </m:e>
                        </m:d>
                      </m:e>
                    </m:func>
                    <m:r>
                      <a:rPr lang="en-US" altLang="zh-TW" b="0" i="1" smtClean="0">
                        <a:latin typeface="Cambria Math" panose="02040503050406030204" pitchFamily="18" charset="0"/>
                      </a:rPr>
                      <m:t>×</m:t>
                    </m:r>
                    <m:sSup>
                      <m:sSupPr>
                        <m:ctrlPr>
                          <a:rPr lang="en-US" altLang="zh-TW" b="0" i="1" dirty="0" smtClean="0">
                            <a:latin typeface="Cambria Math" panose="02040503050406030204" pitchFamily="18" charset="0"/>
                          </a:rPr>
                        </m:ctrlPr>
                      </m:sSupPr>
                      <m:e>
                        <m:func>
                          <m:funcPr>
                            <m:ctrlPr>
                              <a:rPr lang="en-US" altLang="zh-TW" b="0" i="1" dirty="0" smtClean="0">
                                <a:latin typeface="Cambria Math" panose="02040503050406030204" pitchFamily="18" charset="0"/>
                              </a:rPr>
                            </m:ctrlPr>
                          </m:funcPr>
                          <m:fName>
                            <m:r>
                              <m:rPr>
                                <m:sty m:val="p"/>
                              </m:rPr>
                              <a:rPr lang="en-US" altLang="zh-TW" b="0" i="0" dirty="0" smtClean="0">
                                <a:latin typeface="Cambria Math" panose="02040503050406030204" pitchFamily="18" charset="0"/>
                              </a:rPr>
                              <m:t>Pr</m:t>
                            </m:r>
                          </m:fName>
                          <m:e>
                            <m:d>
                              <m:dPr>
                                <m:ctrlPr>
                                  <a:rPr lang="en-US" altLang="zh-TW" b="0" i="1" dirty="0" smtClean="0">
                                    <a:latin typeface="Cambria Math" panose="02040503050406030204" pitchFamily="18" charset="0"/>
                                  </a:rPr>
                                </m:ctrlPr>
                              </m:dPr>
                              <m:e>
                                <m:r>
                                  <m:rPr>
                                    <m:sty m:val="p"/>
                                  </m:rPr>
                                  <a:rPr lang="en-US" altLang="zh-TW" b="0" i="0" dirty="0" smtClean="0">
                                    <a:latin typeface="Cambria Math" panose="02040503050406030204" pitchFamily="18" charset="0"/>
                                  </a:rPr>
                                  <m:t>step</m:t>
                                </m:r>
                                <m:r>
                                  <a:rPr lang="en-US" altLang="zh-TW" b="0" i="1" dirty="0" smtClean="0">
                                    <a:latin typeface="Cambria Math" panose="02040503050406030204" pitchFamily="18" charset="0"/>
                                  </a:rPr>
                                  <m:t> 2</m:t>
                                </m:r>
                              </m:e>
                            </m:d>
                          </m:e>
                        </m:func>
                      </m:e>
                      <m:sup>
                        <m:r>
                          <a:rPr lang="en-US" altLang="zh-TW" b="0" i="1" dirty="0" smtClean="0">
                            <a:latin typeface="Cambria Math" panose="02040503050406030204" pitchFamily="18" charset="0"/>
                          </a:rPr>
                          <m:t>𝑁</m:t>
                        </m:r>
                      </m:sup>
                    </m:sSup>
                  </m:oMath>
                </a14:m>
                <a:endParaRPr lang="en-US" altLang="zh-TW" dirty="0"/>
              </a:p>
              <a:p>
                <a:pPr lvl="1"/>
                <a:r>
                  <a:rPr lang="en-US" altLang="zh-TW" dirty="0"/>
                  <a:t>Select M candidates out of P poses at random</a:t>
                </a:r>
                <a:br>
                  <a:rPr lang="en-US" altLang="zh-TW" dirty="0"/>
                </a:br>
                <a:r>
                  <a:rPr lang="en-US" altLang="zh-TW" dirty="0"/>
                  <a:t>&amp; N optimal ones are included in the N+ source views</a:t>
                </a:r>
              </a:p>
              <a:p>
                <a:pPr lvl="1"/>
                <a:r>
                  <a:rPr lang="en-US" altLang="zh-TW" dirty="0"/>
                  <a:t>Maximize </a:t>
                </a:r>
                <a14:m>
                  <m:oMath xmlns:m="http://schemas.openxmlformats.org/officeDocument/2006/math">
                    <m:r>
                      <m:rPr>
                        <m:sty m:val="p"/>
                      </m:rPr>
                      <a:rPr lang="en-US" altLang="zh-TW" b="0" i="0" smtClean="0">
                        <a:latin typeface="Cambria Math" panose="02040503050406030204" pitchFamily="18" charset="0"/>
                      </a:rPr>
                      <m:t>Pr</m:t>
                    </m:r>
                    <m:r>
                      <a:rPr lang="en-US" altLang="zh-TW" b="0" i="1" smtClean="0">
                        <a:latin typeface="Cambria Math" panose="02040503050406030204" pitchFamily="18" charset="0"/>
                      </a:rPr>
                      <m:t>⁡(</m:t>
                    </m:r>
                    <m:r>
                      <m:rPr>
                        <m:sty m:val="p"/>
                      </m:rPr>
                      <a:rPr lang="en-US" altLang="zh-TW" b="0" i="0" smtClean="0">
                        <a:latin typeface="Cambria Math" panose="02040503050406030204" pitchFamily="18" charset="0"/>
                      </a:rPr>
                      <m:t>success</m:t>
                    </m:r>
                    <m:r>
                      <a:rPr lang="en-US" altLang="zh-TW" b="0" i="1" smtClean="0">
                        <a:latin typeface="Cambria Math" panose="02040503050406030204" pitchFamily="18" charset="0"/>
                      </a:rPr>
                      <m:t>)</m:t>
                    </m:r>
                  </m:oMath>
                </a14:m>
                <a:r>
                  <a:rPr lang="en-US" altLang="zh-TW" dirty="0"/>
                  <a:t> with respect to </a:t>
                </a:r>
                <a14:m>
                  <m:oMath xmlns:m="http://schemas.openxmlformats.org/officeDocument/2006/math">
                    <m:r>
                      <a:rPr lang="en-US" altLang="zh-TW" b="0" i="1" smtClean="0">
                        <a:latin typeface="Cambria Math" panose="02040503050406030204" pitchFamily="18" charset="0"/>
                      </a:rPr>
                      <m:t>𝑘</m:t>
                    </m:r>
                  </m:oMath>
                </a14:m>
                <a:endParaRPr lang="en-US" altLang="zh-TW" b="0" dirty="0"/>
              </a:p>
              <a:p>
                <a:pPr lvl="1"/>
                <a:r>
                  <a:rPr lang="en-US" altLang="zh-TW" dirty="0"/>
                  <a:t>Constraint:</a:t>
                </a:r>
                <a14:m>
                  <m:oMath xmlns:m="http://schemas.openxmlformats.org/officeDocument/2006/math">
                    <m:r>
                      <a:rPr lang="en-US" altLang="zh-TW" b="0" i="1" smtClean="0">
                        <a:latin typeface="Cambria Math" panose="02040503050406030204" pitchFamily="18" charset="0"/>
                      </a:rPr>
                      <m:t>0≤</m:t>
                    </m:r>
                    <m:r>
                      <a:rPr lang="en-US" altLang="zh-TW" b="0" i="1" smtClean="0">
                        <a:latin typeface="Cambria Math" panose="02040503050406030204" pitchFamily="18" charset="0"/>
                      </a:rPr>
                      <m:t>𝑙</m:t>
                    </m:r>
                    <m:r>
                      <a:rPr lang="en-US" altLang="zh-TW" b="0" i="1" smtClean="0">
                        <a:latin typeface="Cambria Math" panose="02040503050406030204" pitchFamily="18" charset="0"/>
                      </a:rPr>
                      <m:t>≤</m:t>
                    </m:r>
                    <m:r>
                      <a:rPr lang="en-US" altLang="zh-TW" b="0" i="1" smtClean="0">
                        <a:latin typeface="Cambria Math" panose="02040503050406030204" pitchFamily="18" charset="0"/>
                      </a:rPr>
                      <m:t>𝑚𝑘</m:t>
                    </m:r>
                  </m:oMath>
                </a14:m>
                <a:endParaRPr lang="en-US" altLang="zh-TW" b="0" dirty="0"/>
              </a:p>
              <a:p>
                <a14:m>
                  <m:oMath xmlns:m="http://schemas.openxmlformats.org/officeDocument/2006/math">
                    <m:r>
                      <a:rPr lang="en-US" altLang="zh-TW" b="0" i="1" smtClean="0">
                        <a:latin typeface="Cambria Math" panose="02040503050406030204" pitchFamily="18" charset="0"/>
                      </a:rPr>
                      <m:t>𝑘</m:t>
                    </m:r>
                    <m:r>
                      <a:rPr lang="en-US" altLang="zh-TW" b="0" i="1" smtClean="0">
                        <a:latin typeface="Cambria Math" panose="02040503050406030204" pitchFamily="18" charset="0"/>
                      </a:rPr>
                      <m:t>=</m:t>
                    </m:r>
                    <m:rad>
                      <m:radPr>
                        <m:degHide m:val="on"/>
                        <m:ctrlPr>
                          <a:rPr lang="en-US" altLang="zh-TW" b="0" i="1" smtClean="0">
                            <a:latin typeface="Cambria Math" panose="02040503050406030204" pitchFamily="18" charset="0"/>
                          </a:rPr>
                        </m:ctrlPr>
                      </m:radPr>
                      <m:deg/>
                      <m:e>
                        <m:f>
                          <m:fPr>
                            <m:ctrlPr>
                              <a:rPr lang="en-US" altLang="zh-TW" b="0" i="1" smtClean="0">
                                <a:latin typeface="Cambria Math" panose="02040503050406030204" pitchFamily="18" charset="0"/>
                              </a:rPr>
                            </m:ctrlPr>
                          </m:fPr>
                          <m:num>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𝑚</m:t>
                                </m:r>
                                <m:r>
                                  <a:rPr lang="en-US" altLang="zh-TW" b="0" i="1" smtClean="0">
                                    <a:latin typeface="Cambria Math" panose="02040503050406030204" pitchFamily="18" charset="0"/>
                                  </a:rPr>
                                  <m:t>+</m:t>
                                </m:r>
                                <m:r>
                                  <a:rPr lang="en-US" altLang="zh-TW" b="0" i="1" smtClean="0">
                                    <a:latin typeface="Cambria Math" panose="02040503050406030204" pitchFamily="18" charset="0"/>
                                  </a:rPr>
                                  <m:t>h</m:t>
                                </m:r>
                              </m:e>
                            </m:d>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𝑚𝑃</m:t>
                                </m:r>
                                <m:r>
                                  <a:rPr lang="en-US" altLang="zh-TW" b="0" i="1" smtClean="0">
                                    <a:latin typeface="Cambria Math" panose="02040503050406030204" pitchFamily="18" charset="0"/>
                                  </a:rPr>
                                  <m:t>−1</m:t>
                                </m:r>
                              </m:e>
                            </m:d>
                          </m:num>
                          <m:den>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𝑚</m:t>
                                </m:r>
                              </m:e>
                              <m:sup>
                                <m:r>
                                  <a:rPr lang="en-US" altLang="zh-TW" b="0" i="1" smtClean="0">
                                    <a:latin typeface="Cambria Math" panose="02040503050406030204" pitchFamily="18" charset="0"/>
                                  </a:rPr>
                                  <m:t>2</m:t>
                                </m:r>
                              </m:sup>
                            </m:sSup>
                            <m:r>
                              <a:rPr lang="en-US" altLang="zh-TW" b="0" i="1" smtClean="0">
                                <a:latin typeface="Cambria Math" panose="02040503050406030204" pitchFamily="18" charset="0"/>
                              </a:rPr>
                              <m:t>𝑃</m:t>
                            </m:r>
                          </m:den>
                        </m:f>
                      </m:e>
                    </m:rad>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𝑚</m:t>
                            </m:r>
                            <m:r>
                              <a:rPr lang="en-US" altLang="zh-TW" b="0" i="1" smtClean="0">
                                <a:latin typeface="Cambria Math" panose="02040503050406030204" pitchFamily="18" charset="0"/>
                              </a:rPr>
                              <m:t>+</m:t>
                            </m:r>
                            <m:r>
                              <a:rPr lang="en-US" altLang="zh-TW" b="0" i="1" smtClean="0">
                                <a:latin typeface="Cambria Math" panose="02040503050406030204" pitchFamily="18" charset="0"/>
                              </a:rPr>
                              <m:t>h</m:t>
                            </m:r>
                          </m:e>
                        </m:rad>
                      </m:num>
                      <m:den>
                        <m:rad>
                          <m:radPr>
                            <m:degHide m:val="on"/>
                            <m:ctrlPr>
                              <a:rPr lang="en-US" altLang="zh-TW" b="0" i="1" smtClean="0">
                                <a:latin typeface="Cambria Math" panose="02040503050406030204" pitchFamily="18" charset="0"/>
                              </a:rPr>
                            </m:ctrlPr>
                          </m:radPr>
                          <m:deg/>
                          <m:e>
                            <m:r>
                              <a:rPr lang="en-US" altLang="zh-TW" b="0" i="1" smtClean="0">
                                <a:latin typeface="Cambria Math" panose="02040503050406030204" pitchFamily="18" charset="0"/>
                              </a:rPr>
                              <m:t>𝑚</m:t>
                            </m:r>
                          </m:e>
                        </m:rad>
                      </m:den>
                    </m:f>
                  </m:oMath>
                </a14:m>
                <a:r>
                  <a:rPr lang="en-US" altLang="zh-TW" dirty="0"/>
                  <a:t> as </a:t>
                </a:r>
                <a14:m>
                  <m:oMath xmlns:m="http://schemas.openxmlformats.org/officeDocument/2006/math">
                    <m:r>
                      <a:rPr lang="en-US" altLang="zh-TW" b="0" i="1" smtClean="0">
                        <a:latin typeface="Cambria Math" panose="02040503050406030204" pitchFamily="18" charset="0"/>
                      </a:rPr>
                      <m:t>𝑃</m:t>
                    </m:r>
                    <m:r>
                      <a:rPr lang="en-US" altLang="zh-TW" b="0" i="1" smtClean="0">
                        <a:latin typeface="Cambria Math" panose="02040503050406030204" pitchFamily="18" charset="0"/>
                      </a:rPr>
                      <m:t>→∞</m:t>
                    </m:r>
                  </m:oMath>
                </a14:m>
                <a:r>
                  <a:rPr lang="en-US" altLang="zh-TW" dirty="0"/>
                  <a:t> </a:t>
                </a:r>
              </a:p>
            </p:txBody>
          </p:sp>
        </mc:Choice>
        <mc:Fallback xmlns="">
          <p:sp>
            <p:nvSpPr>
              <p:cNvPr id="3" name="內容版面配置區 2">
                <a:extLst>
                  <a:ext uri="{FF2B5EF4-FFF2-40B4-BE49-F238E27FC236}">
                    <a16:creationId xmlns:a16="http://schemas.microsoft.com/office/drawing/2014/main" id="{CB77EE37-3BA0-4FAE-B74B-E840E26694A9}"/>
                  </a:ext>
                </a:extLst>
              </p:cNvPr>
              <p:cNvSpPr>
                <a:spLocks noGrp="1" noRot="1" noChangeAspect="1" noMove="1" noResize="1" noEditPoints="1" noAdjustHandles="1" noChangeArrowheads="1" noChangeShapeType="1" noTextEdit="1"/>
              </p:cNvSpPr>
              <p:nvPr>
                <p:ph idx="1"/>
              </p:nvPr>
            </p:nvSpPr>
            <p:spPr>
              <a:xfrm>
                <a:off x="218697" y="2154851"/>
                <a:ext cx="8884417" cy="2600339"/>
              </a:xfrm>
              <a:blipFill>
                <a:blip r:embed="rId6"/>
                <a:stretch>
                  <a:fillRect l="-1098" t="-5386"/>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28F70D9D-E861-4167-8CB6-E9F5F91AB2E5}"/>
              </a:ext>
            </a:extLst>
          </p:cNvPr>
          <p:cNvSpPr/>
          <p:nvPr/>
        </p:nvSpPr>
        <p:spPr>
          <a:xfrm flipV="1">
            <a:off x="9486" y="-1"/>
            <a:ext cx="342273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16731883-103B-4089-B00A-ABD28BD7A314}"/>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Candidate Generator</a:t>
            </a:r>
            <a:endParaRPr lang="en-TW" sz="2800" dirty="0">
              <a:solidFill>
                <a:schemeClr val="accent4">
                  <a:lumMod val="50000"/>
                </a:schemeClr>
              </a:solidFill>
            </a:endParaRP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6B4144F5-1634-4EE4-A55F-881DC75E7A15}"/>
                  </a:ext>
                </a:extLst>
              </p:cNvPr>
              <p:cNvSpPr txBox="1"/>
              <p:nvPr/>
            </p:nvSpPr>
            <p:spPr>
              <a:xfrm>
                <a:off x="7029450" y="1702676"/>
                <a:ext cx="5162550" cy="2146165"/>
              </a:xfrm>
              <a:prstGeom prst="rect">
                <a:avLst/>
              </a:prstGeom>
              <a:noFill/>
            </p:spPr>
            <p:txBody>
              <a:bodyPr wrap="square" rtlCol="0">
                <a:spAutoFit/>
              </a:bodyPr>
              <a:lstStyle/>
              <a:p>
                <a:pPr marL="742950" lvl="1" indent="-285750">
                  <a:buFont typeface="Arial" panose="020B0604020202020204" pitchFamily="34" charset="0"/>
                  <a:buChar char="•"/>
                </a:pPr>
                <a14:m>
                  <m:oMath xmlns:m="http://schemas.openxmlformats.org/officeDocument/2006/math">
                    <m:r>
                      <a:rPr lang="en-US" altLang="zh-TW" b="0" i="1" smtClean="0">
                        <a:latin typeface="Cambria Math" panose="02040503050406030204" pitchFamily="18" charset="0"/>
                      </a:rPr>
                      <m:t>𝑁</m:t>
                    </m:r>
                    <m:r>
                      <a:rPr lang="en-US" altLang="zh-TW" b="0" i="1" smtClean="0">
                        <a:latin typeface="Cambria Math" panose="02040503050406030204" pitchFamily="18" charset="0"/>
                      </a:rPr>
                      <m:t>, </m:t>
                    </m:r>
                    <m:r>
                      <a:rPr lang="en-US" altLang="zh-TW" b="0" i="1" smtClean="0">
                        <a:latin typeface="Cambria Math" panose="02040503050406030204" pitchFamily="18" charset="0"/>
                      </a:rPr>
                      <m:t>𝑀</m:t>
                    </m:r>
                  </m:oMath>
                </a14:m>
                <a:r>
                  <a:rPr lang="en-US" altLang="zh-TW" b="0" dirty="0">
                    <a:latin typeface="Cambria Math" panose="02040503050406030204" pitchFamily="18" charset="0"/>
                  </a:rPr>
                  <a:t> are no. of source views and partitions</a:t>
                </a:r>
              </a:p>
              <a:p>
                <a:pPr marL="742950" lvl="1" indent="-285750">
                  <a:buFont typeface="Arial" panose="020B0604020202020204" pitchFamily="34" charset="0"/>
                  <a:buChar char="•"/>
                </a:pPr>
                <a14:m>
                  <m:oMath xmlns:m="http://schemas.openxmlformats.org/officeDocument/2006/math">
                    <m:r>
                      <a:rPr lang="en-US" altLang="zh-TW" b="0" i="1" smtClean="0">
                        <a:latin typeface="Cambria Math" panose="02040503050406030204" pitchFamily="18" charset="0"/>
                      </a:rPr>
                      <m:t>𝑘</m:t>
                    </m:r>
                    <m:r>
                      <a:rPr lang="en-US" altLang="zh-TW" b="0" i="0" smtClean="0">
                        <a:latin typeface="Cambria Math" panose="02040503050406030204" pitchFamily="18" charset="0"/>
                      </a:rPr>
                      <m:t>=</m:t>
                    </m:r>
                    <m:r>
                      <m:rPr>
                        <m:sty m:val="p"/>
                      </m:rPr>
                      <a:rPr lang="en-US" altLang="zh-TW" b="0" i="0" smtClean="0">
                        <a:latin typeface="Cambria Math" panose="02040503050406030204" pitchFamily="18" charset="0"/>
                      </a:rPr>
                      <m:t>M</m:t>
                    </m:r>
                    <m:r>
                      <a:rPr lang="en-US" altLang="zh-TW" b="0" i="0" smtClean="0">
                        <a:latin typeface="Cambria Math" panose="02040503050406030204" pitchFamily="18" charset="0"/>
                      </a:rPr>
                      <m:t>/</m:t>
                    </m:r>
                    <m:r>
                      <m:rPr>
                        <m:sty m:val="p"/>
                      </m:rPr>
                      <a:rPr lang="en-US" altLang="zh-TW" b="0" i="0" smtClean="0">
                        <a:latin typeface="Cambria Math" panose="02040503050406030204" pitchFamily="18" charset="0"/>
                      </a:rPr>
                      <m:t>N</m:t>
                    </m:r>
                  </m:oMath>
                </a14:m>
                <a:r>
                  <a:rPr lang="en-US" altLang="zh-TW" dirty="0"/>
                  <a:t>, redundant factor</a:t>
                </a:r>
              </a:p>
              <a:p>
                <a:pPr marL="742950" lvl="1" indent="-285750">
                  <a:buFont typeface="Arial" panose="020B0604020202020204" pitchFamily="34" charset="0"/>
                  <a:buChar char="•"/>
                </a:pPr>
                <a14:m>
                  <m:oMath xmlns:m="http://schemas.openxmlformats.org/officeDocument/2006/math">
                    <m:r>
                      <a:rPr lang="en-US" altLang="zh-TW" b="0" i="1" smtClean="0">
                        <a:latin typeface="Cambria Math" panose="02040503050406030204" pitchFamily="18" charset="0"/>
                      </a:rPr>
                      <m:t>𝑚</m:t>
                    </m:r>
                    <m:r>
                      <a:rPr lang="en-US" altLang="zh-TW" b="0" i="1" smtClean="0">
                        <a:latin typeface="Cambria Math" panose="02040503050406030204" pitchFamily="18" charset="0"/>
                      </a:rPr>
                      <m:t>=</m:t>
                    </m:r>
                    <m:r>
                      <a:rPr lang="en-US" altLang="zh-TW" b="0" i="1" smtClean="0">
                        <a:latin typeface="Cambria Math" panose="02040503050406030204" pitchFamily="18" charset="0"/>
                      </a:rPr>
                      <m:t>𝑁</m:t>
                    </m:r>
                    <m:r>
                      <a:rPr lang="en-US" altLang="zh-TW" b="0" i="1" smtClean="0">
                        <a:latin typeface="Cambria Math" panose="02040503050406030204" pitchFamily="18" charset="0"/>
                      </a:rPr>
                      <m:t>/</m:t>
                    </m:r>
                    <m:r>
                      <a:rPr lang="en-US" altLang="zh-TW" b="0" i="1" smtClean="0">
                        <a:latin typeface="Cambria Math" panose="02040503050406030204" pitchFamily="18" charset="0"/>
                      </a:rPr>
                      <m:t>𝑃</m:t>
                    </m:r>
                  </m:oMath>
                </a14:m>
                <a:r>
                  <a:rPr lang="en-US" altLang="zh-TW" dirty="0"/>
                  <a:t>, source view budget</a:t>
                </a:r>
              </a:p>
              <a:p>
                <a:pPr marL="742950" lvl="1" indent="-285750">
                  <a:buFont typeface="Arial" panose="020B0604020202020204" pitchFamily="34" charset="0"/>
                  <a:buChar char="•"/>
                </a:pPr>
                <a14:m>
                  <m:oMath xmlns:m="http://schemas.openxmlformats.org/officeDocument/2006/math">
                    <m:r>
                      <a:rPr lang="en-US" altLang="zh-TW" b="0" i="1" smtClean="0">
                        <a:latin typeface="Cambria Math" panose="02040503050406030204" pitchFamily="18" charset="0"/>
                      </a:rPr>
                      <m:t>𝑙</m:t>
                    </m:r>
                    <m:r>
                      <a:rPr lang="en-US" altLang="zh-TW" b="0" i="1" smtClean="0">
                        <a:latin typeface="Cambria Math" panose="02040503050406030204" pitchFamily="18" charset="0"/>
                      </a:rPr>
                      <m:t>=</m:t>
                    </m:r>
                    <m:r>
                      <a:rPr lang="en-US" altLang="zh-TW" b="0" i="1" smtClean="0">
                        <a:latin typeface="Cambria Math" panose="02040503050406030204" pitchFamily="18" charset="0"/>
                      </a:rPr>
                      <m:t>𝑟𝑚</m:t>
                    </m:r>
                  </m:oMath>
                </a14:m>
                <a:r>
                  <a:rPr lang="en-US" altLang="zh-TW" dirty="0"/>
                  <a:t>, computational load</a:t>
                </a:r>
              </a:p>
              <a:p>
                <a:pPr marL="742950" lvl="1" indent="-285750">
                  <a:buFont typeface="Arial" panose="020B0604020202020204" pitchFamily="34" charset="0"/>
                  <a:buChar char="•"/>
                </a:pPr>
                <a14:m>
                  <m:oMath xmlns:m="http://schemas.openxmlformats.org/officeDocument/2006/math">
                    <m:r>
                      <a:rPr lang="en-US" altLang="zh-TW" b="0" i="1" smtClean="0">
                        <a:latin typeface="Cambria Math" panose="02040503050406030204" pitchFamily="18" charset="0"/>
                      </a:rPr>
                      <m:t>h</m:t>
                    </m:r>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𝑀</m:t>
                        </m:r>
                      </m:num>
                      <m:den>
                        <m:r>
                          <a:rPr lang="en-US" altLang="zh-TW" b="0" i="1" smtClean="0">
                            <a:latin typeface="Cambria Math" panose="02040503050406030204" pitchFamily="18" charset="0"/>
                          </a:rPr>
                          <m:t>𝑃</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𝑟𝑚</m:t>
                    </m:r>
                  </m:oMath>
                </a14:m>
                <a:r>
                  <a:rPr lang="en-US" altLang="zh-TW" dirty="0"/>
                  <a:t>, candidate overhead + computational load</a:t>
                </a:r>
              </a:p>
              <a:p>
                <a:pPr marL="285750" indent="-285750">
                  <a:buFont typeface="Arial" panose="020B0604020202020204" pitchFamily="34" charset="0"/>
                  <a:buChar char="•"/>
                </a:pPr>
                <a:endParaRPr lang="zh-TW" altLang="en-US" dirty="0"/>
              </a:p>
            </p:txBody>
          </p:sp>
        </mc:Choice>
        <mc:Fallback xmlns="">
          <p:sp>
            <p:nvSpPr>
              <p:cNvPr id="11" name="文字方塊 10">
                <a:extLst>
                  <a:ext uri="{FF2B5EF4-FFF2-40B4-BE49-F238E27FC236}">
                    <a16:creationId xmlns:a16="http://schemas.microsoft.com/office/drawing/2014/main" id="{6B4144F5-1634-4EE4-A55F-881DC75E7A15}"/>
                  </a:ext>
                </a:extLst>
              </p:cNvPr>
              <p:cNvSpPr txBox="1">
                <a:spLocks noRot="1" noChangeAspect="1" noMove="1" noResize="1" noEditPoints="1" noAdjustHandles="1" noChangeArrowheads="1" noChangeShapeType="1" noTextEdit="1"/>
              </p:cNvSpPr>
              <p:nvPr/>
            </p:nvSpPr>
            <p:spPr>
              <a:xfrm>
                <a:off x="7029450" y="1702676"/>
                <a:ext cx="5162550" cy="2146165"/>
              </a:xfrm>
              <a:prstGeom prst="rect">
                <a:avLst/>
              </a:prstGeom>
              <a:blipFill>
                <a:blip r:embed="rId9"/>
                <a:stretch>
                  <a:fillRect t="-170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爆炸: 八角 27">
                <a:extLst>
                  <a:ext uri="{FF2B5EF4-FFF2-40B4-BE49-F238E27FC236}">
                    <a16:creationId xmlns:a16="http://schemas.microsoft.com/office/drawing/2014/main" id="{75501ED1-3CA8-4F15-A41B-F09277372C47}"/>
                  </a:ext>
                </a:extLst>
              </p:cNvPr>
              <p:cNvSpPr/>
              <p:nvPr/>
            </p:nvSpPr>
            <p:spPr>
              <a:xfrm rot="785242">
                <a:off x="8116868" y="3889479"/>
                <a:ext cx="4040114" cy="1427413"/>
              </a:xfrm>
              <a:prstGeom prst="irregularSeal1">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rPr>
                  <a:t>Such policy is used for deriving </a:t>
                </a:r>
                <a14:m>
                  <m:oMath xmlns:m="http://schemas.openxmlformats.org/officeDocument/2006/math">
                    <m:r>
                      <a:rPr lang="en-US" altLang="zh-TW" b="0" i="1" smtClean="0">
                        <a:solidFill>
                          <a:schemeClr val="tx1"/>
                        </a:solidFill>
                        <a:latin typeface="Cambria Math" panose="02040503050406030204" pitchFamily="18" charset="0"/>
                      </a:rPr>
                      <m:t>𝑘</m:t>
                    </m:r>
                  </m:oMath>
                </a14:m>
                <a:endParaRPr lang="zh-TW" altLang="en-US" sz="1800" dirty="0">
                  <a:solidFill>
                    <a:schemeClr val="tx1"/>
                  </a:solidFill>
                </a:endParaRPr>
              </a:p>
            </p:txBody>
          </p:sp>
        </mc:Choice>
        <mc:Fallback xmlns="">
          <p:sp>
            <p:nvSpPr>
              <p:cNvPr id="28" name="爆炸: 八角 27">
                <a:extLst>
                  <a:ext uri="{FF2B5EF4-FFF2-40B4-BE49-F238E27FC236}">
                    <a16:creationId xmlns:a16="http://schemas.microsoft.com/office/drawing/2014/main" id="{75501ED1-3CA8-4F15-A41B-F09277372C47}"/>
                  </a:ext>
                </a:extLst>
              </p:cNvPr>
              <p:cNvSpPr>
                <a:spLocks noRot="1" noChangeAspect="1" noMove="1" noResize="1" noEditPoints="1" noAdjustHandles="1" noChangeArrowheads="1" noChangeShapeType="1" noTextEdit="1"/>
              </p:cNvSpPr>
              <p:nvPr/>
            </p:nvSpPr>
            <p:spPr>
              <a:xfrm rot="785242">
                <a:off x="8116868" y="3889479"/>
                <a:ext cx="4040114" cy="1427413"/>
              </a:xfrm>
              <a:prstGeom prst="irregularSeal1">
                <a:avLst/>
              </a:prstGeom>
              <a:blipFill>
                <a:blip r:embed="rId10"/>
                <a:stretch>
                  <a:fillRect/>
                </a:stretch>
              </a:blipFill>
            </p:spPr>
            <p:txBody>
              <a:bodyPr/>
              <a:lstStyle/>
              <a:p>
                <a:r>
                  <a:rPr lang="zh-TW" altLang="en-US">
                    <a:noFill/>
                  </a:rPr>
                  <a:t> </a:t>
                </a:r>
              </a:p>
            </p:txBody>
          </p:sp>
        </mc:Fallback>
      </mc:AlternateContent>
      <p:sp>
        <p:nvSpPr>
          <p:cNvPr id="13" name="投影片編號版面配置區 12">
            <a:extLst>
              <a:ext uri="{FF2B5EF4-FFF2-40B4-BE49-F238E27FC236}">
                <a16:creationId xmlns:a16="http://schemas.microsoft.com/office/drawing/2014/main" id="{038ECC52-5750-43B7-8429-E74E7C577776}"/>
              </a:ext>
            </a:extLst>
          </p:cNvPr>
          <p:cNvSpPr>
            <a:spLocks noGrp="1"/>
          </p:cNvSpPr>
          <p:nvPr>
            <p:ph type="sldNum" sz="quarter" idx="12"/>
          </p:nvPr>
        </p:nvSpPr>
        <p:spPr/>
        <p:txBody>
          <a:bodyPr/>
          <a:lstStyle/>
          <a:p>
            <a:fld id="{E1CFCEE7-AA0A-44B9-A0B3-5356ACC922F5}" type="slidenum">
              <a:rPr lang="zh-TW" altLang="en-US" smtClean="0"/>
              <a:t>22</a:t>
            </a:fld>
            <a:endParaRPr lang="zh-TW" altLang="en-US"/>
          </a:p>
        </p:txBody>
      </p:sp>
      <p:pic>
        <p:nvPicPr>
          <p:cNvPr id="25" name="圖片 24">
            <a:extLst>
              <a:ext uri="{FF2B5EF4-FFF2-40B4-BE49-F238E27FC236}">
                <a16:creationId xmlns:a16="http://schemas.microsoft.com/office/drawing/2014/main" id="{DEBC57C9-F056-48FB-99C8-2858200B242C}"/>
              </a:ext>
            </a:extLst>
          </p:cNvPr>
          <p:cNvPicPr>
            <a:picLocks noChangeAspect="1"/>
          </p:cNvPicPr>
          <p:nvPr/>
        </p:nvPicPr>
        <p:blipFill rotWithShape="1">
          <a:blip r:embed="rId11">
            <a:extLst>
              <a:ext uri="{28A0092B-C50C-407E-A947-70E740481C1C}">
                <a14:useLocalDpi xmlns:a14="http://schemas.microsoft.com/office/drawing/2010/main" val="0"/>
              </a:ext>
            </a:extLst>
          </a:blip>
          <a:srcRect l="16518" t="56380" r="21933"/>
          <a:stretch/>
        </p:blipFill>
        <p:spPr>
          <a:xfrm>
            <a:off x="6612556" y="10135"/>
            <a:ext cx="5581163" cy="1886608"/>
          </a:xfrm>
          <a:prstGeom prst="rect">
            <a:avLst/>
          </a:prstGeom>
        </p:spPr>
      </p:pic>
      <p:sp>
        <p:nvSpPr>
          <p:cNvPr id="27" name="矩形 26">
            <a:extLst>
              <a:ext uri="{FF2B5EF4-FFF2-40B4-BE49-F238E27FC236}">
                <a16:creationId xmlns:a16="http://schemas.microsoft.com/office/drawing/2014/main" id="{140128C6-798D-40A9-9892-17F10E31280D}"/>
              </a:ext>
            </a:extLst>
          </p:cNvPr>
          <p:cNvSpPr/>
          <p:nvPr/>
        </p:nvSpPr>
        <p:spPr>
          <a:xfrm>
            <a:off x="7833915" y="648165"/>
            <a:ext cx="1318547" cy="1067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文字方塊 18">
            <a:extLst>
              <a:ext uri="{FF2B5EF4-FFF2-40B4-BE49-F238E27FC236}">
                <a16:creationId xmlns:a16="http://schemas.microsoft.com/office/drawing/2014/main" id="{3BC4C141-90A6-4E9F-B8CB-33EC65E6ADAB}"/>
              </a:ext>
            </a:extLst>
          </p:cNvPr>
          <p:cNvSpPr txBox="1"/>
          <p:nvPr/>
        </p:nvSpPr>
        <p:spPr>
          <a:xfrm>
            <a:off x="3480004" y="3545057"/>
            <a:ext cx="4661597" cy="461665"/>
          </a:xfrm>
          <a:prstGeom prst="rect">
            <a:avLst/>
          </a:prstGeom>
          <a:noFill/>
        </p:spPr>
        <p:txBody>
          <a:bodyPr wrap="none" rtlCol="0">
            <a:spAutoFit/>
          </a:bodyPr>
          <a:lstStyle/>
          <a:p>
            <a:r>
              <a:rPr lang="en-US" altLang="zh-TW" sz="2400" dirty="0">
                <a:solidFill>
                  <a:srgbClr val="FF0000"/>
                </a:solidFill>
              </a:rPr>
              <a:t>m, h are constant in an experiment</a:t>
            </a:r>
            <a:endParaRPr lang="zh-TW" altLang="en-US" sz="2800" dirty="0">
              <a:solidFill>
                <a:srgbClr val="FF0000"/>
              </a:solidFill>
            </a:endParaRPr>
          </a:p>
        </p:txBody>
      </p:sp>
    </p:spTree>
    <p:extLst>
      <p:ext uri="{BB962C8B-B14F-4D97-AF65-F5344CB8AC3E}">
        <p14:creationId xmlns:p14="http://schemas.microsoft.com/office/powerpoint/2010/main" val="64670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9EE65A-4EE9-4FAC-B1E4-02574C09E83E}"/>
              </a:ext>
            </a:extLst>
          </p:cNvPr>
          <p:cNvSpPr>
            <a:spLocks noGrp="1"/>
          </p:cNvSpPr>
          <p:nvPr>
            <p:ph type="title"/>
          </p:nvPr>
        </p:nvSpPr>
        <p:spPr>
          <a:xfrm>
            <a:off x="838200" y="777248"/>
            <a:ext cx="10515600" cy="1325563"/>
          </a:xfrm>
        </p:spPr>
        <p:txBody>
          <a:bodyPr/>
          <a:lstStyle/>
          <a:p>
            <a:r>
              <a:rPr lang="en-US" altLang="zh-TW" dirty="0"/>
              <a:t>Strike Optimal Number</a:t>
            </a:r>
            <a:br>
              <a:rPr lang="en-US" altLang="zh-TW" dirty="0"/>
            </a:br>
            <a:r>
              <a:rPr lang="en-US" altLang="zh-TW"/>
              <a:t>of Partitions</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CB77EE37-3BA0-4FAE-B74B-E840E26694A9}"/>
                  </a:ext>
                </a:extLst>
              </p:cNvPr>
              <p:cNvSpPr>
                <a:spLocks noGrp="1"/>
              </p:cNvSpPr>
              <p:nvPr>
                <p:ph idx="1"/>
              </p:nvPr>
            </p:nvSpPr>
            <p:spPr>
              <a:xfrm>
                <a:off x="218697" y="2154851"/>
                <a:ext cx="9587274" cy="4484488"/>
              </a:xfrm>
            </p:spPr>
            <p:txBody>
              <a:bodyPr>
                <a:normAutofit fontScale="92500" lnSpcReduction="10000"/>
              </a:bodyPr>
              <a:lstStyle/>
              <a:p>
                <a:pPr marL="0" indent="0">
                  <a:buNone/>
                </a:pPr>
                <a:r>
                  <a:rPr lang="en-US" altLang="zh-TW" dirty="0"/>
                  <a:t>Random arbitrary-number selection analysis</a:t>
                </a:r>
                <a:r>
                  <a:rPr lang="zh-TW" altLang="en-US" dirty="0"/>
                  <a:t> </a:t>
                </a:r>
                <a:r>
                  <a:rPr lang="en-US" altLang="zh-TW" dirty="0"/>
                  <a:t>to determine </a:t>
                </a:r>
                <a14:m>
                  <m:oMath xmlns:m="http://schemas.openxmlformats.org/officeDocument/2006/math">
                    <m:r>
                      <a:rPr lang="en-US" altLang="zh-TW" b="0" i="1" smtClean="0">
                        <a:latin typeface="Cambria Math" panose="02040503050406030204" pitchFamily="18" charset="0"/>
                      </a:rPr>
                      <m:t>𝑘</m:t>
                    </m:r>
                  </m:oMath>
                </a14:m>
                <a:endParaRPr lang="en-US" altLang="zh-TW" dirty="0"/>
              </a:p>
              <a:p>
                <a:pPr marL="0" indent="0">
                  <a:buNone/>
                </a:pPr>
                <a:r>
                  <a:rPr lang="en-US" altLang="zh-TW" dirty="0"/>
                  <a:t>(Relaxed to selection of </a:t>
                </a:r>
                <a14:m>
                  <m:oMath xmlns:m="http://schemas.openxmlformats.org/officeDocument/2006/math">
                    <m:r>
                      <a:rPr lang="en-US" altLang="zh-TW" b="0" i="1" smtClean="0">
                        <a:latin typeface="Cambria Math" panose="02040503050406030204" pitchFamily="18" charset="0"/>
                      </a:rPr>
                      <m:t>≥</m:t>
                    </m:r>
                    <m:r>
                      <a:rPr lang="en-US" altLang="zh-TW" b="0" i="1" smtClean="0">
                        <a:latin typeface="Cambria Math" panose="02040503050406030204" pitchFamily="18" charset="0"/>
                      </a:rPr>
                      <m:t>𝑁</m:t>
                    </m:r>
                  </m:oMath>
                </a14:m>
                <a:r>
                  <a:rPr lang="en-US" altLang="zh-TW" dirty="0"/>
                  <a:t> source views)</a:t>
                </a:r>
              </a:p>
              <a:p>
                <a:pPr lvl="1"/>
                <a14:m>
                  <m:oMath xmlns:m="http://schemas.openxmlformats.org/officeDocument/2006/math">
                    <m:r>
                      <a:rPr lang="en-US" altLang="zh-TW" b="0" i="1" smtClean="0">
                        <a:latin typeface="Cambria Math" panose="02040503050406030204" pitchFamily="18" charset="0"/>
                      </a:rPr>
                      <m:t>𝑁</m:t>
                    </m:r>
                    <m:r>
                      <a:rPr lang="en-US" altLang="zh-TW" b="0" i="1" smtClean="0">
                        <a:latin typeface="Cambria Math" panose="02040503050406030204" pitchFamily="18" charset="0"/>
                      </a:rPr>
                      <m:t>, </m:t>
                    </m:r>
                    <m:r>
                      <a:rPr lang="en-US" altLang="zh-TW" b="0" i="1" smtClean="0">
                        <a:latin typeface="Cambria Math" panose="02040503050406030204" pitchFamily="18" charset="0"/>
                      </a:rPr>
                      <m:t>𝑀</m:t>
                    </m:r>
                  </m:oMath>
                </a14:m>
                <a:r>
                  <a:rPr lang="en-US" altLang="zh-TW" b="0" dirty="0">
                    <a:latin typeface="Cambria Math" panose="02040503050406030204" pitchFamily="18" charset="0"/>
                  </a:rPr>
                  <a:t> are no. of source views and partitions</a:t>
                </a:r>
              </a:p>
              <a:p>
                <a:pPr lvl="1"/>
                <a14:m>
                  <m:oMath xmlns:m="http://schemas.openxmlformats.org/officeDocument/2006/math">
                    <m:r>
                      <a:rPr lang="en-US" altLang="zh-TW" b="0" i="1" smtClean="0">
                        <a:latin typeface="Cambria Math" panose="02040503050406030204" pitchFamily="18" charset="0"/>
                      </a:rPr>
                      <m:t>𝑘</m:t>
                    </m:r>
                    <m:r>
                      <a:rPr lang="en-US" altLang="zh-TW" b="0" i="0" smtClean="0">
                        <a:latin typeface="Cambria Math" panose="02040503050406030204" pitchFamily="18" charset="0"/>
                      </a:rPr>
                      <m:t>=</m:t>
                    </m:r>
                    <m:r>
                      <m:rPr>
                        <m:sty m:val="p"/>
                      </m:rPr>
                      <a:rPr lang="en-US" altLang="zh-TW" b="0" i="0" smtClean="0">
                        <a:latin typeface="Cambria Math" panose="02040503050406030204" pitchFamily="18" charset="0"/>
                      </a:rPr>
                      <m:t>M</m:t>
                    </m:r>
                    <m:r>
                      <a:rPr lang="en-US" altLang="zh-TW" b="0" i="0" smtClean="0">
                        <a:latin typeface="Cambria Math" panose="02040503050406030204" pitchFamily="18" charset="0"/>
                      </a:rPr>
                      <m:t>/</m:t>
                    </m:r>
                    <m:r>
                      <m:rPr>
                        <m:sty m:val="p"/>
                      </m:rPr>
                      <a:rPr lang="en-US" altLang="zh-TW" b="0" i="0" smtClean="0">
                        <a:latin typeface="Cambria Math" panose="02040503050406030204" pitchFamily="18" charset="0"/>
                      </a:rPr>
                      <m:t>N</m:t>
                    </m:r>
                  </m:oMath>
                </a14:m>
                <a:r>
                  <a:rPr lang="en-US" altLang="zh-TW" dirty="0"/>
                  <a:t>, redundant factor</a:t>
                </a:r>
              </a:p>
              <a:p>
                <a:pPr lvl="1"/>
                <a14:m>
                  <m:oMath xmlns:m="http://schemas.openxmlformats.org/officeDocument/2006/math">
                    <m:r>
                      <a:rPr lang="en-US" altLang="zh-TW" b="0" i="1" smtClean="0">
                        <a:latin typeface="Cambria Math" panose="02040503050406030204" pitchFamily="18" charset="0"/>
                      </a:rPr>
                      <m:t>𝑚</m:t>
                    </m:r>
                    <m:r>
                      <a:rPr lang="en-US" altLang="zh-TW" b="0" i="1" smtClean="0">
                        <a:latin typeface="Cambria Math" panose="02040503050406030204" pitchFamily="18" charset="0"/>
                      </a:rPr>
                      <m:t>=</m:t>
                    </m:r>
                    <m:r>
                      <a:rPr lang="en-US" altLang="zh-TW" b="0" i="1" smtClean="0">
                        <a:latin typeface="Cambria Math" panose="02040503050406030204" pitchFamily="18" charset="0"/>
                      </a:rPr>
                      <m:t>𝑁</m:t>
                    </m:r>
                    <m:r>
                      <a:rPr lang="en-US" altLang="zh-TW" b="0" i="1" smtClean="0">
                        <a:latin typeface="Cambria Math" panose="02040503050406030204" pitchFamily="18" charset="0"/>
                      </a:rPr>
                      <m:t>/</m:t>
                    </m:r>
                    <m:r>
                      <a:rPr lang="en-US" altLang="zh-TW" b="0" i="1" smtClean="0">
                        <a:latin typeface="Cambria Math" panose="02040503050406030204" pitchFamily="18" charset="0"/>
                      </a:rPr>
                      <m:t>𝑃</m:t>
                    </m:r>
                  </m:oMath>
                </a14:m>
                <a:r>
                  <a:rPr lang="en-US" altLang="zh-TW" dirty="0"/>
                  <a:t>, source view budget</a:t>
                </a:r>
              </a:p>
              <a:p>
                <a:pPr lvl="1"/>
                <a14:m>
                  <m:oMath xmlns:m="http://schemas.openxmlformats.org/officeDocument/2006/math">
                    <m:r>
                      <a:rPr lang="en-US" altLang="zh-TW" b="0" i="1" smtClean="0">
                        <a:latin typeface="Cambria Math" panose="02040503050406030204" pitchFamily="18" charset="0"/>
                      </a:rPr>
                      <m:t>𝑙</m:t>
                    </m:r>
                    <m:r>
                      <a:rPr lang="en-US" altLang="zh-TW" b="0" i="1" smtClean="0">
                        <a:latin typeface="Cambria Math" panose="02040503050406030204" pitchFamily="18" charset="0"/>
                      </a:rPr>
                      <m:t>=</m:t>
                    </m:r>
                    <m:r>
                      <a:rPr lang="en-US" altLang="zh-TW" b="0" i="1" smtClean="0">
                        <a:latin typeface="Cambria Math" panose="02040503050406030204" pitchFamily="18" charset="0"/>
                      </a:rPr>
                      <m:t>𝑟𝑚</m:t>
                    </m:r>
                  </m:oMath>
                </a14:m>
                <a:r>
                  <a:rPr lang="en-US" altLang="zh-TW" dirty="0"/>
                  <a:t>, computational load</a:t>
                </a:r>
              </a:p>
              <a:p>
                <a:pPr lvl="1"/>
                <a14:m>
                  <m:oMath xmlns:m="http://schemas.openxmlformats.org/officeDocument/2006/math">
                    <m:r>
                      <a:rPr lang="en-US" altLang="zh-TW" b="0" i="1" smtClean="0">
                        <a:latin typeface="Cambria Math" panose="02040503050406030204" pitchFamily="18" charset="0"/>
                      </a:rPr>
                      <m:t>h</m:t>
                    </m:r>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𝑀</m:t>
                        </m:r>
                      </m:num>
                      <m:den>
                        <m:r>
                          <a:rPr lang="en-US" altLang="zh-TW" b="0" i="1" smtClean="0">
                            <a:latin typeface="Cambria Math" panose="02040503050406030204" pitchFamily="18" charset="0"/>
                          </a:rPr>
                          <m:t>𝑃</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𝑟𝑚</m:t>
                    </m:r>
                  </m:oMath>
                </a14:m>
                <a:r>
                  <a:rPr lang="en-US" altLang="zh-TW" dirty="0"/>
                  <a:t>, candidate overhead + computational load</a:t>
                </a:r>
              </a:p>
              <a:p>
                <a:pPr marL="514350" indent="-514350">
                  <a:buFont typeface="+mj-lt"/>
                  <a:buAutoNum type="arabicPeriod"/>
                </a:pPr>
                <a:r>
                  <a:rPr lang="en-US" altLang="zh-TW" dirty="0"/>
                  <a:t>Select M candidates out of P poses at random</a:t>
                </a:r>
              </a:p>
              <a:p>
                <a:pPr marL="514350" indent="-514350">
                  <a:buFont typeface="+mj-lt"/>
                  <a:buAutoNum type="arabicPeriod"/>
                </a:pPr>
                <a:r>
                  <a:rPr lang="en-US" altLang="zh-TW" dirty="0"/>
                  <a:t>Select </a:t>
                </a:r>
                <a14:m>
                  <m:oMath xmlns:m="http://schemas.openxmlformats.org/officeDocument/2006/math">
                    <m:r>
                      <a:rPr lang="en-US" altLang="zh-TW" b="0" i="1" smtClean="0">
                        <a:latin typeface="Cambria Math" panose="02040503050406030204" pitchFamily="18" charset="0"/>
                      </a:rPr>
                      <m:t>≥</m:t>
                    </m:r>
                    <m:r>
                      <a:rPr lang="en-US" altLang="zh-TW" b="0" i="1" smtClean="0">
                        <a:latin typeface="Cambria Math" panose="02040503050406030204" pitchFamily="18" charset="0"/>
                      </a:rPr>
                      <m:t>𝑁</m:t>
                    </m:r>
                  </m:oMath>
                </a14:m>
                <a:r>
                  <a:rPr lang="en-US" altLang="zh-TW" dirty="0"/>
                  <a:t> source views from M candidates</a:t>
                </a:r>
              </a:p>
              <a:p>
                <a:pPr marL="514350" indent="-514350">
                  <a:buFont typeface="+mj-lt"/>
                  <a:buAutoNum type="arabicPeriod"/>
                </a:pPr>
                <a14:m>
                  <m:oMath xmlns:m="http://schemas.openxmlformats.org/officeDocument/2006/math">
                    <m:r>
                      <a:rPr lang="en-US" altLang="zh-TW" i="1">
                        <a:latin typeface="Cambria Math" panose="02040503050406030204" pitchFamily="18" charset="0"/>
                      </a:rPr>
                      <m:t>𝑘</m:t>
                    </m:r>
                    <m:r>
                      <a:rPr lang="en-US" altLang="zh-TW" i="1">
                        <a:latin typeface="Cambria Math" panose="02040503050406030204" pitchFamily="18" charset="0"/>
                      </a:rPr>
                      <m:t>=</m:t>
                    </m:r>
                    <m:rad>
                      <m:radPr>
                        <m:degHide m:val="on"/>
                        <m:ctrlPr>
                          <a:rPr lang="en-US" altLang="zh-TW" i="1">
                            <a:latin typeface="Cambria Math" panose="02040503050406030204" pitchFamily="18" charset="0"/>
                          </a:rPr>
                        </m:ctrlPr>
                      </m:radPr>
                      <m:deg/>
                      <m:e>
                        <m:f>
                          <m:fPr>
                            <m:ctrlPr>
                              <a:rPr lang="en-US" altLang="zh-TW" i="1">
                                <a:latin typeface="Cambria Math" panose="02040503050406030204" pitchFamily="18" charset="0"/>
                              </a:rPr>
                            </m:ctrlPr>
                          </m:fPr>
                          <m:num>
                            <m:d>
                              <m:dPr>
                                <m:ctrlPr>
                                  <a:rPr lang="en-US" altLang="zh-TW" i="1">
                                    <a:latin typeface="Cambria Math" panose="02040503050406030204" pitchFamily="18" charset="0"/>
                                  </a:rPr>
                                </m:ctrlPr>
                              </m:dPr>
                              <m:e>
                                <m:r>
                                  <a:rPr lang="en-US" altLang="zh-TW" i="1">
                                    <a:latin typeface="Cambria Math" panose="02040503050406030204" pitchFamily="18" charset="0"/>
                                  </a:rPr>
                                  <m:t>𝑚</m:t>
                                </m:r>
                                <m:r>
                                  <a:rPr lang="en-US" altLang="zh-TW" i="1">
                                    <a:latin typeface="Cambria Math" panose="02040503050406030204" pitchFamily="18" charset="0"/>
                                  </a:rPr>
                                  <m:t>+</m:t>
                                </m:r>
                                <m:r>
                                  <a:rPr lang="en-US" altLang="zh-TW" i="1">
                                    <a:latin typeface="Cambria Math" panose="02040503050406030204" pitchFamily="18" charset="0"/>
                                  </a:rPr>
                                  <m:t>h</m:t>
                                </m:r>
                              </m:e>
                            </m:d>
                            <m:d>
                              <m:dPr>
                                <m:ctrlPr>
                                  <a:rPr lang="en-US" altLang="zh-TW" i="1">
                                    <a:latin typeface="Cambria Math" panose="02040503050406030204" pitchFamily="18" charset="0"/>
                                  </a:rPr>
                                </m:ctrlPr>
                              </m:dPr>
                              <m:e>
                                <m:r>
                                  <a:rPr lang="en-US" altLang="zh-TW" i="1">
                                    <a:latin typeface="Cambria Math" panose="02040503050406030204" pitchFamily="18" charset="0"/>
                                  </a:rPr>
                                  <m:t>𝑚𝑃</m:t>
                                </m:r>
                                <m:r>
                                  <a:rPr lang="en-US" altLang="zh-TW" i="1">
                                    <a:latin typeface="Cambria Math" panose="02040503050406030204" pitchFamily="18" charset="0"/>
                                  </a:rPr>
                                  <m:t>−1</m:t>
                                </m:r>
                              </m:e>
                            </m:d>
                          </m:num>
                          <m:den>
                            <m:sSup>
                              <m:sSupPr>
                                <m:ctrlPr>
                                  <a:rPr lang="en-US" altLang="zh-TW" i="1">
                                    <a:latin typeface="Cambria Math" panose="02040503050406030204" pitchFamily="18" charset="0"/>
                                  </a:rPr>
                                </m:ctrlPr>
                              </m:sSupPr>
                              <m:e>
                                <m:r>
                                  <a:rPr lang="en-US" altLang="zh-TW" i="1">
                                    <a:latin typeface="Cambria Math" panose="02040503050406030204" pitchFamily="18" charset="0"/>
                                  </a:rPr>
                                  <m:t>𝑚</m:t>
                                </m:r>
                              </m:e>
                              <m:sup>
                                <m:r>
                                  <a:rPr lang="en-US" altLang="zh-TW" i="1">
                                    <a:latin typeface="Cambria Math" panose="02040503050406030204" pitchFamily="18" charset="0"/>
                                  </a:rPr>
                                  <m:t>2</m:t>
                                </m:r>
                              </m:sup>
                            </m:sSup>
                            <m:r>
                              <a:rPr lang="en-US" altLang="zh-TW" i="1">
                                <a:latin typeface="Cambria Math" panose="02040503050406030204" pitchFamily="18" charset="0"/>
                              </a:rPr>
                              <m:t>𝑃</m:t>
                            </m:r>
                          </m:den>
                        </m:f>
                      </m:e>
                    </m:rad>
                    <m:r>
                      <a:rPr lang="en-US" altLang="zh-TW" i="1">
                        <a:latin typeface="Cambria Math" panose="02040503050406030204" pitchFamily="18" charset="0"/>
                      </a:rPr>
                      <m:t>≈</m:t>
                    </m:r>
                    <m:f>
                      <m:fPr>
                        <m:ctrlPr>
                          <a:rPr lang="en-US" altLang="zh-TW" i="1">
                            <a:latin typeface="Cambria Math" panose="02040503050406030204" pitchFamily="18" charset="0"/>
                          </a:rPr>
                        </m:ctrlPr>
                      </m:fPr>
                      <m:num>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𝑚</m:t>
                            </m:r>
                            <m:r>
                              <a:rPr lang="en-US" altLang="zh-TW" i="1">
                                <a:latin typeface="Cambria Math" panose="02040503050406030204" pitchFamily="18" charset="0"/>
                              </a:rPr>
                              <m:t>+</m:t>
                            </m:r>
                            <m:r>
                              <a:rPr lang="en-US" altLang="zh-TW" i="1">
                                <a:latin typeface="Cambria Math" panose="02040503050406030204" pitchFamily="18" charset="0"/>
                              </a:rPr>
                              <m:t>h</m:t>
                            </m:r>
                          </m:e>
                        </m:rad>
                      </m:num>
                      <m:den>
                        <m:rad>
                          <m:radPr>
                            <m:degHide m:val="on"/>
                            <m:ctrlPr>
                              <a:rPr lang="en-US" altLang="zh-TW" i="1">
                                <a:latin typeface="Cambria Math" panose="02040503050406030204" pitchFamily="18" charset="0"/>
                              </a:rPr>
                            </m:ctrlPr>
                          </m:radPr>
                          <m:deg/>
                          <m:e>
                            <m:r>
                              <a:rPr lang="en-US" altLang="zh-TW" i="1">
                                <a:latin typeface="Cambria Math" panose="02040503050406030204" pitchFamily="18" charset="0"/>
                              </a:rPr>
                              <m:t>𝑚</m:t>
                            </m:r>
                          </m:e>
                        </m:rad>
                      </m:den>
                    </m:f>
                  </m:oMath>
                </a14:m>
                <a:r>
                  <a:rPr lang="en-US" altLang="zh-TW" dirty="0"/>
                  <a:t> as </a:t>
                </a:r>
                <a14:m>
                  <m:oMath xmlns:m="http://schemas.openxmlformats.org/officeDocument/2006/math">
                    <m:r>
                      <a:rPr lang="en-US" altLang="zh-TW" i="1">
                        <a:latin typeface="Cambria Math" panose="02040503050406030204" pitchFamily="18" charset="0"/>
                      </a:rPr>
                      <m:t>𝑃</m:t>
                    </m:r>
                    <m:r>
                      <a:rPr lang="en-US" altLang="zh-TW" i="1">
                        <a:latin typeface="Cambria Math" panose="02040503050406030204" pitchFamily="18" charset="0"/>
                      </a:rPr>
                      <m:t>→∞</m:t>
                    </m:r>
                  </m:oMath>
                </a14:m>
                <a:r>
                  <a:rPr lang="en-US" altLang="zh-TW" dirty="0"/>
                  <a:t> </a:t>
                </a:r>
              </a:p>
            </p:txBody>
          </p:sp>
        </mc:Choice>
        <mc:Fallback xmlns="">
          <p:sp>
            <p:nvSpPr>
              <p:cNvPr id="3" name="內容版面配置區 2">
                <a:extLst>
                  <a:ext uri="{FF2B5EF4-FFF2-40B4-BE49-F238E27FC236}">
                    <a16:creationId xmlns:a16="http://schemas.microsoft.com/office/drawing/2014/main" id="{CB77EE37-3BA0-4FAE-B74B-E840E26694A9}"/>
                  </a:ext>
                </a:extLst>
              </p:cNvPr>
              <p:cNvSpPr>
                <a:spLocks noGrp="1" noRot="1" noChangeAspect="1" noMove="1" noResize="1" noEditPoints="1" noAdjustHandles="1" noChangeArrowheads="1" noChangeShapeType="1" noTextEdit="1"/>
              </p:cNvSpPr>
              <p:nvPr>
                <p:ph idx="1"/>
              </p:nvPr>
            </p:nvSpPr>
            <p:spPr>
              <a:xfrm>
                <a:off x="218697" y="2154851"/>
                <a:ext cx="9587274" cy="4484488"/>
              </a:xfrm>
              <a:blipFill>
                <a:blip r:embed="rId2"/>
                <a:stretch>
                  <a:fillRect l="-1208" t="-2717"/>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28F70D9D-E861-4167-8CB6-E9F5F91AB2E5}"/>
              </a:ext>
            </a:extLst>
          </p:cNvPr>
          <p:cNvSpPr/>
          <p:nvPr/>
        </p:nvSpPr>
        <p:spPr>
          <a:xfrm flipV="1">
            <a:off x="9486" y="-1"/>
            <a:ext cx="342273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16731883-103B-4089-B00A-ABD28BD7A314}"/>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Candidate Generator</a:t>
            </a:r>
            <a:endParaRPr lang="en-TW" sz="2800" dirty="0">
              <a:solidFill>
                <a:schemeClr val="accent4">
                  <a:lumMod val="50000"/>
                </a:schemeClr>
              </a:solidFill>
            </a:endParaRPr>
          </a:p>
        </p:txBody>
      </p:sp>
      <p:sp>
        <p:nvSpPr>
          <p:cNvPr id="7" name="投影片編號版面配置區 6">
            <a:extLst>
              <a:ext uri="{FF2B5EF4-FFF2-40B4-BE49-F238E27FC236}">
                <a16:creationId xmlns:a16="http://schemas.microsoft.com/office/drawing/2014/main" id="{FD9A99C1-D4DC-4C68-B64B-9928E03C552E}"/>
              </a:ext>
            </a:extLst>
          </p:cNvPr>
          <p:cNvSpPr>
            <a:spLocks noGrp="1"/>
          </p:cNvSpPr>
          <p:nvPr>
            <p:ph type="sldNum" sz="quarter" idx="12"/>
          </p:nvPr>
        </p:nvSpPr>
        <p:spPr/>
        <p:txBody>
          <a:bodyPr/>
          <a:lstStyle/>
          <a:p>
            <a:fld id="{E1CFCEE7-AA0A-44B9-A0B3-5356ACC922F5}" type="slidenum">
              <a:rPr lang="zh-TW" altLang="en-US" smtClean="0"/>
              <a:t>23</a:t>
            </a:fld>
            <a:endParaRPr lang="zh-TW" altLang="en-US"/>
          </a:p>
        </p:txBody>
      </p:sp>
      <p:grpSp>
        <p:nvGrpSpPr>
          <p:cNvPr id="31" name="群組 30">
            <a:extLst>
              <a:ext uri="{FF2B5EF4-FFF2-40B4-BE49-F238E27FC236}">
                <a16:creationId xmlns:a16="http://schemas.microsoft.com/office/drawing/2014/main" id="{D1D19962-0B2E-4543-89FB-E3D164D12A08}"/>
              </a:ext>
            </a:extLst>
          </p:cNvPr>
          <p:cNvGrpSpPr/>
          <p:nvPr/>
        </p:nvGrpSpPr>
        <p:grpSpPr>
          <a:xfrm>
            <a:off x="6612556" y="10135"/>
            <a:ext cx="5581163" cy="1886608"/>
            <a:chOff x="6612556" y="10135"/>
            <a:chExt cx="5581163" cy="1886608"/>
          </a:xfrm>
        </p:grpSpPr>
        <p:sp>
          <p:nvSpPr>
            <p:cNvPr id="32" name="矩形 31">
              <a:extLst>
                <a:ext uri="{FF2B5EF4-FFF2-40B4-BE49-F238E27FC236}">
                  <a16:creationId xmlns:a16="http://schemas.microsoft.com/office/drawing/2014/main" id="{02A24208-282F-48FF-B3D4-1C0E0A59E33B}"/>
                </a:ext>
              </a:extLst>
            </p:cNvPr>
            <p:cNvSpPr/>
            <p:nvPr/>
          </p:nvSpPr>
          <p:spPr>
            <a:xfrm>
              <a:off x="7833915" y="648165"/>
              <a:ext cx="1318547" cy="1067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33" name="圖片 32">
              <a:extLst>
                <a:ext uri="{FF2B5EF4-FFF2-40B4-BE49-F238E27FC236}">
                  <a16:creationId xmlns:a16="http://schemas.microsoft.com/office/drawing/2014/main" id="{796E566F-A2E5-476D-A4F1-802F8B46C01F}"/>
                </a:ext>
              </a:extLst>
            </p:cNvPr>
            <p:cNvPicPr>
              <a:picLocks noChangeAspect="1"/>
            </p:cNvPicPr>
            <p:nvPr/>
          </p:nvPicPr>
          <p:blipFill rotWithShape="1">
            <a:blip r:embed="rId3">
              <a:extLst>
                <a:ext uri="{28A0092B-C50C-407E-A947-70E740481C1C}">
                  <a14:useLocalDpi xmlns:a14="http://schemas.microsoft.com/office/drawing/2010/main" val="0"/>
                </a:ext>
              </a:extLst>
            </a:blip>
            <a:srcRect l="16518" t="56380" r="21933"/>
            <a:stretch/>
          </p:blipFill>
          <p:spPr>
            <a:xfrm>
              <a:off x="6612556" y="10135"/>
              <a:ext cx="5581163" cy="1886608"/>
            </a:xfrm>
            <a:prstGeom prst="rect">
              <a:avLst/>
            </a:prstGeom>
          </p:spPr>
        </p:pic>
      </p:grpSp>
      <p:sp>
        <p:nvSpPr>
          <p:cNvPr id="35" name="矩形: 圓角 34">
            <a:extLst>
              <a:ext uri="{FF2B5EF4-FFF2-40B4-BE49-F238E27FC236}">
                <a16:creationId xmlns:a16="http://schemas.microsoft.com/office/drawing/2014/main" id="{EB09AF13-0E51-4BF8-A2E4-FB7823CFFE0E}"/>
              </a:ext>
            </a:extLst>
          </p:cNvPr>
          <p:cNvSpPr/>
          <p:nvPr/>
        </p:nvSpPr>
        <p:spPr>
          <a:xfrm>
            <a:off x="8489497" y="3494720"/>
            <a:ext cx="3515174" cy="424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concatenated poses</a:t>
            </a:r>
            <a:endParaRPr lang="zh-TW" altLang="en-US" dirty="0"/>
          </a:p>
        </p:txBody>
      </p:sp>
      <p:grpSp>
        <p:nvGrpSpPr>
          <p:cNvPr id="36" name="群組 35">
            <a:extLst>
              <a:ext uri="{FF2B5EF4-FFF2-40B4-BE49-F238E27FC236}">
                <a16:creationId xmlns:a16="http://schemas.microsoft.com/office/drawing/2014/main" id="{6DC70A82-0EC6-4F56-BAF6-D783D79ECEC1}"/>
              </a:ext>
            </a:extLst>
          </p:cNvPr>
          <p:cNvGrpSpPr/>
          <p:nvPr/>
        </p:nvGrpSpPr>
        <p:grpSpPr>
          <a:xfrm>
            <a:off x="8453559" y="2238617"/>
            <a:ext cx="3558302" cy="518227"/>
            <a:chOff x="8617042" y="2294526"/>
            <a:chExt cx="3187519" cy="385793"/>
          </a:xfrm>
        </p:grpSpPr>
        <p:sp>
          <p:nvSpPr>
            <p:cNvPr id="37" name="矩形: 圓角 36">
              <a:extLst>
                <a:ext uri="{FF2B5EF4-FFF2-40B4-BE49-F238E27FC236}">
                  <a16:creationId xmlns:a16="http://schemas.microsoft.com/office/drawing/2014/main" id="{236DBA62-52EF-4CDC-842C-59B2FEEBD33E}"/>
                </a:ext>
              </a:extLst>
            </p:cNvPr>
            <p:cNvSpPr/>
            <p:nvPr/>
          </p:nvSpPr>
          <p:spPr>
            <a:xfrm>
              <a:off x="8617042" y="2364351"/>
              <a:ext cx="953035" cy="31596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poses</a:t>
              </a:r>
              <a:endParaRPr lang="zh-TW" altLang="en-US" dirty="0"/>
            </a:p>
          </p:txBody>
        </p:sp>
        <p:sp>
          <p:nvSpPr>
            <p:cNvPr id="38" name="矩形: 圓角 37">
              <a:extLst>
                <a:ext uri="{FF2B5EF4-FFF2-40B4-BE49-F238E27FC236}">
                  <a16:creationId xmlns:a16="http://schemas.microsoft.com/office/drawing/2014/main" id="{8158CE7B-B83A-49CB-8B41-72C41B68E9A7}"/>
                </a:ext>
              </a:extLst>
            </p:cNvPr>
            <p:cNvSpPr/>
            <p:nvPr/>
          </p:nvSpPr>
          <p:spPr>
            <a:xfrm>
              <a:off x="9638766" y="2364351"/>
              <a:ext cx="953035" cy="31596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poses</a:t>
              </a:r>
              <a:endParaRPr lang="zh-TW" altLang="en-US" dirty="0"/>
            </a:p>
          </p:txBody>
        </p:sp>
        <p:sp>
          <p:nvSpPr>
            <p:cNvPr id="39" name="矩形: 圓角 38">
              <a:extLst>
                <a:ext uri="{FF2B5EF4-FFF2-40B4-BE49-F238E27FC236}">
                  <a16:creationId xmlns:a16="http://schemas.microsoft.com/office/drawing/2014/main" id="{3CD2E9A0-F5F8-4A32-BC52-E7745134B1B5}"/>
                </a:ext>
              </a:extLst>
            </p:cNvPr>
            <p:cNvSpPr/>
            <p:nvPr/>
          </p:nvSpPr>
          <p:spPr>
            <a:xfrm>
              <a:off x="10851526" y="2364351"/>
              <a:ext cx="953035" cy="31596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poses</a:t>
              </a:r>
              <a:endParaRPr lang="zh-TW" altLang="en-US" dirty="0"/>
            </a:p>
          </p:txBody>
        </p:sp>
        <p:sp>
          <p:nvSpPr>
            <p:cNvPr id="40" name="文字方塊 39">
              <a:extLst>
                <a:ext uri="{FF2B5EF4-FFF2-40B4-BE49-F238E27FC236}">
                  <a16:creationId xmlns:a16="http://schemas.microsoft.com/office/drawing/2014/main" id="{70DDDC7E-3450-4A74-BC25-30EF1536ED8A}"/>
                </a:ext>
              </a:extLst>
            </p:cNvPr>
            <p:cNvSpPr txBox="1"/>
            <p:nvPr/>
          </p:nvSpPr>
          <p:spPr>
            <a:xfrm>
              <a:off x="10529891" y="2294526"/>
              <a:ext cx="357790" cy="369332"/>
            </a:xfrm>
            <a:prstGeom prst="rect">
              <a:avLst/>
            </a:prstGeom>
            <a:noFill/>
          </p:spPr>
          <p:txBody>
            <a:bodyPr wrap="none" rtlCol="0">
              <a:spAutoFit/>
            </a:bodyPr>
            <a:lstStyle/>
            <a:p>
              <a:r>
                <a:rPr lang="en-US" altLang="zh-TW" dirty="0"/>
                <a:t>...</a:t>
              </a:r>
              <a:endParaRPr lang="zh-TW" altLang="en-US" dirty="0"/>
            </a:p>
          </p:txBody>
        </p:sp>
      </p:grpSp>
      <p:cxnSp>
        <p:nvCxnSpPr>
          <p:cNvPr id="41" name="接點: 弧形 40">
            <a:extLst>
              <a:ext uri="{FF2B5EF4-FFF2-40B4-BE49-F238E27FC236}">
                <a16:creationId xmlns:a16="http://schemas.microsoft.com/office/drawing/2014/main" id="{16AFE7E2-9F80-444E-8679-F22FF2256CFA}"/>
              </a:ext>
            </a:extLst>
          </p:cNvPr>
          <p:cNvCxnSpPr>
            <a:stCxn id="37" idx="2"/>
            <a:endCxn id="35" idx="0"/>
          </p:cNvCxnSpPr>
          <p:nvPr/>
        </p:nvCxnSpPr>
        <p:spPr>
          <a:xfrm rot="16200000" flipH="1">
            <a:off x="9247358" y="2494994"/>
            <a:ext cx="737876" cy="1261577"/>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接點: 弧形 41">
            <a:extLst>
              <a:ext uri="{FF2B5EF4-FFF2-40B4-BE49-F238E27FC236}">
                <a16:creationId xmlns:a16="http://schemas.microsoft.com/office/drawing/2014/main" id="{9129A5C2-473E-4165-85F8-A6795B33EF59}"/>
              </a:ext>
            </a:extLst>
          </p:cNvPr>
          <p:cNvCxnSpPr>
            <a:cxnSpLocks/>
            <a:stCxn id="38" idx="2"/>
            <a:endCxn id="35" idx="0"/>
          </p:cNvCxnSpPr>
          <p:nvPr/>
        </p:nvCxnSpPr>
        <p:spPr>
          <a:xfrm rot="16200000" flipH="1">
            <a:off x="9817645" y="3065281"/>
            <a:ext cx="737876" cy="121003"/>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接點: 弧形 42">
            <a:extLst>
              <a:ext uri="{FF2B5EF4-FFF2-40B4-BE49-F238E27FC236}">
                <a16:creationId xmlns:a16="http://schemas.microsoft.com/office/drawing/2014/main" id="{CF694067-9F44-42DC-80BE-09A61B81FECE}"/>
              </a:ext>
            </a:extLst>
          </p:cNvPr>
          <p:cNvCxnSpPr>
            <a:cxnSpLocks/>
            <a:stCxn id="39" idx="2"/>
            <a:endCxn id="35" idx="0"/>
          </p:cNvCxnSpPr>
          <p:nvPr/>
        </p:nvCxnSpPr>
        <p:spPr>
          <a:xfrm rot="5400000">
            <a:off x="10494561" y="2509367"/>
            <a:ext cx="737876" cy="1232830"/>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接點: 弧形 43">
            <a:extLst>
              <a:ext uri="{FF2B5EF4-FFF2-40B4-BE49-F238E27FC236}">
                <a16:creationId xmlns:a16="http://schemas.microsoft.com/office/drawing/2014/main" id="{0DDDA1DC-E284-4883-9E63-AF72CAF5EC39}"/>
              </a:ext>
            </a:extLst>
          </p:cNvPr>
          <p:cNvCxnSpPr>
            <a:cxnSpLocks/>
            <a:stCxn id="35" idx="2"/>
            <a:endCxn id="75" idx="0"/>
          </p:cNvCxnSpPr>
          <p:nvPr/>
        </p:nvCxnSpPr>
        <p:spPr>
          <a:xfrm rot="5400000">
            <a:off x="9337713" y="3285995"/>
            <a:ext cx="276213" cy="1542530"/>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接點: 弧形 44">
            <a:extLst>
              <a:ext uri="{FF2B5EF4-FFF2-40B4-BE49-F238E27FC236}">
                <a16:creationId xmlns:a16="http://schemas.microsoft.com/office/drawing/2014/main" id="{E3175155-A2D9-48D0-A189-73852DBEE9C2}"/>
              </a:ext>
            </a:extLst>
          </p:cNvPr>
          <p:cNvCxnSpPr>
            <a:cxnSpLocks/>
            <a:stCxn id="35" idx="2"/>
            <a:endCxn id="76" idx="0"/>
          </p:cNvCxnSpPr>
          <p:nvPr/>
        </p:nvCxnSpPr>
        <p:spPr>
          <a:xfrm rot="5400000">
            <a:off x="9600092" y="3548373"/>
            <a:ext cx="276213" cy="1017773"/>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接點: 弧形 45">
            <a:extLst>
              <a:ext uri="{FF2B5EF4-FFF2-40B4-BE49-F238E27FC236}">
                <a16:creationId xmlns:a16="http://schemas.microsoft.com/office/drawing/2014/main" id="{8DB98EAF-B95C-44C9-B565-AE2C9EC3273C}"/>
              </a:ext>
            </a:extLst>
          </p:cNvPr>
          <p:cNvCxnSpPr>
            <a:cxnSpLocks/>
            <a:stCxn id="35" idx="2"/>
            <a:endCxn id="77" idx="0"/>
          </p:cNvCxnSpPr>
          <p:nvPr/>
        </p:nvCxnSpPr>
        <p:spPr>
          <a:xfrm rot="5400000">
            <a:off x="9862470" y="3810752"/>
            <a:ext cx="276213" cy="493016"/>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接點: 弧形 46">
            <a:extLst>
              <a:ext uri="{FF2B5EF4-FFF2-40B4-BE49-F238E27FC236}">
                <a16:creationId xmlns:a16="http://schemas.microsoft.com/office/drawing/2014/main" id="{068C2E3D-94A9-4734-BFBA-742DCE19AD60}"/>
              </a:ext>
            </a:extLst>
          </p:cNvPr>
          <p:cNvCxnSpPr>
            <a:cxnSpLocks/>
            <a:stCxn id="35" idx="2"/>
            <a:endCxn id="79" idx="0"/>
          </p:cNvCxnSpPr>
          <p:nvPr/>
        </p:nvCxnSpPr>
        <p:spPr>
          <a:xfrm rot="5400000">
            <a:off x="10108978" y="4057259"/>
            <a:ext cx="276213" cy="1"/>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接點: 弧形 47">
            <a:extLst>
              <a:ext uri="{FF2B5EF4-FFF2-40B4-BE49-F238E27FC236}">
                <a16:creationId xmlns:a16="http://schemas.microsoft.com/office/drawing/2014/main" id="{58A28CFE-F6AE-4CBD-8834-2E7A8F69A07E}"/>
              </a:ext>
            </a:extLst>
          </p:cNvPr>
          <p:cNvCxnSpPr>
            <a:cxnSpLocks/>
            <a:stCxn id="35" idx="2"/>
            <a:endCxn id="81" idx="0"/>
          </p:cNvCxnSpPr>
          <p:nvPr/>
        </p:nvCxnSpPr>
        <p:spPr>
          <a:xfrm rot="16200000" flipH="1">
            <a:off x="10351891" y="3814345"/>
            <a:ext cx="276211" cy="485825"/>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接點: 弧形 48">
            <a:extLst>
              <a:ext uri="{FF2B5EF4-FFF2-40B4-BE49-F238E27FC236}">
                <a16:creationId xmlns:a16="http://schemas.microsoft.com/office/drawing/2014/main" id="{ECE56AF9-0C03-442F-84C1-95494C2B11E0}"/>
              </a:ext>
            </a:extLst>
          </p:cNvPr>
          <p:cNvCxnSpPr>
            <a:cxnSpLocks/>
            <a:stCxn id="35" idx="2"/>
            <a:endCxn id="83" idx="0"/>
          </p:cNvCxnSpPr>
          <p:nvPr/>
        </p:nvCxnSpPr>
        <p:spPr>
          <a:xfrm rot="16200000" flipH="1">
            <a:off x="10704727" y="3461510"/>
            <a:ext cx="276211" cy="1191497"/>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接點: 弧形 49">
            <a:extLst>
              <a:ext uri="{FF2B5EF4-FFF2-40B4-BE49-F238E27FC236}">
                <a16:creationId xmlns:a16="http://schemas.microsoft.com/office/drawing/2014/main" id="{667BF652-CA70-4CFB-A11A-14BDC5B0CBA6}"/>
              </a:ext>
            </a:extLst>
          </p:cNvPr>
          <p:cNvCxnSpPr>
            <a:cxnSpLocks/>
            <a:stCxn id="35" idx="2"/>
            <a:endCxn id="86" idx="0"/>
          </p:cNvCxnSpPr>
          <p:nvPr/>
        </p:nvCxnSpPr>
        <p:spPr>
          <a:xfrm rot="16200000" flipH="1">
            <a:off x="10937342" y="3228893"/>
            <a:ext cx="276210" cy="165672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圓角 50">
            <a:extLst>
              <a:ext uri="{FF2B5EF4-FFF2-40B4-BE49-F238E27FC236}">
                <a16:creationId xmlns:a16="http://schemas.microsoft.com/office/drawing/2014/main" id="{B5703D10-4111-430A-8CCD-1A90896927D1}"/>
              </a:ext>
            </a:extLst>
          </p:cNvPr>
          <p:cNvSpPr/>
          <p:nvPr/>
        </p:nvSpPr>
        <p:spPr>
          <a:xfrm>
            <a:off x="8496687" y="4832202"/>
            <a:ext cx="3515174" cy="42443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candidate generation</a:t>
            </a:r>
            <a:endParaRPr lang="zh-TW" altLang="en-US" dirty="0"/>
          </a:p>
        </p:txBody>
      </p:sp>
      <p:grpSp>
        <p:nvGrpSpPr>
          <p:cNvPr id="52" name="群組 51">
            <a:extLst>
              <a:ext uri="{FF2B5EF4-FFF2-40B4-BE49-F238E27FC236}">
                <a16:creationId xmlns:a16="http://schemas.microsoft.com/office/drawing/2014/main" id="{BACA8A8E-0756-42BB-AB33-1B755D3E29F5}"/>
              </a:ext>
            </a:extLst>
          </p:cNvPr>
          <p:cNvGrpSpPr/>
          <p:nvPr/>
        </p:nvGrpSpPr>
        <p:grpSpPr>
          <a:xfrm>
            <a:off x="8496687" y="4048237"/>
            <a:ext cx="3614991" cy="803195"/>
            <a:chOff x="8662117" y="3751906"/>
            <a:chExt cx="3238301" cy="597937"/>
          </a:xfrm>
        </p:grpSpPr>
        <p:grpSp>
          <p:nvGrpSpPr>
            <p:cNvPr id="53" name="群組 52">
              <a:extLst>
                <a:ext uri="{FF2B5EF4-FFF2-40B4-BE49-F238E27FC236}">
                  <a16:creationId xmlns:a16="http://schemas.microsoft.com/office/drawing/2014/main" id="{BA1B15ED-5D5B-4798-981D-1D604FFFC117}"/>
                </a:ext>
              </a:extLst>
            </p:cNvPr>
            <p:cNvGrpSpPr/>
            <p:nvPr/>
          </p:nvGrpSpPr>
          <p:grpSpPr>
            <a:xfrm>
              <a:off x="8662117" y="3751906"/>
              <a:ext cx="3238301" cy="369333"/>
              <a:chOff x="8662117" y="3751906"/>
              <a:chExt cx="3238301" cy="369333"/>
            </a:xfrm>
          </p:grpSpPr>
          <p:sp>
            <p:nvSpPr>
              <p:cNvPr id="75" name="矩形: 圓角 74">
                <a:extLst>
                  <a:ext uri="{FF2B5EF4-FFF2-40B4-BE49-F238E27FC236}">
                    <a16:creationId xmlns:a16="http://schemas.microsoft.com/office/drawing/2014/main" id="{FA7F5728-F614-4AA5-9225-3436C0A27234}"/>
                  </a:ext>
                </a:extLst>
              </p:cNvPr>
              <p:cNvSpPr/>
              <p:nvPr/>
            </p:nvSpPr>
            <p:spPr>
              <a:xfrm>
                <a:off x="8662117"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76" name="矩形: 圓角 75">
                <a:extLst>
                  <a:ext uri="{FF2B5EF4-FFF2-40B4-BE49-F238E27FC236}">
                    <a16:creationId xmlns:a16="http://schemas.microsoft.com/office/drawing/2014/main" id="{16D17C9E-64CE-4654-B154-23BC20D2C266}"/>
                  </a:ext>
                </a:extLst>
              </p:cNvPr>
              <p:cNvSpPr/>
              <p:nvPr/>
            </p:nvSpPr>
            <p:spPr>
              <a:xfrm>
                <a:off x="9132193"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77" name="矩形: 圓角 76">
                <a:extLst>
                  <a:ext uri="{FF2B5EF4-FFF2-40B4-BE49-F238E27FC236}">
                    <a16:creationId xmlns:a16="http://schemas.microsoft.com/office/drawing/2014/main" id="{E61F2BFB-7D94-4611-AA21-4A099B1EF3AE}"/>
                  </a:ext>
                </a:extLst>
              </p:cNvPr>
              <p:cNvSpPr/>
              <p:nvPr/>
            </p:nvSpPr>
            <p:spPr>
              <a:xfrm>
                <a:off x="9602269"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79" name="矩形: 圓角 78">
                <a:extLst>
                  <a:ext uri="{FF2B5EF4-FFF2-40B4-BE49-F238E27FC236}">
                    <a16:creationId xmlns:a16="http://schemas.microsoft.com/office/drawing/2014/main" id="{74EF0288-CB41-417C-AB2E-54617AA8DC47}"/>
                  </a:ext>
                </a:extLst>
              </p:cNvPr>
              <p:cNvSpPr/>
              <p:nvPr/>
            </p:nvSpPr>
            <p:spPr>
              <a:xfrm>
                <a:off x="10043911"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81" name="矩形: 圓角 80">
                <a:extLst>
                  <a:ext uri="{FF2B5EF4-FFF2-40B4-BE49-F238E27FC236}">
                    <a16:creationId xmlns:a16="http://schemas.microsoft.com/office/drawing/2014/main" id="{0C2AFFCB-CD35-44DD-B35E-E62EED5CE0B8}"/>
                  </a:ext>
                </a:extLst>
              </p:cNvPr>
              <p:cNvSpPr/>
              <p:nvPr/>
            </p:nvSpPr>
            <p:spPr>
              <a:xfrm>
                <a:off x="10479113" y="3861435"/>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82" name="文字方塊 81">
                <a:extLst>
                  <a:ext uri="{FF2B5EF4-FFF2-40B4-BE49-F238E27FC236}">
                    <a16:creationId xmlns:a16="http://schemas.microsoft.com/office/drawing/2014/main" id="{2F85231D-EC55-41F7-A8D5-5DA3987D218C}"/>
                  </a:ext>
                </a:extLst>
              </p:cNvPr>
              <p:cNvSpPr txBox="1"/>
              <p:nvPr/>
            </p:nvSpPr>
            <p:spPr>
              <a:xfrm>
                <a:off x="10802494" y="3751906"/>
                <a:ext cx="357790" cy="369332"/>
              </a:xfrm>
              <a:prstGeom prst="rect">
                <a:avLst/>
              </a:prstGeom>
              <a:noFill/>
            </p:spPr>
            <p:txBody>
              <a:bodyPr wrap="none" rtlCol="0">
                <a:spAutoFit/>
              </a:bodyPr>
              <a:lstStyle/>
              <a:p>
                <a:r>
                  <a:rPr lang="en-US" altLang="zh-TW" dirty="0"/>
                  <a:t>...</a:t>
                </a:r>
                <a:endParaRPr lang="zh-TW" altLang="en-US" dirty="0"/>
              </a:p>
            </p:txBody>
          </p:sp>
          <p:sp>
            <p:nvSpPr>
              <p:cNvPr id="83" name="矩形: 圓角 82">
                <a:extLst>
                  <a:ext uri="{FF2B5EF4-FFF2-40B4-BE49-F238E27FC236}">
                    <a16:creationId xmlns:a16="http://schemas.microsoft.com/office/drawing/2014/main" id="{5C0CF017-76FB-420D-9B0A-36A1CF0C1AE9}"/>
                  </a:ext>
                </a:extLst>
              </p:cNvPr>
              <p:cNvSpPr/>
              <p:nvPr/>
            </p:nvSpPr>
            <p:spPr>
              <a:xfrm>
                <a:off x="11111252" y="3861435"/>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86" name="矩形: 圓角 85">
                <a:extLst>
                  <a:ext uri="{FF2B5EF4-FFF2-40B4-BE49-F238E27FC236}">
                    <a16:creationId xmlns:a16="http://schemas.microsoft.com/office/drawing/2014/main" id="{BA5E2A97-5ECF-4656-962B-D190E4E342B5}"/>
                  </a:ext>
                </a:extLst>
              </p:cNvPr>
              <p:cNvSpPr/>
              <p:nvPr/>
            </p:nvSpPr>
            <p:spPr>
              <a:xfrm>
                <a:off x="11528005" y="3861434"/>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grpSp>
        <p:cxnSp>
          <p:nvCxnSpPr>
            <p:cNvPr id="54" name="直線單箭頭接點 53">
              <a:extLst>
                <a:ext uri="{FF2B5EF4-FFF2-40B4-BE49-F238E27FC236}">
                  <a16:creationId xmlns:a16="http://schemas.microsoft.com/office/drawing/2014/main" id="{ADA7D955-E533-454B-8564-6E4F4711CFD6}"/>
                </a:ext>
              </a:extLst>
            </p:cNvPr>
            <p:cNvCxnSpPr>
              <a:cxnSpLocks/>
              <a:stCxn id="75" idx="2"/>
            </p:cNvCxnSpPr>
            <p:nvPr/>
          </p:nvCxnSpPr>
          <p:spPr>
            <a:xfrm flipH="1">
              <a:off x="8848323" y="4121239"/>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3672557C-8E29-4959-89CD-2309A0CEB9B3}"/>
                </a:ext>
              </a:extLst>
            </p:cNvPr>
            <p:cNvCxnSpPr/>
            <p:nvPr/>
          </p:nvCxnSpPr>
          <p:spPr>
            <a:xfrm flipH="1">
              <a:off x="9318399" y="4123422"/>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7B779A5E-7019-4801-A3C5-EA028D330146}"/>
                </a:ext>
              </a:extLst>
            </p:cNvPr>
            <p:cNvCxnSpPr/>
            <p:nvPr/>
          </p:nvCxnSpPr>
          <p:spPr>
            <a:xfrm flipH="1">
              <a:off x="9793214" y="4129900"/>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1A262CF6-C8AC-4F87-81B4-06A2BD64FB91}"/>
                </a:ext>
              </a:extLst>
            </p:cNvPr>
            <p:cNvCxnSpPr/>
            <p:nvPr/>
          </p:nvCxnSpPr>
          <p:spPr>
            <a:xfrm flipH="1">
              <a:off x="10236558" y="4129900"/>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A00ECD36-3881-46B4-A80E-2D08A7499466}"/>
                </a:ext>
              </a:extLst>
            </p:cNvPr>
            <p:cNvCxnSpPr/>
            <p:nvPr/>
          </p:nvCxnSpPr>
          <p:spPr>
            <a:xfrm flipH="1">
              <a:off x="10665316" y="4117988"/>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3C908A85-4E8A-4B26-BE2F-AE4F8FD493B7}"/>
                </a:ext>
              </a:extLst>
            </p:cNvPr>
            <p:cNvCxnSpPr/>
            <p:nvPr/>
          </p:nvCxnSpPr>
          <p:spPr>
            <a:xfrm flipH="1">
              <a:off x="11297458" y="4135555"/>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0E7DD2B4-29FF-46CD-859E-C76A0D65E671}"/>
                </a:ext>
              </a:extLst>
            </p:cNvPr>
            <p:cNvCxnSpPr/>
            <p:nvPr/>
          </p:nvCxnSpPr>
          <p:spPr>
            <a:xfrm flipH="1">
              <a:off x="11712237" y="4113315"/>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群組 86">
            <a:extLst>
              <a:ext uri="{FF2B5EF4-FFF2-40B4-BE49-F238E27FC236}">
                <a16:creationId xmlns:a16="http://schemas.microsoft.com/office/drawing/2014/main" id="{56BCEC70-8556-4796-9363-C4605597EAA9}"/>
              </a:ext>
            </a:extLst>
          </p:cNvPr>
          <p:cNvGrpSpPr/>
          <p:nvPr/>
        </p:nvGrpSpPr>
        <p:grpSpPr>
          <a:xfrm>
            <a:off x="8489497" y="5245000"/>
            <a:ext cx="3614992" cy="669631"/>
            <a:chOff x="8655676" y="4642834"/>
            <a:chExt cx="3238302" cy="498505"/>
          </a:xfrm>
        </p:grpSpPr>
        <p:grpSp>
          <p:nvGrpSpPr>
            <p:cNvPr id="88" name="群組 87">
              <a:extLst>
                <a:ext uri="{FF2B5EF4-FFF2-40B4-BE49-F238E27FC236}">
                  <a16:creationId xmlns:a16="http://schemas.microsoft.com/office/drawing/2014/main" id="{25DD8111-DC7C-4551-99DC-12AFF955634C}"/>
                </a:ext>
              </a:extLst>
            </p:cNvPr>
            <p:cNvGrpSpPr/>
            <p:nvPr/>
          </p:nvGrpSpPr>
          <p:grpSpPr>
            <a:xfrm>
              <a:off x="8655676" y="4772005"/>
              <a:ext cx="3238302" cy="369334"/>
              <a:chOff x="8662116" y="4918347"/>
              <a:chExt cx="3238302" cy="369334"/>
            </a:xfrm>
          </p:grpSpPr>
          <p:sp>
            <p:nvSpPr>
              <p:cNvPr id="100" name="矩形: 圓角 99">
                <a:extLst>
                  <a:ext uri="{FF2B5EF4-FFF2-40B4-BE49-F238E27FC236}">
                    <a16:creationId xmlns:a16="http://schemas.microsoft.com/office/drawing/2014/main" id="{0E6599D6-87B1-47A4-AEE2-90768F9A47C5}"/>
                  </a:ext>
                </a:extLst>
              </p:cNvPr>
              <p:cNvSpPr/>
              <p:nvPr/>
            </p:nvSpPr>
            <p:spPr>
              <a:xfrm>
                <a:off x="8662116" y="5027878"/>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sp>
            <p:nvSpPr>
              <p:cNvPr id="101" name="矩形: 圓角 100">
                <a:extLst>
                  <a:ext uri="{FF2B5EF4-FFF2-40B4-BE49-F238E27FC236}">
                    <a16:creationId xmlns:a16="http://schemas.microsoft.com/office/drawing/2014/main" id="{9E77F4E1-2C82-48C4-AFF4-1747CE2508EF}"/>
                  </a:ext>
                </a:extLst>
              </p:cNvPr>
              <p:cNvSpPr/>
              <p:nvPr/>
            </p:nvSpPr>
            <p:spPr>
              <a:xfrm>
                <a:off x="9132192" y="5027877"/>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102" name="矩形: 圓角 101">
                <a:extLst>
                  <a:ext uri="{FF2B5EF4-FFF2-40B4-BE49-F238E27FC236}">
                    <a16:creationId xmlns:a16="http://schemas.microsoft.com/office/drawing/2014/main" id="{54DBA495-AEA4-4844-A913-EBE3D34C1AE5}"/>
                  </a:ext>
                </a:extLst>
              </p:cNvPr>
              <p:cNvSpPr/>
              <p:nvPr/>
            </p:nvSpPr>
            <p:spPr>
              <a:xfrm>
                <a:off x="9573835" y="5027877"/>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
            <p:nvSpPr>
              <p:cNvPr id="103" name="矩形: 圓角 102">
                <a:extLst>
                  <a:ext uri="{FF2B5EF4-FFF2-40B4-BE49-F238E27FC236}">
                    <a16:creationId xmlns:a16="http://schemas.microsoft.com/office/drawing/2014/main" id="{FAFC1EDD-9EEF-49C2-B522-CB2461059C05}"/>
                  </a:ext>
                </a:extLst>
              </p:cNvPr>
              <p:cNvSpPr/>
              <p:nvPr/>
            </p:nvSpPr>
            <p:spPr>
              <a:xfrm>
                <a:off x="10043911"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
            <p:nvSpPr>
              <p:cNvPr id="104" name="矩形: 圓角 103">
                <a:extLst>
                  <a:ext uri="{FF2B5EF4-FFF2-40B4-BE49-F238E27FC236}">
                    <a16:creationId xmlns:a16="http://schemas.microsoft.com/office/drawing/2014/main" id="{814BF371-28E7-4C4D-B215-9793E87B1973}"/>
                  </a:ext>
                </a:extLst>
              </p:cNvPr>
              <p:cNvSpPr/>
              <p:nvPr/>
            </p:nvSpPr>
            <p:spPr>
              <a:xfrm>
                <a:off x="11111252"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106" name="矩形: 圓角 105">
                <a:extLst>
                  <a:ext uri="{FF2B5EF4-FFF2-40B4-BE49-F238E27FC236}">
                    <a16:creationId xmlns:a16="http://schemas.microsoft.com/office/drawing/2014/main" id="{FEF7D267-39F2-4025-A845-C3FBBE4AB34A}"/>
                  </a:ext>
                </a:extLst>
              </p:cNvPr>
              <p:cNvSpPr/>
              <p:nvPr/>
            </p:nvSpPr>
            <p:spPr>
              <a:xfrm>
                <a:off x="11528005"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107" name="矩形: 圓角 106">
                <a:extLst>
                  <a:ext uri="{FF2B5EF4-FFF2-40B4-BE49-F238E27FC236}">
                    <a16:creationId xmlns:a16="http://schemas.microsoft.com/office/drawing/2014/main" id="{3ED56B5D-FFE3-4B13-9D98-515B1DEA9DAD}"/>
                  </a:ext>
                </a:extLst>
              </p:cNvPr>
              <p:cNvSpPr/>
              <p:nvPr/>
            </p:nvSpPr>
            <p:spPr>
              <a:xfrm>
                <a:off x="10477298"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
            <p:nvSpPr>
              <p:cNvPr id="108" name="文字方塊 107">
                <a:extLst>
                  <a:ext uri="{FF2B5EF4-FFF2-40B4-BE49-F238E27FC236}">
                    <a16:creationId xmlns:a16="http://schemas.microsoft.com/office/drawing/2014/main" id="{5DDF7ED5-4F3D-416F-B479-9CFC496BA69C}"/>
                  </a:ext>
                </a:extLst>
              </p:cNvPr>
              <p:cNvSpPr txBox="1"/>
              <p:nvPr/>
            </p:nvSpPr>
            <p:spPr>
              <a:xfrm>
                <a:off x="10801587" y="4918347"/>
                <a:ext cx="357790" cy="369332"/>
              </a:xfrm>
              <a:prstGeom prst="rect">
                <a:avLst/>
              </a:prstGeom>
              <a:noFill/>
            </p:spPr>
            <p:txBody>
              <a:bodyPr wrap="none" rtlCol="0">
                <a:spAutoFit/>
              </a:bodyPr>
              <a:lstStyle/>
              <a:p>
                <a:r>
                  <a:rPr lang="en-US" altLang="zh-TW" dirty="0"/>
                  <a:t>...</a:t>
                </a:r>
                <a:endParaRPr lang="zh-TW" altLang="en-US" dirty="0"/>
              </a:p>
            </p:txBody>
          </p:sp>
        </p:grpSp>
        <p:cxnSp>
          <p:nvCxnSpPr>
            <p:cNvPr id="90" name="直線單箭頭接點 89">
              <a:extLst>
                <a:ext uri="{FF2B5EF4-FFF2-40B4-BE49-F238E27FC236}">
                  <a16:creationId xmlns:a16="http://schemas.microsoft.com/office/drawing/2014/main" id="{CABF2B66-5D2D-40B3-886C-25824C5A3987}"/>
                </a:ext>
              </a:extLst>
            </p:cNvPr>
            <p:cNvCxnSpPr/>
            <p:nvPr/>
          </p:nvCxnSpPr>
          <p:spPr>
            <a:xfrm flipH="1">
              <a:off x="8843585" y="4650758"/>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90">
              <a:extLst>
                <a:ext uri="{FF2B5EF4-FFF2-40B4-BE49-F238E27FC236}">
                  <a16:creationId xmlns:a16="http://schemas.microsoft.com/office/drawing/2014/main" id="{FFDFF5EE-3D24-47B4-9FBE-EBDB355B5F2D}"/>
                </a:ext>
              </a:extLst>
            </p:cNvPr>
            <p:cNvCxnSpPr/>
            <p:nvPr/>
          </p:nvCxnSpPr>
          <p:spPr>
            <a:xfrm flipH="1">
              <a:off x="9313661" y="4652941"/>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13E328CA-679A-4FBB-9211-F5840814A42F}"/>
                </a:ext>
              </a:extLst>
            </p:cNvPr>
            <p:cNvCxnSpPr/>
            <p:nvPr/>
          </p:nvCxnSpPr>
          <p:spPr>
            <a:xfrm flipH="1">
              <a:off x="9788476" y="4659419"/>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17521101-BCFC-4990-B698-9E6B8B9DEF53}"/>
                </a:ext>
              </a:extLst>
            </p:cNvPr>
            <p:cNvCxnSpPr/>
            <p:nvPr/>
          </p:nvCxnSpPr>
          <p:spPr>
            <a:xfrm flipH="1">
              <a:off x="10231820" y="4659419"/>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單箭頭接點 96">
              <a:extLst>
                <a:ext uri="{FF2B5EF4-FFF2-40B4-BE49-F238E27FC236}">
                  <a16:creationId xmlns:a16="http://schemas.microsoft.com/office/drawing/2014/main" id="{3B9C2407-B24B-4581-A47B-F2BB10E7CBF8}"/>
                </a:ext>
              </a:extLst>
            </p:cNvPr>
            <p:cNvCxnSpPr/>
            <p:nvPr/>
          </p:nvCxnSpPr>
          <p:spPr>
            <a:xfrm flipH="1">
              <a:off x="10660578" y="4647507"/>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單箭頭接點 97">
              <a:extLst>
                <a:ext uri="{FF2B5EF4-FFF2-40B4-BE49-F238E27FC236}">
                  <a16:creationId xmlns:a16="http://schemas.microsoft.com/office/drawing/2014/main" id="{1E962296-CC46-47A8-AE9C-07B6585F4CCF}"/>
                </a:ext>
              </a:extLst>
            </p:cNvPr>
            <p:cNvCxnSpPr/>
            <p:nvPr/>
          </p:nvCxnSpPr>
          <p:spPr>
            <a:xfrm flipH="1">
              <a:off x="11292720" y="4665074"/>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a:extLst>
                <a:ext uri="{FF2B5EF4-FFF2-40B4-BE49-F238E27FC236}">
                  <a16:creationId xmlns:a16="http://schemas.microsoft.com/office/drawing/2014/main" id="{C7C1548E-E03C-4D7B-BF9F-FFAF88959FF5}"/>
                </a:ext>
              </a:extLst>
            </p:cNvPr>
            <p:cNvCxnSpPr/>
            <p:nvPr/>
          </p:nvCxnSpPr>
          <p:spPr>
            <a:xfrm flipH="1">
              <a:off x="11707499" y="4642834"/>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9" name="文字方塊 108">
            <a:extLst>
              <a:ext uri="{FF2B5EF4-FFF2-40B4-BE49-F238E27FC236}">
                <a16:creationId xmlns:a16="http://schemas.microsoft.com/office/drawing/2014/main" id="{5BC27C62-053E-473C-8EA1-3D1E1713E57C}"/>
              </a:ext>
            </a:extLst>
          </p:cNvPr>
          <p:cNvSpPr txBox="1"/>
          <p:nvPr/>
        </p:nvSpPr>
        <p:spPr>
          <a:xfrm>
            <a:off x="7112872" y="4049587"/>
            <a:ext cx="1344855" cy="369332"/>
          </a:xfrm>
          <a:prstGeom prst="rect">
            <a:avLst/>
          </a:prstGeom>
          <a:noFill/>
        </p:spPr>
        <p:txBody>
          <a:bodyPr wrap="none" rtlCol="0">
            <a:spAutoFit/>
          </a:bodyPr>
          <a:lstStyle/>
          <a:p>
            <a:r>
              <a:rPr lang="en-US" altLang="zh-TW" dirty="0">
                <a:solidFill>
                  <a:srgbClr val="FF0000"/>
                </a:solidFill>
                <a:highlight>
                  <a:srgbClr val="C0C0C0"/>
                </a:highlight>
              </a:rPr>
              <a:t>How many ?</a:t>
            </a:r>
            <a:endParaRPr lang="zh-TW" altLang="en-US" dirty="0">
              <a:solidFill>
                <a:srgbClr val="FF0000"/>
              </a:solidFill>
              <a:highlight>
                <a:srgbClr val="C0C0C0"/>
              </a:highlight>
            </a:endParaRPr>
          </a:p>
        </p:txBody>
      </p:sp>
      <p:sp>
        <p:nvSpPr>
          <p:cNvPr id="111" name="文字方塊 110">
            <a:extLst>
              <a:ext uri="{FF2B5EF4-FFF2-40B4-BE49-F238E27FC236}">
                <a16:creationId xmlns:a16="http://schemas.microsoft.com/office/drawing/2014/main" id="{306BEB95-1568-4C7D-A31D-E117C1E882ED}"/>
              </a:ext>
            </a:extLst>
          </p:cNvPr>
          <p:cNvSpPr txBox="1"/>
          <p:nvPr/>
        </p:nvSpPr>
        <p:spPr>
          <a:xfrm>
            <a:off x="4602576" y="3326387"/>
            <a:ext cx="3393809" cy="830997"/>
          </a:xfrm>
          <a:prstGeom prst="rect">
            <a:avLst/>
          </a:prstGeom>
          <a:noFill/>
        </p:spPr>
        <p:txBody>
          <a:bodyPr wrap="square" rtlCol="0">
            <a:spAutoFit/>
          </a:bodyPr>
          <a:lstStyle/>
          <a:p>
            <a:r>
              <a:rPr lang="en-US" altLang="zh-TW" sz="2400" dirty="0">
                <a:solidFill>
                  <a:srgbClr val="FF0000"/>
                </a:solidFill>
              </a:rPr>
              <a:t>m, h are constant in an experiment</a:t>
            </a:r>
            <a:endParaRPr lang="zh-TW" altLang="en-US" sz="2800" dirty="0">
              <a:solidFill>
                <a:srgbClr val="FF0000"/>
              </a:solidFill>
            </a:endParaRPr>
          </a:p>
        </p:txBody>
      </p:sp>
    </p:spTree>
    <p:extLst>
      <p:ext uri="{BB962C8B-B14F-4D97-AF65-F5344CB8AC3E}">
        <p14:creationId xmlns:p14="http://schemas.microsoft.com/office/powerpoint/2010/main" val="333625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圖片 60">
            <a:extLst>
              <a:ext uri="{FF2B5EF4-FFF2-40B4-BE49-F238E27FC236}">
                <a16:creationId xmlns:a16="http://schemas.microsoft.com/office/drawing/2014/main" id="{ADA2C12E-1515-430B-9222-1046DB473985}"/>
              </a:ext>
            </a:extLst>
          </p:cNvPr>
          <p:cNvPicPr>
            <a:picLocks noChangeAspect="1"/>
          </p:cNvPicPr>
          <p:nvPr/>
        </p:nvPicPr>
        <p:blipFill>
          <a:blip r:embed="rId2"/>
          <a:stretch>
            <a:fillRect/>
          </a:stretch>
        </p:blipFill>
        <p:spPr>
          <a:xfrm>
            <a:off x="564542" y="5535124"/>
            <a:ext cx="6863391" cy="1031863"/>
          </a:xfrm>
          <a:prstGeom prst="rect">
            <a:avLst/>
          </a:prstGeom>
        </p:spPr>
      </p:pic>
      <p:sp>
        <p:nvSpPr>
          <p:cNvPr id="2" name="標題 1">
            <a:extLst>
              <a:ext uri="{FF2B5EF4-FFF2-40B4-BE49-F238E27FC236}">
                <a16:creationId xmlns:a16="http://schemas.microsoft.com/office/drawing/2014/main" id="{399EE65A-4EE9-4FAC-B1E4-02574C09E83E}"/>
              </a:ext>
            </a:extLst>
          </p:cNvPr>
          <p:cNvSpPr>
            <a:spLocks noGrp="1"/>
          </p:cNvSpPr>
          <p:nvPr>
            <p:ph type="title"/>
          </p:nvPr>
        </p:nvSpPr>
        <p:spPr>
          <a:xfrm>
            <a:off x="838200" y="777248"/>
            <a:ext cx="10515600" cy="1325563"/>
          </a:xfrm>
        </p:spPr>
        <p:txBody>
          <a:bodyPr/>
          <a:lstStyle/>
          <a:p>
            <a:r>
              <a:rPr lang="en-US" altLang="zh-TW" dirty="0"/>
              <a:t>Generate a Candidate</a:t>
            </a:r>
            <a:br>
              <a:rPr lang="en-US" altLang="zh-TW" dirty="0"/>
            </a:br>
            <a:r>
              <a:rPr lang="en-US" altLang="zh-TW" dirty="0"/>
              <a:t>from a Partition</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CB77EE37-3BA0-4FAE-B74B-E840E26694A9}"/>
                  </a:ext>
                </a:extLst>
              </p:cNvPr>
              <p:cNvSpPr>
                <a:spLocks noGrp="1"/>
              </p:cNvSpPr>
              <p:nvPr>
                <p:ph idx="1"/>
              </p:nvPr>
            </p:nvSpPr>
            <p:spPr>
              <a:xfrm>
                <a:off x="270748" y="2154851"/>
                <a:ext cx="7979286" cy="4022111"/>
              </a:xfrm>
            </p:spPr>
            <p:txBody>
              <a:bodyPr/>
              <a:lstStyle/>
              <a:p>
                <a:r>
                  <a:rPr lang="en-US" altLang="zh-TW" dirty="0"/>
                  <a:t>Consider position and orientation separately</a:t>
                </a:r>
              </a:p>
              <a:p>
                <a:r>
                  <a:rPr lang="en-US" altLang="zh-TW" dirty="0"/>
                  <a:t>Average pose of a partition of size </a:t>
                </a:r>
                <a14:m>
                  <m:oMath xmlns:m="http://schemas.openxmlformats.org/officeDocument/2006/math">
                    <m:r>
                      <a:rPr lang="en-US" altLang="zh-TW" b="0" i="1" smtClean="0">
                        <a:latin typeface="Cambria Math" panose="02040503050406030204" pitchFamily="18" charset="0"/>
                      </a:rPr>
                      <m:t>𝐿</m:t>
                    </m:r>
                  </m:oMath>
                </a14:m>
                <a:r>
                  <a:rPr lang="en-US" altLang="zh-TW" dirty="0"/>
                  <a:t> as a candidate</a:t>
                </a:r>
              </a:p>
              <a:p>
                <a14:m>
                  <m:oMath xmlns:m="http://schemas.openxmlformats.org/officeDocument/2006/math">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𝑝</m:t>
                        </m:r>
                      </m:e>
                    </m:acc>
                  </m:oMath>
                </a14:m>
                <a:r>
                  <a:rPr lang="en-US" altLang="zh-TW" dirty="0"/>
                  <a:t>: average position = </a:t>
                </a:r>
                <a14:m>
                  <m:oMath xmlns:m="http://schemas.openxmlformats.org/officeDocument/2006/math">
                    <m:r>
                      <a:rPr lang="en-US" altLang="zh-TW" b="0" i="1" smtClean="0">
                        <a:latin typeface="Cambria Math" panose="02040503050406030204" pitchFamily="18" charset="0"/>
                      </a:rPr>
                      <m:t>(</m:t>
                    </m:r>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𝑥</m:t>
                        </m:r>
                      </m:e>
                    </m:acc>
                    <m:r>
                      <a:rPr lang="en-US" altLang="zh-TW" b="0" i="1" smtClean="0">
                        <a:latin typeface="Cambria Math" panose="02040503050406030204" pitchFamily="18" charset="0"/>
                      </a:rPr>
                      <m:t>, </m:t>
                    </m:r>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𝑦</m:t>
                        </m:r>
                      </m:e>
                    </m:acc>
                    <m:r>
                      <a:rPr lang="en-US" altLang="zh-TW" b="0" i="1" smtClean="0">
                        <a:latin typeface="Cambria Math" panose="02040503050406030204" pitchFamily="18" charset="0"/>
                      </a:rPr>
                      <m:t>, </m:t>
                    </m:r>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𝑧</m:t>
                        </m:r>
                      </m:e>
                    </m:acc>
                    <m:r>
                      <a:rPr lang="en-US" altLang="zh-TW" b="0" i="1" smtClean="0">
                        <a:latin typeface="Cambria Math" panose="02040503050406030204" pitchFamily="18" charset="0"/>
                      </a:rPr>
                      <m:t>)</m:t>
                    </m:r>
                  </m:oMath>
                </a14:m>
                <a:endParaRPr lang="en-US" altLang="zh-TW" dirty="0"/>
              </a:p>
              <a:p>
                <a:pPr lvl="1"/>
                <a:r>
                  <a:rPr lang="en-US" altLang="zh-TW" dirty="0"/>
                  <a:t>Vector mean</a:t>
                </a:r>
              </a:p>
              <a:p>
                <a14:m>
                  <m:oMath xmlns:m="http://schemas.openxmlformats.org/officeDocument/2006/math">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𝑞</m:t>
                        </m:r>
                      </m:e>
                    </m:acc>
                  </m:oMath>
                </a14:m>
                <a:r>
                  <a:rPr lang="en-US" altLang="zh-TW" dirty="0"/>
                  <a:t>: average orientation = </a:t>
                </a:r>
                <a14:m>
                  <m:oMath xmlns:m="http://schemas.openxmlformats.org/officeDocument/2006/math">
                    <m:acc>
                      <m:accPr>
                        <m:chr m:val="̅"/>
                        <m:ctrlPr>
                          <a:rPr lang="en-US" altLang="zh-TW" b="0" i="1" smtClean="0">
                            <a:latin typeface="Cambria Math" panose="02040503050406030204" pitchFamily="18" charset="0"/>
                          </a:rPr>
                        </m:ctrlPr>
                      </m:acc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𝑞</m:t>
                            </m:r>
                          </m:e>
                          <m:sub>
                            <m:r>
                              <a:rPr lang="en-US" altLang="zh-TW" b="0" i="1" smtClean="0">
                                <a:latin typeface="Cambria Math" panose="02040503050406030204" pitchFamily="18" charset="0"/>
                              </a:rPr>
                              <m:t>𝑤</m:t>
                            </m:r>
                          </m:sub>
                        </m:sSub>
                      </m:e>
                    </m:acc>
                    <m:r>
                      <a:rPr lang="en-US" altLang="zh-TW" b="0" i="1" smtClean="0">
                        <a:latin typeface="Cambria Math" panose="02040503050406030204" pitchFamily="18" charset="0"/>
                      </a:rPr>
                      <m:t>+</m:t>
                    </m:r>
                    <m:acc>
                      <m:accPr>
                        <m:chr m:val="̅"/>
                        <m:ctrlPr>
                          <a:rPr lang="en-US" altLang="zh-TW" b="0" i="1" smtClean="0">
                            <a:latin typeface="Cambria Math" panose="02040503050406030204" pitchFamily="18" charset="0"/>
                          </a:rPr>
                        </m:ctrlPr>
                      </m:acc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𝑞</m:t>
                            </m:r>
                          </m:e>
                          <m:sub>
                            <m:r>
                              <a:rPr lang="en-US" altLang="zh-TW" b="0" i="1" smtClean="0">
                                <a:latin typeface="Cambria Math" panose="02040503050406030204" pitchFamily="18" charset="0"/>
                              </a:rPr>
                              <m:t>𝑥</m:t>
                            </m:r>
                          </m:sub>
                        </m:sSub>
                      </m:e>
                    </m:acc>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𝑖</m:t>
                        </m:r>
                      </m:e>
                    </m:acc>
                    <m:r>
                      <a:rPr lang="en-US" altLang="zh-TW" b="0" i="1" dirty="0" smtClean="0">
                        <a:latin typeface="Cambria Math" panose="02040503050406030204" pitchFamily="18" charset="0"/>
                      </a:rPr>
                      <m:t>+</m:t>
                    </m:r>
                    <m:acc>
                      <m:accPr>
                        <m:chr m:val="̅"/>
                        <m:ctrlPr>
                          <a:rPr lang="en-US" altLang="zh-TW" b="0" i="1" dirty="0" smtClean="0">
                            <a:latin typeface="Cambria Math" panose="02040503050406030204" pitchFamily="18" charset="0"/>
                          </a:rPr>
                        </m:ctrlPr>
                      </m:accPr>
                      <m:e>
                        <m:sSub>
                          <m:sSubPr>
                            <m:ctrlPr>
                              <a:rPr lang="en-US" altLang="zh-TW" b="0" i="1" dirty="0" smtClean="0">
                                <a:latin typeface="Cambria Math" panose="02040503050406030204" pitchFamily="18" charset="0"/>
                              </a:rPr>
                            </m:ctrlPr>
                          </m:sSubPr>
                          <m:e>
                            <m:r>
                              <a:rPr lang="en-US" altLang="zh-TW" b="0" i="1" dirty="0" smtClean="0">
                                <a:latin typeface="Cambria Math" panose="02040503050406030204" pitchFamily="18" charset="0"/>
                              </a:rPr>
                              <m:t>𝑞</m:t>
                            </m:r>
                          </m:e>
                          <m:sub>
                            <m:r>
                              <a:rPr lang="en-US" altLang="zh-TW" b="0" i="1" dirty="0" smtClean="0">
                                <a:latin typeface="Cambria Math" panose="02040503050406030204" pitchFamily="18" charset="0"/>
                              </a:rPr>
                              <m:t>𝑦</m:t>
                            </m:r>
                          </m:sub>
                        </m:sSub>
                      </m:e>
                    </m:acc>
                    <m:acc>
                      <m:accPr>
                        <m:chr m:val="̂"/>
                        <m:ctrlPr>
                          <a:rPr lang="en-US" altLang="zh-TW" b="0" i="1" dirty="0" smtClean="0">
                            <a:latin typeface="Cambria Math" panose="02040503050406030204" pitchFamily="18" charset="0"/>
                          </a:rPr>
                        </m:ctrlPr>
                      </m:accPr>
                      <m:e>
                        <m:r>
                          <a:rPr lang="en-US" altLang="zh-TW" b="0" i="1" dirty="0" smtClean="0">
                            <a:latin typeface="Cambria Math" panose="02040503050406030204" pitchFamily="18" charset="0"/>
                          </a:rPr>
                          <m:t>𝑗</m:t>
                        </m:r>
                      </m:e>
                    </m:acc>
                    <m:r>
                      <a:rPr lang="en-US" altLang="zh-TW" b="0" i="1" dirty="0" smtClean="0">
                        <a:latin typeface="Cambria Math" panose="02040503050406030204" pitchFamily="18" charset="0"/>
                      </a:rPr>
                      <m:t>+</m:t>
                    </m:r>
                    <m:acc>
                      <m:accPr>
                        <m:chr m:val="̅"/>
                        <m:ctrlPr>
                          <a:rPr lang="en-US" altLang="zh-TW" b="0" i="1" dirty="0" smtClean="0">
                            <a:latin typeface="Cambria Math" panose="02040503050406030204" pitchFamily="18" charset="0"/>
                          </a:rPr>
                        </m:ctrlPr>
                      </m:accPr>
                      <m:e>
                        <m:sSub>
                          <m:sSubPr>
                            <m:ctrlPr>
                              <a:rPr lang="en-US" altLang="zh-TW" b="0" i="1" dirty="0" smtClean="0">
                                <a:latin typeface="Cambria Math" panose="02040503050406030204" pitchFamily="18" charset="0"/>
                              </a:rPr>
                            </m:ctrlPr>
                          </m:sSubPr>
                          <m:e>
                            <m:r>
                              <a:rPr lang="en-US" altLang="zh-TW" b="0" i="1" dirty="0" smtClean="0">
                                <a:latin typeface="Cambria Math" panose="02040503050406030204" pitchFamily="18" charset="0"/>
                              </a:rPr>
                              <m:t>𝑞</m:t>
                            </m:r>
                          </m:e>
                          <m:sub>
                            <m:r>
                              <a:rPr lang="en-US" altLang="zh-TW" b="0" i="1" dirty="0" smtClean="0">
                                <a:latin typeface="Cambria Math" panose="02040503050406030204" pitchFamily="18" charset="0"/>
                              </a:rPr>
                              <m:t>𝑧</m:t>
                            </m:r>
                          </m:sub>
                        </m:sSub>
                      </m:e>
                    </m:acc>
                    <m:acc>
                      <m:accPr>
                        <m:chr m:val="̂"/>
                        <m:ctrlPr>
                          <a:rPr lang="en-US" altLang="zh-TW" b="0" i="1" dirty="0" smtClean="0">
                            <a:latin typeface="Cambria Math" panose="02040503050406030204" pitchFamily="18" charset="0"/>
                          </a:rPr>
                        </m:ctrlPr>
                      </m:accPr>
                      <m:e>
                        <m:r>
                          <a:rPr lang="en-US" altLang="zh-TW" b="0" i="1" dirty="0" smtClean="0">
                            <a:latin typeface="Cambria Math" panose="02040503050406030204" pitchFamily="18" charset="0"/>
                          </a:rPr>
                          <m:t>𝑘</m:t>
                        </m:r>
                      </m:e>
                    </m:acc>
                  </m:oMath>
                </a14:m>
                <a:endParaRPr lang="en-US" altLang="zh-TW" dirty="0"/>
              </a:p>
              <a:p>
                <a:pPr lvl="1"/>
                <a:r>
                  <a:rPr lang="en-US" altLang="zh-TW" dirty="0"/>
                  <a:t>Unit quaternion to avoid rotation order ambiguity</a:t>
                </a:r>
              </a:p>
              <a:p>
                <a:pPr lvl="1"/>
                <a:r>
                  <a:rPr lang="en-US" altLang="zh-TW" dirty="0"/>
                  <a:t>Solve a maximum eigenvalue problem of a 4x4 matrix</a:t>
                </a:r>
              </a:p>
            </p:txBody>
          </p:sp>
        </mc:Choice>
        <mc:Fallback xmlns="">
          <p:sp>
            <p:nvSpPr>
              <p:cNvPr id="3" name="內容版面配置區 2">
                <a:extLst>
                  <a:ext uri="{FF2B5EF4-FFF2-40B4-BE49-F238E27FC236}">
                    <a16:creationId xmlns:a16="http://schemas.microsoft.com/office/drawing/2014/main" id="{CB77EE37-3BA0-4FAE-B74B-E840E26694A9}"/>
                  </a:ext>
                </a:extLst>
              </p:cNvPr>
              <p:cNvSpPr>
                <a:spLocks noGrp="1" noRot="1" noChangeAspect="1" noMove="1" noResize="1" noEditPoints="1" noAdjustHandles="1" noChangeArrowheads="1" noChangeShapeType="1" noTextEdit="1"/>
              </p:cNvSpPr>
              <p:nvPr>
                <p:ph idx="1"/>
              </p:nvPr>
            </p:nvSpPr>
            <p:spPr>
              <a:xfrm>
                <a:off x="270748" y="2154851"/>
                <a:ext cx="7979286" cy="4022111"/>
              </a:xfrm>
              <a:blipFill>
                <a:blip r:embed="rId3"/>
                <a:stretch>
                  <a:fillRect l="-1375" t="-2424"/>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28F70D9D-E861-4167-8CB6-E9F5F91AB2E5}"/>
              </a:ext>
            </a:extLst>
          </p:cNvPr>
          <p:cNvSpPr/>
          <p:nvPr/>
        </p:nvSpPr>
        <p:spPr>
          <a:xfrm flipV="1">
            <a:off x="9486" y="-1"/>
            <a:ext cx="342273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16731883-103B-4089-B00A-ABD28BD7A314}"/>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Candidate Generator</a:t>
            </a:r>
            <a:endParaRPr lang="en-TW" sz="2800" dirty="0">
              <a:solidFill>
                <a:schemeClr val="accent4">
                  <a:lumMod val="50000"/>
                </a:schemeClr>
              </a:solidFill>
            </a:endParaRPr>
          </a:p>
        </p:txBody>
      </p:sp>
      <p:grpSp>
        <p:nvGrpSpPr>
          <p:cNvPr id="7" name="群組 6">
            <a:extLst>
              <a:ext uri="{FF2B5EF4-FFF2-40B4-BE49-F238E27FC236}">
                <a16:creationId xmlns:a16="http://schemas.microsoft.com/office/drawing/2014/main" id="{3159B3B6-89B3-465D-B3DC-FBC99BB65E42}"/>
              </a:ext>
            </a:extLst>
          </p:cNvPr>
          <p:cNvGrpSpPr/>
          <p:nvPr/>
        </p:nvGrpSpPr>
        <p:grpSpPr>
          <a:xfrm>
            <a:off x="8362950" y="1846840"/>
            <a:ext cx="3658119" cy="3676014"/>
            <a:chOff x="8623483" y="2404739"/>
            <a:chExt cx="3276935" cy="2736600"/>
          </a:xfrm>
        </p:grpSpPr>
        <p:sp>
          <p:nvSpPr>
            <p:cNvPr id="8" name="矩形: 圓角 7">
              <a:extLst>
                <a:ext uri="{FF2B5EF4-FFF2-40B4-BE49-F238E27FC236}">
                  <a16:creationId xmlns:a16="http://schemas.microsoft.com/office/drawing/2014/main" id="{085666C6-A1D2-4679-98AB-98A133CE1C99}"/>
                </a:ext>
              </a:extLst>
            </p:cNvPr>
            <p:cNvSpPr/>
            <p:nvPr/>
          </p:nvSpPr>
          <p:spPr>
            <a:xfrm>
              <a:off x="8655676" y="3339842"/>
              <a:ext cx="3148885" cy="315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concatenated poses</a:t>
              </a:r>
              <a:endParaRPr lang="zh-TW" altLang="en-US" dirty="0"/>
            </a:p>
          </p:txBody>
        </p:sp>
        <p:grpSp>
          <p:nvGrpSpPr>
            <p:cNvPr id="9" name="群組 8">
              <a:extLst>
                <a:ext uri="{FF2B5EF4-FFF2-40B4-BE49-F238E27FC236}">
                  <a16:creationId xmlns:a16="http://schemas.microsoft.com/office/drawing/2014/main" id="{488BADA2-33CB-4A75-87BB-64312E136D73}"/>
                </a:ext>
              </a:extLst>
            </p:cNvPr>
            <p:cNvGrpSpPr/>
            <p:nvPr/>
          </p:nvGrpSpPr>
          <p:grpSpPr>
            <a:xfrm>
              <a:off x="8623483" y="2404739"/>
              <a:ext cx="3187519" cy="385793"/>
              <a:chOff x="8617042" y="2294526"/>
              <a:chExt cx="3187519" cy="385793"/>
            </a:xfrm>
          </p:grpSpPr>
          <p:sp>
            <p:nvSpPr>
              <p:cNvPr id="55" name="矩形: 圓角 54">
                <a:extLst>
                  <a:ext uri="{FF2B5EF4-FFF2-40B4-BE49-F238E27FC236}">
                    <a16:creationId xmlns:a16="http://schemas.microsoft.com/office/drawing/2014/main" id="{C1D7A2E8-DCE2-47A6-84FA-444F7326EAEF}"/>
                  </a:ext>
                </a:extLst>
              </p:cNvPr>
              <p:cNvSpPr/>
              <p:nvPr/>
            </p:nvSpPr>
            <p:spPr>
              <a:xfrm>
                <a:off x="8617042" y="2364351"/>
                <a:ext cx="953035" cy="31596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poses</a:t>
                </a:r>
                <a:endParaRPr lang="zh-TW" altLang="en-US" dirty="0"/>
              </a:p>
            </p:txBody>
          </p:sp>
          <p:sp>
            <p:nvSpPr>
              <p:cNvPr id="56" name="矩形: 圓角 55">
                <a:extLst>
                  <a:ext uri="{FF2B5EF4-FFF2-40B4-BE49-F238E27FC236}">
                    <a16:creationId xmlns:a16="http://schemas.microsoft.com/office/drawing/2014/main" id="{5C65C7CE-D129-4A57-9737-263DD05B17F7}"/>
                  </a:ext>
                </a:extLst>
              </p:cNvPr>
              <p:cNvSpPr/>
              <p:nvPr/>
            </p:nvSpPr>
            <p:spPr>
              <a:xfrm>
                <a:off x="9638766" y="2364351"/>
                <a:ext cx="953035" cy="31596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poses</a:t>
                </a:r>
                <a:endParaRPr lang="zh-TW" altLang="en-US" dirty="0"/>
              </a:p>
            </p:txBody>
          </p:sp>
          <p:sp>
            <p:nvSpPr>
              <p:cNvPr id="57" name="矩形: 圓角 56">
                <a:extLst>
                  <a:ext uri="{FF2B5EF4-FFF2-40B4-BE49-F238E27FC236}">
                    <a16:creationId xmlns:a16="http://schemas.microsoft.com/office/drawing/2014/main" id="{326B1AB1-2705-49A7-B944-C6CA328FF480}"/>
                  </a:ext>
                </a:extLst>
              </p:cNvPr>
              <p:cNvSpPr/>
              <p:nvPr/>
            </p:nvSpPr>
            <p:spPr>
              <a:xfrm>
                <a:off x="10851526" y="2364351"/>
                <a:ext cx="953035" cy="315968"/>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poses</a:t>
                </a:r>
                <a:endParaRPr lang="zh-TW" altLang="en-US" dirty="0"/>
              </a:p>
            </p:txBody>
          </p:sp>
          <p:sp>
            <p:nvSpPr>
              <p:cNvPr id="58" name="文字方塊 57">
                <a:extLst>
                  <a:ext uri="{FF2B5EF4-FFF2-40B4-BE49-F238E27FC236}">
                    <a16:creationId xmlns:a16="http://schemas.microsoft.com/office/drawing/2014/main" id="{58115C90-AA97-4DF0-B204-477A6B938D5C}"/>
                  </a:ext>
                </a:extLst>
              </p:cNvPr>
              <p:cNvSpPr txBox="1"/>
              <p:nvPr/>
            </p:nvSpPr>
            <p:spPr>
              <a:xfrm>
                <a:off x="10529891" y="2294526"/>
                <a:ext cx="357790" cy="369332"/>
              </a:xfrm>
              <a:prstGeom prst="rect">
                <a:avLst/>
              </a:prstGeom>
              <a:noFill/>
            </p:spPr>
            <p:txBody>
              <a:bodyPr wrap="none" rtlCol="0">
                <a:spAutoFit/>
              </a:bodyPr>
              <a:lstStyle/>
              <a:p>
                <a:r>
                  <a:rPr lang="en-US" altLang="zh-TW" dirty="0"/>
                  <a:t>...</a:t>
                </a:r>
                <a:endParaRPr lang="zh-TW" altLang="en-US" dirty="0"/>
              </a:p>
            </p:txBody>
          </p:sp>
        </p:grpSp>
        <p:cxnSp>
          <p:nvCxnSpPr>
            <p:cNvPr id="10" name="接點: 弧形 9">
              <a:extLst>
                <a:ext uri="{FF2B5EF4-FFF2-40B4-BE49-F238E27FC236}">
                  <a16:creationId xmlns:a16="http://schemas.microsoft.com/office/drawing/2014/main" id="{B35C7C5A-0140-430F-A078-311A0D5C7C8A}"/>
                </a:ext>
              </a:extLst>
            </p:cNvPr>
            <p:cNvCxnSpPr>
              <a:stCxn id="55" idx="2"/>
              <a:endCxn id="8" idx="0"/>
            </p:cNvCxnSpPr>
            <p:nvPr/>
          </p:nvCxnSpPr>
          <p:spPr>
            <a:xfrm rot="16200000" flipH="1">
              <a:off x="9390405" y="2500128"/>
              <a:ext cx="549310" cy="1130118"/>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接點: 弧形 10">
              <a:extLst>
                <a:ext uri="{FF2B5EF4-FFF2-40B4-BE49-F238E27FC236}">
                  <a16:creationId xmlns:a16="http://schemas.microsoft.com/office/drawing/2014/main" id="{0A74DD14-1640-46A1-8BE8-31D9E401070F}"/>
                </a:ext>
              </a:extLst>
            </p:cNvPr>
            <p:cNvCxnSpPr>
              <a:cxnSpLocks/>
              <a:stCxn id="56" idx="2"/>
              <a:endCxn id="8" idx="0"/>
            </p:cNvCxnSpPr>
            <p:nvPr/>
          </p:nvCxnSpPr>
          <p:spPr>
            <a:xfrm rot="16200000" flipH="1">
              <a:off x="9901267" y="3010990"/>
              <a:ext cx="549310" cy="108394"/>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接點: 弧形 11">
              <a:extLst>
                <a:ext uri="{FF2B5EF4-FFF2-40B4-BE49-F238E27FC236}">
                  <a16:creationId xmlns:a16="http://schemas.microsoft.com/office/drawing/2014/main" id="{D6685B08-9A4F-4303-8715-AE64C7CCE079}"/>
                </a:ext>
              </a:extLst>
            </p:cNvPr>
            <p:cNvCxnSpPr>
              <a:cxnSpLocks/>
              <a:stCxn id="57" idx="2"/>
              <a:endCxn id="8" idx="0"/>
            </p:cNvCxnSpPr>
            <p:nvPr/>
          </p:nvCxnSpPr>
          <p:spPr>
            <a:xfrm rot="5400000">
              <a:off x="10507647" y="2513004"/>
              <a:ext cx="549310" cy="1104366"/>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接點: 弧形 12">
              <a:extLst>
                <a:ext uri="{FF2B5EF4-FFF2-40B4-BE49-F238E27FC236}">
                  <a16:creationId xmlns:a16="http://schemas.microsoft.com/office/drawing/2014/main" id="{5E61E2CC-761F-44F7-B3B2-8902C2A0EBFA}"/>
                </a:ext>
              </a:extLst>
            </p:cNvPr>
            <p:cNvCxnSpPr>
              <a:cxnSpLocks/>
              <a:stCxn id="8" idx="2"/>
              <a:endCxn id="47" idx="0"/>
            </p:cNvCxnSpPr>
            <p:nvPr/>
          </p:nvCxnSpPr>
          <p:spPr>
            <a:xfrm rot="5400000">
              <a:off x="9436409" y="3067726"/>
              <a:ext cx="205626" cy="1381795"/>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接點: 弧形 13">
              <a:extLst>
                <a:ext uri="{FF2B5EF4-FFF2-40B4-BE49-F238E27FC236}">
                  <a16:creationId xmlns:a16="http://schemas.microsoft.com/office/drawing/2014/main" id="{70BC0C7D-975C-450D-8EA0-675A01B942F3}"/>
                </a:ext>
              </a:extLst>
            </p:cNvPr>
            <p:cNvCxnSpPr>
              <a:cxnSpLocks/>
              <a:stCxn id="8" idx="2"/>
              <a:endCxn id="48" idx="0"/>
            </p:cNvCxnSpPr>
            <p:nvPr/>
          </p:nvCxnSpPr>
          <p:spPr>
            <a:xfrm rot="5400000">
              <a:off x="9671447" y="3302764"/>
              <a:ext cx="205626" cy="911719"/>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接點: 弧形 14">
              <a:extLst>
                <a:ext uri="{FF2B5EF4-FFF2-40B4-BE49-F238E27FC236}">
                  <a16:creationId xmlns:a16="http://schemas.microsoft.com/office/drawing/2014/main" id="{6F234530-9DD1-4F77-88B2-4B79EB8F4F60}"/>
                </a:ext>
              </a:extLst>
            </p:cNvPr>
            <p:cNvCxnSpPr>
              <a:cxnSpLocks/>
              <a:stCxn id="8" idx="2"/>
              <a:endCxn id="49" idx="0"/>
            </p:cNvCxnSpPr>
            <p:nvPr/>
          </p:nvCxnSpPr>
          <p:spPr>
            <a:xfrm rot="5400000">
              <a:off x="9906485" y="3537802"/>
              <a:ext cx="205626" cy="441643"/>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接點: 弧形 15">
              <a:extLst>
                <a:ext uri="{FF2B5EF4-FFF2-40B4-BE49-F238E27FC236}">
                  <a16:creationId xmlns:a16="http://schemas.microsoft.com/office/drawing/2014/main" id="{66F8D9D4-F97E-4698-8ACC-39FE17B7205B}"/>
                </a:ext>
              </a:extLst>
            </p:cNvPr>
            <p:cNvCxnSpPr>
              <a:cxnSpLocks/>
              <a:stCxn id="8" idx="2"/>
              <a:endCxn id="50" idx="0"/>
            </p:cNvCxnSpPr>
            <p:nvPr/>
          </p:nvCxnSpPr>
          <p:spPr>
            <a:xfrm rot="5400000">
              <a:off x="10127306" y="3758623"/>
              <a:ext cx="205626" cy="1"/>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接點: 弧形 16">
              <a:extLst>
                <a:ext uri="{FF2B5EF4-FFF2-40B4-BE49-F238E27FC236}">
                  <a16:creationId xmlns:a16="http://schemas.microsoft.com/office/drawing/2014/main" id="{15AF259E-030C-4E26-A283-F7C5A353C48C}"/>
                </a:ext>
              </a:extLst>
            </p:cNvPr>
            <p:cNvCxnSpPr>
              <a:cxnSpLocks/>
              <a:stCxn id="8" idx="2"/>
              <a:endCxn id="51" idx="0"/>
            </p:cNvCxnSpPr>
            <p:nvPr/>
          </p:nvCxnSpPr>
          <p:spPr>
            <a:xfrm rot="16200000" flipH="1">
              <a:off x="10344907" y="3541021"/>
              <a:ext cx="205625" cy="435201"/>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接點: 弧形 17">
              <a:extLst>
                <a:ext uri="{FF2B5EF4-FFF2-40B4-BE49-F238E27FC236}">
                  <a16:creationId xmlns:a16="http://schemas.microsoft.com/office/drawing/2014/main" id="{11ABD1A1-2A2F-45D4-BB41-D6C5C741E9A8}"/>
                </a:ext>
              </a:extLst>
            </p:cNvPr>
            <p:cNvCxnSpPr>
              <a:cxnSpLocks/>
              <a:stCxn id="8" idx="2"/>
              <a:endCxn id="53" idx="0"/>
            </p:cNvCxnSpPr>
            <p:nvPr/>
          </p:nvCxnSpPr>
          <p:spPr>
            <a:xfrm rot="16200000" flipH="1">
              <a:off x="10660977" y="3224952"/>
              <a:ext cx="205625" cy="1067340"/>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接點: 弧形 18">
              <a:extLst>
                <a:ext uri="{FF2B5EF4-FFF2-40B4-BE49-F238E27FC236}">
                  <a16:creationId xmlns:a16="http://schemas.microsoft.com/office/drawing/2014/main" id="{933DD820-D166-4A68-8168-C3BEE945DD2A}"/>
                </a:ext>
              </a:extLst>
            </p:cNvPr>
            <p:cNvCxnSpPr>
              <a:cxnSpLocks/>
              <a:stCxn id="8" idx="2"/>
              <a:endCxn id="54" idx="0"/>
            </p:cNvCxnSpPr>
            <p:nvPr/>
          </p:nvCxnSpPr>
          <p:spPr>
            <a:xfrm rot="16200000" flipH="1">
              <a:off x="10869353" y="3016575"/>
              <a:ext cx="205624" cy="1484093"/>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48DACE13-D238-4E5F-96BE-1A457EDB8DEF}"/>
                </a:ext>
              </a:extLst>
            </p:cNvPr>
            <p:cNvSpPr/>
            <p:nvPr/>
          </p:nvSpPr>
          <p:spPr>
            <a:xfrm>
              <a:off x="8662117" y="4335527"/>
              <a:ext cx="3148885" cy="31596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candidate generation</a:t>
              </a:r>
              <a:endParaRPr lang="zh-TW" altLang="en-US" dirty="0"/>
            </a:p>
          </p:txBody>
        </p:sp>
        <p:grpSp>
          <p:nvGrpSpPr>
            <p:cNvPr id="21" name="群組 20">
              <a:extLst>
                <a:ext uri="{FF2B5EF4-FFF2-40B4-BE49-F238E27FC236}">
                  <a16:creationId xmlns:a16="http://schemas.microsoft.com/office/drawing/2014/main" id="{22173FA6-1ADB-4D59-BB49-B357C1C425F5}"/>
                </a:ext>
              </a:extLst>
            </p:cNvPr>
            <p:cNvGrpSpPr/>
            <p:nvPr/>
          </p:nvGrpSpPr>
          <p:grpSpPr>
            <a:xfrm>
              <a:off x="8662117" y="3751906"/>
              <a:ext cx="3238301" cy="597937"/>
              <a:chOff x="8662117" y="3751906"/>
              <a:chExt cx="3238301" cy="597937"/>
            </a:xfrm>
          </p:grpSpPr>
          <p:grpSp>
            <p:nvGrpSpPr>
              <p:cNvPr id="39" name="群組 38">
                <a:extLst>
                  <a:ext uri="{FF2B5EF4-FFF2-40B4-BE49-F238E27FC236}">
                    <a16:creationId xmlns:a16="http://schemas.microsoft.com/office/drawing/2014/main" id="{D68CCE57-3089-461F-928F-D9611D357FFB}"/>
                  </a:ext>
                </a:extLst>
              </p:cNvPr>
              <p:cNvGrpSpPr/>
              <p:nvPr/>
            </p:nvGrpSpPr>
            <p:grpSpPr>
              <a:xfrm>
                <a:off x="8662117" y="3751906"/>
                <a:ext cx="3238301" cy="369333"/>
                <a:chOff x="8662117" y="3751906"/>
                <a:chExt cx="3238301" cy="369333"/>
              </a:xfrm>
            </p:grpSpPr>
            <p:sp>
              <p:nvSpPr>
                <p:cNvPr id="47" name="矩形: 圓角 46">
                  <a:extLst>
                    <a:ext uri="{FF2B5EF4-FFF2-40B4-BE49-F238E27FC236}">
                      <a16:creationId xmlns:a16="http://schemas.microsoft.com/office/drawing/2014/main" id="{179EFACC-9C87-45D8-8166-3346279A003F}"/>
                    </a:ext>
                  </a:extLst>
                </p:cNvPr>
                <p:cNvSpPr/>
                <p:nvPr/>
              </p:nvSpPr>
              <p:spPr>
                <a:xfrm>
                  <a:off x="8662117"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48" name="矩形: 圓角 47">
                  <a:extLst>
                    <a:ext uri="{FF2B5EF4-FFF2-40B4-BE49-F238E27FC236}">
                      <a16:creationId xmlns:a16="http://schemas.microsoft.com/office/drawing/2014/main" id="{25D52805-D107-45DB-A77E-78970BF2FFB8}"/>
                    </a:ext>
                  </a:extLst>
                </p:cNvPr>
                <p:cNvSpPr/>
                <p:nvPr/>
              </p:nvSpPr>
              <p:spPr>
                <a:xfrm>
                  <a:off x="9132193"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49" name="矩形: 圓角 48">
                  <a:extLst>
                    <a:ext uri="{FF2B5EF4-FFF2-40B4-BE49-F238E27FC236}">
                      <a16:creationId xmlns:a16="http://schemas.microsoft.com/office/drawing/2014/main" id="{98DF4E62-580B-4588-AFFD-D9696A93F35D}"/>
                    </a:ext>
                  </a:extLst>
                </p:cNvPr>
                <p:cNvSpPr/>
                <p:nvPr/>
              </p:nvSpPr>
              <p:spPr>
                <a:xfrm>
                  <a:off x="9602269"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50" name="矩形: 圓角 49">
                  <a:extLst>
                    <a:ext uri="{FF2B5EF4-FFF2-40B4-BE49-F238E27FC236}">
                      <a16:creationId xmlns:a16="http://schemas.microsoft.com/office/drawing/2014/main" id="{B6A03BDD-8E71-4395-B48E-F33B0916EE00}"/>
                    </a:ext>
                  </a:extLst>
                </p:cNvPr>
                <p:cNvSpPr/>
                <p:nvPr/>
              </p:nvSpPr>
              <p:spPr>
                <a:xfrm>
                  <a:off x="10043911" y="3861436"/>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51" name="矩形: 圓角 50">
                  <a:extLst>
                    <a:ext uri="{FF2B5EF4-FFF2-40B4-BE49-F238E27FC236}">
                      <a16:creationId xmlns:a16="http://schemas.microsoft.com/office/drawing/2014/main" id="{CC205E95-16C2-461D-8CC3-60D807ECFC2D}"/>
                    </a:ext>
                  </a:extLst>
                </p:cNvPr>
                <p:cNvSpPr/>
                <p:nvPr/>
              </p:nvSpPr>
              <p:spPr>
                <a:xfrm>
                  <a:off x="10479113" y="3861435"/>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52" name="文字方塊 51">
                  <a:extLst>
                    <a:ext uri="{FF2B5EF4-FFF2-40B4-BE49-F238E27FC236}">
                      <a16:creationId xmlns:a16="http://schemas.microsoft.com/office/drawing/2014/main" id="{D3C19784-8689-4BF1-B36B-4E36A4362A04}"/>
                    </a:ext>
                  </a:extLst>
                </p:cNvPr>
                <p:cNvSpPr txBox="1"/>
                <p:nvPr/>
              </p:nvSpPr>
              <p:spPr>
                <a:xfrm>
                  <a:off x="10802494" y="3751906"/>
                  <a:ext cx="357790" cy="369332"/>
                </a:xfrm>
                <a:prstGeom prst="rect">
                  <a:avLst/>
                </a:prstGeom>
                <a:noFill/>
              </p:spPr>
              <p:txBody>
                <a:bodyPr wrap="none" rtlCol="0">
                  <a:spAutoFit/>
                </a:bodyPr>
                <a:lstStyle/>
                <a:p>
                  <a:r>
                    <a:rPr lang="en-US" altLang="zh-TW" dirty="0"/>
                    <a:t>...</a:t>
                  </a:r>
                  <a:endParaRPr lang="zh-TW" altLang="en-US" dirty="0"/>
                </a:p>
              </p:txBody>
            </p:sp>
            <p:sp>
              <p:nvSpPr>
                <p:cNvPr id="53" name="矩形: 圓角 52">
                  <a:extLst>
                    <a:ext uri="{FF2B5EF4-FFF2-40B4-BE49-F238E27FC236}">
                      <a16:creationId xmlns:a16="http://schemas.microsoft.com/office/drawing/2014/main" id="{AF77D1D1-CFC5-4C42-87DA-824271DBEFBD}"/>
                    </a:ext>
                  </a:extLst>
                </p:cNvPr>
                <p:cNvSpPr/>
                <p:nvPr/>
              </p:nvSpPr>
              <p:spPr>
                <a:xfrm>
                  <a:off x="11111252" y="3861435"/>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sp>
              <p:nvSpPr>
                <p:cNvPr id="54" name="矩形: 圓角 53">
                  <a:extLst>
                    <a:ext uri="{FF2B5EF4-FFF2-40B4-BE49-F238E27FC236}">
                      <a16:creationId xmlns:a16="http://schemas.microsoft.com/office/drawing/2014/main" id="{450A8A26-7432-4A24-8FAC-135933237613}"/>
                    </a:ext>
                  </a:extLst>
                </p:cNvPr>
                <p:cNvSpPr/>
                <p:nvPr/>
              </p:nvSpPr>
              <p:spPr>
                <a:xfrm>
                  <a:off x="11528005" y="3861434"/>
                  <a:ext cx="372413" cy="25980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p</a:t>
                  </a:r>
                  <a:endParaRPr lang="zh-TW" altLang="en-US" dirty="0"/>
                </a:p>
              </p:txBody>
            </p:sp>
          </p:grpSp>
          <p:cxnSp>
            <p:nvCxnSpPr>
              <p:cNvPr id="40" name="直線單箭頭接點 39">
                <a:extLst>
                  <a:ext uri="{FF2B5EF4-FFF2-40B4-BE49-F238E27FC236}">
                    <a16:creationId xmlns:a16="http://schemas.microsoft.com/office/drawing/2014/main" id="{7EC0CFF6-BC69-484B-A5B2-3DA7706B7955}"/>
                  </a:ext>
                </a:extLst>
              </p:cNvPr>
              <p:cNvCxnSpPr>
                <a:stCxn id="47" idx="2"/>
              </p:cNvCxnSpPr>
              <p:nvPr/>
            </p:nvCxnSpPr>
            <p:spPr>
              <a:xfrm flipH="1">
                <a:off x="8848323" y="4121239"/>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0F548D1B-F3A0-41B5-98FC-B33281BDBF34}"/>
                  </a:ext>
                </a:extLst>
              </p:cNvPr>
              <p:cNvCxnSpPr/>
              <p:nvPr/>
            </p:nvCxnSpPr>
            <p:spPr>
              <a:xfrm flipH="1">
                <a:off x="9318399" y="4123422"/>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B6CD864A-CEB8-4488-8BB4-3C937C80AB2B}"/>
                  </a:ext>
                </a:extLst>
              </p:cNvPr>
              <p:cNvCxnSpPr/>
              <p:nvPr/>
            </p:nvCxnSpPr>
            <p:spPr>
              <a:xfrm flipH="1">
                <a:off x="9793214" y="4129900"/>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3C55A925-6F3A-4894-95FA-2FFDEF9FBFAC}"/>
                  </a:ext>
                </a:extLst>
              </p:cNvPr>
              <p:cNvCxnSpPr/>
              <p:nvPr/>
            </p:nvCxnSpPr>
            <p:spPr>
              <a:xfrm flipH="1">
                <a:off x="10236558" y="4129900"/>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762B6555-AD22-48A3-9075-B21F127FFFA3}"/>
                  </a:ext>
                </a:extLst>
              </p:cNvPr>
              <p:cNvCxnSpPr/>
              <p:nvPr/>
            </p:nvCxnSpPr>
            <p:spPr>
              <a:xfrm flipH="1">
                <a:off x="10665316" y="4117988"/>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A3A21C1E-F34C-42C6-87A9-62AB29C33CB9}"/>
                  </a:ext>
                </a:extLst>
              </p:cNvPr>
              <p:cNvCxnSpPr/>
              <p:nvPr/>
            </p:nvCxnSpPr>
            <p:spPr>
              <a:xfrm flipH="1">
                <a:off x="11297458" y="4135555"/>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3CBBD0F6-09B1-44D4-BCD5-069BCE51180C}"/>
                  </a:ext>
                </a:extLst>
              </p:cNvPr>
              <p:cNvCxnSpPr/>
              <p:nvPr/>
            </p:nvCxnSpPr>
            <p:spPr>
              <a:xfrm flipH="1">
                <a:off x="11712237" y="4113315"/>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404F2E89-C61F-4EA1-B8BB-A90587C0B025}"/>
                </a:ext>
              </a:extLst>
            </p:cNvPr>
            <p:cNvGrpSpPr/>
            <p:nvPr/>
          </p:nvGrpSpPr>
          <p:grpSpPr>
            <a:xfrm>
              <a:off x="8655676" y="4642834"/>
              <a:ext cx="3238302" cy="498505"/>
              <a:chOff x="8655676" y="4642834"/>
              <a:chExt cx="3238302" cy="498505"/>
            </a:xfrm>
          </p:grpSpPr>
          <p:grpSp>
            <p:nvGrpSpPr>
              <p:cNvPr id="23" name="群組 22">
                <a:extLst>
                  <a:ext uri="{FF2B5EF4-FFF2-40B4-BE49-F238E27FC236}">
                    <a16:creationId xmlns:a16="http://schemas.microsoft.com/office/drawing/2014/main" id="{934D2FE5-AC86-4312-8767-A96E579D064B}"/>
                  </a:ext>
                </a:extLst>
              </p:cNvPr>
              <p:cNvGrpSpPr/>
              <p:nvPr/>
            </p:nvGrpSpPr>
            <p:grpSpPr>
              <a:xfrm>
                <a:off x="8655676" y="4772005"/>
                <a:ext cx="3238302" cy="369334"/>
                <a:chOff x="8662116" y="4918347"/>
                <a:chExt cx="3238302" cy="369334"/>
              </a:xfrm>
            </p:grpSpPr>
            <p:sp>
              <p:nvSpPr>
                <p:cNvPr id="31" name="矩形: 圓角 30">
                  <a:extLst>
                    <a:ext uri="{FF2B5EF4-FFF2-40B4-BE49-F238E27FC236}">
                      <a16:creationId xmlns:a16="http://schemas.microsoft.com/office/drawing/2014/main" id="{B8D7F976-7455-4572-ADC6-8E12D3DB593B}"/>
                    </a:ext>
                  </a:extLst>
                </p:cNvPr>
                <p:cNvSpPr/>
                <p:nvPr/>
              </p:nvSpPr>
              <p:spPr>
                <a:xfrm>
                  <a:off x="8662116" y="5027878"/>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t>
                  </a:r>
                  <a:endParaRPr lang="zh-TW" altLang="en-US" dirty="0"/>
                </a:p>
              </p:txBody>
            </p:sp>
            <p:sp>
              <p:nvSpPr>
                <p:cNvPr id="32" name="矩形: 圓角 31">
                  <a:extLst>
                    <a:ext uri="{FF2B5EF4-FFF2-40B4-BE49-F238E27FC236}">
                      <a16:creationId xmlns:a16="http://schemas.microsoft.com/office/drawing/2014/main" id="{4914B373-EA5D-4178-A1D5-64D681CE693C}"/>
                    </a:ext>
                  </a:extLst>
                </p:cNvPr>
                <p:cNvSpPr/>
                <p:nvPr/>
              </p:nvSpPr>
              <p:spPr>
                <a:xfrm>
                  <a:off x="9132192" y="5027877"/>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t>
                  </a:r>
                  <a:endParaRPr lang="zh-TW" altLang="en-US" dirty="0"/>
                </a:p>
              </p:txBody>
            </p:sp>
            <p:sp>
              <p:nvSpPr>
                <p:cNvPr id="33" name="矩形: 圓角 32">
                  <a:extLst>
                    <a:ext uri="{FF2B5EF4-FFF2-40B4-BE49-F238E27FC236}">
                      <a16:creationId xmlns:a16="http://schemas.microsoft.com/office/drawing/2014/main" id="{F4E774C2-9E6F-41C7-9389-664D9FE65D37}"/>
                    </a:ext>
                  </a:extLst>
                </p:cNvPr>
                <p:cNvSpPr/>
                <p:nvPr/>
              </p:nvSpPr>
              <p:spPr>
                <a:xfrm>
                  <a:off x="9573835" y="5027877"/>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t>
                  </a:r>
                  <a:endParaRPr lang="zh-TW" altLang="en-US" dirty="0"/>
                </a:p>
              </p:txBody>
            </p:sp>
            <p:sp>
              <p:nvSpPr>
                <p:cNvPr id="34" name="矩形: 圓角 33">
                  <a:extLst>
                    <a:ext uri="{FF2B5EF4-FFF2-40B4-BE49-F238E27FC236}">
                      <a16:creationId xmlns:a16="http://schemas.microsoft.com/office/drawing/2014/main" id="{D7B5EF9E-A5CD-4598-A143-9A004D7B8E56}"/>
                    </a:ext>
                  </a:extLst>
                </p:cNvPr>
                <p:cNvSpPr/>
                <p:nvPr/>
              </p:nvSpPr>
              <p:spPr>
                <a:xfrm>
                  <a:off x="10043911"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t>
                  </a:r>
                  <a:endParaRPr lang="zh-TW" altLang="en-US" dirty="0"/>
                </a:p>
              </p:txBody>
            </p:sp>
            <p:sp>
              <p:nvSpPr>
                <p:cNvPr id="35" name="矩形: 圓角 34">
                  <a:extLst>
                    <a:ext uri="{FF2B5EF4-FFF2-40B4-BE49-F238E27FC236}">
                      <a16:creationId xmlns:a16="http://schemas.microsoft.com/office/drawing/2014/main" id="{45AE6B6C-72A5-4422-A0D1-845C586CF632}"/>
                    </a:ext>
                  </a:extLst>
                </p:cNvPr>
                <p:cNvSpPr/>
                <p:nvPr/>
              </p:nvSpPr>
              <p:spPr>
                <a:xfrm>
                  <a:off x="11111252"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t>
                  </a:r>
                  <a:endParaRPr lang="zh-TW" altLang="en-US" dirty="0"/>
                </a:p>
              </p:txBody>
            </p:sp>
            <p:sp>
              <p:nvSpPr>
                <p:cNvPr id="36" name="矩形: 圓角 35">
                  <a:extLst>
                    <a:ext uri="{FF2B5EF4-FFF2-40B4-BE49-F238E27FC236}">
                      <a16:creationId xmlns:a16="http://schemas.microsoft.com/office/drawing/2014/main" id="{1DE2D54E-9361-4A28-B5EA-EE2401A97144}"/>
                    </a:ext>
                  </a:extLst>
                </p:cNvPr>
                <p:cNvSpPr/>
                <p:nvPr/>
              </p:nvSpPr>
              <p:spPr>
                <a:xfrm>
                  <a:off x="11528005"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t>
                  </a:r>
                  <a:endParaRPr lang="zh-TW" altLang="en-US" dirty="0"/>
                </a:p>
              </p:txBody>
            </p:sp>
            <p:sp>
              <p:nvSpPr>
                <p:cNvPr id="37" name="矩形: 圓角 36">
                  <a:extLst>
                    <a:ext uri="{FF2B5EF4-FFF2-40B4-BE49-F238E27FC236}">
                      <a16:creationId xmlns:a16="http://schemas.microsoft.com/office/drawing/2014/main" id="{98914F09-5F76-4563-8221-EC31ABD3F6E0}"/>
                    </a:ext>
                  </a:extLst>
                </p:cNvPr>
                <p:cNvSpPr/>
                <p:nvPr/>
              </p:nvSpPr>
              <p:spPr>
                <a:xfrm>
                  <a:off x="10477298" y="5027876"/>
                  <a:ext cx="372413" cy="259803"/>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c</a:t>
                  </a:r>
                  <a:endParaRPr lang="zh-TW" altLang="en-US" dirty="0"/>
                </a:p>
              </p:txBody>
            </p:sp>
            <p:sp>
              <p:nvSpPr>
                <p:cNvPr id="38" name="文字方塊 37">
                  <a:extLst>
                    <a:ext uri="{FF2B5EF4-FFF2-40B4-BE49-F238E27FC236}">
                      <a16:creationId xmlns:a16="http://schemas.microsoft.com/office/drawing/2014/main" id="{73EA8EC3-454E-4E8B-9326-829CB2C6C292}"/>
                    </a:ext>
                  </a:extLst>
                </p:cNvPr>
                <p:cNvSpPr txBox="1"/>
                <p:nvPr/>
              </p:nvSpPr>
              <p:spPr>
                <a:xfrm>
                  <a:off x="10801587" y="4918347"/>
                  <a:ext cx="357790" cy="369332"/>
                </a:xfrm>
                <a:prstGeom prst="rect">
                  <a:avLst/>
                </a:prstGeom>
                <a:noFill/>
              </p:spPr>
              <p:txBody>
                <a:bodyPr wrap="none" rtlCol="0">
                  <a:spAutoFit/>
                </a:bodyPr>
                <a:lstStyle/>
                <a:p>
                  <a:r>
                    <a:rPr lang="en-US" altLang="zh-TW" dirty="0"/>
                    <a:t>...</a:t>
                  </a:r>
                  <a:endParaRPr lang="zh-TW" altLang="en-US" dirty="0"/>
                </a:p>
              </p:txBody>
            </p:sp>
          </p:grpSp>
          <p:cxnSp>
            <p:nvCxnSpPr>
              <p:cNvPr id="24" name="直線單箭頭接點 23">
                <a:extLst>
                  <a:ext uri="{FF2B5EF4-FFF2-40B4-BE49-F238E27FC236}">
                    <a16:creationId xmlns:a16="http://schemas.microsoft.com/office/drawing/2014/main" id="{6144DE34-E32B-452B-AB9E-FC896B62CB3B}"/>
                  </a:ext>
                </a:extLst>
              </p:cNvPr>
              <p:cNvCxnSpPr/>
              <p:nvPr/>
            </p:nvCxnSpPr>
            <p:spPr>
              <a:xfrm flipH="1">
                <a:off x="8843585" y="4650758"/>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C6EF7A9A-86A2-40F1-9761-A3F14E7BF967}"/>
                  </a:ext>
                </a:extLst>
              </p:cNvPr>
              <p:cNvCxnSpPr/>
              <p:nvPr/>
            </p:nvCxnSpPr>
            <p:spPr>
              <a:xfrm flipH="1">
                <a:off x="9313661" y="4652941"/>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E5CE0793-4422-42B8-A316-05709BCA24C3}"/>
                  </a:ext>
                </a:extLst>
              </p:cNvPr>
              <p:cNvCxnSpPr/>
              <p:nvPr/>
            </p:nvCxnSpPr>
            <p:spPr>
              <a:xfrm flipH="1">
                <a:off x="9788476" y="4659419"/>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999C9269-6E3D-4FEA-822B-23E361913A05}"/>
                  </a:ext>
                </a:extLst>
              </p:cNvPr>
              <p:cNvCxnSpPr/>
              <p:nvPr/>
            </p:nvCxnSpPr>
            <p:spPr>
              <a:xfrm flipH="1">
                <a:off x="10231820" y="4659419"/>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63E7D0CD-1A40-4508-A2FE-316A9DD0FEFA}"/>
                  </a:ext>
                </a:extLst>
              </p:cNvPr>
              <p:cNvCxnSpPr/>
              <p:nvPr/>
            </p:nvCxnSpPr>
            <p:spPr>
              <a:xfrm flipH="1">
                <a:off x="10660578" y="4647507"/>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7227E80C-8E6A-4CCC-8074-BACE7FE97367}"/>
                  </a:ext>
                </a:extLst>
              </p:cNvPr>
              <p:cNvCxnSpPr/>
              <p:nvPr/>
            </p:nvCxnSpPr>
            <p:spPr>
              <a:xfrm flipH="1">
                <a:off x="11292720" y="4665074"/>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F240991A-BA8E-41F9-8E52-CD10F5130119}"/>
                  </a:ext>
                </a:extLst>
              </p:cNvPr>
              <p:cNvCxnSpPr/>
              <p:nvPr/>
            </p:nvCxnSpPr>
            <p:spPr>
              <a:xfrm flipH="1">
                <a:off x="11707499" y="4642834"/>
                <a:ext cx="1" cy="214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59" name="文字方塊 58">
            <a:extLst>
              <a:ext uri="{FF2B5EF4-FFF2-40B4-BE49-F238E27FC236}">
                <a16:creationId xmlns:a16="http://schemas.microsoft.com/office/drawing/2014/main" id="{6A1E9B70-5FF7-4105-90B8-F1F97FE9BB77}"/>
              </a:ext>
            </a:extLst>
          </p:cNvPr>
          <p:cNvSpPr txBox="1"/>
          <p:nvPr/>
        </p:nvSpPr>
        <p:spPr>
          <a:xfrm>
            <a:off x="7676511" y="4478556"/>
            <a:ext cx="722377" cy="369332"/>
          </a:xfrm>
          <a:prstGeom prst="rect">
            <a:avLst/>
          </a:prstGeom>
          <a:noFill/>
        </p:spPr>
        <p:txBody>
          <a:bodyPr wrap="none" rtlCol="0">
            <a:spAutoFit/>
          </a:bodyPr>
          <a:lstStyle/>
          <a:p>
            <a:r>
              <a:rPr lang="en-US" altLang="zh-TW" dirty="0">
                <a:solidFill>
                  <a:srgbClr val="FF0000"/>
                </a:solidFill>
                <a:highlight>
                  <a:srgbClr val="C0C0C0"/>
                </a:highlight>
              </a:rPr>
              <a:t>How?</a:t>
            </a:r>
            <a:endParaRPr lang="zh-TW" altLang="en-US" dirty="0">
              <a:solidFill>
                <a:srgbClr val="FF0000"/>
              </a:solidFill>
              <a:highlight>
                <a:srgbClr val="C0C0C0"/>
              </a:highlight>
            </a:endParaRPr>
          </a:p>
        </p:txBody>
      </p:sp>
      <p:sp>
        <p:nvSpPr>
          <p:cNvPr id="60" name="投影片編號版面配置區 59">
            <a:extLst>
              <a:ext uri="{FF2B5EF4-FFF2-40B4-BE49-F238E27FC236}">
                <a16:creationId xmlns:a16="http://schemas.microsoft.com/office/drawing/2014/main" id="{F1F10B0E-A287-425A-871A-3DB5FB22CC89}"/>
              </a:ext>
            </a:extLst>
          </p:cNvPr>
          <p:cNvSpPr>
            <a:spLocks noGrp="1"/>
          </p:cNvSpPr>
          <p:nvPr>
            <p:ph type="sldNum" sz="quarter" idx="12"/>
          </p:nvPr>
        </p:nvSpPr>
        <p:spPr/>
        <p:txBody>
          <a:bodyPr/>
          <a:lstStyle/>
          <a:p>
            <a:fld id="{E1CFCEE7-AA0A-44B9-A0B3-5356ACC922F5}" type="slidenum">
              <a:rPr lang="zh-TW" altLang="en-US" smtClean="0"/>
              <a:t>24</a:t>
            </a:fld>
            <a:endParaRPr lang="zh-TW" altLang="en-US"/>
          </a:p>
        </p:txBody>
      </p:sp>
      <p:grpSp>
        <p:nvGrpSpPr>
          <p:cNvPr id="62" name="群組 61">
            <a:extLst>
              <a:ext uri="{FF2B5EF4-FFF2-40B4-BE49-F238E27FC236}">
                <a16:creationId xmlns:a16="http://schemas.microsoft.com/office/drawing/2014/main" id="{0A8F7463-555C-420A-BF1C-101596DC8ED5}"/>
              </a:ext>
            </a:extLst>
          </p:cNvPr>
          <p:cNvGrpSpPr/>
          <p:nvPr/>
        </p:nvGrpSpPr>
        <p:grpSpPr>
          <a:xfrm>
            <a:off x="6612556" y="10135"/>
            <a:ext cx="5581163" cy="1886608"/>
            <a:chOff x="6612556" y="10135"/>
            <a:chExt cx="5581163" cy="1886608"/>
          </a:xfrm>
        </p:grpSpPr>
        <p:sp>
          <p:nvSpPr>
            <p:cNvPr id="63" name="矩形 62">
              <a:extLst>
                <a:ext uri="{FF2B5EF4-FFF2-40B4-BE49-F238E27FC236}">
                  <a16:creationId xmlns:a16="http://schemas.microsoft.com/office/drawing/2014/main" id="{ADC43C33-7E2E-4163-8BE2-292E7DCD5E05}"/>
                </a:ext>
              </a:extLst>
            </p:cNvPr>
            <p:cNvSpPr/>
            <p:nvPr/>
          </p:nvSpPr>
          <p:spPr>
            <a:xfrm>
              <a:off x="7833915" y="648165"/>
              <a:ext cx="1318547" cy="1067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64" name="圖片 63">
              <a:extLst>
                <a:ext uri="{FF2B5EF4-FFF2-40B4-BE49-F238E27FC236}">
                  <a16:creationId xmlns:a16="http://schemas.microsoft.com/office/drawing/2014/main" id="{2002B9E0-47FF-4B38-BBC8-7107A564F0FD}"/>
                </a:ext>
              </a:extLst>
            </p:cNvPr>
            <p:cNvPicPr>
              <a:picLocks noChangeAspect="1"/>
            </p:cNvPicPr>
            <p:nvPr/>
          </p:nvPicPr>
          <p:blipFill rotWithShape="1">
            <a:blip r:embed="rId4">
              <a:extLst>
                <a:ext uri="{28A0092B-C50C-407E-A947-70E740481C1C}">
                  <a14:useLocalDpi xmlns:a14="http://schemas.microsoft.com/office/drawing/2010/main" val="0"/>
                </a:ext>
              </a:extLst>
            </a:blip>
            <a:srcRect l="16518" t="56380" r="21933"/>
            <a:stretch/>
          </p:blipFill>
          <p:spPr>
            <a:xfrm>
              <a:off x="6612556" y="10135"/>
              <a:ext cx="5581163" cy="1886608"/>
            </a:xfrm>
            <a:prstGeom prst="rect">
              <a:avLst/>
            </a:prstGeom>
          </p:spPr>
        </p:pic>
      </p:gr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72ED658A-F3B8-4CC7-9DE0-E99A924E9C26}"/>
                  </a:ext>
                </a:extLst>
              </p:cNvPr>
              <p:cNvSpPr txBox="1"/>
              <p:nvPr/>
            </p:nvSpPr>
            <p:spPr>
              <a:xfrm flipH="1">
                <a:off x="7721727" y="5820222"/>
                <a:ext cx="4027790" cy="461665"/>
              </a:xfrm>
              <a:prstGeom prst="rect">
                <a:avLst/>
              </a:prstGeom>
              <a:noFill/>
            </p:spPr>
            <p:txBody>
              <a:bodyPr wrap="square" rtlCol="0">
                <a:spAutoFit/>
              </a:bodyPr>
              <a:lstStyle/>
              <a:p>
                <a14:m>
                  <m:oMath xmlns:m="http://schemas.openxmlformats.org/officeDocument/2006/math">
                    <m:r>
                      <a:rPr lang="en-US" altLang="zh-TW" sz="2400" b="0" i="1" smtClean="0">
                        <a:latin typeface="Cambria Math" panose="02040503050406030204" pitchFamily="18" charset="0"/>
                      </a:rPr>
                      <m:t>𝐿</m:t>
                    </m:r>
                  </m:oMath>
                </a14:m>
                <a:r>
                  <a:rPr lang="zh-TW" altLang="en-US" sz="2400" dirty="0"/>
                  <a:t> </a:t>
                </a:r>
                <a:r>
                  <a:rPr lang="en-US" altLang="zh-TW" sz="2400" dirty="0"/>
                  <a:t>is the length of a partition</a:t>
                </a:r>
                <a:endParaRPr lang="zh-TW" altLang="en-US" sz="2400" dirty="0"/>
              </a:p>
            </p:txBody>
          </p:sp>
        </mc:Choice>
        <mc:Fallback xmlns="">
          <p:sp>
            <p:nvSpPr>
              <p:cNvPr id="6" name="文字方塊 5">
                <a:extLst>
                  <a:ext uri="{FF2B5EF4-FFF2-40B4-BE49-F238E27FC236}">
                    <a16:creationId xmlns:a16="http://schemas.microsoft.com/office/drawing/2014/main" id="{72ED658A-F3B8-4CC7-9DE0-E99A924E9C26}"/>
                  </a:ext>
                </a:extLst>
              </p:cNvPr>
              <p:cNvSpPr txBox="1">
                <a:spLocks noRot="1" noChangeAspect="1" noMove="1" noResize="1" noEditPoints="1" noAdjustHandles="1" noChangeArrowheads="1" noChangeShapeType="1" noTextEdit="1"/>
              </p:cNvSpPr>
              <p:nvPr/>
            </p:nvSpPr>
            <p:spPr>
              <a:xfrm flipH="1">
                <a:off x="7721727" y="5820222"/>
                <a:ext cx="4027790" cy="461665"/>
              </a:xfrm>
              <a:prstGeom prst="rect">
                <a:avLst/>
              </a:prstGeom>
              <a:blipFill>
                <a:blip r:embed="rId5"/>
                <a:stretch>
                  <a:fillRect l="-455" t="-10667" b="-30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54307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464390" y="4311990"/>
            <a:ext cx="2234484" cy="274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D34096ED-099C-494C-B6CA-9ECC88DBE0C8}"/>
              </a:ext>
            </a:extLst>
          </p:cNvPr>
          <p:cNvSpPr>
            <a:spLocks noGrp="1"/>
          </p:cNvSpPr>
          <p:nvPr>
            <p:ph type="sldNum" sz="quarter" idx="12"/>
          </p:nvPr>
        </p:nvSpPr>
        <p:spPr/>
        <p:txBody>
          <a:bodyPr/>
          <a:lstStyle/>
          <a:p>
            <a:fld id="{E1CFCEE7-AA0A-44B9-A0B3-5356ACC922F5}" type="slidenum">
              <a:rPr lang="zh-TW" altLang="en-US" smtClean="0"/>
              <a:t>25</a:t>
            </a:fld>
            <a:endParaRPr lang="zh-TW" altLang="en-US"/>
          </a:p>
        </p:txBody>
      </p:sp>
    </p:spTree>
    <p:extLst>
      <p:ext uri="{BB962C8B-B14F-4D97-AF65-F5344CB8AC3E}">
        <p14:creationId xmlns:p14="http://schemas.microsoft.com/office/powerpoint/2010/main" val="3406575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9D15C3-1CA6-4CD0-9259-5EC147B8F8EE}"/>
              </a:ext>
            </a:extLst>
          </p:cNvPr>
          <p:cNvSpPr>
            <a:spLocks noGrp="1"/>
          </p:cNvSpPr>
          <p:nvPr>
            <p:ph type="title"/>
          </p:nvPr>
        </p:nvSpPr>
        <p:spPr/>
        <p:txBody>
          <a:bodyPr/>
          <a:lstStyle/>
          <a:p>
            <a:r>
              <a:rPr lang="en-US" altLang="zh-TW" dirty="0"/>
              <a:t>Mesh Creation</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14078B51-5551-4EFC-A2BA-1DB1D2B89223}"/>
                  </a:ext>
                </a:extLst>
              </p:cNvPr>
              <p:cNvSpPr>
                <a:spLocks noGrp="1"/>
              </p:cNvSpPr>
              <p:nvPr>
                <p:ph idx="1"/>
              </p:nvPr>
            </p:nvSpPr>
            <p:spPr>
              <a:xfrm>
                <a:off x="105220" y="1825625"/>
                <a:ext cx="5930232" cy="4351338"/>
              </a:xfrm>
            </p:spPr>
            <p:txBody>
              <a:bodyPr/>
              <a:lstStyle/>
              <a:p>
                <a:pPr marL="514350" indent="-514350">
                  <a:buFont typeface="+mj-lt"/>
                  <a:buAutoNum type="arabicPeriod"/>
                </a:pPr>
                <a:r>
                  <a:rPr lang="en-US" altLang="zh-TW" dirty="0"/>
                  <a:t>Create a image plane mesh of </a:t>
                </a:r>
                <a:r>
                  <a:rPr lang="en-US" altLang="zh-TW" dirty="0" err="1"/>
                  <a:t>WxH</a:t>
                </a:r>
                <a:r>
                  <a:rPr lang="en-US" altLang="zh-TW" dirty="0"/>
                  <a:t> vertices seen from </a:t>
                </a:r>
                <a14:m>
                  <m:oMath xmlns:m="http://schemas.openxmlformats.org/officeDocument/2006/math">
                    <m:r>
                      <m:rPr>
                        <m:sty m:val="p"/>
                      </m:rPr>
                      <a:rPr lang="en-US" altLang="zh-TW" b="0" i="0" smtClean="0">
                        <a:latin typeface="Cambria Math" panose="02040503050406030204" pitchFamily="18" charset="0"/>
                      </a:rPr>
                      <m:t>cd</m:t>
                    </m:r>
                    <m:sSub>
                      <m:sSubPr>
                        <m:ctrlPr>
                          <a:rPr lang="en-US" altLang="zh-TW" b="0" i="1" smtClean="0">
                            <a:latin typeface="Cambria Math" panose="02040503050406030204" pitchFamily="18" charset="0"/>
                          </a:rPr>
                        </m:ctrlPr>
                      </m:sSubPr>
                      <m:e>
                        <m:r>
                          <m:rPr>
                            <m:sty m:val="p"/>
                          </m:rPr>
                          <a:rPr lang="en-US" altLang="zh-TW" b="0" i="0" smtClean="0">
                            <a:latin typeface="Cambria Math" panose="02040503050406030204" pitchFamily="18" charset="0"/>
                          </a:rPr>
                          <m:t>d</m:t>
                        </m:r>
                      </m:e>
                      <m:sub>
                        <m:r>
                          <a:rPr lang="en-US" altLang="zh-TW" b="0" i="0" smtClean="0">
                            <a:latin typeface="Cambria Math" panose="02040503050406030204" pitchFamily="18" charset="0"/>
                          </a:rPr>
                          <m:t>1</m:t>
                        </m:r>
                      </m:sub>
                    </m:sSub>
                  </m:oMath>
                </a14:m>
                <a:endParaRPr lang="en-US" altLang="zh-TW" b="0" dirty="0"/>
              </a:p>
              <a:p>
                <a:pPr marL="514350" indent="-514350">
                  <a:buFont typeface="+mj-lt"/>
                  <a:buAutoNum type="arabicPeriod"/>
                </a:pPr>
                <a:r>
                  <a:rPr lang="en-US" altLang="zh-TW" dirty="0"/>
                  <a:t>Move the vertices along the projection lines according to their depth</a:t>
                </a:r>
              </a:p>
              <a:p>
                <a:pPr marL="514350" indent="-514350">
                  <a:buFont typeface="+mj-lt"/>
                  <a:buAutoNum type="arabicPeriod"/>
                </a:pPr>
                <a:r>
                  <a:rPr lang="en-US" altLang="zh-TW" dirty="0"/>
                  <a:t>Vertex connections are kept</a:t>
                </a:r>
              </a:p>
              <a:p>
                <a:pPr lvl="1"/>
                <a:r>
                  <a:rPr lang="en-US" altLang="zh-TW" dirty="0"/>
                  <a:t>Linear interpolation of depth between vertices</a:t>
                </a:r>
              </a:p>
              <a:p>
                <a:pPr marL="514350" indent="-514350">
                  <a:buFont typeface="+mj-lt"/>
                  <a:buAutoNum type="arabicPeriod"/>
                </a:pPr>
                <a:r>
                  <a:rPr lang="en-US" altLang="zh-TW" dirty="0"/>
                  <a:t>Transform the mesh to </a:t>
                </a:r>
                <a14:m>
                  <m:oMath xmlns:m="http://schemas.openxmlformats.org/officeDocument/2006/math">
                    <m:r>
                      <m:rPr>
                        <m:sty m:val="p"/>
                      </m:rPr>
                      <a:rPr lang="en-US" altLang="zh-TW" b="0" i="0" smtClean="0">
                        <a:latin typeface="Cambria Math" panose="02040503050406030204" pitchFamily="18" charset="0"/>
                      </a:rPr>
                      <m:t>cd</m:t>
                    </m:r>
                    <m:sSub>
                      <m:sSubPr>
                        <m:ctrlPr>
                          <a:rPr lang="en-US" altLang="zh-TW" b="0" i="1" smtClean="0">
                            <a:latin typeface="Cambria Math" panose="02040503050406030204" pitchFamily="18" charset="0"/>
                          </a:rPr>
                        </m:ctrlPr>
                      </m:sSubPr>
                      <m:e>
                        <m:r>
                          <m:rPr>
                            <m:sty m:val="p"/>
                          </m:rPr>
                          <a:rPr lang="en-US" altLang="zh-TW" b="0" i="0" smtClean="0">
                            <a:latin typeface="Cambria Math" panose="02040503050406030204" pitchFamily="18" charset="0"/>
                          </a:rPr>
                          <m:t>d</m:t>
                        </m:r>
                      </m:e>
                      <m:sub>
                        <m:r>
                          <a:rPr lang="en-US" altLang="zh-TW" b="0" i="0" smtClean="0">
                            <a:latin typeface="Cambria Math" panose="02040503050406030204" pitchFamily="18" charset="0"/>
                          </a:rPr>
                          <m:t>2</m:t>
                        </m:r>
                      </m:sub>
                    </m:sSub>
                  </m:oMath>
                </a14:m>
                <a:endParaRPr lang="en-US" altLang="zh-TW" dirty="0"/>
              </a:p>
            </p:txBody>
          </p:sp>
        </mc:Choice>
        <mc:Fallback xmlns="">
          <p:sp>
            <p:nvSpPr>
              <p:cNvPr id="3" name="內容版面配置區 2">
                <a:extLst>
                  <a:ext uri="{FF2B5EF4-FFF2-40B4-BE49-F238E27FC236}">
                    <a16:creationId xmlns:a16="http://schemas.microsoft.com/office/drawing/2014/main" id="{14078B51-5551-4EFC-A2BA-1DB1D2B89223}"/>
                  </a:ext>
                </a:extLst>
              </p:cNvPr>
              <p:cNvSpPr>
                <a:spLocks noGrp="1" noRot="1" noChangeAspect="1" noMove="1" noResize="1" noEditPoints="1" noAdjustHandles="1" noChangeArrowheads="1" noChangeShapeType="1" noTextEdit="1"/>
              </p:cNvSpPr>
              <p:nvPr>
                <p:ph idx="1"/>
              </p:nvPr>
            </p:nvSpPr>
            <p:spPr>
              <a:xfrm>
                <a:off x="105220" y="1825625"/>
                <a:ext cx="5930232" cy="4351338"/>
              </a:xfrm>
              <a:blipFill>
                <a:blip r:embed="rId2"/>
                <a:stretch>
                  <a:fillRect l="-2158" t="-2381"/>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82606247-6F92-4ADA-88ED-3621FDE204B9}"/>
              </a:ext>
            </a:extLst>
          </p:cNvPr>
          <p:cNvSpPr/>
          <p:nvPr/>
        </p:nvSpPr>
        <p:spPr>
          <a:xfrm flipV="1">
            <a:off x="9486" y="-1"/>
            <a:ext cx="342273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85B0D5B5-2788-4103-A718-8BF93590C77A}"/>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Coverage Estimator</a:t>
            </a:r>
            <a:endParaRPr lang="en-TW" sz="2800" dirty="0">
              <a:solidFill>
                <a:schemeClr val="accent4">
                  <a:lumMod val="50000"/>
                </a:schemeClr>
              </a:solidFill>
            </a:endParaRPr>
          </a:p>
        </p:txBody>
      </p:sp>
      <p:pic>
        <p:nvPicPr>
          <p:cNvPr id="11" name="圖形 10">
            <a:extLst>
              <a:ext uri="{FF2B5EF4-FFF2-40B4-BE49-F238E27FC236}">
                <a16:creationId xmlns:a16="http://schemas.microsoft.com/office/drawing/2014/main" id="{D0837B6C-F4B6-4E23-AC7E-4889605C81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6360" y="2923710"/>
            <a:ext cx="6051328" cy="2576171"/>
          </a:xfrm>
          <a:prstGeom prst="rect">
            <a:avLst/>
          </a:prstGeom>
        </p:spPr>
      </p:pic>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E785ECCE-F60E-45A6-9C4B-F8E1723BF8F6}"/>
                  </a:ext>
                </a:extLst>
              </p:cNvPr>
              <p:cNvSpPr txBox="1"/>
              <p:nvPr/>
            </p:nvSpPr>
            <p:spPr>
              <a:xfrm>
                <a:off x="11202112" y="2923710"/>
                <a:ext cx="106894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3200" b="0" i="0" smtClean="0">
                          <a:latin typeface="Cambria Math" panose="02040503050406030204" pitchFamily="18" charset="0"/>
                        </a:rPr>
                        <m:t>cd</m:t>
                      </m:r>
                      <m:sSub>
                        <m:sSubPr>
                          <m:ctrlPr>
                            <a:rPr lang="en-US" altLang="zh-TW" sz="3200" b="0" i="1" smtClean="0">
                              <a:latin typeface="Cambria Math" panose="02040503050406030204" pitchFamily="18" charset="0"/>
                            </a:rPr>
                          </m:ctrlPr>
                        </m:sSubPr>
                        <m:e>
                          <m:r>
                            <m:rPr>
                              <m:sty m:val="p"/>
                            </m:rPr>
                            <a:rPr lang="en-US" altLang="zh-TW" sz="3200" b="0" i="0" smtClean="0">
                              <a:latin typeface="Cambria Math" panose="02040503050406030204" pitchFamily="18" charset="0"/>
                            </a:rPr>
                            <m:t>d</m:t>
                          </m:r>
                        </m:e>
                        <m:sub>
                          <m:r>
                            <a:rPr lang="en-US" altLang="zh-TW" sz="3200" b="0" i="0" smtClean="0">
                              <a:latin typeface="Cambria Math" panose="02040503050406030204" pitchFamily="18" charset="0"/>
                            </a:rPr>
                            <m:t>1</m:t>
                          </m:r>
                        </m:sub>
                      </m:sSub>
                    </m:oMath>
                  </m:oMathPara>
                </a14:m>
                <a:endParaRPr lang="zh-TW" altLang="en-US" dirty="0"/>
              </a:p>
            </p:txBody>
          </p:sp>
        </mc:Choice>
        <mc:Fallback xmlns="">
          <p:sp>
            <p:nvSpPr>
              <p:cNvPr id="12" name="文字方塊 11">
                <a:extLst>
                  <a:ext uri="{FF2B5EF4-FFF2-40B4-BE49-F238E27FC236}">
                    <a16:creationId xmlns:a16="http://schemas.microsoft.com/office/drawing/2014/main" id="{E785ECCE-F60E-45A6-9C4B-F8E1723BF8F6}"/>
                  </a:ext>
                </a:extLst>
              </p:cNvPr>
              <p:cNvSpPr txBox="1">
                <a:spLocks noRot="1" noChangeAspect="1" noMove="1" noResize="1" noEditPoints="1" noAdjustHandles="1" noChangeArrowheads="1" noChangeShapeType="1" noTextEdit="1"/>
              </p:cNvSpPr>
              <p:nvPr/>
            </p:nvSpPr>
            <p:spPr>
              <a:xfrm>
                <a:off x="11202112" y="2923710"/>
                <a:ext cx="1068946" cy="584775"/>
              </a:xfrm>
              <a:prstGeom prst="rect">
                <a:avLst/>
              </a:prstGeom>
              <a:blipFill>
                <a:blip r:embed="rId5"/>
                <a:stretch>
                  <a:fillRect/>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B2A78A89-E7F1-4A99-8277-EC4048B1B5B7}"/>
              </a:ext>
            </a:extLst>
          </p:cNvPr>
          <p:cNvSpPr txBox="1"/>
          <p:nvPr/>
        </p:nvSpPr>
        <p:spPr>
          <a:xfrm>
            <a:off x="9295568" y="4999763"/>
            <a:ext cx="2836289" cy="523220"/>
          </a:xfrm>
          <a:prstGeom prst="rect">
            <a:avLst/>
          </a:prstGeom>
          <a:noFill/>
        </p:spPr>
        <p:txBody>
          <a:bodyPr wrap="none" rtlCol="0">
            <a:spAutoFit/>
          </a:bodyPr>
          <a:lstStyle/>
          <a:p>
            <a:r>
              <a:rPr lang="en-US" altLang="zh-TW" sz="2800" dirty="0"/>
              <a:t>image plane mesh</a:t>
            </a:r>
            <a:endParaRPr lang="zh-TW" altLang="en-US" sz="2800" dirty="0"/>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A333E158-0026-4D98-A579-FE6F3D17D3D0}"/>
                  </a:ext>
                </a:extLst>
              </p:cNvPr>
              <p:cNvSpPr txBox="1"/>
              <p:nvPr/>
            </p:nvSpPr>
            <p:spPr>
              <a:xfrm>
                <a:off x="8267769" y="5211093"/>
                <a:ext cx="64716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𝑚</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13" name="文字方塊 12">
                <a:extLst>
                  <a:ext uri="{FF2B5EF4-FFF2-40B4-BE49-F238E27FC236}">
                    <a16:creationId xmlns:a16="http://schemas.microsoft.com/office/drawing/2014/main" id="{A333E158-0026-4D98-A579-FE6F3D17D3D0}"/>
                  </a:ext>
                </a:extLst>
              </p:cNvPr>
              <p:cNvSpPr txBox="1">
                <a:spLocks noRot="1" noChangeAspect="1" noMove="1" noResize="1" noEditPoints="1" noAdjustHandles="1" noChangeArrowheads="1" noChangeShapeType="1" noTextEdit="1"/>
              </p:cNvSpPr>
              <p:nvPr/>
            </p:nvSpPr>
            <p:spPr>
              <a:xfrm>
                <a:off x="8267769" y="5211093"/>
                <a:ext cx="647164" cy="461665"/>
              </a:xfrm>
              <a:prstGeom prst="rect">
                <a:avLst/>
              </a:prstGeom>
              <a:blipFill>
                <a:blip r:embed="rId8"/>
                <a:stretch>
                  <a:fillRect/>
                </a:stretch>
              </a:blipFill>
            </p:spPr>
            <p:txBody>
              <a:bodyPr/>
              <a:lstStyle/>
              <a:p>
                <a:r>
                  <a:rPr lang="zh-TW" altLang="en-US">
                    <a:noFill/>
                  </a:rPr>
                  <a:t> </a:t>
                </a:r>
              </a:p>
            </p:txBody>
          </p:sp>
        </mc:Fallback>
      </mc:AlternateContent>
      <p:sp>
        <p:nvSpPr>
          <p:cNvPr id="14" name="文字方塊 13">
            <a:extLst>
              <a:ext uri="{FF2B5EF4-FFF2-40B4-BE49-F238E27FC236}">
                <a16:creationId xmlns:a16="http://schemas.microsoft.com/office/drawing/2014/main" id="{3ED25B44-426A-4289-A1A0-BA3A51119214}"/>
              </a:ext>
            </a:extLst>
          </p:cNvPr>
          <p:cNvSpPr txBox="1"/>
          <p:nvPr/>
        </p:nvSpPr>
        <p:spPr>
          <a:xfrm>
            <a:off x="9379466" y="2556823"/>
            <a:ext cx="2111347" cy="461665"/>
          </a:xfrm>
          <a:prstGeom prst="rect">
            <a:avLst/>
          </a:prstGeom>
          <a:noFill/>
        </p:spPr>
        <p:txBody>
          <a:bodyPr wrap="none" rtlCol="0">
            <a:spAutoFit/>
          </a:bodyPr>
          <a:lstStyle/>
          <a:p>
            <a:r>
              <a:rPr lang="en-US" altLang="zh-TW" sz="2400" dirty="0"/>
              <a:t>projection lines</a:t>
            </a:r>
            <a:endParaRPr lang="zh-TW" altLang="en-US" sz="2400" dirty="0"/>
          </a:p>
        </p:txBody>
      </p:sp>
      <p:cxnSp>
        <p:nvCxnSpPr>
          <p:cNvPr id="8" name="接點: 弧形 7">
            <a:extLst>
              <a:ext uri="{FF2B5EF4-FFF2-40B4-BE49-F238E27FC236}">
                <a16:creationId xmlns:a16="http://schemas.microsoft.com/office/drawing/2014/main" id="{F59C9B51-C931-4CF7-AC16-E7F072BE7AA6}"/>
              </a:ext>
            </a:extLst>
          </p:cNvPr>
          <p:cNvCxnSpPr/>
          <p:nvPr/>
        </p:nvCxnSpPr>
        <p:spPr>
          <a:xfrm flipV="1">
            <a:off x="6542468" y="4694349"/>
            <a:ext cx="1255690" cy="882463"/>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13877772-ED61-4146-8924-8028C90ED7F6}"/>
              </a:ext>
            </a:extLst>
          </p:cNvPr>
          <p:cNvSpPr txBox="1"/>
          <p:nvPr/>
        </p:nvSpPr>
        <p:spPr>
          <a:xfrm>
            <a:off x="5602328" y="5546085"/>
            <a:ext cx="2989023" cy="523220"/>
          </a:xfrm>
          <a:prstGeom prst="rect">
            <a:avLst/>
          </a:prstGeom>
          <a:noFill/>
        </p:spPr>
        <p:txBody>
          <a:bodyPr wrap="none" rtlCol="0">
            <a:spAutoFit/>
          </a:bodyPr>
          <a:lstStyle/>
          <a:p>
            <a:r>
              <a:rPr lang="en-US" altLang="zh-TW" sz="2800" dirty="0"/>
              <a:t>linear interpolation</a:t>
            </a:r>
            <a:endParaRPr lang="zh-TW" altLang="en-US" sz="2800" dirty="0"/>
          </a:p>
        </p:txBody>
      </p:sp>
      <p:sp>
        <p:nvSpPr>
          <p:cNvPr id="7" name="投影片編號版面配置區 6">
            <a:extLst>
              <a:ext uri="{FF2B5EF4-FFF2-40B4-BE49-F238E27FC236}">
                <a16:creationId xmlns:a16="http://schemas.microsoft.com/office/drawing/2014/main" id="{29E5F7A5-0EE1-4EED-B562-7FE856450836}"/>
              </a:ext>
            </a:extLst>
          </p:cNvPr>
          <p:cNvSpPr>
            <a:spLocks noGrp="1"/>
          </p:cNvSpPr>
          <p:nvPr>
            <p:ph type="sldNum" sz="quarter" idx="12"/>
          </p:nvPr>
        </p:nvSpPr>
        <p:spPr/>
        <p:txBody>
          <a:bodyPr/>
          <a:lstStyle/>
          <a:p>
            <a:fld id="{E1CFCEE7-AA0A-44B9-A0B3-5356ACC922F5}" type="slidenum">
              <a:rPr lang="zh-TW" altLang="en-US" smtClean="0"/>
              <a:t>26</a:t>
            </a:fld>
            <a:endParaRPr lang="zh-TW" altLang="en-US"/>
          </a:p>
        </p:txBody>
      </p:sp>
      <p:grpSp>
        <p:nvGrpSpPr>
          <p:cNvPr id="9" name="群組 8">
            <a:extLst>
              <a:ext uri="{FF2B5EF4-FFF2-40B4-BE49-F238E27FC236}">
                <a16:creationId xmlns:a16="http://schemas.microsoft.com/office/drawing/2014/main" id="{61D5A10C-6828-460D-A645-0E05FD7EFD9C}"/>
              </a:ext>
            </a:extLst>
          </p:cNvPr>
          <p:cNvGrpSpPr/>
          <p:nvPr/>
        </p:nvGrpSpPr>
        <p:grpSpPr>
          <a:xfrm>
            <a:off x="8222162" y="2667"/>
            <a:ext cx="4048896" cy="1503428"/>
            <a:chOff x="8222162" y="2667"/>
            <a:chExt cx="4048896" cy="1503428"/>
          </a:xfrm>
        </p:grpSpPr>
        <p:pic>
          <p:nvPicPr>
            <p:cNvPr id="20" name="圖片 19">
              <a:extLst>
                <a:ext uri="{FF2B5EF4-FFF2-40B4-BE49-F238E27FC236}">
                  <a16:creationId xmlns:a16="http://schemas.microsoft.com/office/drawing/2014/main" id="{008E483C-E40A-4E2B-8778-4DA79E3DCD20}"/>
                </a:ext>
              </a:extLst>
            </p:cNvPr>
            <p:cNvPicPr>
              <a:picLocks noChangeAspect="1"/>
            </p:cNvPicPr>
            <p:nvPr/>
          </p:nvPicPr>
          <p:blipFill rotWithShape="1">
            <a:blip r:embed="rId9">
              <a:extLst>
                <a:ext uri="{28A0092B-C50C-407E-A947-70E740481C1C}">
                  <a14:useLocalDpi xmlns:a14="http://schemas.microsoft.com/office/drawing/2010/main" val="0"/>
                </a:ext>
              </a:extLst>
            </a:blip>
            <a:srcRect l="23744" t="-1319" r="51176" b="59819"/>
            <a:stretch/>
          </p:blipFill>
          <p:spPr>
            <a:xfrm>
              <a:off x="8222162" y="2667"/>
              <a:ext cx="4048896" cy="1429766"/>
            </a:xfrm>
            <a:prstGeom prst="rect">
              <a:avLst/>
            </a:prstGeom>
          </p:spPr>
        </p:pic>
        <p:sp>
          <p:nvSpPr>
            <p:cNvPr id="21" name="矩形 20">
              <a:extLst>
                <a:ext uri="{FF2B5EF4-FFF2-40B4-BE49-F238E27FC236}">
                  <a16:creationId xmlns:a16="http://schemas.microsoft.com/office/drawing/2014/main" id="{EE4DC734-6F3B-4044-A352-5D60204F6B7A}"/>
                </a:ext>
              </a:extLst>
            </p:cNvPr>
            <p:cNvSpPr/>
            <p:nvPr/>
          </p:nvSpPr>
          <p:spPr>
            <a:xfrm>
              <a:off x="9116592" y="76329"/>
              <a:ext cx="2161008" cy="14297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409479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9D15C3-1CA6-4CD0-9259-5EC147B8F8EE}"/>
              </a:ext>
            </a:extLst>
          </p:cNvPr>
          <p:cNvSpPr>
            <a:spLocks noGrp="1"/>
          </p:cNvSpPr>
          <p:nvPr>
            <p:ph type="title"/>
          </p:nvPr>
        </p:nvSpPr>
        <p:spPr/>
        <p:txBody>
          <a:bodyPr/>
          <a:lstStyle/>
          <a:p>
            <a:r>
              <a:rPr lang="en-US" altLang="zh-TW" dirty="0"/>
              <a:t>Disocclusion Removal</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14078B51-5551-4EFC-A2BA-1DB1D2B89223}"/>
                  </a:ext>
                </a:extLst>
              </p:cNvPr>
              <p:cNvSpPr>
                <a:spLocks noGrp="1"/>
              </p:cNvSpPr>
              <p:nvPr>
                <p:ph idx="1"/>
              </p:nvPr>
            </p:nvSpPr>
            <p:spPr>
              <a:xfrm>
                <a:off x="103039" y="1825625"/>
                <a:ext cx="7997348" cy="4351338"/>
              </a:xfrm>
            </p:spPr>
            <p:txBody>
              <a:bodyPr/>
              <a:lstStyle/>
              <a:p>
                <a:pPr marL="0" indent="0">
                  <a:buNone/>
                </a:pPr>
                <a:r>
                  <a:rPr lang="en-US" altLang="zh-TW" b="0" dirty="0"/>
                  <a:t>Analyze how </a:t>
                </a:r>
                <a14:m>
                  <m:oMath xmlns:m="http://schemas.openxmlformats.org/officeDocument/2006/math">
                    <m:r>
                      <m:rPr>
                        <m:sty m:val="p"/>
                      </m:rPr>
                      <a:rPr lang="en-US" altLang="zh-TW" b="0" i="0" dirty="0" smtClean="0">
                        <a:latin typeface="Cambria Math" panose="02040503050406030204" pitchFamily="18" charset="0"/>
                      </a:rPr>
                      <m:t>cd</m:t>
                    </m:r>
                    <m:sSub>
                      <m:sSubPr>
                        <m:ctrlPr>
                          <a:rPr lang="en-US" altLang="zh-TW" b="0" i="1" dirty="0" smtClean="0">
                            <a:latin typeface="Cambria Math" panose="02040503050406030204" pitchFamily="18" charset="0"/>
                          </a:rPr>
                        </m:ctrlPr>
                      </m:sSubPr>
                      <m:e>
                        <m:r>
                          <m:rPr>
                            <m:sty m:val="p"/>
                          </m:rPr>
                          <a:rPr lang="en-US" altLang="zh-TW" b="0" i="0" dirty="0" smtClean="0">
                            <a:latin typeface="Cambria Math" panose="02040503050406030204" pitchFamily="18" charset="0"/>
                          </a:rPr>
                          <m:t>d</m:t>
                        </m:r>
                      </m:e>
                      <m:sub>
                        <m:r>
                          <a:rPr lang="en-US" altLang="zh-TW" b="0" i="0" dirty="0" smtClean="0">
                            <a:latin typeface="Cambria Math" panose="02040503050406030204" pitchFamily="18" charset="0"/>
                          </a:rPr>
                          <m:t>1</m:t>
                        </m:r>
                      </m:sub>
                    </m:sSub>
                  </m:oMath>
                </a14:m>
                <a:r>
                  <a:rPr lang="en-US" altLang="zh-TW" dirty="0"/>
                  <a:t> covers </a:t>
                </a:r>
                <a14:m>
                  <m:oMath xmlns:m="http://schemas.openxmlformats.org/officeDocument/2006/math">
                    <m:r>
                      <m:rPr>
                        <m:sty m:val="p"/>
                      </m:rPr>
                      <a:rPr lang="en-US" altLang="zh-TW" b="0" i="0" smtClean="0">
                        <a:latin typeface="Cambria Math" panose="02040503050406030204" pitchFamily="18" charset="0"/>
                      </a:rPr>
                      <m:t>cd</m:t>
                    </m:r>
                    <m:sSub>
                      <m:sSubPr>
                        <m:ctrlPr>
                          <a:rPr lang="en-US" altLang="zh-TW" b="0" i="1" smtClean="0">
                            <a:latin typeface="Cambria Math" panose="02040503050406030204" pitchFamily="18" charset="0"/>
                          </a:rPr>
                        </m:ctrlPr>
                      </m:sSubPr>
                      <m:e>
                        <m:r>
                          <m:rPr>
                            <m:sty m:val="p"/>
                          </m:rPr>
                          <a:rPr lang="en-US" altLang="zh-TW" b="0" i="0" smtClean="0">
                            <a:latin typeface="Cambria Math" panose="02040503050406030204" pitchFamily="18" charset="0"/>
                          </a:rPr>
                          <m:t>d</m:t>
                        </m:r>
                      </m:e>
                      <m:sub>
                        <m:r>
                          <a:rPr lang="en-US" altLang="zh-TW" b="0" i="0" smtClean="0">
                            <a:latin typeface="Cambria Math" panose="02040503050406030204" pitchFamily="18" charset="0"/>
                          </a:rPr>
                          <m:t>2</m:t>
                        </m:r>
                      </m:sub>
                    </m:sSub>
                  </m:oMath>
                </a14:m>
                <a:endParaRPr lang="en-US" altLang="zh-TW" dirty="0"/>
              </a:p>
              <a:p>
                <a:pPr marL="0" indent="0">
                  <a:buNone/>
                </a:pPr>
                <a:r>
                  <a:rPr lang="en-US" altLang="zh-TW" dirty="0"/>
                  <a:t>Values in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𝑑</m:t>
                        </m:r>
                      </m:e>
                      <m:sub>
                        <m:r>
                          <a:rPr lang="en-US" altLang="zh-TW" b="0" i="1" smtClean="0">
                            <a:latin typeface="Cambria Math" panose="02040503050406030204" pitchFamily="18" charset="0"/>
                          </a:rPr>
                          <m:t>1,2</m:t>
                        </m:r>
                      </m:sub>
                    </m:sSub>
                  </m:oMath>
                </a14:m>
                <a:r>
                  <a:rPr lang="en-US" altLang="zh-TW" dirty="0"/>
                  <a:t> should be consistent with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𝑑</m:t>
                        </m:r>
                      </m:e>
                      <m:sub>
                        <m:r>
                          <a:rPr lang="en-US" altLang="zh-TW" b="0" i="1" smtClean="0">
                            <a:latin typeface="Cambria Math" panose="02040503050406030204" pitchFamily="18" charset="0"/>
                          </a:rPr>
                          <m:t>2</m:t>
                        </m:r>
                      </m:sub>
                    </m:sSub>
                  </m:oMath>
                </a14:m>
                <a:r>
                  <a:rPr lang="en-US" altLang="zh-TW" dirty="0"/>
                  <a:t> unless:</a:t>
                </a:r>
              </a:p>
              <a:p>
                <a:pPr marL="514350" indent="-514350">
                  <a:buFont typeface="+mj-lt"/>
                  <a:buAutoNum type="arabicPeriod"/>
                </a:pPr>
                <a14:m>
                  <m:oMath xmlns:m="http://schemas.openxmlformats.org/officeDocument/2006/math">
                    <m:r>
                      <m:rPr>
                        <m:sty m:val="p"/>
                      </m:rPr>
                      <a:rPr lang="en-US" altLang="zh-TW" b="0" i="0" smtClean="0">
                        <a:latin typeface="Cambria Math" panose="02040503050406030204" pitchFamily="18" charset="0"/>
                      </a:rPr>
                      <m:t>cd</m:t>
                    </m:r>
                    <m:sSub>
                      <m:sSubPr>
                        <m:ctrlPr>
                          <a:rPr lang="en-US" altLang="zh-TW" b="0" i="1" smtClean="0">
                            <a:latin typeface="Cambria Math" panose="02040503050406030204" pitchFamily="18" charset="0"/>
                          </a:rPr>
                        </m:ctrlPr>
                      </m:sSubPr>
                      <m:e>
                        <m:r>
                          <m:rPr>
                            <m:sty m:val="p"/>
                          </m:rPr>
                          <a:rPr lang="en-US" altLang="zh-TW" b="0" i="0" smtClean="0">
                            <a:latin typeface="Cambria Math" panose="02040503050406030204" pitchFamily="18" charset="0"/>
                          </a:rPr>
                          <m:t>d</m:t>
                        </m:r>
                      </m:e>
                      <m:sub>
                        <m:r>
                          <a:rPr lang="en-US" altLang="zh-TW" b="0" i="0" smtClean="0">
                            <a:latin typeface="Cambria Math" panose="02040503050406030204" pitchFamily="18" charset="0"/>
                          </a:rPr>
                          <m:t>1</m:t>
                        </m:r>
                      </m:sub>
                    </m:sSub>
                  </m:oMath>
                </a14:m>
                <a:r>
                  <a:rPr lang="en-US" altLang="zh-TW" dirty="0"/>
                  <a:t> does not cover that pixel </a:t>
                </a:r>
                <a:r>
                  <a:rPr lang="en-US" altLang="zh-TW" dirty="0">
                    <a:sym typeface="Wingdings" panose="05000000000000000000" pitchFamily="2" charset="2"/>
                  </a:rPr>
                  <a:t></a:t>
                </a:r>
                <a:r>
                  <a:rPr lang="en-US" altLang="zh-TW" dirty="0"/>
                  <a:t>Infinity depth</a:t>
                </a:r>
              </a:p>
              <a:p>
                <a:pPr marL="514350" indent="-514350">
                  <a:buFont typeface="+mj-lt"/>
                  <a:buAutoNum type="arabicPeriod"/>
                </a:pPr>
                <a:r>
                  <a:rPr lang="en-US" altLang="zh-TW" dirty="0"/>
                  <a:t>That part is </a:t>
                </a:r>
                <a:r>
                  <a:rPr lang="en-US" altLang="zh-TW" dirty="0" err="1"/>
                  <a:t>disoccluded</a:t>
                </a:r>
                <a:endParaRPr lang="en-US" altLang="zh-TW" dirty="0"/>
              </a:p>
              <a:p>
                <a:pPr marL="0" indent="0">
                  <a:buNone/>
                </a:pPr>
                <a:endParaRPr lang="en-US" altLang="zh-TW" dirty="0"/>
              </a:p>
              <a:p>
                <a:pPr marL="0" indent="0">
                  <a:buNone/>
                </a:pPr>
                <a:r>
                  <a:rPr lang="en-US" altLang="zh-TW" dirty="0"/>
                  <a:t>Disocclusion removal:</a:t>
                </a:r>
              </a:p>
              <a:p>
                <a:pPr marL="514350" indent="-514350">
                  <a:buFont typeface="+mj-lt"/>
                  <a:buAutoNum type="arabicPeriod"/>
                </a:pPr>
                <a:r>
                  <a:rPr lang="en-US" altLang="zh-TW" dirty="0"/>
                  <a:t>Compute </a:t>
                </a:r>
                <a14:m>
                  <m:oMath xmlns:m="http://schemas.openxmlformats.org/officeDocument/2006/math">
                    <m:sSub>
                      <m:sSubPr>
                        <m:ctrlPr>
                          <a:rPr lang="en-US" altLang="zh-TW" b="0" i="1" smtClean="0">
                            <a:latin typeface="Cambria Math" panose="02040503050406030204" pitchFamily="18" charset="0"/>
                          </a:rPr>
                        </m:ctrlPr>
                      </m:sSubPr>
                      <m:e>
                        <m:r>
                          <m:rPr>
                            <m:sty m:val="p"/>
                          </m:rPr>
                          <a:rPr lang="en-US" altLang="zh-TW" b="0" i="0" smtClean="0">
                            <a:latin typeface="Cambria Math" panose="02040503050406030204" pitchFamily="18" charset="0"/>
                          </a:rPr>
                          <m:t>d</m:t>
                        </m:r>
                      </m:e>
                      <m:sub>
                        <m:r>
                          <m:rPr>
                            <m:sty m:val="p"/>
                          </m:rPr>
                          <a:rPr lang="en-US" altLang="zh-TW" b="0" i="0" smtClean="0">
                            <a:latin typeface="Cambria Math" panose="02040503050406030204" pitchFamily="18" charset="0"/>
                          </a:rPr>
                          <m:t>abs</m:t>
                        </m:r>
                      </m:sub>
                    </m:sSub>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𝑑</m:t>
                        </m:r>
                      </m:e>
                      <m:sub>
                        <m:r>
                          <a:rPr lang="en-US" altLang="zh-TW" b="0" i="1" smtClean="0">
                            <a:latin typeface="Cambria Math" panose="02040503050406030204" pitchFamily="18" charset="0"/>
                          </a:rPr>
                          <m:t>1,2</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𝑑</m:t>
                        </m:r>
                      </m:e>
                      <m:sub>
                        <m:r>
                          <a:rPr lang="en-US" altLang="zh-TW" b="0" i="1" smtClean="0">
                            <a:latin typeface="Cambria Math" panose="02040503050406030204" pitchFamily="18" charset="0"/>
                          </a:rPr>
                          <m:t>2</m:t>
                        </m:r>
                      </m:sub>
                    </m:sSub>
                    <m:r>
                      <a:rPr lang="en-US" altLang="zh-TW" b="0" i="1" smtClean="0">
                        <a:latin typeface="Cambria Math" panose="02040503050406030204" pitchFamily="18" charset="0"/>
                      </a:rPr>
                      <m:t>|</m:t>
                    </m:r>
                  </m:oMath>
                </a14:m>
                <a:endParaRPr lang="en-US" altLang="zh-TW" dirty="0"/>
              </a:p>
              <a:p>
                <a:pPr marL="514350" indent="-514350">
                  <a:buFont typeface="+mj-lt"/>
                  <a:buAutoNum type="arabicPeriod"/>
                </a:pPr>
                <a:r>
                  <a:rPr lang="en-US" altLang="zh-TW" dirty="0"/>
                  <a:t>Remove those </a:t>
                </a:r>
                <a14:m>
                  <m:oMath xmlns:m="http://schemas.openxmlformats.org/officeDocument/2006/math">
                    <m:r>
                      <a:rPr lang="en-US" altLang="zh-TW" b="0" i="1" smtClean="0">
                        <a:latin typeface="Cambria Math" panose="02040503050406030204" pitchFamily="18" charset="0"/>
                      </a:rPr>
                      <m:t>≥ </m:t>
                    </m:r>
                  </m:oMath>
                </a14:m>
                <a:r>
                  <a:rPr lang="en-US" altLang="zh-TW" dirty="0"/>
                  <a:t>threshold in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𝑑</m:t>
                        </m:r>
                      </m:e>
                      <m:sub>
                        <m:r>
                          <m:rPr>
                            <m:sty m:val="p"/>
                          </m:rPr>
                          <a:rPr lang="en-US" altLang="zh-TW">
                            <a:latin typeface="Cambria Math" panose="02040503050406030204" pitchFamily="18" charset="0"/>
                          </a:rPr>
                          <m:t>abs</m:t>
                        </m:r>
                      </m:sub>
                    </m:sSub>
                  </m:oMath>
                </a14:m>
                <a:r>
                  <a:rPr lang="en-US" altLang="zh-TW" dirty="0"/>
                  <a:t> </a:t>
                </a:r>
              </a:p>
              <a:p>
                <a:pPr marL="514350" indent="-514350">
                  <a:buFont typeface="+mj-lt"/>
                  <a:buAutoNum type="arabicPeriod"/>
                </a:pPr>
                <a:endParaRPr lang="en-US" altLang="zh-TW" dirty="0"/>
              </a:p>
              <a:p>
                <a:pPr marL="514350" indent="-514350">
                  <a:buFont typeface="+mj-lt"/>
                  <a:buAutoNum type="arabicPeriod"/>
                </a:pPr>
                <a:endParaRPr lang="en-US" altLang="zh-TW" dirty="0"/>
              </a:p>
            </p:txBody>
          </p:sp>
        </mc:Choice>
        <mc:Fallback xmlns="">
          <p:sp>
            <p:nvSpPr>
              <p:cNvPr id="3" name="內容版面配置區 2">
                <a:extLst>
                  <a:ext uri="{FF2B5EF4-FFF2-40B4-BE49-F238E27FC236}">
                    <a16:creationId xmlns:a16="http://schemas.microsoft.com/office/drawing/2014/main" id="{14078B51-5551-4EFC-A2BA-1DB1D2B89223}"/>
                  </a:ext>
                </a:extLst>
              </p:cNvPr>
              <p:cNvSpPr>
                <a:spLocks noGrp="1" noRot="1" noChangeAspect="1" noMove="1" noResize="1" noEditPoints="1" noAdjustHandles="1" noChangeArrowheads="1" noChangeShapeType="1" noTextEdit="1"/>
              </p:cNvSpPr>
              <p:nvPr>
                <p:ph idx="1"/>
              </p:nvPr>
            </p:nvSpPr>
            <p:spPr>
              <a:xfrm>
                <a:off x="103039" y="1825625"/>
                <a:ext cx="7997348" cy="4351338"/>
              </a:xfrm>
              <a:blipFill>
                <a:blip r:embed="rId2"/>
                <a:stretch>
                  <a:fillRect l="-1601" t="-2241"/>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82606247-6F92-4ADA-88ED-3621FDE204B9}"/>
              </a:ext>
            </a:extLst>
          </p:cNvPr>
          <p:cNvSpPr/>
          <p:nvPr/>
        </p:nvSpPr>
        <p:spPr>
          <a:xfrm flipV="1">
            <a:off x="9486" y="-1"/>
            <a:ext cx="342273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85B0D5B5-2788-4103-A718-8BF93590C77A}"/>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Coverage Estimator</a:t>
            </a:r>
            <a:endParaRPr lang="en-TW" sz="2800" dirty="0">
              <a:solidFill>
                <a:schemeClr val="accent4">
                  <a:lumMod val="50000"/>
                </a:schemeClr>
              </a:solidFill>
            </a:endParaRPr>
          </a:p>
        </p:txBody>
      </p:sp>
      <p:pic>
        <p:nvPicPr>
          <p:cNvPr id="7" name="圖形 6">
            <a:extLst>
              <a:ext uri="{FF2B5EF4-FFF2-40B4-BE49-F238E27FC236}">
                <a16:creationId xmlns:a16="http://schemas.microsoft.com/office/drawing/2014/main" id="{0015A7E0-3B3A-4DE9-80B3-7E1E901394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4018" y="2551940"/>
            <a:ext cx="3488546" cy="3940935"/>
          </a:xfrm>
          <a:prstGeom prst="rect">
            <a:avLst/>
          </a:prstGeom>
        </p:spPr>
      </p:pic>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AD3AC5B8-C11A-4C70-B5BF-73B774132288}"/>
                  </a:ext>
                </a:extLst>
              </p:cNvPr>
              <p:cNvSpPr txBox="1"/>
              <p:nvPr/>
            </p:nvSpPr>
            <p:spPr>
              <a:xfrm>
                <a:off x="6263936" y="3380567"/>
                <a:ext cx="2045887" cy="830997"/>
              </a:xfrm>
              <a:prstGeom prst="rect">
                <a:avLst/>
              </a:prstGeom>
              <a:noFill/>
              <a:ln>
                <a:solidFill>
                  <a:schemeClr val="tx1"/>
                </a:solidFill>
              </a:ln>
            </p:spPr>
            <p:txBody>
              <a:bodyPr wrap="square" rtlCol="0">
                <a:spAutoFit/>
              </a:bodyPr>
              <a:lstStyle/>
              <a:p>
                <a:r>
                  <a:rPr lang="en-US" altLang="zh-TW" sz="2400" dirty="0"/>
                  <a:t>Colored parts from </a:t>
                </a:r>
                <a14:m>
                  <m:oMath xmlns:m="http://schemas.openxmlformats.org/officeDocument/2006/math">
                    <m:r>
                      <m:rPr>
                        <m:sty m:val="p"/>
                      </m:rPr>
                      <a:rPr lang="en-US" altLang="zh-TW" sz="2400" b="0" i="0" smtClean="0">
                        <a:latin typeface="Cambria Math" panose="02040503050406030204" pitchFamily="18" charset="0"/>
                      </a:rPr>
                      <m:t>cd</m:t>
                    </m:r>
                    <m:sSub>
                      <m:sSubPr>
                        <m:ctrlPr>
                          <a:rPr lang="en-US" altLang="zh-TW" sz="2400" b="0" i="1" smtClean="0">
                            <a:latin typeface="Cambria Math" panose="02040503050406030204" pitchFamily="18" charset="0"/>
                          </a:rPr>
                        </m:ctrlPr>
                      </m:sSubPr>
                      <m:e>
                        <m:r>
                          <m:rPr>
                            <m:sty m:val="p"/>
                          </m:rPr>
                          <a:rPr lang="en-US" altLang="zh-TW" sz="2400" b="0" i="0" smtClean="0">
                            <a:latin typeface="Cambria Math" panose="02040503050406030204" pitchFamily="18" charset="0"/>
                          </a:rPr>
                          <m:t>d</m:t>
                        </m:r>
                      </m:e>
                      <m:sub>
                        <m:r>
                          <a:rPr lang="en-US" altLang="zh-TW" sz="2400" b="0" i="0" smtClean="0">
                            <a:latin typeface="Cambria Math" panose="02040503050406030204" pitchFamily="18" charset="0"/>
                          </a:rPr>
                          <m:t>1</m:t>
                        </m:r>
                      </m:sub>
                    </m:sSub>
                  </m:oMath>
                </a14:m>
                <a:endParaRPr lang="zh-TW" altLang="en-US" sz="2400" dirty="0"/>
              </a:p>
            </p:txBody>
          </p:sp>
        </mc:Choice>
        <mc:Fallback xmlns="">
          <p:sp>
            <p:nvSpPr>
              <p:cNvPr id="8" name="文字方塊 7">
                <a:extLst>
                  <a:ext uri="{FF2B5EF4-FFF2-40B4-BE49-F238E27FC236}">
                    <a16:creationId xmlns:a16="http://schemas.microsoft.com/office/drawing/2014/main" id="{AD3AC5B8-C11A-4C70-B5BF-73B774132288}"/>
                  </a:ext>
                </a:extLst>
              </p:cNvPr>
              <p:cNvSpPr txBox="1">
                <a:spLocks noRot="1" noChangeAspect="1" noMove="1" noResize="1" noEditPoints="1" noAdjustHandles="1" noChangeArrowheads="1" noChangeShapeType="1" noTextEdit="1"/>
              </p:cNvSpPr>
              <p:nvPr/>
            </p:nvSpPr>
            <p:spPr>
              <a:xfrm>
                <a:off x="6263936" y="3380567"/>
                <a:ext cx="2045887" cy="830997"/>
              </a:xfrm>
              <a:prstGeom prst="rect">
                <a:avLst/>
              </a:prstGeom>
              <a:blipFill>
                <a:blip r:embed="rId5"/>
                <a:stretch>
                  <a:fillRect l="-4451" t="-5072" b="-15217"/>
                </a:stretch>
              </a:blipFill>
              <a:ln>
                <a:solidFill>
                  <a:schemeClr val="tx1"/>
                </a:solidFill>
              </a:ln>
            </p:spPr>
            <p:txBody>
              <a:bodyPr/>
              <a:lstStyle/>
              <a:p>
                <a:r>
                  <a:rPr lang="zh-TW" altLang="en-US">
                    <a:noFill/>
                  </a:rPr>
                  <a:t> </a:t>
                </a:r>
              </a:p>
            </p:txBody>
          </p:sp>
        </mc:Fallback>
      </mc:AlternateContent>
      <p:cxnSp>
        <p:nvCxnSpPr>
          <p:cNvPr id="11" name="接點: 弧形 10">
            <a:extLst>
              <a:ext uri="{FF2B5EF4-FFF2-40B4-BE49-F238E27FC236}">
                <a16:creationId xmlns:a16="http://schemas.microsoft.com/office/drawing/2014/main" id="{88FD08CE-9AE9-44C4-9FE2-27C386EFAC16}"/>
              </a:ext>
            </a:extLst>
          </p:cNvPr>
          <p:cNvCxnSpPr>
            <a:cxnSpLocks/>
            <a:endCxn id="8" idx="3"/>
          </p:cNvCxnSpPr>
          <p:nvPr/>
        </p:nvCxnSpPr>
        <p:spPr>
          <a:xfrm rot="10800000" flipV="1">
            <a:off x="8309824" y="3380566"/>
            <a:ext cx="524991" cy="415499"/>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ACB7688F-2D57-45A9-B914-996726ADDD84}"/>
              </a:ext>
            </a:extLst>
          </p:cNvPr>
          <p:cNvSpPr txBox="1"/>
          <p:nvPr/>
        </p:nvSpPr>
        <p:spPr>
          <a:xfrm>
            <a:off x="6263936" y="4314306"/>
            <a:ext cx="2045887" cy="830997"/>
          </a:xfrm>
          <a:prstGeom prst="rect">
            <a:avLst/>
          </a:prstGeom>
          <a:noFill/>
          <a:ln>
            <a:solidFill>
              <a:schemeClr val="tx1"/>
            </a:solidFill>
          </a:ln>
        </p:spPr>
        <p:txBody>
          <a:bodyPr wrap="square" rtlCol="0">
            <a:spAutoFit/>
          </a:bodyPr>
          <a:lstStyle/>
          <a:p>
            <a:r>
              <a:rPr lang="en-US" altLang="zh-TW" sz="2400" dirty="0"/>
              <a:t>Gray parts are disocclusion</a:t>
            </a:r>
            <a:endParaRPr lang="zh-TW" altLang="en-US" sz="2400" dirty="0"/>
          </a:p>
        </p:txBody>
      </p:sp>
      <p:cxnSp>
        <p:nvCxnSpPr>
          <p:cNvPr id="14" name="接點: 弧形 13">
            <a:extLst>
              <a:ext uri="{FF2B5EF4-FFF2-40B4-BE49-F238E27FC236}">
                <a16:creationId xmlns:a16="http://schemas.microsoft.com/office/drawing/2014/main" id="{B172FD06-9DF3-46E7-A795-6A9292A5851A}"/>
              </a:ext>
            </a:extLst>
          </p:cNvPr>
          <p:cNvCxnSpPr>
            <a:cxnSpLocks/>
            <a:endCxn id="13" idx="3"/>
          </p:cNvCxnSpPr>
          <p:nvPr/>
        </p:nvCxnSpPr>
        <p:spPr>
          <a:xfrm rot="5400000">
            <a:off x="8283748" y="3822140"/>
            <a:ext cx="933740" cy="881590"/>
          </a:xfrm>
          <a:prstGeom prst="curved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7B1BD8AF-9C67-41D4-863B-8C4C1C6CCDC7}"/>
              </a:ext>
            </a:extLst>
          </p:cNvPr>
          <p:cNvSpPr txBox="1"/>
          <p:nvPr/>
        </p:nvSpPr>
        <p:spPr>
          <a:xfrm>
            <a:off x="10579100" y="6176963"/>
            <a:ext cx="1612900" cy="461665"/>
          </a:xfrm>
          <a:prstGeom prst="rect">
            <a:avLst/>
          </a:prstGeom>
          <a:noFill/>
        </p:spPr>
        <p:txBody>
          <a:bodyPr wrap="square" rtlCol="0">
            <a:spAutoFit/>
          </a:bodyPr>
          <a:lstStyle/>
          <a:p>
            <a:pPr algn="ctr"/>
            <a:r>
              <a:rPr lang="en-US" altLang="zh-TW" sz="2400" dirty="0">
                <a:highlight>
                  <a:srgbClr val="C0C0C0"/>
                </a:highlight>
              </a:rPr>
              <a:t>Color view</a:t>
            </a:r>
            <a:endParaRPr lang="zh-TW" altLang="en-US" sz="2400" dirty="0">
              <a:highlight>
                <a:srgbClr val="C0C0C0"/>
              </a:highlight>
            </a:endParaRPr>
          </a:p>
        </p:txBody>
      </p:sp>
      <p:sp>
        <p:nvSpPr>
          <p:cNvPr id="6" name="投影片編號版面配置區 5">
            <a:extLst>
              <a:ext uri="{FF2B5EF4-FFF2-40B4-BE49-F238E27FC236}">
                <a16:creationId xmlns:a16="http://schemas.microsoft.com/office/drawing/2014/main" id="{B1CEE2FB-B7B2-4319-A16D-5A7BE6F6E24A}"/>
              </a:ext>
            </a:extLst>
          </p:cNvPr>
          <p:cNvSpPr>
            <a:spLocks noGrp="1"/>
          </p:cNvSpPr>
          <p:nvPr>
            <p:ph type="sldNum" sz="quarter" idx="12"/>
          </p:nvPr>
        </p:nvSpPr>
        <p:spPr/>
        <p:txBody>
          <a:bodyPr/>
          <a:lstStyle/>
          <a:p>
            <a:fld id="{E1CFCEE7-AA0A-44B9-A0B3-5356ACC922F5}" type="slidenum">
              <a:rPr lang="zh-TW" altLang="en-US" smtClean="0"/>
              <a:t>27</a:t>
            </a:fld>
            <a:endParaRPr lang="zh-TW" altLang="en-US"/>
          </a:p>
        </p:txBody>
      </p:sp>
      <p:grpSp>
        <p:nvGrpSpPr>
          <p:cNvPr id="10" name="群組 9">
            <a:extLst>
              <a:ext uri="{FF2B5EF4-FFF2-40B4-BE49-F238E27FC236}">
                <a16:creationId xmlns:a16="http://schemas.microsoft.com/office/drawing/2014/main" id="{17C91052-3E81-4CA2-BD1E-799722168023}"/>
              </a:ext>
            </a:extLst>
          </p:cNvPr>
          <p:cNvGrpSpPr/>
          <p:nvPr/>
        </p:nvGrpSpPr>
        <p:grpSpPr>
          <a:xfrm>
            <a:off x="8693968" y="-2919"/>
            <a:ext cx="3488546" cy="2109739"/>
            <a:chOff x="8693968" y="-2919"/>
            <a:chExt cx="3488546" cy="2109739"/>
          </a:xfrm>
        </p:grpSpPr>
        <p:pic>
          <p:nvPicPr>
            <p:cNvPr id="16" name="圖片 15">
              <a:extLst>
                <a:ext uri="{FF2B5EF4-FFF2-40B4-BE49-F238E27FC236}">
                  <a16:creationId xmlns:a16="http://schemas.microsoft.com/office/drawing/2014/main" id="{17E86B47-DC55-4310-810C-8BE2B8914E42}"/>
                </a:ext>
              </a:extLst>
            </p:cNvPr>
            <p:cNvPicPr>
              <a:picLocks noChangeAspect="1"/>
            </p:cNvPicPr>
            <p:nvPr/>
          </p:nvPicPr>
          <p:blipFill rotWithShape="1">
            <a:blip r:embed="rId6">
              <a:extLst>
                <a:ext uri="{28A0092B-C50C-407E-A947-70E740481C1C}">
                  <a14:useLocalDpi xmlns:a14="http://schemas.microsoft.com/office/drawing/2010/main" val="0"/>
                </a:ext>
              </a:extLst>
            </a:blip>
            <a:srcRect l="64738" t="871" r="281" b="-1"/>
            <a:stretch/>
          </p:blipFill>
          <p:spPr>
            <a:xfrm>
              <a:off x="8693968" y="-2919"/>
              <a:ext cx="3488546" cy="2109739"/>
            </a:xfrm>
            <a:prstGeom prst="rect">
              <a:avLst/>
            </a:prstGeom>
          </p:spPr>
        </p:pic>
        <p:sp>
          <p:nvSpPr>
            <p:cNvPr id="17" name="矩形 16">
              <a:extLst>
                <a:ext uri="{FF2B5EF4-FFF2-40B4-BE49-F238E27FC236}">
                  <a16:creationId xmlns:a16="http://schemas.microsoft.com/office/drawing/2014/main" id="{588E4F3B-ED4A-407D-AA99-897D3969E3B8}"/>
                </a:ext>
              </a:extLst>
            </p:cNvPr>
            <p:cNvSpPr/>
            <p:nvPr/>
          </p:nvSpPr>
          <p:spPr>
            <a:xfrm>
              <a:off x="8733491" y="626309"/>
              <a:ext cx="1934510" cy="8025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9749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a:extLst>
                  <a:ext uri="{FF2B5EF4-FFF2-40B4-BE49-F238E27FC236}">
                    <a16:creationId xmlns:a16="http://schemas.microsoft.com/office/drawing/2014/main" id="{A69D15C3-1CA6-4CD0-9259-5EC147B8F8EE}"/>
                  </a:ext>
                </a:extLst>
              </p:cNvPr>
              <p:cNvSpPr>
                <a:spLocks noGrp="1"/>
              </p:cNvSpPr>
              <p:nvPr>
                <p:ph type="title"/>
              </p:nvPr>
            </p:nvSpPr>
            <p:spPr>
              <a:xfrm>
                <a:off x="838200" y="596939"/>
                <a:ext cx="6122831" cy="1325563"/>
              </a:xfrm>
            </p:spPr>
            <p:txBody>
              <a:bodyPr>
                <a:normAutofit fontScale="90000"/>
              </a:bodyPr>
              <a:lstStyle/>
              <a:p>
                <a:r>
                  <a:rPr lang="en-US" altLang="zh-TW" dirty="0"/>
                  <a:t>Compute Coverage Map of </a:t>
                </a:r>
                <a14:m>
                  <m:oMath xmlns:m="http://schemas.openxmlformats.org/officeDocument/2006/math">
                    <m:r>
                      <m:rPr>
                        <m:sty m:val="p"/>
                      </m:rPr>
                      <a:rPr lang="en-US" altLang="zh-TW" b="0" i="0" smtClean="0">
                        <a:latin typeface="Cambria Math" panose="02040503050406030204" pitchFamily="18" charset="0"/>
                      </a:rPr>
                      <m:t>cd</m:t>
                    </m:r>
                    <m:sSub>
                      <m:sSubPr>
                        <m:ctrlPr>
                          <a:rPr lang="en-US" altLang="zh-TW" b="0" i="1" smtClean="0">
                            <a:latin typeface="Cambria Math" panose="02040503050406030204" pitchFamily="18" charset="0"/>
                          </a:rPr>
                        </m:ctrlPr>
                      </m:sSubPr>
                      <m:e>
                        <m:r>
                          <m:rPr>
                            <m:sty m:val="p"/>
                          </m:rPr>
                          <a:rPr lang="en-US" altLang="zh-TW" b="0" i="0" smtClean="0">
                            <a:latin typeface="Cambria Math" panose="02040503050406030204" pitchFamily="18" charset="0"/>
                          </a:rPr>
                          <m:t>d</m:t>
                        </m:r>
                      </m:e>
                      <m:sub>
                        <m:r>
                          <a:rPr lang="en-US" altLang="zh-TW" b="0" i="0" smtClean="0">
                            <a:latin typeface="Cambria Math" panose="02040503050406030204" pitchFamily="18" charset="0"/>
                          </a:rPr>
                          <m:t>1</m:t>
                        </m:r>
                      </m:sub>
                    </m:sSub>
                  </m:oMath>
                </a14:m>
                <a:r>
                  <a:rPr lang="en-US" altLang="zh-TW" dirty="0"/>
                  <a:t> on </a:t>
                </a:r>
                <a14:m>
                  <m:oMath xmlns:m="http://schemas.openxmlformats.org/officeDocument/2006/math">
                    <m:r>
                      <m:rPr>
                        <m:sty m:val="p"/>
                      </m:rPr>
                      <a:rPr lang="en-US" altLang="zh-TW" b="0" i="0" smtClean="0">
                        <a:latin typeface="Cambria Math" panose="02040503050406030204" pitchFamily="18" charset="0"/>
                      </a:rPr>
                      <m:t>cd</m:t>
                    </m:r>
                    <m:sSub>
                      <m:sSubPr>
                        <m:ctrlPr>
                          <a:rPr lang="en-US" altLang="zh-TW" b="0" i="1" smtClean="0">
                            <a:latin typeface="Cambria Math" panose="02040503050406030204" pitchFamily="18" charset="0"/>
                          </a:rPr>
                        </m:ctrlPr>
                      </m:sSubPr>
                      <m:e>
                        <m:r>
                          <m:rPr>
                            <m:sty m:val="p"/>
                          </m:rPr>
                          <a:rPr lang="en-US" altLang="zh-TW" b="0" i="0" smtClean="0">
                            <a:latin typeface="Cambria Math" panose="02040503050406030204" pitchFamily="18" charset="0"/>
                          </a:rPr>
                          <m:t>d</m:t>
                        </m:r>
                      </m:e>
                      <m:sub>
                        <m:r>
                          <a:rPr lang="en-US" altLang="zh-TW" b="0" i="0" smtClean="0">
                            <a:latin typeface="Cambria Math" panose="02040503050406030204" pitchFamily="18" charset="0"/>
                          </a:rPr>
                          <m:t>2</m:t>
                        </m:r>
                      </m:sub>
                    </m:sSub>
                  </m:oMath>
                </a14:m>
                <a:r>
                  <a:rPr lang="en-US" altLang="zh-TW" dirty="0"/>
                  <a:t>,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𝐶</m:t>
                        </m:r>
                      </m:e>
                      <m:sub>
                        <m:r>
                          <a:rPr lang="en-US" altLang="zh-TW" b="0" i="1" smtClean="0">
                            <a:latin typeface="Cambria Math" panose="02040503050406030204" pitchFamily="18" charset="0"/>
                          </a:rPr>
                          <m:t>1,2</m:t>
                        </m:r>
                      </m:sub>
                    </m:sSub>
                  </m:oMath>
                </a14:m>
                <a:endParaRPr lang="zh-TW" altLang="en-US" dirty="0"/>
              </a:p>
            </p:txBody>
          </p:sp>
        </mc:Choice>
        <mc:Fallback xmlns="">
          <p:sp>
            <p:nvSpPr>
              <p:cNvPr id="2" name="標題 1">
                <a:extLst>
                  <a:ext uri="{FF2B5EF4-FFF2-40B4-BE49-F238E27FC236}">
                    <a16:creationId xmlns:a16="http://schemas.microsoft.com/office/drawing/2014/main" id="{A69D15C3-1CA6-4CD0-9259-5EC147B8F8EE}"/>
                  </a:ext>
                </a:extLst>
              </p:cNvPr>
              <p:cNvSpPr>
                <a:spLocks noGrp="1" noRot="1" noChangeAspect="1" noMove="1" noResize="1" noEditPoints="1" noAdjustHandles="1" noChangeArrowheads="1" noChangeShapeType="1" noTextEdit="1"/>
              </p:cNvSpPr>
              <p:nvPr>
                <p:ph type="title"/>
              </p:nvPr>
            </p:nvSpPr>
            <p:spPr>
              <a:xfrm>
                <a:off x="838200" y="596939"/>
                <a:ext cx="6122831" cy="1325563"/>
              </a:xfrm>
              <a:blipFill>
                <a:blip r:embed="rId2"/>
                <a:stretch>
                  <a:fillRect l="-3586" t="-9217" b="-14286"/>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82606247-6F92-4ADA-88ED-3621FDE204B9}"/>
              </a:ext>
            </a:extLst>
          </p:cNvPr>
          <p:cNvSpPr/>
          <p:nvPr/>
        </p:nvSpPr>
        <p:spPr>
          <a:xfrm flipV="1">
            <a:off x="9486" y="-1"/>
            <a:ext cx="342273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85B0D5B5-2788-4103-A718-8BF93590C77A}"/>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Coverage Estimator</a:t>
            </a:r>
            <a:endParaRPr lang="en-TW" sz="2800" dirty="0">
              <a:solidFill>
                <a:schemeClr val="accent4">
                  <a:lumMod val="50000"/>
                </a:schemeClr>
              </a:solidFill>
            </a:endParaRPr>
          </a:p>
        </p:txBody>
      </p:sp>
      <p:sp>
        <p:nvSpPr>
          <p:cNvPr id="6" name="投影片編號版面配置區 5">
            <a:extLst>
              <a:ext uri="{FF2B5EF4-FFF2-40B4-BE49-F238E27FC236}">
                <a16:creationId xmlns:a16="http://schemas.microsoft.com/office/drawing/2014/main" id="{B25A15A5-FCCD-4586-B972-AFB23F4AC7C5}"/>
              </a:ext>
            </a:extLst>
          </p:cNvPr>
          <p:cNvSpPr>
            <a:spLocks noGrp="1"/>
          </p:cNvSpPr>
          <p:nvPr>
            <p:ph type="sldNum" sz="quarter" idx="12"/>
          </p:nvPr>
        </p:nvSpPr>
        <p:spPr/>
        <p:txBody>
          <a:bodyPr/>
          <a:lstStyle/>
          <a:p>
            <a:fld id="{E1CFCEE7-AA0A-44B9-A0B3-5356ACC922F5}" type="slidenum">
              <a:rPr lang="zh-TW" altLang="en-US" smtClean="0"/>
              <a:t>28</a:t>
            </a:fld>
            <a:endParaRPr lang="zh-TW" altLang="en-US"/>
          </a:p>
        </p:txBody>
      </p:sp>
      <p:grpSp>
        <p:nvGrpSpPr>
          <p:cNvPr id="7" name="群組 6">
            <a:extLst>
              <a:ext uri="{FF2B5EF4-FFF2-40B4-BE49-F238E27FC236}">
                <a16:creationId xmlns:a16="http://schemas.microsoft.com/office/drawing/2014/main" id="{4829245C-0DA6-4A8C-8124-DD8FA848A86B}"/>
              </a:ext>
            </a:extLst>
          </p:cNvPr>
          <p:cNvGrpSpPr/>
          <p:nvPr/>
        </p:nvGrpSpPr>
        <p:grpSpPr>
          <a:xfrm>
            <a:off x="7101345" y="-3752"/>
            <a:ext cx="5090655" cy="1886608"/>
            <a:chOff x="7101345" y="-3752"/>
            <a:chExt cx="5090655" cy="1886608"/>
          </a:xfrm>
        </p:grpSpPr>
        <p:pic>
          <p:nvPicPr>
            <p:cNvPr id="12" name="圖片 11">
              <a:extLst>
                <a:ext uri="{FF2B5EF4-FFF2-40B4-BE49-F238E27FC236}">
                  <a16:creationId xmlns:a16="http://schemas.microsoft.com/office/drawing/2014/main" id="{485C63EA-5407-4FB0-AB52-1E9073210F94}"/>
                </a:ext>
              </a:extLst>
            </p:cNvPr>
            <p:cNvPicPr>
              <a:picLocks noChangeAspect="1"/>
            </p:cNvPicPr>
            <p:nvPr/>
          </p:nvPicPr>
          <p:blipFill rotWithShape="1">
            <a:blip r:embed="rId3">
              <a:extLst>
                <a:ext uri="{28A0092B-C50C-407E-A947-70E740481C1C}">
                  <a14:useLocalDpi xmlns:a14="http://schemas.microsoft.com/office/drawing/2010/main" val="0"/>
                </a:ext>
              </a:extLst>
            </a:blip>
            <a:srcRect l="28443" t="56380" r="15417"/>
            <a:stretch/>
          </p:blipFill>
          <p:spPr>
            <a:xfrm>
              <a:off x="7101345" y="-3752"/>
              <a:ext cx="5090655" cy="1886608"/>
            </a:xfrm>
            <a:prstGeom prst="rect">
              <a:avLst/>
            </a:prstGeom>
          </p:spPr>
        </p:pic>
        <p:sp>
          <p:nvSpPr>
            <p:cNvPr id="11" name="矩形 10">
              <a:extLst>
                <a:ext uri="{FF2B5EF4-FFF2-40B4-BE49-F238E27FC236}">
                  <a16:creationId xmlns:a16="http://schemas.microsoft.com/office/drawing/2014/main" id="{634217C9-EB70-4C61-A007-49C490326C37}"/>
                </a:ext>
              </a:extLst>
            </p:cNvPr>
            <p:cNvSpPr/>
            <p:nvPr/>
          </p:nvSpPr>
          <p:spPr>
            <a:xfrm>
              <a:off x="9713515" y="596939"/>
              <a:ext cx="1318547" cy="10674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pic>
        <p:nvPicPr>
          <p:cNvPr id="17" name="圖片 16">
            <a:extLst>
              <a:ext uri="{FF2B5EF4-FFF2-40B4-BE49-F238E27FC236}">
                <a16:creationId xmlns:a16="http://schemas.microsoft.com/office/drawing/2014/main" id="{72872FEE-6BAA-4AC9-9286-E68A1B614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04" y="4237912"/>
            <a:ext cx="10802858" cy="2305372"/>
          </a:xfrm>
          <a:prstGeom prst="rect">
            <a:avLst/>
          </a:prstGeom>
        </p:spPr>
      </p:pic>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8B1195BB-FBB4-4828-818F-FC9236161D3F}"/>
                  </a:ext>
                </a:extLst>
              </p:cNvPr>
              <p:cNvSpPr txBox="1"/>
              <p:nvPr/>
            </p:nvSpPr>
            <p:spPr>
              <a:xfrm>
                <a:off x="229203" y="1922502"/>
                <a:ext cx="6122831" cy="1658018"/>
              </a:xfrm>
              <a:prstGeom prst="rect">
                <a:avLst/>
              </a:prstGeom>
              <a:noFill/>
            </p:spPr>
            <p:txBody>
              <a:bodyPr wrap="square" rtlCol="0">
                <a:spAutoFit/>
              </a:bodyPr>
              <a:lstStyle/>
              <a:p>
                <a:pPr marL="0" indent="0">
                  <a:buNone/>
                </a:pPr>
                <a:r>
                  <a:rPr lang="en-US" altLang="zh-TW" sz="2000" dirty="0"/>
                  <a:t>For a pair of candidates:</a:t>
                </a:r>
              </a:p>
              <a:p>
                <a:pPr marL="514350" indent="-514350">
                  <a:buFont typeface="+mj-lt"/>
                  <a:buAutoNum type="arabicPeriod"/>
                </a:pPr>
                <a:r>
                  <a:rPr lang="en-US" altLang="zh-TW" sz="2000" dirty="0"/>
                  <a:t>Request depth images, </a:t>
                </a:r>
                <a14:m>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𝑑</m:t>
                        </m:r>
                      </m:e>
                      <m:sub>
                        <m:r>
                          <a:rPr lang="en-US" altLang="zh-TW" sz="2000" b="0" i="1" smtClean="0">
                            <a:latin typeface="Cambria Math" panose="02040503050406030204" pitchFamily="18" charset="0"/>
                          </a:rPr>
                          <m:t>1</m:t>
                        </m:r>
                      </m:sub>
                    </m:sSub>
                  </m:oMath>
                </a14:m>
                <a:r>
                  <a:rPr lang="en-US" altLang="zh-TW" sz="2000" dirty="0"/>
                  <a:t> and </a:t>
                </a:r>
                <a14:m>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𝑑</m:t>
                        </m:r>
                      </m:e>
                      <m:sub>
                        <m:r>
                          <a:rPr lang="en-US" altLang="zh-TW" sz="2000" b="0" i="1" smtClean="0">
                            <a:latin typeface="Cambria Math" panose="02040503050406030204" pitchFamily="18" charset="0"/>
                          </a:rPr>
                          <m:t>2</m:t>
                        </m:r>
                      </m:sub>
                    </m:sSub>
                  </m:oMath>
                </a14:m>
                <a:endParaRPr lang="en-US" altLang="zh-TW" sz="2000" dirty="0"/>
              </a:p>
              <a:p>
                <a:pPr marL="514350" indent="-514350">
                  <a:buFont typeface="+mj-lt"/>
                  <a:buAutoNum type="arabicPeriod"/>
                </a:pPr>
                <a:r>
                  <a:rPr lang="en-US" altLang="zh-TW" sz="2000" dirty="0"/>
                  <a:t>Create mesh </a:t>
                </a:r>
                <a14:m>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𝑚</m:t>
                        </m:r>
                      </m:e>
                      <m:sub>
                        <m:r>
                          <a:rPr lang="en-US" altLang="zh-TW" sz="2000" b="0" i="1" smtClean="0">
                            <a:latin typeface="Cambria Math" panose="02040503050406030204" pitchFamily="18" charset="0"/>
                          </a:rPr>
                          <m:t>1</m:t>
                        </m:r>
                      </m:sub>
                    </m:sSub>
                  </m:oMath>
                </a14:m>
                <a:r>
                  <a:rPr lang="en-US" altLang="zh-TW" sz="2000" dirty="0"/>
                  <a:t> from </a:t>
                </a:r>
                <a14:m>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𝑑</m:t>
                        </m:r>
                      </m:e>
                      <m:sub>
                        <m:r>
                          <a:rPr lang="en-US" altLang="zh-TW" sz="2000" b="0" i="1" smtClean="0">
                            <a:latin typeface="Cambria Math" panose="02040503050406030204" pitchFamily="18" charset="0"/>
                          </a:rPr>
                          <m:t>1</m:t>
                        </m:r>
                      </m:sub>
                    </m:sSub>
                  </m:oMath>
                </a14:m>
                <a:endParaRPr lang="en-US" altLang="zh-TW" sz="2000" dirty="0"/>
              </a:p>
              <a:p>
                <a:pPr marL="514350" indent="-514350">
                  <a:buFont typeface="+mj-lt"/>
                  <a:buAutoNum type="arabicPeriod"/>
                </a:pPr>
                <a:r>
                  <a:rPr lang="en-US" altLang="zh-TW" sz="2000" dirty="0"/>
                  <a:t>Re-project </a:t>
                </a:r>
                <a14:m>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𝑚</m:t>
                        </m:r>
                      </m:e>
                      <m:sub>
                        <m:r>
                          <a:rPr lang="en-US" altLang="zh-TW" sz="2000" b="0" i="1" smtClean="0">
                            <a:latin typeface="Cambria Math" panose="02040503050406030204" pitchFamily="18" charset="0"/>
                          </a:rPr>
                          <m:t>1</m:t>
                        </m:r>
                      </m:sub>
                    </m:sSub>
                  </m:oMath>
                </a14:m>
                <a:r>
                  <a:rPr lang="en-US" altLang="zh-TW" sz="2000" dirty="0"/>
                  <a:t> to </a:t>
                </a:r>
                <a14:m>
                  <m:oMath xmlns:m="http://schemas.openxmlformats.org/officeDocument/2006/math">
                    <m:r>
                      <m:rPr>
                        <m:sty m:val="p"/>
                      </m:rPr>
                      <a:rPr lang="en-US" altLang="zh-TW" sz="2000" b="0" i="0" smtClean="0">
                        <a:latin typeface="Cambria Math" panose="02040503050406030204" pitchFamily="18" charset="0"/>
                      </a:rPr>
                      <m:t>cd</m:t>
                    </m:r>
                    <m:sSub>
                      <m:sSubPr>
                        <m:ctrlPr>
                          <a:rPr lang="en-US" altLang="zh-TW" sz="2000" b="0" i="1" smtClean="0">
                            <a:latin typeface="Cambria Math" panose="02040503050406030204" pitchFamily="18" charset="0"/>
                          </a:rPr>
                        </m:ctrlPr>
                      </m:sSubPr>
                      <m:e>
                        <m:r>
                          <m:rPr>
                            <m:sty m:val="p"/>
                          </m:rPr>
                          <a:rPr lang="en-US" altLang="zh-TW" sz="2000" b="0" i="0" smtClean="0">
                            <a:latin typeface="Cambria Math" panose="02040503050406030204" pitchFamily="18" charset="0"/>
                          </a:rPr>
                          <m:t>d</m:t>
                        </m:r>
                      </m:e>
                      <m:sub>
                        <m:r>
                          <a:rPr lang="en-US" altLang="zh-TW" sz="2000" b="0" i="0" smtClean="0">
                            <a:latin typeface="Cambria Math" panose="02040503050406030204" pitchFamily="18" charset="0"/>
                          </a:rPr>
                          <m:t>2</m:t>
                        </m:r>
                      </m:sub>
                    </m:sSub>
                  </m:oMath>
                </a14:m>
                <a:r>
                  <a:rPr lang="en-US" altLang="zh-TW" sz="2000" dirty="0"/>
                  <a:t> as </a:t>
                </a:r>
                <a14:m>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𝑑</m:t>
                        </m:r>
                      </m:e>
                      <m:sub>
                        <m:r>
                          <a:rPr lang="en-US" altLang="zh-TW" sz="2000" b="0" i="1" smtClean="0">
                            <a:latin typeface="Cambria Math" panose="02040503050406030204" pitchFamily="18" charset="0"/>
                          </a:rPr>
                          <m:t>1,2</m:t>
                        </m:r>
                      </m:sub>
                    </m:sSub>
                  </m:oMath>
                </a14:m>
                <a:endParaRPr lang="en-US" altLang="zh-TW" sz="2000" dirty="0"/>
              </a:p>
              <a:p>
                <a:pPr marL="514350" indent="-514350">
                  <a:buFont typeface="+mj-lt"/>
                  <a:buAutoNum type="arabicPeriod"/>
                </a:pPr>
                <a:r>
                  <a:rPr lang="en-US" altLang="zh-TW" sz="2000" dirty="0"/>
                  <a:t>Remove </a:t>
                </a:r>
                <a:r>
                  <a:rPr lang="en-US" altLang="zh-TW" sz="2000" dirty="0" err="1"/>
                  <a:t>disocculusion</a:t>
                </a:r>
                <a:r>
                  <a:rPr lang="en-US" altLang="zh-TW" sz="2000" dirty="0"/>
                  <a:t> of </a:t>
                </a:r>
                <a14:m>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𝑑</m:t>
                        </m:r>
                      </m:e>
                      <m:sub>
                        <m:r>
                          <a:rPr lang="en-US" altLang="zh-TW" sz="2000" b="0" i="1" smtClean="0">
                            <a:latin typeface="Cambria Math" panose="02040503050406030204" pitchFamily="18" charset="0"/>
                          </a:rPr>
                          <m:t>1,2</m:t>
                        </m:r>
                      </m:sub>
                    </m:sSub>
                  </m:oMath>
                </a14:m>
                <a:r>
                  <a:rPr lang="en-US" altLang="zh-TW" sz="2000" dirty="0"/>
                  <a:t> by comparing with </a:t>
                </a:r>
                <a14:m>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𝑑</m:t>
                        </m:r>
                      </m:e>
                      <m:sub>
                        <m:r>
                          <a:rPr lang="en-US" altLang="zh-TW" sz="2000" b="0" i="1" smtClean="0">
                            <a:latin typeface="Cambria Math" panose="02040503050406030204" pitchFamily="18" charset="0"/>
                          </a:rPr>
                          <m:t>2</m:t>
                        </m:r>
                      </m:sub>
                    </m:sSub>
                  </m:oMath>
                </a14:m>
                <a:endParaRPr lang="zh-TW" altLang="en-US" sz="2000" dirty="0"/>
              </a:p>
            </p:txBody>
          </p:sp>
        </mc:Choice>
        <mc:Fallback xmlns="">
          <p:sp>
            <p:nvSpPr>
              <p:cNvPr id="8" name="文字方塊 7">
                <a:extLst>
                  <a:ext uri="{FF2B5EF4-FFF2-40B4-BE49-F238E27FC236}">
                    <a16:creationId xmlns:a16="http://schemas.microsoft.com/office/drawing/2014/main" id="{8B1195BB-FBB4-4828-818F-FC9236161D3F}"/>
                  </a:ext>
                </a:extLst>
              </p:cNvPr>
              <p:cNvSpPr txBox="1">
                <a:spLocks noRot="1" noChangeAspect="1" noMove="1" noResize="1" noEditPoints="1" noAdjustHandles="1" noChangeArrowheads="1" noChangeShapeType="1" noTextEdit="1"/>
              </p:cNvSpPr>
              <p:nvPr/>
            </p:nvSpPr>
            <p:spPr>
              <a:xfrm>
                <a:off x="229203" y="1922502"/>
                <a:ext cx="6122831" cy="1658018"/>
              </a:xfrm>
              <a:prstGeom prst="rect">
                <a:avLst/>
              </a:prstGeom>
              <a:blipFill>
                <a:blip r:embed="rId5"/>
                <a:stretch>
                  <a:fillRect l="-1096" t="-1838" b="-551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2632C5C4-05A9-4011-BBB0-590C758D205D}"/>
                  </a:ext>
                </a:extLst>
              </p:cNvPr>
              <p:cNvSpPr txBox="1"/>
              <p:nvPr/>
            </p:nvSpPr>
            <p:spPr>
              <a:xfrm>
                <a:off x="6352034" y="1669921"/>
                <a:ext cx="5772233" cy="2271456"/>
              </a:xfrm>
              <a:prstGeom prst="rect">
                <a:avLst/>
              </a:prstGeom>
              <a:noFill/>
            </p:spPr>
            <p:txBody>
              <a:bodyPr wrap="square" rtlCol="0">
                <a:spAutoFit/>
              </a:bodyPr>
              <a:lstStyle/>
              <a:p>
                <a:pPr marL="0" indent="0">
                  <a:buNone/>
                </a:pPr>
                <a:endParaRPr lang="en-US" altLang="zh-TW" sz="2000" b="0" dirty="0"/>
              </a:p>
              <a:p>
                <a:pPr marL="0" indent="0">
                  <a:buNone/>
                </a:pPr>
                <a:r>
                  <a:rPr lang="en-US" altLang="zh-TW" sz="2000" b="0" dirty="0"/>
                  <a:t>For all pairs of candidates:</a:t>
                </a:r>
              </a:p>
              <a:p>
                <a:pPr marL="514350" indent="-514350">
                  <a:buFont typeface="+mj-lt"/>
                  <a:buAutoNum type="arabicPeriod"/>
                </a:pPr>
                <a:r>
                  <a:rPr lang="en-US" altLang="zh-TW" sz="2000" dirty="0"/>
                  <a:t>Repeat the procedure of computing </a:t>
                </a:r>
                <a14:m>
                  <m:oMath xmlns:m="http://schemas.openxmlformats.org/officeDocument/2006/math">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𝐶</m:t>
                        </m:r>
                      </m:e>
                      <m:sub>
                        <m:r>
                          <a:rPr lang="en-US" altLang="zh-TW" sz="2000" b="0" i="1" smtClean="0">
                            <a:latin typeface="Cambria Math" panose="02040503050406030204" pitchFamily="18" charset="0"/>
                          </a:rPr>
                          <m:t>𝑗</m:t>
                        </m:r>
                        <m:r>
                          <a:rPr lang="en-US" altLang="zh-TW" sz="2000" b="0" i="1" smtClean="0">
                            <a:latin typeface="Cambria Math" panose="02040503050406030204" pitchFamily="18" charset="0"/>
                          </a:rPr>
                          <m:t>, </m:t>
                        </m:r>
                        <m:r>
                          <a:rPr lang="en-US" altLang="zh-TW" sz="2000" b="0" i="1" smtClean="0">
                            <a:latin typeface="Cambria Math" panose="02040503050406030204" pitchFamily="18" charset="0"/>
                          </a:rPr>
                          <m:t>𝑖</m:t>
                        </m:r>
                      </m:sub>
                    </m:sSub>
                  </m:oMath>
                </a14:m>
                <a:r>
                  <a:rPr lang="en-US" altLang="zh-TW" sz="2000" dirty="0"/>
                  <a:t> for all candidates</a:t>
                </a:r>
              </a:p>
              <a:p>
                <a:pPr marL="514350" indent="-514350">
                  <a:buFont typeface="+mj-lt"/>
                  <a:buAutoNum type="arabicPeriod"/>
                </a:pPr>
                <a:r>
                  <a:rPr lang="en-US" altLang="zh-TW" sz="2000" dirty="0"/>
                  <a:t>Result in </a:t>
                </a:r>
                <a14:m>
                  <m:oMath xmlns:m="http://schemas.openxmlformats.org/officeDocument/2006/math">
                    <m:r>
                      <a:rPr lang="en-US" altLang="zh-TW" sz="2000" i="1">
                        <a:latin typeface="Cambria Math" panose="02040503050406030204" pitchFamily="18" charset="0"/>
                      </a:rPr>
                      <m:t>𝑀</m:t>
                    </m:r>
                  </m:oMath>
                </a14:m>
                <a:r>
                  <a:rPr lang="en-US" altLang="zh-TW" sz="2000" dirty="0"/>
                  <a:t> probing views</a:t>
                </a:r>
                <a:br>
                  <a:rPr lang="en-US" altLang="zh-TW" sz="2000" dirty="0"/>
                </a:br>
                <a:r>
                  <a:rPr lang="en-US" altLang="zh-TW" sz="2000" dirty="0"/>
                  <a:t>(low resolution depth images)</a:t>
                </a:r>
                <a:endParaRPr lang="en-US" altLang="zh-TW" sz="2000" b="0" dirty="0"/>
              </a:p>
              <a:p>
                <a:endParaRPr lang="en-US" altLang="zh-TW" sz="2000" dirty="0"/>
              </a:p>
            </p:txBody>
          </p:sp>
        </mc:Choice>
        <mc:Fallback xmlns="">
          <p:sp>
            <p:nvSpPr>
              <p:cNvPr id="9" name="文字方塊 8">
                <a:extLst>
                  <a:ext uri="{FF2B5EF4-FFF2-40B4-BE49-F238E27FC236}">
                    <a16:creationId xmlns:a16="http://schemas.microsoft.com/office/drawing/2014/main" id="{2632C5C4-05A9-4011-BBB0-590C758D205D}"/>
                  </a:ext>
                </a:extLst>
              </p:cNvPr>
              <p:cNvSpPr txBox="1">
                <a:spLocks noRot="1" noChangeAspect="1" noMove="1" noResize="1" noEditPoints="1" noAdjustHandles="1" noChangeArrowheads="1" noChangeShapeType="1" noTextEdit="1"/>
              </p:cNvSpPr>
              <p:nvPr/>
            </p:nvSpPr>
            <p:spPr>
              <a:xfrm>
                <a:off x="6352034" y="1669921"/>
                <a:ext cx="5772233" cy="2271456"/>
              </a:xfrm>
              <a:prstGeom prst="rect">
                <a:avLst/>
              </a:prstGeom>
              <a:blipFill>
                <a:blip r:embed="rId6"/>
                <a:stretch>
                  <a:fillRect l="-116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0580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464390" y="4603955"/>
            <a:ext cx="2234484" cy="274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F55DD53A-EB2E-42EF-A564-1A60C6448534}"/>
              </a:ext>
            </a:extLst>
          </p:cNvPr>
          <p:cNvSpPr>
            <a:spLocks noGrp="1"/>
          </p:cNvSpPr>
          <p:nvPr>
            <p:ph type="sldNum" sz="quarter" idx="12"/>
          </p:nvPr>
        </p:nvSpPr>
        <p:spPr/>
        <p:txBody>
          <a:bodyPr/>
          <a:lstStyle/>
          <a:p>
            <a:fld id="{E1CFCEE7-AA0A-44B9-A0B3-5356ACC922F5}" type="slidenum">
              <a:rPr lang="zh-TW" altLang="en-US" smtClean="0"/>
              <a:t>29</a:t>
            </a:fld>
            <a:endParaRPr lang="zh-TW" altLang="en-US"/>
          </a:p>
        </p:txBody>
      </p:sp>
    </p:spTree>
    <p:extLst>
      <p:ext uri="{BB962C8B-B14F-4D97-AF65-F5344CB8AC3E}">
        <p14:creationId xmlns:p14="http://schemas.microsoft.com/office/powerpoint/2010/main" val="3440087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997B0D-E64F-4C68-9B44-C65FBD916833}"/>
              </a:ext>
            </a:extLst>
          </p:cNvPr>
          <p:cNvSpPr>
            <a:spLocks noGrp="1"/>
          </p:cNvSpPr>
          <p:nvPr>
            <p:ph type="title"/>
          </p:nvPr>
        </p:nvSpPr>
        <p:spPr/>
        <p:txBody>
          <a:bodyPr/>
          <a:lstStyle/>
          <a:p>
            <a:r>
              <a:rPr lang="en-US" altLang="zh-TW" dirty="0"/>
              <a:t>Intellectual Property Leakage</a:t>
            </a:r>
            <a:endParaRPr lang="zh-TW" altLang="en-US" dirty="0"/>
          </a:p>
        </p:txBody>
      </p:sp>
      <p:sp>
        <p:nvSpPr>
          <p:cNvPr id="5" name="Snip Single Corner Rectangle 5">
            <a:extLst>
              <a:ext uri="{FF2B5EF4-FFF2-40B4-BE49-F238E27FC236}">
                <a16:creationId xmlns:a16="http://schemas.microsoft.com/office/drawing/2014/main" id="{429B4588-F81F-4B0E-A1FC-876867092A1E}"/>
              </a:ext>
            </a:extLst>
          </p:cNvPr>
          <p:cNvSpPr/>
          <p:nvPr/>
        </p:nvSpPr>
        <p:spPr>
          <a:xfrm flipV="1">
            <a:off x="9487" y="-1"/>
            <a:ext cx="2341178"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6" name="TextBox 6">
            <a:extLst>
              <a:ext uri="{FF2B5EF4-FFF2-40B4-BE49-F238E27FC236}">
                <a16:creationId xmlns:a16="http://schemas.microsoft.com/office/drawing/2014/main" id="{05E9ACD6-FAB4-4AF7-9135-57EAF3800475}"/>
              </a:ext>
            </a:extLst>
          </p:cNvPr>
          <p:cNvSpPr txBox="1"/>
          <p:nvPr/>
        </p:nvSpPr>
        <p:spPr>
          <a:xfrm>
            <a:off x="105220" y="116376"/>
            <a:ext cx="1986454" cy="523220"/>
          </a:xfrm>
          <a:prstGeom prst="rect">
            <a:avLst/>
          </a:prstGeom>
          <a:noFill/>
        </p:spPr>
        <p:txBody>
          <a:bodyPr wrap="square" rtlCol="0">
            <a:spAutoFit/>
          </a:bodyPr>
          <a:lstStyle/>
          <a:p>
            <a:r>
              <a:rPr lang="en-US" altLang="zh-TW" sz="2800" dirty="0">
                <a:solidFill>
                  <a:schemeClr val="accent4">
                    <a:lumMod val="50000"/>
                  </a:schemeClr>
                </a:solidFill>
              </a:rPr>
              <a:t>Inspiration</a:t>
            </a:r>
            <a:endParaRPr lang="en-TW" sz="2800" dirty="0">
              <a:solidFill>
                <a:schemeClr val="accent4">
                  <a:lumMod val="50000"/>
                </a:schemeClr>
              </a:solidFill>
            </a:endParaRPr>
          </a:p>
        </p:txBody>
      </p:sp>
      <p:sp>
        <p:nvSpPr>
          <p:cNvPr id="8" name="箭號: 向右 7">
            <a:extLst>
              <a:ext uri="{FF2B5EF4-FFF2-40B4-BE49-F238E27FC236}">
                <a16:creationId xmlns:a16="http://schemas.microsoft.com/office/drawing/2014/main" id="{47236B9A-6EF3-402D-AEDB-E76A57AFE684}"/>
              </a:ext>
            </a:extLst>
          </p:cNvPr>
          <p:cNvSpPr/>
          <p:nvPr/>
        </p:nvSpPr>
        <p:spPr>
          <a:xfrm>
            <a:off x="2676873" y="2938767"/>
            <a:ext cx="4068487" cy="27935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FF7C7B4B-4C2D-4053-8BF7-1B9BE2C560AB}"/>
              </a:ext>
            </a:extLst>
          </p:cNvPr>
          <p:cNvSpPr txBox="1"/>
          <p:nvPr/>
        </p:nvSpPr>
        <p:spPr>
          <a:xfrm>
            <a:off x="3147058" y="3110829"/>
            <a:ext cx="3128116" cy="461665"/>
          </a:xfrm>
          <a:prstGeom prst="rect">
            <a:avLst/>
          </a:prstGeom>
          <a:noFill/>
        </p:spPr>
        <p:txBody>
          <a:bodyPr wrap="square" rtlCol="0">
            <a:spAutoFit/>
          </a:bodyPr>
          <a:lstStyle/>
          <a:p>
            <a:pPr algn="ctr"/>
            <a:r>
              <a:rPr lang="en-US" altLang="zh-TW" sz="2400" dirty="0"/>
              <a:t>3D content (mesh)</a:t>
            </a:r>
            <a:endParaRPr lang="zh-TW" altLang="en-US" sz="2400" dirty="0"/>
          </a:p>
        </p:txBody>
      </p:sp>
      <p:pic>
        <p:nvPicPr>
          <p:cNvPr id="12" name="圖片 11">
            <a:extLst>
              <a:ext uri="{FF2B5EF4-FFF2-40B4-BE49-F238E27FC236}">
                <a16:creationId xmlns:a16="http://schemas.microsoft.com/office/drawing/2014/main" id="{8FF6CE3A-EB1E-4315-AC9D-BC482B8DA972}"/>
              </a:ext>
            </a:extLst>
          </p:cNvPr>
          <p:cNvPicPr>
            <a:picLocks noChangeAspect="1"/>
          </p:cNvPicPr>
          <p:nvPr/>
        </p:nvPicPr>
        <p:blipFill>
          <a:blip r:embed="rId2"/>
          <a:stretch>
            <a:fillRect/>
          </a:stretch>
        </p:blipFill>
        <p:spPr>
          <a:xfrm>
            <a:off x="8601978" y="1829367"/>
            <a:ext cx="610791" cy="610791"/>
          </a:xfrm>
          <a:prstGeom prst="rect">
            <a:avLst/>
          </a:prstGeom>
        </p:spPr>
      </p:pic>
      <p:pic>
        <p:nvPicPr>
          <p:cNvPr id="13" name="圖片 12">
            <a:extLst>
              <a:ext uri="{FF2B5EF4-FFF2-40B4-BE49-F238E27FC236}">
                <a16:creationId xmlns:a16="http://schemas.microsoft.com/office/drawing/2014/main" id="{4D47AC34-67F9-4BAF-B2BF-41D9C437CD8C}"/>
              </a:ext>
            </a:extLst>
          </p:cNvPr>
          <p:cNvPicPr>
            <a:picLocks noChangeAspect="1"/>
          </p:cNvPicPr>
          <p:nvPr/>
        </p:nvPicPr>
        <p:blipFill>
          <a:blip r:embed="rId2"/>
          <a:stretch>
            <a:fillRect/>
          </a:stretch>
        </p:blipFill>
        <p:spPr>
          <a:xfrm>
            <a:off x="11555069" y="1810351"/>
            <a:ext cx="610791" cy="610791"/>
          </a:xfrm>
          <a:prstGeom prst="rect">
            <a:avLst/>
          </a:prstGeom>
        </p:spPr>
      </p:pic>
      <p:sp>
        <p:nvSpPr>
          <p:cNvPr id="14" name="箭號: 左-右雙向 13">
            <a:extLst>
              <a:ext uri="{FF2B5EF4-FFF2-40B4-BE49-F238E27FC236}">
                <a16:creationId xmlns:a16="http://schemas.microsoft.com/office/drawing/2014/main" id="{3FA69C38-3E53-4143-AB0C-EE35AE5456C6}"/>
              </a:ext>
            </a:extLst>
          </p:cNvPr>
          <p:cNvSpPr/>
          <p:nvPr/>
        </p:nvSpPr>
        <p:spPr>
          <a:xfrm>
            <a:off x="8675370" y="2975573"/>
            <a:ext cx="2025680" cy="219482"/>
          </a:xfrm>
          <a:prstGeom prst="leftRightArrow">
            <a:avLst/>
          </a:prstGeom>
          <a:solidFill>
            <a:srgbClr val="F15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文字方塊 22">
            <a:extLst>
              <a:ext uri="{FF2B5EF4-FFF2-40B4-BE49-F238E27FC236}">
                <a16:creationId xmlns:a16="http://schemas.microsoft.com/office/drawing/2014/main" id="{7DB18A72-35A6-4B92-826F-03EB13836ED3}"/>
              </a:ext>
            </a:extLst>
          </p:cNvPr>
          <p:cNvSpPr txBox="1"/>
          <p:nvPr/>
        </p:nvSpPr>
        <p:spPr>
          <a:xfrm>
            <a:off x="462337" y="1530920"/>
            <a:ext cx="6543769" cy="461665"/>
          </a:xfrm>
          <a:prstGeom prst="rect">
            <a:avLst/>
          </a:prstGeom>
          <a:noFill/>
        </p:spPr>
        <p:txBody>
          <a:bodyPr wrap="square" rtlCol="0">
            <a:spAutoFit/>
          </a:bodyPr>
          <a:lstStyle/>
          <a:p>
            <a:pPr marL="457200" indent="-457200">
              <a:buFont typeface="Arial" panose="020B0604020202020204" pitchFamily="34" charset="0"/>
              <a:buChar char="•"/>
            </a:pPr>
            <a:r>
              <a:rPr lang="en-US" altLang="zh-TW" sz="2400" dirty="0"/>
              <a:t>Mesh based</a:t>
            </a:r>
            <a:endParaRPr lang="zh-TW" altLang="en-US" sz="2400" dirty="0"/>
          </a:p>
        </p:txBody>
      </p:sp>
      <p:pic>
        <p:nvPicPr>
          <p:cNvPr id="26" name="圖片 25">
            <a:extLst>
              <a:ext uri="{FF2B5EF4-FFF2-40B4-BE49-F238E27FC236}">
                <a16:creationId xmlns:a16="http://schemas.microsoft.com/office/drawing/2014/main" id="{1152AFC2-A5E6-4712-826F-74CCE7DDD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60" y="2034145"/>
            <a:ext cx="966668" cy="966668"/>
          </a:xfrm>
          <a:prstGeom prst="rect">
            <a:avLst/>
          </a:prstGeom>
        </p:spPr>
      </p:pic>
      <p:pic>
        <p:nvPicPr>
          <p:cNvPr id="30" name="圖片 29">
            <a:extLst>
              <a:ext uri="{FF2B5EF4-FFF2-40B4-BE49-F238E27FC236}">
                <a16:creationId xmlns:a16="http://schemas.microsoft.com/office/drawing/2014/main" id="{290E20EC-EC9D-4770-9F1E-38EAB0D81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5844" y="2396170"/>
            <a:ext cx="1235521" cy="1235521"/>
          </a:xfrm>
          <a:prstGeom prst="rect">
            <a:avLst/>
          </a:prstGeom>
        </p:spPr>
      </p:pic>
      <p:pic>
        <p:nvPicPr>
          <p:cNvPr id="31" name="圖片 30">
            <a:extLst>
              <a:ext uri="{FF2B5EF4-FFF2-40B4-BE49-F238E27FC236}">
                <a16:creationId xmlns:a16="http://schemas.microsoft.com/office/drawing/2014/main" id="{054FF894-233B-4424-B76D-CD1D05565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649" y="2077757"/>
            <a:ext cx="966668" cy="966668"/>
          </a:xfrm>
          <a:prstGeom prst="rect">
            <a:avLst/>
          </a:prstGeom>
        </p:spPr>
      </p:pic>
      <p:sp>
        <p:nvSpPr>
          <p:cNvPr id="32" name="文字方塊 31">
            <a:extLst>
              <a:ext uri="{FF2B5EF4-FFF2-40B4-BE49-F238E27FC236}">
                <a16:creationId xmlns:a16="http://schemas.microsoft.com/office/drawing/2014/main" id="{E4FF8D44-16CA-436A-9CC9-2E09BFD4E370}"/>
              </a:ext>
            </a:extLst>
          </p:cNvPr>
          <p:cNvSpPr txBox="1"/>
          <p:nvPr/>
        </p:nvSpPr>
        <p:spPr>
          <a:xfrm>
            <a:off x="8124152" y="3110829"/>
            <a:ext cx="3128116" cy="461665"/>
          </a:xfrm>
          <a:prstGeom prst="rect">
            <a:avLst/>
          </a:prstGeom>
          <a:noFill/>
        </p:spPr>
        <p:txBody>
          <a:bodyPr wrap="square" rtlCol="0">
            <a:spAutoFit/>
          </a:bodyPr>
          <a:lstStyle/>
          <a:p>
            <a:pPr algn="ctr"/>
            <a:r>
              <a:rPr lang="en-US" altLang="zh-TW" sz="2400" dirty="0"/>
              <a:t>Content</a:t>
            </a:r>
            <a:r>
              <a:rPr lang="zh-TW" altLang="en-US" sz="2400" dirty="0"/>
              <a:t> </a:t>
            </a:r>
            <a:r>
              <a:rPr lang="en-US" altLang="zh-TW" sz="2400" dirty="0"/>
              <a:t>leakage</a:t>
            </a:r>
            <a:endParaRPr lang="zh-TW" altLang="en-US" sz="2400" dirty="0"/>
          </a:p>
        </p:txBody>
      </p:sp>
      <p:grpSp>
        <p:nvGrpSpPr>
          <p:cNvPr id="35" name="群組 34">
            <a:extLst>
              <a:ext uri="{FF2B5EF4-FFF2-40B4-BE49-F238E27FC236}">
                <a16:creationId xmlns:a16="http://schemas.microsoft.com/office/drawing/2014/main" id="{1CAB0099-6493-4FF2-B30F-CDCDA2755950}"/>
              </a:ext>
            </a:extLst>
          </p:cNvPr>
          <p:cNvGrpSpPr/>
          <p:nvPr/>
        </p:nvGrpSpPr>
        <p:grpSpPr>
          <a:xfrm>
            <a:off x="338019" y="2096686"/>
            <a:ext cx="2818195" cy="1977667"/>
            <a:chOff x="338019" y="2096686"/>
            <a:chExt cx="2818195" cy="1977667"/>
          </a:xfrm>
        </p:grpSpPr>
        <p:sp>
          <p:nvSpPr>
            <p:cNvPr id="21" name="文字方塊 20">
              <a:extLst>
                <a:ext uri="{FF2B5EF4-FFF2-40B4-BE49-F238E27FC236}">
                  <a16:creationId xmlns:a16="http://schemas.microsoft.com/office/drawing/2014/main" id="{D7791602-1011-4D14-8AD7-6CDB82E018D4}"/>
                </a:ext>
              </a:extLst>
            </p:cNvPr>
            <p:cNvSpPr txBox="1"/>
            <p:nvPr/>
          </p:nvSpPr>
          <p:spPr>
            <a:xfrm>
              <a:off x="338019" y="3551133"/>
              <a:ext cx="2818195" cy="523220"/>
            </a:xfrm>
            <a:prstGeom prst="rect">
              <a:avLst/>
            </a:prstGeom>
            <a:noFill/>
          </p:spPr>
          <p:txBody>
            <a:bodyPr wrap="square" rtlCol="0">
              <a:spAutoFit/>
            </a:bodyPr>
            <a:lstStyle/>
            <a:p>
              <a:pPr algn="ctr"/>
              <a:r>
                <a:rPr lang="en-US" altLang="zh-TW" sz="2800" dirty="0"/>
                <a:t>Content creators</a:t>
              </a:r>
              <a:endParaRPr lang="zh-TW" altLang="en-US" sz="2800" dirty="0"/>
            </a:p>
          </p:txBody>
        </p:sp>
        <p:pic>
          <p:nvPicPr>
            <p:cNvPr id="34" name="圖片 33">
              <a:extLst>
                <a:ext uri="{FF2B5EF4-FFF2-40B4-BE49-F238E27FC236}">
                  <a16:creationId xmlns:a16="http://schemas.microsoft.com/office/drawing/2014/main" id="{2ED3C811-8D46-4A00-8785-3E2C418A8D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112" y="2096686"/>
              <a:ext cx="1623930" cy="1623930"/>
            </a:xfrm>
            <a:prstGeom prst="rect">
              <a:avLst/>
            </a:prstGeom>
          </p:spPr>
        </p:pic>
      </p:grpSp>
      <p:sp>
        <p:nvSpPr>
          <p:cNvPr id="36" name="文字方塊 35">
            <a:extLst>
              <a:ext uri="{FF2B5EF4-FFF2-40B4-BE49-F238E27FC236}">
                <a16:creationId xmlns:a16="http://schemas.microsoft.com/office/drawing/2014/main" id="{38C59619-596F-4AAD-BAA0-35456B49D934}"/>
              </a:ext>
            </a:extLst>
          </p:cNvPr>
          <p:cNvSpPr txBox="1"/>
          <p:nvPr/>
        </p:nvSpPr>
        <p:spPr>
          <a:xfrm>
            <a:off x="462337" y="4238523"/>
            <a:ext cx="6543769" cy="461665"/>
          </a:xfrm>
          <a:prstGeom prst="rect">
            <a:avLst/>
          </a:prstGeom>
          <a:noFill/>
        </p:spPr>
        <p:txBody>
          <a:bodyPr wrap="square" rtlCol="0">
            <a:spAutoFit/>
          </a:bodyPr>
          <a:lstStyle/>
          <a:p>
            <a:pPr marL="457200" indent="-457200">
              <a:buFont typeface="Arial" panose="020B0604020202020204" pitchFamily="34" charset="0"/>
              <a:buChar char="•"/>
            </a:pPr>
            <a:r>
              <a:rPr lang="en-US" altLang="zh-TW" sz="2400" dirty="0"/>
              <a:t>RGB-D images based</a:t>
            </a:r>
            <a:endParaRPr lang="zh-TW" altLang="en-US" sz="2400" dirty="0"/>
          </a:p>
        </p:txBody>
      </p:sp>
      <p:sp>
        <p:nvSpPr>
          <p:cNvPr id="54" name="箭號: 向右 53">
            <a:extLst>
              <a:ext uri="{FF2B5EF4-FFF2-40B4-BE49-F238E27FC236}">
                <a16:creationId xmlns:a16="http://schemas.microsoft.com/office/drawing/2014/main" id="{3CA9973F-C65C-4122-A2E1-630F4E8A1609}"/>
              </a:ext>
            </a:extLst>
          </p:cNvPr>
          <p:cNvSpPr/>
          <p:nvPr/>
        </p:nvSpPr>
        <p:spPr>
          <a:xfrm>
            <a:off x="2674042" y="5580914"/>
            <a:ext cx="4068487" cy="27935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55" name="文字方塊 54">
            <a:extLst>
              <a:ext uri="{FF2B5EF4-FFF2-40B4-BE49-F238E27FC236}">
                <a16:creationId xmlns:a16="http://schemas.microsoft.com/office/drawing/2014/main" id="{623CA57A-8BCF-4584-8A1A-1F9EB0837B73}"/>
              </a:ext>
            </a:extLst>
          </p:cNvPr>
          <p:cNvSpPr txBox="1"/>
          <p:nvPr/>
        </p:nvSpPr>
        <p:spPr>
          <a:xfrm>
            <a:off x="3144227" y="5752976"/>
            <a:ext cx="3128116" cy="461665"/>
          </a:xfrm>
          <a:prstGeom prst="rect">
            <a:avLst/>
          </a:prstGeom>
          <a:noFill/>
        </p:spPr>
        <p:txBody>
          <a:bodyPr wrap="square" rtlCol="0">
            <a:spAutoFit/>
          </a:bodyPr>
          <a:lstStyle/>
          <a:p>
            <a:pPr algn="ctr"/>
            <a:r>
              <a:rPr lang="en-US" altLang="zh-TW" sz="2400" dirty="0"/>
              <a:t>RGB-D images</a:t>
            </a:r>
            <a:endParaRPr lang="zh-TW" altLang="en-US" sz="2400" dirty="0"/>
          </a:p>
        </p:txBody>
      </p:sp>
      <p:grpSp>
        <p:nvGrpSpPr>
          <p:cNvPr id="66" name="群組 65">
            <a:extLst>
              <a:ext uri="{FF2B5EF4-FFF2-40B4-BE49-F238E27FC236}">
                <a16:creationId xmlns:a16="http://schemas.microsoft.com/office/drawing/2014/main" id="{6D329326-5B1F-4BBA-A975-AA6AC9649F69}"/>
              </a:ext>
            </a:extLst>
          </p:cNvPr>
          <p:cNvGrpSpPr/>
          <p:nvPr/>
        </p:nvGrpSpPr>
        <p:grpSpPr>
          <a:xfrm>
            <a:off x="335188" y="4738833"/>
            <a:ext cx="2818195" cy="1977667"/>
            <a:chOff x="338019" y="2096686"/>
            <a:chExt cx="2818195" cy="1977667"/>
          </a:xfrm>
        </p:grpSpPr>
        <p:sp>
          <p:nvSpPr>
            <p:cNvPr id="67" name="文字方塊 66">
              <a:extLst>
                <a:ext uri="{FF2B5EF4-FFF2-40B4-BE49-F238E27FC236}">
                  <a16:creationId xmlns:a16="http://schemas.microsoft.com/office/drawing/2014/main" id="{E7FEAEAC-5A6B-4970-8689-DB019D377A23}"/>
                </a:ext>
              </a:extLst>
            </p:cNvPr>
            <p:cNvSpPr txBox="1"/>
            <p:nvPr/>
          </p:nvSpPr>
          <p:spPr>
            <a:xfrm>
              <a:off x="338019" y="3551133"/>
              <a:ext cx="2818195" cy="523220"/>
            </a:xfrm>
            <a:prstGeom prst="rect">
              <a:avLst/>
            </a:prstGeom>
            <a:noFill/>
          </p:spPr>
          <p:txBody>
            <a:bodyPr wrap="square" rtlCol="0">
              <a:spAutoFit/>
            </a:bodyPr>
            <a:lstStyle/>
            <a:p>
              <a:pPr algn="ctr"/>
              <a:r>
                <a:rPr lang="en-US" altLang="zh-TW" sz="2800" dirty="0"/>
                <a:t>Content creators</a:t>
              </a:r>
              <a:endParaRPr lang="zh-TW" altLang="en-US" sz="2800" dirty="0"/>
            </a:p>
          </p:txBody>
        </p:sp>
        <p:pic>
          <p:nvPicPr>
            <p:cNvPr id="68" name="圖片 67">
              <a:extLst>
                <a:ext uri="{FF2B5EF4-FFF2-40B4-BE49-F238E27FC236}">
                  <a16:creationId xmlns:a16="http://schemas.microsoft.com/office/drawing/2014/main" id="{50918913-2538-42FD-BB61-811F46DA5B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112" y="2096686"/>
              <a:ext cx="1623930" cy="1623930"/>
            </a:xfrm>
            <a:prstGeom prst="rect">
              <a:avLst/>
            </a:prstGeom>
          </p:spPr>
        </p:pic>
      </p:grpSp>
      <p:grpSp>
        <p:nvGrpSpPr>
          <p:cNvPr id="72" name="群組 71">
            <a:extLst>
              <a:ext uri="{FF2B5EF4-FFF2-40B4-BE49-F238E27FC236}">
                <a16:creationId xmlns:a16="http://schemas.microsoft.com/office/drawing/2014/main" id="{46614568-0ABC-43E7-92A5-068C8A386F06}"/>
              </a:ext>
            </a:extLst>
          </p:cNvPr>
          <p:cNvGrpSpPr/>
          <p:nvPr/>
        </p:nvGrpSpPr>
        <p:grpSpPr>
          <a:xfrm>
            <a:off x="3460579" y="4549959"/>
            <a:ext cx="1196864" cy="1170632"/>
            <a:chOff x="3872452" y="4313643"/>
            <a:chExt cx="1449785" cy="1449783"/>
          </a:xfrm>
        </p:grpSpPr>
        <p:pic>
          <p:nvPicPr>
            <p:cNvPr id="71" name="圖片 70">
              <a:extLst>
                <a:ext uri="{FF2B5EF4-FFF2-40B4-BE49-F238E27FC236}">
                  <a16:creationId xmlns:a16="http://schemas.microsoft.com/office/drawing/2014/main" id="{CDD4FB37-1345-4E5B-860E-CF5644AE8A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69" name="圖片 68">
              <a:extLst>
                <a:ext uri="{FF2B5EF4-FFF2-40B4-BE49-F238E27FC236}">
                  <a16:creationId xmlns:a16="http://schemas.microsoft.com/office/drawing/2014/main" id="{A286F073-270F-471D-9E8C-D140382F2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grpSp>
        <p:nvGrpSpPr>
          <p:cNvPr id="76" name="群組 75">
            <a:extLst>
              <a:ext uri="{FF2B5EF4-FFF2-40B4-BE49-F238E27FC236}">
                <a16:creationId xmlns:a16="http://schemas.microsoft.com/office/drawing/2014/main" id="{106276FE-06EF-4DAD-A4A8-9FE887A41A8E}"/>
              </a:ext>
            </a:extLst>
          </p:cNvPr>
          <p:cNvGrpSpPr/>
          <p:nvPr/>
        </p:nvGrpSpPr>
        <p:grpSpPr>
          <a:xfrm>
            <a:off x="4693947" y="4549957"/>
            <a:ext cx="1196864" cy="1170632"/>
            <a:chOff x="4693947" y="4549957"/>
            <a:chExt cx="1196864" cy="1170632"/>
          </a:xfrm>
        </p:grpSpPr>
        <p:pic>
          <p:nvPicPr>
            <p:cNvPr id="74" name="圖片 73">
              <a:extLst>
                <a:ext uri="{FF2B5EF4-FFF2-40B4-BE49-F238E27FC236}">
                  <a16:creationId xmlns:a16="http://schemas.microsoft.com/office/drawing/2014/main" id="{A66636A9-EFB7-4E35-94C4-22B8D31B3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75" name="圖片 74">
              <a:extLst>
                <a:ext uri="{FF2B5EF4-FFF2-40B4-BE49-F238E27FC236}">
                  <a16:creationId xmlns:a16="http://schemas.microsoft.com/office/drawing/2014/main" id="{A8EB5722-598E-401C-8F83-A749ED4A1D64}"/>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78" name="群組 77">
            <a:extLst>
              <a:ext uri="{FF2B5EF4-FFF2-40B4-BE49-F238E27FC236}">
                <a16:creationId xmlns:a16="http://schemas.microsoft.com/office/drawing/2014/main" id="{41CB8FD8-E73C-4808-B9E1-140BA1BC032B}"/>
              </a:ext>
            </a:extLst>
          </p:cNvPr>
          <p:cNvGrpSpPr/>
          <p:nvPr/>
        </p:nvGrpSpPr>
        <p:grpSpPr>
          <a:xfrm>
            <a:off x="6381942" y="1642747"/>
            <a:ext cx="2818195" cy="2435927"/>
            <a:chOff x="6381942" y="1642747"/>
            <a:chExt cx="2818195" cy="2435927"/>
          </a:xfrm>
        </p:grpSpPr>
        <p:pic>
          <p:nvPicPr>
            <p:cNvPr id="27" name="圖片 26">
              <a:extLst>
                <a:ext uri="{FF2B5EF4-FFF2-40B4-BE49-F238E27FC236}">
                  <a16:creationId xmlns:a16="http://schemas.microsoft.com/office/drawing/2014/main" id="{64115A88-786A-4032-A811-63ABFBD04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191" y="1642747"/>
              <a:ext cx="1235521" cy="1235521"/>
            </a:xfrm>
            <a:prstGeom prst="rect">
              <a:avLst/>
            </a:prstGeom>
          </p:spPr>
        </p:pic>
        <p:pic>
          <p:nvPicPr>
            <p:cNvPr id="28" name="圖片 27">
              <a:extLst>
                <a:ext uri="{FF2B5EF4-FFF2-40B4-BE49-F238E27FC236}">
                  <a16:creationId xmlns:a16="http://schemas.microsoft.com/office/drawing/2014/main" id="{A221870B-C00D-44D1-BD88-3C8CCED30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81863" y="2087684"/>
              <a:ext cx="1235521" cy="1235521"/>
            </a:xfrm>
            <a:prstGeom prst="rect">
              <a:avLst/>
            </a:prstGeom>
          </p:spPr>
        </p:pic>
        <p:pic>
          <p:nvPicPr>
            <p:cNvPr id="29" name="圖片 28">
              <a:extLst>
                <a:ext uri="{FF2B5EF4-FFF2-40B4-BE49-F238E27FC236}">
                  <a16:creationId xmlns:a16="http://schemas.microsoft.com/office/drawing/2014/main" id="{06C76A88-4EE6-4CF5-8BE0-9A9B84156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390" y="2396389"/>
              <a:ext cx="1235521" cy="1235521"/>
            </a:xfrm>
            <a:prstGeom prst="rect">
              <a:avLst/>
            </a:prstGeom>
          </p:spPr>
        </p:pic>
        <p:sp>
          <p:nvSpPr>
            <p:cNvPr id="77" name="文字方塊 76">
              <a:extLst>
                <a:ext uri="{FF2B5EF4-FFF2-40B4-BE49-F238E27FC236}">
                  <a16:creationId xmlns:a16="http://schemas.microsoft.com/office/drawing/2014/main" id="{67055EB0-EE5B-4045-94BB-CAB1C7D1E82C}"/>
                </a:ext>
              </a:extLst>
            </p:cNvPr>
            <p:cNvSpPr txBox="1"/>
            <p:nvPr/>
          </p:nvSpPr>
          <p:spPr>
            <a:xfrm>
              <a:off x="6381942" y="3555454"/>
              <a:ext cx="2818195" cy="523220"/>
            </a:xfrm>
            <a:prstGeom prst="rect">
              <a:avLst/>
            </a:prstGeom>
            <a:noFill/>
          </p:spPr>
          <p:txBody>
            <a:bodyPr wrap="square" rtlCol="0">
              <a:spAutoFit/>
            </a:bodyPr>
            <a:lstStyle/>
            <a:p>
              <a:pPr algn="ctr"/>
              <a:r>
                <a:rPr lang="en-US" altLang="zh-TW" sz="2800" dirty="0"/>
                <a:t>6-DoF clients</a:t>
              </a:r>
              <a:endParaRPr lang="zh-TW" altLang="en-US" sz="2800" dirty="0"/>
            </a:p>
          </p:txBody>
        </p:sp>
      </p:grpSp>
      <p:grpSp>
        <p:nvGrpSpPr>
          <p:cNvPr id="80" name="群組 79">
            <a:extLst>
              <a:ext uri="{FF2B5EF4-FFF2-40B4-BE49-F238E27FC236}">
                <a16:creationId xmlns:a16="http://schemas.microsoft.com/office/drawing/2014/main" id="{EF5C4C9E-EFAE-42B8-8B0A-A827611F0145}"/>
              </a:ext>
            </a:extLst>
          </p:cNvPr>
          <p:cNvGrpSpPr/>
          <p:nvPr/>
        </p:nvGrpSpPr>
        <p:grpSpPr>
          <a:xfrm>
            <a:off x="6438675" y="4124103"/>
            <a:ext cx="2818195" cy="2435927"/>
            <a:chOff x="6381942" y="1642747"/>
            <a:chExt cx="2818195" cy="2435927"/>
          </a:xfrm>
        </p:grpSpPr>
        <p:pic>
          <p:nvPicPr>
            <p:cNvPr id="81" name="圖片 80">
              <a:extLst>
                <a:ext uri="{FF2B5EF4-FFF2-40B4-BE49-F238E27FC236}">
                  <a16:creationId xmlns:a16="http://schemas.microsoft.com/office/drawing/2014/main" id="{A2195F46-1CE6-4542-94EC-F88EBF91F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191" y="1642747"/>
              <a:ext cx="1235521" cy="1235521"/>
            </a:xfrm>
            <a:prstGeom prst="rect">
              <a:avLst/>
            </a:prstGeom>
          </p:spPr>
        </p:pic>
        <p:pic>
          <p:nvPicPr>
            <p:cNvPr id="82" name="圖片 81">
              <a:extLst>
                <a:ext uri="{FF2B5EF4-FFF2-40B4-BE49-F238E27FC236}">
                  <a16:creationId xmlns:a16="http://schemas.microsoft.com/office/drawing/2014/main" id="{688950E9-A128-43D9-A816-82B3521B3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81863" y="2087684"/>
              <a:ext cx="1235521" cy="1235521"/>
            </a:xfrm>
            <a:prstGeom prst="rect">
              <a:avLst/>
            </a:prstGeom>
          </p:spPr>
        </p:pic>
        <p:pic>
          <p:nvPicPr>
            <p:cNvPr id="83" name="圖片 82">
              <a:extLst>
                <a:ext uri="{FF2B5EF4-FFF2-40B4-BE49-F238E27FC236}">
                  <a16:creationId xmlns:a16="http://schemas.microsoft.com/office/drawing/2014/main" id="{898BAAB8-5C0E-4E25-B0C9-AFF4B8C49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390" y="2396389"/>
              <a:ext cx="1235521" cy="1235521"/>
            </a:xfrm>
            <a:prstGeom prst="rect">
              <a:avLst/>
            </a:prstGeom>
          </p:spPr>
        </p:pic>
        <p:sp>
          <p:nvSpPr>
            <p:cNvPr id="84" name="文字方塊 83">
              <a:extLst>
                <a:ext uri="{FF2B5EF4-FFF2-40B4-BE49-F238E27FC236}">
                  <a16:creationId xmlns:a16="http://schemas.microsoft.com/office/drawing/2014/main" id="{297C76D8-1F50-41CD-8EB7-1353C666705A}"/>
                </a:ext>
              </a:extLst>
            </p:cNvPr>
            <p:cNvSpPr txBox="1"/>
            <p:nvPr/>
          </p:nvSpPr>
          <p:spPr>
            <a:xfrm>
              <a:off x="6381942" y="3555454"/>
              <a:ext cx="2818195" cy="523220"/>
            </a:xfrm>
            <a:prstGeom prst="rect">
              <a:avLst/>
            </a:prstGeom>
            <a:noFill/>
          </p:spPr>
          <p:txBody>
            <a:bodyPr wrap="square" rtlCol="0">
              <a:spAutoFit/>
            </a:bodyPr>
            <a:lstStyle/>
            <a:p>
              <a:pPr algn="ctr"/>
              <a:r>
                <a:rPr lang="en-US" altLang="zh-TW" sz="2800" dirty="0"/>
                <a:t>6-DoF clients</a:t>
              </a:r>
              <a:endParaRPr lang="zh-TW" altLang="en-US" sz="2800" dirty="0"/>
            </a:p>
          </p:txBody>
        </p:sp>
      </p:grpSp>
      <p:sp>
        <p:nvSpPr>
          <p:cNvPr id="3" name="投影片編號版面配置區 2">
            <a:extLst>
              <a:ext uri="{FF2B5EF4-FFF2-40B4-BE49-F238E27FC236}">
                <a16:creationId xmlns:a16="http://schemas.microsoft.com/office/drawing/2014/main" id="{9A4AA880-CE36-4847-9E4A-13E9BB9CD846}"/>
              </a:ext>
            </a:extLst>
          </p:cNvPr>
          <p:cNvSpPr>
            <a:spLocks noGrp="1"/>
          </p:cNvSpPr>
          <p:nvPr>
            <p:ph type="sldNum" sz="quarter" idx="12"/>
          </p:nvPr>
        </p:nvSpPr>
        <p:spPr/>
        <p:txBody>
          <a:bodyPr/>
          <a:lstStyle/>
          <a:p>
            <a:fld id="{E1CFCEE7-AA0A-44B9-A0B3-5356ACC922F5}" type="slidenum">
              <a:rPr lang="zh-TW" altLang="en-US" smtClean="0"/>
              <a:t>3</a:t>
            </a:fld>
            <a:endParaRPr lang="zh-TW" altLang="en-US"/>
          </a:p>
        </p:txBody>
      </p:sp>
      <p:sp>
        <p:nvSpPr>
          <p:cNvPr id="4" name="文字方塊 3">
            <a:extLst>
              <a:ext uri="{FF2B5EF4-FFF2-40B4-BE49-F238E27FC236}">
                <a16:creationId xmlns:a16="http://schemas.microsoft.com/office/drawing/2014/main" id="{A58ACD12-19DE-47FE-A3AD-E816D1B07993}"/>
              </a:ext>
            </a:extLst>
          </p:cNvPr>
          <p:cNvSpPr txBox="1"/>
          <p:nvPr/>
        </p:nvSpPr>
        <p:spPr>
          <a:xfrm>
            <a:off x="8787711" y="4155004"/>
            <a:ext cx="3294041" cy="830997"/>
          </a:xfrm>
          <a:prstGeom prst="rect">
            <a:avLst/>
          </a:prstGeom>
          <a:noFill/>
          <a:ln>
            <a:solidFill>
              <a:schemeClr val="tx1"/>
            </a:solidFill>
          </a:ln>
        </p:spPr>
        <p:txBody>
          <a:bodyPr wrap="square" rtlCol="0">
            <a:spAutoFit/>
          </a:bodyPr>
          <a:lstStyle/>
          <a:p>
            <a:r>
              <a:rPr lang="en-US" altLang="zh-TW" sz="2400" dirty="0"/>
              <a:t>We only reveal partial 3D content by images!</a:t>
            </a:r>
            <a:endParaRPr lang="zh-TW" altLang="en-US" sz="2400" dirty="0"/>
          </a:p>
        </p:txBody>
      </p:sp>
    </p:spTree>
    <p:extLst>
      <p:ext uri="{BB962C8B-B14F-4D97-AF65-F5344CB8AC3E}">
        <p14:creationId xmlns:p14="http://schemas.microsoft.com/office/powerpoint/2010/main" val="102897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par>
                                <p:cTn id="25" presetID="10"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ntr" presetSubtype="0"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500"/>
                                        <p:tgtEl>
                                          <p:spTgt spid="72"/>
                                        </p:tgtEl>
                                      </p:cBhvr>
                                    </p:animEffect>
                                  </p:childTnLst>
                                </p:cTn>
                              </p:par>
                              <p:par>
                                <p:cTn id="31" presetID="10"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500"/>
                                        <p:tgtEl>
                                          <p:spTgt spid="76"/>
                                        </p:tgtEl>
                                      </p:cBhvr>
                                    </p:animEffect>
                                  </p:childTnLst>
                                </p:cTn>
                              </p:par>
                              <p:par>
                                <p:cTn id="34" presetID="10" presetClass="entr" presetSubtype="0"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p:bldP spid="54" grpId="0" animBg="1"/>
      <p:bldP spid="55"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0028DD38-25E0-435C-8ABA-EB8272273CBB}"/>
              </a:ext>
            </a:extLst>
          </p:cNvPr>
          <p:cNvPicPr>
            <a:picLocks noChangeAspect="1"/>
          </p:cNvPicPr>
          <p:nvPr/>
        </p:nvPicPr>
        <p:blipFill>
          <a:blip r:embed="rId2"/>
          <a:stretch>
            <a:fillRect/>
          </a:stretch>
        </p:blipFill>
        <p:spPr>
          <a:xfrm>
            <a:off x="5515080" y="2096030"/>
            <a:ext cx="4467120" cy="3403520"/>
          </a:xfrm>
          <a:prstGeom prst="rect">
            <a:avLst/>
          </a:prstGeom>
        </p:spPr>
      </p:pic>
      <mc:AlternateContent xmlns:mc="http://schemas.openxmlformats.org/markup-compatibility/2006" xmlns:a14="http://schemas.microsoft.com/office/drawing/2010/main">
        <mc:Choice Requires="a14">
          <p:sp>
            <p:nvSpPr>
              <p:cNvPr id="2" name="標題 1">
                <a:extLst>
                  <a:ext uri="{FF2B5EF4-FFF2-40B4-BE49-F238E27FC236}">
                    <a16:creationId xmlns:a16="http://schemas.microsoft.com/office/drawing/2014/main" id="{BAF8F8D0-F75B-45F7-AAB8-3951BDACCACE}"/>
                  </a:ext>
                </a:extLst>
              </p:cNvPr>
              <p:cNvSpPr>
                <a:spLocks noGrp="1"/>
              </p:cNvSpPr>
              <p:nvPr>
                <p:ph type="title"/>
              </p:nvPr>
            </p:nvSpPr>
            <p:spPr/>
            <p:txBody>
              <a:bodyPr/>
              <a:lstStyle/>
              <a:p>
                <a:r>
                  <a:rPr lang="en-US" altLang="zh-TW" dirty="0"/>
                  <a:t>Pixel Contribution Function </a:t>
                </a:r>
                <a14:m>
                  <m:oMath xmlns:m="http://schemas.openxmlformats.org/officeDocument/2006/math">
                    <m:r>
                      <a:rPr lang="en-US" altLang="zh-TW" i="1" dirty="0" smtClean="0">
                        <a:latin typeface="Cambria Math" panose="02040503050406030204" pitchFamily="18" charset="0"/>
                      </a:rPr>
                      <m:t>𝑓</m:t>
                    </m:r>
                    <m:r>
                      <a:rPr lang="en-US" altLang="zh-TW" i="1" dirty="0" smtClean="0">
                        <a:latin typeface="Cambria Math" panose="02040503050406030204" pitchFamily="18" charset="0"/>
                      </a:rPr>
                      <m:t>(</m:t>
                    </m:r>
                    <m:r>
                      <a:rPr lang="en-US" altLang="zh-TW" i="1" dirty="0" smtClean="0">
                        <a:latin typeface="Cambria Math" panose="02040503050406030204" pitchFamily="18" charset="0"/>
                      </a:rPr>
                      <m:t>𝑐</m:t>
                    </m:r>
                    <m:r>
                      <a:rPr lang="en-US" altLang="zh-TW" i="1" dirty="0" smtClean="0">
                        <a:latin typeface="Cambria Math" panose="02040503050406030204" pitchFamily="18" charset="0"/>
                      </a:rPr>
                      <m:t>)</m:t>
                    </m:r>
                  </m:oMath>
                </a14:m>
                <a:endParaRPr lang="zh-TW" altLang="en-US" dirty="0"/>
              </a:p>
            </p:txBody>
          </p:sp>
        </mc:Choice>
        <mc:Fallback xmlns="">
          <p:sp>
            <p:nvSpPr>
              <p:cNvPr id="2" name="標題 1">
                <a:extLst>
                  <a:ext uri="{FF2B5EF4-FFF2-40B4-BE49-F238E27FC236}">
                    <a16:creationId xmlns:a16="http://schemas.microsoft.com/office/drawing/2014/main" id="{BAF8F8D0-F75B-45F7-AAB8-3951BDACCACE}"/>
                  </a:ext>
                </a:extLst>
              </p:cNvPr>
              <p:cNvSpPr>
                <a:spLocks noGrp="1" noRot="1" noChangeAspect="1" noMove="1" noResize="1" noEditPoints="1" noAdjustHandles="1" noChangeArrowheads="1" noChangeShapeType="1" noTextEdit="1"/>
              </p:cNvSpPr>
              <p:nvPr>
                <p:ph type="title"/>
              </p:nvPr>
            </p:nvSpPr>
            <p:spPr>
              <a:blipFill>
                <a:blip r:embed="rId3"/>
                <a:stretch>
                  <a:fillRect l="-237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71934B08-EBA2-4C53-B7FA-3399AED57E4E}"/>
                  </a:ext>
                </a:extLst>
              </p:cNvPr>
              <p:cNvSpPr>
                <a:spLocks noGrp="1"/>
              </p:cNvSpPr>
              <p:nvPr>
                <p:ph idx="1"/>
              </p:nvPr>
            </p:nvSpPr>
            <p:spPr>
              <a:xfrm>
                <a:off x="304733" y="1825625"/>
                <a:ext cx="5083171" cy="4916000"/>
              </a:xfrm>
            </p:spPr>
            <p:txBody>
              <a:bodyPr>
                <a:normAutofit fontScale="85000" lnSpcReduction="20000"/>
              </a:bodyPr>
              <a:lstStyle/>
              <a:p>
                <a:pPr marL="0" indent="0">
                  <a:buNone/>
                </a:pPr>
                <a:r>
                  <a:rPr lang="en-US" altLang="zh-TW" dirty="0">
                    <a:latin typeface="Cambria Math" panose="02040503050406030204" pitchFamily="18" charset="0"/>
                  </a:rPr>
                  <a:t>Describe contribution of a pixel:</a:t>
                </a:r>
                <a:endParaRPr lang="en-US" altLang="zh-TW" b="0" dirty="0">
                  <a:latin typeface="Cambria Math" panose="02040503050406030204" pitchFamily="18" charset="0"/>
                </a:endParaRPr>
              </a:p>
              <a:p>
                <a:pPr marL="0" indent="0">
                  <a:buNone/>
                </a:pPr>
                <a14:m>
                  <m:oMath xmlns:m="http://schemas.openxmlformats.org/officeDocument/2006/math">
                    <m:r>
                      <a:rPr lang="en-US" altLang="zh-TW" b="0" i="1" smtClean="0">
                        <a:latin typeface="Cambria Math" panose="02040503050406030204" pitchFamily="18" charset="0"/>
                      </a:rPr>
                      <m:t>𝑓</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𝑐</m:t>
                        </m:r>
                      </m:e>
                    </m:d>
                    <m:r>
                      <a:rPr lang="en-US" altLang="zh-TW" b="0" i="1" smtClean="0">
                        <a:latin typeface="Cambria Math" panose="02040503050406030204" pitchFamily="18" charset="0"/>
                      </a:rPr>
                      <m:t>=1 −</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b="0" i="1" smtClean="0">
                            <a:latin typeface="Cambria Math" panose="02040503050406030204" pitchFamily="18" charset="0"/>
                          </a:rPr>
                          <m:t>𝑎𝑐</m:t>
                        </m:r>
                      </m:sup>
                    </m:sSup>
                  </m:oMath>
                </a14:m>
                <a:r>
                  <a:rPr lang="en-US" altLang="zh-TW" b="0" i="1" dirty="0">
                    <a:latin typeface="Cambria Math" panose="02040503050406030204" pitchFamily="18" charset="0"/>
                  </a:rPr>
                  <a:t>  </a:t>
                </a:r>
                <a:r>
                  <a:rPr lang="en-US" altLang="zh-TW" b="0" dirty="0"/>
                  <a:t>for </a:t>
                </a:r>
                <a14:m>
                  <m:oMath xmlns:m="http://schemas.openxmlformats.org/officeDocument/2006/math">
                    <m:r>
                      <a:rPr lang="en-US" altLang="zh-TW" b="0" i="1" smtClean="0">
                        <a:latin typeface="Cambria Math" panose="02040503050406030204" pitchFamily="18" charset="0"/>
                      </a:rPr>
                      <m:t>𝑎</m:t>
                    </m:r>
                    <m:r>
                      <a:rPr lang="en-US" altLang="zh-TW" b="0" i="1" smtClean="0">
                        <a:latin typeface="Cambria Math" panose="02040503050406030204" pitchFamily="18" charset="0"/>
                      </a:rPr>
                      <m:t>&lt;0, </m:t>
                    </m:r>
                    <m:r>
                      <a:rPr lang="en-US" altLang="zh-TW" b="0" i="1" smtClean="0">
                        <a:latin typeface="Cambria Math" panose="02040503050406030204" pitchFamily="18" charset="0"/>
                      </a:rPr>
                      <m:t>𝑐</m:t>
                    </m:r>
                    <m:r>
                      <a:rPr lang="en-US" altLang="zh-TW" b="0" i="1" smtClean="0">
                        <a:latin typeface="Cambria Math" panose="02040503050406030204" pitchFamily="18" charset="0"/>
                      </a:rPr>
                      <m:t>∈</m:t>
                    </m:r>
                    <m:r>
                      <a:rPr lang="en-US" altLang="zh-TW" b="0" i="1" smtClean="0">
                        <a:latin typeface="Cambria Math" panose="02040503050406030204" pitchFamily="18" charset="0"/>
                      </a:rPr>
                      <m:t>𝑍</m:t>
                    </m:r>
                  </m:oMath>
                </a14:m>
                <a:r>
                  <a:rPr lang="en-US" altLang="zh-TW" dirty="0"/>
                  <a:t> </a:t>
                </a:r>
              </a:p>
              <a:p>
                <a14:m>
                  <m:oMath xmlns:m="http://schemas.openxmlformats.org/officeDocument/2006/math">
                    <m:r>
                      <a:rPr lang="en-US" altLang="zh-TW" b="0" i="1" smtClean="0">
                        <a:latin typeface="Cambria Math" panose="02040503050406030204" pitchFamily="18" charset="0"/>
                      </a:rPr>
                      <m:t>𝑐</m:t>
                    </m:r>
                  </m:oMath>
                </a14:m>
                <a:r>
                  <a:rPr lang="en-US" altLang="zh-TW" dirty="0"/>
                  <a:t> : coverage count</a:t>
                </a:r>
              </a:p>
              <a:p>
                <a14:m>
                  <m:oMath xmlns:m="http://schemas.openxmlformats.org/officeDocument/2006/math">
                    <m:r>
                      <a:rPr lang="en-US" altLang="zh-TW" b="0" i="1" smtClean="0">
                        <a:latin typeface="Cambria Math" panose="02040503050406030204" pitchFamily="18" charset="0"/>
                      </a:rPr>
                      <m:t>𝑎</m:t>
                    </m:r>
                    <m:r>
                      <a:rPr lang="en-US" altLang="zh-TW" b="0" i="0" smtClean="0">
                        <a:latin typeface="Cambria Math" panose="02040503050406030204" pitchFamily="18" charset="0"/>
                      </a:rPr>
                      <m:t>=</m:t>
                    </m:r>
                    <m:func>
                      <m:funcPr>
                        <m:ctrlPr>
                          <a:rPr lang="en-US" altLang="zh-TW" b="0" i="1" smtClean="0">
                            <a:latin typeface="Cambria Math" panose="02040503050406030204" pitchFamily="18" charset="0"/>
                          </a:rPr>
                        </m:ctrlPr>
                      </m:funcPr>
                      <m:fName>
                        <m:r>
                          <m:rPr>
                            <m:sty m:val="p"/>
                          </m:rPr>
                          <a:rPr lang="en-US" altLang="zh-TW" b="0" i="0" smtClean="0">
                            <a:latin typeface="Cambria Math" panose="02040503050406030204" pitchFamily="18" charset="0"/>
                          </a:rPr>
                          <m:t>log</m:t>
                        </m:r>
                      </m:fName>
                      <m:e>
                        <m:d>
                          <m:dPr>
                            <m:ctrlPr>
                              <a:rPr lang="en-US" altLang="zh-TW" b="0" i="1" smtClean="0">
                                <a:latin typeface="Cambria Math" panose="02040503050406030204" pitchFamily="18" charset="0"/>
                              </a:rPr>
                            </m:ctrlPr>
                          </m:dPr>
                          <m:e>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10</m:t>
                                </m:r>
                              </m:e>
                              <m:sup>
                                <m:r>
                                  <a:rPr lang="en-US" altLang="zh-TW" b="0" i="1" smtClean="0">
                                    <a:latin typeface="Cambria Math" panose="02040503050406030204" pitchFamily="18" charset="0"/>
                                  </a:rPr>
                                  <m:t>−5</m:t>
                                </m:r>
                              </m:sup>
                            </m:sSup>
                          </m:e>
                        </m:d>
                      </m:e>
                    </m:func>
                  </m:oMath>
                </a14:m>
                <a:endParaRPr lang="en-US" altLang="zh-TW" b="0" dirty="0"/>
              </a:p>
              <a:p>
                <a:endParaRPr lang="en-US" altLang="zh-TW" dirty="0"/>
              </a:p>
              <a:p>
                <a:r>
                  <a:rPr lang="en-US" altLang="zh-TW" dirty="0"/>
                  <a:t>Zero coverage:</a:t>
                </a:r>
                <a:br>
                  <a:rPr lang="en-US" altLang="zh-TW" dirty="0"/>
                </a:br>
                <a14:m>
                  <m:oMath xmlns:m="http://schemas.openxmlformats.org/officeDocument/2006/math">
                    <m:r>
                      <a:rPr lang="en-US" altLang="zh-TW" b="0" i="1" smtClean="0">
                        <a:latin typeface="Cambria Math" panose="02040503050406030204" pitchFamily="18" charset="0"/>
                      </a:rPr>
                      <m:t>𝑓</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𝑐</m:t>
                        </m:r>
                      </m:e>
                    </m:d>
                    <m:r>
                      <a:rPr lang="en-US" altLang="zh-TW" b="0" i="1" smtClean="0">
                        <a:latin typeface="Cambria Math" panose="02040503050406030204" pitchFamily="18" charset="0"/>
                      </a:rPr>
                      <m:t>=0, </m:t>
                    </m:r>
                    <m:r>
                      <a:rPr lang="en-US" altLang="zh-TW" b="0" i="1" smtClean="0">
                        <a:latin typeface="Cambria Math" panose="02040503050406030204" pitchFamily="18" charset="0"/>
                      </a:rPr>
                      <m:t>𝑐</m:t>
                    </m:r>
                    <m:r>
                      <a:rPr lang="en-US" altLang="zh-TW" b="0" i="1" smtClean="0">
                        <a:latin typeface="Cambria Math" panose="02040503050406030204" pitchFamily="18" charset="0"/>
                      </a:rPr>
                      <m:t>=0</m:t>
                    </m:r>
                  </m:oMath>
                </a14:m>
                <a:r>
                  <a:rPr lang="en-US" altLang="zh-TW" dirty="0"/>
                  <a:t> </a:t>
                </a:r>
              </a:p>
              <a:p>
                <a:r>
                  <a:rPr lang="en-US" altLang="zh-TW" dirty="0"/>
                  <a:t>Bounded quality:</a:t>
                </a:r>
                <a:br>
                  <a:rPr lang="en-US" altLang="zh-TW" b="0" i="1" dirty="0">
                    <a:latin typeface="Cambria Math" panose="02040503050406030204" pitchFamily="18" charset="0"/>
                  </a:rPr>
                </a:br>
                <a14:m>
                  <m:oMath xmlns:m="http://schemas.openxmlformats.org/officeDocument/2006/math">
                    <m:r>
                      <a:rPr lang="en-US" altLang="zh-TW" b="0" i="1" smtClean="0">
                        <a:latin typeface="Cambria Math" panose="02040503050406030204" pitchFamily="18" charset="0"/>
                      </a:rPr>
                      <m:t>𝑓</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𝑐</m:t>
                        </m:r>
                      </m:e>
                    </m:d>
                    <m:r>
                      <a:rPr lang="en-US" altLang="zh-TW" b="0" i="1" smtClean="0">
                        <a:latin typeface="Cambria Math" panose="02040503050406030204" pitchFamily="18" charset="0"/>
                      </a:rPr>
                      <m:t>→1, </m:t>
                    </m:r>
                    <m:r>
                      <a:rPr lang="en-US" altLang="zh-TW" b="0" i="1" smtClean="0">
                        <a:latin typeface="Cambria Math" panose="02040503050406030204" pitchFamily="18" charset="0"/>
                      </a:rPr>
                      <m:t>𝑐</m:t>
                    </m:r>
                    <m:r>
                      <a:rPr lang="en-US" altLang="zh-TW" b="0" i="1" smtClean="0">
                        <a:latin typeface="Cambria Math" panose="02040503050406030204" pitchFamily="18" charset="0"/>
                      </a:rPr>
                      <m:t>→∞</m:t>
                    </m:r>
                  </m:oMath>
                </a14:m>
                <a:r>
                  <a:rPr lang="en-US" altLang="zh-TW" dirty="0"/>
                  <a:t> </a:t>
                </a:r>
              </a:p>
              <a:p>
                <a:r>
                  <a:rPr lang="en-US" altLang="zh-TW" dirty="0"/>
                  <a:t>Monotonic increase: </a:t>
                </a:r>
                <a:br>
                  <a:rPr lang="en-US" altLang="zh-TW" b="0" i="1" dirty="0">
                    <a:latin typeface="Cambria Math" panose="02040503050406030204" pitchFamily="18" charset="0"/>
                  </a:rPr>
                </a:br>
                <a14:m>
                  <m:oMath xmlns:m="http://schemas.openxmlformats.org/officeDocument/2006/math">
                    <m:r>
                      <a:rPr lang="en-US" altLang="zh-TW" b="0" i="1" smtClean="0">
                        <a:latin typeface="Cambria Math" panose="02040503050406030204" pitchFamily="18" charset="0"/>
                      </a:rPr>
                      <m:t>𝑓</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𝑐</m:t>
                            </m:r>
                          </m:e>
                          <m:sub>
                            <m:r>
                              <a:rPr lang="en-US" altLang="zh-TW" b="0" i="1" smtClean="0">
                                <a:latin typeface="Cambria Math" panose="02040503050406030204" pitchFamily="18" charset="0"/>
                              </a:rPr>
                              <m:t>1</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𝑓</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𝑐</m:t>
                        </m:r>
                      </m:e>
                      <m:sub>
                        <m:r>
                          <a:rPr lang="en-US" altLang="zh-TW" b="0" i="1" smtClean="0">
                            <a:latin typeface="Cambria Math" panose="02040503050406030204" pitchFamily="18" charset="0"/>
                          </a:rPr>
                          <m:t>2</m:t>
                        </m:r>
                      </m:sub>
                    </m:sSub>
                    <m:r>
                      <a:rPr lang="en-US" altLang="zh-TW" b="0" i="1" smtClean="0">
                        <a:latin typeface="Cambria Math" panose="02040503050406030204" pitchFamily="18" charset="0"/>
                      </a:rPr>
                      <m:t>)</m:t>
                    </m:r>
                  </m:oMath>
                </a14:m>
                <a:r>
                  <a:rPr lang="en-US" altLang="zh-TW" dirty="0"/>
                  <a:t> for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𝑐</m:t>
                        </m:r>
                      </m:e>
                      <m:sub>
                        <m:r>
                          <a:rPr lang="en-US" altLang="zh-TW" b="0" i="1" smtClean="0">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𝑐</m:t>
                        </m:r>
                      </m:e>
                      <m:sub>
                        <m:r>
                          <a:rPr lang="en-US" altLang="zh-TW" b="0" i="1" smtClean="0">
                            <a:latin typeface="Cambria Math" panose="02040503050406030204" pitchFamily="18" charset="0"/>
                          </a:rPr>
                          <m:t>2</m:t>
                        </m:r>
                      </m:sub>
                    </m:sSub>
                  </m:oMath>
                </a14:m>
                <a:r>
                  <a:rPr lang="en-US" altLang="zh-TW" dirty="0"/>
                  <a:t> </a:t>
                </a:r>
              </a:p>
              <a:p>
                <a:r>
                  <a:rPr lang="en-US" altLang="zh-TW" dirty="0"/>
                  <a:t>Quality saturation:</a:t>
                </a:r>
                <a:br>
                  <a:rPr lang="en-US" altLang="zh-TW" dirty="0"/>
                </a:br>
                <a14:m>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𝑓</m:t>
                        </m:r>
                      </m:e>
                      <m:sup>
                        <m:r>
                          <a:rPr lang="en-US" altLang="zh-TW" b="0" i="1" smtClean="0">
                            <a:latin typeface="Cambria Math" panose="02040503050406030204" pitchFamily="18" charset="0"/>
                          </a:rPr>
                          <m:t>′</m:t>
                        </m:r>
                      </m:sup>
                    </m:sSup>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𝑐</m:t>
                            </m:r>
                          </m:e>
                          <m:sub>
                            <m:r>
                              <a:rPr lang="en-US" altLang="zh-TW" b="0" i="1" smtClean="0">
                                <a:latin typeface="Cambria Math" panose="02040503050406030204" pitchFamily="18" charset="0"/>
                              </a:rPr>
                              <m:t>1</m:t>
                            </m:r>
                          </m:sub>
                        </m:sSub>
                      </m:e>
                    </m:d>
                    <m:r>
                      <a:rPr lang="en-US" altLang="zh-TW" b="0" i="1" smtClean="0">
                        <a:latin typeface="Cambria Math" panose="02040503050406030204" pitchFamily="18" charset="0"/>
                      </a:rPr>
                      <m:t>≤</m:t>
                    </m:r>
                    <m:r>
                      <a:rPr lang="en-US" altLang="zh-TW" b="0" i="1" smtClean="0">
                        <a:latin typeface="Cambria Math" panose="02040503050406030204" pitchFamily="18" charset="0"/>
                      </a:rPr>
                      <m:t>𝑓</m:t>
                    </m:r>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𝑐</m:t>
                        </m:r>
                      </m:e>
                      <m:sub>
                        <m:r>
                          <a:rPr lang="en-US" altLang="zh-TW" b="0" i="0" smtClean="0">
                            <a:latin typeface="Cambria Math" panose="02040503050406030204" pitchFamily="18" charset="0"/>
                          </a:rPr>
                          <m:t>2</m:t>
                        </m:r>
                      </m:sub>
                    </m:sSub>
                    <m:r>
                      <a:rPr lang="en-US" altLang="zh-TW" b="0" i="0" smtClean="0">
                        <a:latin typeface="Cambria Math" panose="02040503050406030204" pitchFamily="18" charset="0"/>
                      </a:rPr>
                      <m:t>)</m:t>
                    </m:r>
                  </m:oMath>
                </a14:m>
                <a:r>
                  <a:rPr lang="en-US" altLang="zh-TW" dirty="0"/>
                  <a:t> for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𝑐</m:t>
                        </m:r>
                      </m:e>
                      <m:sub>
                        <m:r>
                          <a:rPr lang="en-US" altLang="zh-TW" b="0" i="1" smtClean="0">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𝑐</m:t>
                        </m:r>
                      </m:e>
                      <m:sub>
                        <m:r>
                          <a:rPr lang="en-US" altLang="zh-TW" b="0" i="1" smtClean="0">
                            <a:latin typeface="Cambria Math" panose="02040503050406030204" pitchFamily="18" charset="0"/>
                          </a:rPr>
                          <m:t>2</m:t>
                        </m:r>
                      </m:sub>
                    </m:sSub>
                  </m:oMath>
                </a14:m>
                <a:br>
                  <a:rPr lang="en-US" altLang="zh-TW" dirty="0"/>
                </a:br>
                <a:endParaRPr lang="en-US" altLang="zh-TW" dirty="0"/>
              </a:p>
            </p:txBody>
          </p:sp>
        </mc:Choice>
        <mc:Fallback xmlns="">
          <p:sp>
            <p:nvSpPr>
              <p:cNvPr id="3" name="內容版面配置區 2">
                <a:extLst>
                  <a:ext uri="{FF2B5EF4-FFF2-40B4-BE49-F238E27FC236}">
                    <a16:creationId xmlns:a16="http://schemas.microsoft.com/office/drawing/2014/main" id="{71934B08-EBA2-4C53-B7FA-3399AED57E4E}"/>
                  </a:ext>
                </a:extLst>
              </p:cNvPr>
              <p:cNvSpPr>
                <a:spLocks noGrp="1" noRot="1" noChangeAspect="1" noMove="1" noResize="1" noEditPoints="1" noAdjustHandles="1" noChangeArrowheads="1" noChangeShapeType="1" noTextEdit="1"/>
              </p:cNvSpPr>
              <p:nvPr>
                <p:ph idx="1"/>
              </p:nvPr>
            </p:nvSpPr>
            <p:spPr>
              <a:xfrm>
                <a:off x="304733" y="1825625"/>
                <a:ext cx="5083171" cy="4916000"/>
              </a:xfrm>
              <a:blipFill>
                <a:blip r:embed="rId4"/>
                <a:stretch>
                  <a:fillRect l="-1918" t="-3098"/>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C7E9D67C-1AD0-4B7B-86FA-8DDEC35EE307}"/>
              </a:ext>
            </a:extLst>
          </p:cNvPr>
          <p:cNvSpPr/>
          <p:nvPr/>
        </p:nvSpPr>
        <p:spPr>
          <a:xfrm flipV="1">
            <a:off x="9486" y="-1"/>
            <a:ext cx="1297720"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637F7637-C19F-4974-8C41-D76E0BC7AA53}"/>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Solver</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2620A2D8-BC3B-4EA7-AB4B-0CFF896E2E41}"/>
                  </a:ext>
                </a:extLst>
              </p:cNvPr>
              <p:cNvSpPr txBox="1"/>
              <p:nvPr/>
            </p:nvSpPr>
            <p:spPr>
              <a:xfrm>
                <a:off x="5810518" y="5292546"/>
                <a:ext cx="6076749" cy="1200329"/>
              </a:xfrm>
              <a:prstGeom prst="rect">
                <a:avLst/>
              </a:prstGeom>
              <a:noFill/>
              <a:ln>
                <a:solidFill>
                  <a:schemeClr val="tx1"/>
                </a:solidFill>
              </a:ln>
            </p:spPr>
            <p:txBody>
              <a:bodyPr wrap="square" rtlCol="0">
                <a:spAutoFit/>
              </a:bodyPr>
              <a:lstStyle/>
              <a:p>
                <a:r>
                  <a:rPr lang="en-US" altLang="zh-TW" dirty="0"/>
                  <a:t>We don’t use Boolean modeling:</a:t>
                </a:r>
              </a:p>
              <a:p>
                <a:pPr marL="285750" indent="-285750">
                  <a:buFont typeface="Arial" panose="020B0604020202020204" pitchFamily="34" charset="0"/>
                  <a:buChar char="•"/>
                </a:pPr>
                <a14:m>
                  <m:oMath xmlns:m="http://schemas.openxmlformats.org/officeDocument/2006/math">
                    <m:r>
                      <a:rPr lang="en-US" altLang="zh-TW" b="0" i="1" smtClean="0">
                        <a:latin typeface="Cambria Math" panose="02040503050406030204" pitchFamily="18" charset="0"/>
                      </a:rPr>
                      <m:t>𝑏</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𝑐</m:t>
                        </m:r>
                      </m:e>
                    </m:d>
                    <m:r>
                      <a:rPr lang="en-US" altLang="zh-TW" b="0" i="1" smtClean="0">
                        <a:latin typeface="Cambria Math" panose="02040503050406030204" pitchFamily="18" charset="0"/>
                      </a:rPr>
                      <m:t>=1</m:t>
                    </m:r>
                  </m:oMath>
                </a14:m>
                <a:r>
                  <a:rPr lang="en-US" altLang="zh-TW" dirty="0"/>
                  <a:t> for </a:t>
                </a:r>
                <a14:m>
                  <m:oMath xmlns:m="http://schemas.openxmlformats.org/officeDocument/2006/math">
                    <m:r>
                      <a:rPr lang="en-US" altLang="zh-TW" b="0" i="1" smtClean="0">
                        <a:latin typeface="Cambria Math" panose="02040503050406030204" pitchFamily="18" charset="0"/>
                      </a:rPr>
                      <m:t>𝑐</m:t>
                    </m:r>
                    <m:r>
                      <a:rPr lang="en-US" altLang="zh-TW" b="0" i="1" smtClean="0">
                        <a:latin typeface="Cambria Math" panose="02040503050406030204" pitchFamily="18" charset="0"/>
                      </a:rPr>
                      <m:t>&gt;0</m:t>
                    </m:r>
                  </m:oMath>
                </a14:m>
                <a:endParaRPr lang="en-US" altLang="zh-TW" b="0" i="1"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r>
                      <a:rPr lang="en-US" altLang="zh-TW" b="0" i="1" smtClean="0">
                        <a:latin typeface="Cambria Math" panose="02040503050406030204" pitchFamily="18" charset="0"/>
                      </a:rPr>
                      <m:t>𝑏</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𝑐</m:t>
                        </m:r>
                      </m:e>
                    </m:d>
                    <m:r>
                      <a:rPr lang="en-US" altLang="zh-TW" b="0" i="1" smtClean="0">
                        <a:latin typeface="Cambria Math" panose="02040503050406030204" pitchFamily="18" charset="0"/>
                      </a:rPr>
                      <m:t>=0</m:t>
                    </m:r>
                  </m:oMath>
                </a14:m>
                <a:r>
                  <a:rPr lang="en-US" altLang="zh-TW" b="0" dirty="0"/>
                  <a:t> for </a:t>
                </a:r>
                <a14:m>
                  <m:oMath xmlns:m="http://schemas.openxmlformats.org/officeDocument/2006/math">
                    <m:r>
                      <a:rPr lang="en-US" altLang="zh-TW" b="0" i="1" smtClean="0">
                        <a:latin typeface="Cambria Math" panose="02040503050406030204" pitchFamily="18" charset="0"/>
                      </a:rPr>
                      <m:t>𝑐</m:t>
                    </m:r>
                    <m:r>
                      <a:rPr lang="en-US" altLang="zh-TW" b="0" i="1" smtClean="0">
                        <a:latin typeface="Cambria Math" panose="02040503050406030204" pitchFamily="18" charset="0"/>
                      </a:rPr>
                      <m:t>≤0</m:t>
                    </m:r>
                  </m:oMath>
                </a14:m>
                <a:r>
                  <a:rPr lang="en-US" altLang="zh-TW" dirty="0"/>
                  <a:t> </a:t>
                </a:r>
              </a:p>
              <a:p>
                <a:r>
                  <a:rPr lang="en-US" altLang="zh-TW" dirty="0"/>
                  <a:t>because we seek for improvement from multiple coverage</a:t>
                </a:r>
              </a:p>
            </p:txBody>
          </p:sp>
        </mc:Choice>
        <mc:Fallback xmlns="">
          <p:sp>
            <p:nvSpPr>
              <p:cNvPr id="10" name="文字方塊 9">
                <a:extLst>
                  <a:ext uri="{FF2B5EF4-FFF2-40B4-BE49-F238E27FC236}">
                    <a16:creationId xmlns:a16="http://schemas.microsoft.com/office/drawing/2014/main" id="{2620A2D8-BC3B-4EA7-AB4B-0CFF896E2E41}"/>
                  </a:ext>
                </a:extLst>
              </p:cNvPr>
              <p:cNvSpPr txBox="1">
                <a:spLocks noRot="1" noChangeAspect="1" noMove="1" noResize="1" noEditPoints="1" noAdjustHandles="1" noChangeArrowheads="1" noChangeShapeType="1" noTextEdit="1"/>
              </p:cNvSpPr>
              <p:nvPr/>
            </p:nvSpPr>
            <p:spPr>
              <a:xfrm>
                <a:off x="5810518" y="5292546"/>
                <a:ext cx="6076749" cy="1200329"/>
              </a:xfrm>
              <a:prstGeom prst="rect">
                <a:avLst/>
              </a:prstGeom>
              <a:blipFill>
                <a:blip r:embed="rId7"/>
                <a:stretch>
                  <a:fillRect l="-701" t="-2010" b="-6533"/>
                </a:stretch>
              </a:blipFill>
              <a:ln>
                <a:solidFill>
                  <a:schemeClr val="tx1"/>
                </a:solidFill>
              </a:ln>
            </p:spPr>
            <p:txBody>
              <a:bodyPr/>
              <a:lstStyle/>
              <a:p>
                <a:r>
                  <a:rPr lang="zh-TW" altLang="en-US">
                    <a:noFill/>
                  </a:rPr>
                  <a:t> </a:t>
                </a:r>
              </a:p>
            </p:txBody>
          </p:sp>
        </mc:Fallback>
      </mc:AlternateContent>
      <p:sp>
        <p:nvSpPr>
          <p:cNvPr id="6" name="投影片編號版面配置區 5">
            <a:extLst>
              <a:ext uri="{FF2B5EF4-FFF2-40B4-BE49-F238E27FC236}">
                <a16:creationId xmlns:a16="http://schemas.microsoft.com/office/drawing/2014/main" id="{5597E4A1-E655-4C6A-803D-AFECAFF07EFF}"/>
              </a:ext>
            </a:extLst>
          </p:cNvPr>
          <p:cNvSpPr>
            <a:spLocks noGrp="1"/>
          </p:cNvSpPr>
          <p:nvPr>
            <p:ph type="sldNum" sz="quarter" idx="12"/>
          </p:nvPr>
        </p:nvSpPr>
        <p:spPr/>
        <p:txBody>
          <a:bodyPr/>
          <a:lstStyle/>
          <a:p>
            <a:fld id="{E1CFCEE7-AA0A-44B9-A0B3-5356ACC922F5}" type="slidenum">
              <a:rPr lang="zh-TW" altLang="en-US" smtClean="0"/>
              <a:t>30</a:t>
            </a:fld>
            <a:endParaRPr lang="zh-TW" altLang="en-US"/>
          </a:p>
        </p:txBody>
      </p:sp>
      <p:grpSp>
        <p:nvGrpSpPr>
          <p:cNvPr id="8" name="群組 7">
            <a:extLst>
              <a:ext uri="{FF2B5EF4-FFF2-40B4-BE49-F238E27FC236}">
                <a16:creationId xmlns:a16="http://schemas.microsoft.com/office/drawing/2014/main" id="{66E7FAA4-F874-429B-9CEB-5CF7C9A79427}"/>
              </a:ext>
            </a:extLst>
          </p:cNvPr>
          <p:cNvGrpSpPr/>
          <p:nvPr/>
        </p:nvGrpSpPr>
        <p:grpSpPr>
          <a:xfrm>
            <a:off x="9702705" y="71397"/>
            <a:ext cx="2511252" cy="2507727"/>
            <a:chOff x="9702705" y="71397"/>
            <a:chExt cx="2511252" cy="2507727"/>
          </a:xfrm>
        </p:grpSpPr>
        <p:pic>
          <p:nvPicPr>
            <p:cNvPr id="12" name="圖片 11">
              <a:extLst>
                <a:ext uri="{FF2B5EF4-FFF2-40B4-BE49-F238E27FC236}">
                  <a16:creationId xmlns:a16="http://schemas.microsoft.com/office/drawing/2014/main" id="{2BDABE7A-0491-493E-8087-F7103709D153}"/>
                </a:ext>
              </a:extLst>
            </p:cNvPr>
            <p:cNvPicPr>
              <a:picLocks noChangeAspect="1"/>
            </p:cNvPicPr>
            <p:nvPr/>
          </p:nvPicPr>
          <p:blipFill rotWithShape="1">
            <a:blip r:embed="rId8">
              <a:extLst>
                <a:ext uri="{28A0092B-C50C-407E-A947-70E740481C1C}">
                  <a14:useLocalDpi xmlns:a14="http://schemas.microsoft.com/office/drawing/2010/main" val="0"/>
                </a:ext>
              </a:extLst>
            </a:blip>
            <a:srcRect l="70663" t="38257" r="-154" b="-1"/>
            <a:stretch/>
          </p:blipFill>
          <p:spPr>
            <a:xfrm>
              <a:off x="9702705" y="71397"/>
              <a:ext cx="2511252" cy="2507727"/>
            </a:xfrm>
            <a:prstGeom prst="rect">
              <a:avLst/>
            </a:prstGeom>
          </p:spPr>
        </p:pic>
        <p:sp>
          <p:nvSpPr>
            <p:cNvPr id="13" name="矩形 12">
              <a:extLst>
                <a:ext uri="{FF2B5EF4-FFF2-40B4-BE49-F238E27FC236}">
                  <a16:creationId xmlns:a16="http://schemas.microsoft.com/office/drawing/2014/main" id="{368092BC-E65A-4FED-9CF7-1F4F3D426BB2}"/>
                </a:ext>
              </a:extLst>
            </p:cNvPr>
            <p:cNvSpPr/>
            <p:nvPr/>
          </p:nvSpPr>
          <p:spPr>
            <a:xfrm>
              <a:off x="10796053" y="1319581"/>
              <a:ext cx="1290728" cy="1059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9" name="文字方塊 8">
            <a:extLst>
              <a:ext uri="{FF2B5EF4-FFF2-40B4-BE49-F238E27FC236}">
                <a16:creationId xmlns:a16="http://schemas.microsoft.com/office/drawing/2014/main" id="{D713FD24-65BB-4722-B513-ACF5F85B51B2}"/>
              </a:ext>
            </a:extLst>
          </p:cNvPr>
          <p:cNvSpPr txBox="1"/>
          <p:nvPr/>
        </p:nvSpPr>
        <p:spPr>
          <a:xfrm>
            <a:off x="5190553" y="1587746"/>
            <a:ext cx="4286926" cy="523220"/>
          </a:xfrm>
          <a:prstGeom prst="rect">
            <a:avLst/>
          </a:prstGeom>
          <a:noFill/>
          <a:ln>
            <a:solidFill>
              <a:schemeClr val="tx1"/>
            </a:solidFill>
            <a:prstDash val="solid"/>
          </a:ln>
        </p:spPr>
        <p:txBody>
          <a:bodyPr wrap="square" rtlCol="0">
            <a:spAutoFit/>
          </a:bodyPr>
          <a:lstStyle/>
          <a:p>
            <a:r>
              <a:rPr lang="en-US" altLang="zh-TW" sz="2800" dirty="0"/>
              <a:t>Saturates fast and bounded</a:t>
            </a:r>
            <a:endParaRPr lang="zh-TW" altLang="en-US" sz="2800" dirty="0"/>
          </a:p>
        </p:txBody>
      </p:sp>
    </p:spTree>
    <p:extLst>
      <p:ext uri="{BB962C8B-B14F-4D97-AF65-F5344CB8AC3E}">
        <p14:creationId xmlns:p14="http://schemas.microsoft.com/office/powerpoint/2010/main" val="330184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F8F8D0-F75B-45F7-AAB8-3951BDACCACE}"/>
              </a:ext>
            </a:extLst>
          </p:cNvPr>
          <p:cNvSpPr>
            <a:spLocks noGrp="1"/>
          </p:cNvSpPr>
          <p:nvPr>
            <p:ph type="title"/>
          </p:nvPr>
        </p:nvSpPr>
        <p:spPr/>
        <p:txBody>
          <a:bodyPr/>
          <a:lstStyle/>
          <a:p>
            <a:r>
              <a:rPr lang="en-US" altLang="zh-TW" dirty="0"/>
              <a:t>Optimization Objective</a:t>
            </a:r>
            <a:endParaRPr lang="zh-TW" altLang="en-US" dirty="0"/>
          </a:p>
        </p:txBody>
      </p:sp>
      <p:sp>
        <p:nvSpPr>
          <p:cNvPr id="6" name="Snip Single Corner Rectangle 5">
            <a:extLst>
              <a:ext uri="{FF2B5EF4-FFF2-40B4-BE49-F238E27FC236}">
                <a16:creationId xmlns:a16="http://schemas.microsoft.com/office/drawing/2014/main" id="{5BDC6C84-BAE0-47E3-BED5-0F1507C91723}"/>
              </a:ext>
            </a:extLst>
          </p:cNvPr>
          <p:cNvSpPr/>
          <p:nvPr/>
        </p:nvSpPr>
        <p:spPr>
          <a:xfrm flipV="1">
            <a:off x="9486" y="-1"/>
            <a:ext cx="1297720"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7" name="TextBox 6">
            <a:extLst>
              <a:ext uri="{FF2B5EF4-FFF2-40B4-BE49-F238E27FC236}">
                <a16:creationId xmlns:a16="http://schemas.microsoft.com/office/drawing/2014/main" id="{91442C15-E680-40DD-9445-98CBE64152F0}"/>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Solver</a:t>
            </a:r>
          </a:p>
        </p:txBody>
      </p:sp>
      <p:pic>
        <p:nvPicPr>
          <p:cNvPr id="9" name="圖片 8">
            <a:extLst>
              <a:ext uri="{FF2B5EF4-FFF2-40B4-BE49-F238E27FC236}">
                <a16:creationId xmlns:a16="http://schemas.microsoft.com/office/drawing/2014/main" id="{C17DCE39-E1FF-42A6-9CF9-415EE3EF4DAC}"/>
              </a:ext>
            </a:extLst>
          </p:cNvPr>
          <p:cNvPicPr>
            <a:picLocks noChangeAspect="1"/>
          </p:cNvPicPr>
          <p:nvPr/>
        </p:nvPicPr>
        <p:blipFill>
          <a:blip r:embed="rId2"/>
          <a:stretch>
            <a:fillRect/>
          </a:stretch>
        </p:blipFill>
        <p:spPr>
          <a:xfrm>
            <a:off x="1070146" y="1478783"/>
            <a:ext cx="8486571" cy="3303289"/>
          </a:xfrm>
          <a:prstGeom prst="rect">
            <a:avLst/>
          </a:prstGeom>
        </p:spPr>
      </p:pic>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1BEB46AE-1566-4935-A129-DE02681BDCCC}"/>
                  </a:ext>
                </a:extLst>
              </p:cNvPr>
              <p:cNvSpPr txBox="1"/>
              <p:nvPr/>
            </p:nvSpPr>
            <p:spPr>
              <a:xfrm>
                <a:off x="206062" y="4736999"/>
                <a:ext cx="8293994" cy="2053767"/>
              </a:xfrm>
              <a:prstGeom prst="rect">
                <a:avLst/>
              </a:prstGeom>
              <a:noFill/>
            </p:spPr>
            <p:txBody>
              <a:bodyPr wrap="square" rtlCol="0">
                <a:spAutoFit/>
              </a:bodyPr>
              <a:lstStyle/>
              <a:p>
                <a:pPr marL="285750" indent="-285750">
                  <a:buFont typeface="Arial" panose="020B0604020202020204" pitchFamily="34" charset="0"/>
                  <a:buChar char="•"/>
                </a:pPr>
                <a14:m>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𝐶</m:t>
                        </m:r>
                      </m:e>
                      <m:sub>
                        <m:r>
                          <a:rPr lang="en-US" altLang="zh-TW" sz="2400" b="0" i="1" smtClean="0">
                            <a:latin typeface="Cambria Math" panose="02040503050406030204" pitchFamily="18" charset="0"/>
                          </a:rPr>
                          <m:t>𝑗</m:t>
                        </m:r>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𝑖</m:t>
                        </m:r>
                      </m:sub>
                    </m:sSub>
                  </m:oMath>
                </a14:m>
                <a:r>
                  <a:rPr lang="en-US" altLang="zh-TW" sz="2400" b="0" i="1" dirty="0">
                    <a:latin typeface="Cambria Math" panose="02040503050406030204" pitchFamily="18" charset="0"/>
                  </a:rPr>
                  <a:t> </a:t>
                </a:r>
                <a:r>
                  <a:rPr lang="en-US" altLang="zh-TW" sz="2400" dirty="0">
                    <a:latin typeface="Cambria Math" panose="02040503050406030204" pitchFamily="18" charset="0"/>
                  </a:rPr>
                  <a:t>: coverage map of how </a:t>
                </a:r>
                <a14:m>
                  <m:oMath xmlns:m="http://schemas.openxmlformats.org/officeDocument/2006/math">
                    <m:r>
                      <m:rPr>
                        <m:sty m:val="p"/>
                      </m:rPr>
                      <a:rPr lang="en-US" altLang="zh-TW" sz="2400" b="0" i="0" smtClean="0">
                        <a:latin typeface="Cambria Math" panose="02040503050406030204" pitchFamily="18" charset="0"/>
                      </a:rPr>
                      <m:t>cd</m:t>
                    </m:r>
                    <m:sSub>
                      <m:sSubPr>
                        <m:ctrlPr>
                          <a:rPr lang="en-US" altLang="zh-TW" sz="2400" b="0" i="1" smtClean="0">
                            <a:latin typeface="Cambria Math" panose="02040503050406030204" pitchFamily="18" charset="0"/>
                          </a:rPr>
                        </m:ctrlPr>
                      </m:sSubPr>
                      <m:e>
                        <m:r>
                          <m:rPr>
                            <m:sty m:val="p"/>
                          </m:rPr>
                          <a:rPr lang="en-US" altLang="zh-TW" sz="2400" b="0" i="0" smtClean="0">
                            <a:latin typeface="Cambria Math" panose="02040503050406030204" pitchFamily="18" charset="0"/>
                          </a:rPr>
                          <m:t>d</m:t>
                        </m:r>
                      </m:e>
                      <m:sub>
                        <m:r>
                          <m:rPr>
                            <m:sty m:val="p"/>
                          </m:rPr>
                          <a:rPr lang="en-US" altLang="zh-TW" sz="2400" b="0" i="0" smtClean="0">
                            <a:latin typeface="Cambria Math" panose="02040503050406030204" pitchFamily="18" charset="0"/>
                          </a:rPr>
                          <m:t>j</m:t>
                        </m:r>
                      </m:sub>
                    </m:sSub>
                  </m:oMath>
                </a14:m>
                <a:r>
                  <a:rPr lang="en-US" altLang="zh-TW" sz="2400" b="0" dirty="0">
                    <a:latin typeface="Cambria Math" panose="02040503050406030204" pitchFamily="18" charset="0"/>
                  </a:rPr>
                  <a:t> covers </a:t>
                </a:r>
                <a14:m>
                  <m:oMath xmlns:m="http://schemas.openxmlformats.org/officeDocument/2006/math">
                    <m:r>
                      <m:rPr>
                        <m:sty m:val="p"/>
                      </m:rPr>
                      <a:rPr lang="en-US" altLang="zh-TW" sz="2400" b="0" i="0" smtClean="0">
                        <a:latin typeface="Cambria Math" panose="02040503050406030204" pitchFamily="18" charset="0"/>
                      </a:rPr>
                      <m:t>cd</m:t>
                    </m:r>
                    <m:sSub>
                      <m:sSubPr>
                        <m:ctrlPr>
                          <a:rPr lang="en-US" altLang="zh-TW" sz="2400" b="0" i="1" smtClean="0">
                            <a:latin typeface="Cambria Math" panose="02040503050406030204" pitchFamily="18" charset="0"/>
                          </a:rPr>
                        </m:ctrlPr>
                      </m:sSubPr>
                      <m:e>
                        <m:r>
                          <m:rPr>
                            <m:sty m:val="p"/>
                          </m:rPr>
                          <a:rPr lang="en-US" altLang="zh-TW" sz="2400" b="0" i="0" smtClean="0">
                            <a:latin typeface="Cambria Math" panose="02040503050406030204" pitchFamily="18" charset="0"/>
                          </a:rPr>
                          <m:t>d</m:t>
                        </m:r>
                      </m:e>
                      <m:sub>
                        <m:r>
                          <m:rPr>
                            <m:sty m:val="p"/>
                          </m:rPr>
                          <a:rPr lang="en-US" altLang="zh-TW" sz="2400" b="0" i="0" smtClean="0">
                            <a:latin typeface="Cambria Math" panose="02040503050406030204" pitchFamily="18" charset="0"/>
                          </a:rPr>
                          <m:t>i</m:t>
                        </m:r>
                      </m:sub>
                    </m:sSub>
                  </m:oMath>
                </a14:m>
                <a:endParaRPr lang="en-US" altLang="zh-TW" sz="2400" b="0" dirty="0">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d>
                      <m:dPr>
                        <m:begChr m:val="{"/>
                        <m:endChr m:val="}"/>
                        <m:ctrlPr>
                          <a:rPr lang="en-US" altLang="zh-TW" sz="2400" b="0" i="1" dirty="0" smtClean="0">
                            <a:latin typeface="Cambria Math" panose="02040503050406030204" pitchFamily="18" charset="0"/>
                          </a:rPr>
                        </m:ctrlPr>
                      </m:dPr>
                      <m:e>
                        <m:sSub>
                          <m:sSubPr>
                            <m:ctrlPr>
                              <a:rPr lang="en-US" altLang="zh-TW" sz="2400" b="0" i="1" dirty="0" smtClean="0">
                                <a:latin typeface="Cambria Math" panose="02040503050406030204" pitchFamily="18" charset="0"/>
                              </a:rPr>
                            </m:ctrlPr>
                          </m:sSubPr>
                          <m:e>
                            <m:r>
                              <a:rPr lang="en-US" altLang="zh-TW" sz="2400" b="0" i="1" dirty="0" smtClean="0">
                                <a:latin typeface="Cambria Math" panose="02040503050406030204" pitchFamily="18" charset="0"/>
                              </a:rPr>
                              <m:t>𝑠</m:t>
                            </m:r>
                          </m:e>
                          <m:sub>
                            <m:r>
                              <a:rPr lang="en-US" altLang="zh-TW" sz="2400" b="0" i="1" dirty="0" smtClean="0">
                                <a:latin typeface="Cambria Math" panose="02040503050406030204" pitchFamily="18" charset="0"/>
                              </a:rPr>
                              <m:t>𝑗</m:t>
                            </m:r>
                          </m:sub>
                        </m:sSub>
                      </m:e>
                    </m:d>
                  </m:oMath>
                </a14:m>
                <a:r>
                  <a:rPr lang="en-US" altLang="zh-TW" sz="2400" dirty="0"/>
                  <a:t>: Boolean decision variables</a:t>
                </a:r>
              </a:p>
              <a:p>
                <a:pPr marL="742950" lvl="1" indent="-285750">
                  <a:buFont typeface="Arial" panose="020B0604020202020204" pitchFamily="34" charset="0"/>
                  <a:buChar char="•"/>
                </a:pPr>
                <a14:m>
                  <m:oMath xmlns:m="http://schemas.openxmlformats.org/officeDocument/2006/math">
                    <m:sSub>
                      <m:sSubPr>
                        <m:ctrlPr>
                          <a:rPr lang="en-US" altLang="zh-TW" sz="2400" b="0" i="1" smtClean="0">
                            <a:latin typeface="Cambria Math" panose="02040503050406030204" pitchFamily="18" charset="0"/>
                          </a:rPr>
                        </m:ctrlPr>
                      </m:sSubPr>
                      <m:e>
                        <m:r>
                          <a:rPr lang="en-US" altLang="zh-TW" sz="2400" b="0" i="1" smtClean="0">
                            <a:latin typeface="Cambria Math" panose="02040503050406030204" pitchFamily="18" charset="0"/>
                          </a:rPr>
                          <m:t>𝑠</m:t>
                        </m:r>
                      </m:e>
                      <m:sub>
                        <m:r>
                          <a:rPr lang="en-US" altLang="zh-TW" sz="2400" b="0" i="1" smtClean="0">
                            <a:latin typeface="Cambria Math" panose="02040503050406030204" pitchFamily="18" charset="0"/>
                          </a:rPr>
                          <m:t>𝑗</m:t>
                        </m:r>
                      </m:sub>
                    </m:sSub>
                    <m:r>
                      <a:rPr lang="en-US" altLang="zh-TW" sz="2400" b="0" i="0" smtClean="0">
                        <a:latin typeface="Cambria Math" panose="02040503050406030204" pitchFamily="18" charset="0"/>
                      </a:rPr>
                      <m:t>=1</m:t>
                    </m:r>
                  </m:oMath>
                </a14:m>
                <a:r>
                  <a:rPr lang="zh-TW" altLang="en-US" sz="2400" dirty="0"/>
                  <a:t> </a:t>
                </a:r>
                <a:r>
                  <a:rPr lang="en-US" altLang="zh-TW" sz="2400" dirty="0"/>
                  <a:t>indicates the </a:t>
                </a:r>
                <a14:m>
                  <m:oMath xmlns:m="http://schemas.openxmlformats.org/officeDocument/2006/math">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𝑗</m:t>
                        </m:r>
                      </m:e>
                      <m:sup>
                        <m:r>
                          <a:rPr lang="en-US" altLang="zh-TW" sz="2400" b="0" i="1" smtClean="0">
                            <a:latin typeface="Cambria Math" panose="02040503050406030204" pitchFamily="18" charset="0"/>
                          </a:rPr>
                          <m:t>𝑡h</m:t>
                        </m:r>
                      </m:sup>
                    </m:sSup>
                  </m:oMath>
                </a14:m>
                <a:r>
                  <a:rPr lang="en-US" altLang="zh-TW" sz="2400" dirty="0"/>
                  <a:t> candidate is selected</a:t>
                </a:r>
              </a:p>
              <a:p>
                <a:pPr marL="285750" indent="-285750">
                  <a:buFont typeface="Arial" panose="020B0604020202020204" pitchFamily="34" charset="0"/>
                  <a:buChar char="•"/>
                </a:pPr>
                <a14:m>
                  <m:oMath xmlns:m="http://schemas.openxmlformats.org/officeDocument/2006/math">
                    <m:r>
                      <a:rPr lang="en-US" altLang="zh-TW" sz="2400" b="0" i="1" smtClean="0">
                        <a:latin typeface="Cambria Math" panose="02040503050406030204" pitchFamily="18" charset="0"/>
                      </a:rPr>
                      <m:t>𝑊</m:t>
                    </m:r>
                  </m:oMath>
                </a14:m>
                <a:r>
                  <a:rPr lang="en-US" altLang="zh-TW" sz="2400" dirty="0"/>
                  <a:t>: weighting mask (averaging mask)</a:t>
                </a:r>
              </a:p>
              <a:p>
                <a:pPr marL="285750" indent="-285750">
                  <a:buFont typeface="Arial" panose="020B0604020202020204" pitchFamily="34" charset="0"/>
                  <a:buChar char="•"/>
                </a:pPr>
                <a14:m>
                  <m:oMath xmlns:m="http://schemas.openxmlformats.org/officeDocument/2006/math">
                    <m:r>
                      <a:rPr lang="en-US" altLang="zh-TW" sz="2400" b="0" i="1" smtClean="0">
                        <a:latin typeface="Cambria Math" panose="02040503050406030204" pitchFamily="18" charset="0"/>
                      </a:rPr>
                      <m:t>⨀ </m:t>
                    </m:r>
                  </m:oMath>
                </a14:m>
                <a:r>
                  <a:rPr lang="en-US" altLang="zh-TW" sz="2400" dirty="0"/>
                  <a:t>: element-wise multiplication and summation</a:t>
                </a:r>
                <a:endParaRPr lang="zh-TW" altLang="en-US" sz="2400" dirty="0"/>
              </a:p>
            </p:txBody>
          </p:sp>
        </mc:Choice>
        <mc:Fallback xmlns="">
          <p:sp>
            <p:nvSpPr>
              <p:cNvPr id="12" name="文字方塊 11">
                <a:extLst>
                  <a:ext uri="{FF2B5EF4-FFF2-40B4-BE49-F238E27FC236}">
                    <a16:creationId xmlns:a16="http://schemas.microsoft.com/office/drawing/2014/main" id="{1BEB46AE-1566-4935-A129-DE02681BDCCC}"/>
                  </a:ext>
                </a:extLst>
              </p:cNvPr>
              <p:cNvSpPr txBox="1">
                <a:spLocks noRot="1" noChangeAspect="1" noMove="1" noResize="1" noEditPoints="1" noAdjustHandles="1" noChangeArrowheads="1" noChangeShapeType="1" noTextEdit="1"/>
              </p:cNvSpPr>
              <p:nvPr/>
            </p:nvSpPr>
            <p:spPr>
              <a:xfrm>
                <a:off x="206062" y="4736999"/>
                <a:ext cx="8293994" cy="2053767"/>
              </a:xfrm>
              <a:prstGeom prst="rect">
                <a:avLst/>
              </a:prstGeom>
              <a:blipFill>
                <a:blip r:embed="rId3"/>
                <a:stretch>
                  <a:fillRect l="-1029" t="-2671" b="-5935"/>
                </a:stretch>
              </a:blipFill>
            </p:spPr>
            <p:txBody>
              <a:bodyPr/>
              <a:lstStyle/>
              <a:p>
                <a:r>
                  <a:rPr lang="zh-TW" altLang="en-US">
                    <a:noFill/>
                  </a:rPr>
                  <a:t> </a:t>
                </a:r>
              </a:p>
            </p:txBody>
          </p:sp>
        </mc:Fallback>
      </mc:AlternateContent>
      <p:sp>
        <p:nvSpPr>
          <p:cNvPr id="13" name="矩形: 圓角 12">
            <a:extLst>
              <a:ext uri="{FF2B5EF4-FFF2-40B4-BE49-F238E27FC236}">
                <a16:creationId xmlns:a16="http://schemas.microsoft.com/office/drawing/2014/main" id="{E066F96C-EE35-4FA9-AEF1-B0B2D0711C72}"/>
              </a:ext>
            </a:extLst>
          </p:cNvPr>
          <p:cNvSpPr/>
          <p:nvPr/>
        </p:nvSpPr>
        <p:spPr>
          <a:xfrm>
            <a:off x="6946601" y="1735761"/>
            <a:ext cx="2610115" cy="74217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0BF8BFFE-351E-4DBC-BEDD-06A9E0A9217E}"/>
                  </a:ext>
                </a:extLst>
              </p:cNvPr>
              <p:cNvSpPr txBox="1"/>
              <p:nvPr/>
            </p:nvSpPr>
            <p:spPr>
              <a:xfrm>
                <a:off x="7248017" y="2118550"/>
                <a:ext cx="2774389" cy="369332"/>
              </a:xfrm>
              <a:prstGeom prst="rect">
                <a:avLst/>
              </a:prstGeom>
              <a:noFill/>
            </p:spPr>
            <p:txBody>
              <a:bodyPr wrap="square" rtlCol="0">
                <a:spAutoFit/>
              </a:bodyPr>
              <a:lstStyle/>
              <a:p>
                <a:r>
                  <a:rPr lang="en-US" altLang="zh-TW" dirty="0">
                    <a:solidFill>
                      <a:srgbClr val="0070C0"/>
                    </a:solidFill>
                  </a:rPr>
                  <a:t>coverage count of </a:t>
                </a:r>
                <a14:m>
                  <m:oMath xmlns:m="http://schemas.openxmlformats.org/officeDocument/2006/math">
                    <m:r>
                      <m:rPr>
                        <m:sty m:val="p"/>
                      </m:rPr>
                      <a:rPr lang="en-US" altLang="zh-TW" b="0" i="0" smtClean="0">
                        <a:solidFill>
                          <a:srgbClr val="0070C0"/>
                        </a:solidFill>
                        <a:latin typeface="Cambria Math" panose="02040503050406030204" pitchFamily="18" charset="0"/>
                      </a:rPr>
                      <m:t>cd</m:t>
                    </m:r>
                    <m:sSub>
                      <m:sSubPr>
                        <m:ctrlPr>
                          <a:rPr lang="en-US" altLang="zh-TW" b="0" i="1" smtClean="0">
                            <a:solidFill>
                              <a:srgbClr val="0070C0"/>
                            </a:solidFill>
                            <a:latin typeface="Cambria Math" panose="02040503050406030204" pitchFamily="18" charset="0"/>
                          </a:rPr>
                        </m:ctrlPr>
                      </m:sSubPr>
                      <m:e>
                        <m:r>
                          <m:rPr>
                            <m:sty m:val="p"/>
                          </m:rPr>
                          <a:rPr lang="en-US" altLang="zh-TW" b="0" i="0" smtClean="0">
                            <a:solidFill>
                              <a:srgbClr val="0070C0"/>
                            </a:solidFill>
                            <a:latin typeface="Cambria Math" panose="02040503050406030204" pitchFamily="18" charset="0"/>
                          </a:rPr>
                          <m:t>d</m:t>
                        </m:r>
                      </m:e>
                      <m:sub>
                        <m:r>
                          <m:rPr>
                            <m:sty m:val="p"/>
                          </m:rPr>
                          <a:rPr lang="en-US" altLang="zh-TW" b="0" i="0" smtClean="0">
                            <a:solidFill>
                              <a:srgbClr val="0070C0"/>
                            </a:solidFill>
                            <a:latin typeface="Cambria Math" panose="02040503050406030204" pitchFamily="18" charset="0"/>
                          </a:rPr>
                          <m:t>i</m:t>
                        </m:r>
                      </m:sub>
                    </m:sSub>
                  </m:oMath>
                </a14:m>
                <a:endParaRPr lang="zh-TW" altLang="en-US" dirty="0">
                  <a:solidFill>
                    <a:srgbClr val="0070C0"/>
                  </a:solidFill>
                </a:endParaRPr>
              </a:p>
            </p:txBody>
          </p:sp>
        </mc:Choice>
        <mc:Fallback xmlns="">
          <p:sp>
            <p:nvSpPr>
              <p:cNvPr id="14" name="文字方塊 13">
                <a:extLst>
                  <a:ext uri="{FF2B5EF4-FFF2-40B4-BE49-F238E27FC236}">
                    <a16:creationId xmlns:a16="http://schemas.microsoft.com/office/drawing/2014/main" id="{0BF8BFFE-351E-4DBC-BEDD-06A9E0A9217E}"/>
                  </a:ext>
                </a:extLst>
              </p:cNvPr>
              <p:cNvSpPr txBox="1">
                <a:spLocks noRot="1" noChangeAspect="1" noMove="1" noResize="1" noEditPoints="1" noAdjustHandles="1" noChangeArrowheads="1" noChangeShapeType="1" noTextEdit="1"/>
              </p:cNvSpPr>
              <p:nvPr/>
            </p:nvSpPr>
            <p:spPr>
              <a:xfrm>
                <a:off x="7248017" y="2118550"/>
                <a:ext cx="2774389" cy="369332"/>
              </a:xfrm>
              <a:prstGeom prst="rect">
                <a:avLst/>
              </a:prstGeom>
              <a:blipFill>
                <a:blip r:embed="rId4"/>
                <a:stretch>
                  <a:fillRect l="-1978" t="-10000" b="-26667"/>
                </a:stretch>
              </a:blipFill>
            </p:spPr>
            <p:txBody>
              <a:bodyPr/>
              <a:lstStyle/>
              <a:p>
                <a:r>
                  <a:rPr lang="zh-TW" altLang="en-US">
                    <a:noFill/>
                  </a:rPr>
                  <a:t> </a:t>
                </a:r>
              </a:p>
            </p:txBody>
          </p:sp>
        </mc:Fallback>
      </mc:AlternateContent>
      <p:sp>
        <p:nvSpPr>
          <p:cNvPr id="15" name="矩形: 圓角 14">
            <a:extLst>
              <a:ext uri="{FF2B5EF4-FFF2-40B4-BE49-F238E27FC236}">
                <a16:creationId xmlns:a16="http://schemas.microsoft.com/office/drawing/2014/main" id="{501B46BA-9660-4068-A99A-57A2DE133507}"/>
              </a:ext>
            </a:extLst>
          </p:cNvPr>
          <p:cNvSpPr/>
          <p:nvPr/>
        </p:nvSpPr>
        <p:spPr>
          <a:xfrm>
            <a:off x="8067063" y="1762635"/>
            <a:ext cx="1390721" cy="440833"/>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42E46EA7-A5C4-4F6B-833C-4EBD744760FA}"/>
                  </a:ext>
                </a:extLst>
              </p:cNvPr>
              <p:cNvSpPr txBox="1"/>
              <p:nvPr/>
            </p:nvSpPr>
            <p:spPr>
              <a:xfrm>
                <a:off x="7061112" y="2435014"/>
                <a:ext cx="2380915" cy="369332"/>
              </a:xfrm>
              <a:prstGeom prst="rect">
                <a:avLst/>
              </a:prstGeom>
              <a:noFill/>
            </p:spPr>
            <p:txBody>
              <a:bodyPr wrap="square" rtlCol="0">
                <a:spAutoFit/>
              </a:bodyPr>
              <a:lstStyle/>
              <a:p>
                <a:r>
                  <a:rPr lang="en-US" altLang="zh-TW" dirty="0">
                    <a:solidFill>
                      <a:srgbClr val="FF0000"/>
                    </a:solidFill>
                  </a:rPr>
                  <a:t>matrix version of </a:t>
                </a:r>
                <a14:m>
                  <m:oMath xmlns:m="http://schemas.openxmlformats.org/officeDocument/2006/math">
                    <m:r>
                      <a:rPr lang="en-US" altLang="zh-TW" b="0" i="1" smtClean="0">
                        <a:solidFill>
                          <a:srgbClr val="FF0000"/>
                        </a:solidFill>
                        <a:latin typeface="Cambria Math" panose="02040503050406030204" pitchFamily="18" charset="0"/>
                      </a:rPr>
                      <m:t>𝑓</m:t>
                    </m:r>
                    <m:r>
                      <a:rPr lang="en-US" altLang="zh-TW" b="0" i="1" smtClean="0">
                        <a:solidFill>
                          <a:srgbClr val="FF0000"/>
                        </a:solidFill>
                        <a:latin typeface="Cambria Math" panose="02040503050406030204" pitchFamily="18" charset="0"/>
                      </a:rPr>
                      <m:t>(</m:t>
                    </m:r>
                    <m:r>
                      <a:rPr lang="en-US" altLang="zh-TW" b="0" i="1" smtClean="0">
                        <a:solidFill>
                          <a:srgbClr val="FF0000"/>
                        </a:solidFill>
                        <a:latin typeface="Cambria Math" panose="02040503050406030204" pitchFamily="18" charset="0"/>
                      </a:rPr>
                      <m:t>𝑐</m:t>
                    </m:r>
                    <m:r>
                      <a:rPr lang="en-US" altLang="zh-TW" b="0" i="1" smtClean="0">
                        <a:solidFill>
                          <a:srgbClr val="FF0000"/>
                        </a:solidFill>
                        <a:latin typeface="Cambria Math" panose="02040503050406030204" pitchFamily="18" charset="0"/>
                      </a:rPr>
                      <m:t>)</m:t>
                    </m:r>
                  </m:oMath>
                </a14:m>
                <a:endParaRPr lang="zh-TW" altLang="en-US" dirty="0">
                  <a:solidFill>
                    <a:srgbClr val="FF0000"/>
                  </a:solidFill>
                </a:endParaRPr>
              </a:p>
            </p:txBody>
          </p:sp>
        </mc:Choice>
        <mc:Fallback xmlns="">
          <p:sp>
            <p:nvSpPr>
              <p:cNvPr id="16" name="文字方塊 15">
                <a:extLst>
                  <a:ext uri="{FF2B5EF4-FFF2-40B4-BE49-F238E27FC236}">
                    <a16:creationId xmlns:a16="http://schemas.microsoft.com/office/drawing/2014/main" id="{42E46EA7-A5C4-4F6B-833C-4EBD744760FA}"/>
                  </a:ext>
                </a:extLst>
              </p:cNvPr>
              <p:cNvSpPr txBox="1">
                <a:spLocks noRot="1" noChangeAspect="1" noMove="1" noResize="1" noEditPoints="1" noAdjustHandles="1" noChangeArrowheads="1" noChangeShapeType="1" noTextEdit="1"/>
              </p:cNvSpPr>
              <p:nvPr/>
            </p:nvSpPr>
            <p:spPr>
              <a:xfrm>
                <a:off x="7061112" y="2435014"/>
                <a:ext cx="2380915" cy="369332"/>
              </a:xfrm>
              <a:prstGeom prst="rect">
                <a:avLst/>
              </a:prstGeom>
              <a:blipFill>
                <a:blip r:embed="rId5"/>
                <a:stretch>
                  <a:fillRect l="-2046" t="-8197" b="-24590"/>
                </a:stretch>
              </a:blipFill>
            </p:spPr>
            <p:txBody>
              <a:bodyPr/>
              <a:lstStyle/>
              <a:p>
                <a:r>
                  <a:rPr lang="zh-TW" altLang="en-US">
                    <a:noFill/>
                  </a:rPr>
                  <a:t> </a:t>
                </a:r>
              </a:p>
            </p:txBody>
          </p:sp>
        </mc:Fallback>
      </mc:AlternateContent>
      <p:sp>
        <p:nvSpPr>
          <p:cNvPr id="17" name="矩形: 圓角 16">
            <a:extLst>
              <a:ext uri="{FF2B5EF4-FFF2-40B4-BE49-F238E27FC236}">
                <a16:creationId xmlns:a16="http://schemas.microsoft.com/office/drawing/2014/main" id="{F1D0BE3C-6A15-4839-BEE9-4D7AC4D59F3D}"/>
              </a:ext>
            </a:extLst>
          </p:cNvPr>
          <p:cNvSpPr/>
          <p:nvPr/>
        </p:nvSpPr>
        <p:spPr>
          <a:xfrm>
            <a:off x="5600006" y="1741943"/>
            <a:ext cx="714047" cy="73599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5720780D-8773-4C16-AAE2-13596939028F}"/>
              </a:ext>
            </a:extLst>
          </p:cNvPr>
          <p:cNvSpPr txBox="1"/>
          <p:nvPr/>
        </p:nvSpPr>
        <p:spPr>
          <a:xfrm>
            <a:off x="3662489" y="1379866"/>
            <a:ext cx="2726798" cy="369332"/>
          </a:xfrm>
          <a:prstGeom prst="rect">
            <a:avLst/>
          </a:prstGeom>
          <a:noFill/>
        </p:spPr>
        <p:txBody>
          <a:bodyPr wrap="square" rtlCol="0">
            <a:spAutoFit/>
          </a:bodyPr>
          <a:lstStyle/>
          <a:p>
            <a:r>
              <a:rPr lang="en-US" altLang="zh-TW" dirty="0">
                <a:solidFill>
                  <a:srgbClr val="00B050"/>
                </a:solidFill>
              </a:rPr>
              <a:t>average over all candidates</a:t>
            </a:r>
            <a:endParaRPr lang="zh-TW" altLang="en-US" dirty="0">
              <a:solidFill>
                <a:srgbClr val="00B050"/>
              </a:solidFill>
            </a:endParaRPr>
          </a:p>
        </p:txBody>
      </p:sp>
      <p:sp>
        <p:nvSpPr>
          <p:cNvPr id="19" name="矩形: 圓角 18">
            <a:extLst>
              <a:ext uri="{FF2B5EF4-FFF2-40B4-BE49-F238E27FC236}">
                <a16:creationId xmlns:a16="http://schemas.microsoft.com/office/drawing/2014/main" id="{47A302A0-9AE6-475B-92C1-6B807D335177}"/>
              </a:ext>
            </a:extLst>
          </p:cNvPr>
          <p:cNvSpPr/>
          <p:nvPr/>
        </p:nvSpPr>
        <p:spPr>
          <a:xfrm>
            <a:off x="3302654" y="2754852"/>
            <a:ext cx="1789389" cy="561455"/>
          </a:xfrm>
          <a:prstGeom prst="round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74FBF43A-D466-4A63-A8E9-E827AD7CD80F}"/>
              </a:ext>
            </a:extLst>
          </p:cNvPr>
          <p:cNvSpPr txBox="1"/>
          <p:nvPr/>
        </p:nvSpPr>
        <p:spPr>
          <a:xfrm>
            <a:off x="5092043" y="3150483"/>
            <a:ext cx="2151713" cy="369332"/>
          </a:xfrm>
          <a:prstGeom prst="rect">
            <a:avLst/>
          </a:prstGeom>
          <a:noFill/>
        </p:spPr>
        <p:txBody>
          <a:bodyPr wrap="square" rtlCol="0">
            <a:spAutoFit/>
          </a:bodyPr>
          <a:lstStyle/>
          <a:p>
            <a:r>
              <a:rPr lang="en-US" altLang="zh-TW" dirty="0">
                <a:solidFill>
                  <a:srgbClr val="7030A0"/>
                </a:solidFill>
              </a:rPr>
              <a:t>select or not</a:t>
            </a:r>
            <a:endParaRPr lang="zh-TW" altLang="en-US" dirty="0">
              <a:solidFill>
                <a:srgbClr val="7030A0"/>
              </a:solidFill>
            </a:endParaRPr>
          </a:p>
        </p:txBody>
      </p:sp>
      <p:sp>
        <p:nvSpPr>
          <p:cNvPr id="21" name="矩形: 圓角 20">
            <a:extLst>
              <a:ext uri="{FF2B5EF4-FFF2-40B4-BE49-F238E27FC236}">
                <a16:creationId xmlns:a16="http://schemas.microsoft.com/office/drawing/2014/main" id="{47C184DC-619C-42A7-B784-CE57128A2015}"/>
              </a:ext>
            </a:extLst>
          </p:cNvPr>
          <p:cNvSpPr/>
          <p:nvPr/>
        </p:nvSpPr>
        <p:spPr>
          <a:xfrm>
            <a:off x="3302654" y="3497029"/>
            <a:ext cx="1883106" cy="1322727"/>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7B17B8D0-7D3E-44A6-9BE2-C17B34A5E717}"/>
              </a:ext>
            </a:extLst>
          </p:cNvPr>
          <p:cNvSpPr txBox="1"/>
          <p:nvPr/>
        </p:nvSpPr>
        <p:spPr>
          <a:xfrm>
            <a:off x="5114206" y="4401157"/>
            <a:ext cx="2151713" cy="369332"/>
          </a:xfrm>
          <a:prstGeom prst="rect">
            <a:avLst/>
          </a:prstGeom>
          <a:noFill/>
        </p:spPr>
        <p:txBody>
          <a:bodyPr wrap="square" rtlCol="0">
            <a:spAutoFit/>
          </a:bodyPr>
          <a:lstStyle/>
          <a:p>
            <a:r>
              <a:rPr lang="en-US" altLang="zh-TW" dirty="0">
                <a:solidFill>
                  <a:srgbClr val="00B0F0"/>
                </a:solidFill>
              </a:rPr>
              <a:t>source view budget</a:t>
            </a:r>
            <a:endParaRPr lang="zh-TW" altLang="en-US" dirty="0">
              <a:solidFill>
                <a:srgbClr val="00B0F0"/>
              </a:solidFill>
            </a:endParaRPr>
          </a:p>
        </p:txBody>
      </p:sp>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F45DF2F0-4DC2-4EFA-A012-2D886933134E}"/>
                  </a:ext>
                </a:extLst>
              </p:cNvPr>
              <p:cNvSpPr txBox="1"/>
              <p:nvPr/>
            </p:nvSpPr>
            <p:spPr>
              <a:xfrm>
                <a:off x="322385" y="3447507"/>
                <a:ext cx="2456697" cy="646331"/>
              </a:xfrm>
              <a:prstGeom prst="rect">
                <a:avLst/>
              </a:prstGeom>
              <a:noFill/>
              <a:ln>
                <a:solidFill>
                  <a:schemeClr val="tx1"/>
                </a:solidFill>
              </a:ln>
            </p:spPr>
            <p:txBody>
              <a:bodyPr wrap="square" rtlCol="0">
                <a:spAutoFit/>
              </a:bodyPr>
              <a:lstStyle/>
              <a:p>
                <a:r>
                  <a:rPr lang="en-US" altLang="zh-TW" dirty="0"/>
                  <a:t>We will call it </a:t>
                </a:r>
                <a14:m>
                  <m:oMath xmlns:m="http://schemas.openxmlformats.org/officeDocument/2006/math">
                    <m:r>
                      <a:rPr lang="en-US" altLang="zh-TW" b="1" i="1" smtClean="0">
                        <a:latin typeface="Cambria Math" panose="02040503050406030204" pitchFamily="18" charset="0"/>
                      </a:rPr>
                      <m:t>𝒈</m:t>
                    </m:r>
                  </m:oMath>
                </a14:m>
                <a:r>
                  <a:rPr lang="zh-TW" altLang="en-US" b="1" dirty="0"/>
                  <a:t> </a:t>
                </a:r>
                <a:r>
                  <a:rPr lang="en-US" altLang="zh-TW" b="1" dirty="0"/>
                  <a:t>value </a:t>
                </a:r>
                <a:r>
                  <a:rPr lang="en-US" altLang="zh-TW" dirty="0"/>
                  <a:t>in the following discussion</a:t>
                </a:r>
                <a:endParaRPr lang="zh-TW" altLang="en-US" dirty="0"/>
              </a:p>
            </p:txBody>
          </p:sp>
        </mc:Choice>
        <mc:Fallback xmlns="">
          <p:sp>
            <p:nvSpPr>
              <p:cNvPr id="23" name="文字方塊 22">
                <a:extLst>
                  <a:ext uri="{FF2B5EF4-FFF2-40B4-BE49-F238E27FC236}">
                    <a16:creationId xmlns:a16="http://schemas.microsoft.com/office/drawing/2014/main" id="{F45DF2F0-4DC2-4EFA-A012-2D886933134E}"/>
                  </a:ext>
                </a:extLst>
              </p:cNvPr>
              <p:cNvSpPr txBox="1">
                <a:spLocks noRot="1" noChangeAspect="1" noMove="1" noResize="1" noEditPoints="1" noAdjustHandles="1" noChangeArrowheads="1" noChangeShapeType="1" noTextEdit="1"/>
              </p:cNvSpPr>
              <p:nvPr/>
            </p:nvSpPr>
            <p:spPr>
              <a:xfrm>
                <a:off x="322385" y="3447507"/>
                <a:ext cx="2456697" cy="646331"/>
              </a:xfrm>
              <a:prstGeom prst="rect">
                <a:avLst/>
              </a:prstGeom>
              <a:blipFill>
                <a:blip r:embed="rId6"/>
                <a:stretch>
                  <a:fillRect l="-1975" t="-4630" r="-1481" b="-12963"/>
                </a:stretch>
              </a:blipFill>
              <a:ln>
                <a:solidFill>
                  <a:schemeClr val="tx1"/>
                </a:solidFill>
              </a:ln>
            </p:spPr>
            <p:txBody>
              <a:bodyPr/>
              <a:lstStyle/>
              <a:p>
                <a:r>
                  <a:rPr lang="zh-TW" altLang="en-US">
                    <a:noFill/>
                  </a:rPr>
                  <a:t> </a:t>
                </a:r>
              </a:p>
            </p:txBody>
          </p:sp>
        </mc:Fallback>
      </mc:AlternateContent>
      <p:cxnSp>
        <p:nvCxnSpPr>
          <p:cNvPr id="25" name="接點: 弧形 24">
            <a:extLst>
              <a:ext uri="{FF2B5EF4-FFF2-40B4-BE49-F238E27FC236}">
                <a16:creationId xmlns:a16="http://schemas.microsoft.com/office/drawing/2014/main" id="{27B31ECE-316E-4008-9387-FE8459686D15}"/>
              </a:ext>
            </a:extLst>
          </p:cNvPr>
          <p:cNvCxnSpPr>
            <a:cxnSpLocks/>
            <a:endCxn id="23" idx="3"/>
          </p:cNvCxnSpPr>
          <p:nvPr/>
        </p:nvCxnSpPr>
        <p:spPr>
          <a:xfrm rot="5400000">
            <a:off x="2267514" y="2756227"/>
            <a:ext cx="1526014" cy="50287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投影片編號版面配置區 2">
            <a:extLst>
              <a:ext uri="{FF2B5EF4-FFF2-40B4-BE49-F238E27FC236}">
                <a16:creationId xmlns:a16="http://schemas.microsoft.com/office/drawing/2014/main" id="{CAC4EC6F-B167-48AC-9B44-B55833F2E1C4}"/>
              </a:ext>
            </a:extLst>
          </p:cNvPr>
          <p:cNvSpPr>
            <a:spLocks noGrp="1"/>
          </p:cNvSpPr>
          <p:nvPr>
            <p:ph type="sldNum" sz="quarter" idx="12"/>
          </p:nvPr>
        </p:nvSpPr>
        <p:spPr/>
        <p:txBody>
          <a:bodyPr/>
          <a:lstStyle/>
          <a:p>
            <a:fld id="{E1CFCEE7-AA0A-44B9-A0B3-5356ACC922F5}" type="slidenum">
              <a:rPr lang="zh-TW" altLang="en-US" smtClean="0"/>
              <a:t>31</a:t>
            </a:fld>
            <a:endParaRPr lang="zh-TW" altLang="en-US"/>
          </a:p>
        </p:txBody>
      </p:sp>
      <p:grpSp>
        <p:nvGrpSpPr>
          <p:cNvPr id="24" name="群組 23">
            <a:extLst>
              <a:ext uri="{FF2B5EF4-FFF2-40B4-BE49-F238E27FC236}">
                <a16:creationId xmlns:a16="http://schemas.microsoft.com/office/drawing/2014/main" id="{6B3E2832-EE48-4BBD-84BB-A706847E7619}"/>
              </a:ext>
            </a:extLst>
          </p:cNvPr>
          <p:cNvGrpSpPr/>
          <p:nvPr/>
        </p:nvGrpSpPr>
        <p:grpSpPr>
          <a:xfrm>
            <a:off x="9702705" y="71397"/>
            <a:ext cx="2511252" cy="2507727"/>
            <a:chOff x="9702705" y="71397"/>
            <a:chExt cx="2511252" cy="2507727"/>
          </a:xfrm>
        </p:grpSpPr>
        <p:pic>
          <p:nvPicPr>
            <p:cNvPr id="26" name="圖片 25">
              <a:extLst>
                <a:ext uri="{FF2B5EF4-FFF2-40B4-BE49-F238E27FC236}">
                  <a16:creationId xmlns:a16="http://schemas.microsoft.com/office/drawing/2014/main" id="{B4ECDFB8-4182-4121-969B-AFFCB259F39E}"/>
                </a:ext>
              </a:extLst>
            </p:cNvPr>
            <p:cNvPicPr>
              <a:picLocks noChangeAspect="1"/>
            </p:cNvPicPr>
            <p:nvPr/>
          </p:nvPicPr>
          <p:blipFill rotWithShape="1">
            <a:blip r:embed="rId7">
              <a:extLst>
                <a:ext uri="{28A0092B-C50C-407E-A947-70E740481C1C}">
                  <a14:useLocalDpi xmlns:a14="http://schemas.microsoft.com/office/drawing/2010/main" val="0"/>
                </a:ext>
              </a:extLst>
            </a:blip>
            <a:srcRect l="70663" t="38257" r="-154" b="-1"/>
            <a:stretch/>
          </p:blipFill>
          <p:spPr>
            <a:xfrm>
              <a:off x="9702705" y="71397"/>
              <a:ext cx="2511252" cy="2507727"/>
            </a:xfrm>
            <a:prstGeom prst="rect">
              <a:avLst/>
            </a:prstGeom>
          </p:spPr>
        </p:pic>
        <p:sp>
          <p:nvSpPr>
            <p:cNvPr id="27" name="矩形 26">
              <a:extLst>
                <a:ext uri="{FF2B5EF4-FFF2-40B4-BE49-F238E27FC236}">
                  <a16:creationId xmlns:a16="http://schemas.microsoft.com/office/drawing/2014/main" id="{8996096B-DC42-49B1-B985-0AF3F44976CF}"/>
                </a:ext>
              </a:extLst>
            </p:cNvPr>
            <p:cNvSpPr/>
            <p:nvPr/>
          </p:nvSpPr>
          <p:spPr>
            <a:xfrm>
              <a:off x="10796053" y="1319581"/>
              <a:ext cx="1290728" cy="1059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381723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animBg="1"/>
      <p:bldP spid="18" grpId="0"/>
      <p:bldP spid="19" grpId="0" animBg="1"/>
      <p:bldP spid="20" grpId="0"/>
      <p:bldP spid="21" grpId="0" animBg="1"/>
      <p:bldP spid="22"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F8F8D0-F75B-45F7-AAB8-3951BDACCACE}"/>
              </a:ext>
            </a:extLst>
          </p:cNvPr>
          <p:cNvSpPr>
            <a:spLocks noGrp="1"/>
          </p:cNvSpPr>
          <p:nvPr>
            <p:ph type="title"/>
          </p:nvPr>
        </p:nvSpPr>
        <p:spPr/>
        <p:txBody>
          <a:bodyPr/>
          <a:lstStyle/>
          <a:p>
            <a:r>
              <a:rPr lang="en-US" altLang="zh-TW" dirty="0"/>
              <a:t>Uniform Solver (Uni)</a:t>
            </a:r>
            <a:endParaRPr lang="zh-TW" altLang="en-US" dirty="0"/>
          </a:p>
        </p:txBody>
      </p:sp>
      <p:sp>
        <p:nvSpPr>
          <p:cNvPr id="3" name="內容版面配置區 2">
            <a:extLst>
              <a:ext uri="{FF2B5EF4-FFF2-40B4-BE49-F238E27FC236}">
                <a16:creationId xmlns:a16="http://schemas.microsoft.com/office/drawing/2014/main" id="{71934B08-EBA2-4C53-B7FA-3399AED57E4E}"/>
              </a:ext>
            </a:extLst>
          </p:cNvPr>
          <p:cNvSpPr>
            <a:spLocks noGrp="1"/>
          </p:cNvSpPr>
          <p:nvPr>
            <p:ph idx="1"/>
          </p:nvPr>
        </p:nvSpPr>
        <p:spPr>
          <a:xfrm>
            <a:off x="304732" y="1825625"/>
            <a:ext cx="5355533" cy="4351338"/>
          </a:xfrm>
        </p:spPr>
        <p:txBody>
          <a:bodyPr>
            <a:normAutofit/>
          </a:bodyPr>
          <a:lstStyle/>
          <a:p>
            <a:pPr marL="0" indent="0">
              <a:buNone/>
            </a:pPr>
            <a:r>
              <a:rPr lang="en-US" altLang="zh-TW" dirty="0"/>
              <a:t>Pick candidates every fixed skips</a:t>
            </a:r>
          </a:p>
          <a:p>
            <a:r>
              <a:rPr lang="en-US" altLang="zh-TW" dirty="0"/>
              <a:t>Guarantees uniform source view distribution across temporal axis and 6-DoF clients</a:t>
            </a:r>
          </a:p>
          <a:p>
            <a:r>
              <a:rPr lang="en-US" altLang="zh-TW" dirty="0"/>
              <a:t>No need for coverage estimation</a:t>
            </a:r>
          </a:p>
          <a:p>
            <a:r>
              <a:rPr lang="en-US" altLang="zh-TW" dirty="0"/>
              <a:t>Runs fast</a:t>
            </a:r>
          </a:p>
          <a:p>
            <a:endParaRPr lang="en-US" altLang="zh-TW" dirty="0"/>
          </a:p>
        </p:txBody>
      </p:sp>
      <p:sp>
        <p:nvSpPr>
          <p:cNvPr id="4" name="Snip Single Corner Rectangle 5">
            <a:extLst>
              <a:ext uri="{FF2B5EF4-FFF2-40B4-BE49-F238E27FC236}">
                <a16:creationId xmlns:a16="http://schemas.microsoft.com/office/drawing/2014/main" id="{C7E9D67C-1AD0-4B7B-86FA-8DDEC35EE307}"/>
              </a:ext>
            </a:extLst>
          </p:cNvPr>
          <p:cNvSpPr/>
          <p:nvPr/>
        </p:nvSpPr>
        <p:spPr>
          <a:xfrm flipV="1">
            <a:off x="9486" y="-1"/>
            <a:ext cx="1297720"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637F7637-C19F-4974-8C41-D76E0BC7AA53}"/>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Solver</a:t>
            </a:r>
          </a:p>
        </p:txBody>
      </p:sp>
      <p:sp>
        <p:nvSpPr>
          <p:cNvPr id="12" name="矩形: 圓角 11">
            <a:extLst>
              <a:ext uri="{FF2B5EF4-FFF2-40B4-BE49-F238E27FC236}">
                <a16:creationId xmlns:a16="http://schemas.microsoft.com/office/drawing/2014/main" id="{9B093946-0B1C-437D-9EC3-3CE5200615B3}"/>
              </a:ext>
            </a:extLst>
          </p:cNvPr>
          <p:cNvSpPr/>
          <p:nvPr/>
        </p:nvSpPr>
        <p:spPr>
          <a:xfrm>
            <a:off x="6763002" y="3429000"/>
            <a:ext cx="415733" cy="34898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0</a:t>
            </a:r>
            <a:endParaRPr lang="zh-TW" altLang="en-US" dirty="0"/>
          </a:p>
        </p:txBody>
      </p:sp>
      <p:sp>
        <p:nvSpPr>
          <p:cNvPr id="13" name="矩形: 圓角 12">
            <a:extLst>
              <a:ext uri="{FF2B5EF4-FFF2-40B4-BE49-F238E27FC236}">
                <a16:creationId xmlns:a16="http://schemas.microsoft.com/office/drawing/2014/main" id="{0D4FD28F-925D-42A4-836E-ED5F841DEA74}"/>
              </a:ext>
            </a:extLst>
          </p:cNvPr>
          <p:cNvSpPr/>
          <p:nvPr/>
        </p:nvSpPr>
        <p:spPr>
          <a:xfrm>
            <a:off x="7287759" y="3428998"/>
            <a:ext cx="415733" cy="34898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1</a:t>
            </a:r>
            <a:endParaRPr lang="zh-TW" altLang="en-US" dirty="0"/>
          </a:p>
        </p:txBody>
      </p:sp>
      <p:sp>
        <p:nvSpPr>
          <p:cNvPr id="14" name="矩形: 圓角 13">
            <a:extLst>
              <a:ext uri="{FF2B5EF4-FFF2-40B4-BE49-F238E27FC236}">
                <a16:creationId xmlns:a16="http://schemas.microsoft.com/office/drawing/2014/main" id="{5DE6D530-56FA-463E-AA54-5314C0FE672E}"/>
              </a:ext>
            </a:extLst>
          </p:cNvPr>
          <p:cNvSpPr/>
          <p:nvPr/>
        </p:nvSpPr>
        <p:spPr>
          <a:xfrm>
            <a:off x="7780775" y="3428998"/>
            <a:ext cx="415733" cy="34898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2</a:t>
            </a:r>
            <a:endParaRPr lang="zh-TW" altLang="en-US" dirty="0"/>
          </a:p>
        </p:txBody>
      </p:sp>
      <p:sp>
        <p:nvSpPr>
          <p:cNvPr id="15" name="矩形: 圓角 14">
            <a:extLst>
              <a:ext uri="{FF2B5EF4-FFF2-40B4-BE49-F238E27FC236}">
                <a16:creationId xmlns:a16="http://schemas.microsoft.com/office/drawing/2014/main" id="{3A011422-DF51-49B5-8563-11DF6B7D0023}"/>
              </a:ext>
            </a:extLst>
          </p:cNvPr>
          <p:cNvSpPr/>
          <p:nvPr/>
        </p:nvSpPr>
        <p:spPr>
          <a:xfrm>
            <a:off x="8299394" y="3428994"/>
            <a:ext cx="415733" cy="34898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3</a:t>
            </a:r>
            <a:endParaRPr lang="zh-TW" altLang="en-US" dirty="0"/>
          </a:p>
        </p:txBody>
      </p:sp>
      <p:sp>
        <p:nvSpPr>
          <p:cNvPr id="16" name="矩形: 圓角 15">
            <a:extLst>
              <a:ext uri="{FF2B5EF4-FFF2-40B4-BE49-F238E27FC236}">
                <a16:creationId xmlns:a16="http://schemas.microsoft.com/office/drawing/2014/main" id="{17D33346-E122-4343-AD64-834CBF0444ED}"/>
              </a:ext>
            </a:extLst>
          </p:cNvPr>
          <p:cNvSpPr/>
          <p:nvPr/>
        </p:nvSpPr>
        <p:spPr>
          <a:xfrm>
            <a:off x="9814590" y="3428996"/>
            <a:ext cx="415733" cy="34898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17" name="矩形: 圓角 16">
            <a:extLst>
              <a:ext uri="{FF2B5EF4-FFF2-40B4-BE49-F238E27FC236}">
                <a16:creationId xmlns:a16="http://schemas.microsoft.com/office/drawing/2014/main" id="{CEBA4940-707B-43BD-A0EE-10F22EEBD119}"/>
              </a:ext>
            </a:extLst>
          </p:cNvPr>
          <p:cNvSpPr/>
          <p:nvPr/>
        </p:nvSpPr>
        <p:spPr>
          <a:xfrm>
            <a:off x="10298390" y="3428996"/>
            <a:ext cx="415733" cy="34898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18" name="矩形: 圓角 17">
            <a:extLst>
              <a:ext uri="{FF2B5EF4-FFF2-40B4-BE49-F238E27FC236}">
                <a16:creationId xmlns:a16="http://schemas.microsoft.com/office/drawing/2014/main" id="{3EB52896-9232-4C25-942D-873D1620E8A4}"/>
              </a:ext>
            </a:extLst>
          </p:cNvPr>
          <p:cNvSpPr/>
          <p:nvPr/>
        </p:nvSpPr>
        <p:spPr>
          <a:xfrm>
            <a:off x="8789332" y="3428997"/>
            <a:ext cx="415733" cy="34898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4</a:t>
            </a:r>
            <a:endParaRPr lang="zh-TW" altLang="en-US" dirty="0"/>
          </a:p>
        </p:txBody>
      </p:sp>
      <p:sp>
        <p:nvSpPr>
          <p:cNvPr id="19" name="矩形: 圓角 18">
            <a:extLst>
              <a:ext uri="{FF2B5EF4-FFF2-40B4-BE49-F238E27FC236}">
                <a16:creationId xmlns:a16="http://schemas.microsoft.com/office/drawing/2014/main" id="{4D4CFBEE-57D6-4D86-BFF4-CE80A7D98DCB}"/>
              </a:ext>
            </a:extLst>
          </p:cNvPr>
          <p:cNvSpPr/>
          <p:nvPr/>
        </p:nvSpPr>
        <p:spPr>
          <a:xfrm>
            <a:off x="10784817" y="3428995"/>
            <a:ext cx="415733" cy="34898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a:t>
            </a:r>
            <a:endParaRPr lang="zh-TW" altLang="en-US" dirty="0"/>
          </a:p>
        </p:txBody>
      </p:sp>
      <p:sp>
        <p:nvSpPr>
          <p:cNvPr id="20" name="矩形: 圓角 19">
            <a:extLst>
              <a:ext uri="{FF2B5EF4-FFF2-40B4-BE49-F238E27FC236}">
                <a16:creationId xmlns:a16="http://schemas.microsoft.com/office/drawing/2014/main" id="{BD5C74C4-6974-4C2F-8421-C522A3F0455F}"/>
              </a:ext>
            </a:extLst>
          </p:cNvPr>
          <p:cNvSpPr/>
          <p:nvPr/>
        </p:nvSpPr>
        <p:spPr>
          <a:xfrm>
            <a:off x="9300648" y="3428995"/>
            <a:ext cx="415733" cy="348987"/>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t>5</a:t>
            </a:r>
            <a:endParaRPr lang="zh-TW" altLang="en-US" dirty="0"/>
          </a:p>
        </p:txBody>
      </p:sp>
      <p:sp>
        <p:nvSpPr>
          <p:cNvPr id="6" name="文字方塊 5">
            <a:extLst>
              <a:ext uri="{FF2B5EF4-FFF2-40B4-BE49-F238E27FC236}">
                <a16:creationId xmlns:a16="http://schemas.microsoft.com/office/drawing/2014/main" id="{CA77BF33-30F3-4EBC-93C1-073CA2CE6CF6}"/>
              </a:ext>
            </a:extLst>
          </p:cNvPr>
          <p:cNvSpPr txBox="1"/>
          <p:nvPr/>
        </p:nvSpPr>
        <p:spPr>
          <a:xfrm>
            <a:off x="6702238" y="3059662"/>
            <a:ext cx="502061" cy="369332"/>
          </a:xfrm>
          <a:prstGeom prst="rect">
            <a:avLst/>
          </a:prstGeom>
          <a:noFill/>
        </p:spPr>
        <p:txBody>
          <a:bodyPr wrap="none" rtlCol="0">
            <a:spAutoFit/>
          </a:bodyPr>
          <a:lstStyle/>
          <a:p>
            <a:r>
              <a:rPr lang="zh-TW" altLang="en-US" b="0" i="0" dirty="0">
                <a:solidFill>
                  <a:srgbClr val="202122"/>
                </a:solidFill>
                <a:effectLst/>
                <a:latin typeface="Arial" panose="020B0604020202020204" pitchFamily="34" charset="0"/>
              </a:rPr>
              <a:t>✔</a:t>
            </a:r>
            <a:endParaRPr lang="zh-TW" altLang="en-US" dirty="0"/>
          </a:p>
        </p:txBody>
      </p:sp>
      <p:sp>
        <p:nvSpPr>
          <p:cNvPr id="21" name="文字方塊 20">
            <a:extLst>
              <a:ext uri="{FF2B5EF4-FFF2-40B4-BE49-F238E27FC236}">
                <a16:creationId xmlns:a16="http://schemas.microsoft.com/office/drawing/2014/main" id="{F860E6F8-1510-4BA2-A75C-EB3F2541DC00}"/>
              </a:ext>
            </a:extLst>
          </p:cNvPr>
          <p:cNvSpPr txBox="1"/>
          <p:nvPr/>
        </p:nvSpPr>
        <p:spPr>
          <a:xfrm>
            <a:off x="7711518" y="3059662"/>
            <a:ext cx="502061" cy="369332"/>
          </a:xfrm>
          <a:prstGeom prst="rect">
            <a:avLst/>
          </a:prstGeom>
          <a:noFill/>
        </p:spPr>
        <p:txBody>
          <a:bodyPr wrap="none" rtlCol="0">
            <a:spAutoFit/>
          </a:bodyPr>
          <a:lstStyle/>
          <a:p>
            <a:r>
              <a:rPr lang="zh-TW" altLang="en-US" b="0" i="0" dirty="0">
                <a:solidFill>
                  <a:srgbClr val="202122"/>
                </a:solidFill>
                <a:effectLst/>
                <a:latin typeface="Arial" panose="020B0604020202020204" pitchFamily="34" charset="0"/>
              </a:rPr>
              <a:t>✔</a:t>
            </a:r>
            <a:endParaRPr lang="zh-TW" altLang="en-US" dirty="0"/>
          </a:p>
        </p:txBody>
      </p:sp>
      <p:sp>
        <p:nvSpPr>
          <p:cNvPr id="22" name="文字方塊 21">
            <a:extLst>
              <a:ext uri="{FF2B5EF4-FFF2-40B4-BE49-F238E27FC236}">
                <a16:creationId xmlns:a16="http://schemas.microsoft.com/office/drawing/2014/main" id="{A15C6FB3-1EAA-4DEB-BE03-BB9C3DB272D3}"/>
              </a:ext>
            </a:extLst>
          </p:cNvPr>
          <p:cNvSpPr txBox="1"/>
          <p:nvPr/>
        </p:nvSpPr>
        <p:spPr>
          <a:xfrm>
            <a:off x="8715127" y="3059662"/>
            <a:ext cx="502061" cy="369332"/>
          </a:xfrm>
          <a:prstGeom prst="rect">
            <a:avLst/>
          </a:prstGeom>
          <a:noFill/>
        </p:spPr>
        <p:txBody>
          <a:bodyPr wrap="none" rtlCol="0">
            <a:spAutoFit/>
          </a:bodyPr>
          <a:lstStyle/>
          <a:p>
            <a:r>
              <a:rPr lang="zh-TW" altLang="en-US" b="0" i="0" dirty="0">
                <a:solidFill>
                  <a:srgbClr val="202122"/>
                </a:solidFill>
                <a:effectLst/>
                <a:latin typeface="Arial" panose="020B0604020202020204" pitchFamily="34" charset="0"/>
              </a:rPr>
              <a:t>✔</a:t>
            </a:r>
            <a:endParaRPr lang="zh-TW" altLang="en-US" dirty="0"/>
          </a:p>
        </p:txBody>
      </p:sp>
      <p:sp>
        <p:nvSpPr>
          <p:cNvPr id="7" name="文字方塊 6">
            <a:extLst>
              <a:ext uri="{FF2B5EF4-FFF2-40B4-BE49-F238E27FC236}">
                <a16:creationId xmlns:a16="http://schemas.microsoft.com/office/drawing/2014/main" id="{A8F5A643-13D6-4419-BF4C-990CB39FD53C}"/>
              </a:ext>
            </a:extLst>
          </p:cNvPr>
          <p:cNvSpPr txBox="1"/>
          <p:nvPr/>
        </p:nvSpPr>
        <p:spPr>
          <a:xfrm>
            <a:off x="7444689" y="3916480"/>
            <a:ext cx="3105017" cy="461665"/>
          </a:xfrm>
          <a:prstGeom prst="rect">
            <a:avLst/>
          </a:prstGeom>
          <a:noFill/>
        </p:spPr>
        <p:txBody>
          <a:bodyPr wrap="none" rtlCol="0">
            <a:spAutoFit/>
          </a:bodyPr>
          <a:lstStyle/>
          <a:p>
            <a:r>
              <a:rPr lang="en-US" altLang="zh-TW" sz="2400" dirty="0"/>
              <a:t>Source view candidates</a:t>
            </a:r>
            <a:endParaRPr lang="zh-TW" altLang="en-US" sz="2400" dirty="0"/>
          </a:p>
        </p:txBody>
      </p:sp>
      <p:sp>
        <p:nvSpPr>
          <p:cNvPr id="8" name="投影片編號版面配置區 7">
            <a:extLst>
              <a:ext uri="{FF2B5EF4-FFF2-40B4-BE49-F238E27FC236}">
                <a16:creationId xmlns:a16="http://schemas.microsoft.com/office/drawing/2014/main" id="{69FBF0AE-1562-428E-8653-926342D6C779}"/>
              </a:ext>
            </a:extLst>
          </p:cNvPr>
          <p:cNvSpPr>
            <a:spLocks noGrp="1"/>
          </p:cNvSpPr>
          <p:nvPr>
            <p:ph type="sldNum" sz="quarter" idx="12"/>
          </p:nvPr>
        </p:nvSpPr>
        <p:spPr/>
        <p:txBody>
          <a:bodyPr/>
          <a:lstStyle/>
          <a:p>
            <a:fld id="{E1CFCEE7-AA0A-44B9-A0B3-5356ACC922F5}" type="slidenum">
              <a:rPr lang="zh-TW" altLang="en-US" smtClean="0"/>
              <a:t>32</a:t>
            </a:fld>
            <a:endParaRPr lang="zh-TW" altLang="en-US"/>
          </a:p>
        </p:txBody>
      </p:sp>
      <p:grpSp>
        <p:nvGrpSpPr>
          <p:cNvPr id="23" name="群組 22">
            <a:extLst>
              <a:ext uri="{FF2B5EF4-FFF2-40B4-BE49-F238E27FC236}">
                <a16:creationId xmlns:a16="http://schemas.microsoft.com/office/drawing/2014/main" id="{E0C54FBF-1CD9-427F-87BC-C38304E5E4AC}"/>
              </a:ext>
            </a:extLst>
          </p:cNvPr>
          <p:cNvGrpSpPr/>
          <p:nvPr/>
        </p:nvGrpSpPr>
        <p:grpSpPr>
          <a:xfrm>
            <a:off x="9702705" y="71397"/>
            <a:ext cx="2511252" cy="2507727"/>
            <a:chOff x="9702705" y="71397"/>
            <a:chExt cx="2511252" cy="2507727"/>
          </a:xfrm>
        </p:grpSpPr>
        <p:pic>
          <p:nvPicPr>
            <p:cNvPr id="24" name="圖片 23">
              <a:extLst>
                <a:ext uri="{FF2B5EF4-FFF2-40B4-BE49-F238E27FC236}">
                  <a16:creationId xmlns:a16="http://schemas.microsoft.com/office/drawing/2014/main" id="{D99585B2-5766-421A-9E2F-06BAE2029339}"/>
                </a:ext>
              </a:extLst>
            </p:cNvPr>
            <p:cNvPicPr>
              <a:picLocks noChangeAspect="1"/>
            </p:cNvPicPr>
            <p:nvPr/>
          </p:nvPicPr>
          <p:blipFill rotWithShape="1">
            <a:blip r:embed="rId2">
              <a:extLst>
                <a:ext uri="{28A0092B-C50C-407E-A947-70E740481C1C}">
                  <a14:useLocalDpi xmlns:a14="http://schemas.microsoft.com/office/drawing/2010/main" val="0"/>
                </a:ext>
              </a:extLst>
            </a:blip>
            <a:srcRect l="70663" t="38257" r="-154" b="-1"/>
            <a:stretch/>
          </p:blipFill>
          <p:spPr>
            <a:xfrm>
              <a:off x="9702705" y="71397"/>
              <a:ext cx="2511252" cy="2507727"/>
            </a:xfrm>
            <a:prstGeom prst="rect">
              <a:avLst/>
            </a:prstGeom>
          </p:spPr>
        </p:pic>
        <p:sp>
          <p:nvSpPr>
            <p:cNvPr id="25" name="矩形 24">
              <a:extLst>
                <a:ext uri="{FF2B5EF4-FFF2-40B4-BE49-F238E27FC236}">
                  <a16:creationId xmlns:a16="http://schemas.microsoft.com/office/drawing/2014/main" id="{E8774EC5-7BEF-48C9-A022-F1FD34066175}"/>
                </a:ext>
              </a:extLst>
            </p:cNvPr>
            <p:cNvSpPr/>
            <p:nvPr/>
          </p:nvSpPr>
          <p:spPr>
            <a:xfrm>
              <a:off x="10796053" y="1319581"/>
              <a:ext cx="1290728" cy="1059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135783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F8F8D0-F75B-45F7-AAB8-3951BDACCACE}"/>
              </a:ext>
            </a:extLst>
          </p:cNvPr>
          <p:cNvSpPr>
            <a:spLocks noGrp="1"/>
          </p:cNvSpPr>
          <p:nvPr>
            <p:ph type="title"/>
          </p:nvPr>
        </p:nvSpPr>
        <p:spPr/>
        <p:txBody>
          <a:bodyPr/>
          <a:lstStyle/>
          <a:p>
            <a:r>
              <a:rPr lang="en-US" altLang="zh-TW" dirty="0"/>
              <a:t>Branch &amp; Bound Solver (BB)</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71934B08-EBA2-4C53-B7FA-3399AED57E4E}"/>
                  </a:ext>
                </a:extLst>
              </p:cNvPr>
              <p:cNvSpPr>
                <a:spLocks noGrp="1"/>
              </p:cNvSpPr>
              <p:nvPr>
                <p:ph idx="1"/>
              </p:nvPr>
            </p:nvSpPr>
            <p:spPr>
              <a:xfrm>
                <a:off x="304732" y="1825625"/>
                <a:ext cx="6757250" cy="4351338"/>
              </a:xfrm>
            </p:spPr>
            <p:txBody>
              <a:bodyPr>
                <a:normAutofit fontScale="92500" lnSpcReduction="20000"/>
              </a:bodyPr>
              <a:lstStyle/>
              <a:p>
                <a:r>
                  <a:rPr lang="en-US" altLang="zh-TW" dirty="0">
                    <a:latin typeface="Cambria Math" panose="02040503050406030204" pitchFamily="18" charset="0"/>
                  </a:rPr>
                  <a:t>Start from </a:t>
                </a:r>
                <a14:m>
                  <m:oMath xmlns:m="http://schemas.openxmlformats.org/officeDocument/2006/math">
                    <m:d>
                      <m:dPr>
                        <m:begChr m:val="{"/>
                        <m:endChr m:val="}"/>
                        <m:ctrlPr>
                          <a:rPr lang="en-US" altLang="zh-TW" b="0" i="1" dirty="0" smtClean="0">
                            <a:latin typeface="Cambria Math" panose="02040503050406030204" pitchFamily="18" charset="0"/>
                          </a:rPr>
                        </m:ctrlPr>
                      </m:dPr>
                      <m:e>
                        <m:sSub>
                          <m:sSubPr>
                            <m:ctrlPr>
                              <a:rPr lang="en-US" altLang="zh-TW" b="0" i="1" dirty="0" smtClean="0">
                                <a:latin typeface="Cambria Math" panose="02040503050406030204" pitchFamily="18" charset="0"/>
                              </a:rPr>
                            </m:ctrlPr>
                          </m:sSubPr>
                          <m:e>
                            <m:r>
                              <a:rPr lang="en-US" altLang="zh-TW" b="0" i="1" dirty="0" smtClean="0">
                                <a:latin typeface="Cambria Math" panose="02040503050406030204" pitchFamily="18" charset="0"/>
                              </a:rPr>
                              <m:t>𝑠</m:t>
                            </m:r>
                          </m:e>
                          <m:sub>
                            <m:r>
                              <a:rPr lang="en-US" altLang="zh-TW" b="0" i="1" dirty="0" smtClean="0">
                                <a:latin typeface="Cambria Math" panose="02040503050406030204" pitchFamily="18" charset="0"/>
                              </a:rPr>
                              <m:t>𝑗</m:t>
                            </m:r>
                          </m:sub>
                        </m:sSub>
                      </m:e>
                    </m:d>
                    <m:r>
                      <a:rPr lang="en-US" altLang="zh-TW" b="0" i="1" dirty="0" smtClean="0">
                        <a:latin typeface="Cambria Math" panose="02040503050406030204" pitchFamily="18" charset="0"/>
                      </a:rPr>
                      <m:t>=0</m:t>
                    </m:r>
                  </m:oMath>
                </a14:m>
                <a:r>
                  <a:rPr lang="en-US" altLang="zh-TW" dirty="0">
                    <a:latin typeface="Cambria Math" panose="02040503050406030204" pitchFamily="18" charset="0"/>
                  </a:rPr>
                  <a:t>, mark all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𝑗</m:t>
                        </m:r>
                      </m:sub>
                    </m:sSub>
                  </m:oMath>
                </a14:m>
                <a:r>
                  <a:rPr lang="en-US" altLang="zh-TW" dirty="0">
                    <a:latin typeface="Cambria Math" panose="02040503050406030204" pitchFamily="18" charset="0"/>
                  </a:rPr>
                  <a:t> as “undetermined”</a:t>
                </a:r>
              </a:p>
              <a:p>
                <a14:m>
                  <m:oMath xmlns:m="http://schemas.openxmlformats.org/officeDocument/2006/math">
                    <m:r>
                      <a:rPr lang="en-US" altLang="zh-TW" b="0" i="1" smtClean="0">
                        <a:latin typeface="Cambria Math" panose="02040503050406030204" pitchFamily="18" charset="0"/>
                      </a:rPr>
                      <m:t>𝑢𝑏</m:t>
                    </m:r>
                    <m:d>
                      <m:dPr>
                        <m:ctrlPr>
                          <a:rPr lang="en-US" altLang="zh-TW" b="0" i="1" smtClean="0">
                            <a:latin typeface="Cambria Math" panose="02040503050406030204" pitchFamily="18" charset="0"/>
                          </a:rPr>
                        </m:ctrlPr>
                      </m:dPr>
                      <m:e>
                        <m:d>
                          <m:dPr>
                            <m:begChr m:val="{"/>
                            <m:endChr m:val="}"/>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𝑗</m:t>
                                </m:r>
                              </m:sub>
                            </m:sSub>
                          </m:e>
                        </m:d>
                      </m:e>
                    </m:d>
                    <m:r>
                      <a:rPr lang="en-US" altLang="zh-TW" b="0" i="1" smtClean="0">
                        <a:latin typeface="Cambria Math" panose="02040503050406030204" pitchFamily="18" charset="0"/>
                      </a:rPr>
                      <m:t>=</m:t>
                    </m:r>
                    <m:r>
                      <a:rPr lang="en-US" altLang="zh-TW" b="0" i="1" smtClean="0">
                        <a:latin typeface="Cambria Math" panose="02040503050406030204" pitchFamily="18" charset="0"/>
                      </a:rPr>
                      <m:t>𝑔</m:t>
                    </m:r>
                  </m:oMath>
                </a14:m>
                <a:r>
                  <a:rPr lang="en-US" altLang="zh-TW" dirty="0">
                    <a:latin typeface="Cambria Math" panose="02040503050406030204" pitchFamily="18" charset="0"/>
                  </a:rPr>
                  <a:t> value of setting  all “undetermined” </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𝑗</m:t>
                        </m:r>
                      </m:sub>
                    </m:sSub>
                  </m:oMath>
                </a14:m>
                <a:r>
                  <a:rPr lang="en-US" altLang="zh-TW" dirty="0">
                    <a:latin typeface="Cambria Math" panose="02040503050406030204" pitchFamily="18" charset="0"/>
                  </a:rPr>
                  <a:t> to 1 </a:t>
                </a:r>
              </a:p>
              <a:p>
                <a:r>
                  <a:rPr lang="en-US" altLang="zh-TW" b="1" dirty="0">
                    <a:latin typeface="Cambria Math" panose="02040503050406030204" pitchFamily="18" charset="0"/>
                  </a:rPr>
                  <a:t>Branch</a:t>
                </a:r>
              </a:p>
              <a:p>
                <a:pPr marL="914400" lvl="1" indent="-457200">
                  <a:buFont typeface="+mj-lt"/>
                  <a:buAutoNum type="arabicPeriod"/>
                </a:pPr>
                <a:r>
                  <a:rPr lang="en-US" altLang="zh-TW" dirty="0">
                    <a:latin typeface="Cambria Math" panose="02040503050406030204" pitchFamily="18" charset="0"/>
                  </a:rPr>
                  <a:t>Set one of the 0s to 1 such that </a:t>
                </a:r>
                <a14:m>
                  <m:oMath xmlns:m="http://schemas.openxmlformats.org/officeDocument/2006/math">
                    <m:r>
                      <a:rPr lang="en-US" altLang="zh-TW" b="0" i="1" smtClean="0">
                        <a:latin typeface="Cambria Math" panose="02040503050406030204" pitchFamily="18" charset="0"/>
                      </a:rPr>
                      <m:t>𝑔</m:t>
                    </m:r>
                  </m:oMath>
                </a14:m>
                <a:r>
                  <a:rPr lang="en-US" altLang="zh-TW" dirty="0"/>
                  <a:t> value increases the most</a:t>
                </a:r>
              </a:p>
              <a:p>
                <a:pPr marL="914400" lvl="1" indent="-457200">
                  <a:buFont typeface="+mj-lt"/>
                  <a:buAutoNum type="arabicPeriod"/>
                </a:pPr>
                <a:r>
                  <a:rPr lang="en-US" altLang="zh-TW" dirty="0"/>
                  <a:t>Mark the corresponding 0 in </a:t>
                </a:r>
                <a:r>
                  <a:rPr lang="en-US" altLang="zh-TW" b="1" dirty="0"/>
                  <a:t>Branch 1.</a:t>
                </a:r>
                <a:r>
                  <a:rPr lang="en-US" altLang="zh-TW" dirty="0"/>
                  <a:t> as “determined”</a:t>
                </a:r>
              </a:p>
              <a:p>
                <a:r>
                  <a:rPr lang="en-US" altLang="zh-TW" b="1" dirty="0"/>
                  <a:t>Bound</a:t>
                </a:r>
              </a:p>
              <a:p>
                <a:pPr lvl="1"/>
                <a14:m>
                  <m:oMath xmlns:m="http://schemas.openxmlformats.org/officeDocument/2006/math">
                    <m:r>
                      <m:rPr>
                        <m:sty m:val="p"/>
                      </m:rPr>
                      <a:rPr lang="en-US" altLang="zh-TW" b="0" i="0" smtClean="0">
                        <a:latin typeface="Cambria Math" panose="02040503050406030204" pitchFamily="18" charset="0"/>
                      </a:rPr>
                      <m:t>lb</m:t>
                    </m:r>
                    <m:r>
                      <a:rPr lang="en-US" altLang="zh-TW" b="0" i="0" smtClean="0">
                        <a:latin typeface="Cambria Math" panose="02040503050406030204" pitchFamily="18" charset="0"/>
                      </a:rPr>
                      <m:t>:</m:t>
                    </m:r>
                  </m:oMath>
                </a14:m>
                <a:r>
                  <a:rPr lang="en-US" altLang="zh-TW" dirty="0"/>
                  <a:t> </a:t>
                </a:r>
                <a14:m>
                  <m:oMath xmlns:m="http://schemas.openxmlformats.org/officeDocument/2006/math">
                    <m:r>
                      <a:rPr lang="en-US" altLang="zh-TW" b="0" i="1" dirty="0" smtClean="0">
                        <a:latin typeface="Cambria Math" panose="02040503050406030204" pitchFamily="18" charset="0"/>
                      </a:rPr>
                      <m:t>𝑔</m:t>
                    </m:r>
                  </m:oMath>
                </a14:m>
                <a:r>
                  <a:rPr lang="en-US" altLang="zh-TW" dirty="0"/>
                  <a:t> value of the best sequence</a:t>
                </a:r>
              </a:p>
              <a:p>
                <a:pPr lvl="1"/>
                <a:r>
                  <a:rPr lang="en-US" altLang="zh-TW" dirty="0"/>
                  <a:t>Remove from list if </a:t>
                </a:r>
                <a14:m>
                  <m:oMath xmlns:m="http://schemas.openxmlformats.org/officeDocument/2006/math">
                    <m:r>
                      <m:rPr>
                        <m:sty m:val="p"/>
                      </m:rPr>
                      <a:rPr lang="en-US" altLang="zh-TW" b="0" i="0" smtClean="0">
                        <a:latin typeface="Cambria Math" panose="02040503050406030204" pitchFamily="18" charset="0"/>
                      </a:rPr>
                      <m:t>ub</m:t>
                    </m:r>
                    <m:d>
                      <m:dPr>
                        <m:ctrlPr>
                          <a:rPr lang="en-US" altLang="zh-TW" b="0" i="1" smtClean="0">
                            <a:latin typeface="Cambria Math" panose="02040503050406030204" pitchFamily="18" charset="0"/>
                          </a:rPr>
                        </m:ctrlPr>
                      </m:dPr>
                      <m:e>
                        <m:d>
                          <m:dPr>
                            <m:begChr m:val="{"/>
                            <m:endChr m:val="}"/>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𝑗</m:t>
                                </m:r>
                              </m:sub>
                            </m:sSub>
                          </m:e>
                        </m:d>
                      </m:e>
                    </m:d>
                    <m:r>
                      <a:rPr lang="en-US" altLang="zh-TW" b="0" i="1" smtClean="0">
                        <a:latin typeface="Cambria Math" panose="02040503050406030204" pitchFamily="18" charset="0"/>
                      </a:rPr>
                      <m:t>≤</m:t>
                    </m:r>
                    <m:r>
                      <m:rPr>
                        <m:sty m:val="p"/>
                      </m:rPr>
                      <a:rPr lang="en-US" altLang="zh-TW" b="0" i="0" smtClean="0">
                        <a:latin typeface="Cambria Math" panose="02040503050406030204" pitchFamily="18" charset="0"/>
                      </a:rPr>
                      <m:t>lb</m:t>
                    </m:r>
                  </m:oMath>
                </a14:m>
                <a:endParaRPr lang="en-US" altLang="zh-TW" dirty="0"/>
              </a:p>
            </p:txBody>
          </p:sp>
        </mc:Choice>
        <mc:Fallback xmlns="">
          <p:sp>
            <p:nvSpPr>
              <p:cNvPr id="3" name="內容版面配置區 2">
                <a:extLst>
                  <a:ext uri="{FF2B5EF4-FFF2-40B4-BE49-F238E27FC236}">
                    <a16:creationId xmlns:a16="http://schemas.microsoft.com/office/drawing/2014/main" id="{71934B08-EBA2-4C53-B7FA-3399AED57E4E}"/>
                  </a:ext>
                </a:extLst>
              </p:cNvPr>
              <p:cNvSpPr>
                <a:spLocks noGrp="1" noRot="1" noChangeAspect="1" noMove="1" noResize="1" noEditPoints="1" noAdjustHandles="1" noChangeArrowheads="1" noChangeShapeType="1" noTextEdit="1"/>
              </p:cNvSpPr>
              <p:nvPr>
                <p:ph idx="1"/>
              </p:nvPr>
            </p:nvSpPr>
            <p:spPr>
              <a:xfrm>
                <a:off x="304732" y="1825625"/>
                <a:ext cx="6757250" cy="4351338"/>
              </a:xfrm>
              <a:blipFill>
                <a:blip r:embed="rId2"/>
                <a:stretch>
                  <a:fillRect l="-1444" t="-3221" r="-1986"/>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C7E9D67C-1AD0-4B7B-86FA-8DDEC35EE307}"/>
              </a:ext>
            </a:extLst>
          </p:cNvPr>
          <p:cNvSpPr/>
          <p:nvPr/>
        </p:nvSpPr>
        <p:spPr>
          <a:xfrm flipV="1">
            <a:off x="9486" y="-1"/>
            <a:ext cx="1297720"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637F7637-C19F-4974-8C41-D76E0BC7AA53}"/>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Solver</a:t>
            </a:r>
          </a:p>
        </p:txBody>
      </p:sp>
      <mc:AlternateContent xmlns:mc="http://schemas.openxmlformats.org/markup-compatibility/2006" xmlns:a14="http://schemas.microsoft.com/office/drawing/2010/main">
        <mc:Choice Requires="a14">
          <p:sp>
            <p:nvSpPr>
              <p:cNvPr id="6" name="矩形: 圓角 5">
                <a:extLst>
                  <a:ext uri="{FF2B5EF4-FFF2-40B4-BE49-F238E27FC236}">
                    <a16:creationId xmlns:a16="http://schemas.microsoft.com/office/drawing/2014/main" id="{B2FCE0B5-8B62-43B6-8BC1-B19A3B15C95D}"/>
                  </a:ext>
                </a:extLst>
              </p:cNvPr>
              <p:cNvSpPr/>
              <p:nvPr/>
            </p:nvSpPr>
            <p:spPr>
              <a:xfrm>
                <a:off x="8565522" y="2527479"/>
                <a:ext cx="2163651" cy="8500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 0, …, </m:t>
                      </m:r>
                      <m:r>
                        <a:rPr lang="en-US" altLang="zh-TW" b="0" i="1" smtClean="0">
                          <a:solidFill>
                            <a:srgbClr val="FF0000"/>
                          </a:solidFill>
                          <a:latin typeface="Cambria Math" panose="02040503050406030204" pitchFamily="18" charset="0"/>
                        </a:rPr>
                        <m:t>?</m:t>
                      </m:r>
                      <m:r>
                        <a:rPr lang="en-US" altLang="zh-TW" b="0" i="1" smtClean="0">
                          <a:solidFill>
                            <a:schemeClr val="tx1"/>
                          </a:solidFill>
                          <a:latin typeface="Cambria Math" panose="02040503050406030204" pitchFamily="18" charset="0"/>
                        </a:rPr>
                        <m:t>, ?, 1, …}</m:t>
                      </m:r>
                    </m:oMath>
                  </m:oMathPara>
                </a14:m>
                <a:endParaRPr lang="zh-TW" altLang="en-US" dirty="0">
                  <a:solidFill>
                    <a:schemeClr val="tx1"/>
                  </a:solidFill>
                </a:endParaRPr>
              </a:p>
            </p:txBody>
          </p:sp>
        </mc:Choice>
        <mc:Fallback xmlns="">
          <p:sp>
            <p:nvSpPr>
              <p:cNvPr id="6" name="矩形: 圓角 5">
                <a:extLst>
                  <a:ext uri="{FF2B5EF4-FFF2-40B4-BE49-F238E27FC236}">
                    <a16:creationId xmlns:a16="http://schemas.microsoft.com/office/drawing/2014/main" id="{B2FCE0B5-8B62-43B6-8BC1-B19A3B15C95D}"/>
                  </a:ext>
                </a:extLst>
              </p:cNvPr>
              <p:cNvSpPr>
                <a:spLocks noRot="1" noChangeAspect="1" noMove="1" noResize="1" noEditPoints="1" noAdjustHandles="1" noChangeArrowheads="1" noChangeShapeType="1" noTextEdit="1"/>
              </p:cNvSpPr>
              <p:nvPr/>
            </p:nvSpPr>
            <p:spPr>
              <a:xfrm>
                <a:off x="8565522" y="2527479"/>
                <a:ext cx="2163651" cy="850005"/>
              </a:xfrm>
              <a:prstGeom prst="round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圓角 14">
                <a:extLst>
                  <a:ext uri="{FF2B5EF4-FFF2-40B4-BE49-F238E27FC236}">
                    <a16:creationId xmlns:a16="http://schemas.microsoft.com/office/drawing/2014/main" id="{DDFB8580-BC67-4282-BE84-686D7C3DB9AF}"/>
                  </a:ext>
                </a:extLst>
              </p:cNvPr>
              <p:cNvSpPr/>
              <p:nvPr/>
            </p:nvSpPr>
            <p:spPr>
              <a:xfrm>
                <a:off x="7372080" y="4214275"/>
                <a:ext cx="2163651" cy="8500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 0, …, </m:t>
                      </m:r>
                      <m:r>
                        <a:rPr lang="en-US" altLang="zh-TW" b="0" i="1" smtClean="0">
                          <a:solidFill>
                            <a:srgbClr val="FF0000"/>
                          </a:solidFill>
                          <a:latin typeface="Cambria Math" panose="02040503050406030204" pitchFamily="18" charset="0"/>
                        </a:rPr>
                        <m:t>1</m:t>
                      </m:r>
                      <m:r>
                        <a:rPr lang="en-US" altLang="zh-TW" b="0" i="1" smtClean="0">
                          <a:solidFill>
                            <a:schemeClr val="tx1"/>
                          </a:solidFill>
                          <a:latin typeface="Cambria Math" panose="02040503050406030204" pitchFamily="18" charset="0"/>
                        </a:rPr>
                        <m:t>, ?, 1, …}</m:t>
                      </m:r>
                    </m:oMath>
                  </m:oMathPara>
                </a14:m>
                <a:endParaRPr lang="zh-TW" altLang="en-US" dirty="0">
                  <a:solidFill>
                    <a:schemeClr val="tx1"/>
                  </a:solidFill>
                </a:endParaRPr>
              </a:p>
            </p:txBody>
          </p:sp>
        </mc:Choice>
        <mc:Fallback xmlns="">
          <p:sp>
            <p:nvSpPr>
              <p:cNvPr id="15" name="矩形: 圓角 14">
                <a:extLst>
                  <a:ext uri="{FF2B5EF4-FFF2-40B4-BE49-F238E27FC236}">
                    <a16:creationId xmlns:a16="http://schemas.microsoft.com/office/drawing/2014/main" id="{DDFB8580-BC67-4282-BE84-686D7C3DB9AF}"/>
                  </a:ext>
                </a:extLst>
              </p:cNvPr>
              <p:cNvSpPr>
                <a:spLocks noRot="1" noChangeAspect="1" noMove="1" noResize="1" noEditPoints="1" noAdjustHandles="1" noChangeArrowheads="1" noChangeShapeType="1" noTextEdit="1"/>
              </p:cNvSpPr>
              <p:nvPr/>
            </p:nvSpPr>
            <p:spPr>
              <a:xfrm>
                <a:off x="7372080" y="4214275"/>
                <a:ext cx="2163651" cy="850005"/>
              </a:xfrm>
              <a:prstGeom prst="round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圓角 15">
                <a:extLst>
                  <a:ext uri="{FF2B5EF4-FFF2-40B4-BE49-F238E27FC236}">
                    <a16:creationId xmlns:a16="http://schemas.microsoft.com/office/drawing/2014/main" id="{4E157318-9DE3-48DC-A6DE-9DE39FCB843A}"/>
                  </a:ext>
                </a:extLst>
              </p:cNvPr>
              <p:cNvSpPr/>
              <p:nvPr/>
            </p:nvSpPr>
            <p:spPr>
              <a:xfrm>
                <a:off x="9845829" y="4214274"/>
                <a:ext cx="2163651" cy="8500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 0, …, </m:t>
                      </m:r>
                      <m:r>
                        <a:rPr lang="en-US" altLang="zh-TW" b="0" i="1" smtClean="0">
                          <a:solidFill>
                            <a:srgbClr val="FF0000"/>
                          </a:solidFill>
                          <a:latin typeface="Cambria Math" panose="02040503050406030204" pitchFamily="18" charset="0"/>
                        </a:rPr>
                        <m:t>0</m:t>
                      </m:r>
                      <m:r>
                        <a:rPr lang="en-US" altLang="zh-TW" b="0" i="1" smtClean="0">
                          <a:solidFill>
                            <a:schemeClr val="tx1"/>
                          </a:solidFill>
                          <a:latin typeface="Cambria Math" panose="02040503050406030204" pitchFamily="18" charset="0"/>
                        </a:rPr>
                        <m:t>, ?, 1, …}</m:t>
                      </m:r>
                    </m:oMath>
                  </m:oMathPara>
                </a14:m>
                <a:endParaRPr lang="zh-TW" altLang="en-US" dirty="0">
                  <a:solidFill>
                    <a:schemeClr val="tx1"/>
                  </a:solidFill>
                </a:endParaRPr>
              </a:p>
            </p:txBody>
          </p:sp>
        </mc:Choice>
        <mc:Fallback xmlns="">
          <p:sp>
            <p:nvSpPr>
              <p:cNvPr id="16" name="矩形: 圓角 15">
                <a:extLst>
                  <a:ext uri="{FF2B5EF4-FFF2-40B4-BE49-F238E27FC236}">
                    <a16:creationId xmlns:a16="http://schemas.microsoft.com/office/drawing/2014/main" id="{4E157318-9DE3-48DC-A6DE-9DE39FCB843A}"/>
                  </a:ext>
                </a:extLst>
              </p:cNvPr>
              <p:cNvSpPr>
                <a:spLocks noRot="1" noChangeAspect="1" noMove="1" noResize="1" noEditPoints="1" noAdjustHandles="1" noChangeArrowheads="1" noChangeShapeType="1" noTextEdit="1"/>
              </p:cNvSpPr>
              <p:nvPr/>
            </p:nvSpPr>
            <p:spPr>
              <a:xfrm>
                <a:off x="9845829" y="4214274"/>
                <a:ext cx="2163651" cy="850005"/>
              </a:xfrm>
              <a:prstGeom prst="roundRect">
                <a:avLst/>
              </a:prstGeom>
              <a:blipFill>
                <a:blip r:embed="rId5"/>
                <a:stretch>
                  <a:fillRect/>
                </a:stretch>
              </a:blipFill>
            </p:spPr>
            <p:txBody>
              <a:bodyPr/>
              <a:lstStyle/>
              <a:p>
                <a:r>
                  <a:rPr lang="zh-TW" altLang="en-US">
                    <a:noFill/>
                  </a:rPr>
                  <a:t> </a:t>
                </a:r>
              </a:p>
            </p:txBody>
          </p:sp>
        </mc:Fallback>
      </mc:AlternateContent>
      <p:cxnSp>
        <p:nvCxnSpPr>
          <p:cNvPr id="11" name="直線單箭頭接點 10">
            <a:extLst>
              <a:ext uri="{FF2B5EF4-FFF2-40B4-BE49-F238E27FC236}">
                <a16:creationId xmlns:a16="http://schemas.microsoft.com/office/drawing/2014/main" id="{C394424D-C25E-43ED-8752-DFA32A54727A}"/>
              </a:ext>
            </a:extLst>
          </p:cNvPr>
          <p:cNvCxnSpPr>
            <a:stCxn id="6" idx="2"/>
            <a:endCxn id="15" idx="0"/>
          </p:cNvCxnSpPr>
          <p:nvPr/>
        </p:nvCxnSpPr>
        <p:spPr>
          <a:xfrm flipH="1">
            <a:off x="8453906" y="3377484"/>
            <a:ext cx="1193442" cy="836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98354F60-1697-4E14-8F64-8AFCAB8276A0}"/>
              </a:ext>
            </a:extLst>
          </p:cNvPr>
          <p:cNvCxnSpPr>
            <a:cxnSpLocks/>
            <a:stCxn id="6" idx="2"/>
            <a:endCxn id="16" idx="0"/>
          </p:cNvCxnSpPr>
          <p:nvPr/>
        </p:nvCxnSpPr>
        <p:spPr>
          <a:xfrm>
            <a:off x="9647348" y="3377484"/>
            <a:ext cx="1280307" cy="836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FB190036-BDB9-4DA9-B3C0-CB7C1DA43CF6}"/>
              </a:ext>
            </a:extLst>
          </p:cNvPr>
          <p:cNvSpPr txBox="1"/>
          <p:nvPr/>
        </p:nvSpPr>
        <p:spPr>
          <a:xfrm>
            <a:off x="8143808" y="3604607"/>
            <a:ext cx="884922" cy="369332"/>
          </a:xfrm>
          <a:prstGeom prst="rect">
            <a:avLst/>
          </a:prstGeom>
          <a:noFill/>
        </p:spPr>
        <p:txBody>
          <a:bodyPr wrap="none" rtlCol="0">
            <a:spAutoFit/>
          </a:bodyPr>
          <a:lstStyle/>
          <a:p>
            <a:r>
              <a:rPr lang="en-US" altLang="zh-TW" dirty="0"/>
              <a:t>set to 1</a:t>
            </a:r>
            <a:endParaRPr lang="zh-TW" altLang="en-US" dirty="0"/>
          </a:p>
        </p:txBody>
      </p:sp>
      <p:sp>
        <p:nvSpPr>
          <p:cNvPr id="21" name="文字方塊 20">
            <a:extLst>
              <a:ext uri="{FF2B5EF4-FFF2-40B4-BE49-F238E27FC236}">
                <a16:creationId xmlns:a16="http://schemas.microsoft.com/office/drawing/2014/main" id="{927EF874-1710-402C-8D7D-F71FB68CC495}"/>
              </a:ext>
            </a:extLst>
          </p:cNvPr>
          <p:cNvSpPr txBox="1"/>
          <p:nvPr/>
        </p:nvSpPr>
        <p:spPr>
          <a:xfrm>
            <a:off x="10417146" y="3604606"/>
            <a:ext cx="884922" cy="369332"/>
          </a:xfrm>
          <a:prstGeom prst="rect">
            <a:avLst/>
          </a:prstGeom>
          <a:noFill/>
        </p:spPr>
        <p:txBody>
          <a:bodyPr wrap="none" rtlCol="0">
            <a:spAutoFit/>
          </a:bodyPr>
          <a:lstStyle/>
          <a:p>
            <a:r>
              <a:rPr lang="en-US" altLang="zh-TW" dirty="0"/>
              <a:t>set to 0</a:t>
            </a:r>
            <a:endParaRPr lang="zh-TW" altLang="en-US" dirty="0"/>
          </a:p>
        </p:txBody>
      </p:sp>
      <mc:AlternateContent xmlns:mc="http://schemas.openxmlformats.org/markup-compatibility/2006" xmlns:a14="http://schemas.microsoft.com/office/drawing/2010/main">
        <mc:Choice Requires="a14">
          <p:sp>
            <p:nvSpPr>
              <p:cNvPr id="22" name="矩形: 圓角 21">
                <a:extLst>
                  <a:ext uri="{FF2B5EF4-FFF2-40B4-BE49-F238E27FC236}">
                    <a16:creationId xmlns:a16="http://schemas.microsoft.com/office/drawing/2014/main" id="{B188528F-DDC1-458B-B31D-FA4E461F74A3}"/>
                  </a:ext>
                </a:extLst>
              </p:cNvPr>
              <p:cNvSpPr/>
              <p:nvPr/>
            </p:nvSpPr>
            <p:spPr>
              <a:xfrm>
                <a:off x="7372080" y="5758861"/>
                <a:ext cx="2163651" cy="8500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𝑔</m:t>
                      </m:r>
                      <m:r>
                        <a:rPr lang="en-US" altLang="zh-TW" b="0" i="1" smtClean="0">
                          <a:solidFill>
                            <a:schemeClr val="tx1"/>
                          </a:solidFill>
                          <a:latin typeface="Cambria Math" panose="02040503050406030204" pitchFamily="18" charset="0"/>
                        </a:rPr>
                        <m:t>(</m:t>
                      </m:r>
                      <m:d>
                        <m:dPr>
                          <m:begChr m:val="{"/>
                          <m:endChr m:val="}"/>
                          <m:ctrlPr>
                            <a:rPr lang="en-US" altLang="zh-TW" b="0" i="1" smtClean="0">
                              <a:solidFill>
                                <a:schemeClr val="tx1"/>
                              </a:solidFill>
                              <a:latin typeface="Cambria Math" panose="02040503050406030204" pitchFamily="18" charset="0"/>
                            </a:rPr>
                          </m:ctrlPr>
                        </m:dPr>
                        <m:e>
                          <m:r>
                            <a:rPr lang="en-US" altLang="zh-TW" b="0" i="1" smtClean="0">
                              <a:solidFill>
                                <a:srgbClr val="00B050"/>
                              </a:solidFill>
                              <a:latin typeface="Cambria Math" panose="02040503050406030204" pitchFamily="18" charset="0"/>
                            </a:rPr>
                            <m:t>1,</m:t>
                          </m:r>
                          <m:r>
                            <a:rPr lang="en-US" altLang="zh-TW" b="0" i="1" smtClean="0">
                              <a:solidFill>
                                <a:schemeClr val="tx1"/>
                              </a:solidFill>
                              <a:latin typeface="Cambria Math" panose="02040503050406030204" pitchFamily="18" charset="0"/>
                            </a:rPr>
                            <m:t>0, …, </m:t>
                          </m:r>
                          <m:r>
                            <a:rPr lang="en-US" altLang="zh-TW" b="0" i="1" smtClean="0">
                              <a:solidFill>
                                <a:srgbClr val="FF0000"/>
                              </a:solidFill>
                              <a:latin typeface="Cambria Math" panose="02040503050406030204" pitchFamily="18" charset="0"/>
                            </a:rPr>
                            <m:t>1</m:t>
                          </m:r>
                          <m:r>
                            <a:rPr lang="en-US" altLang="zh-TW" b="0" i="1" smtClean="0">
                              <a:solidFill>
                                <a:schemeClr val="tx1"/>
                              </a:solidFill>
                              <a:latin typeface="Cambria Math" panose="02040503050406030204" pitchFamily="18" charset="0"/>
                            </a:rPr>
                            <m:t>, </m:t>
                          </m:r>
                          <m:r>
                            <a:rPr lang="en-US" altLang="zh-TW" b="0" i="1" smtClean="0">
                              <a:solidFill>
                                <a:srgbClr val="00B050"/>
                              </a:solidFill>
                              <a:latin typeface="Cambria Math" panose="02040503050406030204" pitchFamily="18" charset="0"/>
                            </a:rPr>
                            <m:t>1</m:t>
                          </m:r>
                          <m:r>
                            <a:rPr lang="en-US" altLang="zh-TW" b="0" i="1" smtClean="0">
                              <a:solidFill>
                                <a:schemeClr val="tx1"/>
                              </a:solidFill>
                              <a:latin typeface="Cambria Math" panose="02040503050406030204" pitchFamily="18" charset="0"/>
                            </a:rPr>
                            <m:t>, 1, …</m:t>
                          </m:r>
                        </m:e>
                      </m:d>
                      <m:r>
                        <a:rPr lang="en-US" altLang="zh-TW" b="0" i="1" smtClean="0">
                          <a:solidFill>
                            <a:schemeClr val="tx1"/>
                          </a:solidFill>
                          <a:latin typeface="Cambria Math" panose="02040503050406030204" pitchFamily="18" charset="0"/>
                        </a:rPr>
                        <m:t>)</m:t>
                      </m:r>
                    </m:oMath>
                  </m:oMathPara>
                </a14:m>
                <a:endParaRPr lang="zh-TW" altLang="en-US" dirty="0">
                  <a:solidFill>
                    <a:schemeClr val="tx1"/>
                  </a:solidFill>
                </a:endParaRPr>
              </a:p>
            </p:txBody>
          </p:sp>
        </mc:Choice>
        <mc:Fallback xmlns="">
          <p:sp>
            <p:nvSpPr>
              <p:cNvPr id="22" name="矩形: 圓角 21">
                <a:extLst>
                  <a:ext uri="{FF2B5EF4-FFF2-40B4-BE49-F238E27FC236}">
                    <a16:creationId xmlns:a16="http://schemas.microsoft.com/office/drawing/2014/main" id="{B188528F-DDC1-458B-B31D-FA4E461F74A3}"/>
                  </a:ext>
                </a:extLst>
              </p:cNvPr>
              <p:cNvSpPr>
                <a:spLocks noRot="1" noChangeAspect="1" noMove="1" noResize="1" noEditPoints="1" noAdjustHandles="1" noChangeArrowheads="1" noChangeShapeType="1" noTextEdit="1"/>
              </p:cNvSpPr>
              <p:nvPr/>
            </p:nvSpPr>
            <p:spPr>
              <a:xfrm>
                <a:off x="7372080" y="5758861"/>
                <a:ext cx="2163651" cy="850005"/>
              </a:xfrm>
              <a:prstGeom prst="roundRect">
                <a:avLst/>
              </a:prstGeom>
              <a:blipFill>
                <a:blip r:embed="rId6"/>
                <a:stretch>
                  <a:fillRect l="-1961" r="-1120"/>
                </a:stretch>
              </a:blipFill>
            </p:spPr>
            <p:txBody>
              <a:bodyPr/>
              <a:lstStyle/>
              <a:p>
                <a:r>
                  <a:rPr lang="zh-TW" altLang="en-US">
                    <a:noFill/>
                  </a:rPr>
                  <a:t> </a:t>
                </a:r>
              </a:p>
            </p:txBody>
          </p:sp>
        </mc:Fallback>
      </mc:AlternateContent>
      <p:sp>
        <p:nvSpPr>
          <p:cNvPr id="23" name="文字方塊 22">
            <a:extLst>
              <a:ext uri="{FF2B5EF4-FFF2-40B4-BE49-F238E27FC236}">
                <a16:creationId xmlns:a16="http://schemas.microsoft.com/office/drawing/2014/main" id="{0F4AB12F-CFFD-4E0D-A40B-B2BBBD5F9ADF}"/>
              </a:ext>
            </a:extLst>
          </p:cNvPr>
          <p:cNvSpPr txBox="1"/>
          <p:nvPr/>
        </p:nvSpPr>
        <p:spPr>
          <a:xfrm>
            <a:off x="8630882" y="5325802"/>
            <a:ext cx="2032929" cy="369332"/>
          </a:xfrm>
          <a:prstGeom prst="rect">
            <a:avLst/>
          </a:prstGeom>
          <a:noFill/>
        </p:spPr>
        <p:txBody>
          <a:bodyPr wrap="none" rtlCol="0">
            <a:spAutoFit/>
          </a:bodyPr>
          <a:lstStyle/>
          <a:p>
            <a:r>
              <a:rPr lang="en-US" altLang="zh-TW" dirty="0"/>
              <a:t>Their upper bounds</a:t>
            </a:r>
            <a:endParaRPr lang="zh-TW" altLang="en-US" dirty="0"/>
          </a:p>
        </p:txBody>
      </p:sp>
      <mc:AlternateContent xmlns:mc="http://schemas.openxmlformats.org/markup-compatibility/2006" xmlns:a14="http://schemas.microsoft.com/office/drawing/2010/main">
        <mc:Choice Requires="a14">
          <p:sp>
            <p:nvSpPr>
              <p:cNvPr id="24" name="矩形: 圓角 23">
                <a:extLst>
                  <a:ext uri="{FF2B5EF4-FFF2-40B4-BE49-F238E27FC236}">
                    <a16:creationId xmlns:a16="http://schemas.microsoft.com/office/drawing/2014/main" id="{30A3F3FD-070D-4392-B6BE-F83BA8ED777D}"/>
                  </a:ext>
                </a:extLst>
              </p:cNvPr>
              <p:cNvSpPr/>
              <p:nvPr/>
            </p:nvSpPr>
            <p:spPr>
              <a:xfrm>
                <a:off x="9845828" y="5758861"/>
                <a:ext cx="2163651" cy="8500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TW" b="0" i="1" smtClean="0">
                          <a:solidFill>
                            <a:schemeClr val="tx1"/>
                          </a:solidFill>
                          <a:latin typeface="Cambria Math" panose="02040503050406030204" pitchFamily="18" charset="0"/>
                        </a:rPr>
                        <m:t>𝑔</m:t>
                      </m:r>
                      <m:r>
                        <a:rPr lang="en-US" altLang="zh-TW" b="0" i="1" smtClean="0">
                          <a:solidFill>
                            <a:schemeClr val="tx1"/>
                          </a:solidFill>
                          <a:latin typeface="Cambria Math" panose="02040503050406030204" pitchFamily="18" charset="0"/>
                        </a:rPr>
                        <m:t>(</m:t>
                      </m:r>
                      <m:d>
                        <m:dPr>
                          <m:begChr m:val="{"/>
                          <m:endChr m:val="}"/>
                          <m:ctrlPr>
                            <a:rPr lang="en-US" altLang="zh-TW" b="0" i="1" smtClean="0">
                              <a:solidFill>
                                <a:schemeClr val="tx1"/>
                              </a:solidFill>
                              <a:latin typeface="Cambria Math" panose="02040503050406030204" pitchFamily="18" charset="0"/>
                            </a:rPr>
                          </m:ctrlPr>
                        </m:dPr>
                        <m:e>
                          <m:r>
                            <a:rPr lang="en-US" altLang="zh-TW" b="0" i="1" smtClean="0">
                              <a:solidFill>
                                <a:srgbClr val="00B050"/>
                              </a:solidFill>
                              <a:latin typeface="Cambria Math" panose="02040503050406030204" pitchFamily="18" charset="0"/>
                            </a:rPr>
                            <m:t>1, </m:t>
                          </m:r>
                          <m:r>
                            <a:rPr lang="en-US" altLang="zh-TW" b="0" i="1" smtClean="0">
                              <a:solidFill>
                                <a:schemeClr val="tx1"/>
                              </a:solidFill>
                              <a:latin typeface="Cambria Math" panose="02040503050406030204" pitchFamily="18" charset="0"/>
                            </a:rPr>
                            <m:t>0, …,</m:t>
                          </m:r>
                          <m:r>
                            <a:rPr lang="en-US" altLang="zh-TW" b="0" i="1" smtClean="0">
                              <a:solidFill>
                                <a:srgbClr val="FF0000"/>
                              </a:solidFill>
                              <a:latin typeface="Cambria Math" panose="02040503050406030204" pitchFamily="18" charset="0"/>
                            </a:rPr>
                            <m:t>0</m:t>
                          </m:r>
                          <m:r>
                            <a:rPr lang="en-US" altLang="zh-TW" b="0" i="1" smtClean="0">
                              <a:solidFill>
                                <a:schemeClr val="tx1"/>
                              </a:solidFill>
                              <a:latin typeface="Cambria Math" panose="02040503050406030204" pitchFamily="18" charset="0"/>
                            </a:rPr>
                            <m:t>, </m:t>
                          </m:r>
                          <m:r>
                            <a:rPr lang="en-US" altLang="zh-TW" b="0" i="1" smtClean="0">
                              <a:solidFill>
                                <a:srgbClr val="00B050"/>
                              </a:solidFill>
                              <a:latin typeface="Cambria Math" panose="02040503050406030204" pitchFamily="18" charset="0"/>
                            </a:rPr>
                            <m:t>1</m:t>
                          </m:r>
                          <m:r>
                            <a:rPr lang="en-US" altLang="zh-TW" b="0" i="1" smtClean="0">
                              <a:solidFill>
                                <a:schemeClr val="tx1"/>
                              </a:solidFill>
                              <a:latin typeface="Cambria Math" panose="02040503050406030204" pitchFamily="18" charset="0"/>
                            </a:rPr>
                            <m:t>, 1, …</m:t>
                          </m:r>
                        </m:e>
                      </m:d>
                      <m:r>
                        <a:rPr lang="en-US" altLang="zh-TW" b="0" i="1" smtClean="0">
                          <a:solidFill>
                            <a:schemeClr val="tx1"/>
                          </a:solidFill>
                          <a:latin typeface="Cambria Math" panose="02040503050406030204" pitchFamily="18" charset="0"/>
                        </a:rPr>
                        <m:t>)</m:t>
                      </m:r>
                    </m:oMath>
                  </m:oMathPara>
                </a14:m>
                <a:endParaRPr lang="zh-TW" altLang="en-US" dirty="0">
                  <a:solidFill>
                    <a:schemeClr val="tx1"/>
                  </a:solidFill>
                </a:endParaRPr>
              </a:p>
            </p:txBody>
          </p:sp>
        </mc:Choice>
        <mc:Fallback xmlns="">
          <p:sp>
            <p:nvSpPr>
              <p:cNvPr id="24" name="矩形: 圓角 23">
                <a:extLst>
                  <a:ext uri="{FF2B5EF4-FFF2-40B4-BE49-F238E27FC236}">
                    <a16:creationId xmlns:a16="http://schemas.microsoft.com/office/drawing/2014/main" id="{30A3F3FD-070D-4392-B6BE-F83BA8ED777D}"/>
                  </a:ext>
                </a:extLst>
              </p:cNvPr>
              <p:cNvSpPr>
                <a:spLocks noRot="1" noChangeAspect="1" noMove="1" noResize="1" noEditPoints="1" noAdjustHandles="1" noChangeArrowheads="1" noChangeShapeType="1" noTextEdit="1"/>
              </p:cNvSpPr>
              <p:nvPr/>
            </p:nvSpPr>
            <p:spPr>
              <a:xfrm>
                <a:off x="9845828" y="5758861"/>
                <a:ext cx="2163651" cy="850005"/>
              </a:xfrm>
              <a:prstGeom prst="roundRect">
                <a:avLst/>
              </a:prstGeom>
              <a:blipFill>
                <a:blip r:embed="rId7"/>
                <a:stretch>
                  <a:fillRect l="-2801" r="-1961"/>
                </a:stretch>
              </a:blipFill>
            </p:spPr>
            <p:txBody>
              <a:bodyPr/>
              <a:lstStyle/>
              <a:p>
                <a:r>
                  <a:rPr lang="zh-TW" altLang="en-US">
                    <a:noFill/>
                  </a:rPr>
                  <a:t> </a:t>
                </a:r>
              </a:p>
            </p:txBody>
          </p:sp>
        </mc:Fallback>
      </mc:AlternateContent>
      <p:cxnSp>
        <p:nvCxnSpPr>
          <p:cNvPr id="26" name="直線接點 25">
            <a:extLst>
              <a:ext uri="{FF2B5EF4-FFF2-40B4-BE49-F238E27FC236}">
                <a16:creationId xmlns:a16="http://schemas.microsoft.com/office/drawing/2014/main" id="{0083C9E4-C05D-422B-93A2-D2310FD98C1F}"/>
              </a:ext>
            </a:extLst>
          </p:cNvPr>
          <p:cNvCxnSpPr/>
          <p:nvPr/>
        </p:nvCxnSpPr>
        <p:spPr>
          <a:xfrm>
            <a:off x="7186411" y="5203065"/>
            <a:ext cx="4823069"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7" name="投影片編號版面配置區 6">
            <a:extLst>
              <a:ext uri="{FF2B5EF4-FFF2-40B4-BE49-F238E27FC236}">
                <a16:creationId xmlns:a16="http://schemas.microsoft.com/office/drawing/2014/main" id="{20BC0CDD-4C65-405F-BE96-13D1DD85209D}"/>
              </a:ext>
            </a:extLst>
          </p:cNvPr>
          <p:cNvSpPr>
            <a:spLocks noGrp="1"/>
          </p:cNvSpPr>
          <p:nvPr>
            <p:ph type="sldNum" sz="quarter" idx="12"/>
          </p:nvPr>
        </p:nvSpPr>
        <p:spPr/>
        <p:txBody>
          <a:bodyPr/>
          <a:lstStyle/>
          <a:p>
            <a:fld id="{E1CFCEE7-AA0A-44B9-A0B3-5356ACC922F5}" type="slidenum">
              <a:rPr lang="zh-TW" altLang="en-US" smtClean="0"/>
              <a:t>33</a:t>
            </a:fld>
            <a:endParaRPr lang="zh-TW" altLang="en-US"/>
          </a:p>
        </p:txBody>
      </p:sp>
      <p:grpSp>
        <p:nvGrpSpPr>
          <p:cNvPr id="19" name="群組 18">
            <a:extLst>
              <a:ext uri="{FF2B5EF4-FFF2-40B4-BE49-F238E27FC236}">
                <a16:creationId xmlns:a16="http://schemas.microsoft.com/office/drawing/2014/main" id="{39EEFA6E-6033-46C4-BB82-C802D8AB3504}"/>
              </a:ext>
            </a:extLst>
          </p:cNvPr>
          <p:cNvGrpSpPr/>
          <p:nvPr/>
        </p:nvGrpSpPr>
        <p:grpSpPr>
          <a:xfrm>
            <a:off x="9702705" y="71397"/>
            <a:ext cx="2511252" cy="2507727"/>
            <a:chOff x="9702705" y="71397"/>
            <a:chExt cx="2511252" cy="2507727"/>
          </a:xfrm>
        </p:grpSpPr>
        <p:pic>
          <p:nvPicPr>
            <p:cNvPr id="25" name="圖片 24">
              <a:extLst>
                <a:ext uri="{FF2B5EF4-FFF2-40B4-BE49-F238E27FC236}">
                  <a16:creationId xmlns:a16="http://schemas.microsoft.com/office/drawing/2014/main" id="{207F59A7-A37E-435E-873E-5B4113B27A75}"/>
                </a:ext>
              </a:extLst>
            </p:cNvPr>
            <p:cNvPicPr>
              <a:picLocks noChangeAspect="1"/>
            </p:cNvPicPr>
            <p:nvPr/>
          </p:nvPicPr>
          <p:blipFill rotWithShape="1">
            <a:blip r:embed="rId8">
              <a:extLst>
                <a:ext uri="{28A0092B-C50C-407E-A947-70E740481C1C}">
                  <a14:useLocalDpi xmlns:a14="http://schemas.microsoft.com/office/drawing/2010/main" val="0"/>
                </a:ext>
              </a:extLst>
            </a:blip>
            <a:srcRect l="70663" t="38257" r="-154" b="-1"/>
            <a:stretch/>
          </p:blipFill>
          <p:spPr>
            <a:xfrm>
              <a:off x="9702705" y="71397"/>
              <a:ext cx="2511252" cy="2507727"/>
            </a:xfrm>
            <a:prstGeom prst="rect">
              <a:avLst/>
            </a:prstGeom>
          </p:spPr>
        </p:pic>
        <p:sp>
          <p:nvSpPr>
            <p:cNvPr id="27" name="矩形 26">
              <a:extLst>
                <a:ext uri="{FF2B5EF4-FFF2-40B4-BE49-F238E27FC236}">
                  <a16:creationId xmlns:a16="http://schemas.microsoft.com/office/drawing/2014/main" id="{F7838FFD-9E81-439F-8C2C-FEBC9ED16BAE}"/>
                </a:ext>
              </a:extLst>
            </p:cNvPr>
            <p:cNvSpPr/>
            <p:nvPr/>
          </p:nvSpPr>
          <p:spPr>
            <a:xfrm>
              <a:off x="10796053" y="1319581"/>
              <a:ext cx="1290728" cy="1059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Tree>
    <p:extLst>
      <p:ext uri="{BB962C8B-B14F-4D97-AF65-F5344CB8AC3E}">
        <p14:creationId xmlns:p14="http://schemas.microsoft.com/office/powerpoint/2010/main" val="372874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p:bldP spid="21" grpId="0"/>
      <p:bldP spid="22" grpId="0" animBg="1"/>
      <p:bldP spid="23" grpId="0"/>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F8F8D0-F75B-45F7-AAB8-3951BDACCACE}"/>
              </a:ext>
            </a:extLst>
          </p:cNvPr>
          <p:cNvSpPr>
            <a:spLocks noGrp="1"/>
          </p:cNvSpPr>
          <p:nvPr>
            <p:ph type="title"/>
          </p:nvPr>
        </p:nvSpPr>
        <p:spPr/>
        <p:txBody>
          <a:bodyPr/>
          <a:lstStyle/>
          <a:p>
            <a:r>
              <a:rPr lang="en-US" altLang="zh-TW" dirty="0"/>
              <a:t>Uniform &amp; Modify Solver (UM)</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71934B08-EBA2-4C53-B7FA-3399AED57E4E}"/>
                  </a:ext>
                </a:extLst>
              </p:cNvPr>
              <p:cNvSpPr>
                <a:spLocks noGrp="1"/>
              </p:cNvSpPr>
              <p:nvPr>
                <p:ph idx="1"/>
              </p:nvPr>
            </p:nvSpPr>
            <p:spPr>
              <a:xfrm>
                <a:off x="304732" y="1825625"/>
                <a:ext cx="6757250" cy="4351338"/>
              </a:xfrm>
            </p:spPr>
            <p:txBody>
              <a:bodyPr>
                <a:normAutofit/>
              </a:bodyPr>
              <a:lstStyle/>
              <a:p>
                <a:r>
                  <a:rPr lang="en-US" altLang="zh-TW" dirty="0">
                    <a:latin typeface="Cambria Math" panose="02040503050406030204" pitchFamily="18" charset="0"/>
                  </a:rPr>
                  <a:t>Start from </a:t>
                </a:r>
                <a14:m>
                  <m:oMath xmlns:m="http://schemas.openxmlformats.org/officeDocument/2006/math">
                    <m:d>
                      <m:dPr>
                        <m:begChr m:val="{"/>
                        <m:endChr m:val="}"/>
                        <m:ctrlPr>
                          <a:rPr lang="en-US" altLang="zh-TW" b="0" i="1" dirty="0" smtClean="0">
                            <a:latin typeface="Cambria Math" panose="02040503050406030204" pitchFamily="18" charset="0"/>
                          </a:rPr>
                        </m:ctrlPr>
                      </m:dPr>
                      <m:e>
                        <m:sSub>
                          <m:sSubPr>
                            <m:ctrlPr>
                              <a:rPr lang="en-US" altLang="zh-TW" b="0" i="1" dirty="0" smtClean="0">
                                <a:latin typeface="Cambria Math" panose="02040503050406030204" pitchFamily="18" charset="0"/>
                              </a:rPr>
                            </m:ctrlPr>
                          </m:sSubPr>
                          <m:e>
                            <m:r>
                              <a:rPr lang="en-US" altLang="zh-TW" b="0" i="1" dirty="0" smtClean="0">
                                <a:latin typeface="Cambria Math" panose="02040503050406030204" pitchFamily="18" charset="0"/>
                              </a:rPr>
                              <m:t>𝑠</m:t>
                            </m:r>
                          </m:e>
                          <m:sub>
                            <m:r>
                              <a:rPr lang="en-US" altLang="zh-TW" b="0" i="1" dirty="0" smtClean="0">
                                <a:latin typeface="Cambria Math" panose="02040503050406030204" pitchFamily="18" charset="0"/>
                              </a:rPr>
                              <m:t>𝑗</m:t>
                            </m:r>
                          </m:sub>
                        </m:sSub>
                      </m:e>
                    </m:d>
                    <m:r>
                      <a:rPr lang="en-US" altLang="zh-TW" b="0" i="1" dirty="0" smtClean="0">
                        <a:latin typeface="Cambria Math" panose="02040503050406030204" pitchFamily="18" charset="0"/>
                      </a:rPr>
                      <m:t>=</m:t>
                    </m:r>
                    <m:r>
                      <m:rPr>
                        <m:sty m:val="p"/>
                      </m:rPr>
                      <a:rPr lang="en-US" altLang="zh-TW" b="0" i="0" dirty="0" smtClean="0">
                        <a:latin typeface="Cambria Math" panose="02040503050406030204" pitchFamily="18" charset="0"/>
                      </a:rPr>
                      <m:t>Uni</m:t>
                    </m:r>
                    <m:r>
                      <a:rPr lang="en-US" altLang="zh-TW" b="0" i="0" dirty="0" smtClean="0">
                        <a:latin typeface="Cambria Math" panose="02040503050406030204" pitchFamily="18" charset="0"/>
                      </a:rPr>
                      <m:t>(</m:t>
                    </m:r>
                    <m:r>
                      <a:rPr lang="en-US" altLang="zh-TW" b="0" i="1" dirty="0" smtClean="0">
                        <a:latin typeface="Cambria Math" panose="02040503050406030204" pitchFamily="18" charset="0"/>
                      </a:rPr>
                      <m:t>)</m:t>
                    </m:r>
                  </m:oMath>
                </a14:m>
                <a:endParaRPr lang="en-US" altLang="zh-TW" dirty="0">
                  <a:latin typeface="Cambria Math" panose="02040503050406030204" pitchFamily="18" charset="0"/>
                </a:endParaRPr>
              </a:p>
              <a:p>
                <a:r>
                  <a:rPr lang="en-US" altLang="zh-TW" dirty="0">
                    <a:latin typeface="Cambria Math" panose="02040503050406030204" pitchFamily="18" charset="0"/>
                  </a:rPr>
                  <a:t>Always iterate in the terminal sequences</a:t>
                </a:r>
              </a:p>
              <a:p>
                <a:pPr lvl="1"/>
                <a:r>
                  <a:rPr lang="en-US" altLang="zh-TW" b="0" dirty="0"/>
                  <a:t>Terminal sequence: </a:t>
                </a:r>
                <a14:m>
                  <m:oMath xmlns:m="http://schemas.openxmlformats.org/officeDocument/2006/math">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𝑗</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𝑁</m:t>
                    </m:r>
                  </m:oMath>
                </a14:m>
                <a:endParaRPr lang="en-US" altLang="zh-TW" dirty="0">
                  <a:latin typeface="Cambria Math" panose="02040503050406030204" pitchFamily="18" charset="0"/>
                </a:endParaRPr>
              </a:p>
              <a:p>
                <a:r>
                  <a:rPr lang="en-US" altLang="zh-TW" dirty="0">
                    <a:latin typeface="Cambria Math" panose="02040503050406030204" pitchFamily="18" charset="0"/>
                  </a:rPr>
                  <a:t>Clear-than-set iteration</a:t>
                </a:r>
              </a:p>
              <a:p>
                <a:pPr lvl="1"/>
                <a:r>
                  <a:rPr lang="en-US" altLang="zh-TW" b="1" dirty="0">
                    <a:latin typeface="Cambria Math" panose="02040503050406030204" pitchFamily="18" charset="0"/>
                  </a:rPr>
                  <a:t>Clear </a:t>
                </a:r>
                <a:r>
                  <a:rPr lang="en-US" altLang="zh-TW" dirty="0">
                    <a:latin typeface="Cambria Math" panose="02040503050406030204" pitchFamily="18" charset="0"/>
                  </a:rPr>
                  <a:t>one of the 1s to 0 such that </a:t>
                </a:r>
                <a14:m>
                  <m:oMath xmlns:m="http://schemas.openxmlformats.org/officeDocument/2006/math">
                    <m:r>
                      <a:rPr lang="en-US" altLang="zh-TW" b="0" i="1" smtClean="0">
                        <a:latin typeface="Cambria Math" panose="02040503050406030204" pitchFamily="18" charset="0"/>
                      </a:rPr>
                      <m:t>𝑔</m:t>
                    </m:r>
                  </m:oMath>
                </a14:m>
                <a:r>
                  <a:rPr lang="en-US" altLang="zh-TW" dirty="0">
                    <a:latin typeface="Cambria Math" panose="02040503050406030204" pitchFamily="18" charset="0"/>
                  </a:rPr>
                  <a:t> value decreases the least</a:t>
                </a:r>
              </a:p>
              <a:p>
                <a:pPr lvl="1"/>
                <a:r>
                  <a:rPr lang="en-US" altLang="zh-TW" b="1" dirty="0">
                    <a:latin typeface="Cambria Math" panose="02040503050406030204" pitchFamily="18" charset="0"/>
                  </a:rPr>
                  <a:t>Set</a:t>
                </a:r>
                <a:r>
                  <a:rPr lang="en-US" altLang="zh-TW" dirty="0">
                    <a:latin typeface="Cambria Math" panose="02040503050406030204" pitchFamily="18" charset="0"/>
                  </a:rPr>
                  <a:t> one of the 0s to 1 such that </a:t>
                </a:r>
                <a14:m>
                  <m:oMath xmlns:m="http://schemas.openxmlformats.org/officeDocument/2006/math">
                    <m:r>
                      <a:rPr lang="en-US" altLang="zh-TW" b="0" i="1" smtClean="0">
                        <a:latin typeface="Cambria Math" panose="02040503050406030204" pitchFamily="18" charset="0"/>
                      </a:rPr>
                      <m:t>𝑔</m:t>
                    </m:r>
                  </m:oMath>
                </a14:m>
                <a:r>
                  <a:rPr lang="en-US" altLang="zh-TW" dirty="0">
                    <a:latin typeface="Cambria Math" panose="02040503050406030204" pitchFamily="18" charset="0"/>
                  </a:rPr>
                  <a:t> value increases the most</a:t>
                </a:r>
              </a:p>
              <a:p>
                <a:pPr lvl="1"/>
                <a:r>
                  <a:rPr lang="en-US" altLang="zh-TW" dirty="0">
                    <a:latin typeface="Cambria Math" panose="02040503050406030204" pitchFamily="18" charset="0"/>
                  </a:rPr>
                  <a:t>Duplicated </a:t>
                </a:r>
                <a14:m>
                  <m:oMath xmlns:m="http://schemas.openxmlformats.org/officeDocument/2006/math">
                    <m:d>
                      <m:dPr>
                        <m:begChr m:val="{"/>
                        <m:endChr m:val="}"/>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𝑠</m:t>
                            </m:r>
                          </m:e>
                          <m:sub>
                            <m:r>
                              <a:rPr lang="en-US" altLang="zh-TW" b="0" i="1" smtClean="0">
                                <a:latin typeface="Cambria Math" panose="02040503050406030204" pitchFamily="18" charset="0"/>
                              </a:rPr>
                              <m:t>𝑗</m:t>
                            </m:r>
                          </m:sub>
                        </m:sSub>
                      </m:e>
                    </m:d>
                  </m:oMath>
                </a14:m>
                <a:r>
                  <a:rPr lang="en-US" altLang="zh-TW" dirty="0">
                    <a:latin typeface="Cambria Math" panose="02040503050406030204" pitchFamily="18" charset="0"/>
                  </a:rPr>
                  <a:t> are ignored</a:t>
                </a:r>
              </a:p>
            </p:txBody>
          </p:sp>
        </mc:Choice>
        <mc:Fallback xmlns="">
          <p:sp>
            <p:nvSpPr>
              <p:cNvPr id="3" name="內容版面配置區 2">
                <a:extLst>
                  <a:ext uri="{FF2B5EF4-FFF2-40B4-BE49-F238E27FC236}">
                    <a16:creationId xmlns:a16="http://schemas.microsoft.com/office/drawing/2014/main" id="{71934B08-EBA2-4C53-B7FA-3399AED57E4E}"/>
                  </a:ext>
                </a:extLst>
              </p:cNvPr>
              <p:cNvSpPr>
                <a:spLocks noGrp="1" noRot="1" noChangeAspect="1" noMove="1" noResize="1" noEditPoints="1" noAdjustHandles="1" noChangeArrowheads="1" noChangeShapeType="1" noTextEdit="1"/>
              </p:cNvSpPr>
              <p:nvPr>
                <p:ph idx="1"/>
              </p:nvPr>
            </p:nvSpPr>
            <p:spPr>
              <a:xfrm>
                <a:off x="304732" y="1825625"/>
                <a:ext cx="6757250" cy="4351338"/>
              </a:xfrm>
              <a:blipFill>
                <a:blip r:embed="rId2"/>
                <a:stretch>
                  <a:fillRect l="-1625" t="-1821"/>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C7E9D67C-1AD0-4B7B-86FA-8DDEC35EE307}"/>
              </a:ext>
            </a:extLst>
          </p:cNvPr>
          <p:cNvSpPr/>
          <p:nvPr/>
        </p:nvSpPr>
        <p:spPr>
          <a:xfrm flipV="1">
            <a:off x="9486" y="-1"/>
            <a:ext cx="1297720"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637F7637-C19F-4974-8C41-D76E0BC7AA53}"/>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Solver</a:t>
            </a:r>
          </a:p>
        </p:txBody>
      </p:sp>
      <mc:AlternateContent xmlns:mc="http://schemas.openxmlformats.org/markup-compatibility/2006" xmlns:a14="http://schemas.microsoft.com/office/drawing/2010/main">
        <mc:Choice Requires="a14">
          <p:sp>
            <p:nvSpPr>
              <p:cNvPr id="11" name="矩形: 圓角 10">
                <a:extLst>
                  <a:ext uri="{FF2B5EF4-FFF2-40B4-BE49-F238E27FC236}">
                    <a16:creationId xmlns:a16="http://schemas.microsoft.com/office/drawing/2014/main" id="{30BBF681-A915-4FFA-974D-7218566302A3}"/>
                  </a:ext>
                </a:extLst>
              </p:cNvPr>
              <p:cNvSpPr/>
              <p:nvPr/>
            </p:nvSpPr>
            <p:spPr>
              <a:xfrm>
                <a:off x="7959142" y="3230847"/>
                <a:ext cx="2163651" cy="8500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altLang="zh-TW" b="0" i="1" smtClean="0">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0, 1, 0, 1, 0, 1, …0, 1</m:t>
                          </m:r>
                        </m:e>
                      </m:d>
                    </m:oMath>
                  </m:oMathPara>
                </a14:m>
                <a:endParaRPr lang="en-US" altLang="zh-TW" dirty="0">
                  <a:solidFill>
                    <a:schemeClr val="tx1"/>
                  </a:solidFill>
                  <a:sym typeface="Wingdings" panose="05000000000000000000" pitchFamily="2" charset="2"/>
                </a:endParaRPr>
              </a:p>
            </p:txBody>
          </p:sp>
        </mc:Choice>
        <mc:Fallback xmlns="">
          <p:sp>
            <p:nvSpPr>
              <p:cNvPr id="11" name="矩形: 圓角 10">
                <a:extLst>
                  <a:ext uri="{FF2B5EF4-FFF2-40B4-BE49-F238E27FC236}">
                    <a16:creationId xmlns:a16="http://schemas.microsoft.com/office/drawing/2014/main" id="{30BBF681-A915-4FFA-974D-7218566302A3}"/>
                  </a:ext>
                </a:extLst>
              </p:cNvPr>
              <p:cNvSpPr>
                <a:spLocks noRot="1" noChangeAspect="1" noMove="1" noResize="1" noEditPoints="1" noAdjustHandles="1" noChangeArrowheads="1" noChangeShapeType="1" noTextEdit="1"/>
              </p:cNvSpPr>
              <p:nvPr/>
            </p:nvSpPr>
            <p:spPr>
              <a:xfrm>
                <a:off x="7959142" y="3230847"/>
                <a:ext cx="2163651" cy="850005"/>
              </a:xfrm>
              <a:prstGeom prst="round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圓角 11">
                <a:extLst>
                  <a:ext uri="{FF2B5EF4-FFF2-40B4-BE49-F238E27FC236}">
                    <a16:creationId xmlns:a16="http://schemas.microsoft.com/office/drawing/2014/main" id="{ECD86026-8077-4D12-AD32-28BDACDD440C}"/>
                  </a:ext>
                </a:extLst>
              </p:cNvPr>
              <p:cNvSpPr/>
              <p:nvPr/>
            </p:nvSpPr>
            <p:spPr>
              <a:xfrm>
                <a:off x="7959142" y="4706157"/>
                <a:ext cx="2163651" cy="8500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r>
                            <a:rPr lang="en-US" altLang="zh-TW" b="0" i="1" smtClean="0">
                              <a:solidFill>
                                <a:schemeClr val="tx1"/>
                              </a:solidFill>
                              <a:latin typeface="Cambria Math" panose="02040503050406030204" pitchFamily="18" charset="0"/>
                            </a:rPr>
                            <m:t>0</m:t>
                          </m:r>
                          <m:r>
                            <a:rPr lang="en-US" altLang="zh-TW" i="1">
                              <a:solidFill>
                                <a:schemeClr val="tx1"/>
                              </a:solidFill>
                              <a:latin typeface="Cambria Math" panose="02040503050406030204" pitchFamily="18" charset="0"/>
                            </a:rPr>
                            <m:t>, 1, 0, 1, 0, 1, …0, </m:t>
                          </m:r>
                          <m:r>
                            <a:rPr lang="en-US" altLang="zh-TW" i="1">
                              <a:solidFill>
                                <a:srgbClr val="FF0000"/>
                              </a:solidFill>
                              <a:latin typeface="Cambria Math" panose="02040503050406030204" pitchFamily="18" charset="0"/>
                            </a:rPr>
                            <m:t>0</m:t>
                          </m:r>
                        </m:e>
                      </m:d>
                    </m:oMath>
                  </m:oMathPara>
                </a14:m>
                <a:endParaRPr lang="zh-TW" altLang="en-US" dirty="0">
                  <a:solidFill>
                    <a:schemeClr val="tx1"/>
                  </a:solidFill>
                </a:endParaRPr>
              </a:p>
            </p:txBody>
          </p:sp>
        </mc:Choice>
        <mc:Fallback xmlns="">
          <p:sp>
            <p:nvSpPr>
              <p:cNvPr id="12" name="矩形: 圓角 11">
                <a:extLst>
                  <a:ext uri="{FF2B5EF4-FFF2-40B4-BE49-F238E27FC236}">
                    <a16:creationId xmlns:a16="http://schemas.microsoft.com/office/drawing/2014/main" id="{ECD86026-8077-4D12-AD32-28BDACDD440C}"/>
                  </a:ext>
                </a:extLst>
              </p:cNvPr>
              <p:cNvSpPr>
                <a:spLocks noRot="1" noChangeAspect="1" noMove="1" noResize="1" noEditPoints="1" noAdjustHandles="1" noChangeArrowheads="1" noChangeShapeType="1" noTextEdit="1"/>
              </p:cNvSpPr>
              <p:nvPr/>
            </p:nvSpPr>
            <p:spPr>
              <a:xfrm>
                <a:off x="7959142" y="4706157"/>
                <a:ext cx="2163651" cy="850005"/>
              </a:xfrm>
              <a:prstGeom prst="roundRect">
                <a:avLst/>
              </a:prstGeom>
              <a:blipFill>
                <a:blip r:embed="rId4"/>
                <a:stretch>
                  <a:fillRect/>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4E998BBC-FE50-4CD7-AD6B-E963324AEB10}"/>
              </a:ext>
            </a:extLst>
          </p:cNvPr>
          <p:cNvSpPr txBox="1"/>
          <p:nvPr/>
        </p:nvSpPr>
        <p:spPr>
          <a:xfrm>
            <a:off x="7843233" y="2865026"/>
            <a:ext cx="2582214" cy="400110"/>
          </a:xfrm>
          <a:prstGeom prst="rect">
            <a:avLst/>
          </a:prstGeom>
          <a:noFill/>
        </p:spPr>
        <p:txBody>
          <a:bodyPr wrap="square" rtlCol="0">
            <a:spAutoFit/>
          </a:bodyPr>
          <a:lstStyle/>
          <a:p>
            <a:r>
              <a:rPr lang="en-US" altLang="zh-TW" sz="2000" dirty="0"/>
              <a:t>A terminal sequence</a:t>
            </a:r>
            <a:endParaRPr lang="zh-TW" altLang="en-US" sz="2000" dirty="0"/>
          </a:p>
        </p:txBody>
      </p:sp>
      <p:cxnSp>
        <p:nvCxnSpPr>
          <p:cNvPr id="8" name="接點: 弧形 7">
            <a:extLst>
              <a:ext uri="{FF2B5EF4-FFF2-40B4-BE49-F238E27FC236}">
                <a16:creationId xmlns:a16="http://schemas.microsoft.com/office/drawing/2014/main" id="{7906386F-DD61-4194-9F90-9682CADD4FF0}"/>
              </a:ext>
            </a:extLst>
          </p:cNvPr>
          <p:cNvCxnSpPr>
            <a:cxnSpLocks/>
            <a:stCxn id="11" idx="3"/>
            <a:endCxn id="12" idx="3"/>
          </p:cNvCxnSpPr>
          <p:nvPr/>
        </p:nvCxnSpPr>
        <p:spPr>
          <a:xfrm>
            <a:off x="10122793" y="3655850"/>
            <a:ext cx="12700" cy="1475310"/>
          </a:xfrm>
          <a:prstGeom prst="curvedConnector3">
            <a:avLst>
              <a:gd name="adj1" fmla="val 504507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弧形 21">
            <a:extLst>
              <a:ext uri="{FF2B5EF4-FFF2-40B4-BE49-F238E27FC236}">
                <a16:creationId xmlns:a16="http://schemas.microsoft.com/office/drawing/2014/main" id="{BF266571-0830-473D-94FE-F4FA5B461212}"/>
              </a:ext>
            </a:extLst>
          </p:cNvPr>
          <p:cNvCxnSpPr>
            <a:cxnSpLocks/>
            <a:stCxn id="12" idx="1"/>
            <a:endCxn id="11" idx="1"/>
          </p:cNvCxnSpPr>
          <p:nvPr/>
        </p:nvCxnSpPr>
        <p:spPr>
          <a:xfrm rot="10800000">
            <a:off x="7959142" y="3655850"/>
            <a:ext cx="12700" cy="1475310"/>
          </a:xfrm>
          <a:prstGeom prst="curvedConnector3">
            <a:avLst>
              <a:gd name="adj1" fmla="val 534929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文字方塊 34">
            <a:extLst>
              <a:ext uri="{FF2B5EF4-FFF2-40B4-BE49-F238E27FC236}">
                <a16:creationId xmlns:a16="http://schemas.microsoft.com/office/drawing/2014/main" id="{7C4A320B-A5F5-470B-88F2-EA127AA4D879}"/>
              </a:ext>
            </a:extLst>
          </p:cNvPr>
          <p:cNvSpPr txBox="1"/>
          <p:nvPr/>
        </p:nvSpPr>
        <p:spPr>
          <a:xfrm>
            <a:off x="10772743" y="4134288"/>
            <a:ext cx="827471" cy="461665"/>
          </a:xfrm>
          <a:prstGeom prst="rect">
            <a:avLst/>
          </a:prstGeom>
          <a:noFill/>
        </p:spPr>
        <p:txBody>
          <a:bodyPr wrap="none" rtlCol="0">
            <a:spAutoFit/>
          </a:bodyPr>
          <a:lstStyle/>
          <a:p>
            <a:r>
              <a:rPr lang="en-US" altLang="zh-TW" sz="2400" dirty="0"/>
              <a:t>Clear</a:t>
            </a:r>
            <a:endParaRPr lang="zh-TW" altLang="en-US" sz="2400" dirty="0"/>
          </a:p>
        </p:txBody>
      </p:sp>
      <p:sp>
        <p:nvSpPr>
          <p:cNvPr id="36" name="文字方塊 35">
            <a:extLst>
              <a:ext uri="{FF2B5EF4-FFF2-40B4-BE49-F238E27FC236}">
                <a16:creationId xmlns:a16="http://schemas.microsoft.com/office/drawing/2014/main" id="{D8C82319-7A8B-4F57-8233-E8A4D804719D}"/>
              </a:ext>
            </a:extLst>
          </p:cNvPr>
          <p:cNvSpPr txBox="1"/>
          <p:nvPr/>
        </p:nvSpPr>
        <p:spPr>
          <a:xfrm>
            <a:off x="7262689" y="4134289"/>
            <a:ext cx="580544" cy="461665"/>
          </a:xfrm>
          <a:prstGeom prst="rect">
            <a:avLst/>
          </a:prstGeom>
          <a:noFill/>
        </p:spPr>
        <p:txBody>
          <a:bodyPr wrap="none" rtlCol="0">
            <a:spAutoFit/>
          </a:bodyPr>
          <a:lstStyle/>
          <a:p>
            <a:r>
              <a:rPr lang="en-US" altLang="zh-TW" sz="2400" dirty="0"/>
              <a:t>Set</a:t>
            </a:r>
            <a:endParaRPr lang="zh-TW" altLang="en-US" dirty="0"/>
          </a:p>
        </p:txBody>
      </p:sp>
      <p:sp>
        <p:nvSpPr>
          <p:cNvPr id="7" name="投影片編號版面配置區 6">
            <a:extLst>
              <a:ext uri="{FF2B5EF4-FFF2-40B4-BE49-F238E27FC236}">
                <a16:creationId xmlns:a16="http://schemas.microsoft.com/office/drawing/2014/main" id="{0C58B48C-B55F-4251-88CC-8607EE1A2F60}"/>
              </a:ext>
            </a:extLst>
          </p:cNvPr>
          <p:cNvSpPr>
            <a:spLocks noGrp="1"/>
          </p:cNvSpPr>
          <p:nvPr>
            <p:ph type="sldNum" sz="quarter" idx="12"/>
          </p:nvPr>
        </p:nvSpPr>
        <p:spPr/>
        <p:txBody>
          <a:bodyPr/>
          <a:lstStyle/>
          <a:p>
            <a:fld id="{E1CFCEE7-AA0A-44B9-A0B3-5356ACC922F5}" type="slidenum">
              <a:rPr lang="zh-TW" altLang="en-US" smtClean="0"/>
              <a:t>34</a:t>
            </a:fld>
            <a:endParaRPr lang="zh-TW" altLang="en-US"/>
          </a:p>
        </p:txBody>
      </p:sp>
      <p:grpSp>
        <p:nvGrpSpPr>
          <p:cNvPr id="15" name="群組 14">
            <a:extLst>
              <a:ext uri="{FF2B5EF4-FFF2-40B4-BE49-F238E27FC236}">
                <a16:creationId xmlns:a16="http://schemas.microsoft.com/office/drawing/2014/main" id="{A4183B3E-F04D-4F9B-98B6-7B0E0B66DA5D}"/>
              </a:ext>
            </a:extLst>
          </p:cNvPr>
          <p:cNvGrpSpPr/>
          <p:nvPr/>
        </p:nvGrpSpPr>
        <p:grpSpPr>
          <a:xfrm>
            <a:off x="9702705" y="71397"/>
            <a:ext cx="2511252" cy="2507727"/>
            <a:chOff x="9702705" y="71397"/>
            <a:chExt cx="2511252" cy="2507727"/>
          </a:xfrm>
        </p:grpSpPr>
        <p:pic>
          <p:nvPicPr>
            <p:cNvPr id="16" name="圖片 15">
              <a:extLst>
                <a:ext uri="{FF2B5EF4-FFF2-40B4-BE49-F238E27FC236}">
                  <a16:creationId xmlns:a16="http://schemas.microsoft.com/office/drawing/2014/main" id="{9D3EE1BE-9BFD-4D79-9522-6B3EC1934EC2}"/>
                </a:ext>
              </a:extLst>
            </p:cNvPr>
            <p:cNvPicPr>
              <a:picLocks noChangeAspect="1"/>
            </p:cNvPicPr>
            <p:nvPr/>
          </p:nvPicPr>
          <p:blipFill rotWithShape="1">
            <a:blip r:embed="rId5">
              <a:extLst>
                <a:ext uri="{28A0092B-C50C-407E-A947-70E740481C1C}">
                  <a14:useLocalDpi xmlns:a14="http://schemas.microsoft.com/office/drawing/2010/main" val="0"/>
                </a:ext>
              </a:extLst>
            </a:blip>
            <a:srcRect l="70663" t="38257" r="-154" b="-1"/>
            <a:stretch/>
          </p:blipFill>
          <p:spPr>
            <a:xfrm>
              <a:off x="9702705" y="71397"/>
              <a:ext cx="2511252" cy="2507727"/>
            </a:xfrm>
            <a:prstGeom prst="rect">
              <a:avLst/>
            </a:prstGeom>
          </p:spPr>
        </p:pic>
        <p:sp>
          <p:nvSpPr>
            <p:cNvPr id="17" name="矩形 16">
              <a:extLst>
                <a:ext uri="{FF2B5EF4-FFF2-40B4-BE49-F238E27FC236}">
                  <a16:creationId xmlns:a16="http://schemas.microsoft.com/office/drawing/2014/main" id="{49DC812E-AF2A-4959-B250-BC0725FBBCF6}"/>
                </a:ext>
              </a:extLst>
            </p:cNvPr>
            <p:cNvSpPr/>
            <p:nvPr/>
          </p:nvSpPr>
          <p:spPr>
            <a:xfrm>
              <a:off x="10796053" y="1319581"/>
              <a:ext cx="1290728" cy="10595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mc:AlternateContent xmlns:mc="http://schemas.openxmlformats.org/markup-compatibility/2006" xmlns:a14="http://schemas.microsoft.com/office/drawing/2010/main">
        <mc:Choice Requires="a14">
          <p:sp>
            <p:nvSpPr>
              <p:cNvPr id="18" name="矩形: 圓角 17">
                <a:extLst>
                  <a:ext uri="{FF2B5EF4-FFF2-40B4-BE49-F238E27FC236}">
                    <a16:creationId xmlns:a16="http://schemas.microsoft.com/office/drawing/2014/main" id="{BCF76FE9-344C-4791-9051-108F4B5E0006}"/>
                  </a:ext>
                </a:extLst>
              </p:cNvPr>
              <p:cNvSpPr/>
              <p:nvPr/>
            </p:nvSpPr>
            <p:spPr>
              <a:xfrm>
                <a:off x="7959141" y="3222328"/>
                <a:ext cx="2163651" cy="8500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d>
                        <m:dPr>
                          <m:begChr m:val="{"/>
                          <m:endChr m:val="}"/>
                          <m:ctrlPr>
                            <a:rPr lang="en-US" altLang="zh-TW" i="1" smtClean="0">
                              <a:solidFill>
                                <a:schemeClr val="tx1"/>
                              </a:solidFill>
                              <a:latin typeface="Cambria Math" panose="02040503050406030204" pitchFamily="18" charset="0"/>
                            </a:rPr>
                          </m:ctrlPr>
                        </m:dPr>
                        <m:e>
                          <m:r>
                            <a:rPr lang="en-US" altLang="zh-TW" b="0" i="1" smtClean="0">
                              <a:solidFill>
                                <a:srgbClr val="00B050"/>
                              </a:solidFill>
                              <a:latin typeface="Cambria Math" panose="02040503050406030204" pitchFamily="18" charset="0"/>
                            </a:rPr>
                            <m:t>1</m:t>
                          </m:r>
                          <m:r>
                            <a:rPr lang="en-US" altLang="zh-TW" i="1">
                              <a:solidFill>
                                <a:schemeClr val="tx1"/>
                              </a:solidFill>
                              <a:latin typeface="Cambria Math" panose="02040503050406030204" pitchFamily="18" charset="0"/>
                            </a:rPr>
                            <m:t>, 1, 0, 1, 0, 1, …0, </m:t>
                          </m:r>
                          <m:r>
                            <a:rPr lang="en-US" altLang="zh-TW" i="1">
                              <a:solidFill>
                                <a:srgbClr val="FF0000"/>
                              </a:solidFill>
                              <a:latin typeface="Cambria Math" panose="02040503050406030204" pitchFamily="18" charset="0"/>
                            </a:rPr>
                            <m:t>0</m:t>
                          </m:r>
                        </m:e>
                      </m:d>
                    </m:oMath>
                  </m:oMathPara>
                </a14:m>
                <a:endParaRPr lang="zh-TW" altLang="en-US" dirty="0">
                  <a:solidFill>
                    <a:schemeClr val="tx1"/>
                  </a:solidFill>
                </a:endParaRPr>
              </a:p>
            </p:txBody>
          </p:sp>
        </mc:Choice>
        <mc:Fallback xmlns="">
          <p:sp>
            <p:nvSpPr>
              <p:cNvPr id="18" name="矩形: 圓角 17">
                <a:extLst>
                  <a:ext uri="{FF2B5EF4-FFF2-40B4-BE49-F238E27FC236}">
                    <a16:creationId xmlns:a16="http://schemas.microsoft.com/office/drawing/2014/main" id="{BCF76FE9-344C-4791-9051-108F4B5E0006}"/>
                  </a:ext>
                </a:extLst>
              </p:cNvPr>
              <p:cNvSpPr>
                <a:spLocks noRot="1" noChangeAspect="1" noMove="1" noResize="1" noEditPoints="1" noAdjustHandles="1" noChangeArrowheads="1" noChangeShapeType="1" noTextEdit="1"/>
              </p:cNvSpPr>
              <p:nvPr/>
            </p:nvSpPr>
            <p:spPr>
              <a:xfrm>
                <a:off x="7959141" y="3222328"/>
                <a:ext cx="2163651" cy="850005"/>
              </a:xfrm>
              <a:prstGeom prst="roundRect">
                <a:avLst/>
              </a:prstGeom>
              <a:blipFill>
                <a:blip r:embed="rId6"/>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7833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 presetClass="exit"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5" grpId="0"/>
      <p:bldP spid="36"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8F195C-08B1-48C2-AABC-F81F5AFCA820}"/>
              </a:ext>
            </a:extLst>
          </p:cNvPr>
          <p:cNvSpPr>
            <a:spLocks noGrp="1"/>
          </p:cNvSpPr>
          <p:nvPr>
            <p:ph type="title"/>
          </p:nvPr>
        </p:nvSpPr>
        <p:spPr/>
        <p:txBody>
          <a:bodyPr/>
          <a:lstStyle/>
          <a:p>
            <a:r>
              <a:rPr lang="en-US" altLang="zh-TW" dirty="0"/>
              <a:t>Component Diagram of Each Party</a:t>
            </a:r>
            <a:endParaRPr lang="zh-TW" altLang="en-US" dirty="0"/>
          </a:p>
        </p:txBody>
      </p:sp>
      <p:sp>
        <p:nvSpPr>
          <p:cNvPr id="3" name="內容版面配置區 2">
            <a:extLst>
              <a:ext uri="{FF2B5EF4-FFF2-40B4-BE49-F238E27FC236}">
                <a16:creationId xmlns:a16="http://schemas.microsoft.com/office/drawing/2014/main" id="{E25BF660-6E97-40BC-B69C-025C9CBF04EC}"/>
              </a:ext>
            </a:extLst>
          </p:cNvPr>
          <p:cNvSpPr>
            <a:spLocks noGrp="1"/>
          </p:cNvSpPr>
          <p:nvPr>
            <p:ph idx="1"/>
          </p:nvPr>
        </p:nvSpPr>
        <p:spPr/>
        <p:txBody>
          <a:bodyPr/>
          <a:lstStyle/>
          <a:p>
            <a:r>
              <a:rPr lang="en-US" altLang="zh-TW" dirty="0"/>
              <a:t>Probing view: Low resolution depth image (1/16 of original)</a:t>
            </a:r>
          </a:p>
          <a:p>
            <a:endParaRPr lang="zh-TW" altLang="en-US" dirty="0"/>
          </a:p>
        </p:txBody>
      </p:sp>
      <p:sp>
        <p:nvSpPr>
          <p:cNvPr id="6" name="Snip Single Corner Rectangle 5">
            <a:extLst>
              <a:ext uri="{FF2B5EF4-FFF2-40B4-BE49-F238E27FC236}">
                <a16:creationId xmlns:a16="http://schemas.microsoft.com/office/drawing/2014/main" id="{B93B3C1F-FF94-4476-BC7B-797ED4B8AA0B}"/>
              </a:ext>
            </a:extLst>
          </p:cNvPr>
          <p:cNvSpPr/>
          <p:nvPr/>
        </p:nvSpPr>
        <p:spPr>
          <a:xfrm flipV="1">
            <a:off x="9486" y="-1"/>
            <a:ext cx="2503605"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7" name="TextBox 6">
            <a:extLst>
              <a:ext uri="{FF2B5EF4-FFF2-40B4-BE49-F238E27FC236}">
                <a16:creationId xmlns:a16="http://schemas.microsoft.com/office/drawing/2014/main" id="{0EFF4233-8B65-4C42-90C9-D6FBFE993A63}"/>
              </a:ext>
            </a:extLst>
          </p:cNvPr>
          <p:cNvSpPr txBox="1"/>
          <p:nvPr/>
        </p:nvSpPr>
        <p:spPr>
          <a:xfrm>
            <a:off x="105219" y="116376"/>
            <a:ext cx="2407873" cy="523220"/>
          </a:xfrm>
          <a:prstGeom prst="rect">
            <a:avLst/>
          </a:prstGeom>
          <a:noFill/>
        </p:spPr>
        <p:txBody>
          <a:bodyPr wrap="square" rtlCol="0">
            <a:spAutoFit/>
          </a:bodyPr>
          <a:lstStyle/>
          <a:p>
            <a:r>
              <a:rPr lang="en-US" altLang="zh-TW" sz="2800" dirty="0">
                <a:solidFill>
                  <a:schemeClr val="accent4">
                    <a:lumMod val="50000"/>
                  </a:schemeClr>
                </a:solidFill>
              </a:rPr>
              <a:t>System Design</a:t>
            </a:r>
            <a:endParaRPr lang="en-TW" sz="2800" dirty="0">
              <a:solidFill>
                <a:schemeClr val="accent4">
                  <a:lumMod val="50000"/>
                </a:schemeClr>
              </a:solidFill>
            </a:endParaRPr>
          </a:p>
        </p:txBody>
      </p:sp>
      <p:grpSp>
        <p:nvGrpSpPr>
          <p:cNvPr id="15" name="群組 14">
            <a:extLst>
              <a:ext uri="{FF2B5EF4-FFF2-40B4-BE49-F238E27FC236}">
                <a16:creationId xmlns:a16="http://schemas.microsoft.com/office/drawing/2014/main" id="{FEA5AD42-53F2-45AE-8DEF-7CB2902155D9}"/>
              </a:ext>
            </a:extLst>
          </p:cNvPr>
          <p:cNvGrpSpPr/>
          <p:nvPr/>
        </p:nvGrpSpPr>
        <p:grpSpPr>
          <a:xfrm>
            <a:off x="598869" y="2440153"/>
            <a:ext cx="8515338" cy="4061487"/>
            <a:chOff x="598869" y="2440153"/>
            <a:chExt cx="8515338" cy="4061487"/>
          </a:xfrm>
        </p:grpSpPr>
        <p:pic>
          <p:nvPicPr>
            <p:cNvPr id="14" name="圖片 13">
              <a:extLst>
                <a:ext uri="{FF2B5EF4-FFF2-40B4-BE49-F238E27FC236}">
                  <a16:creationId xmlns:a16="http://schemas.microsoft.com/office/drawing/2014/main" id="{3D379329-B334-46C5-B5AF-55E20FF02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869" y="2440153"/>
              <a:ext cx="8515338" cy="4061487"/>
            </a:xfrm>
            <a:prstGeom prst="rect">
              <a:avLst/>
            </a:prstGeom>
          </p:spPr>
        </p:pic>
        <p:sp>
          <p:nvSpPr>
            <p:cNvPr id="4" name="矩形 3">
              <a:extLst>
                <a:ext uri="{FF2B5EF4-FFF2-40B4-BE49-F238E27FC236}">
                  <a16:creationId xmlns:a16="http://schemas.microsoft.com/office/drawing/2014/main" id="{8887E837-A84F-498E-B4E7-87760ABB3450}"/>
                </a:ext>
              </a:extLst>
            </p:cNvPr>
            <p:cNvSpPr/>
            <p:nvPr/>
          </p:nvSpPr>
          <p:spPr>
            <a:xfrm>
              <a:off x="5428450" y="3813407"/>
              <a:ext cx="889713" cy="9708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10" name="投影片編號版面配置區 9">
            <a:extLst>
              <a:ext uri="{FF2B5EF4-FFF2-40B4-BE49-F238E27FC236}">
                <a16:creationId xmlns:a16="http://schemas.microsoft.com/office/drawing/2014/main" id="{9447D4DF-89F3-404F-B4D1-E85454836F96}"/>
              </a:ext>
            </a:extLst>
          </p:cNvPr>
          <p:cNvSpPr>
            <a:spLocks noGrp="1"/>
          </p:cNvSpPr>
          <p:nvPr>
            <p:ph type="sldNum" sz="quarter" idx="12"/>
          </p:nvPr>
        </p:nvSpPr>
        <p:spPr/>
        <p:txBody>
          <a:bodyPr/>
          <a:lstStyle/>
          <a:p>
            <a:fld id="{E1CFCEE7-AA0A-44B9-A0B3-5356ACC922F5}" type="slidenum">
              <a:rPr lang="zh-TW" altLang="en-US" smtClean="0"/>
              <a:t>35</a:t>
            </a:fld>
            <a:endParaRPr lang="zh-TW" altLang="en-US"/>
          </a:p>
        </p:txBody>
      </p:sp>
      <p:sp>
        <p:nvSpPr>
          <p:cNvPr id="5" name="文字方塊 4">
            <a:extLst>
              <a:ext uri="{FF2B5EF4-FFF2-40B4-BE49-F238E27FC236}">
                <a16:creationId xmlns:a16="http://schemas.microsoft.com/office/drawing/2014/main" id="{FF6BA9DD-A7A3-4D82-9E7B-C5546F146306}"/>
              </a:ext>
            </a:extLst>
          </p:cNvPr>
          <p:cNvSpPr txBox="1"/>
          <p:nvPr/>
        </p:nvSpPr>
        <p:spPr>
          <a:xfrm>
            <a:off x="8765633" y="2928580"/>
            <a:ext cx="3105355" cy="954107"/>
          </a:xfrm>
          <a:prstGeom prst="rect">
            <a:avLst/>
          </a:prstGeom>
          <a:noFill/>
          <a:ln>
            <a:solidFill>
              <a:schemeClr val="tx1"/>
            </a:solidFill>
          </a:ln>
        </p:spPr>
        <p:txBody>
          <a:bodyPr wrap="square" rtlCol="0">
            <a:spAutoFit/>
          </a:bodyPr>
          <a:lstStyle/>
          <a:p>
            <a:r>
              <a:rPr lang="en-US" altLang="zh-TW" sz="2800" dirty="0"/>
              <a:t>Update source views every second</a:t>
            </a:r>
            <a:endParaRPr lang="zh-TW" altLang="en-US" sz="2800" dirty="0"/>
          </a:p>
        </p:txBody>
      </p:sp>
    </p:spTree>
    <p:extLst>
      <p:ext uri="{BB962C8B-B14F-4D97-AF65-F5344CB8AC3E}">
        <p14:creationId xmlns:p14="http://schemas.microsoft.com/office/powerpoint/2010/main" val="4087331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039387" y="4934781"/>
            <a:ext cx="2077300" cy="274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5B1CB20D-05C8-4F3E-8931-86CD975CB9F9}"/>
              </a:ext>
            </a:extLst>
          </p:cNvPr>
          <p:cNvSpPr>
            <a:spLocks noGrp="1"/>
          </p:cNvSpPr>
          <p:nvPr>
            <p:ph type="sldNum" sz="quarter" idx="12"/>
          </p:nvPr>
        </p:nvSpPr>
        <p:spPr/>
        <p:txBody>
          <a:bodyPr/>
          <a:lstStyle/>
          <a:p>
            <a:fld id="{E1CFCEE7-AA0A-44B9-A0B3-5356ACC922F5}" type="slidenum">
              <a:rPr lang="zh-TW" altLang="en-US" smtClean="0"/>
              <a:t>36</a:t>
            </a:fld>
            <a:endParaRPr lang="zh-TW" altLang="en-US"/>
          </a:p>
        </p:txBody>
      </p:sp>
    </p:spTree>
    <p:extLst>
      <p:ext uri="{BB962C8B-B14F-4D97-AF65-F5344CB8AC3E}">
        <p14:creationId xmlns:p14="http://schemas.microsoft.com/office/powerpoint/2010/main" val="3323041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B605F6-4F85-4D84-8A45-4148DF8BE0FF}"/>
              </a:ext>
            </a:extLst>
          </p:cNvPr>
          <p:cNvSpPr>
            <a:spLocks noGrp="1"/>
          </p:cNvSpPr>
          <p:nvPr>
            <p:ph type="title"/>
          </p:nvPr>
        </p:nvSpPr>
        <p:spPr/>
        <p:txBody>
          <a:bodyPr/>
          <a:lstStyle/>
          <a:p>
            <a:r>
              <a:rPr lang="en-US" altLang="zh-TW" dirty="0"/>
              <a:t>Testbed</a:t>
            </a:r>
            <a:endParaRPr lang="zh-TW" altLang="en-US" dirty="0"/>
          </a:p>
        </p:txBody>
      </p:sp>
      <p:sp>
        <p:nvSpPr>
          <p:cNvPr id="3" name="內容版面配置區 2">
            <a:extLst>
              <a:ext uri="{FF2B5EF4-FFF2-40B4-BE49-F238E27FC236}">
                <a16:creationId xmlns:a16="http://schemas.microsoft.com/office/drawing/2014/main" id="{8AF90296-ED26-4514-BE8F-634E0B012D41}"/>
              </a:ext>
            </a:extLst>
          </p:cNvPr>
          <p:cNvSpPr>
            <a:spLocks noGrp="1"/>
          </p:cNvSpPr>
          <p:nvPr>
            <p:ph idx="1"/>
          </p:nvPr>
        </p:nvSpPr>
        <p:spPr/>
        <p:txBody>
          <a:bodyPr/>
          <a:lstStyle/>
          <a:p>
            <a:r>
              <a:rPr lang="en-US" altLang="zh-TW" dirty="0"/>
              <a:t>Render depth images using an Open3D renderer</a:t>
            </a:r>
          </a:p>
          <a:p>
            <a:r>
              <a:rPr lang="en-US" altLang="zh-TW" dirty="0"/>
              <a:t>Offload RVS synthesizer to PC</a:t>
            </a:r>
          </a:p>
          <a:p>
            <a:r>
              <a:rPr lang="en-US" altLang="zh-TW" dirty="0"/>
              <a:t>Unity Engine as high quality source view provider</a:t>
            </a:r>
            <a:endParaRPr lang="zh-TW" altLang="en-US" dirty="0"/>
          </a:p>
        </p:txBody>
      </p:sp>
      <p:pic>
        <p:nvPicPr>
          <p:cNvPr id="7" name="圖形 6">
            <a:extLst>
              <a:ext uri="{FF2B5EF4-FFF2-40B4-BE49-F238E27FC236}">
                <a16:creationId xmlns:a16="http://schemas.microsoft.com/office/drawing/2014/main" id="{6992AFFE-DB6D-4802-9636-D1B90C0B2F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7330" y="3105150"/>
            <a:ext cx="8297339" cy="3446463"/>
          </a:xfrm>
          <a:prstGeom prst="rect">
            <a:avLst/>
          </a:prstGeom>
        </p:spPr>
      </p:pic>
      <p:sp>
        <p:nvSpPr>
          <p:cNvPr id="8" name="Snip Single Corner Rectangle 5">
            <a:extLst>
              <a:ext uri="{FF2B5EF4-FFF2-40B4-BE49-F238E27FC236}">
                <a16:creationId xmlns:a16="http://schemas.microsoft.com/office/drawing/2014/main" id="{48569050-5996-495E-94E5-FF497F58CAC8}"/>
              </a:ext>
            </a:extLst>
          </p:cNvPr>
          <p:cNvSpPr/>
          <p:nvPr/>
        </p:nvSpPr>
        <p:spPr>
          <a:xfrm flipV="1">
            <a:off x="9486" y="-1"/>
            <a:ext cx="279086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9" name="TextBox 6">
            <a:extLst>
              <a:ext uri="{FF2B5EF4-FFF2-40B4-BE49-F238E27FC236}">
                <a16:creationId xmlns:a16="http://schemas.microsoft.com/office/drawing/2014/main" id="{E02C2CEB-E370-45ED-954E-7EE8236845F5}"/>
              </a:ext>
            </a:extLst>
          </p:cNvPr>
          <p:cNvSpPr txBox="1"/>
          <p:nvPr/>
        </p:nvSpPr>
        <p:spPr>
          <a:xfrm>
            <a:off x="105219" y="116376"/>
            <a:ext cx="3372077" cy="523220"/>
          </a:xfrm>
          <a:prstGeom prst="rect">
            <a:avLst/>
          </a:prstGeom>
          <a:noFill/>
        </p:spPr>
        <p:txBody>
          <a:bodyPr wrap="square" rtlCol="0">
            <a:spAutoFit/>
          </a:bodyPr>
          <a:lstStyle/>
          <a:p>
            <a:r>
              <a:rPr lang="en-US" altLang="zh-TW" sz="2800" dirty="0">
                <a:solidFill>
                  <a:schemeClr val="accent4">
                    <a:lumMod val="50000"/>
                  </a:schemeClr>
                </a:solidFill>
              </a:rPr>
              <a:t>Implementation</a:t>
            </a:r>
          </a:p>
        </p:txBody>
      </p:sp>
      <p:sp>
        <p:nvSpPr>
          <p:cNvPr id="4" name="投影片編號版面配置區 3">
            <a:extLst>
              <a:ext uri="{FF2B5EF4-FFF2-40B4-BE49-F238E27FC236}">
                <a16:creationId xmlns:a16="http://schemas.microsoft.com/office/drawing/2014/main" id="{A0249C97-34C0-4E19-954D-4972F2F88A52}"/>
              </a:ext>
            </a:extLst>
          </p:cNvPr>
          <p:cNvSpPr>
            <a:spLocks noGrp="1"/>
          </p:cNvSpPr>
          <p:nvPr>
            <p:ph type="sldNum" sz="quarter" idx="12"/>
          </p:nvPr>
        </p:nvSpPr>
        <p:spPr/>
        <p:txBody>
          <a:bodyPr/>
          <a:lstStyle/>
          <a:p>
            <a:fld id="{E1CFCEE7-AA0A-44B9-A0B3-5356ACC922F5}" type="slidenum">
              <a:rPr lang="zh-TW" altLang="en-US" smtClean="0"/>
              <a:t>37</a:t>
            </a:fld>
            <a:endParaRPr lang="zh-TW" altLang="en-US"/>
          </a:p>
        </p:txBody>
      </p:sp>
    </p:spTree>
    <p:extLst>
      <p:ext uri="{BB962C8B-B14F-4D97-AF65-F5344CB8AC3E}">
        <p14:creationId xmlns:p14="http://schemas.microsoft.com/office/powerpoint/2010/main" val="785453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033037" y="5330995"/>
            <a:ext cx="2077300" cy="274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D79E94AC-2C55-4916-AD5F-88216519AC51}"/>
              </a:ext>
            </a:extLst>
          </p:cNvPr>
          <p:cNvSpPr>
            <a:spLocks noGrp="1"/>
          </p:cNvSpPr>
          <p:nvPr>
            <p:ph type="sldNum" sz="quarter" idx="12"/>
          </p:nvPr>
        </p:nvSpPr>
        <p:spPr/>
        <p:txBody>
          <a:bodyPr/>
          <a:lstStyle/>
          <a:p>
            <a:fld id="{E1CFCEE7-AA0A-44B9-A0B3-5356ACC922F5}" type="slidenum">
              <a:rPr lang="zh-TW" altLang="en-US" smtClean="0"/>
              <a:t>38</a:t>
            </a:fld>
            <a:endParaRPr lang="zh-TW" altLang="en-US"/>
          </a:p>
        </p:txBody>
      </p:sp>
    </p:spTree>
    <p:extLst>
      <p:ext uri="{BB962C8B-B14F-4D97-AF65-F5344CB8AC3E}">
        <p14:creationId xmlns:p14="http://schemas.microsoft.com/office/powerpoint/2010/main" val="2501380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453D263-698F-4C60-AD3D-C3E21E7D5DD9}"/>
              </a:ext>
            </a:extLst>
          </p:cNvPr>
          <p:cNvSpPr>
            <a:spLocks noGrp="1"/>
          </p:cNvSpPr>
          <p:nvPr>
            <p:ph idx="1"/>
          </p:nvPr>
        </p:nvSpPr>
        <p:spPr>
          <a:xfrm>
            <a:off x="194553" y="1825625"/>
            <a:ext cx="11845047" cy="598321"/>
          </a:xfrm>
        </p:spPr>
        <p:txBody>
          <a:bodyPr>
            <a:normAutofit/>
          </a:bodyPr>
          <a:lstStyle/>
          <a:p>
            <a:pPr marL="0" indent="0">
              <a:buNone/>
            </a:pPr>
            <a:r>
              <a:rPr lang="en-US" altLang="zh-TW" sz="3200" dirty="0"/>
              <a:t>Content creator provides </a:t>
            </a:r>
            <a:r>
              <a:rPr lang="en-US" altLang="zh-TW" sz="3200" u="sng" dirty="0"/>
              <a:t>scalar coverage ratio</a:t>
            </a:r>
            <a:r>
              <a:rPr lang="en-US" altLang="zh-TW" sz="3200" dirty="0"/>
              <a:t> from a pose</a:t>
            </a:r>
            <a:r>
              <a:rPr lang="zh-TW" altLang="en-US" sz="3200" dirty="0"/>
              <a:t> </a:t>
            </a:r>
            <a:r>
              <a:rPr lang="en-US" altLang="zh-TW" sz="3200" dirty="0"/>
              <a:t>to another</a:t>
            </a:r>
          </a:p>
        </p:txBody>
      </p:sp>
      <p:sp>
        <p:nvSpPr>
          <p:cNvPr id="11" name="內容版面配置區 2">
            <a:extLst>
              <a:ext uri="{FF2B5EF4-FFF2-40B4-BE49-F238E27FC236}">
                <a16:creationId xmlns:a16="http://schemas.microsoft.com/office/drawing/2014/main" id="{EDF0721D-FF4A-46B0-92FB-12A6C32C1366}"/>
              </a:ext>
            </a:extLst>
          </p:cNvPr>
          <p:cNvSpPr txBox="1">
            <a:spLocks/>
          </p:cNvSpPr>
          <p:nvPr/>
        </p:nvSpPr>
        <p:spPr>
          <a:xfrm>
            <a:off x="6466114" y="2558883"/>
            <a:ext cx="5725886" cy="4172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S-</a:t>
            </a:r>
            <a:r>
              <a:rPr lang="en-US" altLang="zh-TW" dirty="0" err="1"/>
              <a:t>Cdd</a:t>
            </a:r>
            <a:endParaRPr lang="en-US" altLang="zh-TW" dirty="0"/>
          </a:p>
          <a:p>
            <a:pPr lvl="1"/>
            <a:r>
              <a:rPr lang="en-US" altLang="zh-TW" dirty="0"/>
              <a:t>Generate a candidate if a pose cannot cover 75+% of the previous candidates</a:t>
            </a:r>
            <a:endParaRPr lang="en-US" altLang="zh-TW" u="sng" dirty="0"/>
          </a:p>
          <a:p>
            <a:r>
              <a:rPr lang="en-US" altLang="zh-TW" u="sng" dirty="0"/>
              <a:t>C2I</a:t>
            </a:r>
            <a:r>
              <a:rPr lang="en-US" altLang="zh-TW" dirty="0"/>
              <a:t>: Integer programming solver</a:t>
            </a:r>
          </a:p>
          <a:p>
            <a:r>
              <a:rPr lang="en-US" altLang="zh-TW" u="sng" dirty="0"/>
              <a:t>C2G</a:t>
            </a:r>
            <a:r>
              <a:rPr lang="en-US" altLang="zh-TW" dirty="0"/>
              <a:t>: Greedily select the best 2 candidates at a time</a:t>
            </a:r>
            <a:endParaRPr lang="en-US" altLang="zh-TW" u="sng" dirty="0"/>
          </a:p>
          <a:p>
            <a:r>
              <a:rPr lang="en-US" altLang="zh-TW" u="sng" dirty="0" err="1"/>
              <a:t>Opt</a:t>
            </a:r>
            <a:endParaRPr lang="en-US" altLang="zh-TW" u="sng" dirty="0"/>
          </a:p>
          <a:p>
            <a:pPr lvl="1"/>
            <a:r>
              <a:rPr lang="en-US" altLang="zh-TW" dirty="0"/>
              <a:t>Select all the source views</a:t>
            </a:r>
          </a:p>
          <a:p>
            <a:pPr lvl="1"/>
            <a:r>
              <a:rPr lang="en-US" altLang="zh-TW" dirty="0"/>
              <a:t>Highest performance given candidates</a:t>
            </a:r>
          </a:p>
        </p:txBody>
      </p:sp>
      <p:grpSp>
        <p:nvGrpSpPr>
          <p:cNvPr id="6" name="群組 5">
            <a:extLst>
              <a:ext uri="{FF2B5EF4-FFF2-40B4-BE49-F238E27FC236}">
                <a16:creationId xmlns:a16="http://schemas.microsoft.com/office/drawing/2014/main" id="{521EA348-27A7-4F7C-BF32-415645CE589F}"/>
              </a:ext>
            </a:extLst>
          </p:cNvPr>
          <p:cNvGrpSpPr/>
          <p:nvPr/>
        </p:nvGrpSpPr>
        <p:grpSpPr>
          <a:xfrm>
            <a:off x="194553" y="2494380"/>
            <a:ext cx="6131931" cy="1850781"/>
            <a:chOff x="369860" y="5092022"/>
            <a:chExt cx="5726140" cy="1594528"/>
          </a:xfrm>
        </p:grpSpPr>
        <p:pic>
          <p:nvPicPr>
            <p:cNvPr id="10" name="圖片 9">
              <a:extLst>
                <a:ext uri="{FF2B5EF4-FFF2-40B4-BE49-F238E27FC236}">
                  <a16:creationId xmlns:a16="http://schemas.microsoft.com/office/drawing/2014/main" id="{72492022-AC91-470F-9343-D61EBE05FC1D}"/>
                </a:ext>
              </a:extLst>
            </p:cNvPr>
            <p:cNvPicPr>
              <a:picLocks noChangeAspect="1"/>
            </p:cNvPicPr>
            <p:nvPr/>
          </p:nvPicPr>
          <p:blipFill rotWithShape="1">
            <a:blip r:embed="rId2"/>
            <a:srcRect t="1" b="4618"/>
            <a:stretch/>
          </p:blipFill>
          <p:spPr>
            <a:xfrm>
              <a:off x="369860" y="5092022"/>
              <a:ext cx="5726140" cy="1551665"/>
            </a:xfrm>
            <a:prstGeom prst="rect">
              <a:avLst/>
            </a:prstGeom>
          </p:spPr>
        </p:pic>
        <p:sp>
          <p:nvSpPr>
            <p:cNvPr id="12" name="矩形: 圓角 11">
              <a:extLst>
                <a:ext uri="{FF2B5EF4-FFF2-40B4-BE49-F238E27FC236}">
                  <a16:creationId xmlns:a16="http://schemas.microsoft.com/office/drawing/2014/main" id="{C8E26472-B010-430A-96A6-AE15A0FA7146}"/>
                </a:ext>
              </a:extLst>
            </p:cNvPr>
            <p:cNvSpPr/>
            <p:nvPr/>
          </p:nvSpPr>
          <p:spPr>
            <a:xfrm>
              <a:off x="2222500" y="6267450"/>
              <a:ext cx="1143000" cy="4191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6079F4B3-6D4B-47F8-83EF-B37E502BE829}"/>
                </a:ext>
              </a:extLst>
            </p:cNvPr>
            <p:cNvSpPr txBox="1"/>
            <p:nvPr/>
          </p:nvSpPr>
          <p:spPr>
            <a:xfrm>
              <a:off x="3422650" y="6267450"/>
              <a:ext cx="2482850" cy="400110"/>
            </a:xfrm>
            <a:prstGeom prst="rect">
              <a:avLst/>
            </a:prstGeom>
            <a:noFill/>
          </p:spPr>
          <p:txBody>
            <a:bodyPr wrap="square" rtlCol="0">
              <a:spAutoFit/>
            </a:bodyPr>
            <a:lstStyle/>
            <a:p>
              <a:r>
                <a:rPr lang="en-US" altLang="zh-TW" sz="2000" dirty="0">
                  <a:solidFill>
                    <a:srgbClr val="FF0000"/>
                  </a:solidFill>
                </a:rPr>
                <a:t>source view budgets</a:t>
              </a:r>
              <a:endParaRPr lang="zh-TW" altLang="en-US" sz="2000" dirty="0">
                <a:solidFill>
                  <a:srgbClr val="FF0000"/>
                </a:solidFill>
              </a:endParaRPr>
            </a:p>
          </p:txBody>
        </p:sp>
      </p:grpSp>
      <p:sp>
        <p:nvSpPr>
          <p:cNvPr id="14" name="Snip Single Corner Rectangle 5">
            <a:extLst>
              <a:ext uri="{FF2B5EF4-FFF2-40B4-BE49-F238E27FC236}">
                <a16:creationId xmlns:a16="http://schemas.microsoft.com/office/drawing/2014/main" id="{8C24224E-2C56-4C25-9E4C-9548BEDFD469}"/>
              </a:ext>
            </a:extLst>
          </p:cNvPr>
          <p:cNvSpPr/>
          <p:nvPr/>
        </p:nvSpPr>
        <p:spPr>
          <a:xfrm flipV="1">
            <a:off x="9486" y="-1"/>
            <a:ext cx="216856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15" name="TextBox 6">
            <a:extLst>
              <a:ext uri="{FF2B5EF4-FFF2-40B4-BE49-F238E27FC236}">
                <a16:creationId xmlns:a16="http://schemas.microsoft.com/office/drawing/2014/main" id="{62C3E0A9-BC07-47DC-9361-5C5355B70C67}"/>
              </a:ext>
            </a:extLst>
          </p:cNvPr>
          <p:cNvSpPr txBox="1"/>
          <p:nvPr/>
        </p:nvSpPr>
        <p:spPr>
          <a:xfrm>
            <a:off x="105219" y="116376"/>
            <a:ext cx="2022031" cy="523220"/>
          </a:xfrm>
          <a:prstGeom prst="rect">
            <a:avLst/>
          </a:prstGeom>
          <a:noFill/>
        </p:spPr>
        <p:txBody>
          <a:bodyPr wrap="square" rtlCol="0">
            <a:spAutoFit/>
          </a:bodyPr>
          <a:lstStyle/>
          <a:p>
            <a:r>
              <a:rPr lang="en-US" altLang="zh-TW" sz="2800" dirty="0">
                <a:solidFill>
                  <a:schemeClr val="accent4">
                    <a:lumMod val="50000"/>
                  </a:schemeClr>
                </a:solidFill>
              </a:rPr>
              <a:t>Evaluations</a:t>
            </a:r>
          </a:p>
        </p:txBody>
      </p:sp>
      <p:sp>
        <p:nvSpPr>
          <p:cNvPr id="4" name="投影片編號版面配置區 3">
            <a:extLst>
              <a:ext uri="{FF2B5EF4-FFF2-40B4-BE49-F238E27FC236}">
                <a16:creationId xmlns:a16="http://schemas.microsoft.com/office/drawing/2014/main" id="{A932F731-94A1-4689-8F32-91D5E98DBD8E}"/>
              </a:ext>
            </a:extLst>
          </p:cNvPr>
          <p:cNvSpPr>
            <a:spLocks noGrp="1"/>
          </p:cNvSpPr>
          <p:nvPr>
            <p:ph type="sldNum" sz="quarter" idx="12"/>
          </p:nvPr>
        </p:nvSpPr>
        <p:spPr/>
        <p:txBody>
          <a:bodyPr/>
          <a:lstStyle/>
          <a:p>
            <a:fld id="{E1CFCEE7-AA0A-44B9-A0B3-5356ACC922F5}" type="slidenum">
              <a:rPr lang="zh-TW" altLang="en-US" smtClean="0"/>
              <a:t>39</a:t>
            </a:fld>
            <a:endParaRPr lang="zh-TW" altLang="en-US"/>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1AB39E28-6E00-48AB-AB4B-22B67DB735C2}"/>
                  </a:ext>
                </a:extLst>
              </p:cNvPr>
              <p:cNvSpPr txBox="1"/>
              <p:nvPr/>
            </p:nvSpPr>
            <p:spPr>
              <a:xfrm>
                <a:off x="133447" y="4430772"/>
                <a:ext cx="5374724" cy="2062103"/>
              </a:xfrm>
              <a:prstGeom prst="rect">
                <a:avLst/>
              </a:prstGeom>
              <a:noFill/>
            </p:spPr>
            <p:txBody>
              <a:bodyPr wrap="square" rtlCol="0">
                <a:spAutoFit/>
              </a:bodyPr>
              <a:lstStyle/>
              <a:p>
                <a:pPr marL="457200" indent="-457200">
                  <a:buFont typeface="Arial" panose="020B0604020202020204" pitchFamily="34" charset="0"/>
                  <a:buChar char="•"/>
                </a:pPr>
                <a14:m>
                  <m:oMath xmlns:m="http://schemas.openxmlformats.org/officeDocument/2006/math">
                    <m:r>
                      <a:rPr lang="en-US" altLang="zh-TW" sz="3200" b="1" i="1">
                        <a:latin typeface="Cambria Math" panose="02040503050406030204" pitchFamily="18" charset="0"/>
                      </a:rPr>
                      <m:t>𝒔</m:t>
                    </m:r>
                  </m:oMath>
                </a14:m>
                <a:r>
                  <a:rPr lang="en-US" altLang="zh-TW" sz="3200" dirty="0"/>
                  <a:t>: Boolean column vector denote a selection</a:t>
                </a:r>
              </a:p>
              <a:p>
                <a:pPr marL="457200" indent="-457200">
                  <a:buFont typeface="Arial" panose="020B0604020202020204" pitchFamily="34" charset="0"/>
                  <a:buChar char="•"/>
                </a:pPr>
                <a:r>
                  <a:rPr lang="en-US" altLang="zh-TW" sz="3200" dirty="0"/>
                  <a:t>Matrix approximation of set union operations</a:t>
                </a:r>
              </a:p>
            </p:txBody>
          </p:sp>
        </mc:Choice>
        <mc:Fallback xmlns="">
          <p:sp>
            <p:nvSpPr>
              <p:cNvPr id="5" name="文字方塊 4">
                <a:extLst>
                  <a:ext uri="{FF2B5EF4-FFF2-40B4-BE49-F238E27FC236}">
                    <a16:creationId xmlns:a16="http://schemas.microsoft.com/office/drawing/2014/main" id="{1AB39E28-6E00-48AB-AB4B-22B67DB735C2}"/>
                  </a:ext>
                </a:extLst>
              </p:cNvPr>
              <p:cNvSpPr txBox="1">
                <a:spLocks noRot="1" noChangeAspect="1" noMove="1" noResize="1" noEditPoints="1" noAdjustHandles="1" noChangeArrowheads="1" noChangeShapeType="1" noTextEdit="1"/>
              </p:cNvSpPr>
              <p:nvPr/>
            </p:nvSpPr>
            <p:spPr>
              <a:xfrm>
                <a:off x="133447" y="4430772"/>
                <a:ext cx="5374724" cy="2062103"/>
              </a:xfrm>
              <a:prstGeom prst="rect">
                <a:avLst/>
              </a:prstGeom>
              <a:blipFill>
                <a:blip r:embed="rId3"/>
                <a:stretch>
                  <a:fillRect l="-2608" t="-3550" r="-2154" b="-8876"/>
                </a:stretch>
              </a:blipFill>
            </p:spPr>
            <p:txBody>
              <a:bodyPr/>
              <a:lstStyle/>
              <a:p>
                <a:r>
                  <a:rPr lang="zh-TW" altLang="en-US">
                    <a:noFill/>
                  </a:rPr>
                  <a:t> </a:t>
                </a:r>
              </a:p>
            </p:txBody>
          </p:sp>
        </mc:Fallback>
      </mc:AlternateContent>
      <p:sp>
        <p:nvSpPr>
          <p:cNvPr id="2" name="標題 1">
            <a:extLst>
              <a:ext uri="{FF2B5EF4-FFF2-40B4-BE49-F238E27FC236}">
                <a16:creationId xmlns:a16="http://schemas.microsoft.com/office/drawing/2014/main" id="{B2906CA6-9E4C-49A3-89C7-340EC04966C8}"/>
              </a:ext>
            </a:extLst>
          </p:cNvPr>
          <p:cNvSpPr>
            <a:spLocks noGrp="1"/>
          </p:cNvSpPr>
          <p:nvPr>
            <p:ph type="title"/>
          </p:nvPr>
        </p:nvSpPr>
        <p:spPr>
          <a:xfrm>
            <a:off x="838200" y="484868"/>
            <a:ext cx="10807700" cy="1325563"/>
          </a:xfrm>
        </p:spPr>
        <p:txBody>
          <a:bodyPr/>
          <a:lstStyle/>
          <a:p>
            <a:r>
              <a:rPr lang="en-US" altLang="zh-TW" dirty="0"/>
              <a:t>Comparison Algorithms / Candidate Generator (IXR’22)</a:t>
            </a:r>
            <a:endParaRPr lang="zh-TW" altLang="en-US" dirty="0"/>
          </a:p>
        </p:txBody>
      </p:sp>
    </p:spTree>
    <p:extLst>
      <p:ext uri="{BB962C8B-B14F-4D97-AF65-F5344CB8AC3E}">
        <p14:creationId xmlns:p14="http://schemas.microsoft.com/office/powerpoint/2010/main" val="64171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500"/>
                                        <p:tgtEl>
                                          <p:spTgt spid="1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4" end="4"/>
                                            </p:txEl>
                                          </p:spTgt>
                                        </p:tgtEl>
                                        <p:attrNameLst>
                                          <p:attrName>style.visibility</p:attrName>
                                        </p:attrNameLst>
                                      </p:cBhvr>
                                      <p:to>
                                        <p:strVal val="visible"/>
                                      </p:to>
                                    </p:set>
                                    <p:animEffect transition="in" filter="fade">
                                      <p:cBhvr>
                                        <p:cTn id="24" dur="500"/>
                                        <p:tgtEl>
                                          <p:spTgt spid="11">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6" end="6"/>
                                            </p:txEl>
                                          </p:spTgt>
                                        </p:tgtEl>
                                        <p:attrNameLst>
                                          <p:attrName>style.visibility</p:attrName>
                                        </p:attrNameLst>
                                      </p:cBhvr>
                                      <p:to>
                                        <p:strVal val="visible"/>
                                      </p:to>
                                    </p:set>
                                    <p:animEffect transition="in" filter="fade">
                                      <p:cBhvr>
                                        <p:cTn id="30"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圖片 56">
            <a:extLst>
              <a:ext uri="{FF2B5EF4-FFF2-40B4-BE49-F238E27FC236}">
                <a16:creationId xmlns:a16="http://schemas.microsoft.com/office/drawing/2014/main" id="{52F5DA06-65A2-41A3-97BD-D6711D707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492" y="4601342"/>
            <a:ext cx="966668" cy="966668"/>
          </a:xfrm>
          <a:prstGeom prst="rect">
            <a:avLst/>
          </a:prstGeom>
        </p:spPr>
      </p:pic>
      <p:sp>
        <p:nvSpPr>
          <p:cNvPr id="2" name="標題 1">
            <a:extLst>
              <a:ext uri="{FF2B5EF4-FFF2-40B4-BE49-F238E27FC236}">
                <a16:creationId xmlns:a16="http://schemas.microsoft.com/office/drawing/2014/main" id="{E4997B0D-E64F-4C68-9B44-C65FBD916833}"/>
              </a:ext>
            </a:extLst>
          </p:cNvPr>
          <p:cNvSpPr>
            <a:spLocks noGrp="1"/>
          </p:cNvSpPr>
          <p:nvPr>
            <p:ph type="title"/>
          </p:nvPr>
        </p:nvSpPr>
        <p:spPr/>
        <p:txBody>
          <a:bodyPr/>
          <a:lstStyle/>
          <a:p>
            <a:r>
              <a:rPr lang="en-US" altLang="zh-TW" dirty="0"/>
              <a:t>Bandwidth Saving and No Mesh Streaming</a:t>
            </a:r>
            <a:endParaRPr lang="zh-TW" altLang="en-US" dirty="0"/>
          </a:p>
        </p:txBody>
      </p:sp>
      <p:sp>
        <p:nvSpPr>
          <p:cNvPr id="5" name="Snip Single Corner Rectangle 5">
            <a:extLst>
              <a:ext uri="{FF2B5EF4-FFF2-40B4-BE49-F238E27FC236}">
                <a16:creationId xmlns:a16="http://schemas.microsoft.com/office/drawing/2014/main" id="{429B4588-F81F-4B0E-A1FC-876867092A1E}"/>
              </a:ext>
            </a:extLst>
          </p:cNvPr>
          <p:cNvSpPr/>
          <p:nvPr/>
        </p:nvSpPr>
        <p:spPr>
          <a:xfrm flipV="1">
            <a:off x="9487" y="-1"/>
            <a:ext cx="2341178"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6" name="TextBox 6">
            <a:extLst>
              <a:ext uri="{FF2B5EF4-FFF2-40B4-BE49-F238E27FC236}">
                <a16:creationId xmlns:a16="http://schemas.microsoft.com/office/drawing/2014/main" id="{05E9ACD6-FAB4-4AF7-9135-57EAF3800475}"/>
              </a:ext>
            </a:extLst>
          </p:cNvPr>
          <p:cNvSpPr txBox="1"/>
          <p:nvPr/>
        </p:nvSpPr>
        <p:spPr>
          <a:xfrm>
            <a:off x="105220" y="116376"/>
            <a:ext cx="1986454" cy="523220"/>
          </a:xfrm>
          <a:prstGeom prst="rect">
            <a:avLst/>
          </a:prstGeom>
          <a:noFill/>
        </p:spPr>
        <p:txBody>
          <a:bodyPr wrap="square" rtlCol="0">
            <a:spAutoFit/>
          </a:bodyPr>
          <a:lstStyle/>
          <a:p>
            <a:r>
              <a:rPr lang="en-US" altLang="zh-TW" sz="2800" dirty="0">
                <a:solidFill>
                  <a:schemeClr val="accent4">
                    <a:lumMod val="50000"/>
                  </a:schemeClr>
                </a:solidFill>
              </a:rPr>
              <a:t>Inspiration</a:t>
            </a:r>
            <a:endParaRPr lang="en-TW" sz="2800" dirty="0">
              <a:solidFill>
                <a:schemeClr val="accent4">
                  <a:lumMod val="50000"/>
                </a:schemeClr>
              </a:solidFill>
            </a:endParaRPr>
          </a:p>
        </p:txBody>
      </p:sp>
      <p:sp>
        <p:nvSpPr>
          <p:cNvPr id="8" name="箭號: 向右 7">
            <a:extLst>
              <a:ext uri="{FF2B5EF4-FFF2-40B4-BE49-F238E27FC236}">
                <a16:creationId xmlns:a16="http://schemas.microsoft.com/office/drawing/2014/main" id="{47236B9A-6EF3-402D-AEDB-E76A57AFE684}"/>
              </a:ext>
            </a:extLst>
          </p:cNvPr>
          <p:cNvSpPr/>
          <p:nvPr/>
        </p:nvSpPr>
        <p:spPr>
          <a:xfrm>
            <a:off x="2676873" y="2938767"/>
            <a:ext cx="4068487" cy="27935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FF7C7B4B-4C2D-4053-8BF7-1B9BE2C560AB}"/>
              </a:ext>
            </a:extLst>
          </p:cNvPr>
          <p:cNvSpPr txBox="1"/>
          <p:nvPr/>
        </p:nvSpPr>
        <p:spPr>
          <a:xfrm>
            <a:off x="3147058" y="3110829"/>
            <a:ext cx="3128116" cy="461665"/>
          </a:xfrm>
          <a:prstGeom prst="rect">
            <a:avLst/>
          </a:prstGeom>
          <a:noFill/>
        </p:spPr>
        <p:txBody>
          <a:bodyPr wrap="square" rtlCol="0">
            <a:spAutoFit/>
          </a:bodyPr>
          <a:lstStyle/>
          <a:p>
            <a:pPr algn="ctr"/>
            <a:r>
              <a:rPr lang="en-US" altLang="zh-TW" sz="2400" dirty="0"/>
              <a:t>view streams</a:t>
            </a:r>
            <a:endParaRPr lang="zh-TW" altLang="en-US" sz="2400" dirty="0"/>
          </a:p>
        </p:txBody>
      </p:sp>
      <p:sp>
        <p:nvSpPr>
          <p:cNvPr id="23" name="文字方塊 22">
            <a:extLst>
              <a:ext uri="{FF2B5EF4-FFF2-40B4-BE49-F238E27FC236}">
                <a16:creationId xmlns:a16="http://schemas.microsoft.com/office/drawing/2014/main" id="{7DB18A72-35A6-4B92-826F-03EB13836ED3}"/>
              </a:ext>
            </a:extLst>
          </p:cNvPr>
          <p:cNvSpPr txBox="1"/>
          <p:nvPr/>
        </p:nvSpPr>
        <p:spPr>
          <a:xfrm>
            <a:off x="462337" y="1530920"/>
            <a:ext cx="6543769" cy="461665"/>
          </a:xfrm>
          <a:prstGeom prst="rect">
            <a:avLst/>
          </a:prstGeom>
          <a:noFill/>
        </p:spPr>
        <p:txBody>
          <a:bodyPr wrap="square" rtlCol="0">
            <a:spAutoFit/>
          </a:bodyPr>
          <a:lstStyle/>
          <a:p>
            <a:pPr marL="457200" indent="-457200">
              <a:buFont typeface="Arial" panose="020B0604020202020204" pitchFamily="34" charset="0"/>
              <a:buChar char="•"/>
            </a:pPr>
            <a:r>
              <a:rPr lang="en-US" altLang="zh-TW" sz="2400" dirty="0"/>
              <a:t>Frame-by-Frame Streaming</a:t>
            </a:r>
            <a:endParaRPr lang="zh-TW" altLang="en-US" sz="2400" dirty="0"/>
          </a:p>
        </p:txBody>
      </p:sp>
      <p:pic>
        <p:nvPicPr>
          <p:cNvPr id="26" name="圖片 25">
            <a:extLst>
              <a:ext uri="{FF2B5EF4-FFF2-40B4-BE49-F238E27FC236}">
                <a16:creationId xmlns:a16="http://schemas.microsoft.com/office/drawing/2014/main" id="{1152AFC2-A5E6-4712-826F-74CCE7DDD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89" y="1867998"/>
            <a:ext cx="966668" cy="966668"/>
          </a:xfrm>
          <a:prstGeom prst="rect">
            <a:avLst/>
          </a:prstGeom>
        </p:spPr>
      </p:pic>
      <p:grpSp>
        <p:nvGrpSpPr>
          <p:cNvPr id="35" name="群組 34">
            <a:extLst>
              <a:ext uri="{FF2B5EF4-FFF2-40B4-BE49-F238E27FC236}">
                <a16:creationId xmlns:a16="http://schemas.microsoft.com/office/drawing/2014/main" id="{1CAB0099-6493-4FF2-B30F-CDCDA2755950}"/>
              </a:ext>
            </a:extLst>
          </p:cNvPr>
          <p:cNvGrpSpPr/>
          <p:nvPr/>
        </p:nvGrpSpPr>
        <p:grpSpPr>
          <a:xfrm>
            <a:off x="338019" y="2096686"/>
            <a:ext cx="2818195" cy="1977667"/>
            <a:chOff x="338019" y="2096686"/>
            <a:chExt cx="2818195" cy="1977667"/>
          </a:xfrm>
        </p:grpSpPr>
        <p:sp>
          <p:nvSpPr>
            <p:cNvPr id="21" name="文字方塊 20">
              <a:extLst>
                <a:ext uri="{FF2B5EF4-FFF2-40B4-BE49-F238E27FC236}">
                  <a16:creationId xmlns:a16="http://schemas.microsoft.com/office/drawing/2014/main" id="{D7791602-1011-4D14-8AD7-6CDB82E018D4}"/>
                </a:ext>
              </a:extLst>
            </p:cNvPr>
            <p:cNvSpPr txBox="1"/>
            <p:nvPr/>
          </p:nvSpPr>
          <p:spPr>
            <a:xfrm>
              <a:off x="338019" y="3551133"/>
              <a:ext cx="2818195" cy="523220"/>
            </a:xfrm>
            <a:prstGeom prst="rect">
              <a:avLst/>
            </a:prstGeom>
            <a:noFill/>
          </p:spPr>
          <p:txBody>
            <a:bodyPr wrap="square" rtlCol="0">
              <a:spAutoFit/>
            </a:bodyPr>
            <a:lstStyle/>
            <a:p>
              <a:pPr algn="ctr"/>
              <a:r>
                <a:rPr lang="en-US" altLang="zh-TW" sz="2800" dirty="0"/>
                <a:t>Content creators</a:t>
              </a:r>
              <a:endParaRPr lang="zh-TW" altLang="en-US" sz="2800" dirty="0"/>
            </a:p>
          </p:txBody>
        </p:sp>
        <p:pic>
          <p:nvPicPr>
            <p:cNvPr id="34" name="圖片 33">
              <a:extLst>
                <a:ext uri="{FF2B5EF4-FFF2-40B4-BE49-F238E27FC236}">
                  <a16:creationId xmlns:a16="http://schemas.microsoft.com/office/drawing/2014/main" id="{2ED3C811-8D46-4A00-8785-3E2C418A8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12" y="2096686"/>
              <a:ext cx="1623930" cy="1623930"/>
            </a:xfrm>
            <a:prstGeom prst="rect">
              <a:avLst/>
            </a:prstGeom>
          </p:spPr>
        </p:pic>
      </p:grpSp>
      <p:sp>
        <p:nvSpPr>
          <p:cNvPr id="36" name="文字方塊 35">
            <a:extLst>
              <a:ext uri="{FF2B5EF4-FFF2-40B4-BE49-F238E27FC236}">
                <a16:creationId xmlns:a16="http://schemas.microsoft.com/office/drawing/2014/main" id="{38C59619-596F-4AAD-BAA0-35456B49D934}"/>
              </a:ext>
            </a:extLst>
          </p:cNvPr>
          <p:cNvSpPr txBox="1"/>
          <p:nvPr/>
        </p:nvSpPr>
        <p:spPr>
          <a:xfrm>
            <a:off x="462337" y="4238523"/>
            <a:ext cx="6543769" cy="461665"/>
          </a:xfrm>
          <a:prstGeom prst="rect">
            <a:avLst/>
          </a:prstGeom>
          <a:noFill/>
        </p:spPr>
        <p:txBody>
          <a:bodyPr wrap="square" rtlCol="0">
            <a:spAutoFit/>
          </a:bodyPr>
          <a:lstStyle/>
          <a:p>
            <a:pPr marL="457200" indent="-457200">
              <a:buFont typeface="Arial" panose="020B0604020202020204" pitchFamily="34" charset="0"/>
              <a:buChar char="•"/>
            </a:pPr>
            <a:r>
              <a:rPr lang="en-US" altLang="zh-TW" sz="2400" dirty="0"/>
              <a:t>RGB-D source view (image) based</a:t>
            </a:r>
            <a:endParaRPr lang="zh-TW" altLang="en-US" sz="2400" dirty="0"/>
          </a:p>
        </p:txBody>
      </p:sp>
      <p:sp>
        <p:nvSpPr>
          <p:cNvPr id="54" name="箭號: 向右 53">
            <a:extLst>
              <a:ext uri="{FF2B5EF4-FFF2-40B4-BE49-F238E27FC236}">
                <a16:creationId xmlns:a16="http://schemas.microsoft.com/office/drawing/2014/main" id="{3CA9973F-C65C-4122-A2E1-630F4E8A1609}"/>
              </a:ext>
            </a:extLst>
          </p:cNvPr>
          <p:cNvSpPr/>
          <p:nvPr/>
        </p:nvSpPr>
        <p:spPr>
          <a:xfrm>
            <a:off x="2674042" y="5580914"/>
            <a:ext cx="4068487" cy="27935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55" name="文字方塊 54">
            <a:extLst>
              <a:ext uri="{FF2B5EF4-FFF2-40B4-BE49-F238E27FC236}">
                <a16:creationId xmlns:a16="http://schemas.microsoft.com/office/drawing/2014/main" id="{623CA57A-8BCF-4584-8A1A-1F9EB0837B73}"/>
              </a:ext>
            </a:extLst>
          </p:cNvPr>
          <p:cNvSpPr txBox="1"/>
          <p:nvPr/>
        </p:nvSpPr>
        <p:spPr>
          <a:xfrm>
            <a:off x="3144227" y="5752976"/>
            <a:ext cx="3128116" cy="830997"/>
          </a:xfrm>
          <a:prstGeom prst="rect">
            <a:avLst/>
          </a:prstGeom>
          <a:noFill/>
        </p:spPr>
        <p:txBody>
          <a:bodyPr wrap="square" rtlCol="0">
            <a:spAutoFit/>
          </a:bodyPr>
          <a:lstStyle/>
          <a:p>
            <a:pPr algn="ctr"/>
            <a:r>
              <a:rPr lang="en-US" altLang="zh-TW" sz="2400" dirty="0"/>
              <a:t>small number </a:t>
            </a:r>
            <a:br>
              <a:rPr lang="en-US" altLang="zh-TW" sz="2400" dirty="0"/>
            </a:br>
            <a:r>
              <a:rPr lang="en-US" altLang="zh-TW" sz="2400" dirty="0"/>
              <a:t>of source views</a:t>
            </a:r>
            <a:endParaRPr lang="zh-TW" altLang="en-US" sz="2400" dirty="0"/>
          </a:p>
        </p:txBody>
      </p:sp>
      <p:grpSp>
        <p:nvGrpSpPr>
          <p:cNvPr id="66" name="群組 65">
            <a:extLst>
              <a:ext uri="{FF2B5EF4-FFF2-40B4-BE49-F238E27FC236}">
                <a16:creationId xmlns:a16="http://schemas.microsoft.com/office/drawing/2014/main" id="{6D329326-5B1F-4BBA-A975-AA6AC9649F69}"/>
              </a:ext>
            </a:extLst>
          </p:cNvPr>
          <p:cNvGrpSpPr/>
          <p:nvPr/>
        </p:nvGrpSpPr>
        <p:grpSpPr>
          <a:xfrm>
            <a:off x="335188" y="4738833"/>
            <a:ext cx="2818195" cy="1977667"/>
            <a:chOff x="338019" y="2096686"/>
            <a:chExt cx="2818195" cy="1977667"/>
          </a:xfrm>
        </p:grpSpPr>
        <p:sp>
          <p:nvSpPr>
            <p:cNvPr id="67" name="文字方塊 66">
              <a:extLst>
                <a:ext uri="{FF2B5EF4-FFF2-40B4-BE49-F238E27FC236}">
                  <a16:creationId xmlns:a16="http://schemas.microsoft.com/office/drawing/2014/main" id="{E7FEAEAC-5A6B-4970-8689-DB019D377A23}"/>
                </a:ext>
              </a:extLst>
            </p:cNvPr>
            <p:cNvSpPr txBox="1"/>
            <p:nvPr/>
          </p:nvSpPr>
          <p:spPr>
            <a:xfrm>
              <a:off x="338019" y="3551133"/>
              <a:ext cx="2818195" cy="523220"/>
            </a:xfrm>
            <a:prstGeom prst="rect">
              <a:avLst/>
            </a:prstGeom>
            <a:noFill/>
          </p:spPr>
          <p:txBody>
            <a:bodyPr wrap="square" rtlCol="0">
              <a:spAutoFit/>
            </a:bodyPr>
            <a:lstStyle/>
            <a:p>
              <a:pPr algn="ctr"/>
              <a:r>
                <a:rPr lang="en-US" altLang="zh-TW" sz="2800" dirty="0"/>
                <a:t>Content creators</a:t>
              </a:r>
              <a:endParaRPr lang="zh-TW" altLang="en-US" sz="2800" dirty="0"/>
            </a:p>
          </p:txBody>
        </p:sp>
        <p:pic>
          <p:nvPicPr>
            <p:cNvPr id="68" name="圖片 67">
              <a:extLst>
                <a:ext uri="{FF2B5EF4-FFF2-40B4-BE49-F238E27FC236}">
                  <a16:creationId xmlns:a16="http://schemas.microsoft.com/office/drawing/2014/main" id="{50918913-2538-42FD-BB61-811F46DA5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12" y="2096686"/>
              <a:ext cx="1623930" cy="1623930"/>
            </a:xfrm>
            <a:prstGeom prst="rect">
              <a:avLst/>
            </a:prstGeom>
          </p:spPr>
        </p:pic>
      </p:grpSp>
      <p:grpSp>
        <p:nvGrpSpPr>
          <p:cNvPr id="72" name="群組 71">
            <a:extLst>
              <a:ext uri="{FF2B5EF4-FFF2-40B4-BE49-F238E27FC236}">
                <a16:creationId xmlns:a16="http://schemas.microsoft.com/office/drawing/2014/main" id="{46614568-0ABC-43E7-92A5-068C8A386F06}"/>
              </a:ext>
            </a:extLst>
          </p:cNvPr>
          <p:cNvGrpSpPr/>
          <p:nvPr/>
        </p:nvGrpSpPr>
        <p:grpSpPr>
          <a:xfrm>
            <a:off x="3460579" y="4549959"/>
            <a:ext cx="1196864" cy="1170632"/>
            <a:chOff x="3872452" y="4313643"/>
            <a:chExt cx="1449785" cy="1449783"/>
          </a:xfrm>
        </p:grpSpPr>
        <p:pic>
          <p:nvPicPr>
            <p:cNvPr id="71" name="圖片 70">
              <a:extLst>
                <a:ext uri="{FF2B5EF4-FFF2-40B4-BE49-F238E27FC236}">
                  <a16:creationId xmlns:a16="http://schemas.microsoft.com/office/drawing/2014/main" id="{CDD4FB37-1345-4E5B-860E-CF5644AE8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69" name="圖片 68">
              <a:extLst>
                <a:ext uri="{FF2B5EF4-FFF2-40B4-BE49-F238E27FC236}">
                  <a16:creationId xmlns:a16="http://schemas.microsoft.com/office/drawing/2014/main" id="{A286F073-270F-471D-9E8C-D140382F2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grpSp>
        <p:nvGrpSpPr>
          <p:cNvPr id="76" name="群組 75">
            <a:extLst>
              <a:ext uri="{FF2B5EF4-FFF2-40B4-BE49-F238E27FC236}">
                <a16:creationId xmlns:a16="http://schemas.microsoft.com/office/drawing/2014/main" id="{106276FE-06EF-4DAD-A4A8-9FE887A41A8E}"/>
              </a:ext>
            </a:extLst>
          </p:cNvPr>
          <p:cNvGrpSpPr/>
          <p:nvPr/>
        </p:nvGrpSpPr>
        <p:grpSpPr>
          <a:xfrm>
            <a:off x="4693947" y="4549957"/>
            <a:ext cx="1196864" cy="1170632"/>
            <a:chOff x="4693947" y="4549957"/>
            <a:chExt cx="1196864" cy="1170632"/>
          </a:xfrm>
        </p:grpSpPr>
        <p:pic>
          <p:nvPicPr>
            <p:cNvPr id="74" name="圖片 73">
              <a:extLst>
                <a:ext uri="{FF2B5EF4-FFF2-40B4-BE49-F238E27FC236}">
                  <a16:creationId xmlns:a16="http://schemas.microsoft.com/office/drawing/2014/main" id="{A66636A9-EFB7-4E35-94C4-22B8D31B3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75" name="圖片 74">
              <a:extLst>
                <a:ext uri="{FF2B5EF4-FFF2-40B4-BE49-F238E27FC236}">
                  <a16:creationId xmlns:a16="http://schemas.microsoft.com/office/drawing/2014/main" id="{A8EB5722-598E-401C-8F83-A749ED4A1D64}"/>
                </a:ext>
              </a:extLst>
            </p:cNvPr>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78" name="群組 77">
            <a:extLst>
              <a:ext uri="{FF2B5EF4-FFF2-40B4-BE49-F238E27FC236}">
                <a16:creationId xmlns:a16="http://schemas.microsoft.com/office/drawing/2014/main" id="{41CB8FD8-E73C-4808-B9E1-140BA1BC032B}"/>
              </a:ext>
            </a:extLst>
          </p:cNvPr>
          <p:cNvGrpSpPr/>
          <p:nvPr/>
        </p:nvGrpSpPr>
        <p:grpSpPr>
          <a:xfrm>
            <a:off x="6381942" y="1642747"/>
            <a:ext cx="2818195" cy="2435927"/>
            <a:chOff x="6381942" y="1642747"/>
            <a:chExt cx="2818195" cy="2435927"/>
          </a:xfrm>
        </p:grpSpPr>
        <p:pic>
          <p:nvPicPr>
            <p:cNvPr id="27" name="圖片 26">
              <a:extLst>
                <a:ext uri="{FF2B5EF4-FFF2-40B4-BE49-F238E27FC236}">
                  <a16:creationId xmlns:a16="http://schemas.microsoft.com/office/drawing/2014/main" id="{64115A88-786A-4032-A811-63ABFBD04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8191" y="1642747"/>
              <a:ext cx="1235521" cy="1235521"/>
            </a:xfrm>
            <a:prstGeom prst="rect">
              <a:avLst/>
            </a:prstGeom>
          </p:spPr>
        </p:pic>
        <p:pic>
          <p:nvPicPr>
            <p:cNvPr id="28" name="圖片 27">
              <a:extLst>
                <a:ext uri="{FF2B5EF4-FFF2-40B4-BE49-F238E27FC236}">
                  <a16:creationId xmlns:a16="http://schemas.microsoft.com/office/drawing/2014/main" id="{A221870B-C00D-44D1-BD88-3C8CCED30B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781863" y="2087684"/>
              <a:ext cx="1235521" cy="1235521"/>
            </a:xfrm>
            <a:prstGeom prst="rect">
              <a:avLst/>
            </a:prstGeom>
          </p:spPr>
        </p:pic>
        <p:pic>
          <p:nvPicPr>
            <p:cNvPr id="29" name="圖片 28">
              <a:extLst>
                <a:ext uri="{FF2B5EF4-FFF2-40B4-BE49-F238E27FC236}">
                  <a16:creationId xmlns:a16="http://schemas.microsoft.com/office/drawing/2014/main" id="{06C76A88-4EE6-4CF5-8BE0-9A9B841560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9390" y="2396389"/>
              <a:ext cx="1235521" cy="1235521"/>
            </a:xfrm>
            <a:prstGeom prst="rect">
              <a:avLst/>
            </a:prstGeom>
          </p:spPr>
        </p:pic>
        <p:sp>
          <p:nvSpPr>
            <p:cNvPr id="77" name="文字方塊 76">
              <a:extLst>
                <a:ext uri="{FF2B5EF4-FFF2-40B4-BE49-F238E27FC236}">
                  <a16:creationId xmlns:a16="http://schemas.microsoft.com/office/drawing/2014/main" id="{67055EB0-EE5B-4045-94BB-CAB1C7D1E82C}"/>
                </a:ext>
              </a:extLst>
            </p:cNvPr>
            <p:cNvSpPr txBox="1"/>
            <p:nvPr/>
          </p:nvSpPr>
          <p:spPr>
            <a:xfrm>
              <a:off x="6381942" y="3555454"/>
              <a:ext cx="2818195" cy="523220"/>
            </a:xfrm>
            <a:prstGeom prst="rect">
              <a:avLst/>
            </a:prstGeom>
            <a:noFill/>
          </p:spPr>
          <p:txBody>
            <a:bodyPr wrap="square" rtlCol="0">
              <a:spAutoFit/>
            </a:bodyPr>
            <a:lstStyle/>
            <a:p>
              <a:pPr algn="ctr"/>
              <a:r>
                <a:rPr lang="en-US" altLang="zh-TW" sz="2800" dirty="0"/>
                <a:t>6-DoF clients</a:t>
              </a:r>
              <a:endParaRPr lang="zh-TW" altLang="en-US" sz="2800" dirty="0"/>
            </a:p>
          </p:txBody>
        </p:sp>
      </p:grpSp>
      <p:grpSp>
        <p:nvGrpSpPr>
          <p:cNvPr id="80" name="群組 79">
            <a:extLst>
              <a:ext uri="{FF2B5EF4-FFF2-40B4-BE49-F238E27FC236}">
                <a16:creationId xmlns:a16="http://schemas.microsoft.com/office/drawing/2014/main" id="{EF5C4C9E-EFAE-42B8-8B0A-A827611F0145}"/>
              </a:ext>
            </a:extLst>
          </p:cNvPr>
          <p:cNvGrpSpPr/>
          <p:nvPr/>
        </p:nvGrpSpPr>
        <p:grpSpPr>
          <a:xfrm>
            <a:off x="6438675" y="4124103"/>
            <a:ext cx="2818195" cy="2435927"/>
            <a:chOff x="6381942" y="1642747"/>
            <a:chExt cx="2818195" cy="2435927"/>
          </a:xfrm>
        </p:grpSpPr>
        <p:pic>
          <p:nvPicPr>
            <p:cNvPr id="81" name="圖片 80">
              <a:extLst>
                <a:ext uri="{FF2B5EF4-FFF2-40B4-BE49-F238E27FC236}">
                  <a16:creationId xmlns:a16="http://schemas.microsoft.com/office/drawing/2014/main" id="{A2195F46-1CE6-4542-94EC-F88EBF91F6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8191" y="1642747"/>
              <a:ext cx="1235521" cy="1235521"/>
            </a:xfrm>
            <a:prstGeom prst="rect">
              <a:avLst/>
            </a:prstGeom>
          </p:spPr>
        </p:pic>
        <p:pic>
          <p:nvPicPr>
            <p:cNvPr id="82" name="圖片 81">
              <a:extLst>
                <a:ext uri="{FF2B5EF4-FFF2-40B4-BE49-F238E27FC236}">
                  <a16:creationId xmlns:a16="http://schemas.microsoft.com/office/drawing/2014/main" id="{688950E9-A128-43D9-A816-82B3521B35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781863" y="2087684"/>
              <a:ext cx="1235521" cy="1235521"/>
            </a:xfrm>
            <a:prstGeom prst="rect">
              <a:avLst/>
            </a:prstGeom>
          </p:spPr>
        </p:pic>
        <p:pic>
          <p:nvPicPr>
            <p:cNvPr id="83" name="圖片 82">
              <a:extLst>
                <a:ext uri="{FF2B5EF4-FFF2-40B4-BE49-F238E27FC236}">
                  <a16:creationId xmlns:a16="http://schemas.microsoft.com/office/drawing/2014/main" id="{898BAAB8-5C0E-4E25-B0C9-AFF4B8C49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9390" y="2396389"/>
              <a:ext cx="1235521" cy="1235521"/>
            </a:xfrm>
            <a:prstGeom prst="rect">
              <a:avLst/>
            </a:prstGeom>
          </p:spPr>
        </p:pic>
        <p:sp>
          <p:nvSpPr>
            <p:cNvPr id="84" name="文字方塊 83">
              <a:extLst>
                <a:ext uri="{FF2B5EF4-FFF2-40B4-BE49-F238E27FC236}">
                  <a16:creationId xmlns:a16="http://schemas.microsoft.com/office/drawing/2014/main" id="{297C76D8-1F50-41CD-8EB7-1353C666705A}"/>
                </a:ext>
              </a:extLst>
            </p:cNvPr>
            <p:cNvSpPr txBox="1"/>
            <p:nvPr/>
          </p:nvSpPr>
          <p:spPr>
            <a:xfrm>
              <a:off x="6381942" y="3555454"/>
              <a:ext cx="2818195" cy="523220"/>
            </a:xfrm>
            <a:prstGeom prst="rect">
              <a:avLst/>
            </a:prstGeom>
            <a:noFill/>
          </p:spPr>
          <p:txBody>
            <a:bodyPr wrap="square" rtlCol="0">
              <a:spAutoFit/>
            </a:bodyPr>
            <a:lstStyle/>
            <a:p>
              <a:pPr algn="ctr"/>
              <a:r>
                <a:rPr lang="en-US" altLang="zh-TW" sz="2800" dirty="0"/>
                <a:t>6-DoF clients</a:t>
              </a:r>
              <a:endParaRPr lang="zh-TW" altLang="en-US" sz="2800" dirty="0"/>
            </a:p>
          </p:txBody>
        </p:sp>
      </p:grpSp>
      <p:sp>
        <p:nvSpPr>
          <p:cNvPr id="3" name="投影片編號版面配置區 2">
            <a:extLst>
              <a:ext uri="{FF2B5EF4-FFF2-40B4-BE49-F238E27FC236}">
                <a16:creationId xmlns:a16="http://schemas.microsoft.com/office/drawing/2014/main" id="{9A4AA880-CE36-4847-9E4A-13E9BB9CD846}"/>
              </a:ext>
            </a:extLst>
          </p:cNvPr>
          <p:cNvSpPr>
            <a:spLocks noGrp="1"/>
          </p:cNvSpPr>
          <p:nvPr>
            <p:ph type="sldNum" sz="quarter" idx="12"/>
          </p:nvPr>
        </p:nvSpPr>
        <p:spPr/>
        <p:txBody>
          <a:bodyPr/>
          <a:lstStyle/>
          <a:p>
            <a:fld id="{E1CFCEE7-AA0A-44B9-A0B3-5356ACC922F5}" type="slidenum">
              <a:rPr lang="zh-TW" altLang="en-US" smtClean="0"/>
              <a:t>4</a:t>
            </a:fld>
            <a:endParaRPr lang="zh-TW" altLang="en-US" dirty="0"/>
          </a:p>
        </p:txBody>
      </p:sp>
      <p:grpSp>
        <p:nvGrpSpPr>
          <p:cNvPr id="42" name="群組 41">
            <a:extLst>
              <a:ext uri="{FF2B5EF4-FFF2-40B4-BE49-F238E27FC236}">
                <a16:creationId xmlns:a16="http://schemas.microsoft.com/office/drawing/2014/main" id="{C6A9CAD4-44DF-40A4-99AA-4045524FBA48}"/>
              </a:ext>
            </a:extLst>
          </p:cNvPr>
          <p:cNvGrpSpPr>
            <a:grpSpLocks noChangeAspect="1"/>
          </p:cNvGrpSpPr>
          <p:nvPr/>
        </p:nvGrpSpPr>
        <p:grpSpPr>
          <a:xfrm>
            <a:off x="3511599" y="2338740"/>
            <a:ext cx="689358" cy="674248"/>
            <a:chOff x="3872452" y="4313643"/>
            <a:chExt cx="1449785" cy="1449783"/>
          </a:xfrm>
        </p:grpSpPr>
        <p:pic>
          <p:nvPicPr>
            <p:cNvPr id="43" name="圖片 42">
              <a:extLst>
                <a:ext uri="{FF2B5EF4-FFF2-40B4-BE49-F238E27FC236}">
                  <a16:creationId xmlns:a16="http://schemas.microsoft.com/office/drawing/2014/main" id="{6FD1D93B-A281-4D7A-8054-3C1BBD991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44" name="圖片 43">
              <a:extLst>
                <a:ext uri="{FF2B5EF4-FFF2-40B4-BE49-F238E27FC236}">
                  <a16:creationId xmlns:a16="http://schemas.microsoft.com/office/drawing/2014/main" id="{4276C7DD-DE6C-43A4-A0C1-50138EB7A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grpSp>
        <p:nvGrpSpPr>
          <p:cNvPr id="45" name="群組 44">
            <a:extLst>
              <a:ext uri="{FF2B5EF4-FFF2-40B4-BE49-F238E27FC236}">
                <a16:creationId xmlns:a16="http://schemas.microsoft.com/office/drawing/2014/main" id="{6BEBB138-D04A-4138-B54E-09C008405510}"/>
              </a:ext>
            </a:extLst>
          </p:cNvPr>
          <p:cNvGrpSpPr>
            <a:grpSpLocks noChangeAspect="1"/>
          </p:cNvGrpSpPr>
          <p:nvPr/>
        </p:nvGrpSpPr>
        <p:grpSpPr>
          <a:xfrm>
            <a:off x="4279223" y="2338740"/>
            <a:ext cx="689358" cy="674248"/>
            <a:chOff x="3872452" y="4313643"/>
            <a:chExt cx="1449785" cy="1449783"/>
          </a:xfrm>
        </p:grpSpPr>
        <p:pic>
          <p:nvPicPr>
            <p:cNvPr id="46" name="圖片 45">
              <a:extLst>
                <a:ext uri="{FF2B5EF4-FFF2-40B4-BE49-F238E27FC236}">
                  <a16:creationId xmlns:a16="http://schemas.microsoft.com/office/drawing/2014/main" id="{0D683013-DA6E-4EA3-A90A-21AD40B42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47" name="圖片 46">
              <a:extLst>
                <a:ext uri="{FF2B5EF4-FFF2-40B4-BE49-F238E27FC236}">
                  <a16:creationId xmlns:a16="http://schemas.microsoft.com/office/drawing/2014/main" id="{FE488625-0E89-4949-8B25-613B59323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grpSp>
        <p:nvGrpSpPr>
          <p:cNvPr id="48" name="群組 47">
            <a:extLst>
              <a:ext uri="{FF2B5EF4-FFF2-40B4-BE49-F238E27FC236}">
                <a16:creationId xmlns:a16="http://schemas.microsoft.com/office/drawing/2014/main" id="{51E53012-5DA9-43C5-8956-EAF485FD73B2}"/>
              </a:ext>
            </a:extLst>
          </p:cNvPr>
          <p:cNvGrpSpPr>
            <a:grpSpLocks noChangeAspect="1"/>
          </p:cNvGrpSpPr>
          <p:nvPr/>
        </p:nvGrpSpPr>
        <p:grpSpPr>
          <a:xfrm>
            <a:off x="5042252" y="2338740"/>
            <a:ext cx="689358" cy="674248"/>
            <a:chOff x="3872452" y="4313643"/>
            <a:chExt cx="1449785" cy="1449783"/>
          </a:xfrm>
        </p:grpSpPr>
        <p:pic>
          <p:nvPicPr>
            <p:cNvPr id="49" name="圖片 48">
              <a:extLst>
                <a:ext uri="{FF2B5EF4-FFF2-40B4-BE49-F238E27FC236}">
                  <a16:creationId xmlns:a16="http://schemas.microsoft.com/office/drawing/2014/main" id="{8C44AAB1-3DC4-425F-92A9-3FB0DBC49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50" name="圖片 49">
              <a:extLst>
                <a:ext uri="{FF2B5EF4-FFF2-40B4-BE49-F238E27FC236}">
                  <a16:creationId xmlns:a16="http://schemas.microsoft.com/office/drawing/2014/main" id="{414EEADE-E3CB-4367-8818-A2EC6AED8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grpSp>
        <p:nvGrpSpPr>
          <p:cNvPr id="51" name="群組 50">
            <a:extLst>
              <a:ext uri="{FF2B5EF4-FFF2-40B4-BE49-F238E27FC236}">
                <a16:creationId xmlns:a16="http://schemas.microsoft.com/office/drawing/2014/main" id="{47E8AC00-D024-4155-8545-419E5D472136}"/>
              </a:ext>
            </a:extLst>
          </p:cNvPr>
          <p:cNvGrpSpPr>
            <a:grpSpLocks noChangeAspect="1"/>
          </p:cNvGrpSpPr>
          <p:nvPr/>
        </p:nvGrpSpPr>
        <p:grpSpPr>
          <a:xfrm>
            <a:off x="5985737" y="2338740"/>
            <a:ext cx="689358" cy="674248"/>
            <a:chOff x="3872452" y="4313643"/>
            <a:chExt cx="1449785" cy="1449783"/>
          </a:xfrm>
        </p:grpSpPr>
        <p:pic>
          <p:nvPicPr>
            <p:cNvPr id="52" name="圖片 51">
              <a:extLst>
                <a:ext uri="{FF2B5EF4-FFF2-40B4-BE49-F238E27FC236}">
                  <a16:creationId xmlns:a16="http://schemas.microsoft.com/office/drawing/2014/main" id="{AD6D8FC0-DDC2-4B2E-BA2A-AABAD949F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53" name="圖片 52">
              <a:extLst>
                <a:ext uri="{FF2B5EF4-FFF2-40B4-BE49-F238E27FC236}">
                  <a16:creationId xmlns:a16="http://schemas.microsoft.com/office/drawing/2014/main" id="{A6867C10-AC4D-4657-AF39-531F31D2A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sp>
        <p:nvSpPr>
          <p:cNvPr id="4" name="文字方塊 3">
            <a:extLst>
              <a:ext uri="{FF2B5EF4-FFF2-40B4-BE49-F238E27FC236}">
                <a16:creationId xmlns:a16="http://schemas.microsoft.com/office/drawing/2014/main" id="{1086A0B0-2963-4AC4-B004-BAAD4D8464EA}"/>
              </a:ext>
            </a:extLst>
          </p:cNvPr>
          <p:cNvSpPr txBox="1"/>
          <p:nvPr/>
        </p:nvSpPr>
        <p:spPr>
          <a:xfrm>
            <a:off x="5696268" y="2316430"/>
            <a:ext cx="32274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7" name="文字方塊 6">
            <a:extLst>
              <a:ext uri="{FF2B5EF4-FFF2-40B4-BE49-F238E27FC236}">
                <a16:creationId xmlns:a16="http://schemas.microsoft.com/office/drawing/2014/main" id="{D47F8887-3CC2-47B0-A59C-AA0AA19B9735}"/>
              </a:ext>
            </a:extLst>
          </p:cNvPr>
          <p:cNvSpPr txBox="1"/>
          <p:nvPr/>
        </p:nvSpPr>
        <p:spPr>
          <a:xfrm>
            <a:off x="8901046" y="2994164"/>
            <a:ext cx="3203997" cy="1815882"/>
          </a:xfrm>
          <a:prstGeom prst="rect">
            <a:avLst/>
          </a:prstGeom>
          <a:noFill/>
          <a:ln>
            <a:solidFill>
              <a:schemeClr val="tx1"/>
            </a:solidFill>
          </a:ln>
        </p:spPr>
        <p:txBody>
          <a:bodyPr wrap="square" rtlCol="0">
            <a:spAutoFit/>
          </a:bodyPr>
          <a:lstStyle/>
          <a:p>
            <a:r>
              <a:rPr lang="en-US" altLang="zh-TW" sz="2800" dirty="0"/>
              <a:t>Only sends a small number of source views to serve many clients</a:t>
            </a:r>
          </a:p>
        </p:txBody>
      </p:sp>
    </p:spTree>
    <p:extLst>
      <p:ext uri="{BB962C8B-B14F-4D97-AF65-F5344CB8AC3E}">
        <p14:creationId xmlns:p14="http://schemas.microsoft.com/office/powerpoint/2010/main" val="12736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par>
                                <p:cTn id="26" presetID="10" presetClass="entr" presetSubtype="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500"/>
                                        <p:tgtEl>
                                          <p:spTgt spid="8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4" grpId="0" animBg="1"/>
      <p:bldP spid="55"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906CA6-9E4C-49A3-89C7-340EC04966C8}"/>
              </a:ext>
            </a:extLst>
          </p:cNvPr>
          <p:cNvSpPr>
            <a:spLocks noGrp="1"/>
          </p:cNvSpPr>
          <p:nvPr>
            <p:ph type="title"/>
          </p:nvPr>
        </p:nvSpPr>
        <p:spPr/>
        <p:txBody>
          <a:bodyPr/>
          <a:lstStyle/>
          <a:p>
            <a:r>
              <a:rPr lang="en-US" altLang="zh-TW" dirty="0"/>
              <a:t>Setup</a:t>
            </a:r>
            <a:endParaRPr lang="zh-TW" altLang="en-US" dirty="0"/>
          </a:p>
        </p:txBody>
      </p:sp>
      <p:sp>
        <p:nvSpPr>
          <p:cNvPr id="8" name="文字方塊 7">
            <a:extLst>
              <a:ext uri="{FF2B5EF4-FFF2-40B4-BE49-F238E27FC236}">
                <a16:creationId xmlns:a16="http://schemas.microsoft.com/office/drawing/2014/main" id="{EAE4949A-0EE1-4B85-9906-364EE2DE3C46}"/>
              </a:ext>
            </a:extLst>
          </p:cNvPr>
          <p:cNvSpPr txBox="1"/>
          <p:nvPr/>
        </p:nvSpPr>
        <p:spPr>
          <a:xfrm>
            <a:off x="1076536" y="1517650"/>
            <a:ext cx="2605086" cy="523220"/>
          </a:xfrm>
          <a:prstGeom prst="rect">
            <a:avLst/>
          </a:prstGeom>
          <a:noFill/>
        </p:spPr>
        <p:txBody>
          <a:bodyPr wrap="square" rtlCol="0">
            <a:spAutoFit/>
          </a:bodyPr>
          <a:lstStyle/>
          <a:p>
            <a:pPr algn="ctr"/>
            <a:r>
              <a:rPr lang="en-US" altLang="zh-TW" sz="2800" dirty="0"/>
              <a:t>Content</a:t>
            </a:r>
            <a:endParaRPr lang="zh-TW" altLang="en-US" sz="2800" dirty="0"/>
          </a:p>
        </p:txBody>
      </p:sp>
      <p:pic>
        <p:nvPicPr>
          <p:cNvPr id="10" name="圖形 9">
            <a:extLst>
              <a:ext uri="{FF2B5EF4-FFF2-40B4-BE49-F238E27FC236}">
                <a16:creationId xmlns:a16="http://schemas.microsoft.com/office/drawing/2014/main" id="{3DC83E88-8F5C-482F-8448-003360130F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023" y="3604461"/>
            <a:ext cx="2595600" cy="1460025"/>
          </a:xfrm>
          <a:prstGeom prst="rect">
            <a:avLst/>
          </a:prstGeom>
        </p:spPr>
      </p:pic>
      <p:pic>
        <p:nvPicPr>
          <p:cNvPr id="12" name="圖形 11">
            <a:extLst>
              <a:ext uri="{FF2B5EF4-FFF2-40B4-BE49-F238E27FC236}">
                <a16:creationId xmlns:a16="http://schemas.microsoft.com/office/drawing/2014/main" id="{E298E1F0-2E3D-4030-9EBA-CC1EC32BAA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6023" y="5197125"/>
            <a:ext cx="2595600" cy="1460025"/>
          </a:xfrm>
          <a:prstGeom prst="rect">
            <a:avLst/>
          </a:prstGeom>
        </p:spPr>
      </p:pic>
      <p:pic>
        <p:nvPicPr>
          <p:cNvPr id="14" name="圖形 13">
            <a:extLst>
              <a:ext uri="{FF2B5EF4-FFF2-40B4-BE49-F238E27FC236}">
                <a16:creationId xmlns:a16="http://schemas.microsoft.com/office/drawing/2014/main" id="{8973A06D-91FF-4D15-A65E-653D37DA96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023" y="2061488"/>
            <a:ext cx="2596977" cy="1460800"/>
          </a:xfrm>
          <a:prstGeom prst="rect">
            <a:avLst/>
          </a:prstGeom>
        </p:spPr>
      </p:pic>
      <p:sp>
        <p:nvSpPr>
          <p:cNvPr id="15" name="文字方塊 14">
            <a:extLst>
              <a:ext uri="{FF2B5EF4-FFF2-40B4-BE49-F238E27FC236}">
                <a16:creationId xmlns:a16="http://schemas.microsoft.com/office/drawing/2014/main" id="{66520775-4D90-4E23-8D9A-1D8C2FE07065}"/>
              </a:ext>
            </a:extLst>
          </p:cNvPr>
          <p:cNvSpPr txBox="1"/>
          <p:nvPr/>
        </p:nvSpPr>
        <p:spPr>
          <a:xfrm>
            <a:off x="9485" y="2591833"/>
            <a:ext cx="1076537" cy="400110"/>
          </a:xfrm>
          <a:prstGeom prst="rect">
            <a:avLst/>
          </a:prstGeom>
          <a:noFill/>
        </p:spPr>
        <p:txBody>
          <a:bodyPr wrap="square" rtlCol="0">
            <a:spAutoFit/>
          </a:bodyPr>
          <a:lstStyle/>
          <a:p>
            <a:pPr algn="ctr"/>
            <a:r>
              <a:rPr lang="en-US" altLang="zh-TW" sz="2000" dirty="0"/>
              <a:t>House</a:t>
            </a:r>
            <a:endParaRPr lang="zh-TW" altLang="en-US" sz="2000" dirty="0"/>
          </a:p>
        </p:txBody>
      </p:sp>
      <p:sp>
        <p:nvSpPr>
          <p:cNvPr id="16" name="文字方塊 15">
            <a:extLst>
              <a:ext uri="{FF2B5EF4-FFF2-40B4-BE49-F238E27FC236}">
                <a16:creationId xmlns:a16="http://schemas.microsoft.com/office/drawing/2014/main" id="{BF20CECC-7EFE-4BBE-9BD2-078D8A829125}"/>
              </a:ext>
            </a:extLst>
          </p:cNvPr>
          <p:cNvSpPr txBox="1"/>
          <p:nvPr/>
        </p:nvSpPr>
        <p:spPr>
          <a:xfrm>
            <a:off x="0" y="3980530"/>
            <a:ext cx="1076537" cy="707886"/>
          </a:xfrm>
          <a:prstGeom prst="rect">
            <a:avLst/>
          </a:prstGeom>
          <a:noFill/>
        </p:spPr>
        <p:txBody>
          <a:bodyPr wrap="square" rtlCol="0">
            <a:spAutoFit/>
          </a:bodyPr>
          <a:lstStyle/>
          <a:p>
            <a:pPr algn="ctr"/>
            <a:r>
              <a:rPr lang="en-US" altLang="zh-TW" sz="2000" dirty="0"/>
              <a:t>Big</a:t>
            </a:r>
            <a:br>
              <a:rPr lang="en-US" altLang="zh-TW" sz="2000" dirty="0"/>
            </a:br>
            <a:r>
              <a:rPr lang="en-US" altLang="zh-TW" sz="2000" dirty="0"/>
              <a:t>Room</a:t>
            </a:r>
            <a:endParaRPr lang="zh-TW" altLang="en-US" sz="2000" dirty="0"/>
          </a:p>
        </p:txBody>
      </p:sp>
      <p:sp>
        <p:nvSpPr>
          <p:cNvPr id="17" name="文字方塊 16">
            <a:extLst>
              <a:ext uri="{FF2B5EF4-FFF2-40B4-BE49-F238E27FC236}">
                <a16:creationId xmlns:a16="http://schemas.microsoft.com/office/drawing/2014/main" id="{9846CA79-43DD-4FAB-BB8C-7A4730DADCD6}"/>
              </a:ext>
            </a:extLst>
          </p:cNvPr>
          <p:cNvSpPr txBox="1"/>
          <p:nvPr/>
        </p:nvSpPr>
        <p:spPr>
          <a:xfrm>
            <a:off x="-1" y="5573194"/>
            <a:ext cx="1076537" cy="707886"/>
          </a:xfrm>
          <a:prstGeom prst="rect">
            <a:avLst/>
          </a:prstGeom>
          <a:noFill/>
        </p:spPr>
        <p:txBody>
          <a:bodyPr wrap="square" rtlCol="0">
            <a:spAutoFit/>
          </a:bodyPr>
          <a:lstStyle/>
          <a:p>
            <a:pPr algn="ctr"/>
            <a:r>
              <a:rPr lang="en-US" altLang="zh-TW" sz="2000" dirty="0"/>
              <a:t>Small</a:t>
            </a:r>
            <a:br>
              <a:rPr lang="en-US" altLang="zh-TW" sz="2000" dirty="0"/>
            </a:br>
            <a:r>
              <a:rPr lang="en-US" altLang="zh-TW" sz="2000" dirty="0"/>
              <a:t>Room</a:t>
            </a:r>
            <a:endParaRPr lang="zh-TW" altLang="en-US" sz="2000" dirty="0"/>
          </a:p>
        </p:txBody>
      </p: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DC62D479-6DDD-4510-8BE8-C90155AF7438}"/>
                  </a:ext>
                </a:extLst>
              </p:cNvPr>
              <p:cNvSpPr txBox="1"/>
              <p:nvPr/>
            </p:nvSpPr>
            <p:spPr>
              <a:xfrm>
                <a:off x="3919959" y="1522402"/>
                <a:ext cx="7852942" cy="2308324"/>
              </a:xfrm>
              <a:prstGeom prst="rect">
                <a:avLst/>
              </a:prstGeom>
              <a:noFill/>
            </p:spPr>
            <p:txBody>
              <a:bodyPr wrap="square" rtlCol="0">
                <a:spAutoFit/>
              </a:bodyPr>
              <a:lstStyle/>
              <a:p>
                <a:r>
                  <a:rPr lang="en-US" altLang="zh-TW" sz="2400" dirty="0"/>
                  <a:t>Default parameters</a:t>
                </a:r>
              </a:p>
              <a:p>
                <a:pPr marL="457200" indent="-457200">
                  <a:buFont typeface="Arial" panose="020B0604020202020204" pitchFamily="34" charset="0"/>
                  <a:buChar char="•"/>
                </a:pPr>
                <a:r>
                  <a:rPr lang="en-US" altLang="zh-TW" sz="2400" dirty="0"/>
                  <a:t>Number of 6-DoF clients = 16</a:t>
                </a:r>
              </a:p>
              <a:p>
                <a:pPr marL="457200" indent="-457200">
                  <a:buFont typeface="Arial" panose="020B0604020202020204" pitchFamily="34" charset="0"/>
                  <a:buChar char="•"/>
                </a:pPr>
                <a:r>
                  <a:rPr lang="en-US" altLang="zh-TW" sz="2400" dirty="0"/>
                  <a:t>Source view budgets </a:t>
                </a:r>
                <a14:m>
                  <m:oMath xmlns:m="http://schemas.openxmlformats.org/officeDocument/2006/math">
                    <m:r>
                      <a:rPr lang="en-US" altLang="zh-TW" sz="2400" b="0" i="1" smtClean="0">
                        <a:latin typeface="Cambria Math" panose="02040503050406030204" pitchFamily="18" charset="0"/>
                      </a:rPr>
                      <m:t>𝑁</m:t>
                    </m:r>
                    <m:r>
                      <a:rPr lang="en-US" altLang="zh-TW" sz="2400" b="0" i="1" smtClean="0">
                        <a:latin typeface="Cambria Math" panose="02040503050406030204" pitchFamily="18" charset="0"/>
                      </a:rPr>
                      <m:t>∈</m:t>
                    </m:r>
                    <m:d>
                      <m:dPr>
                        <m:begChr m:val="{"/>
                        <m:endChr m:val="}"/>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8, 16, </m:t>
                        </m:r>
                        <m:r>
                          <a:rPr lang="en-US" altLang="zh-TW" sz="2400" b="1" i="1" smtClean="0">
                            <a:latin typeface="Cambria Math" panose="02040503050406030204" pitchFamily="18" charset="0"/>
                          </a:rPr>
                          <m:t>𝟐𝟒</m:t>
                        </m:r>
                        <m:r>
                          <a:rPr lang="en-US" altLang="zh-TW" sz="2400" b="0" i="1" smtClean="0">
                            <a:latin typeface="Cambria Math" panose="02040503050406030204" pitchFamily="18" charset="0"/>
                          </a:rPr>
                          <m:t>, 32, 40</m:t>
                        </m:r>
                      </m:e>
                    </m:d>
                  </m:oMath>
                </a14:m>
                <a:endParaRPr lang="en-US" altLang="zh-TW" sz="2400" b="0" dirty="0"/>
              </a:p>
              <a:p>
                <a:pPr marL="457200" indent="-457200">
                  <a:buFont typeface="Arial" panose="020B0604020202020204" pitchFamily="34" charset="0"/>
                  <a:buChar char="•"/>
                </a:pPr>
                <a:r>
                  <a:rPr lang="en-US" altLang="zh-TW" sz="2400" dirty="0"/>
                  <a:t>Candidates </a:t>
                </a:r>
                <a14:m>
                  <m:oMath xmlns:m="http://schemas.openxmlformats.org/officeDocument/2006/math">
                    <m:r>
                      <a:rPr lang="en-US" altLang="zh-TW" sz="2400" b="0" i="1" smtClean="0">
                        <a:latin typeface="Cambria Math" panose="02040503050406030204" pitchFamily="18" charset="0"/>
                      </a:rPr>
                      <m:t>𝑀</m:t>
                    </m:r>
                    <m:r>
                      <a:rPr lang="en-US" altLang="zh-TW" sz="2400" b="0" i="1" smtClean="0">
                        <a:latin typeface="Cambria Math" panose="02040503050406030204" pitchFamily="18" charset="0"/>
                      </a:rPr>
                      <m:t>∈{32, 32, </m:t>
                    </m:r>
                    <m:r>
                      <a:rPr lang="en-US" altLang="zh-TW" sz="2400" b="1" i="1" smtClean="0">
                        <a:latin typeface="Cambria Math" panose="02040503050406030204" pitchFamily="18" charset="0"/>
                      </a:rPr>
                      <m:t>𝟒𝟖</m:t>
                    </m:r>
                    <m:r>
                      <a:rPr lang="en-US" altLang="zh-TW" sz="2400" b="0" i="1" smtClean="0">
                        <a:latin typeface="Cambria Math" panose="02040503050406030204" pitchFamily="18" charset="0"/>
                      </a:rPr>
                      <m:t>, 64, 80}</m:t>
                    </m:r>
                  </m:oMath>
                </a14:m>
                <a:endParaRPr lang="en-US" altLang="zh-TW" sz="2400" dirty="0"/>
              </a:p>
              <a:p>
                <a:pPr marL="457200" indent="-457200">
                  <a:buFont typeface="Arial" panose="020B0604020202020204" pitchFamily="34" charset="0"/>
                  <a:buChar char="•"/>
                </a:pPr>
                <a:r>
                  <a:rPr lang="en-US" altLang="zh-TW" sz="2400" dirty="0"/>
                  <a:t>Solver </a:t>
                </a:r>
                <a14:m>
                  <m:oMath xmlns:m="http://schemas.openxmlformats.org/officeDocument/2006/math">
                    <m:r>
                      <a:rPr lang="en-US" altLang="zh-TW" sz="2400" b="0" i="1" smtClean="0">
                        <a:latin typeface="Cambria Math" panose="02040503050406030204" pitchFamily="18" charset="0"/>
                      </a:rPr>
                      <m:t>∈{</m:t>
                    </m:r>
                    <m:r>
                      <m:rPr>
                        <m:sty m:val="p"/>
                      </m:rPr>
                      <a:rPr lang="en-US" altLang="zh-TW" sz="2400" b="0" i="0" smtClean="0">
                        <a:latin typeface="Cambria Math" panose="02040503050406030204" pitchFamily="18" charset="0"/>
                      </a:rPr>
                      <m:t>C</m:t>
                    </m:r>
                    <m:r>
                      <a:rPr lang="en-US" altLang="zh-TW" sz="2400" b="0" i="0" smtClean="0">
                        <a:latin typeface="Cambria Math" panose="02040503050406030204" pitchFamily="18" charset="0"/>
                      </a:rPr>
                      <m:t>2</m:t>
                    </m:r>
                    <m:r>
                      <m:rPr>
                        <m:sty m:val="p"/>
                      </m:rPr>
                      <a:rPr lang="en-US" altLang="zh-TW" sz="2400" b="0" i="0" smtClean="0">
                        <a:latin typeface="Cambria Math" panose="02040503050406030204" pitchFamily="18" charset="0"/>
                      </a:rPr>
                      <m:t>G</m:t>
                    </m:r>
                    <m:r>
                      <a:rPr lang="en-US" altLang="zh-TW" sz="2400" b="0" i="0" smtClean="0">
                        <a:latin typeface="Cambria Math" panose="02040503050406030204" pitchFamily="18" charset="0"/>
                      </a:rPr>
                      <m:t>, </m:t>
                    </m:r>
                    <m:r>
                      <m:rPr>
                        <m:sty m:val="p"/>
                      </m:rPr>
                      <a:rPr lang="en-US" altLang="zh-TW" sz="2400" b="0" i="0" smtClean="0">
                        <a:latin typeface="Cambria Math" panose="02040503050406030204" pitchFamily="18" charset="0"/>
                      </a:rPr>
                      <m:t>C</m:t>
                    </m:r>
                    <m:r>
                      <a:rPr lang="en-US" altLang="zh-TW" sz="2400" b="0" i="0" smtClean="0">
                        <a:latin typeface="Cambria Math" panose="02040503050406030204" pitchFamily="18" charset="0"/>
                      </a:rPr>
                      <m:t>2</m:t>
                    </m:r>
                    <m:r>
                      <m:rPr>
                        <m:sty m:val="p"/>
                      </m:rPr>
                      <a:rPr lang="en-US" altLang="zh-TW" sz="2400" b="0" i="0" smtClean="0">
                        <a:latin typeface="Cambria Math" panose="02040503050406030204" pitchFamily="18" charset="0"/>
                      </a:rPr>
                      <m:t>I</m:t>
                    </m:r>
                    <m:r>
                      <a:rPr lang="en-US" altLang="zh-TW" sz="2400" b="0" i="0" smtClean="0">
                        <a:latin typeface="Cambria Math" panose="02040503050406030204" pitchFamily="18" charset="0"/>
                      </a:rPr>
                      <m:t>, </m:t>
                    </m:r>
                    <m:r>
                      <m:rPr>
                        <m:sty m:val="p"/>
                      </m:rPr>
                      <a:rPr lang="en-US" altLang="zh-TW" sz="2400" b="0" i="0" smtClean="0">
                        <a:latin typeface="Cambria Math" panose="02040503050406030204" pitchFamily="18" charset="0"/>
                      </a:rPr>
                      <m:t>Uni</m:t>
                    </m:r>
                    <m:r>
                      <a:rPr lang="en-US" altLang="zh-TW" sz="2400" b="0" i="0" smtClean="0">
                        <a:latin typeface="Cambria Math" panose="02040503050406030204" pitchFamily="18" charset="0"/>
                      </a:rPr>
                      <m:t>, </m:t>
                    </m:r>
                    <m:r>
                      <m:rPr>
                        <m:sty m:val="p"/>
                      </m:rPr>
                      <a:rPr lang="en-US" altLang="zh-TW" sz="2400" b="0" i="0" smtClean="0">
                        <a:latin typeface="Cambria Math" panose="02040503050406030204" pitchFamily="18" charset="0"/>
                      </a:rPr>
                      <m:t>BB</m:t>
                    </m:r>
                    <m:r>
                      <a:rPr lang="en-US" altLang="zh-TW" sz="2400" b="0" i="0" smtClean="0">
                        <a:latin typeface="Cambria Math" panose="02040503050406030204" pitchFamily="18" charset="0"/>
                      </a:rPr>
                      <m:t>, </m:t>
                    </m:r>
                    <m:r>
                      <a:rPr lang="en-US" altLang="zh-TW" sz="2400" b="1" i="0" smtClean="0">
                        <a:latin typeface="Cambria Math" panose="02040503050406030204" pitchFamily="18" charset="0"/>
                      </a:rPr>
                      <m:t>𝐔𝐌</m:t>
                    </m:r>
                    <m:r>
                      <a:rPr lang="en-US" altLang="zh-TW" sz="2400" b="0" i="0" smtClean="0">
                        <a:latin typeface="Cambria Math" panose="02040503050406030204" pitchFamily="18" charset="0"/>
                      </a:rPr>
                      <m:t>, </m:t>
                    </m:r>
                    <m:r>
                      <m:rPr>
                        <m:sty m:val="p"/>
                      </m:rPr>
                      <a:rPr lang="en-US" altLang="zh-TW" sz="2400" b="0" i="0" smtClean="0">
                        <a:latin typeface="Cambria Math" panose="02040503050406030204" pitchFamily="18" charset="0"/>
                      </a:rPr>
                      <m:t>Opt</m:t>
                    </m:r>
                    <m:r>
                      <a:rPr lang="en-US" altLang="zh-TW" sz="2400" b="0" i="1" smtClean="0">
                        <a:latin typeface="Cambria Math" panose="02040503050406030204" pitchFamily="18" charset="0"/>
                      </a:rPr>
                      <m:t>}</m:t>
                    </m:r>
                  </m:oMath>
                </a14:m>
                <a:endParaRPr lang="en-US" altLang="zh-TW" sz="2400" dirty="0"/>
              </a:p>
              <a:p>
                <a:pPr marL="457200" indent="-457200">
                  <a:buFont typeface="Arial" panose="020B0604020202020204" pitchFamily="34" charset="0"/>
                  <a:buChar char="•"/>
                </a:pPr>
                <a:r>
                  <a:rPr lang="en-US" altLang="zh-TW" sz="2400" dirty="0"/>
                  <a:t>Candidate generator </a:t>
                </a:r>
                <a14:m>
                  <m:oMath xmlns:m="http://schemas.openxmlformats.org/officeDocument/2006/math">
                    <m:r>
                      <a:rPr lang="en-US" altLang="zh-TW" sz="2400" b="0" i="1" smtClean="0">
                        <a:latin typeface="Cambria Math" panose="02040503050406030204" pitchFamily="18" charset="0"/>
                      </a:rPr>
                      <m:t>∈</m:t>
                    </m:r>
                  </m:oMath>
                </a14:m>
                <a:r>
                  <a:rPr lang="zh-TW" altLang="en-US" sz="2400" dirty="0"/>
                  <a:t> </a:t>
                </a:r>
                <a14:m>
                  <m:oMath xmlns:m="http://schemas.openxmlformats.org/officeDocument/2006/math">
                    <m:r>
                      <a:rPr lang="en-US" altLang="zh-TW" sz="2400" i="1" dirty="0" smtClean="0">
                        <a:latin typeface="Cambria Math" panose="02040503050406030204" pitchFamily="18" charset="0"/>
                      </a:rPr>
                      <m:t>{</m:t>
                    </m:r>
                  </m:oMath>
                </a14:m>
                <a:r>
                  <a:rPr lang="en-US" altLang="zh-TW" sz="2400" dirty="0"/>
                  <a:t>S-</a:t>
                </a:r>
                <a:r>
                  <a:rPr lang="en-US" altLang="zh-TW" sz="2400" dirty="0" err="1"/>
                  <a:t>Cdd</a:t>
                </a:r>
                <a:r>
                  <a:rPr lang="en-US" altLang="zh-TW" sz="2400" dirty="0"/>
                  <a:t>, </a:t>
                </a:r>
                <a:r>
                  <a:rPr lang="en-US" altLang="zh-TW" sz="2400" b="1" dirty="0"/>
                  <a:t>proposed</a:t>
                </a:r>
                <a14:m>
                  <m:oMath xmlns:m="http://schemas.openxmlformats.org/officeDocument/2006/math">
                    <m:r>
                      <a:rPr lang="en-US" altLang="zh-TW" sz="2400" i="1" dirty="0" smtClean="0">
                        <a:latin typeface="Cambria Math" panose="02040503050406030204" pitchFamily="18" charset="0"/>
                      </a:rPr>
                      <m:t>}</m:t>
                    </m:r>
                  </m:oMath>
                </a14:m>
                <a:endParaRPr lang="zh-TW" altLang="en-US" sz="2400" dirty="0"/>
              </a:p>
            </p:txBody>
          </p:sp>
        </mc:Choice>
        <mc:Fallback xmlns="">
          <p:sp>
            <p:nvSpPr>
              <p:cNvPr id="18" name="文字方塊 17">
                <a:extLst>
                  <a:ext uri="{FF2B5EF4-FFF2-40B4-BE49-F238E27FC236}">
                    <a16:creationId xmlns:a16="http://schemas.microsoft.com/office/drawing/2014/main" id="{DC62D479-6DDD-4510-8BE8-C90155AF7438}"/>
                  </a:ext>
                </a:extLst>
              </p:cNvPr>
              <p:cNvSpPr txBox="1">
                <a:spLocks noRot="1" noChangeAspect="1" noMove="1" noResize="1" noEditPoints="1" noAdjustHandles="1" noChangeArrowheads="1" noChangeShapeType="1" noTextEdit="1"/>
              </p:cNvSpPr>
              <p:nvPr/>
            </p:nvSpPr>
            <p:spPr>
              <a:xfrm>
                <a:off x="3919959" y="1522402"/>
                <a:ext cx="7852942" cy="2308324"/>
              </a:xfrm>
              <a:prstGeom prst="rect">
                <a:avLst/>
              </a:prstGeom>
              <a:blipFill>
                <a:blip r:embed="rId8"/>
                <a:stretch>
                  <a:fillRect l="-1165" t="-2116" b="-529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A2F8742D-85FF-4EE8-BAD7-5DAF1092A3E3}"/>
                  </a:ext>
                </a:extLst>
              </p:cNvPr>
              <p:cNvSpPr txBox="1"/>
              <p:nvPr/>
            </p:nvSpPr>
            <p:spPr>
              <a:xfrm>
                <a:off x="3919959" y="5071976"/>
                <a:ext cx="7852942" cy="1597169"/>
              </a:xfrm>
              <a:prstGeom prst="rect">
                <a:avLst/>
              </a:prstGeom>
              <a:noFill/>
            </p:spPr>
            <p:txBody>
              <a:bodyPr wrap="square" rtlCol="0">
                <a:spAutoFit/>
              </a:bodyPr>
              <a:lstStyle/>
              <a:p>
                <a:r>
                  <a:rPr lang="en-US" altLang="zh-TW" sz="2400" dirty="0"/>
                  <a:t>Quality Metrics</a:t>
                </a:r>
              </a:p>
              <a:p>
                <a:pPr marL="457200" indent="-457200">
                  <a:buFont typeface="Arial" panose="020B0604020202020204" pitchFamily="34" charset="0"/>
                  <a:buChar char="•"/>
                </a:pPr>
                <a:r>
                  <a:rPr lang="en-US" altLang="zh-TW" sz="2400" dirty="0"/>
                  <a:t>Peak Signal to Noise Ratio (PSNR) = </a:t>
                </a:r>
                <a14:m>
                  <m:oMath xmlns:m="http://schemas.openxmlformats.org/officeDocument/2006/math">
                    <m:r>
                      <a:rPr lang="en-US" altLang="zh-TW" sz="2400" b="0" i="1" smtClean="0">
                        <a:latin typeface="Cambria Math" panose="02040503050406030204" pitchFamily="18" charset="0"/>
                      </a:rPr>
                      <m:t>20 </m:t>
                    </m:r>
                    <m:r>
                      <m:rPr>
                        <m:sty m:val="p"/>
                      </m:rPr>
                      <a:rPr lang="en-US" altLang="zh-TW" sz="2400" b="0" i="0" smtClean="0">
                        <a:latin typeface="Cambria Math" panose="02040503050406030204" pitchFamily="18" charset="0"/>
                      </a:rPr>
                      <m:t>log</m:t>
                    </m:r>
                    <m:r>
                      <a:rPr lang="en-US" altLang="zh-TW" sz="2400" b="0" i="1" smtClean="0">
                        <a:latin typeface="Cambria Math" panose="02040503050406030204" pitchFamily="18" charset="0"/>
                      </a:rPr>
                      <m:t>⁡(255/</m:t>
                    </m:r>
                    <m:rad>
                      <m:radPr>
                        <m:degHide m:val="on"/>
                        <m:ctrlPr>
                          <a:rPr lang="en-US" altLang="zh-TW" sz="2400" b="0" i="1" smtClean="0">
                            <a:latin typeface="Cambria Math" panose="02040503050406030204" pitchFamily="18" charset="0"/>
                          </a:rPr>
                        </m:ctrlPr>
                      </m:radPr>
                      <m:deg/>
                      <m:e>
                        <m:r>
                          <m:rPr>
                            <m:sty m:val="p"/>
                          </m:rPr>
                          <a:rPr lang="en-US" altLang="zh-TW" sz="2400" b="0" i="0" smtClean="0">
                            <a:latin typeface="Cambria Math" panose="02040503050406030204" pitchFamily="18" charset="0"/>
                          </a:rPr>
                          <m:t>MSE</m:t>
                        </m:r>
                      </m:e>
                    </m:rad>
                    <m:r>
                      <a:rPr lang="en-US" altLang="zh-TW" sz="2400" b="0" i="1" smtClean="0">
                        <a:latin typeface="Cambria Math" panose="02040503050406030204" pitchFamily="18" charset="0"/>
                      </a:rPr>
                      <m:t>)</m:t>
                    </m:r>
                  </m:oMath>
                </a14:m>
                <a:endParaRPr lang="en-US" altLang="zh-TW" sz="2400" dirty="0"/>
              </a:p>
              <a:p>
                <a:pPr marL="457200" indent="-457200">
                  <a:buFont typeface="Arial" panose="020B0604020202020204" pitchFamily="34" charset="0"/>
                  <a:buChar char="•"/>
                </a:pPr>
                <a:r>
                  <a:rPr lang="en-US" altLang="zh-TW" sz="2400" dirty="0"/>
                  <a:t>Structural Similarity (SSIM)</a:t>
                </a:r>
              </a:p>
              <a:p>
                <a:pPr marL="457200" indent="-457200">
                  <a:buFont typeface="Arial" panose="020B0604020202020204" pitchFamily="34" charset="0"/>
                  <a:buChar char="•"/>
                </a:pPr>
                <a:r>
                  <a:rPr lang="en-US" altLang="zh-TW" sz="2400" dirty="0"/>
                  <a:t>Video Multi-Method Assessment Fusion (VMAF)</a:t>
                </a:r>
              </a:p>
            </p:txBody>
          </p:sp>
        </mc:Choice>
        <mc:Fallback xmlns="">
          <p:sp>
            <p:nvSpPr>
              <p:cNvPr id="19" name="文字方塊 18">
                <a:extLst>
                  <a:ext uri="{FF2B5EF4-FFF2-40B4-BE49-F238E27FC236}">
                    <a16:creationId xmlns:a16="http://schemas.microsoft.com/office/drawing/2014/main" id="{A2F8742D-85FF-4EE8-BAD7-5DAF1092A3E3}"/>
                  </a:ext>
                </a:extLst>
              </p:cNvPr>
              <p:cNvSpPr txBox="1">
                <a:spLocks noRot="1" noChangeAspect="1" noMove="1" noResize="1" noEditPoints="1" noAdjustHandles="1" noChangeArrowheads="1" noChangeShapeType="1" noTextEdit="1"/>
              </p:cNvSpPr>
              <p:nvPr/>
            </p:nvSpPr>
            <p:spPr>
              <a:xfrm>
                <a:off x="3919959" y="5071976"/>
                <a:ext cx="7852942" cy="1597169"/>
              </a:xfrm>
              <a:prstGeom prst="rect">
                <a:avLst/>
              </a:prstGeom>
              <a:blipFill>
                <a:blip r:embed="rId9"/>
                <a:stretch>
                  <a:fillRect l="-1165" t="-3053" b="-8015"/>
                </a:stretch>
              </a:blipFill>
            </p:spPr>
            <p:txBody>
              <a:bodyPr/>
              <a:lstStyle/>
              <a:p>
                <a:r>
                  <a:rPr lang="zh-TW" altLang="en-US">
                    <a:noFill/>
                  </a:rPr>
                  <a:t> </a:t>
                </a:r>
              </a:p>
            </p:txBody>
          </p:sp>
        </mc:Fallback>
      </mc:AlternateContent>
      <p:sp>
        <p:nvSpPr>
          <p:cNvPr id="20" name="文字方塊 19">
            <a:extLst>
              <a:ext uri="{FF2B5EF4-FFF2-40B4-BE49-F238E27FC236}">
                <a16:creationId xmlns:a16="http://schemas.microsoft.com/office/drawing/2014/main" id="{3EB829F0-3757-45DC-B7DE-419175524405}"/>
              </a:ext>
            </a:extLst>
          </p:cNvPr>
          <p:cNvSpPr txBox="1"/>
          <p:nvPr/>
        </p:nvSpPr>
        <p:spPr>
          <a:xfrm>
            <a:off x="3919959" y="3829236"/>
            <a:ext cx="7852942" cy="1200329"/>
          </a:xfrm>
          <a:prstGeom prst="rect">
            <a:avLst/>
          </a:prstGeom>
          <a:noFill/>
        </p:spPr>
        <p:txBody>
          <a:bodyPr wrap="square" rtlCol="0">
            <a:spAutoFit/>
          </a:bodyPr>
          <a:lstStyle/>
          <a:p>
            <a:r>
              <a:rPr lang="en-US" altLang="zh-TW" sz="2400" dirty="0"/>
              <a:t>Device specification</a:t>
            </a:r>
          </a:p>
          <a:p>
            <a:pPr marL="457200" indent="-457200">
              <a:buFont typeface="Arial" panose="020B0604020202020204" pitchFamily="34" charset="0"/>
              <a:buChar char="•"/>
            </a:pPr>
            <a:r>
              <a:rPr lang="en-US" altLang="zh-TW" sz="2400" dirty="0"/>
              <a:t>CPU:</a:t>
            </a:r>
            <a:r>
              <a:rPr lang="zh-TW" altLang="en-US" sz="2400" dirty="0"/>
              <a:t> </a:t>
            </a:r>
            <a:r>
              <a:rPr lang="en-US" altLang="zh-TW" sz="2400" dirty="0"/>
              <a:t>AMD</a:t>
            </a:r>
            <a:r>
              <a:rPr lang="zh-TW" altLang="en-US" sz="2400" dirty="0"/>
              <a:t> </a:t>
            </a:r>
            <a:r>
              <a:rPr lang="en-US" altLang="zh-TW" sz="2400" dirty="0"/>
              <a:t>Ryzen 7 5700X 8-core</a:t>
            </a:r>
          </a:p>
          <a:p>
            <a:pPr marL="457200" indent="-457200">
              <a:buFont typeface="Arial" panose="020B0604020202020204" pitchFamily="34" charset="0"/>
              <a:buChar char="•"/>
            </a:pPr>
            <a:r>
              <a:rPr lang="en-US" altLang="zh-TW" sz="2400" dirty="0"/>
              <a:t>GPU: NVIDIA </a:t>
            </a:r>
            <a:r>
              <a:rPr lang="en-US" altLang="zh-TW" sz="2400" dirty="0" err="1"/>
              <a:t>Geforce</a:t>
            </a:r>
            <a:r>
              <a:rPr lang="en-US" altLang="zh-TW" sz="2400" dirty="0"/>
              <a:t> RTX 3090</a:t>
            </a:r>
            <a:r>
              <a:rPr lang="zh-TW" altLang="en-US" sz="2400" dirty="0"/>
              <a:t> </a:t>
            </a:r>
            <a:r>
              <a:rPr lang="en-US" altLang="zh-TW" sz="2400" dirty="0" err="1"/>
              <a:t>Ti</a:t>
            </a:r>
            <a:endParaRPr lang="en-US" altLang="zh-TW" sz="2400" dirty="0"/>
          </a:p>
        </p:txBody>
      </p:sp>
      <p:pic>
        <p:nvPicPr>
          <p:cNvPr id="24" name="圖片 23">
            <a:extLst>
              <a:ext uri="{FF2B5EF4-FFF2-40B4-BE49-F238E27FC236}">
                <a16:creationId xmlns:a16="http://schemas.microsoft.com/office/drawing/2014/main" id="{94030D0F-B4BC-4C42-9AE2-3EA40CC8E795}"/>
              </a:ext>
            </a:extLst>
          </p:cNvPr>
          <p:cNvPicPr>
            <a:picLocks noChangeAspect="1"/>
          </p:cNvPicPr>
          <p:nvPr/>
        </p:nvPicPr>
        <p:blipFill>
          <a:blip r:embed="rId10"/>
          <a:stretch>
            <a:fillRect/>
          </a:stretch>
        </p:blipFill>
        <p:spPr>
          <a:xfrm>
            <a:off x="5146231" y="21185"/>
            <a:ext cx="6940550" cy="715310"/>
          </a:xfrm>
          <a:prstGeom prst="rect">
            <a:avLst/>
          </a:prstGeom>
        </p:spPr>
      </p:pic>
      <p:sp>
        <p:nvSpPr>
          <p:cNvPr id="25" name="文字方塊 24">
            <a:extLst>
              <a:ext uri="{FF2B5EF4-FFF2-40B4-BE49-F238E27FC236}">
                <a16:creationId xmlns:a16="http://schemas.microsoft.com/office/drawing/2014/main" id="{DE2C1262-FF0E-44FF-8BF2-E518854B2AAD}"/>
              </a:ext>
            </a:extLst>
          </p:cNvPr>
          <p:cNvSpPr txBox="1"/>
          <p:nvPr/>
        </p:nvSpPr>
        <p:spPr>
          <a:xfrm>
            <a:off x="4022281" y="188855"/>
            <a:ext cx="1123950" cy="461665"/>
          </a:xfrm>
          <a:prstGeom prst="rect">
            <a:avLst/>
          </a:prstGeom>
          <a:noFill/>
        </p:spPr>
        <p:txBody>
          <a:bodyPr wrap="square" rtlCol="0">
            <a:spAutoFit/>
          </a:bodyPr>
          <a:lstStyle/>
          <a:p>
            <a:pPr algn="ctr"/>
            <a:r>
              <a:rPr lang="en-US" altLang="zh-TW" sz="2400" dirty="0"/>
              <a:t>SSIM</a:t>
            </a:r>
            <a:endParaRPr lang="zh-TW" altLang="en-US" sz="2400" dirty="0"/>
          </a:p>
        </p:txBody>
      </p:sp>
      <p:sp>
        <p:nvSpPr>
          <p:cNvPr id="26" name="Snip Single Corner Rectangle 5">
            <a:extLst>
              <a:ext uri="{FF2B5EF4-FFF2-40B4-BE49-F238E27FC236}">
                <a16:creationId xmlns:a16="http://schemas.microsoft.com/office/drawing/2014/main" id="{D7B44A03-4009-4DE3-B781-E0B08389A96C}"/>
              </a:ext>
            </a:extLst>
          </p:cNvPr>
          <p:cNvSpPr/>
          <p:nvPr/>
        </p:nvSpPr>
        <p:spPr>
          <a:xfrm flipV="1">
            <a:off x="9486" y="-1"/>
            <a:ext cx="216856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27" name="TextBox 6">
            <a:extLst>
              <a:ext uri="{FF2B5EF4-FFF2-40B4-BE49-F238E27FC236}">
                <a16:creationId xmlns:a16="http://schemas.microsoft.com/office/drawing/2014/main" id="{A5F00342-413D-4ED9-94A2-94838106F4BC}"/>
              </a:ext>
            </a:extLst>
          </p:cNvPr>
          <p:cNvSpPr txBox="1"/>
          <p:nvPr/>
        </p:nvSpPr>
        <p:spPr>
          <a:xfrm>
            <a:off x="105219" y="116376"/>
            <a:ext cx="2022031" cy="523220"/>
          </a:xfrm>
          <a:prstGeom prst="rect">
            <a:avLst/>
          </a:prstGeom>
          <a:noFill/>
        </p:spPr>
        <p:txBody>
          <a:bodyPr wrap="square" rtlCol="0">
            <a:spAutoFit/>
          </a:bodyPr>
          <a:lstStyle/>
          <a:p>
            <a:r>
              <a:rPr lang="en-US" altLang="zh-TW" sz="2800" dirty="0">
                <a:solidFill>
                  <a:schemeClr val="accent4">
                    <a:lumMod val="50000"/>
                  </a:schemeClr>
                </a:solidFill>
              </a:rPr>
              <a:t>Evaluations</a:t>
            </a:r>
          </a:p>
        </p:txBody>
      </p:sp>
      <p:sp>
        <p:nvSpPr>
          <p:cNvPr id="3" name="投影片編號版面配置區 2">
            <a:extLst>
              <a:ext uri="{FF2B5EF4-FFF2-40B4-BE49-F238E27FC236}">
                <a16:creationId xmlns:a16="http://schemas.microsoft.com/office/drawing/2014/main" id="{BF383CF5-928B-4C0F-A4B5-C3B60C54D673}"/>
              </a:ext>
            </a:extLst>
          </p:cNvPr>
          <p:cNvSpPr>
            <a:spLocks noGrp="1"/>
          </p:cNvSpPr>
          <p:nvPr>
            <p:ph type="sldNum" sz="quarter" idx="12"/>
          </p:nvPr>
        </p:nvSpPr>
        <p:spPr/>
        <p:txBody>
          <a:bodyPr/>
          <a:lstStyle/>
          <a:p>
            <a:fld id="{E1CFCEE7-AA0A-44B9-A0B3-5356ACC922F5}" type="slidenum">
              <a:rPr lang="zh-TW" altLang="en-US" smtClean="0"/>
              <a:t>40</a:t>
            </a:fld>
            <a:endParaRPr lang="zh-TW" altLang="en-US"/>
          </a:p>
        </p:txBody>
      </p:sp>
    </p:spTree>
    <p:extLst>
      <p:ext uri="{BB962C8B-B14F-4D97-AF65-F5344CB8AC3E}">
        <p14:creationId xmlns:p14="http://schemas.microsoft.com/office/powerpoint/2010/main" val="89180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fade">
                                      <p:cBhvr>
                                        <p:cTn id="30" dur="500"/>
                                        <p:tgtEl>
                                          <p:spTgt spid="18">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Effect transition="in" filter="fade">
                                      <p:cBhvr>
                                        <p:cTn id="33" dur="500"/>
                                        <p:tgtEl>
                                          <p:spTgt spid="18">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Effect transition="in" filter="fade">
                                      <p:cBhvr>
                                        <p:cTn id="36" dur="500"/>
                                        <p:tgtEl>
                                          <p:spTgt spid="18">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xEl>
                                              <p:pRg st="3" end="3"/>
                                            </p:txEl>
                                          </p:spTgt>
                                        </p:tgtEl>
                                        <p:attrNameLst>
                                          <p:attrName>style.visibility</p:attrName>
                                        </p:attrNameLst>
                                      </p:cBhvr>
                                      <p:to>
                                        <p:strVal val="visible"/>
                                      </p:to>
                                    </p:set>
                                    <p:animEffect transition="in" filter="fade">
                                      <p:cBhvr>
                                        <p:cTn id="39" dur="500"/>
                                        <p:tgtEl>
                                          <p:spTgt spid="18">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xEl>
                                              <p:pRg st="4" end="4"/>
                                            </p:txEl>
                                          </p:spTgt>
                                        </p:tgtEl>
                                        <p:attrNameLst>
                                          <p:attrName>style.visibility</p:attrName>
                                        </p:attrNameLst>
                                      </p:cBhvr>
                                      <p:to>
                                        <p:strVal val="visible"/>
                                      </p:to>
                                    </p:set>
                                    <p:animEffect transition="in" filter="fade">
                                      <p:cBhvr>
                                        <p:cTn id="42" dur="500"/>
                                        <p:tgtEl>
                                          <p:spTgt spid="18">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xEl>
                                              <p:pRg st="5" end="5"/>
                                            </p:txEl>
                                          </p:spTgt>
                                        </p:tgtEl>
                                        <p:attrNameLst>
                                          <p:attrName>style.visibility</p:attrName>
                                        </p:attrNameLst>
                                      </p:cBhvr>
                                      <p:to>
                                        <p:strVal val="visible"/>
                                      </p:to>
                                    </p:set>
                                    <p:animEffect transition="in" filter="fade">
                                      <p:cBhvr>
                                        <p:cTn id="45" dur="500"/>
                                        <p:tgtEl>
                                          <p:spTgt spid="1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
                                            <p:txEl>
                                              <p:pRg st="0" end="0"/>
                                            </p:txEl>
                                          </p:spTgt>
                                        </p:tgtEl>
                                        <p:attrNameLst>
                                          <p:attrName>style.visibility</p:attrName>
                                        </p:attrNameLst>
                                      </p:cBhvr>
                                      <p:to>
                                        <p:strVal val="visible"/>
                                      </p:to>
                                    </p:set>
                                    <p:animEffect transition="in" filter="fade">
                                      <p:cBhvr>
                                        <p:cTn id="50" dur="500"/>
                                        <p:tgtEl>
                                          <p:spTgt spid="20">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xEl>
                                              <p:pRg st="1" end="1"/>
                                            </p:txEl>
                                          </p:spTgt>
                                        </p:tgtEl>
                                        <p:attrNameLst>
                                          <p:attrName>style.visibility</p:attrName>
                                        </p:attrNameLst>
                                      </p:cBhvr>
                                      <p:to>
                                        <p:strVal val="visible"/>
                                      </p:to>
                                    </p:set>
                                    <p:animEffect transition="in" filter="fade">
                                      <p:cBhvr>
                                        <p:cTn id="53" dur="500"/>
                                        <p:tgtEl>
                                          <p:spTgt spid="20">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20">
                                            <p:txEl>
                                              <p:pRg st="2" end="2"/>
                                            </p:txEl>
                                          </p:spTgt>
                                        </p:tgtEl>
                                        <p:attrNameLst>
                                          <p:attrName>style.visibility</p:attrName>
                                        </p:attrNameLst>
                                      </p:cBhvr>
                                      <p:to>
                                        <p:strVal val="visible"/>
                                      </p:to>
                                    </p:set>
                                    <p:animEffect transition="in" filter="fade">
                                      <p:cBhvr>
                                        <p:cTn id="56" dur="500"/>
                                        <p:tgtEl>
                                          <p:spTgt spid="20">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xEl>
                                              <p:pRg st="0" end="0"/>
                                            </p:txEl>
                                          </p:spTgt>
                                        </p:tgtEl>
                                        <p:attrNameLst>
                                          <p:attrName>style.visibility</p:attrName>
                                        </p:attrNameLst>
                                      </p:cBhvr>
                                      <p:to>
                                        <p:strVal val="visible"/>
                                      </p:to>
                                    </p:set>
                                    <p:animEffect transition="in" filter="fade">
                                      <p:cBhvr>
                                        <p:cTn id="61" dur="500"/>
                                        <p:tgtEl>
                                          <p:spTgt spid="19">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9">
                                            <p:txEl>
                                              <p:pRg st="1" end="1"/>
                                            </p:txEl>
                                          </p:spTgt>
                                        </p:tgtEl>
                                        <p:attrNameLst>
                                          <p:attrName>style.visibility</p:attrName>
                                        </p:attrNameLst>
                                      </p:cBhvr>
                                      <p:to>
                                        <p:strVal val="visible"/>
                                      </p:to>
                                    </p:set>
                                    <p:animEffect transition="in" filter="fade">
                                      <p:cBhvr>
                                        <p:cTn id="64" dur="500"/>
                                        <p:tgtEl>
                                          <p:spTgt spid="19">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9">
                                            <p:txEl>
                                              <p:pRg st="2" end="2"/>
                                            </p:txEl>
                                          </p:spTgt>
                                        </p:tgtEl>
                                        <p:attrNameLst>
                                          <p:attrName>style.visibility</p:attrName>
                                        </p:attrNameLst>
                                      </p:cBhvr>
                                      <p:to>
                                        <p:strVal val="visible"/>
                                      </p:to>
                                    </p:set>
                                    <p:animEffect transition="in" filter="fade">
                                      <p:cBhvr>
                                        <p:cTn id="67" dur="500"/>
                                        <p:tgtEl>
                                          <p:spTgt spid="19">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9">
                                            <p:txEl>
                                              <p:pRg st="3" end="3"/>
                                            </p:txEl>
                                          </p:spTgt>
                                        </p:tgtEl>
                                        <p:attrNameLst>
                                          <p:attrName>style.visibility</p:attrName>
                                        </p:attrNameLst>
                                      </p:cBhvr>
                                      <p:to>
                                        <p:strVal val="visible"/>
                                      </p:to>
                                    </p:set>
                                    <p:animEffect transition="in" filter="fade">
                                      <p:cBhvr>
                                        <p:cTn id="70" dur="500"/>
                                        <p:tgtEl>
                                          <p:spTgt spid="19">
                                            <p:txEl>
                                              <p:pRg st="3" end="3"/>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906CA6-9E4C-49A3-89C7-340EC04966C8}"/>
              </a:ext>
            </a:extLst>
          </p:cNvPr>
          <p:cNvSpPr>
            <a:spLocks noGrp="1"/>
          </p:cNvSpPr>
          <p:nvPr>
            <p:ph type="title"/>
          </p:nvPr>
        </p:nvSpPr>
        <p:spPr/>
        <p:txBody>
          <a:bodyPr/>
          <a:lstStyle/>
          <a:p>
            <a:r>
              <a:rPr lang="en-US" altLang="zh-TW" dirty="0"/>
              <a:t>Sample results</a:t>
            </a:r>
          </a:p>
        </p:txBody>
      </p:sp>
      <p:pic>
        <p:nvPicPr>
          <p:cNvPr id="10" name="內容版面配置區 9">
            <a:extLst>
              <a:ext uri="{FF2B5EF4-FFF2-40B4-BE49-F238E27FC236}">
                <a16:creationId xmlns:a16="http://schemas.microsoft.com/office/drawing/2014/main" id="{25FDB23B-45CD-48CD-A9CD-980A823CBC4A}"/>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2822086"/>
            <a:ext cx="5063318" cy="2839244"/>
          </a:xfrm>
        </p:spPr>
      </p:pic>
      <p:pic>
        <p:nvPicPr>
          <p:cNvPr id="12" name="圖形 11">
            <a:extLst>
              <a:ext uri="{FF2B5EF4-FFF2-40B4-BE49-F238E27FC236}">
                <a16:creationId xmlns:a16="http://schemas.microsoft.com/office/drawing/2014/main" id="{8B50E3F5-C856-4292-BC9B-8F7790536E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90482" y="2822086"/>
            <a:ext cx="5063318" cy="2839244"/>
          </a:xfrm>
          <a:prstGeom prst="rect">
            <a:avLst/>
          </a:prstGeom>
        </p:spPr>
      </p:pic>
      <p:sp>
        <p:nvSpPr>
          <p:cNvPr id="13" name="文字方塊 12">
            <a:extLst>
              <a:ext uri="{FF2B5EF4-FFF2-40B4-BE49-F238E27FC236}">
                <a16:creationId xmlns:a16="http://schemas.microsoft.com/office/drawing/2014/main" id="{0E60878C-2C3F-404D-A7D1-9B6C5C029366}"/>
              </a:ext>
            </a:extLst>
          </p:cNvPr>
          <p:cNvSpPr txBox="1"/>
          <p:nvPr/>
        </p:nvSpPr>
        <p:spPr>
          <a:xfrm>
            <a:off x="838200" y="1606550"/>
            <a:ext cx="5063318" cy="830997"/>
          </a:xfrm>
          <a:prstGeom prst="rect">
            <a:avLst/>
          </a:prstGeom>
          <a:noFill/>
        </p:spPr>
        <p:txBody>
          <a:bodyPr wrap="square" rtlCol="0">
            <a:spAutoFit/>
          </a:bodyPr>
          <a:lstStyle/>
          <a:p>
            <a:pPr marL="285750" indent="-285750">
              <a:buFont typeface="Arial" panose="020B0604020202020204" pitchFamily="34" charset="0"/>
              <a:buChar char="•"/>
            </a:pPr>
            <a:r>
              <a:rPr lang="en-US" altLang="zh-TW" sz="2400" dirty="0"/>
              <a:t>Best frame in PSNR from a random synthesized video</a:t>
            </a:r>
            <a:endParaRPr lang="zh-TW" altLang="en-US" sz="2400" dirty="0"/>
          </a:p>
        </p:txBody>
      </p:sp>
      <p:sp>
        <p:nvSpPr>
          <p:cNvPr id="14" name="文字方塊 13">
            <a:extLst>
              <a:ext uri="{FF2B5EF4-FFF2-40B4-BE49-F238E27FC236}">
                <a16:creationId xmlns:a16="http://schemas.microsoft.com/office/drawing/2014/main" id="{3A3C4797-C781-4361-873B-29538C06CBE8}"/>
              </a:ext>
            </a:extLst>
          </p:cNvPr>
          <p:cNvSpPr txBox="1"/>
          <p:nvPr/>
        </p:nvSpPr>
        <p:spPr>
          <a:xfrm>
            <a:off x="6290482" y="1606549"/>
            <a:ext cx="5063318" cy="1200329"/>
          </a:xfrm>
          <a:prstGeom prst="rect">
            <a:avLst/>
          </a:prstGeom>
          <a:noFill/>
        </p:spPr>
        <p:txBody>
          <a:bodyPr wrap="square" rtlCol="0">
            <a:spAutoFit/>
          </a:bodyPr>
          <a:lstStyle/>
          <a:p>
            <a:pPr marL="285750" indent="-285750">
              <a:buFont typeface="Arial" panose="020B0604020202020204" pitchFamily="34" charset="0"/>
              <a:buChar char="•"/>
            </a:pPr>
            <a:r>
              <a:rPr lang="en-US" altLang="zh-TW" sz="2400" dirty="0"/>
              <a:t>Worst frame in PSNR from a random synthesized video</a:t>
            </a:r>
          </a:p>
          <a:p>
            <a:pPr marL="285750" indent="-285750">
              <a:buFont typeface="Arial" panose="020B0604020202020204" pitchFamily="34" charset="0"/>
              <a:buChar char="•"/>
            </a:pPr>
            <a:r>
              <a:rPr lang="en-US" altLang="zh-TW" sz="2400" dirty="0"/>
              <a:t>Artifacts: blur, distortion</a:t>
            </a:r>
            <a:endParaRPr lang="zh-TW" altLang="en-US" sz="2400" dirty="0"/>
          </a:p>
        </p:txBody>
      </p:sp>
      <p:sp>
        <p:nvSpPr>
          <p:cNvPr id="15" name="Snip Single Corner Rectangle 5">
            <a:extLst>
              <a:ext uri="{FF2B5EF4-FFF2-40B4-BE49-F238E27FC236}">
                <a16:creationId xmlns:a16="http://schemas.microsoft.com/office/drawing/2014/main" id="{7A36076E-6616-46C9-B392-553592BDED1A}"/>
              </a:ext>
            </a:extLst>
          </p:cNvPr>
          <p:cNvSpPr/>
          <p:nvPr/>
        </p:nvSpPr>
        <p:spPr>
          <a:xfrm flipV="1">
            <a:off x="9486" y="-1"/>
            <a:ext cx="216856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16" name="TextBox 6">
            <a:extLst>
              <a:ext uri="{FF2B5EF4-FFF2-40B4-BE49-F238E27FC236}">
                <a16:creationId xmlns:a16="http://schemas.microsoft.com/office/drawing/2014/main" id="{923DAFE3-FB9E-45B2-8201-94720ACCC91E}"/>
              </a:ext>
            </a:extLst>
          </p:cNvPr>
          <p:cNvSpPr txBox="1"/>
          <p:nvPr/>
        </p:nvSpPr>
        <p:spPr>
          <a:xfrm>
            <a:off x="105219" y="116376"/>
            <a:ext cx="2022031" cy="523220"/>
          </a:xfrm>
          <a:prstGeom prst="rect">
            <a:avLst/>
          </a:prstGeom>
          <a:noFill/>
        </p:spPr>
        <p:txBody>
          <a:bodyPr wrap="square" rtlCol="0">
            <a:spAutoFit/>
          </a:bodyPr>
          <a:lstStyle/>
          <a:p>
            <a:r>
              <a:rPr lang="en-US" altLang="zh-TW" sz="2800" dirty="0">
                <a:solidFill>
                  <a:schemeClr val="accent4">
                    <a:lumMod val="50000"/>
                  </a:schemeClr>
                </a:solidFill>
              </a:rPr>
              <a:t>Evaluations</a:t>
            </a:r>
          </a:p>
        </p:txBody>
      </p:sp>
      <p:sp>
        <p:nvSpPr>
          <p:cNvPr id="3" name="投影片編號版面配置區 2">
            <a:extLst>
              <a:ext uri="{FF2B5EF4-FFF2-40B4-BE49-F238E27FC236}">
                <a16:creationId xmlns:a16="http://schemas.microsoft.com/office/drawing/2014/main" id="{D624A2FF-AB0C-4F6C-99F0-62BFA58307EC}"/>
              </a:ext>
            </a:extLst>
          </p:cNvPr>
          <p:cNvSpPr>
            <a:spLocks noGrp="1"/>
          </p:cNvSpPr>
          <p:nvPr>
            <p:ph type="sldNum" sz="quarter" idx="12"/>
          </p:nvPr>
        </p:nvSpPr>
        <p:spPr/>
        <p:txBody>
          <a:bodyPr/>
          <a:lstStyle/>
          <a:p>
            <a:fld id="{E1CFCEE7-AA0A-44B9-A0B3-5356ACC922F5}" type="slidenum">
              <a:rPr lang="zh-TW" altLang="en-US" smtClean="0"/>
              <a:t>41</a:t>
            </a:fld>
            <a:endParaRPr lang="zh-TW" altLang="en-US"/>
          </a:p>
        </p:txBody>
      </p:sp>
      <p:sp>
        <p:nvSpPr>
          <p:cNvPr id="4" name="文字方塊 3">
            <a:extLst>
              <a:ext uri="{FF2B5EF4-FFF2-40B4-BE49-F238E27FC236}">
                <a16:creationId xmlns:a16="http://schemas.microsoft.com/office/drawing/2014/main" id="{38EADAF7-0D7B-4734-8F8B-C20B73EFF401}"/>
              </a:ext>
            </a:extLst>
          </p:cNvPr>
          <p:cNvSpPr txBox="1"/>
          <p:nvPr/>
        </p:nvSpPr>
        <p:spPr>
          <a:xfrm>
            <a:off x="3335867" y="5919893"/>
            <a:ext cx="5520266" cy="707886"/>
          </a:xfrm>
          <a:prstGeom prst="rect">
            <a:avLst/>
          </a:prstGeom>
          <a:noFill/>
          <a:ln>
            <a:solidFill>
              <a:schemeClr val="tx1"/>
            </a:solidFill>
          </a:ln>
        </p:spPr>
        <p:txBody>
          <a:bodyPr wrap="square" rtlCol="0">
            <a:spAutoFit/>
          </a:bodyPr>
          <a:lstStyle/>
          <a:p>
            <a:pPr algn="ctr"/>
            <a:r>
              <a:rPr lang="en-US" altLang="zh-TW" sz="4000" dirty="0"/>
              <a:t>See demo videos</a:t>
            </a:r>
            <a:endParaRPr lang="zh-TW" altLang="en-US" sz="4000" dirty="0"/>
          </a:p>
        </p:txBody>
      </p:sp>
    </p:spTree>
    <p:extLst>
      <p:ext uri="{BB962C8B-B14F-4D97-AF65-F5344CB8AC3E}">
        <p14:creationId xmlns:p14="http://schemas.microsoft.com/office/powerpoint/2010/main" val="69593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標題 1">
                <a:extLst>
                  <a:ext uri="{FF2B5EF4-FFF2-40B4-BE49-F238E27FC236}">
                    <a16:creationId xmlns:a16="http://schemas.microsoft.com/office/drawing/2014/main" id="{B2906CA6-9E4C-49A3-89C7-340EC04966C8}"/>
                  </a:ext>
                </a:extLst>
              </p:cNvPr>
              <p:cNvSpPr>
                <a:spLocks noGrp="1"/>
              </p:cNvSpPr>
              <p:nvPr>
                <p:ph type="title"/>
              </p:nvPr>
            </p:nvSpPr>
            <p:spPr/>
            <p:txBody>
              <a:bodyPr/>
              <a:lstStyle/>
              <a:p>
                <a:r>
                  <a:rPr lang="en-US" altLang="zh-TW" dirty="0"/>
                  <a:t>Quality Saturates as </a:t>
                </a:r>
                <a14:m>
                  <m:oMath xmlns:m="http://schemas.openxmlformats.org/officeDocument/2006/math">
                    <m:r>
                      <m:rPr>
                        <m:sty m:val="p"/>
                      </m:rPr>
                      <a:rPr lang="en-US" altLang="zh-TW" i="1" dirty="0">
                        <a:latin typeface="Cambria Math" panose="02040503050406030204" pitchFamily="18" charset="0"/>
                      </a:rPr>
                      <m:t>N</m:t>
                    </m:r>
                  </m:oMath>
                </a14:m>
                <a:r>
                  <a:rPr lang="zh-TW" altLang="en-US" dirty="0"/>
                  <a:t> </a:t>
                </a:r>
                <a:r>
                  <a:rPr lang="en-US" altLang="zh-TW" dirty="0"/>
                  <a:t>increases</a:t>
                </a:r>
                <a:endParaRPr lang="zh-TW" altLang="en-US" dirty="0"/>
              </a:p>
            </p:txBody>
          </p:sp>
        </mc:Choice>
        <mc:Fallback xmlns="">
          <p:sp>
            <p:nvSpPr>
              <p:cNvPr id="2" name="標題 1">
                <a:extLst>
                  <a:ext uri="{FF2B5EF4-FFF2-40B4-BE49-F238E27FC236}">
                    <a16:creationId xmlns:a16="http://schemas.microsoft.com/office/drawing/2014/main" id="{B2906CA6-9E4C-49A3-89C7-340EC04966C8}"/>
                  </a:ext>
                </a:extLst>
              </p:cNvPr>
              <p:cNvSpPr>
                <a:spLocks noGrp="1" noRot="1" noChangeAspect="1" noMove="1" noResize="1" noEditPoints="1" noAdjustHandles="1" noChangeArrowheads="1" noChangeShapeType="1" noTextEdit="1"/>
              </p:cNvSpPr>
              <p:nvPr>
                <p:ph type="title"/>
              </p:nvPr>
            </p:nvSpPr>
            <p:spPr>
              <a:blipFill>
                <a:blip r:embed="rId2"/>
                <a:stretch>
                  <a:fillRect l="-237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453D263-698F-4C60-AD3D-C3E21E7D5DD9}"/>
                  </a:ext>
                </a:extLst>
              </p:cNvPr>
              <p:cNvSpPr>
                <a:spLocks noGrp="1"/>
              </p:cNvSpPr>
              <p:nvPr>
                <p:ph idx="1"/>
              </p:nvPr>
            </p:nvSpPr>
            <p:spPr>
              <a:xfrm>
                <a:off x="838200" y="1825625"/>
                <a:ext cx="10515600" cy="1588548"/>
              </a:xfrm>
            </p:spPr>
            <p:txBody>
              <a:bodyPr/>
              <a:lstStyle/>
              <a:p>
                <a:r>
                  <a:rPr lang="en-US" altLang="zh-TW" dirty="0"/>
                  <a:t>Quality saturates when </a:t>
                </a:r>
                <a14:m>
                  <m:oMath xmlns:m="http://schemas.openxmlformats.org/officeDocument/2006/math">
                    <m:r>
                      <a:rPr lang="en-US" altLang="zh-TW" b="0" i="1" smtClean="0">
                        <a:latin typeface="Cambria Math" panose="02040503050406030204" pitchFamily="18" charset="0"/>
                      </a:rPr>
                      <m:t>𝑁</m:t>
                    </m:r>
                    <m:r>
                      <a:rPr lang="en-US" altLang="zh-TW" b="0" i="1" smtClean="0">
                        <a:latin typeface="Cambria Math" panose="02040503050406030204" pitchFamily="18" charset="0"/>
                      </a:rPr>
                      <m:t>=24</m:t>
                    </m:r>
                  </m:oMath>
                </a14:m>
                <a:endParaRPr lang="en-US" altLang="zh-TW" dirty="0"/>
              </a:p>
              <a:p>
                <a:r>
                  <a:rPr lang="en-US" altLang="zh-TW" dirty="0"/>
                  <a:t>VMAF performs relatively worse</a:t>
                </a:r>
              </a:p>
              <a:p>
                <a:pPr lvl="1"/>
                <a:r>
                  <a:rPr lang="en-US" altLang="zh-TW" dirty="0"/>
                  <a:t>Our formulation does not consider temporal continuity</a:t>
                </a:r>
                <a:endParaRPr lang="zh-TW" altLang="en-US" dirty="0"/>
              </a:p>
            </p:txBody>
          </p:sp>
        </mc:Choice>
        <mc:Fallback xmlns="">
          <p:sp>
            <p:nvSpPr>
              <p:cNvPr id="3" name="內容版面配置區 2">
                <a:extLst>
                  <a:ext uri="{FF2B5EF4-FFF2-40B4-BE49-F238E27FC236}">
                    <a16:creationId xmlns:a16="http://schemas.microsoft.com/office/drawing/2014/main" id="{9453D263-698F-4C60-AD3D-C3E21E7D5DD9}"/>
                  </a:ext>
                </a:extLst>
              </p:cNvPr>
              <p:cNvSpPr>
                <a:spLocks noGrp="1" noRot="1" noChangeAspect="1" noMove="1" noResize="1" noEditPoints="1" noAdjustHandles="1" noChangeArrowheads="1" noChangeShapeType="1" noTextEdit="1"/>
              </p:cNvSpPr>
              <p:nvPr>
                <p:ph idx="1"/>
              </p:nvPr>
            </p:nvSpPr>
            <p:spPr>
              <a:xfrm>
                <a:off x="838200" y="1825625"/>
                <a:ext cx="10515600" cy="1588548"/>
              </a:xfrm>
              <a:blipFill>
                <a:blip r:embed="rId3"/>
                <a:stretch>
                  <a:fillRect l="-1043" t="-6130"/>
                </a:stretch>
              </a:blipFill>
            </p:spPr>
            <p:txBody>
              <a:bodyPr/>
              <a:lstStyle/>
              <a:p>
                <a:r>
                  <a:rPr lang="zh-TW" altLang="en-US">
                    <a:noFill/>
                  </a:rPr>
                  <a:t> </a:t>
                </a:r>
              </a:p>
            </p:txBody>
          </p:sp>
        </mc:Fallback>
      </mc:AlternateContent>
      <p:pic>
        <p:nvPicPr>
          <p:cNvPr id="7" name="圖片 6">
            <a:extLst>
              <a:ext uri="{FF2B5EF4-FFF2-40B4-BE49-F238E27FC236}">
                <a16:creationId xmlns:a16="http://schemas.microsoft.com/office/drawing/2014/main" id="{986324C5-5788-4D68-9CA8-DDB3664D4D34}"/>
              </a:ext>
            </a:extLst>
          </p:cNvPr>
          <p:cNvPicPr>
            <a:picLocks noChangeAspect="1"/>
          </p:cNvPicPr>
          <p:nvPr/>
        </p:nvPicPr>
        <p:blipFill>
          <a:blip r:embed="rId4"/>
          <a:stretch>
            <a:fillRect/>
          </a:stretch>
        </p:blipFill>
        <p:spPr>
          <a:xfrm>
            <a:off x="271306" y="3414173"/>
            <a:ext cx="3541217" cy="2552700"/>
          </a:xfrm>
          <a:prstGeom prst="rect">
            <a:avLst/>
          </a:prstGeom>
        </p:spPr>
      </p:pic>
      <p:pic>
        <p:nvPicPr>
          <p:cNvPr id="9" name="圖片 8">
            <a:extLst>
              <a:ext uri="{FF2B5EF4-FFF2-40B4-BE49-F238E27FC236}">
                <a16:creationId xmlns:a16="http://schemas.microsoft.com/office/drawing/2014/main" id="{527ACE6A-36D2-43EA-98C4-1E32EE741580}"/>
              </a:ext>
            </a:extLst>
          </p:cNvPr>
          <p:cNvPicPr>
            <a:picLocks noChangeAspect="1"/>
          </p:cNvPicPr>
          <p:nvPr/>
        </p:nvPicPr>
        <p:blipFill>
          <a:blip r:embed="rId5"/>
          <a:stretch>
            <a:fillRect/>
          </a:stretch>
        </p:blipFill>
        <p:spPr>
          <a:xfrm>
            <a:off x="3995604" y="3441129"/>
            <a:ext cx="3542400" cy="2498788"/>
          </a:xfrm>
          <a:prstGeom prst="rect">
            <a:avLst/>
          </a:prstGeom>
        </p:spPr>
      </p:pic>
      <p:pic>
        <p:nvPicPr>
          <p:cNvPr id="11" name="圖片 10">
            <a:extLst>
              <a:ext uri="{FF2B5EF4-FFF2-40B4-BE49-F238E27FC236}">
                <a16:creationId xmlns:a16="http://schemas.microsoft.com/office/drawing/2014/main" id="{E1461329-ACBD-4110-839D-106E56BC53B0}"/>
              </a:ext>
            </a:extLst>
          </p:cNvPr>
          <p:cNvPicPr>
            <a:picLocks noChangeAspect="1"/>
          </p:cNvPicPr>
          <p:nvPr/>
        </p:nvPicPr>
        <p:blipFill>
          <a:blip r:embed="rId6"/>
          <a:stretch>
            <a:fillRect/>
          </a:stretch>
        </p:blipFill>
        <p:spPr>
          <a:xfrm>
            <a:off x="7811400" y="3421603"/>
            <a:ext cx="3542400" cy="2537839"/>
          </a:xfrm>
          <a:prstGeom prst="rect">
            <a:avLst/>
          </a:prstGeom>
        </p:spPr>
      </p:pic>
      <p:sp>
        <p:nvSpPr>
          <p:cNvPr id="12" name="Snip Single Corner Rectangle 5">
            <a:extLst>
              <a:ext uri="{FF2B5EF4-FFF2-40B4-BE49-F238E27FC236}">
                <a16:creationId xmlns:a16="http://schemas.microsoft.com/office/drawing/2014/main" id="{2A2AF45E-635E-49F3-B74F-047BF889CA7E}"/>
              </a:ext>
            </a:extLst>
          </p:cNvPr>
          <p:cNvSpPr/>
          <p:nvPr/>
        </p:nvSpPr>
        <p:spPr>
          <a:xfrm flipV="1">
            <a:off x="9486" y="-1"/>
            <a:ext cx="216856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13" name="TextBox 6">
            <a:extLst>
              <a:ext uri="{FF2B5EF4-FFF2-40B4-BE49-F238E27FC236}">
                <a16:creationId xmlns:a16="http://schemas.microsoft.com/office/drawing/2014/main" id="{2E5A76FB-DE4F-44FC-A762-3DF61835B9DB}"/>
              </a:ext>
            </a:extLst>
          </p:cNvPr>
          <p:cNvSpPr txBox="1"/>
          <p:nvPr/>
        </p:nvSpPr>
        <p:spPr>
          <a:xfrm>
            <a:off x="105219" y="116376"/>
            <a:ext cx="2022031" cy="523220"/>
          </a:xfrm>
          <a:prstGeom prst="rect">
            <a:avLst/>
          </a:prstGeom>
          <a:noFill/>
        </p:spPr>
        <p:txBody>
          <a:bodyPr wrap="square" rtlCol="0">
            <a:spAutoFit/>
          </a:bodyPr>
          <a:lstStyle/>
          <a:p>
            <a:r>
              <a:rPr lang="en-US" altLang="zh-TW" sz="2800" dirty="0">
                <a:solidFill>
                  <a:schemeClr val="accent4">
                    <a:lumMod val="50000"/>
                  </a:schemeClr>
                </a:solidFill>
              </a:rPr>
              <a:t>Evaluations</a:t>
            </a:r>
          </a:p>
        </p:txBody>
      </p:sp>
      <p:sp>
        <p:nvSpPr>
          <p:cNvPr id="4" name="投影片編號版面配置區 3">
            <a:extLst>
              <a:ext uri="{FF2B5EF4-FFF2-40B4-BE49-F238E27FC236}">
                <a16:creationId xmlns:a16="http://schemas.microsoft.com/office/drawing/2014/main" id="{5793BE4B-82E3-47F4-9EA2-B43CD558D2CA}"/>
              </a:ext>
            </a:extLst>
          </p:cNvPr>
          <p:cNvSpPr>
            <a:spLocks noGrp="1"/>
          </p:cNvSpPr>
          <p:nvPr>
            <p:ph type="sldNum" sz="quarter" idx="12"/>
          </p:nvPr>
        </p:nvSpPr>
        <p:spPr/>
        <p:txBody>
          <a:bodyPr/>
          <a:lstStyle/>
          <a:p>
            <a:fld id="{E1CFCEE7-AA0A-44B9-A0B3-5356ACC922F5}" type="slidenum">
              <a:rPr lang="zh-TW" altLang="en-US" smtClean="0"/>
              <a:t>42</a:t>
            </a:fld>
            <a:endParaRPr lang="zh-TW" altLang="en-US"/>
          </a:p>
        </p:txBody>
      </p:sp>
    </p:spTree>
    <p:extLst>
      <p:ext uri="{BB962C8B-B14F-4D97-AF65-F5344CB8AC3E}">
        <p14:creationId xmlns:p14="http://schemas.microsoft.com/office/powerpoint/2010/main" val="3839883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906CA6-9E4C-49A3-89C7-340EC04966C8}"/>
              </a:ext>
            </a:extLst>
          </p:cNvPr>
          <p:cNvSpPr>
            <a:spLocks noGrp="1"/>
          </p:cNvSpPr>
          <p:nvPr>
            <p:ph type="title"/>
          </p:nvPr>
        </p:nvSpPr>
        <p:spPr/>
        <p:txBody>
          <a:bodyPr/>
          <a:lstStyle/>
          <a:p>
            <a:r>
              <a:rPr lang="en-US" altLang="zh-TW" dirty="0"/>
              <a:t>Bandwidth Reduction</a:t>
            </a:r>
            <a:endParaRPr lang="zh-TW" altLang="en-US" dirty="0"/>
          </a:p>
        </p:txBody>
      </p:sp>
      <p:sp>
        <p:nvSpPr>
          <p:cNvPr id="3" name="內容版面配置區 2">
            <a:extLst>
              <a:ext uri="{FF2B5EF4-FFF2-40B4-BE49-F238E27FC236}">
                <a16:creationId xmlns:a16="http://schemas.microsoft.com/office/drawing/2014/main" id="{9453D263-698F-4C60-AD3D-C3E21E7D5DD9}"/>
              </a:ext>
            </a:extLst>
          </p:cNvPr>
          <p:cNvSpPr>
            <a:spLocks noGrp="1"/>
          </p:cNvSpPr>
          <p:nvPr>
            <p:ph idx="1"/>
          </p:nvPr>
        </p:nvSpPr>
        <p:spPr>
          <a:xfrm>
            <a:off x="406400" y="1825624"/>
            <a:ext cx="6059714" cy="4759325"/>
          </a:xfrm>
        </p:spPr>
        <p:txBody>
          <a:bodyPr>
            <a:normAutofit/>
          </a:bodyPr>
          <a:lstStyle/>
          <a:p>
            <a:r>
              <a:rPr lang="en-US" altLang="zh-TW" dirty="0"/>
              <a:t>H.264 encoder, quantization parameter (QP) = 0</a:t>
            </a:r>
          </a:p>
          <a:p>
            <a:r>
              <a:rPr lang="en-US" altLang="zh-TW" dirty="0"/>
              <a:t>Encode ground truth video at 50 fps</a:t>
            </a:r>
          </a:p>
          <a:p>
            <a:r>
              <a:rPr lang="en-US" altLang="zh-TW" dirty="0"/>
              <a:t>Encode source views separately</a:t>
            </a:r>
          </a:p>
          <a:p>
            <a:r>
              <a:rPr lang="en-US" altLang="zh-TW" dirty="0"/>
              <a:t>Save 94% of bandwidth consumption</a:t>
            </a:r>
            <a:endParaRPr lang="zh-TW" altLang="en-US" dirty="0"/>
          </a:p>
        </p:txBody>
      </p:sp>
      <p:pic>
        <p:nvPicPr>
          <p:cNvPr id="8" name="圖片 7">
            <a:extLst>
              <a:ext uri="{FF2B5EF4-FFF2-40B4-BE49-F238E27FC236}">
                <a16:creationId xmlns:a16="http://schemas.microsoft.com/office/drawing/2014/main" id="{DBF32790-DFAD-4C52-A358-09994A755ECC}"/>
              </a:ext>
            </a:extLst>
          </p:cNvPr>
          <p:cNvPicPr>
            <a:picLocks noChangeAspect="1"/>
          </p:cNvPicPr>
          <p:nvPr/>
        </p:nvPicPr>
        <p:blipFill>
          <a:blip r:embed="rId2"/>
          <a:stretch>
            <a:fillRect/>
          </a:stretch>
        </p:blipFill>
        <p:spPr>
          <a:xfrm>
            <a:off x="6126313" y="1825623"/>
            <a:ext cx="5807208" cy="4759326"/>
          </a:xfrm>
          <a:prstGeom prst="rect">
            <a:avLst/>
          </a:prstGeom>
        </p:spPr>
      </p:pic>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5913F5AB-F20F-40D7-B132-1B05235785B9}"/>
                  </a:ext>
                </a:extLst>
              </p:cNvPr>
              <p:cNvSpPr txBox="1"/>
              <p:nvPr/>
            </p:nvSpPr>
            <p:spPr>
              <a:xfrm>
                <a:off x="7222672" y="2804955"/>
                <a:ext cx="354965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𝑁</m:t>
                      </m:r>
                      <m:r>
                        <a:rPr lang="en-US" altLang="zh-TW" sz="2400" b="0" i="1" smtClean="0">
                          <a:latin typeface="Cambria Math" panose="02040503050406030204" pitchFamily="18" charset="0"/>
                        </a:rPr>
                        <m:t>={8, 16, 24, …, 40}</m:t>
                      </m:r>
                    </m:oMath>
                  </m:oMathPara>
                </a14:m>
                <a:endParaRPr lang="zh-TW" altLang="en-US" sz="2400" dirty="0"/>
              </a:p>
            </p:txBody>
          </p:sp>
        </mc:Choice>
        <mc:Fallback xmlns="">
          <p:sp>
            <p:nvSpPr>
              <p:cNvPr id="10" name="文字方塊 9">
                <a:extLst>
                  <a:ext uri="{FF2B5EF4-FFF2-40B4-BE49-F238E27FC236}">
                    <a16:creationId xmlns:a16="http://schemas.microsoft.com/office/drawing/2014/main" id="{5913F5AB-F20F-40D7-B132-1B05235785B9}"/>
                  </a:ext>
                </a:extLst>
              </p:cNvPr>
              <p:cNvSpPr txBox="1">
                <a:spLocks noRot="1" noChangeAspect="1" noMove="1" noResize="1" noEditPoints="1" noAdjustHandles="1" noChangeArrowheads="1" noChangeShapeType="1" noTextEdit="1"/>
              </p:cNvSpPr>
              <p:nvPr/>
            </p:nvSpPr>
            <p:spPr>
              <a:xfrm>
                <a:off x="7222672" y="2804955"/>
                <a:ext cx="3549650" cy="461665"/>
              </a:xfrm>
              <a:prstGeom prst="rect">
                <a:avLst/>
              </a:prstGeom>
              <a:blipFill>
                <a:blip r:embed="rId3"/>
                <a:stretch>
                  <a:fillRect b="-17105"/>
                </a:stretch>
              </a:blipFill>
            </p:spPr>
            <p:txBody>
              <a:bodyPr/>
              <a:lstStyle/>
              <a:p>
                <a:r>
                  <a:rPr lang="zh-TW" altLang="en-US">
                    <a:noFill/>
                  </a:rPr>
                  <a:t> </a:t>
                </a:r>
              </a:p>
            </p:txBody>
          </p:sp>
        </mc:Fallback>
      </mc:AlternateContent>
      <p:sp>
        <p:nvSpPr>
          <p:cNvPr id="12" name="Snip Single Corner Rectangle 5">
            <a:extLst>
              <a:ext uri="{FF2B5EF4-FFF2-40B4-BE49-F238E27FC236}">
                <a16:creationId xmlns:a16="http://schemas.microsoft.com/office/drawing/2014/main" id="{DA4F8F64-A577-452D-8EB0-9B45D3E97AA6}"/>
              </a:ext>
            </a:extLst>
          </p:cNvPr>
          <p:cNvSpPr/>
          <p:nvPr/>
        </p:nvSpPr>
        <p:spPr>
          <a:xfrm flipV="1">
            <a:off x="9486" y="-1"/>
            <a:ext cx="216856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13" name="TextBox 6">
            <a:extLst>
              <a:ext uri="{FF2B5EF4-FFF2-40B4-BE49-F238E27FC236}">
                <a16:creationId xmlns:a16="http://schemas.microsoft.com/office/drawing/2014/main" id="{298AA908-191D-4D04-979F-9AA3B4E8B9BD}"/>
              </a:ext>
            </a:extLst>
          </p:cNvPr>
          <p:cNvSpPr txBox="1"/>
          <p:nvPr/>
        </p:nvSpPr>
        <p:spPr>
          <a:xfrm>
            <a:off x="105219" y="116376"/>
            <a:ext cx="2022031" cy="523220"/>
          </a:xfrm>
          <a:prstGeom prst="rect">
            <a:avLst/>
          </a:prstGeom>
          <a:noFill/>
        </p:spPr>
        <p:txBody>
          <a:bodyPr wrap="square" rtlCol="0">
            <a:spAutoFit/>
          </a:bodyPr>
          <a:lstStyle/>
          <a:p>
            <a:r>
              <a:rPr lang="en-US" altLang="zh-TW" sz="2800" dirty="0">
                <a:solidFill>
                  <a:schemeClr val="accent4">
                    <a:lumMod val="50000"/>
                  </a:schemeClr>
                </a:solidFill>
              </a:rPr>
              <a:t>Evaluations</a:t>
            </a:r>
          </a:p>
        </p:txBody>
      </p:sp>
      <p:sp>
        <p:nvSpPr>
          <p:cNvPr id="4" name="投影片編號版面配置區 3">
            <a:extLst>
              <a:ext uri="{FF2B5EF4-FFF2-40B4-BE49-F238E27FC236}">
                <a16:creationId xmlns:a16="http://schemas.microsoft.com/office/drawing/2014/main" id="{90E082F0-1559-464B-80A7-8405834706E8}"/>
              </a:ext>
            </a:extLst>
          </p:cNvPr>
          <p:cNvSpPr>
            <a:spLocks noGrp="1"/>
          </p:cNvSpPr>
          <p:nvPr>
            <p:ph type="sldNum" sz="quarter" idx="12"/>
          </p:nvPr>
        </p:nvSpPr>
        <p:spPr/>
        <p:txBody>
          <a:bodyPr/>
          <a:lstStyle/>
          <a:p>
            <a:fld id="{E1CFCEE7-AA0A-44B9-A0B3-5356ACC922F5}" type="slidenum">
              <a:rPr lang="zh-TW" altLang="en-US" smtClean="0"/>
              <a:t>43</a:t>
            </a:fld>
            <a:endParaRPr lang="zh-TW" altLang="en-US"/>
          </a:p>
        </p:txBody>
      </p:sp>
    </p:spTree>
    <p:extLst>
      <p:ext uri="{BB962C8B-B14F-4D97-AF65-F5344CB8AC3E}">
        <p14:creationId xmlns:p14="http://schemas.microsoft.com/office/powerpoint/2010/main" val="796373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906CA6-9E4C-49A3-89C7-340EC04966C8}"/>
              </a:ext>
            </a:extLst>
          </p:cNvPr>
          <p:cNvSpPr>
            <a:spLocks noGrp="1"/>
          </p:cNvSpPr>
          <p:nvPr>
            <p:ph type="title"/>
          </p:nvPr>
        </p:nvSpPr>
        <p:spPr/>
        <p:txBody>
          <a:bodyPr/>
          <a:lstStyle/>
          <a:p>
            <a:r>
              <a:rPr lang="en-US" altLang="zh-TW" dirty="0"/>
              <a:t>Solver Comparison</a:t>
            </a:r>
            <a:endParaRPr lang="zh-TW" altLang="en-US" dirty="0"/>
          </a:p>
        </p:txBody>
      </p:sp>
      <p:sp>
        <p:nvSpPr>
          <p:cNvPr id="3" name="內容版面配置區 2">
            <a:extLst>
              <a:ext uri="{FF2B5EF4-FFF2-40B4-BE49-F238E27FC236}">
                <a16:creationId xmlns:a16="http://schemas.microsoft.com/office/drawing/2014/main" id="{9453D263-698F-4C60-AD3D-C3E21E7D5DD9}"/>
              </a:ext>
            </a:extLst>
          </p:cNvPr>
          <p:cNvSpPr>
            <a:spLocks noGrp="1"/>
          </p:cNvSpPr>
          <p:nvPr>
            <p:ph idx="1"/>
          </p:nvPr>
        </p:nvSpPr>
        <p:spPr/>
        <p:txBody>
          <a:bodyPr/>
          <a:lstStyle/>
          <a:p>
            <a:r>
              <a:rPr lang="en-US" altLang="zh-TW" dirty="0"/>
              <a:t>C2I, C2G only have </a:t>
            </a:r>
            <a:r>
              <a:rPr lang="en-US" altLang="zh-TW" u="sng" dirty="0"/>
              <a:t>scalar coverage ratio</a:t>
            </a:r>
            <a:r>
              <a:rPr lang="en-US" altLang="zh-TW" dirty="0"/>
              <a:t> information</a:t>
            </a:r>
          </a:p>
          <a:p>
            <a:r>
              <a:rPr lang="en-US" altLang="zh-TW" dirty="0"/>
              <a:t>Uni, BB, UM outperform C2I, C2G</a:t>
            </a:r>
          </a:p>
          <a:p>
            <a:r>
              <a:rPr lang="en-US" altLang="zh-TW" dirty="0"/>
              <a:t>Uni, UM seek for improvement over Uni in PSNR</a:t>
            </a:r>
            <a:endParaRPr lang="zh-TW" altLang="en-US" dirty="0"/>
          </a:p>
        </p:txBody>
      </p:sp>
      <p:pic>
        <p:nvPicPr>
          <p:cNvPr id="7" name="圖片 6">
            <a:extLst>
              <a:ext uri="{FF2B5EF4-FFF2-40B4-BE49-F238E27FC236}">
                <a16:creationId xmlns:a16="http://schemas.microsoft.com/office/drawing/2014/main" id="{3718EA39-AA3B-45FE-82A6-C7342F5834DC}"/>
              </a:ext>
            </a:extLst>
          </p:cNvPr>
          <p:cNvPicPr>
            <a:picLocks noChangeAspect="1"/>
          </p:cNvPicPr>
          <p:nvPr/>
        </p:nvPicPr>
        <p:blipFill>
          <a:blip r:embed="rId2"/>
          <a:stretch>
            <a:fillRect/>
          </a:stretch>
        </p:blipFill>
        <p:spPr>
          <a:xfrm>
            <a:off x="564302" y="3504563"/>
            <a:ext cx="3542400" cy="2439503"/>
          </a:xfrm>
          <a:prstGeom prst="rect">
            <a:avLst/>
          </a:prstGeom>
        </p:spPr>
      </p:pic>
      <p:pic>
        <p:nvPicPr>
          <p:cNvPr id="9" name="圖片 8">
            <a:extLst>
              <a:ext uri="{FF2B5EF4-FFF2-40B4-BE49-F238E27FC236}">
                <a16:creationId xmlns:a16="http://schemas.microsoft.com/office/drawing/2014/main" id="{5E3DC139-1FBD-4BBA-A897-402001E6CD59}"/>
              </a:ext>
            </a:extLst>
          </p:cNvPr>
          <p:cNvPicPr>
            <a:picLocks noChangeAspect="1"/>
          </p:cNvPicPr>
          <p:nvPr/>
        </p:nvPicPr>
        <p:blipFill>
          <a:blip r:embed="rId3"/>
          <a:stretch>
            <a:fillRect/>
          </a:stretch>
        </p:blipFill>
        <p:spPr>
          <a:xfrm>
            <a:off x="4324800" y="3429000"/>
            <a:ext cx="3542400" cy="2590630"/>
          </a:xfrm>
          <a:prstGeom prst="rect">
            <a:avLst/>
          </a:prstGeom>
        </p:spPr>
      </p:pic>
      <p:pic>
        <p:nvPicPr>
          <p:cNvPr id="11" name="圖片 10">
            <a:extLst>
              <a:ext uri="{FF2B5EF4-FFF2-40B4-BE49-F238E27FC236}">
                <a16:creationId xmlns:a16="http://schemas.microsoft.com/office/drawing/2014/main" id="{A45E5BAE-030E-4A85-9409-A1807E97FE4D}"/>
              </a:ext>
            </a:extLst>
          </p:cNvPr>
          <p:cNvPicPr>
            <a:picLocks noChangeAspect="1"/>
          </p:cNvPicPr>
          <p:nvPr/>
        </p:nvPicPr>
        <p:blipFill>
          <a:blip r:embed="rId4"/>
          <a:stretch>
            <a:fillRect/>
          </a:stretch>
        </p:blipFill>
        <p:spPr>
          <a:xfrm>
            <a:off x="7929412" y="3496931"/>
            <a:ext cx="3542400" cy="2522699"/>
          </a:xfrm>
          <a:prstGeom prst="rect">
            <a:avLst/>
          </a:prstGeom>
        </p:spPr>
      </p:pic>
      <p:sp>
        <p:nvSpPr>
          <p:cNvPr id="12" name="Snip Single Corner Rectangle 5">
            <a:extLst>
              <a:ext uri="{FF2B5EF4-FFF2-40B4-BE49-F238E27FC236}">
                <a16:creationId xmlns:a16="http://schemas.microsoft.com/office/drawing/2014/main" id="{80FB5D3E-6410-496F-9529-CD4F8A651F6E}"/>
              </a:ext>
            </a:extLst>
          </p:cNvPr>
          <p:cNvSpPr/>
          <p:nvPr/>
        </p:nvSpPr>
        <p:spPr>
          <a:xfrm flipV="1">
            <a:off x="9486" y="-1"/>
            <a:ext cx="216856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13" name="TextBox 6">
            <a:extLst>
              <a:ext uri="{FF2B5EF4-FFF2-40B4-BE49-F238E27FC236}">
                <a16:creationId xmlns:a16="http://schemas.microsoft.com/office/drawing/2014/main" id="{E692C3B8-7546-471B-A0D6-6DEC1591D05B}"/>
              </a:ext>
            </a:extLst>
          </p:cNvPr>
          <p:cNvSpPr txBox="1"/>
          <p:nvPr/>
        </p:nvSpPr>
        <p:spPr>
          <a:xfrm>
            <a:off x="105219" y="116376"/>
            <a:ext cx="2022031" cy="523220"/>
          </a:xfrm>
          <a:prstGeom prst="rect">
            <a:avLst/>
          </a:prstGeom>
          <a:noFill/>
        </p:spPr>
        <p:txBody>
          <a:bodyPr wrap="square" rtlCol="0">
            <a:spAutoFit/>
          </a:bodyPr>
          <a:lstStyle/>
          <a:p>
            <a:r>
              <a:rPr lang="en-US" altLang="zh-TW" sz="2800" dirty="0">
                <a:solidFill>
                  <a:schemeClr val="accent4">
                    <a:lumMod val="50000"/>
                  </a:schemeClr>
                </a:solidFill>
              </a:rPr>
              <a:t>Evaluations</a:t>
            </a:r>
          </a:p>
        </p:txBody>
      </p:sp>
      <p:sp>
        <p:nvSpPr>
          <p:cNvPr id="4" name="投影片編號版面配置區 3">
            <a:extLst>
              <a:ext uri="{FF2B5EF4-FFF2-40B4-BE49-F238E27FC236}">
                <a16:creationId xmlns:a16="http://schemas.microsoft.com/office/drawing/2014/main" id="{43A79101-A9CE-4CA6-9C90-B4B6C5E29AD4}"/>
              </a:ext>
            </a:extLst>
          </p:cNvPr>
          <p:cNvSpPr>
            <a:spLocks noGrp="1"/>
          </p:cNvSpPr>
          <p:nvPr>
            <p:ph type="sldNum" sz="quarter" idx="12"/>
          </p:nvPr>
        </p:nvSpPr>
        <p:spPr/>
        <p:txBody>
          <a:bodyPr/>
          <a:lstStyle/>
          <a:p>
            <a:fld id="{E1CFCEE7-AA0A-44B9-A0B3-5356ACC922F5}" type="slidenum">
              <a:rPr lang="zh-TW" altLang="en-US" smtClean="0"/>
              <a:t>44</a:t>
            </a:fld>
            <a:endParaRPr lang="zh-TW" altLang="en-US"/>
          </a:p>
        </p:txBody>
      </p:sp>
    </p:spTree>
    <p:extLst>
      <p:ext uri="{BB962C8B-B14F-4D97-AF65-F5344CB8AC3E}">
        <p14:creationId xmlns:p14="http://schemas.microsoft.com/office/powerpoint/2010/main" val="2130471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906CA6-9E4C-49A3-89C7-340EC04966C8}"/>
              </a:ext>
            </a:extLst>
          </p:cNvPr>
          <p:cNvSpPr>
            <a:spLocks noGrp="1"/>
          </p:cNvSpPr>
          <p:nvPr>
            <p:ph type="title"/>
          </p:nvPr>
        </p:nvSpPr>
        <p:spPr/>
        <p:txBody>
          <a:bodyPr/>
          <a:lstStyle/>
          <a:p>
            <a:r>
              <a:rPr lang="en-US" altLang="zh-TW" dirty="0"/>
              <a:t>Candidate Generator Comparison</a:t>
            </a:r>
            <a:endParaRPr lang="zh-TW" altLang="en-US" dirty="0"/>
          </a:p>
        </p:txBody>
      </p:sp>
      <p:sp>
        <p:nvSpPr>
          <p:cNvPr id="3" name="內容版面配置區 2">
            <a:extLst>
              <a:ext uri="{FF2B5EF4-FFF2-40B4-BE49-F238E27FC236}">
                <a16:creationId xmlns:a16="http://schemas.microsoft.com/office/drawing/2014/main" id="{9453D263-698F-4C60-AD3D-C3E21E7D5DD9}"/>
              </a:ext>
            </a:extLst>
          </p:cNvPr>
          <p:cNvSpPr>
            <a:spLocks noGrp="1"/>
          </p:cNvSpPr>
          <p:nvPr>
            <p:ph idx="1"/>
          </p:nvPr>
        </p:nvSpPr>
        <p:spPr/>
        <p:txBody>
          <a:bodyPr/>
          <a:lstStyle/>
          <a:p>
            <a:r>
              <a:rPr lang="en-US" altLang="zh-TW" dirty="0"/>
              <a:t>Solver = UM</a:t>
            </a:r>
          </a:p>
          <a:p>
            <a:r>
              <a:rPr lang="en-US" altLang="zh-TW" dirty="0"/>
              <a:t>Proposed generator consistently outperforms S-</a:t>
            </a:r>
            <a:r>
              <a:rPr lang="en-US" altLang="zh-TW" dirty="0" err="1"/>
              <a:t>Cdd</a:t>
            </a:r>
            <a:endParaRPr lang="en-US" altLang="zh-TW" dirty="0"/>
          </a:p>
          <a:p>
            <a:r>
              <a:rPr lang="en-US" altLang="zh-TW" dirty="0"/>
              <a:t>Proposed generator feeds high quality inputs to the pipeline</a:t>
            </a:r>
          </a:p>
          <a:p>
            <a:endParaRPr lang="zh-TW" altLang="en-US" dirty="0"/>
          </a:p>
        </p:txBody>
      </p:sp>
      <p:pic>
        <p:nvPicPr>
          <p:cNvPr id="7" name="圖片 6">
            <a:extLst>
              <a:ext uri="{FF2B5EF4-FFF2-40B4-BE49-F238E27FC236}">
                <a16:creationId xmlns:a16="http://schemas.microsoft.com/office/drawing/2014/main" id="{8ABF233B-E367-46F3-A324-7EAA6C4DFE5B}"/>
              </a:ext>
            </a:extLst>
          </p:cNvPr>
          <p:cNvPicPr>
            <a:picLocks noChangeAspect="1"/>
          </p:cNvPicPr>
          <p:nvPr/>
        </p:nvPicPr>
        <p:blipFill>
          <a:blip r:embed="rId2"/>
          <a:stretch>
            <a:fillRect/>
          </a:stretch>
        </p:blipFill>
        <p:spPr>
          <a:xfrm>
            <a:off x="420529" y="3429000"/>
            <a:ext cx="3542400" cy="2592791"/>
          </a:xfrm>
          <a:prstGeom prst="rect">
            <a:avLst/>
          </a:prstGeom>
        </p:spPr>
      </p:pic>
      <p:pic>
        <p:nvPicPr>
          <p:cNvPr id="9" name="圖片 8">
            <a:extLst>
              <a:ext uri="{FF2B5EF4-FFF2-40B4-BE49-F238E27FC236}">
                <a16:creationId xmlns:a16="http://schemas.microsoft.com/office/drawing/2014/main" id="{683A208B-495B-4761-A276-F222DBF72DD9}"/>
              </a:ext>
            </a:extLst>
          </p:cNvPr>
          <p:cNvPicPr>
            <a:picLocks noChangeAspect="1"/>
          </p:cNvPicPr>
          <p:nvPr/>
        </p:nvPicPr>
        <p:blipFill>
          <a:blip r:embed="rId3"/>
          <a:stretch>
            <a:fillRect/>
          </a:stretch>
        </p:blipFill>
        <p:spPr>
          <a:xfrm>
            <a:off x="4267396" y="3477942"/>
            <a:ext cx="3542400" cy="2543849"/>
          </a:xfrm>
          <a:prstGeom prst="rect">
            <a:avLst/>
          </a:prstGeom>
        </p:spPr>
      </p:pic>
      <p:pic>
        <p:nvPicPr>
          <p:cNvPr id="11" name="圖片 10">
            <a:extLst>
              <a:ext uri="{FF2B5EF4-FFF2-40B4-BE49-F238E27FC236}">
                <a16:creationId xmlns:a16="http://schemas.microsoft.com/office/drawing/2014/main" id="{1370022F-4D91-4600-8A46-DFC0559A94EB}"/>
              </a:ext>
            </a:extLst>
          </p:cNvPr>
          <p:cNvPicPr>
            <a:picLocks noChangeAspect="1"/>
          </p:cNvPicPr>
          <p:nvPr/>
        </p:nvPicPr>
        <p:blipFill>
          <a:blip r:embed="rId4"/>
          <a:stretch>
            <a:fillRect/>
          </a:stretch>
        </p:blipFill>
        <p:spPr>
          <a:xfrm>
            <a:off x="8023358" y="3477942"/>
            <a:ext cx="3542400" cy="2590319"/>
          </a:xfrm>
          <a:prstGeom prst="rect">
            <a:avLst/>
          </a:prstGeom>
        </p:spPr>
      </p:pic>
      <p:sp>
        <p:nvSpPr>
          <p:cNvPr id="12" name="Snip Single Corner Rectangle 5">
            <a:extLst>
              <a:ext uri="{FF2B5EF4-FFF2-40B4-BE49-F238E27FC236}">
                <a16:creationId xmlns:a16="http://schemas.microsoft.com/office/drawing/2014/main" id="{307E5A81-2169-4246-B64E-B7A905057112}"/>
              </a:ext>
            </a:extLst>
          </p:cNvPr>
          <p:cNvSpPr/>
          <p:nvPr/>
        </p:nvSpPr>
        <p:spPr>
          <a:xfrm flipV="1">
            <a:off x="9486" y="-1"/>
            <a:ext cx="216856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13" name="TextBox 6">
            <a:extLst>
              <a:ext uri="{FF2B5EF4-FFF2-40B4-BE49-F238E27FC236}">
                <a16:creationId xmlns:a16="http://schemas.microsoft.com/office/drawing/2014/main" id="{3286CCCB-5D43-4754-A407-35492913F2A4}"/>
              </a:ext>
            </a:extLst>
          </p:cNvPr>
          <p:cNvSpPr txBox="1"/>
          <p:nvPr/>
        </p:nvSpPr>
        <p:spPr>
          <a:xfrm>
            <a:off x="105219" y="116376"/>
            <a:ext cx="2022031" cy="523220"/>
          </a:xfrm>
          <a:prstGeom prst="rect">
            <a:avLst/>
          </a:prstGeom>
          <a:noFill/>
        </p:spPr>
        <p:txBody>
          <a:bodyPr wrap="square" rtlCol="0">
            <a:spAutoFit/>
          </a:bodyPr>
          <a:lstStyle/>
          <a:p>
            <a:r>
              <a:rPr lang="en-US" altLang="zh-TW" sz="2800" dirty="0">
                <a:solidFill>
                  <a:schemeClr val="accent4">
                    <a:lumMod val="50000"/>
                  </a:schemeClr>
                </a:solidFill>
              </a:rPr>
              <a:t>Evaluations</a:t>
            </a:r>
          </a:p>
        </p:txBody>
      </p:sp>
      <p:sp>
        <p:nvSpPr>
          <p:cNvPr id="4" name="投影片編號版面配置區 3">
            <a:extLst>
              <a:ext uri="{FF2B5EF4-FFF2-40B4-BE49-F238E27FC236}">
                <a16:creationId xmlns:a16="http://schemas.microsoft.com/office/drawing/2014/main" id="{EC265E41-D7DD-4EC4-979D-BD4EDE48DFDA}"/>
              </a:ext>
            </a:extLst>
          </p:cNvPr>
          <p:cNvSpPr>
            <a:spLocks noGrp="1"/>
          </p:cNvSpPr>
          <p:nvPr>
            <p:ph type="sldNum" sz="quarter" idx="12"/>
          </p:nvPr>
        </p:nvSpPr>
        <p:spPr/>
        <p:txBody>
          <a:bodyPr/>
          <a:lstStyle/>
          <a:p>
            <a:fld id="{E1CFCEE7-AA0A-44B9-A0B3-5356ACC922F5}" type="slidenum">
              <a:rPr lang="zh-TW" altLang="en-US" smtClean="0"/>
              <a:t>45</a:t>
            </a:fld>
            <a:endParaRPr lang="zh-TW" altLang="en-US"/>
          </a:p>
        </p:txBody>
      </p:sp>
    </p:spTree>
    <p:extLst>
      <p:ext uri="{BB962C8B-B14F-4D97-AF65-F5344CB8AC3E}">
        <p14:creationId xmlns:p14="http://schemas.microsoft.com/office/powerpoint/2010/main" val="3033823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906CA6-9E4C-49A3-89C7-340EC04966C8}"/>
              </a:ext>
            </a:extLst>
          </p:cNvPr>
          <p:cNvSpPr>
            <a:spLocks noGrp="1"/>
          </p:cNvSpPr>
          <p:nvPr>
            <p:ph type="title"/>
          </p:nvPr>
        </p:nvSpPr>
        <p:spPr/>
        <p:txBody>
          <a:bodyPr/>
          <a:lstStyle/>
          <a:p>
            <a:r>
              <a:rPr lang="en-US" altLang="zh-TW" dirty="0"/>
              <a:t>Runtime Distribution</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9453D263-698F-4C60-AD3D-C3E21E7D5DD9}"/>
                  </a:ext>
                </a:extLst>
              </p:cNvPr>
              <p:cNvSpPr>
                <a:spLocks noGrp="1"/>
              </p:cNvSpPr>
              <p:nvPr>
                <p:ph idx="1"/>
              </p:nvPr>
            </p:nvSpPr>
            <p:spPr>
              <a:xfrm>
                <a:off x="317500" y="1825625"/>
                <a:ext cx="5581650" cy="4351338"/>
              </a:xfrm>
            </p:spPr>
            <p:txBody>
              <a:bodyPr/>
              <a:lstStyle/>
              <a:p>
                <a:r>
                  <a:rPr lang="en-US" altLang="zh-TW" dirty="0"/>
                  <a:t>Solver = UM</a:t>
                </a:r>
              </a:p>
              <a:p>
                <a:r>
                  <a:rPr lang="en-US" altLang="zh-TW" dirty="0"/>
                  <a:t>Number of iterations = 128</a:t>
                </a:r>
              </a:p>
              <a:p>
                <a:r>
                  <a:rPr lang="en-US" altLang="zh-TW" dirty="0"/>
                  <a:t>Candidate generator runs fast</a:t>
                </a:r>
              </a:p>
              <a:p>
                <a:r>
                  <a:rPr lang="en-US" altLang="zh-TW" dirty="0"/>
                  <a:t>Coverage estimator is implemented in CPU</a:t>
                </a:r>
              </a:p>
              <a:p>
                <a:r>
                  <a:rPr lang="en-US" altLang="zh-TW" dirty="0"/>
                  <a:t>Solver is implemented in GPU</a:t>
                </a:r>
              </a:p>
              <a:p>
                <a:pPr lvl="1"/>
                <a:r>
                  <a:rPr lang="en-US" altLang="zh-TW" dirty="0"/>
                  <a:t>Frequently evaluate </a:t>
                </a:r>
                <a14:m>
                  <m:oMath xmlns:m="http://schemas.openxmlformats.org/officeDocument/2006/math">
                    <m:r>
                      <a:rPr lang="en-US" altLang="zh-TW" b="0" i="1" smtClean="0">
                        <a:latin typeface="Cambria Math" panose="02040503050406030204" pitchFamily="18" charset="0"/>
                      </a:rPr>
                      <m:t>𝑔</m:t>
                    </m:r>
                  </m:oMath>
                </a14:m>
                <a:r>
                  <a:rPr lang="en-US" altLang="zh-TW" dirty="0"/>
                  <a:t> value</a:t>
                </a:r>
              </a:p>
              <a:p>
                <a:endParaRPr lang="zh-TW" altLang="en-US" dirty="0"/>
              </a:p>
            </p:txBody>
          </p:sp>
        </mc:Choice>
        <mc:Fallback xmlns="">
          <p:sp>
            <p:nvSpPr>
              <p:cNvPr id="3" name="內容版面配置區 2">
                <a:extLst>
                  <a:ext uri="{FF2B5EF4-FFF2-40B4-BE49-F238E27FC236}">
                    <a16:creationId xmlns:a16="http://schemas.microsoft.com/office/drawing/2014/main" id="{9453D263-698F-4C60-AD3D-C3E21E7D5DD9}"/>
                  </a:ext>
                </a:extLst>
              </p:cNvPr>
              <p:cNvSpPr>
                <a:spLocks noGrp="1" noRot="1" noChangeAspect="1" noMove="1" noResize="1" noEditPoints="1" noAdjustHandles="1" noChangeArrowheads="1" noChangeShapeType="1" noTextEdit="1"/>
              </p:cNvSpPr>
              <p:nvPr>
                <p:ph idx="1"/>
              </p:nvPr>
            </p:nvSpPr>
            <p:spPr>
              <a:xfrm>
                <a:off x="317500" y="1825625"/>
                <a:ext cx="5581650" cy="4351338"/>
              </a:xfrm>
              <a:blipFill>
                <a:blip r:embed="rId2"/>
                <a:stretch>
                  <a:fillRect l="-1965" t="-2241" r="-873"/>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A96F31DC-1AB2-4D4B-94D0-BAADFE7FBD53}"/>
              </a:ext>
            </a:extLst>
          </p:cNvPr>
          <p:cNvSpPr/>
          <p:nvPr/>
        </p:nvSpPr>
        <p:spPr>
          <a:xfrm flipV="1">
            <a:off x="9486" y="-1"/>
            <a:ext cx="216856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A60CA6B4-D782-4880-A0B1-99123ACA3AC4}"/>
              </a:ext>
            </a:extLst>
          </p:cNvPr>
          <p:cNvSpPr txBox="1"/>
          <p:nvPr/>
        </p:nvSpPr>
        <p:spPr>
          <a:xfrm>
            <a:off x="105219" y="116376"/>
            <a:ext cx="2022031" cy="523220"/>
          </a:xfrm>
          <a:prstGeom prst="rect">
            <a:avLst/>
          </a:prstGeom>
          <a:noFill/>
        </p:spPr>
        <p:txBody>
          <a:bodyPr wrap="square" rtlCol="0">
            <a:spAutoFit/>
          </a:bodyPr>
          <a:lstStyle/>
          <a:p>
            <a:r>
              <a:rPr lang="en-US" altLang="zh-TW" sz="2800" dirty="0">
                <a:solidFill>
                  <a:schemeClr val="accent4">
                    <a:lumMod val="50000"/>
                  </a:schemeClr>
                </a:solidFill>
              </a:rPr>
              <a:t>Evaluations</a:t>
            </a:r>
          </a:p>
        </p:txBody>
      </p:sp>
      <p:pic>
        <p:nvPicPr>
          <p:cNvPr id="8" name="圖片 7">
            <a:extLst>
              <a:ext uri="{FF2B5EF4-FFF2-40B4-BE49-F238E27FC236}">
                <a16:creationId xmlns:a16="http://schemas.microsoft.com/office/drawing/2014/main" id="{927F5201-0F95-438D-AF0E-25C811D2C35E}"/>
              </a:ext>
            </a:extLst>
          </p:cNvPr>
          <p:cNvPicPr>
            <a:picLocks noChangeAspect="1"/>
          </p:cNvPicPr>
          <p:nvPr/>
        </p:nvPicPr>
        <p:blipFill>
          <a:blip r:embed="rId3"/>
          <a:stretch>
            <a:fillRect/>
          </a:stretch>
        </p:blipFill>
        <p:spPr>
          <a:xfrm>
            <a:off x="5899150" y="1690688"/>
            <a:ext cx="6103673" cy="3854951"/>
          </a:xfrm>
          <a:prstGeom prst="rect">
            <a:avLst/>
          </a:prstGeom>
        </p:spPr>
      </p:pic>
      <p:sp>
        <p:nvSpPr>
          <p:cNvPr id="6" name="投影片編號版面配置區 5">
            <a:extLst>
              <a:ext uri="{FF2B5EF4-FFF2-40B4-BE49-F238E27FC236}">
                <a16:creationId xmlns:a16="http://schemas.microsoft.com/office/drawing/2014/main" id="{AB0B8CF5-9B51-4C11-A5DD-F6A0C33B1C0B}"/>
              </a:ext>
            </a:extLst>
          </p:cNvPr>
          <p:cNvSpPr>
            <a:spLocks noGrp="1"/>
          </p:cNvSpPr>
          <p:nvPr>
            <p:ph type="sldNum" sz="quarter" idx="12"/>
          </p:nvPr>
        </p:nvSpPr>
        <p:spPr/>
        <p:txBody>
          <a:bodyPr/>
          <a:lstStyle/>
          <a:p>
            <a:fld id="{E1CFCEE7-AA0A-44B9-A0B3-5356ACC922F5}" type="slidenum">
              <a:rPr lang="zh-TW" altLang="en-US" smtClean="0"/>
              <a:t>46</a:t>
            </a:fld>
            <a:endParaRPr lang="zh-TW" altLang="en-US"/>
          </a:p>
        </p:txBody>
      </p:sp>
    </p:spTree>
    <p:extLst>
      <p:ext uri="{BB962C8B-B14F-4D97-AF65-F5344CB8AC3E}">
        <p14:creationId xmlns:p14="http://schemas.microsoft.com/office/powerpoint/2010/main" val="617885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052086" y="5699295"/>
            <a:ext cx="3236507" cy="274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CE0CCA32-0B73-4D7E-BF44-101DC0799BD4}"/>
              </a:ext>
            </a:extLst>
          </p:cNvPr>
          <p:cNvSpPr>
            <a:spLocks noGrp="1"/>
          </p:cNvSpPr>
          <p:nvPr>
            <p:ph type="sldNum" sz="quarter" idx="12"/>
          </p:nvPr>
        </p:nvSpPr>
        <p:spPr/>
        <p:txBody>
          <a:bodyPr/>
          <a:lstStyle/>
          <a:p>
            <a:fld id="{E1CFCEE7-AA0A-44B9-A0B3-5356ACC922F5}" type="slidenum">
              <a:rPr lang="zh-TW" altLang="en-US" smtClean="0"/>
              <a:t>47</a:t>
            </a:fld>
            <a:endParaRPr lang="zh-TW" altLang="en-US"/>
          </a:p>
        </p:txBody>
      </p:sp>
    </p:spTree>
    <p:extLst>
      <p:ext uri="{BB962C8B-B14F-4D97-AF65-F5344CB8AC3E}">
        <p14:creationId xmlns:p14="http://schemas.microsoft.com/office/powerpoint/2010/main" val="1914332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E03C30-C572-4E43-A4BF-639A8DDADC8D}"/>
              </a:ext>
            </a:extLst>
          </p:cNvPr>
          <p:cNvSpPr>
            <a:spLocks noGrp="1"/>
          </p:cNvSpPr>
          <p:nvPr>
            <p:ph type="title"/>
          </p:nvPr>
        </p:nvSpPr>
        <p:spPr/>
        <p:txBody>
          <a:bodyPr/>
          <a:lstStyle/>
          <a:p>
            <a:r>
              <a:rPr lang="en-US" altLang="zh-TW" dirty="0"/>
              <a:t>Defense against Structure-from-Motion (</a:t>
            </a:r>
            <a:r>
              <a:rPr lang="en-US" altLang="zh-TW" dirty="0" err="1"/>
              <a:t>SfM</a:t>
            </a:r>
            <a:r>
              <a:rPr lang="en-US" altLang="zh-TW" dirty="0"/>
              <a:t>)</a:t>
            </a:r>
            <a:endParaRPr lang="zh-TW" altLang="en-US" dirty="0"/>
          </a:p>
        </p:txBody>
      </p:sp>
      <p:sp>
        <p:nvSpPr>
          <p:cNvPr id="3" name="內容版面配置區 2">
            <a:extLst>
              <a:ext uri="{FF2B5EF4-FFF2-40B4-BE49-F238E27FC236}">
                <a16:creationId xmlns:a16="http://schemas.microsoft.com/office/drawing/2014/main" id="{D1F21314-2564-43A8-A73F-6B285591DD43}"/>
              </a:ext>
            </a:extLst>
          </p:cNvPr>
          <p:cNvSpPr>
            <a:spLocks noGrp="1"/>
          </p:cNvSpPr>
          <p:nvPr>
            <p:ph idx="1"/>
          </p:nvPr>
        </p:nvSpPr>
        <p:spPr>
          <a:xfrm>
            <a:off x="838200" y="1536700"/>
            <a:ext cx="10515600" cy="4640263"/>
          </a:xfrm>
        </p:spPr>
        <p:txBody>
          <a:bodyPr/>
          <a:lstStyle/>
          <a:p>
            <a:r>
              <a:rPr lang="en-US" altLang="zh-TW" dirty="0" err="1"/>
              <a:t>Colmap</a:t>
            </a:r>
            <a:endParaRPr lang="en-US" altLang="zh-TW" dirty="0"/>
          </a:p>
          <a:p>
            <a:pPr lvl="1"/>
            <a:r>
              <a:rPr lang="en-US" altLang="zh-TW" sz="1800" dirty="0"/>
              <a:t>J. L. Schonberger and J.-M. Frahm. Structure-from-motion revisited. In ¨ Proc. of IEEE Conference on Computer Vision and Pattern Recognition (CVPR’16), Las Vegas, NV, June 2016.</a:t>
            </a:r>
          </a:p>
          <a:p>
            <a:r>
              <a:rPr lang="en-US" altLang="zh-TW" dirty="0"/>
              <a:t>720 color images with 960x540 resolution, 10+ GPU hours</a:t>
            </a:r>
          </a:p>
          <a:p>
            <a:pPr lvl="1"/>
            <a:endParaRPr lang="zh-TW" altLang="en-US" dirty="0"/>
          </a:p>
        </p:txBody>
      </p:sp>
      <p:sp>
        <p:nvSpPr>
          <p:cNvPr id="4" name="Snip Single Corner Rectangle 5">
            <a:extLst>
              <a:ext uri="{FF2B5EF4-FFF2-40B4-BE49-F238E27FC236}">
                <a16:creationId xmlns:a16="http://schemas.microsoft.com/office/drawing/2014/main" id="{75BF56C3-2BD9-4299-AF31-6E98331CDF42}"/>
              </a:ext>
            </a:extLst>
          </p:cNvPr>
          <p:cNvSpPr/>
          <p:nvPr/>
        </p:nvSpPr>
        <p:spPr>
          <a:xfrm flipV="1">
            <a:off x="9486" y="-1"/>
            <a:ext cx="441011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8D48A499-CAD4-4B97-A1BB-BE7940EBE120}"/>
              </a:ext>
            </a:extLst>
          </p:cNvPr>
          <p:cNvSpPr txBox="1"/>
          <p:nvPr/>
        </p:nvSpPr>
        <p:spPr>
          <a:xfrm>
            <a:off x="105219" y="116376"/>
            <a:ext cx="4098481" cy="523220"/>
          </a:xfrm>
          <a:prstGeom prst="rect">
            <a:avLst/>
          </a:prstGeom>
          <a:noFill/>
        </p:spPr>
        <p:txBody>
          <a:bodyPr wrap="square" rtlCol="0">
            <a:spAutoFit/>
          </a:bodyPr>
          <a:lstStyle/>
          <a:p>
            <a:r>
              <a:rPr lang="en-US" altLang="zh-TW" sz="2800" dirty="0">
                <a:solidFill>
                  <a:schemeClr val="accent4">
                    <a:lumMod val="50000"/>
                  </a:schemeClr>
                </a:solidFill>
              </a:rPr>
              <a:t>Conclusion &amp; Future Work</a:t>
            </a:r>
          </a:p>
        </p:txBody>
      </p:sp>
      <p:pic>
        <p:nvPicPr>
          <p:cNvPr id="7" name="圖形 6">
            <a:extLst>
              <a:ext uri="{FF2B5EF4-FFF2-40B4-BE49-F238E27FC236}">
                <a16:creationId xmlns:a16="http://schemas.microsoft.com/office/drawing/2014/main" id="{CA906D3D-6390-4222-9CCA-47C7FF90BC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3450" y="3429000"/>
            <a:ext cx="5673764" cy="3292652"/>
          </a:xfrm>
          <a:prstGeom prst="rect">
            <a:avLst/>
          </a:prstGeom>
        </p:spPr>
      </p:pic>
      <p:pic>
        <p:nvPicPr>
          <p:cNvPr id="9" name="圖形 8">
            <a:extLst>
              <a:ext uri="{FF2B5EF4-FFF2-40B4-BE49-F238E27FC236}">
                <a16:creationId xmlns:a16="http://schemas.microsoft.com/office/drawing/2014/main" id="{86CA4F78-2682-4D15-82B5-52899F4369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686" y="3448972"/>
            <a:ext cx="5673764" cy="3292652"/>
          </a:xfrm>
          <a:prstGeom prst="rect">
            <a:avLst/>
          </a:prstGeom>
        </p:spPr>
      </p:pic>
      <p:sp>
        <p:nvSpPr>
          <p:cNvPr id="6" name="投影片編號版面配置區 5">
            <a:extLst>
              <a:ext uri="{FF2B5EF4-FFF2-40B4-BE49-F238E27FC236}">
                <a16:creationId xmlns:a16="http://schemas.microsoft.com/office/drawing/2014/main" id="{F43D64C0-5BA8-4990-83C5-5759C8EE6DC2}"/>
              </a:ext>
            </a:extLst>
          </p:cNvPr>
          <p:cNvSpPr>
            <a:spLocks noGrp="1"/>
          </p:cNvSpPr>
          <p:nvPr>
            <p:ph type="sldNum" sz="quarter" idx="12"/>
          </p:nvPr>
        </p:nvSpPr>
        <p:spPr/>
        <p:txBody>
          <a:bodyPr/>
          <a:lstStyle/>
          <a:p>
            <a:fld id="{E1CFCEE7-AA0A-44B9-A0B3-5356ACC922F5}" type="slidenum">
              <a:rPr lang="zh-TW" altLang="en-US" smtClean="0"/>
              <a:t>48</a:t>
            </a:fld>
            <a:endParaRPr lang="zh-TW" altLang="en-US"/>
          </a:p>
        </p:txBody>
      </p:sp>
    </p:spTree>
    <p:extLst>
      <p:ext uri="{BB962C8B-B14F-4D97-AF65-F5344CB8AC3E}">
        <p14:creationId xmlns:p14="http://schemas.microsoft.com/office/powerpoint/2010/main" val="2321046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E03C30-C572-4E43-A4BF-639A8DDADC8D}"/>
              </a:ext>
            </a:extLst>
          </p:cNvPr>
          <p:cNvSpPr>
            <a:spLocks noGrp="1"/>
          </p:cNvSpPr>
          <p:nvPr>
            <p:ph type="title"/>
          </p:nvPr>
        </p:nvSpPr>
        <p:spPr/>
        <p:txBody>
          <a:bodyPr/>
          <a:lstStyle/>
          <a:p>
            <a:r>
              <a:rPr lang="en-US" altLang="zh-TW" dirty="0"/>
              <a:t>Remarks</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D1F21314-2564-43A8-A73F-6B285591DD43}"/>
                  </a:ext>
                </a:extLst>
              </p:cNvPr>
              <p:cNvSpPr>
                <a:spLocks noGrp="1"/>
              </p:cNvSpPr>
              <p:nvPr>
                <p:ph idx="1"/>
              </p:nvPr>
            </p:nvSpPr>
            <p:spPr>
              <a:xfrm>
                <a:off x="166777" y="1536700"/>
                <a:ext cx="6826238" cy="5204924"/>
              </a:xfrm>
            </p:spPr>
            <p:txBody>
              <a:bodyPr>
                <a:normAutofit/>
              </a:bodyPr>
              <a:lstStyle/>
              <a:p>
                <a:r>
                  <a:rPr lang="en-US" altLang="zh-TW" dirty="0"/>
                  <a:t>Conclusion</a:t>
                </a:r>
              </a:p>
              <a:p>
                <a:pPr marL="914400" lvl="1" indent="-457200">
                  <a:buFont typeface="+mj-lt"/>
                  <a:buAutoNum type="arabicPeriod"/>
                </a:pPr>
                <a:r>
                  <a:rPr lang="en-US" altLang="zh-TW" dirty="0"/>
                  <a:t>Propose a content creator friendly blind streaming system</a:t>
                </a:r>
              </a:p>
              <a:p>
                <a:pPr marL="914400" lvl="1" indent="-457200">
                  <a:buFont typeface="+mj-lt"/>
                  <a:buAutoNum type="arabicPeriod"/>
                </a:pPr>
                <a:r>
                  <a:rPr lang="en-US" altLang="zh-TW" dirty="0"/>
                  <a:t>Compute coverage maps without access to 3D content</a:t>
                </a:r>
              </a:p>
              <a:p>
                <a:pPr marL="914400" lvl="1" indent="-457200">
                  <a:buFont typeface="+mj-lt"/>
                  <a:buAutoNum type="arabicPeriod"/>
                </a:pPr>
                <a:r>
                  <a:rPr lang="en-US" altLang="zh-TW" dirty="0"/>
                  <a:t>Improve quality by 2.27 dB in PSNR, 12 in VMAF compared to scalar coverage ratio blind streaming system</a:t>
                </a:r>
              </a:p>
              <a:p>
                <a:r>
                  <a:rPr lang="en-US" altLang="zh-TW" dirty="0"/>
                  <a:t>Future work</a:t>
                </a:r>
              </a:p>
              <a:p>
                <a:pPr marL="914400" lvl="1" indent="-457200">
                  <a:buFont typeface="+mj-lt"/>
                  <a:buAutoNum type="arabicPeriod"/>
                </a:pPr>
                <a:r>
                  <a:rPr lang="en-US" altLang="zh-TW" dirty="0"/>
                  <a:t>Parallelism in frequently-evaluated </a:t>
                </a:r>
                <a14:m>
                  <m:oMath xmlns:m="http://schemas.openxmlformats.org/officeDocument/2006/math">
                    <m:r>
                      <a:rPr lang="en-US" altLang="zh-TW" b="0" i="1" smtClean="0">
                        <a:latin typeface="Cambria Math" panose="02040503050406030204" pitchFamily="18" charset="0"/>
                      </a:rPr>
                      <m:t>𝑔</m:t>
                    </m:r>
                  </m:oMath>
                </a14:m>
                <a:r>
                  <a:rPr lang="en-US" altLang="zh-TW" dirty="0"/>
                  <a:t> values</a:t>
                </a:r>
              </a:p>
              <a:p>
                <a:pPr marL="914400" lvl="1" indent="-457200">
                  <a:buFont typeface="+mj-lt"/>
                  <a:buAutoNum type="arabicPeriod"/>
                </a:pPr>
                <a:r>
                  <a:rPr lang="en-US" altLang="zh-TW" dirty="0"/>
                  <a:t>Employ real-time view synthesis in HMDs</a:t>
                </a:r>
              </a:p>
              <a:p>
                <a:pPr marL="914400" lvl="1" indent="-457200">
                  <a:buFont typeface="+mj-lt"/>
                  <a:buAutoNum type="arabicPeriod"/>
                </a:pPr>
                <a:r>
                  <a:rPr lang="en-US" altLang="zh-TW" dirty="0"/>
                  <a:t>Formulate optimization objective that considers temporal continuity</a:t>
                </a:r>
              </a:p>
              <a:p>
                <a:pPr lvl="1"/>
                <a:endParaRPr lang="zh-TW" altLang="en-US" dirty="0"/>
              </a:p>
            </p:txBody>
          </p:sp>
        </mc:Choice>
        <mc:Fallback xmlns="">
          <p:sp>
            <p:nvSpPr>
              <p:cNvPr id="3" name="內容版面配置區 2">
                <a:extLst>
                  <a:ext uri="{FF2B5EF4-FFF2-40B4-BE49-F238E27FC236}">
                    <a16:creationId xmlns:a16="http://schemas.microsoft.com/office/drawing/2014/main" id="{D1F21314-2564-43A8-A73F-6B285591DD43}"/>
                  </a:ext>
                </a:extLst>
              </p:cNvPr>
              <p:cNvSpPr>
                <a:spLocks noGrp="1" noRot="1" noChangeAspect="1" noMove="1" noResize="1" noEditPoints="1" noAdjustHandles="1" noChangeArrowheads="1" noChangeShapeType="1" noTextEdit="1"/>
              </p:cNvSpPr>
              <p:nvPr>
                <p:ph idx="1"/>
              </p:nvPr>
            </p:nvSpPr>
            <p:spPr>
              <a:xfrm>
                <a:off x="166777" y="1536700"/>
                <a:ext cx="6826238" cy="5204924"/>
              </a:xfrm>
              <a:blipFill>
                <a:blip r:embed="rId2"/>
                <a:stretch>
                  <a:fillRect l="-1607" t="-1874" r="-1875"/>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75BF56C3-2BD9-4299-AF31-6E98331CDF42}"/>
              </a:ext>
            </a:extLst>
          </p:cNvPr>
          <p:cNvSpPr/>
          <p:nvPr/>
        </p:nvSpPr>
        <p:spPr>
          <a:xfrm flipV="1">
            <a:off x="9486" y="-1"/>
            <a:ext cx="4410114"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8D48A499-CAD4-4B97-A1BB-BE7940EBE120}"/>
              </a:ext>
            </a:extLst>
          </p:cNvPr>
          <p:cNvSpPr txBox="1"/>
          <p:nvPr/>
        </p:nvSpPr>
        <p:spPr>
          <a:xfrm>
            <a:off x="105219" y="116376"/>
            <a:ext cx="4098481" cy="523220"/>
          </a:xfrm>
          <a:prstGeom prst="rect">
            <a:avLst/>
          </a:prstGeom>
          <a:noFill/>
        </p:spPr>
        <p:txBody>
          <a:bodyPr wrap="square" rtlCol="0">
            <a:spAutoFit/>
          </a:bodyPr>
          <a:lstStyle/>
          <a:p>
            <a:r>
              <a:rPr lang="en-US" altLang="zh-TW" sz="2800" dirty="0">
                <a:solidFill>
                  <a:schemeClr val="accent4">
                    <a:lumMod val="50000"/>
                  </a:schemeClr>
                </a:solidFill>
              </a:rPr>
              <a:t>Conclusion &amp; Future Work</a:t>
            </a:r>
          </a:p>
        </p:txBody>
      </p:sp>
      <p:pic>
        <p:nvPicPr>
          <p:cNvPr id="8" name="Picture 2" descr="Data Streaming in OSGi R7 applications With OSGi R7 Push Stream and Server  Sent Events - DZone">
            <a:extLst>
              <a:ext uri="{FF2B5EF4-FFF2-40B4-BE49-F238E27FC236}">
                <a16:creationId xmlns:a16="http://schemas.microsoft.com/office/drawing/2014/main" id="{FCA9205F-2C95-4F82-ABBF-926449156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22449">
            <a:off x="7785500" y="2580014"/>
            <a:ext cx="4158892" cy="1547130"/>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a:extLst>
              <a:ext uri="{FF2B5EF4-FFF2-40B4-BE49-F238E27FC236}">
                <a16:creationId xmlns:a16="http://schemas.microsoft.com/office/drawing/2014/main" id="{D5024B09-6A8B-44D7-B17A-23D3582A3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015" y="4403097"/>
            <a:ext cx="1650513" cy="1650513"/>
          </a:xfrm>
          <a:prstGeom prst="rect">
            <a:avLst/>
          </a:prstGeom>
        </p:spPr>
      </p:pic>
      <p:pic>
        <p:nvPicPr>
          <p:cNvPr id="12" name="圖片 11">
            <a:extLst>
              <a:ext uri="{FF2B5EF4-FFF2-40B4-BE49-F238E27FC236}">
                <a16:creationId xmlns:a16="http://schemas.microsoft.com/office/drawing/2014/main" id="{DE12D9AF-5F4F-4D0A-9C81-A7B0C3964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9776" y="2632261"/>
            <a:ext cx="1150693" cy="1150693"/>
          </a:xfrm>
          <a:prstGeom prst="rect">
            <a:avLst/>
          </a:prstGeom>
        </p:spPr>
      </p:pic>
      <p:pic>
        <p:nvPicPr>
          <p:cNvPr id="13" name="圖片 12">
            <a:extLst>
              <a:ext uri="{FF2B5EF4-FFF2-40B4-BE49-F238E27FC236}">
                <a16:creationId xmlns:a16="http://schemas.microsoft.com/office/drawing/2014/main" id="{C10183FC-B57B-4B8C-A447-43C1268B8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1528" y="5008497"/>
            <a:ext cx="700640" cy="700640"/>
          </a:xfrm>
          <a:prstGeom prst="rect">
            <a:avLst/>
          </a:prstGeom>
        </p:spPr>
      </p:pic>
      <p:grpSp>
        <p:nvGrpSpPr>
          <p:cNvPr id="14" name="群組 13">
            <a:extLst>
              <a:ext uri="{FF2B5EF4-FFF2-40B4-BE49-F238E27FC236}">
                <a16:creationId xmlns:a16="http://schemas.microsoft.com/office/drawing/2014/main" id="{0A946574-157F-4C4A-B99C-3623896ECD53}"/>
              </a:ext>
            </a:extLst>
          </p:cNvPr>
          <p:cNvGrpSpPr/>
          <p:nvPr/>
        </p:nvGrpSpPr>
        <p:grpSpPr>
          <a:xfrm>
            <a:off x="9053133" y="3815760"/>
            <a:ext cx="385861" cy="587337"/>
            <a:chOff x="4693947" y="4549957"/>
            <a:chExt cx="1196864" cy="1170632"/>
          </a:xfrm>
        </p:grpSpPr>
        <p:pic>
          <p:nvPicPr>
            <p:cNvPr id="15" name="圖片 14">
              <a:extLst>
                <a:ext uri="{FF2B5EF4-FFF2-40B4-BE49-F238E27FC236}">
                  <a16:creationId xmlns:a16="http://schemas.microsoft.com/office/drawing/2014/main" id="{087C03E6-777B-4001-9A34-9F84C04192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6" name="圖片 15">
              <a:extLst>
                <a:ext uri="{FF2B5EF4-FFF2-40B4-BE49-F238E27FC236}">
                  <a16:creationId xmlns:a16="http://schemas.microsoft.com/office/drawing/2014/main" id="{17183E42-CCD8-44C7-9091-A17E9D6143EB}"/>
                </a:ext>
              </a:extLst>
            </p:cNvPr>
            <p:cNvPicPr>
              <a:picLocks noChangeAspect="1"/>
            </p:cNvPicPr>
            <p:nvPr/>
          </p:nvPicPr>
          <p:blipFill>
            <a:blip r:embed="rId8">
              <a:extLst>
                <a:ext uri="{BEBA8EAE-BF5A-486C-A8C5-ECC9F3942E4B}">
                  <a14:imgProps xmlns:a14="http://schemas.microsoft.com/office/drawing/2010/main">
                    <a14:imgLayer r:embed="rId9">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7" name="群組 16">
            <a:extLst>
              <a:ext uri="{FF2B5EF4-FFF2-40B4-BE49-F238E27FC236}">
                <a16:creationId xmlns:a16="http://schemas.microsoft.com/office/drawing/2014/main" id="{DB2EAEC2-11B6-4E90-9164-E479CE49B6AA}"/>
              </a:ext>
            </a:extLst>
          </p:cNvPr>
          <p:cNvGrpSpPr/>
          <p:nvPr/>
        </p:nvGrpSpPr>
        <p:grpSpPr>
          <a:xfrm>
            <a:off x="8611959" y="3965231"/>
            <a:ext cx="417539" cy="597757"/>
            <a:chOff x="3872452" y="4313643"/>
            <a:chExt cx="1449785" cy="1449783"/>
          </a:xfrm>
        </p:grpSpPr>
        <p:pic>
          <p:nvPicPr>
            <p:cNvPr id="18" name="圖片 17">
              <a:extLst>
                <a:ext uri="{FF2B5EF4-FFF2-40B4-BE49-F238E27FC236}">
                  <a16:creationId xmlns:a16="http://schemas.microsoft.com/office/drawing/2014/main" id="{316EB8EE-3050-4141-A97A-A307EAA8E2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9" name="圖片 18">
              <a:extLst>
                <a:ext uri="{FF2B5EF4-FFF2-40B4-BE49-F238E27FC236}">
                  <a16:creationId xmlns:a16="http://schemas.microsoft.com/office/drawing/2014/main" id="{38168DC7-2534-4AF0-BFA2-2A6D5EAB140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0" name="接點: 弧形 19">
            <a:extLst>
              <a:ext uri="{FF2B5EF4-FFF2-40B4-BE49-F238E27FC236}">
                <a16:creationId xmlns:a16="http://schemas.microsoft.com/office/drawing/2014/main" id="{4771DAB6-2541-4B01-A7D6-798C4FC53BF1}"/>
              </a:ext>
            </a:extLst>
          </p:cNvPr>
          <p:cNvCxnSpPr>
            <a:cxnSpLocks/>
          </p:cNvCxnSpPr>
          <p:nvPr/>
        </p:nvCxnSpPr>
        <p:spPr>
          <a:xfrm rot="16200000" flipH="1">
            <a:off x="9118332" y="1809809"/>
            <a:ext cx="2832101" cy="1219079"/>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CA19889F-2AD9-41C4-BC9A-28C2923090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429493" y="2132355"/>
            <a:ext cx="647040" cy="647040"/>
          </a:xfrm>
          <a:prstGeom prst="rect">
            <a:avLst/>
          </a:prstGeom>
        </p:spPr>
      </p:pic>
      <p:pic>
        <p:nvPicPr>
          <p:cNvPr id="22" name="圖片 21">
            <a:extLst>
              <a:ext uri="{FF2B5EF4-FFF2-40B4-BE49-F238E27FC236}">
                <a16:creationId xmlns:a16="http://schemas.microsoft.com/office/drawing/2014/main" id="{5518BDF8-DD50-4CED-BBD3-AD33FAA27997}"/>
              </a:ext>
            </a:extLst>
          </p:cNvPr>
          <p:cNvPicPr>
            <a:picLocks noChangeAspect="1"/>
          </p:cNvPicPr>
          <p:nvPr/>
        </p:nvPicPr>
        <p:blipFill>
          <a:blip r:embed="rId10">
            <a:alphaModFix amt="50000"/>
            <a:extLst>
              <a:ext uri="{28A0092B-C50C-407E-A947-70E740481C1C}">
                <a14:useLocalDpi xmlns:a14="http://schemas.microsoft.com/office/drawing/2010/main" val="0"/>
              </a:ext>
            </a:extLst>
          </a:blip>
          <a:stretch>
            <a:fillRect/>
          </a:stretch>
        </p:blipFill>
        <p:spPr>
          <a:xfrm>
            <a:off x="10729408" y="1176613"/>
            <a:ext cx="1309859" cy="1309859"/>
          </a:xfrm>
          <a:prstGeom prst="rect">
            <a:avLst/>
          </a:prstGeom>
        </p:spPr>
      </p:pic>
      <p:sp>
        <p:nvSpPr>
          <p:cNvPr id="6" name="投影片編號版面配置區 5">
            <a:extLst>
              <a:ext uri="{FF2B5EF4-FFF2-40B4-BE49-F238E27FC236}">
                <a16:creationId xmlns:a16="http://schemas.microsoft.com/office/drawing/2014/main" id="{33C98F85-DF97-4747-922F-51B99355EEDF}"/>
              </a:ext>
            </a:extLst>
          </p:cNvPr>
          <p:cNvSpPr>
            <a:spLocks noGrp="1"/>
          </p:cNvSpPr>
          <p:nvPr>
            <p:ph type="sldNum" sz="quarter" idx="12"/>
          </p:nvPr>
        </p:nvSpPr>
        <p:spPr/>
        <p:txBody>
          <a:bodyPr/>
          <a:lstStyle/>
          <a:p>
            <a:fld id="{E1CFCEE7-AA0A-44B9-A0B3-5356ACC922F5}" type="slidenum">
              <a:rPr lang="zh-TW" altLang="en-US" smtClean="0"/>
              <a:t>49</a:t>
            </a:fld>
            <a:endParaRPr lang="zh-TW" altLang="en-US"/>
          </a:p>
        </p:txBody>
      </p:sp>
    </p:spTree>
    <p:extLst>
      <p:ext uri="{BB962C8B-B14F-4D97-AF65-F5344CB8AC3E}">
        <p14:creationId xmlns:p14="http://schemas.microsoft.com/office/powerpoint/2010/main" val="406895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638BA5-AF88-4733-B184-7F7B356EC35A}"/>
              </a:ext>
            </a:extLst>
          </p:cNvPr>
          <p:cNvSpPr>
            <a:spLocks noGrp="1"/>
          </p:cNvSpPr>
          <p:nvPr>
            <p:ph type="title"/>
          </p:nvPr>
        </p:nvSpPr>
        <p:spPr/>
        <p:txBody>
          <a:bodyPr/>
          <a:lstStyle/>
          <a:p>
            <a:r>
              <a:rPr lang="en-US" altLang="zh-TW" dirty="0"/>
              <a:t>Novel View Synthesis</a:t>
            </a:r>
            <a:endParaRPr lang="zh-TW" altLang="en-US" dirty="0"/>
          </a:p>
        </p:txBody>
      </p:sp>
      <p:sp>
        <p:nvSpPr>
          <p:cNvPr id="3" name="內容版面配置區 2">
            <a:extLst>
              <a:ext uri="{FF2B5EF4-FFF2-40B4-BE49-F238E27FC236}">
                <a16:creationId xmlns:a16="http://schemas.microsoft.com/office/drawing/2014/main" id="{BA1DA860-AF7D-47B6-957D-52F6CB4AA9B8}"/>
              </a:ext>
            </a:extLst>
          </p:cNvPr>
          <p:cNvSpPr>
            <a:spLocks noGrp="1"/>
          </p:cNvSpPr>
          <p:nvPr>
            <p:ph idx="1"/>
          </p:nvPr>
        </p:nvSpPr>
        <p:spPr>
          <a:xfrm>
            <a:off x="105220" y="1825625"/>
            <a:ext cx="5271462" cy="2759254"/>
          </a:xfrm>
        </p:spPr>
        <p:txBody>
          <a:bodyPr>
            <a:normAutofit/>
          </a:bodyPr>
          <a:lstStyle/>
          <a:p>
            <a:r>
              <a:rPr lang="en-US" altLang="zh-TW" dirty="0"/>
              <a:t>RGB source views</a:t>
            </a:r>
          </a:p>
          <a:p>
            <a:pPr lvl="1"/>
            <a:r>
              <a:rPr lang="en-US" altLang="zh-TW" sz="2800" dirty="0"/>
              <a:t>Describe color information</a:t>
            </a:r>
          </a:p>
          <a:p>
            <a:r>
              <a:rPr lang="en-US" altLang="zh-TW" dirty="0"/>
              <a:t>D source views</a:t>
            </a:r>
          </a:p>
          <a:p>
            <a:pPr lvl="1"/>
            <a:r>
              <a:rPr lang="en-US" altLang="zh-TW" sz="2800" dirty="0"/>
              <a:t>Describe partial content geometry</a:t>
            </a:r>
          </a:p>
        </p:txBody>
      </p:sp>
      <p:sp>
        <p:nvSpPr>
          <p:cNvPr id="4" name="Snip Single Corner Rectangle 5">
            <a:extLst>
              <a:ext uri="{FF2B5EF4-FFF2-40B4-BE49-F238E27FC236}">
                <a16:creationId xmlns:a16="http://schemas.microsoft.com/office/drawing/2014/main" id="{70F9E61D-BC7A-4ED7-A735-40CF10B25D3E}"/>
              </a:ext>
            </a:extLst>
          </p:cNvPr>
          <p:cNvSpPr/>
          <p:nvPr/>
        </p:nvSpPr>
        <p:spPr>
          <a:xfrm flipV="1">
            <a:off x="9487" y="-1"/>
            <a:ext cx="2341178"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50E22CAE-3617-46C5-90B2-1F3FD4165545}"/>
              </a:ext>
            </a:extLst>
          </p:cNvPr>
          <p:cNvSpPr txBox="1"/>
          <p:nvPr/>
        </p:nvSpPr>
        <p:spPr>
          <a:xfrm>
            <a:off x="105220" y="116376"/>
            <a:ext cx="1986454" cy="523220"/>
          </a:xfrm>
          <a:prstGeom prst="rect">
            <a:avLst/>
          </a:prstGeom>
          <a:noFill/>
        </p:spPr>
        <p:txBody>
          <a:bodyPr wrap="square" rtlCol="0">
            <a:spAutoFit/>
          </a:bodyPr>
          <a:lstStyle/>
          <a:p>
            <a:r>
              <a:rPr lang="en-US" altLang="zh-TW" sz="2800" dirty="0">
                <a:solidFill>
                  <a:schemeClr val="accent4">
                    <a:lumMod val="50000"/>
                  </a:schemeClr>
                </a:solidFill>
              </a:rPr>
              <a:t>Inspiration</a:t>
            </a:r>
            <a:endParaRPr lang="en-TW" sz="2800" dirty="0">
              <a:solidFill>
                <a:schemeClr val="accent4">
                  <a:lumMod val="50000"/>
                </a:schemeClr>
              </a:solidFill>
            </a:endParaRPr>
          </a:p>
        </p:txBody>
      </p:sp>
      <p:grpSp>
        <p:nvGrpSpPr>
          <p:cNvPr id="6" name="群組 5">
            <a:extLst>
              <a:ext uri="{FF2B5EF4-FFF2-40B4-BE49-F238E27FC236}">
                <a16:creationId xmlns:a16="http://schemas.microsoft.com/office/drawing/2014/main" id="{6A1535C5-8B27-4DCA-BAFE-A3D12A8E171F}"/>
              </a:ext>
            </a:extLst>
          </p:cNvPr>
          <p:cNvGrpSpPr/>
          <p:nvPr/>
        </p:nvGrpSpPr>
        <p:grpSpPr>
          <a:xfrm>
            <a:off x="5100846" y="1247487"/>
            <a:ext cx="6502976" cy="3347598"/>
            <a:chOff x="3585075" y="3695588"/>
            <a:chExt cx="6502976" cy="3347598"/>
          </a:xfrm>
        </p:grpSpPr>
        <p:grpSp>
          <p:nvGrpSpPr>
            <p:cNvPr id="9" name="群組 8">
              <a:extLst>
                <a:ext uri="{FF2B5EF4-FFF2-40B4-BE49-F238E27FC236}">
                  <a16:creationId xmlns:a16="http://schemas.microsoft.com/office/drawing/2014/main" id="{01F6EE72-C8B8-4EF9-B19D-83EAEE049596}"/>
                </a:ext>
              </a:extLst>
            </p:cNvPr>
            <p:cNvGrpSpPr/>
            <p:nvPr/>
          </p:nvGrpSpPr>
          <p:grpSpPr>
            <a:xfrm>
              <a:off x="3756823" y="3959423"/>
              <a:ext cx="1383570" cy="1467641"/>
              <a:chOff x="4079321" y="4356974"/>
              <a:chExt cx="1449785" cy="1449783"/>
            </a:xfrm>
          </p:grpSpPr>
          <p:pic>
            <p:nvPicPr>
              <p:cNvPr id="10" name="圖片 9">
                <a:extLst>
                  <a:ext uri="{FF2B5EF4-FFF2-40B4-BE49-F238E27FC236}">
                    <a16:creationId xmlns:a16="http://schemas.microsoft.com/office/drawing/2014/main" id="{6841D0E9-CBAA-45B0-8819-628D12330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079322" y="4356973"/>
                <a:ext cx="1449783" cy="1449785"/>
              </a:xfrm>
              <a:prstGeom prst="rect">
                <a:avLst/>
              </a:prstGeom>
            </p:spPr>
          </p:pic>
          <p:pic>
            <p:nvPicPr>
              <p:cNvPr id="11" name="圖片 10">
                <a:extLst>
                  <a:ext uri="{FF2B5EF4-FFF2-40B4-BE49-F238E27FC236}">
                    <a16:creationId xmlns:a16="http://schemas.microsoft.com/office/drawing/2014/main" id="{5B0F839C-E28C-4DF5-A3C5-4D0E0374D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878" y="4618932"/>
                <a:ext cx="966668" cy="966668"/>
              </a:xfrm>
              <a:prstGeom prst="rect">
                <a:avLst/>
              </a:prstGeom>
            </p:spPr>
          </p:pic>
        </p:grpSp>
        <p:grpSp>
          <p:nvGrpSpPr>
            <p:cNvPr id="12" name="群組 11">
              <a:extLst>
                <a:ext uri="{FF2B5EF4-FFF2-40B4-BE49-F238E27FC236}">
                  <a16:creationId xmlns:a16="http://schemas.microsoft.com/office/drawing/2014/main" id="{99639938-35BF-4E09-910B-032641F3A52E}"/>
                </a:ext>
              </a:extLst>
            </p:cNvPr>
            <p:cNvGrpSpPr/>
            <p:nvPr/>
          </p:nvGrpSpPr>
          <p:grpSpPr>
            <a:xfrm>
              <a:off x="3762302" y="5575545"/>
              <a:ext cx="1383570" cy="1467641"/>
              <a:chOff x="4869468" y="4825061"/>
              <a:chExt cx="1196864" cy="1170632"/>
            </a:xfrm>
          </p:grpSpPr>
          <p:pic>
            <p:nvPicPr>
              <p:cNvPr id="13" name="圖片 12">
                <a:extLst>
                  <a:ext uri="{FF2B5EF4-FFF2-40B4-BE49-F238E27FC236}">
                    <a16:creationId xmlns:a16="http://schemas.microsoft.com/office/drawing/2014/main" id="{F2999DDF-C3C1-4DA3-9CC1-678827A0B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82584" y="4811945"/>
                <a:ext cx="1170632" cy="1196864"/>
              </a:xfrm>
              <a:prstGeom prst="rect">
                <a:avLst/>
              </a:prstGeom>
            </p:spPr>
          </p:pic>
          <p:pic>
            <p:nvPicPr>
              <p:cNvPr id="14" name="圖片 13">
                <a:extLst>
                  <a:ext uri="{FF2B5EF4-FFF2-40B4-BE49-F238E27FC236}">
                    <a16:creationId xmlns:a16="http://schemas.microsoft.com/office/drawing/2014/main" id="{C249C405-3A65-4783-AFCC-B13B85BD91A6}"/>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tretch>
                <a:fillRect/>
              </a:stretch>
            </p:blipFill>
            <p:spPr>
              <a:xfrm>
                <a:off x="5068884" y="5036581"/>
                <a:ext cx="798029" cy="780539"/>
              </a:xfrm>
              <a:prstGeom prst="rect">
                <a:avLst/>
              </a:prstGeom>
            </p:spPr>
          </p:pic>
        </p:grpSp>
        <p:grpSp>
          <p:nvGrpSpPr>
            <p:cNvPr id="19" name="群組 18">
              <a:extLst>
                <a:ext uri="{FF2B5EF4-FFF2-40B4-BE49-F238E27FC236}">
                  <a16:creationId xmlns:a16="http://schemas.microsoft.com/office/drawing/2014/main" id="{CF6B8183-4CB8-4865-BE9D-795C71AD12E8}"/>
                </a:ext>
              </a:extLst>
            </p:cNvPr>
            <p:cNvGrpSpPr/>
            <p:nvPr/>
          </p:nvGrpSpPr>
          <p:grpSpPr>
            <a:xfrm>
              <a:off x="6872989" y="5111986"/>
              <a:ext cx="1078126" cy="1226942"/>
              <a:chOff x="7239701" y="5409776"/>
              <a:chExt cx="1196864" cy="1303782"/>
            </a:xfrm>
          </p:grpSpPr>
          <p:pic>
            <p:nvPicPr>
              <p:cNvPr id="16" name="圖片 15">
                <a:extLst>
                  <a:ext uri="{FF2B5EF4-FFF2-40B4-BE49-F238E27FC236}">
                    <a16:creationId xmlns:a16="http://schemas.microsoft.com/office/drawing/2014/main" id="{950CFD52-EA47-424D-970A-9FD94A0A3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252817" y="5396660"/>
                <a:ext cx="1170632" cy="1196864"/>
              </a:xfrm>
              <a:prstGeom prst="rect">
                <a:avLst/>
              </a:prstGeom>
            </p:spPr>
          </p:pic>
          <p:sp>
            <p:nvSpPr>
              <p:cNvPr id="18" name="文字方塊 17">
                <a:extLst>
                  <a:ext uri="{FF2B5EF4-FFF2-40B4-BE49-F238E27FC236}">
                    <a16:creationId xmlns:a16="http://schemas.microsoft.com/office/drawing/2014/main" id="{806CEF51-5E48-4E51-B6DC-FBE2CFE7CB68}"/>
                  </a:ext>
                </a:extLst>
              </p:cNvPr>
              <p:cNvSpPr txBox="1"/>
              <p:nvPr/>
            </p:nvSpPr>
            <p:spPr>
              <a:xfrm>
                <a:off x="7524917" y="5483471"/>
                <a:ext cx="598804" cy="1230087"/>
              </a:xfrm>
              <a:prstGeom prst="rect">
                <a:avLst/>
              </a:prstGeom>
              <a:noFill/>
            </p:spPr>
            <p:txBody>
              <a:bodyPr wrap="square" rtlCol="0">
                <a:spAutoFit/>
              </a:bodyPr>
              <a:lstStyle/>
              <a:p>
                <a:pPr algn="ctr"/>
                <a:r>
                  <a:rPr lang="en-US" altLang="zh-TW" sz="5400" dirty="0">
                    <a:solidFill>
                      <a:srgbClr val="FF0000"/>
                    </a:solidFill>
                  </a:rPr>
                  <a:t>?</a:t>
                </a:r>
                <a:endParaRPr lang="zh-TW" altLang="en-US" sz="5400" dirty="0">
                  <a:solidFill>
                    <a:srgbClr val="FF0000"/>
                  </a:solidFill>
                </a:endParaRPr>
              </a:p>
            </p:txBody>
          </p:sp>
        </p:grpSp>
        <p:sp>
          <p:nvSpPr>
            <p:cNvPr id="47" name="文字方塊 46">
              <a:extLst>
                <a:ext uri="{FF2B5EF4-FFF2-40B4-BE49-F238E27FC236}">
                  <a16:creationId xmlns:a16="http://schemas.microsoft.com/office/drawing/2014/main" id="{8545410F-0337-45A2-8F53-2C7D602CF0CC}"/>
                </a:ext>
              </a:extLst>
            </p:cNvPr>
            <p:cNvSpPr txBox="1"/>
            <p:nvPr/>
          </p:nvSpPr>
          <p:spPr>
            <a:xfrm>
              <a:off x="3805947" y="3695588"/>
              <a:ext cx="1196514" cy="461665"/>
            </a:xfrm>
            <a:prstGeom prst="rect">
              <a:avLst/>
            </a:prstGeom>
            <a:noFill/>
          </p:spPr>
          <p:txBody>
            <a:bodyPr wrap="square" rtlCol="0">
              <a:spAutoFit/>
            </a:bodyPr>
            <a:lstStyle/>
            <a:p>
              <a:pPr algn="ctr"/>
              <a:r>
                <a:rPr lang="en-US" altLang="zh-TW" sz="2400" dirty="0"/>
                <a:t>Color</a:t>
              </a:r>
              <a:endParaRPr lang="zh-TW" altLang="en-US" sz="2400" dirty="0"/>
            </a:p>
          </p:txBody>
        </p:sp>
        <p:sp>
          <p:nvSpPr>
            <p:cNvPr id="48" name="文字方塊 47">
              <a:extLst>
                <a:ext uri="{FF2B5EF4-FFF2-40B4-BE49-F238E27FC236}">
                  <a16:creationId xmlns:a16="http://schemas.microsoft.com/office/drawing/2014/main" id="{17343A73-9784-4E49-A106-8AB260F5ABE7}"/>
                </a:ext>
              </a:extLst>
            </p:cNvPr>
            <p:cNvSpPr txBox="1"/>
            <p:nvPr/>
          </p:nvSpPr>
          <p:spPr>
            <a:xfrm>
              <a:off x="3585075" y="5317344"/>
              <a:ext cx="1633100" cy="461665"/>
            </a:xfrm>
            <a:prstGeom prst="rect">
              <a:avLst/>
            </a:prstGeom>
            <a:noFill/>
          </p:spPr>
          <p:txBody>
            <a:bodyPr wrap="square" rtlCol="0">
              <a:spAutoFit/>
            </a:bodyPr>
            <a:lstStyle/>
            <a:p>
              <a:pPr algn="ctr"/>
              <a:r>
                <a:rPr lang="en-US" altLang="zh-TW" sz="2400" dirty="0"/>
                <a:t>Geometry</a:t>
              </a:r>
              <a:endParaRPr lang="zh-TW" altLang="en-US" sz="2400" dirty="0"/>
            </a:p>
          </p:txBody>
        </p:sp>
        <p:grpSp>
          <p:nvGrpSpPr>
            <p:cNvPr id="55" name="群組 54">
              <a:extLst>
                <a:ext uri="{FF2B5EF4-FFF2-40B4-BE49-F238E27FC236}">
                  <a16:creationId xmlns:a16="http://schemas.microsoft.com/office/drawing/2014/main" id="{B255F016-415E-4DBD-A9CA-27109AF4EFBC}"/>
                </a:ext>
              </a:extLst>
            </p:cNvPr>
            <p:cNvGrpSpPr/>
            <p:nvPr/>
          </p:nvGrpSpPr>
          <p:grpSpPr>
            <a:xfrm>
              <a:off x="5051585" y="3800546"/>
              <a:ext cx="1974994" cy="2768486"/>
              <a:chOff x="2928754" y="4387884"/>
              <a:chExt cx="1708478" cy="2208223"/>
            </a:xfrm>
          </p:grpSpPr>
          <p:pic>
            <p:nvPicPr>
              <p:cNvPr id="53" name="圖片 52">
                <a:extLst>
                  <a:ext uri="{FF2B5EF4-FFF2-40B4-BE49-F238E27FC236}">
                    <a16:creationId xmlns:a16="http://schemas.microsoft.com/office/drawing/2014/main" id="{6FF9A45C-DB13-4442-9BB9-83A2B74076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913" y="5260284"/>
                <a:ext cx="1335823" cy="1335823"/>
              </a:xfrm>
              <a:prstGeom prst="rect">
                <a:avLst/>
              </a:prstGeom>
            </p:spPr>
          </p:pic>
          <p:sp>
            <p:nvSpPr>
              <p:cNvPr id="54" name="文字方塊 53">
                <a:extLst>
                  <a:ext uri="{FF2B5EF4-FFF2-40B4-BE49-F238E27FC236}">
                    <a16:creationId xmlns:a16="http://schemas.microsoft.com/office/drawing/2014/main" id="{EA9CA2E8-F72D-4A6B-8C23-6E482A0FB131}"/>
                  </a:ext>
                </a:extLst>
              </p:cNvPr>
              <p:cNvSpPr txBox="1"/>
              <p:nvPr/>
            </p:nvSpPr>
            <p:spPr>
              <a:xfrm>
                <a:off x="2928754" y="4387884"/>
                <a:ext cx="1708478" cy="830997"/>
              </a:xfrm>
              <a:prstGeom prst="rect">
                <a:avLst/>
              </a:prstGeom>
              <a:noFill/>
            </p:spPr>
            <p:txBody>
              <a:bodyPr wrap="square" rtlCol="0">
                <a:spAutoFit/>
              </a:bodyPr>
              <a:lstStyle/>
              <a:p>
                <a:pPr algn="ctr"/>
                <a:r>
                  <a:rPr lang="en-US" altLang="zh-TW" sz="2400" dirty="0"/>
                  <a:t>Novel view synthesizer</a:t>
                </a:r>
                <a:endParaRPr lang="zh-TW" altLang="en-US" sz="2400" dirty="0"/>
              </a:p>
            </p:txBody>
          </p:sp>
        </p:grpSp>
        <p:grpSp>
          <p:nvGrpSpPr>
            <p:cNvPr id="59" name="群組 58">
              <a:extLst>
                <a:ext uri="{FF2B5EF4-FFF2-40B4-BE49-F238E27FC236}">
                  <a16:creationId xmlns:a16="http://schemas.microsoft.com/office/drawing/2014/main" id="{D7839C82-3C7D-401D-9B69-8EDE08FD0112}"/>
                </a:ext>
              </a:extLst>
            </p:cNvPr>
            <p:cNvGrpSpPr/>
            <p:nvPr/>
          </p:nvGrpSpPr>
          <p:grpSpPr>
            <a:xfrm flipH="1">
              <a:off x="8112611" y="5118357"/>
              <a:ext cx="1975440" cy="1044548"/>
              <a:chOff x="4427464" y="6327222"/>
              <a:chExt cx="1708864" cy="833161"/>
            </a:xfrm>
          </p:grpSpPr>
          <p:pic>
            <p:nvPicPr>
              <p:cNvPr id="60" name="圖片 59">
                <a:extLst>
                  <a:ext uri="{FF2B5EF4-FFF2-40B4-BE49-F238E27FC236}">
                    <a16:creationId xmlns:a16="http://schemas.microsoft.com/office/drawing/2014/main" id="{AACEDC7F-430D-4F15-B923-4E68BC8E60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7464" y="6340313"/>
                <a:ext cx="820070" cy="820070"/>
              </a:xfrm>
              <a:prstGeom prst="rect">
                <a:avLst/>
              </a:prstGeom>
            </p:spPr>
          </p:pic>
          <p:pic>
            <p:nvPicPr>
              <p:cNvPr id="61" name="圖片 60">
                <a:extLst>
                  <a:ext uri="{FF2B5EF4-FFF2-40B4-BE49-F238E27FC236}">
                    <a16:creationId xmlns:a16="http://schemas.microsoft.com/office/drawing/2014/main" id="{CBCC7972-2AEB-434D-B9B5-DBD8B15F5A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3167" y="6327222"/>
                <a:ext cx="833161" cy="833161"/>
              </a:xfrm>
              <a:prstGeom prst="rect">
                <a:avLst/>
              </a:prstGeom>
            </p:spPr>
          </p:pic>
        </p:grpSp>
      </p:grpSp>
      <p:sp>
        <p:nvSpPr>
          <p:cNvPr id="67" name="內容版面配置區 2">
            <a:extLst>
              <a:ext uri="{FF2B5EF4-FFF2-40B4-BE49-F238E27FC236}">
                <a16:creationId xmlns:a16="http://schemas.microsoft.com/office/drawing/2014/main" id="{A637D31C-476F-43AC-B51B-4F65803289A9}"/>
              </a:ext>
            </a:extLst>
          </p:cNvPr>
          <p:cNvSpPr txBox="1">
            <a:spLocks/>
          </p:cNvSpPr>
          <p:nvPr/>
        </p:nvSpPr>
        <p:spPr>
          <a:xfrm>
            <a:off x="105220" y="4809143"/>
            <a:ext cx="11248580" cy="2090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dirty="0"/>
              <a:t>Limitations</a:t>
            </a:r>
          </a:p>
          <a:p>
            <a:pPr lvl="1"/>
            <a:r>
              <a:rPr lang="en-US" altLang="zh-TW" sz="2800" dirty="0"/>
              <a:t>Not light enough to run on Head Mounted Displays (HMDs) in real-time</a:t>
            </a:r>
          </a:p>
          <a:p>
            <a:r>
              <a:rPr lang="en-US" altLang="zh-TW" dirty="0"/>
              <a:t>Reference View Synthesizer (RVS)[RVS]</a:t>
            </a:r>
          </a:p>
        </p:txBody>
      </p:sp>
      <p:sp>
        <p:nvSpPr>
          <p:cNvPr id="7" name="文字方塊 6">
            <a:extLst>
              <a:ext uri="{FF2B5EF4-FFF2-40B4-BE49-F238E27FC236}">
                <a16:creationId xmlns:a16="http://schemas.microsoft.com/office/drawing/2014/main" id="{FF737C66-040F-49ED-9A2A-C7280ABAD14A}"/>
              </a:ext>
            </a:extLst>
          </p:cNvPr>
          <p:cNvSpPr txBox="1"/>
          <p:nvPr/>
        </p:nvSpPr>
        <p:spPr>
          <a:xfrm>
            <a:off x="119500" y="6433847"/>
            <a:ext cx="11159544" cy="307777"/>
          </a:xfrm>
          <a:prstGeom prst="rect">
            <a:avLst/>
          </a:prstGeom>
          <a:noFill/>
        </p:spPr>
        <p:txBody>
          <a:bodyPr wrap="square" rtlCol="0">
            <a:spAutoFit/>
          </a:bodyPr>
          <a:lstStyle/>
          <a:p>
            <a:r>
              <a:rPr lang="en-US" altLang="zh-TW" sz="1400" dirty="0"/>
              <a:t>[RVS] Bart Kroon and Gauthier </a:t>
            </a:r>
            <a:r>
              <a:rPr lang="en-US" altLang="zh-TW" sz="1400" dirty="0" err="1"/>
              <a:t>Lafruit</a:t>
            </a:r>
            <a:r>
              <a:rPr lang="en-US" altLang="zh-TW" sz="1400" dirty="0"/>
              <a:t>. 2018. Reference View Synthesizer (RVS) 2.0 manual. Taipa, Macao</a:t>
            </a:r>
            <a:endParaRPr lang="zh-TW" altLang="en-US" sz="1400" dirty="0"/>
          </a:p>
        </p:txBody>
      </p:sp>
      <p:sp>
        <p:nvSpPr>
          <p:cNvPr id="8" name="投影片編號版面配置區 7">
            <a:extLst>
              <a:ext uri="{FF2B5EF4-FFF2-40B4-BE49-F238E27FC236}">
                <a16:creationId xmlns:a16="http://schemas.microsoft.com/office/drawing/2014/main" id="{8CE0567B-ECDD-45FE-B0E0-74E691CBF6C4}"/>
              </a:ext>
            </a:extLst>
          </p:cNvPr>
          <p:cNvSpPr>
            <a:spLocks noGrp="1"/>
          </p:cNvSpPr>
          <p:nvPr>
            <p:ph type="sldNum" sz="quarter" idx="12"/>
          </p:nvPr>
        </p:nvSpPr>
        <p:spPr/>
        <p:txBody>
          <a:bodyPr/>
          <a:lstStyle/>
          <a:p>
            <a:fld id="{E1CFCEE7-AA0A-44B9-A0B3-5356ACC922F5}" type="slidenum">
              <a:rPr lang="zh-TW" altLang="en-US" smtClean="0"/>
              <a:t>5</a:t>
            </a:fld>
            <a:endParaRPr lang="zh-TW" altLang="en-US"/>
          </a:p>
        </p:txBody>
      </p:sp>
    </p:spTree>
    <p:extLst>
      <p:ext uri="{BB962C8B-B14F-4D97-AF65-F5344CB8AC3E}">
        <p14:creationId xmlns:p14="http://schemas.microsoft.com/office/powerpoint/2010/main" val="5174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D7D0D8-5C32-4BA4-951C-F62E224AEA63}"/>
              </a:ext>
            </a:extLst>
          </p:cNvPr>
          <p:cNvSpPr>
            <a:spLocks noGrp="1"/>
          </p:cNvSpPr>
          <p:nvPr>
            <p:ph type="title"/>
          </p:nvPr>
        </p:nvSpPr>
        <p:spPr/>
        <p:txBody>
          <a:bodyPr/>
          <a:lstStyle/>
          <a:p>
            <a:r>
              <a:rPr lang="en-US" altLang="zh-TW" dirty="0"/>
              <a:t>Thank you for your attention!</a:t>
            </a:r>
            <a:endParaRPr lang="zh-TW" altLang="en-US" dirty="0"/>
          </a:p>
        </p:txBody>
      </p:sp>
      <p:sp>
        <p:nvSpPr>
          <p:cNvPr id="3" name="內容版面配置區 2">
            <a:extLst>
              <a:ext uri="{FF2B5EF4-FFF2-40B4-BE49-F238E27FC236}">
                <a16:creationId xmlns:a16="http://schemas.microsoft.com/office/drawing/2014/main" id="{52F39C19-D783-46A9-A5B2-5D48F1B86D50}"/>
              </a:ext>
            </a:extLst>
          </p:cNvPr>
          <p:cNvSpPr>
            <a:spLocks noGrp="1"/>
          </p:cNvSpPr>
          <p:nvPr>
            <p:ph idx="1"/>
          </p:nvPr>
        </p:nvSpPr>
        <p:spPr>
          <a:xfrm>
            <a:off x="838200" y="3940935"/>
            <a:ext cx="10515600" cy="2780540"/>
          </a:xfrm>
        </p:spPr>
        <p:txBody>
          <a:bodyPr>
            <a:normAutofit fontScale="92500" lnSpcReduction="10000"/>
          </a:bodyPr>
          <a:lstStyle/>
          <a:p>
            <a:pPr marL="0" indent="0">
              <a:buNone/>
            </a:pPr>
            <a:r>
              <a:rPr lang="en-US" altLang="zh-TW" sz="1800" dirty="0"/>
              <a:t>Publications:</a:t>
            </a:r>
          </a:p>
          <a:p>
            <a:r>
              <a:rPr lang="en-US" altLang="zh-TW" sz="1800" b="1" dirty="0"/>
              <a:t>S. Tang</a:t>
            </a:r>
            <a:r>
              <a:rPr lang="en-US" altLang="zh-TW" sz="1800" dirty="0"/>
              <a:t>, Y. Sun, J. Fang, K. Lee, C. Wang and C. Hsu, ”Optimal Camera Placement for 6 Degree-of-Freedom Immersive Video Streaming Without Accessing 3D Scenes”, in Proc. of Interactive </a:t>
            </a:r>
            <a:r>
              <a:rPr lang="en-US" altLang="zh-TW" sz="1800" dirty="0" err="1"/>
              <a:t>eXtended</a:t>
            </a:r>
            <a:r>
              <a:rPr lang="en-US" altLang="zh-TW" sz="1800" dirty="0"/>
              <a:t> Reality (IXR’22), Lisbon, Portugal, October 2022.</a:t>
            </a:r>
          </a:p>
          <a:p>
            <a:r>
              <a:rPr lang="en-US" altLang="zh-TW" sz="1800" b="1" dirty="0"/>
              <a:t>S. Tang</a:t>
            </a:r>
            <a:r>
              <a:rPr lang="en-US" altLang="zh-TW" sz="1800" dirty="0"/>
              <a:t>, C. Hsu, Z. Tian, and X. </a:t>
            </a:r>
            <a:r>
              <a:rPr lang="en-US" altLang="zh-TW" sz="1800" dirty="0" err="1"/>
              <a:t>Su</a:t>
            </a:r>
            <a:r>
              <a:rPr lang="en-US" altLang="zh-TW" sz="1800" dirty="0"/>
              <a:t>, ”An Aerodynamic, Computer Vision, and Network Simulator for Networked Drone Applications”, in Proc. of ACM Annual International Conference on Mobile Computing and Networking (MobiCom’21), New Orleans, USA, February 2022, Poster Paper.</a:t>
            </a:r>
          </a:p>
          <a:p>
            <a:r>
              <a:rPr lang="en-US" altLang="zh-TW" sz="1800" dirty="0"/>
              <a:t>Y. Sun, </a:t>
            </a:r>
            <a:r>
              <a:rPr lang="en-US" altLang="zh-TW" sz="1800" b="1" dirty="0"/>
              <a:t>S. Tang</a:t>
            </a:r>
            <a:r>
              <a:rPr lang="en-US" altLang="zh-TW" sz="1800" dirty="0"/>
              <a:t>, C. Wang, and C. Hsu, ”On Objective and Subjective Quality of 6DoF Synthesized Live Immersive Videos”, in Proc. of ACM Multimedia Workshop on Quality of Experience in Visual Multimedia Applications (QoEVMA’22), Lisbon, Portugal, October 2022.</a:t>
            </a:r>
            <a:endParaRPr lang="zh-TW" altLang="en-US" sz="1800" dirty="0"/>
          </a:p>
        </p:txBody>
      </p:sp>
      <p:sp>
        <p:nvSpPr>
          <p:cNvPr id="4" name="投影片編號版面配置區 3">
            <a:extLst>
              <a:ext uri="{FF2B5EF4-FFF2-40B4-BE49-F238E27FC236}">
                <a16:creationId xmlns:a16="http://schemas.microsoft.com/office/drawing/2014/main" id="{10DD860C-C51D-434F-A748-C18A8924E142}"/>
              </a:ext>
            </a:extLst>
          </p:cNvPr>
          <p:cNvSpPr>
            <a:spLocks noGrp="1"/>
          </p:cNvSpPr>
          <p:nvPr>
            <p:ph type="sldNum" sz="quarter" idx="12"/>
          </p:nvPr>
        </p:nvSpPr>
        <p:spPr/>
        <p:txBody>
          <a:bodyPr/>
          <a:lstStyle/>
          <a:p>
            <a:fld id="{E1CFCEE7-AA0A-44B9-A0B3-5356ACC922F5}" type="slidenum">
              <a:rPr lang="zh-TW" altLang="en-US" smtClean="0"/>
              <a:t>50</a:t>
            </a:fld>
            <a:endParaRPr lang="zh-TW" altLang="en-US"/>
          </a:p>
        </p:txBody>
      </p:sp>
      <p:sp>
        <p:nvSpPr>
          <p:cNvPr id="7" name="文字方塊 6">
            <a:extLst>
              <a:ext uri="{FF2B5EF4-FFF2-40B4-BE49-F238E27FC236}">
                <a16:creationId xmlns:a16="http://schemas.microsoft.com/office/drawing/2014/main" id="{BC970F3A-0C15-478A-8245-93A53F4D304A}"/>
              </a:ext>
            </a:extLst>
          </p:cNvPr>
          <p:cNvSpPr txBox="1"/>
          <p:nvPr/>
        </p:nvSpPr>
        <p:spPr>
          <a:xfrm>
            <a:off x="838200" y="1769934"/>
            <a:ext cx="7102699" cy="461665"/>
          </a:xfrm>
          <a:prstGeom prst="rect">
            <a:avLst/>
          </a:prstGeom>
          <a:noFill/>
        </p:spPr>
        <p:txBody>
          <a:bodyPr wrap="square" rtlCol="0">
            <a:spAutoFit/>
          </a:bodyPr>
          <a:lstStyle/>
          <a:p>
            <a:r>
              <a:rPr lang="en-US" altLang="zh-TW" sz="2400" dirty="0"/>
              <a:t>Sheng-Ming Tang (shengming0308@gapp.nthu.edu.tw)</a:t>
            </a:r>
            <a:endParaRPr lang="zh-TW" altLang="en-US" sz="2400" dirty="0"/>
          </a:p>
        </p:txBody>
      </p:sp>
      <p:sp>
        <p:nvSpPr>
          <p:cNvPr id="8" name="文字方塊 7">
            <a:extLst>
              <a:ext uri="{FF2B5EF4-FFF2-40B4-BE49-F238E27FC236}">
                <a16:creationId xmlns:a16="http://schemas.microsoft.com/office/drawing/2014/main" id="{A0EA2B1A-8197-4B26-BBD2-6BF8EA15DF87}"/>
              </a:ext>
            </a:extLst>
          </p:cNvPr>
          <p:cNvSpPr txBox="1"/>
          <p:nvPr/>
        </p:nvSpPr>
        <p:spPr>
          <a:xfrm>
            <a:off x="838200" y="2501566"/>
            <a:ext cx="10760299" cy="830997"/>
          </a:xfrm>
          <a:prstGeom prst="rect">
            <a:avLst/>
          </a:prstGeom>
          <a:noFill/>
        </p:spPr>
        <p:txBody>
          <a:bodyPr wrap="square" rtlCol="0">
            <a:spAutoFit/>
          </a:bodyPr>
          <a:lstStyle/>
          <a:p>
            <a:r>
              <a:rPr lang="en-US" altLang="zh-TW" sz="2400" dirty="0"/>
              <a:t>Thanks for the help of Prof. Hsu, the committees,</a:t>
            </a:r>
          </a:p>
          <a:p>
            <a:r>
              <a:rPr lang="en-US" altLang="zh-TW" sz="2400" dirty="0"/>
              <a:t>Ching-Ting Wang, Yuan-Chun Sun, Jia-Wei Fang, </a:t>
            </a:r>
            <a:r>
              <a:rPr lang="en-US" altLang="zh-TW" sz="2400" dirty="0" err="1"/>
              <a:t>Kuan</a:t>
            </a:r>
            <a:r>
              <a:rPr lang="en-US" altLang="zh-TW" sz="2400" dirty="0"/>
              <a:t>-Yu Lee, and all lab mates.</a:t>
            </a:r>
          </a:p>
        </p:txBody>
      </p:sp>
    </p:spTree>
    <p:extLst>
      <p:ext uri="{BB962C8B-B14F-4D97-AF65-F5344CB8AC3E}">
        <p14:creationId xmlns:p14="http://schemas.microsoft.com/office/powerpoint/2010/main" val="726958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017432" y="1843713"/>
            <a:ext cx="2279560" cy="3685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44A3BF58-17AB-4B2A-BD27-EA79D989774B}"/>
              </a:ext>
            </a:extLst>
          </p:cNvPr>
          <p:cNvSpPr>
            <a:spLocks noGrp="1"/>
          </p:cNvSpPr>
          <p:nvPr>
            <p:ph type="sldNum" sz="quarter" idx="12"/>
          </p:nvPr>
        </p:nvSpPr>
        <p:spPr/>
        <p:txBody>
          <a:bodyPr/>
          <a:lstStyle/>
          <a:p>
            <a:fld id="{E1CFCEE7-AA0A-44B9-A0B3-5356ACC922F5}" type="slidenum">
              <a:rPr lang="zh-TW" altLang="en-US" smtClean="0"/>
              <a:t>6</a:t>
            </a:fld>
            <a:endParaRPr lang="zh-TW" altLang="en-US"/>
          </a:p>
        </p:txBody>
      </p:sp>
    </p:spTree>
    <p:extLst>
      <p:ext uri="{BB962C8B-B14F-4D97-AF65-F5344CB8AC3E}">
        <p14:creationId xmlns:p14="http://schemas.microsoft.com/office/powerpoint/2010/main" val="2129680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2CD4ADA-10AC-4A78-B55A-3ED734E61209}"/>
              </a:ext>
            </a:extLst>
          </p:cNvPr>
          <p:cNvSpPr>
            <a:spLocks noGrp="1"/>
          </p:cNvSpPr>
          <p:nvPr>
            <p:ph idx="1"/>
          </p:nvPr>
        </p:nvSpPr>
        <p:spPr>
          <a:xfrm>
            <a:off x="268573" y="3731647"/>
            <a:ext cx="11696701" cy="2815247"/>
          </a:xfrm>
          <a:ln>
            <a:solidFill>
              <a:schemeClr val="tx1"/>
            </a:solidFill>
          </a:ln>
        </p:spPr>
        <p:txBody>
          <a:bodyPr>
            <a:normAutofit/>
          </a:bodyPr>
          <a:lstStyle/>
          <a:p>
            <a:pPr marL="0" indent="0">
              <a:buNone/>
            </a:pPr>
            <a:r>
              <a:rPr lang="en-US" altLang="zh-TW" sz="3200" dirty="0"/>
              <a:t>Challenges:</a:t>
            </a:r>
          </a:p>
        </p:txBody>
      </p:sp>
      <p:sp>
        <p:nvSpPr>
          <p:cNvPr id="4" name="Snip Single Corner Rectangle 5">
            <a:extLst>
              <a:ext uri="{FF2B5EF4-FFF2-40B4-BE49-F238E27FC236}">
                <a16:creationId xmlns:a16="http://schemas.microsoft.com/office/drawing/2014/main" id="{BE2873E2-3F58-4BC7-850C-68103BDE9193}"/>
              </a:ext>
            </a:extLst>
          </p:cNvPr>
          <p:cNvSpPr/>
          <p:nvPr/>
        </p:nvSpPr>
        <p:spPr>
          <a:xfrm flipV="1">
            <a:off x="9486" y="-1"/>
            <a:ext cx="2972831"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EE1F2C5F-1168-4AED-AACD-E360EFA5C8E2}"/>
              </a:ext>
            </a:extLst>
          </p:cNvPr>
          <p:cNvSpPr txBox="1"/>
          <p:nvPr/>
        </p:nvSpPr>
        <p:spPr>
          <a:xfrm>
            <a:off x="105219" y="116376"/>
            <a:ext cx="2972832" cy="523220"/>
          </a:xfrm>
          <a:prstGeom prst="rect">
            <a:avLst/>
          </a:prstGeom>
          <a:noFill/>
        </p:spPr>
        <p:txBody>
          <a:bodyPr wrap="square" rtlCol="0">
            <a:spAutoFit/>
          </a:bodyPr>
          <a:lstStyle/>
          <a:p>
            <a:r>
              <a:rPr lang="en-US" sz="2800">
                <a:solidFill>
                  <a:schemeClr val="accent4">
                    <a:lumMod val="50000"/>
                  </a:schemeClr>
                </a:solidFill>
              </a:rPr>
              <a:t>Goal &amp; Challenges</a:t>
            </a:r>
            <a:endParaRPr lang="en-TW" sz="2800" dirty="0">
              <a:solidFill>
                <a:schemeClr val="accent4">
                  <a:lumMod val="50000"/>
                </a:schemeClr>
              </a:solidFill>
            </a:endParaRPr>
          </a:p>
        </p:txBody>
      </p:sp>
      <p:sp>
        <p:nvSpPr>
          <p:cNvPr id="6" name="文字方塊 5">
            <a:extLst>
              <a:ext uri="{FF2B5EF4-FFF2-40B4-BE49-F238E27FC236}">
                <a16:creationId xmlns:a16="http://schemas.microsoft.com/office/drawing/2014/main" id="{ED0F8A77-85DE-4DA6-BCA1-73F295494853}"/>
              </a:ext>
            </a:extLst>
          </p:cNvPr>
          <p:cNvSpPr txBox="1"/>
          <p:nvPr/>
        </p:nvSpPr>
        <p:spPr>
          <a:xfrm>
            <a:off x="266699" y="835909"/>
            <a:ext cx="11696701" cy="2554545"/>
          </a:xfrm>
          <a:prstGeom prst="rect">
            <a:avLst/>
          </a:prstGeom>
          <a:noFill/>
          <a:ln>
            <a:solidFill>
              <a:schemeClr val="tx1">
                <a:lumMod val="50000"/>
                <a:lumOff val="50000"/>
              </a:schemeClr>
            </a:solidFill>
          </a:ln>
        </p:spPr>
        <p:txBody>
          <a:bodyPr wrap="square" rtlCol="0">
            <a:spAutoFit/>
          </a:bodyPr>
          <a:lstStyle/>
          <a:p>
            <a:r>
              <a:rPr lang="en-US" altLang="zh-TW" sz="3200" dirty="0"/>
              <a:t>Goal: </a:t>
            </a:r>
          </a:p>
          <a:p>
            <a:r>
              <a:rPr lang="en-US" altLang="zh-TW" sz="3200" dirty="0"/>
              <a:t>     Synthesize high quality views for all clients</a:t>
            </a:r>
          </a:p>
          <a:p>
            <a:r>
              <a:rPr lang="en-US" altLang="zh-TW" sz="3200" dirty="0"/>
              <a:t>Constraints:</a:t>
            </a:r>
          </a:p>
          <a:p>
            <a:pPr marL="457200" indent="-457200">
              <a:buFont typeface="Arial" panose="020B0604020202020204" pitchFamily="34" charset="0"/>
              <a:buChar char="•"/>
            </a:pPr>
            <a:r>
              <a:rPr lang="en-US" altLang="zh-TW" sz="3200" dirty="0"/>
              <a:t>Source view budgets (no. of source views allowed)</a:t>
            </a:r>
          </a:p>
          <a:p>
            <a:pPr marL="457200" indent="-457200">
              <a:buFont typeface="Arial" panose="020B0604020202020204" pitchFamily="34" charset="0"/>
              <a:buChar char="•"/>
            </a:pPr>
            <a:r>
              <a:rPr lang="en-US" altLang="zh-TW" sz="3200" dirty="0"/>
              <a:t>Content observation budgets</a:t>
            </a:r>
          </a:p>
        </p:txBody>
      </p:sp>
      <p:grpSp>
        <p:nvGrpSpPr>
          <p:cNvPr id="33" name="群組 32">
            <a:extLst>
              <a:ext uri="{FF2B5EF4-FFF2-40B4-BE49-F238E27FC236}">
                <a16:creationId xmlns:a16="http://schemas.microsoft.com/office/drawing/2014/main" id="{2B0305BB-EEA9-4DB2-AB3B-6991C60185C3}"/>
              </a:ext>
            </a:extLst>
          </p:cNvPr>
          <p:cNvGrpSpPr/>
          <p:nvPr/>
        </p:nvGrpSpPr>
        <p:grpSpPr>
          <a:xfrm>
            <a:off x="7739786" y="151921"/>
            <a:ext cx="4346995" cy="1290883"/>
            <a:chOff x="3512517" y="92311"/>
            <a:chExt cx="4346995" cy="1290883"/>
          </a:xfrm>
        </p:grpSpPr>
        <p:grpSp>
          <p:nvGrpSpPr>
            <p:cNvPr id="27" name="群組 26">
              <a:extLst>
                <a:ext uri="{FF2B5EF4-FFF2-40B4-BE49-F238E27FC236}">
                  <a16:creationId xmlns:a16="http://schemas.microsoft.com/office/drawing/2014/main" id="{EE36BC72-B3EF-4805-A2AF-C8D58F948FDF}"/>
                </a:ext>
              </a:extLst>
            </p:cNvPr>
            <p:cNvGrpSpPr/>
            <p:nvPr/>
          </p:nvGrpSpPr>
          <p:grpSpPr>
            <a:xfrm>
              <a:off x="3512517" y="92311"/>
              <a:ext cx="4346995" cy="1290883"/>
              <a:chOff x="3512517" y="165767"/>
              <a:chExt cx="4346995" cy="1290883"/>
            </a:xfrm>
          </p:grpSpPr>
          <p:pic>
            <p:nvPicPr>
              <p:cNvPr id="11" name="圖片 10">
                <a:extLst>
                  <a:ext uri="{FF2B5EF4-FFF2-40B4-BE49-F238E27FC236}">
                    <a16:creationId xmlns:a16="http://schemas.microsoft.com/office/drawing/2014/main" id="{74702348-5B38-4C78-8979-654178187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3417" y="165767"/>
                <a:ext cx="1921243" cy="1080699"/>
              </a:xfrm>
              <a:prstGeom prst="rect">
                <a:avLst/>
              </a:prstGeom>
            </p:spPr>
          </p:pic>
          <p:pic>
            <p:nvPicPr>
              <p:cNvPr id="15" name="圖片 14">
                <a:extLst>
                  <a:ext uri="{FF2B5EF4-FFF2-40B4-BE49-F238E27FC236}">
                    <a16:creationId xmlns:a16="http://schemas.microsoft.com/office/drawing/2014/main" id="{F9A9FEA3-03E9-482F-8D6F-FA90DBA4E87D}"/>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3512517" y="187241"/>
                <a:ext cx="1921243" cy="1080699"/>
              </a:xfrm>
              <a:prstGeom prst="rect">
                <a:avLst/>
              </a:prstGeom>
            </p:spPr>
          </p:pic>
          <p:pic>
            <p:nvPicPr>
              <p:cNvPr id="9" name="Picture 24">
                <a:extLst>
                  <a:ext uri="{FF2B5EF4-FFF2-40B4-BE49-F238E27FC236}">
                    <a16:creationId xmlns:a16="http://schemas.microsoft.com/office/drawing/2014/main" id="{7656E755-EB57-45E6-ADCB-D5AC562739B4}"/>
                  </a:ext>
                </a:extLst>
              </p:cNvPr>
              <p:cNvPicPr>
                <a:picLocks noChangeAspect="1"/>
              </p:cNvPicPr>
              <p:nvPr/>
            </p:nvPicPr>
            <p:blipFill>
              <a:blip r:embed="rId5"/>
              <a:stretch>
                <a:fillRect/>
              </a:stretch>
            </p:blipFill>
            <p:spPr>
              <a:xfrm>
                <a:off x="7090071" y="687209"/>
                <a:ext cx="769441" cy="769441"/>
              </a:xfrm>
              <a:prstGeom prst="rect">
                <a:avLst/>
              </a:prstGeom>
            </p:spPr>
          </p:pic>
        </p:grpSp>
        <p:sp>
          <p:nvSpPr>
            <p:cNvPr id="32" name="文字方塊 31">
              <a:extLst>
                <a:ext uri="{FF2B5EF4-FFF2-40B4-BE49-F238E27FC236}">
                  <a16:creationId xmlns:a16="http://schemas.microsoft.com/office/drawing/2014/main" id="{8A7B175A-EF41-4197-999F-7F6021463ED4}"/>
                </a:ext>
              </a:extLst>
            </p:cNvPr>
            <p:cNvSpPr txBox="1"/>
            <p:nvPr/>
          </p:nvSpPr>
          <p:spPr>
            <a:xfrm>
              <a:off x="4351060" y="907658"/>
              <a:ext cx="1612900" cy="461665"/>
            </a:xfrm>
            <a:prstGeom prst="rect">
              <a:avLst/>
            </a:prstGeom>
            <a:noFill/>
          </p:spPr>
          <p:txBody>
            <a:bodyPr wrap="square" rtlCol="0">
              <a:spAutoFit/>
            </a:bodyPr>
            <a:lstStyle/>
            <a:p>
              <a:pPr algn="ctr"/>
              <a:r>
                <a:rPr lang="en-US" altLang="zh-TW" sz="2400" dirty="0">
                  <a:highlight>
                    <a:srgbClr val="C0C0C0"/>
                  </a:highlight>
                </a:rPr>
                <a:t>Blurred</a:t>
              </a:r>
              <a:endParaRPr lang="zh-TW" altLang="en-US" sz="2400" dirty="0">
                <a:highlight>
                  <a:srgbClr val="C0C0C0"/>
                </a:highlight>
              </a:endParaRPr>
            </a:p>
          </p:txBody>
        </p:sp>
      </p:grpSp>
      <p:grpSp>
        <p:nvGrpSpPr>
          <p:cNvPr id="59" name="群組 58">
            <a:extLst>
              <a:ext uri="{FF2B5EF4-FFF2-40B4-BE49-F238E27FC236}">
                <a16:creationId xmlns:a16="http://schemas.microsoft.com/office/drawing/2014/main" id="{8E7190D2-ECE3-4CD2-9A5E-451827F8D2B1}"/>
              </a:ext>
            </a:extLst>
          </p:cNvPr>
          <p:cNvGrpSpPr/>
          <p:nvPr/>
        </p:nvGrpSpPr>
        <p:grpSpPr>
          <a:xfrm>
            <a:off x="711223" y="4181479"/>
            <a:ext cx="3022271" cy="2216377"/>
            <a:chOff x="627666" y="4588072"/>
            <a:chExt cx="3022271" cy="2216377"/>
          </a:xfrm>
        </p:grpSpPr>
        <p:grpSp>
          <p:nvGrpSpPr>
            <p:cNvPr id="49" name="群組 48">
              <a:extLst>
                <a:ext uri="{FF2B5EF4-FFF2-40B4-BE49-F238E27FC236}">
                  <a16:creationId xmlns:a16="http://schemas.microsoft.com/office/drawing/2014/main" id="{E4565BDC-E508-452F-92A0-30CE93D8AB0D}"/>
                </a:ext>
              </a:extLst>
            </p:cNvPr>
            <p:cNvGrpSpPr/>
            <p:nvPr/>
          </p:nvGrpSpPr>
          <p:grpSpPr>
            <a:xfrm>
              <a:off x="627666" y="5384045"/>
              <a:ext cx="2983785" cy="1420404"/>
              <a:chOff x="87619" y="5407218"/>
              <a:chExt cx="2983785" cy="1420404"/>
            </a:xfrm>
          </p:grpSpPr>
          <p:pic>
            <p:nvPicPr>
              <p:cNvPr id="41" name="圖片 40">
                <a:extLst>
                  <a:ext uri="{FF2B5EF4-FFF2-40B4-BE49-F238E27FC236}">
                    <a16:creationId xmlns:a16="http://schemas.microsoft.com/office/drawing/2014/main" id="{C62743CF-EA53-483F-B8BB-A665776BD742}"/>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1651000" y="5407218"/>
                <a:ext cx="1420404" cy="1420404"/>
              </a:xfrm>
              <a:prstGeom prst="rect">
                <a:avLst/>
              </a:prstGeom>
            </p:spPr>
          </p:pic>
          <p:cxnSp>
            <p:nvCxnSpPr>
              <p:cNvPr id="44" name="直線接點 43">
                <a:extLst>
                  <a:ext uri="{FF2B5EF4-FFF2-40B4-BE49-F238E27FC236}">
                    <a16:creationId xmlns:a16="http://schemas.microsoft.com/office/drawing/2014/main" id="{D0E95524-B1D9-4227-9267-5F3C2801EBCF}"/>
                  </a:ext>
                </a:extLst>
              </p:cNvPr>
              <p:cNvCxnSpPr/>
              <p:nvPr/>
            </p:nvCxnSpPr>
            <p:spPr>
              <a:xfrm>
                <a:off x="1362551" y="5549900"/>
                <a:ext cx="0" cy="118745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86ADBD23-B5E6-4ECD-9F05-F825B5AF719E}"/>
                  </a:ext>
                </a:extLst>
              </p:cNvPr>
              <p:cNvCxnSpPr>
                <a:cxnSpLocks/>
                <a:endCxn id="41" idx="1"/>
              </p:cNvCxnSpPr>
              <p:nvPr/>
            </p:nvCxnSpPr>
            <p:spPr>
              <a:xfrm>
                <a:off x="971550" y="6117420"/>
                <a:ext cx="67945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文字方塊 47">
                <a:extLst>
                  <a:ext uri="{FF2B5EF4-FFF2-40B4-BE49-F238E27FC236}">
                    <a16:creationId xmlns:a16="http://schemas.microsoft.com/office/drawing/2014/main" id="{0C3DA230-0254-4D40-8B20-CA7497AD8B0C}"/>
                  </a:ext>
                </a:extLst>
              </p:cNvPr>
              <p:cNvSpPr txBox="1"/>
              <p:nvPr/>
            </p:nvSpPr>
            <p:spPr>
              <a:xfrm>
                <a:off x="87619" y="5794255"/>
                <a:ext cx="1034066" cy="646331"/>
              </a:xfrm>
              <a:prstGeom prst="rect">
                <a:avLst/>
              </a:prstGeom>
              <a:noFill/>
            </p:spPr>
            <p:txBody>
              <a:bodyPr wrap="none" rtlCol="0">
                <a:spAutoFit/>
              </a:bodyPr>
              <a:lstStyle/>
              <a:p>
                <a:pPr algn="ctr"/>
                <a:r>
                  <a:rPr lang="en-US" altLang="zh-TW" dirty="0"/>
                  <a:t>View</a:t>
                </a:r>
                <a:br>
                  <a:rPr lang="en-US" altLang="zh-TW" dirty="0"/>
                </a:br>
                <a:r>
                  <a:rPr lang="en-US" altLang="zh-TW" dirty="0"/>
                  <a:t>Requests</a:t>
                </a:r>
                <a:endParaRPr lang="zh-TW" altLang="en-US" dirty="0"/>
              </a:p>
            </p:txBody>
          </p:sp>
        </p:grpSp>
        <p:sp>
          <p:nvSpPr>
            <p:cNvPr id="56" name="文字方塊 55">
              <a:extLst>
                <a:ext uri="{FF2B5EF4-FFF2-40B4-BE49-F238E27FC236}">
                  <a16:creationId xmlns:a16="http://schemas.microsoft.com/office/drawing/2014/main" id="{2402988F-5A19-4E66-9793-A38C7C71501D}"/>
                </a:ext>
              </a:extLst>
            </p:cNvPr>
            <p:cNvSpPr txBox="1"/>
            <p:nvPr/>
          </p:nvSpPr>
          <p:spPr>
            <a:xfrm>
              <a:off x="1443114" y="4588072"/>
              <a:ext cx="2206823" cy="830997"/>
            </a:xfrm>
            <a:prstGeom prst="rect">
              <a:avLst/>
            </a:prstGeom>
            <a:noFill/>
          </p:spPr>
          <p:txBody>
            <a:bodyPr wrap="none" rtlCol="0">
              <a:spAutoFit/>
            </a:bodyPr>
            <a:lstStyle/>
            <a:p>
              <a:r>
                <a:rPr lang="en-US" altLang="zh-TW" sz="2400" dirty="0"/>
                <a:t>No direct access</a:t>
              </a:r>
              <a:br>
                <a:rPr lang="en-US" altLang="zh-TW" sz="2400" dirty="0"/>
              </a:br>
              <a:r>
                <a:rPr lang="en-US" altLang="zh-TW" sz="2400" dirty="0"/>
                <a:t>to 3D content</a:t>
              </a:r>
            </a:p>
          </p:txBody>
        </p:sp>
      </p:grpSp>
      <p:grpSp>
        <p:nvGrpSpPr>
          <p:cNvPr id="63" name="群組 62">
            <a:extLst>
              <a:ext uri="{FF2B5EF4-FFF2-40B4-BE49-F238E27FC236}">
                <a16:creationId xmlns:a16="http://schemas.microsoft.com/office/drawing/2014/main" id="{CF6491FA-20CF-4B96-9B11-F4F77BB6B200}"/>
              </a:ext>
            </a:extLst>
          </p:cNvPr>
          <p:cNvGrpSpPr/>
          <p:nvPr/>
        </p:nvGrpSpPr>
        <p:grpSpPr>
          <a:xfrm>
            <a:off x="4425158" y="4181479"/>
            <a:ext cx="3841052" cy="2285489"/>
            <a:chOff x="3556115" y="3853600"/>
            <a:chExt cx="3841052" cy="2285489"/>
          </a:xfrm>
        </p:grpSpPr>
        <p:sp>
          <p:nvSpPr>
            <p:cNvPr id="57" name="文字方塊 56">
              <a:extLst>
                <a:ext uri="{FF2B5EF4-FFF2-40B4-BE49-F238E27FC236}">
                  <a16:creationId xmlns:a16="http://schemas.microsoft.com/office/drawing/2014/main" id="{A99F0D62-8425-4E88-8890-81EACD57360C}"/>
                </a:ext>
              </a:extLst>
            </p:cNvPr>
            <p:cNvSpPr txBox="1"/>
            <p:nvPr/>
          </p:nvSpPr>
          <p:spPr>
            <a:xfrm>
              <a:off x="3556115" y="3853600"/>
              <a:ext cx="3841052" cy="830997"/>
            </a:xfrm>
            <a:prstGeom prst="rect">
              <a:avLst/>
            </a:prstGeom>
            <a:noFill/>
          </p:spPr>
          <p:txBody>
            <a:bodyPr wrap="none" rtlCol="0">
              <a:spAutoFit/>
            </a:bodyPr>
            <a:lstStyle/>
            <a:p>
              <a:pPr algn="ctr"/>
              <a:r>
                <a:rPr lang="en-US" altLang="zh-TW" sz="2400" dirty="0"/>
                <a:t>No close form representation</a:t>
              </a:r>
              <a:br>
                <a:rPr lang="en-US" altLang="zh-TW" sz="2400" dirty="0"/>
              </a:br>
              <a:r>
                <a:rPr lang="en-US" altLang="zh-TW" sz="2400" dirty="0"/>
                <a:t>of quality prediction</a:t>
              </a:r>
            </a:p>
          </p:txBody>
        </p:sp>
        <p:grpSp>
          <p:nvGrpSpPr>
            <p:cNvPr id="62" name="群組 61">
              <a:extLst>
                <a:ext uri="{FF2B5EF4-FFF2-40B4-BE49-F238E27FC236}">
                  <a16:creationId xmlns:a16="http://schemas.microsoft.com/office/drawing/2014/main" id="{7CB2EB56-2BA9-41A7-B560-DA86A225E3D4}"/>
                </a:ext>
              </a:extLst>
            </p:cNvPr>
            <p:cNvGrpSpPr/>
            <p:nvPr/>
          </p:nvGrpSpPr>
          <p:grpSpPr>
            <a:xfrm>
              <a:off x="4236934" y="4868640"/>
              <a:ext cx="2478598" cy="1270449"/>
              <a:chOff x="4261853" y="5484001"/>
              <a:chExt cx="2478598" cy="1270449"/>
            </a:xfrm>
          </p:grpSpPr>
          <p:pic>
            <p:nvPicPr>
              <p:cNvPr id="50" name="圖片 49">
                <a:extLst>
                  <a:ext uri="{FF2B5EF4-FFF2-40B4-BE49-F238E27FC236}">
                    <a16:creationId xmlns:a16="http://schemas.microsoft.com/office/drawing/2014/main" id="{C267F8B7-635B-4A09-A22E-6791A6B5C7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5884" y="5486453"/>
                <a:ext cx="1169163" cy="1267997"/>
              </a:xfrm>
              <a:prstGeom prst="rect">
                <a:avLst/>
              </a:prstGeom>
            </p:spPr>
          </p:pic>
          <p:pic>
            <p:nvPicPr>
              <p:cNvPr id="52" name="圖片 51">
                <a:extLst>
                  <a:ext uri="{FF2B5EF4-FFF2-40B4-BE49-F238E27FC236}">
                    <a16:creationId xmlns:a16="http://schemas.microsoft.com/office/drawing/2014/main" id="{E945F836-FE2E-42BC-B5D9-8BE3CB3EE0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1853" y="5484001"/>
                <a:ext cx="598025" cy="336389"/>
              </a:xfrm>
              <a:prstGeom prst="rect">
                <a:avLst/>
              </a:prstGeom>
            </p:spPr>
          </p:pic>
          <p:pic>
            <p:nvPicPr>
              <p:cNvPr id="54" name="圖片 53">
                <a:extLst>
                  <a:ext uri="{FF2B5EF4-FFF2-40B4-BE49-F238E27FC236}">
                    <a16:creationId xmlns:a16="http://schemas.microsoft.com/office/drawing/2014/main" id="{32F12858-DDD9-4075-9173-19707A25D9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1853" y="6247794"/>
                <a:ext cx="598025" cy="336389"/>
              </a:xfrm>
              <a:prstGeom prst="rect">
                <a:avLst/>
              </a:prstGeom>
            </p:spPr>
          </p:pic>
          <p:pic>
            <p:nvPicPr>
              <p:cNvPr id="55" name="圖片 54">
                <a:extLst>
                  <a:ext uri="{FF2B5EF4-FFF2-40B4-BE49-F238E27FC236}">
                    <a16:creationId xmlns:a16="http://schemas.microsoft.com/office/drawing/2014/main" id="{D2FEF513-FCDF-4656-B901-BCDAB4FC74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1854" y="5858936"/>
                <a:ext cx="598024" cy="336389"/>
              </a:xfrm>
              <a:prstGeom prst="rect">
                <a:avLst/>
              </a:prstGeom>
            </p:spPr>
          </p:pic>
          <p:sp>
            <p:nvSpPr>
              <p:cNvPr id="61" name="文字方塊 60">
                <a:extLst>
                  <a:ext uri="{FF2B5EF4-FFF2-40B4-BE49-F238E27FC236}">
                    <a16:creationId xmlns:a16="http://schemas.microsoft.com/office/drawing/2014/main" id="{D9CCF805-CB04-4BB8-87CF-30826BEBBD97}"/>
                  </a:ext>
                </a:extLst>
              </p:cNvPr>
              <p:cNvSpPr txBox="1"/>
              <p:nvPr/>
            </p:nvSpPr>
            <p:spPr>
              <a:xfrm>
                <a:off x="6201053" y="5607790"/>
                <a:ext cx="539398" cy="923330"/>
              </a:xfrm>
              <a:prstGeom prst="rect">
                <a:avLst/>
              </a:prstGeom>
              <a:noFill/>
            </p:spPr>
            <p:txBody>
              <a:bodyPr wrap="square" rtlCol="0">
                <a:spAutoFit/>
              </a:bodyPr>
              <a:lstStyle/>
              <a:p>
                <a:pPr algn="ctr"/>
                <a:r>
                  <a:rPr lang="en-US" altLang="zh-TW" sz="5400" dirty="0">
                    <a:solidFill>
                      <a:srgbClr val="FF0000"/>
                    </a:solidFill>
                  </a:rPr>
                  <a:t>??</a:t>
                </a:r>
                <a:endParaRPr lang="zh-TW" altLang="en-US" sz="5400" dirty="0">
                  <a:solidFill>
                    <a:srgbClr val="FF0000"/>
                  </a:solidFill>
                </a:endParaRPr>
              </a:p>
            </p:txBody>
          </p:sp>
        </p:grpSp>
      </p:grpSp>
      <p:grpSp>
        <p:nvGrpSpPr>
          <p:cNvPr id="66" name="群組 65">
            <a:extLst>
              <a:ext uri="{FF2B5EF4-FFF2-40B4-BE49-F238E27FC236}">
                <a16:creationId xmlns:a16="http://schemas.microsoft.com/office/drawing/2014/main" id="{2136233B-CF39-4AF2-A0E2-9105D1225129}"/>
              </a:ext>
            </a:extLst>
          </p:cNvPr>
          <p:cNvGrpSpPr/>
          <p:nvPr/>
        </p:nvGrpSpPr>
        <p:grpSpPr>
          <a:xfrm>
            <a:off x="8719505" y="4181479"/>
            <a:ext cx="3064300" cy="2261452"/>
            <a:chOff x="7950387" y="3765276"/>
            <a:chExt cx="3064300" cy="2261452"/>
          </a:xfrm>
        </p:grpSpPr>
        <p:sp>
          <p:nvSpPr>
            <p:cNvPr id="58" name="文字方塊 57">
              <a:extLst>
                <a:ext uri="{FF2B5EF4-FFF2-40B4-BE49-F238E27FC236}">
                  <a16:creationId xmlns:a16="http://schemas.microsoft.com/office/drawing/2014/main" id="{613636D1-A41B-41F3-9970-3FB0753036ED}"/>
                </a:ext>
              </a:extLst>
            </p:cNvPr>
            <p:cNvSpPr txBox="1"/>
            <p:nvPr/>
          </p:nvSpPr>
          <p:spPr>
            <a:xfrm>
              <a:off x="7950387" y="3765276"/>
              <a:ext cx="3064300" cy="830997"/>
            </a:xfrm>
            <a:prstGeom prst="rect">
              <a:avLst/>
            </a:prstGeom>
            <a:noFill/>
          </p:spPr>
          <p:txBody>
            <a:bodyPr wrap="none" rtlCol="0">
              <a:spAutoFit/>
            </a:bodyPr>
            <a:lstStyle/>
            <a:p>
              <a:pPr algn="ctr"/>
              <a:r>
                <a:rPr lang="en-US" altLang="zh-TW" sz="2400" dirty="0"/>
                <a:t>Defense against</a:t>
              </a:r>
              <a:br>
                <a:rPr lang="en-US" altLang="zh-TW" sz="2400" dirty="0"/>
              </a:br>
              <a:r>
                <a:rPr lang="en-US" altLang="zh-TW" sz="2400" dirty="0"/>
                <a:t>Structure-from-Motion</a:t>
              </a:r>
            </a:p>
          </p:txBody>
        </p:sp>
        <p:pic>
          <p:nvPicPr>
            <p:cNvPr id="65" name="圖片 64">
              <a:extLst>
                <a:ext uri="{FF2B5EF4-FFF2-40B4-BE49-F238E27FC236}">
                  <a16:creationId xmlns:a16="http://schemas.microsoft.com/office/drawing/2014/main" id="{62468AF3-B574-4257-848A-1C0191BBAA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1692" y="4596273"/>
              <a:ext cx="2732682" cy="1430455"/>
            </a:xfrm>
            <a:prstGeom prst="rect">
              <a:avLst/>
            </a:prstGeom>
          </p:spPr>
        </p:pic>
      </p:grpSp>
      <p:sp>
        <p:nvSpPr>
          <p:cNvPr id="2" name="投影片編號版面配置區 1">
            <a:extLst>
              <a:ext uri="{FF2B5EF4-FFF2-40B4-BE49-F238E27FC236}">
                <a16:creationId xmlns:a16="http://schemas.microsoft.com/office/drawing/2014/main" id="{867AB97B-8E57-4067-B36D-9D1BD7F5145C}"/>
              </a:ext>
            </a:extLst>
          </p:cNvPr>
          <p:cNvSpPr>
            <a:spLocks noGrp="1"/>
          </p:cNvSpPr>
          <p:nvPr>
            <p:ph type="sldNum" sz="quarter" idx="12"/>
          </p:nvPr>
        </p:nvSpPr>
        <p:spPr/>
        <p:txBody>
          <a:bodyPr/>
          <a:lstStyle/>
          <a:p>
            <a:fld id="{E1CFCEE7-AA0A-44B9-A0B3-5356ACC922F5}" type="slidenum">
              <a:rPr lang="zh-TW" altLang="en-US" smtClean="0"/>
              <a:t>7</a:t>
            </a:fld>
            <a:endParaRPr lang="zh-TW" altLang="en-US"/>
          </a:p>
        </p:txBody>
      </p:sp>
    </p:spTree>
    <p:extLst>
      <p:ext uri="{BB962C8B-B14F-4D97-AF65-F5344CB8AC3E}">
        <p14:creationId xmlns:p14="http://schemas.microsoft.com/office/powerpoint/2010/main" val="10590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ta Streaming in OSGi R7 applications With OSGi R7 Push Stream and Server  Sent Events - DZone">
            <a:extLst>
              <a:ext uri="{FF2B5EF4-FFF2-40B4-BE49-F238E27FC236}">
                <a16:creationId xmlns:a16="http://schemas.microsoft.com/office/drawing/2014/main" id="{93755DD4-05B9-48C5-A2D9-C5ED0A426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22449">
            <a:off x="5118556" y="2272413"/>
            <a:ext cx="6473728" cy="24082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AE8D7F-C154-8E62-28EA-0AC446D36242}"/>
              </a:ext>
            </a:extLst>
          </p:cNvPr>
          <p:cNvSpPr>
            <a:spLocks noGrp="1"/>
          </p:cNvSpPr>
          <p:nvPr>
            <p:ph type="title"/>
          </p:nvPr>
        </p:nvSpPr>
        <p:spPr>
          <a:xfrm>
            <a:off x="615724" y="264021"/>
            <a:ext cx="10515600" cy="1325563"/>
          </a:xfrm>
        </p:spPr>
        <p:txBody>
          <a:bodyPr/>
          <a:lstStyle/>
          <a:p>
            <a:r>
              <a:rPr lang="en-US" altLang="zh-TW" dirty="0"/>
              <a:t>Outline</a:t>
            </a:r>
            <a:endParaRPr lang="en-TW" dirty="0"/>
          </a:p>
        </p:txBody>
      </p:sp>
      <p:sp>
        <p:nvSpPr>
          <p:cNvPr id="3" name="Content Placeholder 2">
            <a:extLst>
              <a:ext uri="{FF2B5EF4-FFF2-40B4-BE49-F238E27FC236}">
                <a16:creationId xmlns:a16="http://schemas.microsoft.com/office/drawing/2014/main" id="{38749B2F-95F6-5224-97B8-2BE0329AA064}"/>
              </a:ext>
            </a:extLst>
          </p:cNvPr>
          <p:cNvSpPr>
            <a:spLocks noGrp="1"/>
          </p:cNvSpPr>
          <p:nvPr>
            <p:ph idx="1"/>
          </p:nvPr>
        </p:nvSpPr>
        <p:spPr>
          <a:xfrm>
            <a:off x="726962" y="1527005"/>
            <a:ext cx="10515600" cy="4829345"/>
          </a:xfrm>
        </p:spPr>
        <p:txBody>
          <a:bodyPr>
            <a:normAutofit fontScale="85000" lnSpcReduction="20000"/>
          </a:bodyPr>
          <a:lstStyle/>
          <a:p>
            <a:r>
              <a:rPr lang="en-US" altLang="zh-TW" dirty="0"/>
              <a:t>Inspiration</a:t>
            </a:r>
          </a:p>
          <a:p>
            <a:r>
              <a:rPr lang="en-US" altLang="zh-TW" dirty="0"/>
              <a:t>Goal &amp; Challenges</a:t>
            </a:r>
          </a:p>
          <a:p>
            <a:r>
              <a:rPr lang="en-US" altLang="zh-TW" dirty="0"/>
              <a:t>Related</a:t>
            </a:r>
            <a:r>
              <a:rPr lang="zh-TW" altLang="en-US" dirty="0"/>
              <a:t> </a:t>
            </a:r>
            <a:r>
              <a:rPr lang="en-US" altLang="zh-TW" dirty="0"/>
              <a:t>Work</a:t>
            </a:r>
          </a:p>
          <a:p>
            <a:r>
              <a:rPr lang="en-US" altLang="zh-TW" dirty="0"/>
              <a:t>System</a:t>
            </a:r>
            <a:r>
              <a:rPr lang="zh-TW" altLang="en-US" dirty="0"/>
              <a:t> </a:t>
            </a:r>
            <a:r>
              <a:rPr lang="en-US" altLang="zh-TW" dirty="0"/>
              <a:t>Design</a:t>
            </a:r>
          </a:p>
          <a:p>
            <a:r>
              <a:rPr lang="en-US" altLang="zh-TW" dirty="0"/>
              <a:t>Novel View Optimization</a:t>
            </a:r>
          </a:p>
          <a:p>
            <a:r>
              <a:rPr lang="en-US" altLang="zh-TW" dirty="0"/>
              <a:t>Cloud Service Provider</a:t>
            </a:r>
          </a:p>
          <a:p>
            <a:pPr lvl="1"/>
            <a:r>
              <a:rPr lang="en-US" altLang="zh-TW" dirty="0"/>
              <a:t>Pose Predictor</a:t>
            </a:r>
          </a:p>
          <a:p>
            <a:pPr lvl="1"/>
            <a:r>
              <a:rPr lang="en-US" altLang="zh-TW" dirty="0"/>
              <a:t>Candidate Generator</a:t>
            </a:r>
          </a:p>
          <a:p>
            <a:pPr lvl="1"/>
            <a:r>
              <a:rPr lang="en-US" altLang="zh-TW" dirty="0"/>
              <a:t>Coverage Estimator</a:t>
            </a:r>
          </a:p>
          <a:p>
            <a:pPr lvl="1"/>
            <a:r>
              <a:rPr lang="en-US" altLang="zh-TW" dirty="0"/>
              <a:t>Solver &amp; Algorithms</a:t>
            </a:r>
          </a:p>
          <a:p>
            <a:r>
              <a:rPr lang="en-US" altLang="zh-TW" dirty="0"/>
              <a:t>Implementation</a:t>
            </a:r>
          </a:p>
          <a:p>
            <a:r>
              <a:rPr lang="en-US" altLang="zh-TW" dirty="0"/>
              <a:t>Evaluations</a:t>
            </a:r>
          </a:p>
          <a:p>
            <a:r>
              <a:rPr lang="en-US" altLang="zh-TW" dirty="0"/>
              <a:t>Conclusion</a:t>
            </a:r>
            <a:r>
              <a:rPr lang="zh-TW" altLang="en-US" dirty="0"/>
              <a:t> </a:t>
            </a:r>
            <a:r>
              <a:rPr lang="en-US" altLang="zh-TW" dirty="0"/>
              <a:t>&amp;</a:t>
            </a:r>
            <a:r>
              <a:rPr lang="zh-TW" altLang="en-US" dirty="0"/>
              <a:t> </a:t>
            </a:r>
            <a:r>
              <a:rPr lang="en-US" altLang="zh-TW" dirty="0"/>
              <a:t>Future</a:t>
            </a:r>
            <a:r>
              <a:rPr lang="zh-TW" altLang="en-US" dirty="0"/>
              <a:t> </a:t>
            </a:r>
            <a:r>
              <a:rPr lang="en-US" altLang="zh-TW" dirty="0"/>
              <a:t>Work</a:t>
            </a:r>
            <a:endParaRPr lang="en-TW" dirty="0"/>
          </a:p>
        </p:txBody>
      </p:sp>
      <p:pic>
        <p:nvPicPr>
          <p:cNvPr id="5" name="圖片 4">
            <a:extLst>
              <a:ext uri="{FF2B5EF4-FFF2-40B4-BE49-F238E27FC236}">
                <a16:creationId xmlns:a16="http://schemas.microsoft.com/office/drawing/2014/main" id="{7BC397E3-F7B7-46FE-93C3-EFD456E9C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845" y="4127987"/>
            <a:ext cx="2569187" cy="2569187"/>
          </a:xfrm>
          <a:prstGeom prst="rect">
            <a:avLst/>
          </a:prstGeom>
        </p:spPr>
      </p:pic>
      <p:pic>
        <p:nvPicPr>
          <p:cNvPr id="8" name="圖片 7">
            <a:extLst>
              <a:ext uri="{FF2B5EF4-FFF2-40B4-BE49-F238E27FC236}">
                <a16:creationId xmlns:a16="http://schemas.microsoft.com/office/drawing/2014/main" id="{6473038F-B135-4584-AC6C-3A01CFA01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82" y="1754777"/>
            <a:ext cx="2179983" cy="2179983"/>
          </a:xfrm>
          <a:prstGeom prst="rect">
            <a:avLst/>
          </a:prstGeom>
        </p:spPr>
      </p:pic>
      <p:pic>
        <p:nvPicPr>
          <p:cNvPr id="10" name="圖片 9">
            <a:extLst>
              <a:ext uri="{FF2B5EF4-FFF2-40B4-BE49-F238E27FC236}">
                <a16:creationId xmlns:a16="http://schemas.microsoft.com/office/drawing/2014/main" id="{4683746E-C78A-4B03-A22B-447776FF6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32" y="5381212"/>
            <a:ext cx="1090615" cy="1090615"/>
          </a:xfrm>
          <a:prstGeom prst="rect">
            <a:avLst/>
          </a:prstGeom>
        </p:spPr>
      </p:pic>
      <p:grpSp>
        <p:nvGrpSpPr>
          <p:cNvPr id="15" name="群組 14">
            <a:extLst>
              <a:ext uri="{FF2B5EF4-FFF2-40B4-BE49-F238E27FC236}">
                <a16:creationId xmlns:a16="http://schemas.microsoft.com/office/drawing/2014/main" id="{C157FFF7-4CA7-44BC-B5E7-7F3C86D57F2B}"/>
              </a:ext>
            </a:extLst>
          </p:cNvPr>
          <p:cNvGrpSpPr/>
          <p:nvPr/>
        </p:nvGrpSpPr>
        <p:grpSpPr>
          <a:xfrm>
            <a:off x="7808283" y="3829171"/>
            <a:ext cx="861206" cy="914248"/>
            <a:chOff x="4693947" y="4549957"/>
            <a:chExt cx="1196864" cy="1170632"/>
          </a:xfrm>
        </p:grpSpPr>
        <p:pic>
          <p:nvPicPr>
            <p:cNvPr id="16" name="圖片 15">
              <a:extLst>
                <a:ext uri="{FF2B5EF4-FFF2-40B4-BE49-F238E27FC236}">
                  <a16:creationId xmlns:a16="http://schemas.microsoft.com/office/drawing/2014/main" id="{214B5012-0666-4346-83F4-70388EF60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707063" y="4536841"/>
              <a:ext cx="1170632" cy="1196864"/>
            </a:xfrm>
            <a:prstGeom prst="rect">
              <a:avLst/>
            </a:prstGeom>
          </p:spPr>
        </p:pic>
        <p:pic>
          <p:nvPicPr>
            <p:cNvPr id="17" name="圖片 16">
              <a:extLst>
                <a:ext uri="{FF2B5EF4-FFF2-40B4-BE49-F238E27FC236}">
                  <a16:creationId xmlns:a16="http://schemas.microsoft.com/office/drawing/2014/main" id="{842AF63B-52D5-4D9E-983A-F4634AA87A4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tretch>
              <a:fillRect/>
            </a:stretch>
          </p:blipFill>
          <p:spPr>
            <a:xfrm>
              <a:off x="4893364" y="4761475"/>
              <a:ext cx="798029" cy="780539"/>
            </a:xfrm>
            <a:prstGeom prst="rect">
              <a:avLst/>
            </a:prstGeom>
          </p:spPr>
        </p:pic>
      </p:grpSp>
      <p:grpSp>
        <p:nvGrpSpPr>
          <p:cNvPr id="12" name="群組 11">
            <a:extLst>
              <a:ext uri="{FF2B5EF4-FFF2-40B4-BE49-F238E27FC236}">
                <a16:creationId xmlns:a16="http://schemas.microsoft.com/office/drawing/2014/main" id="{C80B2FBA-57CA-4EAE-AA1B-BE84F30841E0}"/>
              </a:ext>
            </a:extLst>
          </p:cNvPr>
          <p:cNvGrpSpPr/>
          <p:nvPr/>
        </p:nvGrpSpPr>
        <p:grpSpPr>
          <a:xfrm>
            <a:off x="7269918" y="4146251"/>
            <a:ext cx="931910" cy="930468"/>
            <a:chOff x="3872452" y="4313643"/>
            <a:chExt cx="1449785" cy="1449783"/>
          </a:xfrm>
        </p:grpSpPr>
        <p:pic>
          <p:nvPicPr>
            <p:cNvPr id="13" name="圖片 12">
              <a:extLst>
                <a:ext uri="{FF2B5EF4-FFF2-40B4-BE49-F238E27FC236}">
                  <a16:creationId xmlns:a16="http://schemas.microsoft.com/office/drawing/2014/main" id="{E8AD4A20-7C23-44E0-8327-D3D9C1953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872453" y="4313642"/>
              <a:ext cx="1449783" cy="1449785"/>
            </a:xfrm>
            <a:prstGeom prst="rect">
              <a:avLst/>
            </a:prstGeom>
          </p:spPr>
        </p:pic>
        <p:pic>
          <p:nvPicPr>
            <p:cNvPr id="14" name="圖片 13">
              <a:extLst>
                <a:ext uri="{FF2B5EF4-FFF2-40B4-BE49-F238E27FC236}">
                  <a16:creationId xmlns:a16="http://schemas.microsoft.com/office/drawing/2014/main" id="{EBC3E17F-D84E-48B9-ADE9-4FD0152A1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009" y="4575601"/>
              <a:ext cx="966668" cy="966668"/>
            </a:xfrm>
            <a:prstGeom prst="rect">
              <a:avLst/>
            </a:prstGeom>
          </p:spPr>
        </p:pic>
      </p:grpSp>
      <p:cxnSp>
        <p:nvCxnSpPr>
          <p:cNvPr id="21" name="接點: 弧形 20">
            <a:extLst>
              <a:ext uri="{FF2B5EF4-FFF2-40B4-BE49-F238E27FC236}">
                <a16:creationId xmlns:a16="http://schemas.microsoft.com/office/drawing/2014/main" id="{07CECD08-0915-494A-8D1F-91CBB081C4E8}"/>
              </a:ext>
            </a:extLst>
          </p:cNvPr>
          <p:cNvCxnSpPr>
            <a:cxnSpLocks/>
          </p:cNvCxnSpPr>
          <p:nvPr/>
        </p:nvCxnSpPr>
        <p:spPr>
          <a:xfrm rot="16200000" flipH="1">
            <a:off x="7834274" y="1010569"/>
            <a:ext cx="3359580" cy="1767056"/>
          </a:xfrm>
          <a:prstGeom prst="curvedConnector3">
            <a:avLst/>
          </a:prstGeom>
          <a:ln w="38100">
            <a:solidFill>
              <a:schemeClr val="tx1">
                <a:lumMod val="85000"/>
                <a:lumOff val="1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1CE4BCAD-951F-41E2-A296-9860F3149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880956" y="979300"/>
            <a:ext cx="1007182" cy="1007182"/>
          </a:xfrm>
          <a:prstGeom prst="rect">
            <a:avLst/>
          </a:prstGeom>
        </p:spPr>
      </p:pic>
      <p:pic>
        <p:nvPicPr>
          <p:cNvPr id="9" name="圖片 8">
            <a:extLst>
              <a:ext uri="{FF2B5EF4-FFF2-40B4-BE49-F238E27FC236}">
                <a16:creationId xmlns:a16="http://schemas.microsoft.com/office/drawing/2014/main" id="{15247071-62BA-49CB-B063-2CA1F4CB44EE}"/>
              </a:ext>
            </a:extLst>
          </p:cNvPr>
          <p:cNvPicPr>
            <a:picLocks noChangeAspect="1"/>
          </p:cNvPicPr>
          <p:nvPr/>
        </p:nvPicPr>
        <p:blipFill>
          <a:blip r:embed="rId9">
            <a:alphaModFix amt="50000"/>
            <a:extLst>
              <a:ext uri="{28A0092B-C50C-407E-A947-70E740481C1C}">
                <a14:useLocalDpi xmlns:a14="http://schemas.microsoft.com/office/drawing/2010/main" val="0"/>
              </a:ext>
            </a:extLst>
          </a:blip>
          <a:stretch>
            <a:fillRect/>
          </a:stretch>
        </p:blipFill>
        <p:spPr>
          <a:xfrm>
            <a:off x="9985978" y="173312"/>
            <a:ext cx="2038926" cy="2038926"/>
          </a:xfrm>
          <a:prstGeom prst="rect">
            <a:avLst/>
          </a:prstGeom>
        </p:spPr>
      </p:pic>
      <p:sp>
        <p:nvSpPr>
          <p:cNvPr id="18" name="矩形 17">
            <a:extLst>
              <a:ext uri="{FF2B5EF4-FFF2-40B4-BE49-F238E27FC236}">
                <a16:creationId xmlns:a16="http://schemas.microsoft.com/office/drawing/2014/main" id="{A5A7AF9A-532B-4CA0-8582-396F60D5E302}"/>
              </a:ext>
            </a:extLst>
          </p:cNvPr>
          <p:cNvSpPr/>
          <p:nvPr/>
        </p:nvSpPr>
        <p:spPr>
          <a:xfrm>
            <a:off x="1034669" y="2219648"/>
            <a:ext cx="1819707" cy="3685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a:extLst>
              <a:ext uri="{FF2B5EF4-FFF2-40B4-BE49-F238E27FC236}">
                <a16:creationId xmlns:a16="http://schemas.microsoft.com/office/drawing/2014/main" id="{69C0AF0D-6B6F-40BE-A163-FD6B4E69825C}"/>
              </a:ext>
            </a:extLst>
          </p:cNvPr>
          <p:cNvSpPr>
            <a:spLocks noGrp="1"/>
          </p:cNvSpPr>
          <p:nvPr>
            <p:ph type="sldNum" sz="quarter" idx="12"/>
          </p:nvPr>
        </p:nvSpPr>
        <p:spPr/>
        <p:txBody>
          <a:bodyPr/>
          <a:lstStyle/>
          <a:p>
            <a:fld id="{E1CFCEE7-AA0A-44B9-A0B3-5356ACC922F5}" type="slidenum">
              <a:rPr lang="zh-TW" altLang="en-US" smtClean="0"/>
              <a:t>8</a:t>
            </a:fld>
            <a:endParaRPr lang="zh-TW" altLang="en-US"/>
          </a:p>
        </p:txBody>
      </p:sp>
    </p:spTree>
    <p:extLst>
      <p:ext uri="{BB962C8B-B14F-4D97-AF65-F5344CB8AC3E}">
        <p14:creationId xmlns:p14="http://schemas.microsoft.com/office/powerpoint/2010/main" val="3024598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16F57A-5B93-4FBA-BEC0-806B28AACC85}"/>
              </a:ext>
            </a:extLst>
          </p:cNvPr>
          <p:cNvSpPr>
            <a:spLocks noGrp="1"/>
          </p:cNvSpPr>
          <p:nvPr>
            <p:ph type="title"/>
          </p:nvPr>
        </p:nvSpPr>
        <p:spPr/>
        <p:txBody>
          <a:bodyPr/>
          <a:lstStyle/>
          <a:p>
            <a:r>
              <a:rPr lang="en-US" altLang="zh-TW" dirty="0"/>
              <a:t>Novel View Synthesis</a:t>
            </a:r>
            <a:endParaRPr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DCD2045F-6519-4C61-9034-B4FBD76430DA}"/>
                  </a:ext>
                </a:extLst>
              </p:cNvPr>
              <p:cNvSpPr>
                <a:spLocks noGrp="1"/>
              </p:cNvSpPr>
              <p:nvPr>
                <p:ph idx="1"/>
              </p:nvPr>
            </p:nvSpPr>
            <p:spPr>
              <a:xfrm>
                <a:off x="321972" y="1825625"/>
                <a:ext cx="5428445" cy="4351338"/>
              </a:xfrm>
            </p:spPr>
            <p:txBody>
              <a:bodyPr>
                <a:normAutofit fontScale="92500"/>
              </a:bodyPr>
              <a:lstStyle/>
              <a:p>
                <a:pPr marL="514350" indent="-514350">
                  <a:buFont typeface="+mj-lt"/>
                  <a:buAutoNum type="arabicPeriod"/>
                </a:pPr>
                <a:r>
                  <a:rPr lang="en-US" altLang="zh-TW" dirty="0"/>
                  <a:t>Hladky et al. invented  </a:t>
                </a:r>
                <a:r>
                  <a:rPr lang="en-US" altLang="zh-TW" dirty="0" err="1"/>
                  <a:t>QuadStream</a:t>
                </a:r>
                <a:r>
                  <a:rPr lang="en-US" altLang="zh-TW" dirty="0"/>
                  <a:t> to synthesize view within a pre-defined view cell</a:t>
                </a:r>
              </a:p>
              <a:p>
                <a:pPr lvl="1"/>
                <a:r>
                  <a:rPr lang="en-US" altLang="zh-TW" dirty="0"/>
                  <a:t>Requires 3D content</a:t>
                </a:r>
              </a:p>
              <a:p>
                <a:pPr marL="514350" indent="-514350">
                  <a:buFont typeface="+mj-lt"/>
                  <a:buAutoNum type="arabicPeriod"/>
                </a:pPr>
                <a:r>
                  <a:rPr lang="en-US" altLang="zh-TW" dirty="0"/>
                  <a:t>Choi et al. generalized scalar depth prediction from multiple cameras to refine synthesized views</a:t>
                </a:r>
              </a:p>
              <a:p>
                <a:pPr marL="514350" indent="-514350">
                  <a:buFont typeface="+mj-lt"/>
                  <a:buAutoNum type="arabicPeriod"/>
                </a:pPr>
                <a:r>
                  <a:rPr lang="en-US" altLang="zh-TW" dirty="0"/>
                  <a:t>Attal et al. transform </a:t>
                </a:r>
                <a14:m>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360</m:t>
                        </m:r>
                      </m:e>
                      <m:sup>
                        <m:r>
                          <a:rPr lang="en-US" altLang="zh-TW" b="0" i="1" smtClean="0">
                            <a:latin typeface="Cambria Math" panose="02040503050406030204" pitchFamily="18" charset="0"/>
                          </a:rPr>
                          <m:t>∘</m:t>
                        </m:r>
                      </m:sup>
                    </m:sSup>
                  </m:oMath>
                </a14:m>
                <a:r>
                  <a:rPr lang="en-US" altLang="zh-TW" dirty="0"/>
                  <a:t> stereo videos to multi-sphere images to synthesize 6-DoF views</a:t>
                </a:r>
              </a:p>
              <a:p>
                <a:pPr lvl="1"/>
                <a:endParaRPr lang="en-US" altLang="zh-TW" dirty="0"/>
              </a:p>
              <a:p>
                <a:pPr lvl="1"/>
                <a:endParaRPr lang="en-US" altLang="zh-TW" dirty="0"/>
              </a:p>
              <a:p>
                <a:pPr lvl="1"/>
                <a:endParaRPr lang="en-US" altLang="zh-TW" dirty="0"/>
              </a:p>
              <a:p>
                <a:pPr lvl="1"/>
                <a:endParaRPr lang="en-US" altLang="zh-TW" dirty="0"/>
              </a:p>
              <a:p>
                <a:pPr marL="914400" lvl="1" indent="-457200">
                  <a:buFont typeface="+mj-lt"/>
                  <a:buAutoNum type="arabicPeriod"/>
                </a:pPr>
                <a:endParaRPr lang="en-US" altLang="zh-TW" dirty="0"/>
              </a:p>
              <a:p>
                <a:pPr marL="514350" indent="-514350">
                  <a:buFont typeface="+mj-lt"/>
                  <a:buAutoNum type="arabicPeriod"/>
                </a:pPr>
                <a:endParaRPr lang="zh-TW" altLang="en-US" dirty="0"/>
              </a:p>
            </p:txBody>
          </p:sp>
        </mc:Choice>
        <mc:Fallback xmlns="">
          <p:sp>
            <p:nvSpPr>
              <p:cNvPr id="3" name="內容版面配置區 2">
                <a:extLst>
                  <a:ext uri="{FF2B5EF4-FFF2-40B4-BE49-F238E27FC236}">
                    <a16:creationId xmlns:a16="http://schemas.microsoft.com/office/drawing/2014/main" id="{DCD2045F-6519-4C61-9034-B4FBD76430DA}"/>
                  </a:ext>
                </a:extLst>
              </p:cNvPr>
              <p:cNvSpPr>
                <a:spLocks noGrp="1" noRot="1" noChangeAspect="1" noMove="1" noResize="1" noEditPoints="1" noAdjustHandles="1" noChangeArrowheads="1" noChangeShapeType="1" noTextEdit="1"/>
              </p:cNvSpPr>
              <p:nvPr>
                <p:ph idx="1"/>
              </p:nvPr>
            </p:nvSpPr>
            <p:spPr>
              <a:xfrm>
                <a:off x="321972" y="1825625"/>
                <a:ext cx="5428445" cy="4351338"/>
              </a:xfrm>
              <a:blipFill>
                <a:blip r:embed="rId2"/>
                <a:stretch>
                  <a:fillRect l="-2135" t="-2241" r="-2135"/>
                </a:stretch>
              </a:blipFill>
            </p:spPr>
            <p:txBody>
              <a:bodyPr/>
              <a:lstStyle/>
              <a:p>
                <a:r>
                  <a:rPr lang="zh-TW" altLang="en-US">
                    <a:noFill/>
                  </a:rPr>
                  <a:t> </a:t>
                </a:r>
              </a:p>
            </p:txBody>
          </p:sp>
        </mc:Fallback>
      </mc:AlternateContent>
      <p:sp>
        <p:nvSpPr>
          <p:cNvPr id="4" name="Snip Single Corner Rectangle 5">
            <a:extLst>
              <a:ext uri="{FF2B5EF4-FFF2-40B4-BE49-F238E27FC236}">
                <a16:creationId xmlns:a16="http://schemas.microsoft.com/office/drawing/2014/main" id="{979A5940-CAB6-4365-BBCA-00B33C025C72}"/>
              </a:ext>
            </a:extLst>
          </p:cNvPr>
          <p:cNvSpPr/>
          <p:nvPr/>
        </p:nvSpPr>
        <p:spPr>
          <a:xfrm flipV="1">
            <a:off x="9486" y="-1"/>
            <a:ext cx="2527651" cy="725208"/>
          </a:xfrm>
          <a:prstGeom prst="snip1Rect">
            <a:avLst>
              <a:gd name="adj" fmla="val 5000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dirty="0"/>
          </a:p>
        </p:txBody>
      </p:sp>
      <p:sp>
        <p:nvSpPr>
          <p:cNvPr id="5" name="TextBox 6">
            <a:extLst>
              <a:ext uri="{FF2B5EF4-FFF2-40B4-BE49-F238E27FC236}">
                <a16:creationId xmlns:a16="http://schemas.microsoft.com/office/drawing/2014/main" id="{804C8D1A-1638-47EA-A976-70C325CDECE6}"/>
              </a:ext>
            </a:extLst>
          </p:cNvPr>
          <p:cNvSpPr txBox="1"/>
          <p:nvPr/>
        </p:nvSpPr>
        <p:spPr>
          <a:xfrm>
            <a:off x="105219" y="116376"/>
            <a:ext cx="2341177" cy="523220"/>
          </a:xfrm>
          <a:prstGeom prst="rect">
            <a:avLst/>
          </a:prstGeom>
          <a:noFill/>
        </p:spPr>
        <p:txBody>
          <a:bodyPr wrap="square" rtlCol="0">
            <a:spAutoFit/>
          </a:bodyPr>
          <a:lstStyle/>
          <a:p>
            <a:r>
              <a:rPr lang="en-US" altLang="zh-TW" sz="2800" dirty="0">
                <a:solidFill>
                  <a:schemeClr val="accent4">
                    <a:lumMod val="50000"/>
                  </a:schemeClr>
                </a:solidFill>
              </a:rPr>
              <a:t>Related Work</a:t>
            </a:r>
            <a:endParaRPr lang="en-TW" sz="2800" dirty="0">
              <a:solidFill>
                <a:schemeClr val="accent4">
                  <a:lumMod val="50000"/>
                </a:schemeClr>
              </a:solidFill>
            </a:endParaRPr>
          </a:p>
        </p:txBody>
      </p:sp>
      <p:sp>
        <p:nvSpPr>
          <p:cNvPr id="6" name="投影片編號版面配置區 5">
            <a:extLst>
              <a:ext uri="{FF2B5EF4-FFF2-40B4-BE49-F238E27FC236}">
                <a16:creationId xmlns:a16="http://schemas.microsoft.com/office/drawing/2014/main" id="{4CF3A169-EDC8-4671-BF80-593BFD59DA15}"/>
              </a:ext>
            </a:extLst>
          </p:cNvPr>
          <p:cNvSpPr>
            <a:spLocks noGrp="1"/>
          </p:cNvSpPr>
          <p:nvPr>
            <p:ph type="sldNum" sz="quarter" idx="12"/>
          </p:nvPr>
        </p:nvSpPr>
        <p:spPr/>
        <p:txBody>
          <a:bodyPr/>
          <a:lstStyle/>
          <a:p>
            <a:fld id="{E1CFCEE7-AA0A-44B9-A0B3-5356ACC922F5}" type="slidenum">
              <a:rPr lang="zh-TW" altLang="en-US" smtClean="0"/>
              <a:t>9</a:t>
            </a:fld>
            <a:endParaRPr lang="zh-TW" altLang="en-US"/>
          </a:p>
        </p:txBody>
      </p:sp>
      <p:sp>
        <p:nvSpPr>
          <p:cNvPr id="7" name="文字方塊 6">
            <a:extLst>
              <a:ext uri="{FF2B5EF4-FFF2-40B4-BE49-F238E27FC236}">
                <a16:creationId xmlns:a16="http://schemas.microsoft.com/office/drawing/2014/main" id="{031C016B-DF3D-47AA-9D29-F24DB72C6925}"/>
              </a:ext>
            </a:extLst>
          </p:cNvPr>
          <p:cNvSpPr txBox="1"/>
          <p:nvPr/>
        </p:nvSpPr>
        <p:spPr>
          <a:xfrm>
            <a:off x="126956" y="5711735"/>
            <a:ext cx="11975164" cy="1200329"/>
          </a:xfrm>
          <a:prstGeom prst="rect">
            <a:avLst/>
          </a:prstGeom>
          <a:noFill/>
        </p:spPr>
        <p:txBody>
          <a:bodyPr wrap="square" rtlCol="0">
            <a:spAutoFit/>
          </a:bodyPr>
          <a:lstStyle/>
          <a:p>
            <a:pPr marL="342900" indent="-342900">
              <a:buFont typeface="+mj-lt"/>
              <a:buAutoNum type="arabicPeriod"/>
            </a:pPr>
            <a:r>
              <a:rPr lang="en-US" altLang="zh-TW" sz="1200" dirty="0" err="1"/>
              <a:t>Jozef</a:t>
            </a:r>
            <a:r>
              <a:rPr lang="en-US" altLang="zh-TW" sz="1200" dirty="0"/>
              <a:t> </a:t>
            </a:r>
            <a:r>
              <a:rPr lang="en-US" altLang="zh-TW" sz="1200" dirty="0" err="1"/>
              <a:t>Hladky</a:t>
            </a:r>
            <a:r>
              <a:rPr lang="en-US" altLang="zh-TW" sz="1200" dirty="0"/>
              <a:t>, Michael Stengel, Nicholas Vining, Bernhard </a:t>
            </a:r>
            <a:r>
              <a:rPr lang="en-US" altLang="zh-TW" sz="1200" dirty="0" err="1"/>
              <a:t>Kerbl</a:t>
            </a:r>
            <a:r>
              <a:rPr lang="en-US" altLang="zh-TW" sz="1200" dirty="0"/>
              <a:t>, Hans-Peter Seidel, and Markus Steinberger. 2022. </a:t>
            </a:r>
            <a:r>
              <a:rPr lang="en-US" altLang="zh-TW" sz="1200" dirty="0" err="1"/>
              <a:t>QuadStream</a:t>
            </a:r>
            <a:r>
              <a:rPr lang="en-US" altLang="zh-TW" sz="1200" dirty="0"/>
              <a:t>: A Quad-Based Scene Streaming Architecture for Novel Viewpoint Reconstruction. ACM Transactions on Graphics 41, 6 (November 2022), 1–13.</a:t>
            </a:r>
          </a:p>
          <a:p>
            <a:pPr marL="342900" indent="-342900">
              <a:buFont typeface="+mj-lt"/>
              <a:buAutoNum type="arabicPeriod"/>
            </a:pPr>
            <a:r>
              <a:rPr lang="en-US" altLang="zh-TW" sz="1200" dirty="0" err="1"/>
              <a:t>Inchang</a:t>
            </a:r>
            <a:r>
              <a:rPr lang="en-US" altLang="zh-TW" sz="1200" dirty="0"/>
              <a:t> Choi, </a:t>
            </a:r>
            <a:r>
              <a:rPr lang="en-US" altLang="zh-TW" sz="1200" dirty="0" err="1"/>
              <a:t>Orazio</a:t>
            </a:r>
            <a:r>
              <a:rPr lang="en-US" altLang="zh-TW" sz="1200" dirty="0"/>
              <a:t> Gallo, Alejandro </a:t>
            </a:r>
            <a:r>
              <a:rPr lang="en-US" altLang="zh-TW" sz="1200" dirty="0" err="1"/>
              <a:t>Troccoli</a:t>
            </a:r>
            <a:r>
              <a:rPr lang="en-US" altLang="zh-TW" sz="1200" dirty="0"/>
              <a:t>, Min Kim, and Jan Kautz. 2019. Extreme View Synthesis. In Proc. of IEEE/CVF International Conference on Computer Vision (ICCV’19). Seoul, Korea.</a:t>
            </a:r>
          </a:p>
          <a:p>
            <a:pPr marL="342900" indent="-342900">
              <a:buFont typeface="+mj-lt"/>
              <a:buAutoNum type="arabicPeriod"/>
            </a:pPr>
            <a:r>
              <a:rPr lang="en-US" altLang="zh-TW" sz="1200" dirty="0"/>
              <a:t>Benjamin Attal, Selena Ling, Aaron </a:t>
            </a:r>
            <a:r>
              <a:rPr lang="en-US" altLang="zh-TW" sz="1200" dirty="0" err="1"/>
              <a:t>Gokaslan</a:t>
            </a:r>
            <a:r>
              <a:rPr lang="en-US" altLang="zh-TW" sz="1200" dirty="0"/>
              <a:t>, Christian Richardt, and James </a:t>
            </a:r>
            <a:r>
              <a:rPr lang="en-US" altLang="zh-TW" sz="1200" dirty="0" err="1"/>
              <a:t>Tompkin</a:t>
            </a:r>
            <a:r>
              <a:rPr lang="en-US" altLang="zh-TW" sz="1200" dirty="0"/>
              <a:t>. 2020. </a:t>
            </a:r>
            <a:r>
              <a:rPr lang="en-US" altLang="zh-TW" sz="1200" dirty="0" err="1"/>
              <a:t>MatryODShka</a:t>
            </a:r>
            <a:r>
              <a:rPr lang="en-US" altLang="zh-TW" sz="1200" dirty="0"/>
              <a:t>: Real-time 6DoF video view synthesis using multi-sphere images. In Proceedings of European Conference on Computer Vision (ECCV’20). Glasgow, United Kingdom, 441–459</a:t>
            </a:r>
            <a:endParaRPr lang="zh-TW" altLang="en-US" sz="1200" dirty="0"/>
          </a:p>
        </p:txBody>
      </p:sp>
      <p:pic>
        <p:nvPicPr>
          <p:cNvPr id="9" name="圖片 8">
            <a:extLst>
              <a:ext uri="{FF2B5EF4-FFF2-40B4-BE49-F238E27FC236}">
                <a16:creationId xmlns:a16="http://schemas.microsoft.com/office/drawing/2014/main" id="{CFB3EF3D-95AC-4151-B919-A43AEAAD35CF}"/>
              </a:ext>
            </a:extLst>
          </p:cNvPr>
          <p:cNvPicPr>
            <a:picLocks noChangeAspect="1"/>
          </p:cNvPicPr>
          <p:nvPr/>
        </p:nvPicPr>
        <p:blipFill>
          <a:blip r:embed="rId3"/>
          <a:stretch>
            <a:fillRect/>
          </a:stretch>
        </p:blipFill>
        <p:spPr>
          <a:xfrm>
            <a:off x="4110779" y="1215582"/>
            <a:ext cx="8055235" cy="1049841"/>
          </a:xfrm>
          <a:prstGeom prst="rect">
            <a:avLst/>
          </a:prstGeom>
        </p:spPr>
      </p:pic>
      <p:pic>
        <p:nvPicPr>
          <p:cNvPr id="11" name="圖片 10">
            <a:extLst>
              <a:ext uri="{FF2B5EF4-FFF2-40B4-BE49-F238E27FC236}">
                <a16:creationId xmlns:a16="http://schemas.microsoft.com/office/drawing/2014/main" id="{D36984E6-1FC3-4515-BB83-51D29FE20E3F}"/>
              </a:ext>
            </a:extLst>
          </p:cNvPr>
          <p:cNvPicPr>
            <a:picLocks noChangeAspect="1"/>
          </p:cNvPicPr>
          <p:nvPr/>
        </p:nvPicPr>
        <p:blipFill>
          <a:blip r:embed="rId4"/>
          <a:stretch>
            <a:fillRect/>
          </a:stretch>
        </p:blipFill>
        <p:spPr>
          <a:xfrm>
            <a:off x="5782717" y="2279585"/>
            <a:ext cx="5655765" cy="2099077"/>
          </a:xfrm>
          <a:prstGeom prst="rect">
            <a:avLst/>
          </a:prstGeom>
        </p:spPr>
      </p:pic>
      <p:pic>
        <p:nvPicPr>
          <p:cNvPr id="13" name="圖片 12">
            <a:extLst>
              <a:ext uri="{FF2B5EF4-FFF2-40B4-BE49-F238E27FC236}">
                <a16:creationId xmlns:a16="http://schemas.microsoft.com/office/drawing/2014/main" id="{32F5F5B8-0BDF-437F-B7DC-BF5B22A7FD20}"/>
              </a:ext>
            </a:extLst>
          </p:cNvPr>
          <p:cNvPicPr>
            <a:picLocks noChangeAspect="1"/>
          </p:cNvPicPr>
          <p:nvPr/>
        </p:nvPicPr>
        <p:blipFill>
          <a:blip r:embed="rId5"/>
          <a:stretch>
            <a:fillRect/>
          </a:stretch>
        </p:blipFill>
        <p:spPr>
          <a:xfrm>
            <a:off x="5778423" y="4378662"/>
            <a:ext cx="5655765" cy="1352874"/>
          </a:xfrm>
          <a:prstGeom prst="rect">
            <a:avLst/>
          </a:prstGeom>
        </p:spPr>
      </p:pic>
      <p:sp>
        <p:nvSpPr>
          <p:cNvPr id="14" name="文字方塊 13">
            <a:extLst>
              <a:ext uri="{FF2B5EF4-FFF2-40B4-BE49-F238E27FC236}">
                <a16:creationId xmlns:a16="http://schemas.microsoft.com/office/drawing/2014/main" id="{36B86290-3F17-4B1D-A823-8AC6A9559809}"/>
              </a:ext>
            </a:extLst>
          </p:cNvPr>
          <p:cNvSpPr txBox="1"/>
          <p:nvPr/>
        </p:nvSpPr>
        <p:spPr>
          <a:xfrm>
            <a:off x="3786001" y="1321356"/>
            <a:ext cx="359394" cy="369332"/>
          </a:xfrm>
          <a:prstGeom prst="rect">
            <a:avLst/>
          </a:prstGeom>
          <a:noFill/>
          <a:ln>
            <a:solidFill>
              <a:schemeClr val="tx1"/>
            </a:solidFill>
          </a:ln>
        </p:spPr>
        <p:txBody>
          <a:bodyPr wrap="none" rtlCol="0">
            <a:spAutoFit/>
          </a:bodyPr>
          <a:lstStyle/>
          <a:p>
            <a:r>
              <a:rPr lang="en-US" altLang="zh-TW" dirty="0"/>
              <a:t>1.</a:t>
            </a:r>
            <a:endParaRPr lang="zh-TW" altLang="en-US" dirty="0"/>
          </a:p>
        </p:txBody>
      </p:sp>
      <p:sp>
        <p:nvSpPr>
          <p:cNvPr id="15" name="文字方塊 14">
            <a:extLst>
              <a:ext uri="{FF2B5EF4-FFF2-40B4-BE49-F238E27FC236}">
                <a16:creationId xmlns:a16="http://schemas.microsoft.com/office/drawing/2014/main" id="{105F68B0-9293-4828-9F9F-4627923D5E01}"/>
              </a:ext>
            </a:extLst>
          </p:cNvPr>
          <p:cNvSpPr txBox="1"/>
          <p:nvPr/>
        </p:nvSpPr>
        <p:spPr>
          <a:xfrm>
            <a:off x="5745811" y="2351770"/>
            <a:ext cx="359394" cy="369332"/>
          </a:xfrm>
          <a:prstGeom prst="rect">
            <a:avLst/>
          </a:prstGeom>
          <a:noFill/>
          <a:ln>
            <a:solidFill>
              <a:schemeClr val="tx1"/>
            </a:solidFill>
          </a:ln>
        </p:spPr>
        <p:txBody>
          <a:bodyPr wrap="none" rtlCol="0">
            <a:spAutoFit/>
          </a:bodyPr>
          <a:lstStyle/>
          <a:p>
            <a:r>
              <a:rPr lang="en-US" altLang="zh-TW" dirty="0"/>
              <a:t>2.</a:t>
            </a:r>
            <a:endParaRPr lang="zh-TW" altLang="en-US" dirty="0"/>
          </a:p>
        </p:txBody>
      </p:sp>
      <p:sp>
        <p:nvSpPr>
          <p:cNvPr id="16" name="文字方塊 15">
            <a:extLst>
              <a:ext uri="{FF2B5EF4-FFF2-40B4-BE49-F238E27FC236}">
                <a16:creationId xmlns:a16="http://schemas.microsoft.com/office/drawing/2014/main" id="{6008DBCE-A9FA-45E8-984A-F6F2FE399FBE}"/>
              </a:ext>
            </a:extLst>
          </p:cNvPr>
          <p:cNvSpPr txBox="1"/>
          <p:nvPr/>
        </p:nvSpPr>
        <p:spPr>
          <a:xfrm>
            <a:off x="5561508" y="4450847"/>
            <a:ext cx="359394" cy="369332"/>
          </a:xfrm>
          <a:prstGeom prst="rect">
            <a:avLst/>
          </a:prstGeom>
          <a:noFill/>
          <a:ln>
            <a:solidFill>
              <a:schemeClr val="tx1"/>
            </a:solidFill>
          </a:ln>
        </p:spPr>
        <p:txBody>
          <a:bodyPr wrap="none" rtlCol="0">
            <a:spAutoFit/>
          </a:bodyPr>
          <a:lstStyle/>
          <a:p>
            <a:r>
              <a:rPr lang="en-US" altLang="zh-TW" dirty="0"/>
              <a:t>3.</a:t>
            </a:r>
            <a:endParaRPr lang="zh-TW" altLang="en-US" dirty="0"/>
          </a:p>
        </p:txBody>
      </p:sp>
    </p:spTree>
    <p:extLst>
      <p:ext uri="{BB962C8B-B14F-4D97-AF65-F5344CB8AC3E}">
        <p14:creationId xmlns:p14="http://schemas.microsoft.com/office/powerpoint/2010/main" val="327191104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3193</TotalTime>
  <Words>3337</Words>
  <Application>Microsoft Office PowerPoint</Application>
  <PresentationFormat>寬螢幕</PresentationFormat>
  <Paragraphs>741</Paragraphs>
  <Slides>50</Slides>
  <Notes>1</Notes>
  <HiddenSlides>4</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50</vt:i4>
      </vt:variant>
    </vt:vector>
  </HeadingPairs>
  <TitlesOfParts>
    <vt:vector size="60" baseType="lpstr">
      <vt:lpstr>American Typewriter</vt:lpstr>
      <vt:lpstr>Diwan Thuluth</vt:lpstr>
      <vt:lpstr>新細明體</vt:lpstr>
      <vt:lpstr>Arial</vt:lpstr>
      <vt:lpstr>Calibri</vt:lpstr>
      <vt:lpstr>Calibri Light</vt:lpstr>
      <vt:lpstr>Cambria Math</vt:lpstr>
      <vt:lpstr>Times New Roman</vt:lpstr>
      <vt:lpstr>Wingdings</vt:lpstr>
      <vt:lpstr>Office 佈景主題</vt:lpstr>
      <vt:lpstr>A Blind Streaming System for Multi-client Online 6-DoF View Touring </vt:lpstr>
      <vt:lpstr>Outline</vt:lpstr>
      <vt:lpstr>Intellectual Property Leakage</vt:lpstr>
      <vt:lpstr>Bandwidth Saving and No Mesh Streaming</vt:lpstr>
      <vt:lpstr>Novel View Synthesis</vt:lpstr>
      <vt:lpstr>Outline</vt:lpstr>
      <vt:lpstr>PowerPoint 簡報</vt:lpstr>
      <vt:lpstr>Outline</vt:lpstr>
      <vt:lpstr>Novel View Synthesis</vt:lpstr>
      <vt:lpstr>Coverage optimization</vt:lpstr>
      <vt:lpstr>Outline</vt:lpstr>
      <vt:lpstr>Blind Streaming</vt:lpstr>
      <vt:lpstr>Component Diagram of Each Party</vt:lpstr>
      <vt:lpstr>Outline</vt:lpstr>
      <vt:lpstr>Summation of Expected Quality over Novel Views and 6-DoF clients</vt:lpstr>
      <vt:lpstr>Outline</vt:lpstr>
      <vt:lpstr>Compensate for Latency</vt:lpstr>
      <vt:lpstr>Outline</vt:lpstr>
      <vt:lpstr>Tradeoff between  Runtime and Optimality</vt:lpstr>
      <vt:lpstr>Strike Optimal Number of Partitions (Step 1)</vt:lpstr>
      <vt:lpstr>Strike Optimal Number of Partitions (Step 2)</vt:lpstr>
      <vt:lpstr>Strike Optimal Number of Partitions (Step 3)</vt:lpstr>
      <vt:lpstr>Strike Optimal Number of Partitions</vt:lpstr>
      <vt:lpstr>Generate a Candidate from a Partition</vt:lpstr>
      <vt:lpstr>Outline</vt:lpstr>
      <vt:lpstr>Mesh Creation</vt:lpstr>
      <vt:lpstr>Disocclusion Removal</vt:lpstr>
      <vt:lpstr>Compute Coverage Map of cdd_1 on cdd_2, C_1,2</vt:lpstr>
      <vt:lpstr>Outline</vt:lpstr>
      <vt:lpstr>Pixel Contribution Function f(c)</vt:lpstr>
      <vt:lpstr>Optimization Objective</vt:lpstr>
      <vt:lpstr>Uniform Solver (Uni)</vt:lpstr>
      <vt:lpstr>Branch &amp; Bound Solver (BB)</vt:lpstr>
      <vt:lpstr>Uniform &amp; Modify Solver (UM)</vt:lpstr>
      <vt:lpstr>Component Diagram of Each Party</vt:lpstr>
      <vt:lpstr>Outline</vt:lpstr>
      <vt:lpstr>Testbed</vt:lpstr>
      <vt:lpstr>Outline</vt:lpstr>
      <vt:lpstr>Comparison Algorithms / Candidate Generator (IXR’22)</vt:lpstr>
      <vt:lpstr>Setup</vt:lpstr>
      <vt:lpstr>Sample results</vt:lpstr>
      <vt:lpstr>Quality Saturates as N increases</vt:lpstr>
      <vt:lpstr>Bandwidth Reduction</vt:lpstr>
      <vt:lpstr>Solver Comparison</vt:lpstr>
      <vt:lpstr>Candidate Generator Comparison</vt:lpstr>
      <vt:lpstr>Runtime Distribution</vt:lpstr>
      <vt:lpstr>Outline</vt:lpstr>
      <vt:lpstr>Defense against Structure-from-Motion (SfM)</vt:lpstr>
      <vt:lpstr>Remarks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Blind Streaming System for Multi-client Online 6-DoF View Touring </dc:title>
  <dc:creator>shengming</dc:creator>
  <cp:lastModifiedBy>唐盛銘</cp:lastModifiedBy>
  <cp:revision>148</cp:revision>
  <dcterms:created xsi:type="dcterms:W3CDTF">2023-05-25T02:51:47Z</dcterms:created>
  <dcterms:modified xsi:type="dcterms:W3CDTF">2023-06-26T08:17:56Z</dcterms:modified>
</cp:coreProperties>
</file>