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7" r:id="rId4"/>
  </p:sldMasterIdLst>
  <p:notesMasterIdLst>
    <p:notesMasterId r:id="rId59"/>
  </p:notesMasterIdLst>
  <p:sldIdLst>
    <p:sldId id="256" r:id="rId5"/>
    <p:sldId id="310" r:id="rId6"/>
    <p:sldId id="309" r:id="rId7"/>
    <p:sldId id="403" r:id="rId8"/>
    <p:sldId id="433" r:id="rId9"/>
    <p:sldId id="434" r:id="rId10"/>
    <p:sldId id="276" r:id="rId11"/>
    <p:sldId id="439" r:id="rId12"/>
    <p:sldId id="384" r:id="rId13"/>
    <p:sldId id="385" r:id="rId14"/>
    <p:sldId id="386" r:id="rId15"/>
    <p:sldId id="422" r:id="rId16"/>
    <p:sldId id="341" r:id="rId17"/>
    <p:sldId id="387" r:id="rId18"/>
    <p:sldId id="388" r:id="rId19"/>
    <p:sldId id="389" r:id="rId20"/>
    <p:sldId id="339" r:id="rId21"/>
    <p:sldId id="391" r:id="rId22"/>
    <p:sldId id="392" r:id="rId23"/>
    <p:sldId id="311" r:id="rId24"/>
    <p:sldId id="393" r:id="rId25"/>
    <p:sldId id="394" r:id="rId26"/>
    <p:sldId id="425" r:id="rId27"/>
    <p:sldId id="395" r:id="rId28"/>
    <p:sldId id="396" r:id="rId29"/>
    <p:sldId id="423" r:id="rId30"/>
    <p:sldId id="424" r:id="rId31"/>
    <p:sldId id="398" r:id="rId32"/>
    <p:sldId id="257" r:id="rId33"/>
    <p:sldId id="417" r:id="rId34"/>
    <p:sldId id="401" r:id="rId35"/>
    <p:sldId id="435" r:id="rId36"/>
    <p:sldId id="436" r:id="rId37"/>
    <p:sldId id="399" r:id="rId38"/>
    <p:sldId id="400" r:id="rId39"/>
    <p:sldId id="267" r:id="rId40"/>
    <p:sldId id="405" r:id="rId41"/>
    <p:sldId id="429" r:id="rId42"/>
    <p:sldId id="410" r:id="rId43"/>
    <p:sldId id="426" r:id="rId44"/>
    <p:sldId id="427" r:id="rId45"/>
    <p:sldId id="407" r:id="rId46"/>
    <p:sldId id="413" r:id="rId47"/>
    <p:sldId id="414" r:id="rId48"/>
    <p:sldId id="408" r:id="rId49"/>
    <p:sldId id="409" r:id="rId50"/>
    <p:sldId id="298" r:id="rId51"/>
    <p:sldId id="330" r:id="rId52"/>
    <p:sldId id="437" r:id="rId53"/>
    <p:sldId id="332" r:id="rId54"/>
    <p:sldId id="432" r:id="rId55"/>
    <p:sldId id="382" r:id="rId56"/>
    <p:sldId id="421" r:id="rId57"/>
    <p:sldId id="438" r:id="rId5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8F1"/>
    <a:srgbClr val="EAD8EB"/>
    <a:srgbClr val="DFB5E3"/>
    <a:srgbClr val="7E1083"/>
    <a:srgbClr val="5AC8AE"/>
    <a:srgbClr val="557FC9"/>
    <a:srgbClr val="ED7D31"/>
    <a:srgbClr val="0072BD"/>
    <a:srgbClr val="77AC3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41E2CE-565E-4201-BFFF-D47422836FE1}" v="3555" dt="2023-06-21T09:07:49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2" autoAdjust="0"/>
    <p:restoredTop sz="86455" autoAdjust="0"/>
  </p:normalViewPr>
  <p:slideViewPr>
    <p:cSldViewPr>
      <p:cViewPr varScale="1">
        <p:scale>
          <a:sx n="98" d="100"/>
          <a:sy n="98" d="100"/>
        </p:scale>
        <p:origin x="211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67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2B0BDAE-19BD-496F-9548-E34C328959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29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0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93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5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5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88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22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0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CHECK POINT #1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43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93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0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97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5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93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30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79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43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68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84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CHECK POINT #2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13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42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/>
              <a:t>img</a:t>
            </a:r>
            <a:r>
              <a:rPr lang="en-US" altLang="zh-CN" sz="1200" dirty="0"/>
              <a:t> from: https://www.flaticon.com/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42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48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71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75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355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77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0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999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398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196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7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 err="1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Velodyne</a:t>
            </a:r>
            <a:r>
              <a:rPr lang="en-US" altLang="zh-CN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HDL-64E S2</a:t>
            </a:r>
          </a:p>
          <a:p>
            <a:r>
              <a:rPr lang="en-US" altLang="zh-CN" dirty="0"/>
              <a:t>conti-4 ARS408</a:t>
            </a:r>
          </a:p>
          <a:p>
            <a:r>
              <a:rPr lang="en-US" altLang="zh-CN" b="0" i="0" dirty="0">
                <a:solidFill>
                  <a:srgbClr val="506C00"/>
                </a:solidFill>
                <a:effectLst/>
                <a:latin typeface="Trebuchet MS" panose="020B0603020202020204" pitchFamily="34" charset="0"/>
              </a:rPr>
              <a:t>Point Grey Flea 2 (FL2-14S3C-C)</a:t>
            </a:r>
          </a:p>
          <a:p>
            <a:r>
              <a:rPr lang="en-US" altLang="zh-CN" dirty="0"/>
              <a:t>Intel RealSense</a:t>
            </a:r>
            <a:r>
              <a:rPr lang="zh-CN" altLang="en-US" dirty="0"/>
              <a:t> </a:t>
            </a:r>
            <a:r>
              <a:rPr lang="en-US" altLang="zh-CN" dirty="0"/>
              <a:t>D415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/>
              <a:t>img</a:t>
            </a:r>
            <a:r>
              <a:rPr lang="en-US" altLang="zh-CN" sz="1200" dirty="0"/>
              <a:t> from: https://www.flaticon.com/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https://zhuanlan.zhihu.com/p/514851290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https://morioh.com/p/42234dd7d6d9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60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931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691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97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372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Img</a:t>
            </a:r>
            <a:r>
              <a:rPr lang="en-US" altLang="zh-CN" dirty="0"/>
              <a:t>:</a:t>
            </a:r>
          </a:p>
          <a:p>
            <a:r>
              <a:rPr lang="en-US" altLang="zh-CN" dirty="0"/>
              <a:t>https://carla.readthedocs.io/en/latest/map_town10/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1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6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8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78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83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9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8"/>
            <a:ext cx="7772400" cy="1728192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en-US" noProof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zh-TW" altLang="en-US" noProof="0"/>
              <a:t>按一下以編輯母片子標題樣式</a:t>
            </a:r>
            <a:endParaRPr lang="en-US" noProof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7E5EE11-B15A-4C57-86DE-6B49DE77850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6392" name="Rectangle 8" descr="Gold bar"/>
          <p:cNvSpPr>
            <a:spLocks noChangeArrowheads="1"/>
          </p:cNvSpPr>
          <p:nvPr/>
        </p:nvSpPr>
        <p:spPr bwMode="auto">
          <a:xfrm>
            <a:off x="228600" y="2132856"/>
            <a:ext cx="2870200" cy="2016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Rectangle 9" descr="Orange bar"/>
          <p:cNvSpPr>
            <a:spLocks noChangeArrowheads="1"/>
          </p:cNvSpPr>
          <p:nvPr/>
        </p:nvSpPr>
        <p:spPr bwMode="auto">
          <a:xfrm>
            <a:off x="3098800" y="2132856"/>
            <a:ext cx="2870200" cy="201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Rectangle 10" descr="Slate bar"/>
          <p:cNvSpPr>
            <a:spLocks noChangeArrowheads="1"/>
          </p:cNvSpPr>
          <p:nvPr/>
        </p:nvSpPr>
        <p:spPr bwMode="auto">
          <a:xfrm>
            <a:off x="5969000" y="2132856"/>
            <a:ext cx="2870200" cy="2016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9DEE7-2190-497E-A2B1-E0EFC16E0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0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429A9-BFEA-4888-8FE0-55006DF627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5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323E55-419D-49E0-AA7C-3409C556F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8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r>
              <a:rPr lang="zh-TW" altLang="en-US"/>
              <a:t>按一下圖示以新增線上影像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FACEEEC-A400-45FD-AB88-09AF46C832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9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DC983-A656-4310-B853-8C30532C0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3E6AF-DAEA-4301-BA54-194089EF85F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7" descr="Gold bar">
            <a:extLst>
              <a:ext uri="{FF2B5EF4-FFF2-40B4-BE49-F238E27FC236}">
                <a16:creationId xmlns:a16="http://schemas.microsoft.com/office/drawing/2014/main" id="{0D820DF8-0B0A-4E7E-939A-907AB90500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10" name="Rectangle 9" descr="Orange bar">
            <a:extLst>
              <a:ext uri="{FF2B5EF4-FFF2-40B4-BE49-F238E27FC236}">
                <a16:creationId xmlns:a16="http://schemas.microsoft.com/office/drawing/2014/main" id="{D5B217E3-921B-4BF8-8BC5-7F46E25CE0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11" name="Rectangle 10" descr="Slate bar">
            <a:extLst>
              <a:ext uri="{FF2B5EF4-FFF2-40B4-BE49-F238E27FC236}">
                <a16:creationId xmlns:a16="http://schemas.microsoft.com/office/drawing/2014/main" id="{D4625277-BBBD-4AAA-B0D2-A67558531D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2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D3ABE-E84C-4691-9D2F-4A05684F67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735EC-7738-46ED-BFF2-D6BDC783CA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3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1AB87-00A7-4B91-8683-B6D0720524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5A564-8724-4135-A767-94587534F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AAA5D-B21B-4936-B6F8-2D44BC7C70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2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7D844-1E0C-4361-987C-8C29961BD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0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0272" y="6453336"/>
            <a:ext cx="2016224" cy="28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71C88EC-66AB-47BF-AFDF-0695C6489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367" name="Rectangle 7" descr="Gold bar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15369" name="Rectangle 9" descr="Orange bar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15370" name="Rectangle 10" descr="Slate bar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:shigh1102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2.mp4"/><Relationship Id="rId7" Type="http://schemas.openxmlformats.org/officeDocument/2006/relationships/image" Target="../media/image45.sv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microsoft.com/office/2007/relationships/media" Target="../media/media3.mp4"/><Relationship Id="rId16" Type="http://schemas.openxmlformats.org/officeDocument/2006/relationships/image" Target="../media/image75.png"/><Relationship Id="rId1" Type="http://schemas.openxmlformats.org/officeDocument/2006/relationships/video" Target="NULL" TargetMode="External"/><Relationship Id="rId6" Type="http://schemas.openxmlformats.org/officeDocument/2006/relationships/image" Target="../media/image65.gif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E0C928-5D7D-4A0F-8B1E-6DA01D0EC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424936" cy="1728192"/>
          </a:xfrm>
        </p:spPr>
        <p:txBody>
          <a:bodyPr anchor="ctr"/>
          <a:lstStyle/>
          <a:p>
            <a:pPr algn="l"/>
            <a:r>
              <a:rPr lang="en-US" altLang="zh-TW" sz="4400" dirty="0"/>
              <a:t>Error Concealment </a:t>
            </a:r>
            <a:r>
              <a:rPr lang="en-US" altLang="zh-CN" sz="4400" dirty="0"/>
              <a:t>of</a:t>
            </a:r>
            <a:r>
              <a:rPr lang="en-US" altLang="zh-TW" sz="4400" dirty="0"/>
              <a:t> Dynamic LiDAR Point Clouds for Connected and Autonomous Vehicles</a:t>
            </a:r>
            <a:endParaRPr lang="zh-TW" altLang="en-US" sz="44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55496C2-6B58-4155-9C0A-4C7144259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4437112"/>
            <a:ext cx="7992888" cy="2340868"/>
          </a:xfrm>
        </p:spPr>
        <p:txBody>
          <a:bodyPr/>
          <a:lstStyle/>
          <a:p>
            <a:pPr algn="l"/>
            <a:r>
              <a:rPr lang="en-US" altLang="zh-TW" sz="2800" dirty="0" err="1"/>
              <a:t>G</a:t>
            </a:r>
            <a:r>
              <a:rPr lang="en-US" altLang="zh-CN" sz="2800" dirty="0" err="1"/>
              <a:t>uihua</a:t>
            </a:r>
            <a:r>
              <a:rPr lang="en-US" altLang="zh-CN" sz="2800" dirty="0"/>
              <a:t> Shi </a:t>
            </a:r>
            <a:r>
              <a:rPr lang="en-US" altLang="zh-TW" sz="2800" dirty="0"/>
              <a:t>(</a:t>
            </a:r>
            <a:r>
              <a:rPr lang="en-US" altLang="zh-TW" sz="2800" dirty="0">
                <a:hlinkClick r:id="rId3"/>
              </a:rPr>
              <a:t>shigh1102@gmail.com</a:t>
            </a:r>
            <a:r>
              <a:rPr lang="en-US" altLang="zh-TW" sz="2800" dirty="0"/>
              <a:t>)</a:t>
            </a:r>
          </a:p>
          <a:p>
            <a:pPr algn="l"/>
            <a:r>
              <a:rPr lang="en-US" altLang="zh-TW" sz="2800" dirty="0"/>
              <a:t>Advisor: Cheng-</a:t>
            </a:r>
            <a:r>
              <a:rPr lang="en-US" altLang="zh-TW" sz="2800" dirty="0" err="1"/>
              <a:t>Hsin</a:t>
            </a:r>
            <a:r>
              <a:rPr lang="en-US" altLang="zh-TW" sz="2800" dirty="0"/>
              <a:t> Hsu</a:t>
            </a:r>
          </a:p>
          <a:p>
            <a:pPr algn="l"/>
            <a:endParaRPr lang="en-US" altLang="zh-TW" sz="1200" dirty="0"/>
          </a:p>
          <a:p>
            <a:pPr algn="l"/>
            <a:endParaRPr lang="en-US" altLang="zh-TW" sz="1200" dirty="0"/>
          </a:p>
          <a:p>
            <a:pPr algn="l"/>
            <a:r>
              <a:rPr lang="en-US" altLang="zh-TW" sz="1800" dirty="0"/>
              <a:t>Networking and Multimedia Systems Lab,</a:t>
            </a:r>
          </a:p>
          <a:p>
            <a:pPr algn="l"/>
            <a:r>
              <a:rPr lang="en-US" altLang="zh-TW" sz="1800" dirty="0"/>
              <a:t>ISA, National Tsing Hua University</a:t>
            </a:r>
          </a:p>
          <a:p>
            <a:pPr algn="l"/>
            <a:endParaRPr lang="en-US" altLang="zh-TW" sz="3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28DD0B-A486-4A07-BFF6-F3AFA6B44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E5EE11-B15A-4C57-86DE-6B49DE77850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9C2FC01-BB1B-4DC6-B786-59911F2D0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081" y="6128691"/>
            <a:ext cx="3713383" cy="649289"/>
          </a:xfrm>
          <a:prstGeom prst="rect">
            <a:avLst/>
          </a:prstGeom>
        </p:spPr>
      </p:pic>
      <p:pic>
        <p:nvPicPr>
          <p:cNvPr id="5" name="Google Shape;60;p13" descr="Picture 16">
            <a:extLst>
              <a:ext uri="{FF2B5EF4-FFF2-40B4-BE49-F238E27FC236}">
                <a16:creationId xmlns:a16="http://schemas.microsoft.com/office/drawing/2014/main" id="{F07784B2-1D52-4246-C81F-BC9DDDEFB9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3638" y="4377072"/>
            <a:ext cx="1708937" cy="1588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3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31"/>
    </mc:Choice>
    <mc:Fallback xmlns="">
      <p:transition spd="slow" advTm="423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Internet of Vehicles Limitations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14" y="1628800"/>
            <a:ext cx="8229600" cy="4951387"/>
          </a:xfrm>
        </p:spPr>
        <p:txBody>
          <a:bodyPr/>
          <a:lstStyle/>
          <a:p>
            <a:r>
              <a:rPr lang="en-US" altLang="zh-CN" sz="2400" dirty="0"/>
              <a:t>C-V2X (</a:t>
            </a:r>
            <a:r>
              <a:rPr lang="en-US" altLang="zh-CN" sz="2400" b="0" i="0" dirty="0">
                <a:effectLst/>
              </a:rPr>
              <a:t>Cellular Vehicle-to-Everything</a:t>
            </a:r>
            <a:r>
              <a:rPr lang="en-US" altLang="zh-CN" sz="2400" dirty="0"/>
              <a:t>)</a:t>
            </a:r>
            <a:endParaRPr lang="en-US" altLang="zh-CN" sz="2000" dirty="0"/>
          </a:p>
          <a:p>
            <a:pPr lvl="1"/>
            <a:r>
              <a:rPr lang="en-US" altLang="zh-CN" sz="2000" dirty="0"/>
              <a:t>LTE (4G)</a:t>
            </a:r>
          </a:p>
          <a:p>
            <a:pPr lvl="1"/>
            <a:r>
              <a:rPr lang="en-US" altLang="zh-CN" sz="2000" b="1" dirty="0">
                <a:solidFill>
                  <a:srgbClr val="FF0000"/>
                </a:solidFill>
              </a:rPr>
              <a:t>NR (5G)</a:t>
            </a:r>
          </a:p>
          <a:p>
            <a:r>
              <a:rPr lang="en-US" altLang="zh-CN" sz="2400" dirty="0"/>
              <a:t>DSRC (Dedicated Short-Range Communication)</a:t>
            </a:r>
          </a:p>
          <a:p>
            <a:pPr lvl="1"/>
            <a:r>
              <a:rPr lang="en-US" altLang="zh-CN" sz="2000" b="1" dirty="0">
                <a:solidFill>
                  <a:srgbClr val="FF0000"/>
                </a:solidFill>
              </a:rPr>
              <a:t>5.9 GHz (IEEE 802.11p)</a:t>
            </a:r>
          </a:p>
          <a:p>
            <a:pPr lvl="1"/>
            <a:r>
              <a:rPr lang="en-US" altLang="zh-CN" sz="2000" dirty="0"/>
              <a:t>60 GHz (IEEE 802.11ad)</a:t>
            </a:r>
          </a:p>
          <a:p>
            <a:pPr lvl="1"/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69FE3FB-07CB-2C3A-8EE5-F88AF4E661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208861"/>
              </p:ext>
            </p:extLst>
          </p:nvPr>
        </p:nvGraphicFramePr>
        <p:xfrm>
          <a:off x="462186" y="453681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70867362"/>
                    </a:ext>
                  </a:extLst>
                </a:gridCol>
                <a:gridCol w="1347624">
                  <a:extLst>
                    <a:ext uri="{9D8B030D-6E8A-4147-A177-3AD203B41FA5}">
                      <a16:colId xmlns:a16="http://schemas.microsoft.com/office/drawing/2014/main" val="32164618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879046713"/>
                    </a:ext>
                  </a:extLst>
                </a:gridCol>
                <a:gridCol w="1404302">
                  <a:extLst>
                    <a:ext uri="{9D8B030D-6E8A-4147-A177-3AD203B41FA5}">
                      <a16:colId xmlns:a16="http://schemas.microsoft.com/office/drawing/2014/main" val="4241767607"/>
                    </a:ext>
                  </a:extLst>
                </a:gridCol>
                <a:gridCol w="1887538">
                  <a:extLst>
                    <a:ext uri="{9D8B030D-6E8A-4147-A177-3AD203B41FA5}">
                      <a16:colId xmlns:a16="http://schemas.microsoft.com/office/drawing/2014/main" val="334067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Network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Data Rate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Bandwidth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Latency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Max. Distance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343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LTE-V2X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&lt;50 Mbps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10 MHz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 </a:t>
                      </a:r>
                      <a:r>
                        <a:rPr lang="en-US" altLang="zh-CN" dirty="0" err="1"/>
                        <a:t>ms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250 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500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NR-V2X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&lt;1 Gbps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 </a:t>
                      </a:r>
                      <a:r>
                        <a:rPr lang="en-US" altLang="zh-CN" dirty="0" err="1"/>
                        <a:t>ms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500 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059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5.9 GHz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&lt;27 Mbps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 MHz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150 </a:t>
                      </a:r>
                      <a:r>
                        <a:rPr lang="en-US" altLang="zh-CN" dirty="0" err="1"/>
                        <a:t>ms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250 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193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60 GHz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&lt;7 Gbps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 GHz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 </a:t>
                      </a:r>
                      <a:r>
                        <a:rPr lang="en-US" altLang="zh-CN" dirty="0" err="1"/>
                        <a:t>ms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150 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42284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6723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Packet Loss may lead to misclassification </a:t>
            </a:r>
            <a:endParaRPr lang="zh-CN" altLang="en-US" sz="3600" dirty="0"/>
          </a:p>
        </p:txBody>
      </p:sp>
      <p:pic>
        <p:nvPicPr>
          <p:cNvPr id="3" name="内容占位符 2" descr="图示&#10;&#10;描述已自动生成">
            <a:extLst>
              <a:ext uri="{FF2B5EF4-FFF2-40B4-BE49-F238E27FC236}">
                <a16:creationId xmlns:a16="http://schemas.microsoft.com/office/drawing/2014/main" id="{9CDDE822-B2DE-C0EC-C895-D6D54EEDE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797150"/>
            <a:ext cx="2617497" cy="1460564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图片 5" descr="图示&#10;&#10;中度可信度描述已自动生成">
            <a:extLst>
              <a:ext uri="{FF2B5EF4-FFF2-40B4-BE49-F238E27FC236}">
                <a16:creationId xmlns:a16="http://schemas.microsoft.com/office/drawing/2014/main" id="{70B87676-7C40-EF3B-7491-7D5247A82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97152"/>
            <a:ext cx="2617497" cy="1460563"/>
          </a:xfrm>
          <a:prstGeom prst="rect">
            <a:avLst/>
          </a:prstGeom>
        </p:spPr>
      </p:pic>
      <p:pic>
        <p:nvPicPr>
          <p:cNvPr id="10" name="图片 9" descr="图片包含 图表&#10;&#10;描述已自动生成">
            <a:extLst>
              <a:ext uri="{FF2B5EF4-FFF2-40B4-BE49-F238E27FC236}">
                <a16:creationId xmlns:a16="http://schemas.microsoft.com/office/drawing/2014/main" id="{439F8320-2905-2AE0-BB6E-A3F3095692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97151"/>
            <a:ext cx="2617497" cy="1460563"/>
          </a:xfrm>
          <a:prstGeom prst="rect">
            <a:avLst/>
          </a:prstGeom>
        </p:spPr>
      </p:pic>
      <p:sp>
        <p:nvSpPr>
          <p:cNvPr id="11" name="内容占位符 7">
            <a:extLst>
              <a:ext uri="{FF2B5EF4-FFF2-40B4-BE49-F238E27FC236}">
                <a16:creationId xmlns:a16="http://schemas.microsoft.com/office/drawing/2014/main" id="{ACFBCD1C-D128-B673-A62C-325D50A685C6}"/>
              </a:ext>
            </a:extLst>
          </p:cNvPr>
          <p:cNvSpPr txBox="1">
            <a:spLocks/>
          </p:cNvSpPr>
          <p:nvPr/>
        </p:nvSpPr>
        <p:spPr bwMode="auto">
          <a:xfrm>
            <a:off x="452214" y="16288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kern="0" dirty="0"/>
              <a:t>Packet loss will generate incomplete point cloud frame</a:t>
            </a:r>
          </a:p>
          <a:p>
            <a:r>
              <a:rPr lang="en-US" altLang="zh-CN" kern="0" dirty="0"/>
              <a:t>Incomplete frames may will produce misclassification</a:t>
            </a:r>
          </a:p>
          <a:p>
            <a:r>
              <a:rPr lang="en-US" altLang="zh-CN" b="1" kern="0" dirty="0">
                <a:solidFill>
                  <a:srgbClr val="FF0000"/>
                </a:solidFill>
              </a:rPr>
              <a:t>Only 71.43% and 42.85% of vehicles are detected when one-fourth and one-third of packets are lost</a:t>
            </a:r>
            <a:endParaRPr lang="zh-CN" altLang="en-US" b="1" kern="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C9F4F52-AA08-F6B8-9F61-81A397958920}"/>
              </a:ext>
            </a:extLst>
          </p:cNvPr>
          <p:cNvSpPr txBox="1"/>
          <p:nvPr/>
        </p:nvSpPr>
        <p:spPr>
          <a:xfrm>
            <a:off x="1763688" y="62686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0%</a:t>
            </a:r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3FF516B-2696-55C9-59A7-62B6D4776EDC}"/>
              </a:ext>
            </a:extLst>
          </p:cNvPr>
          <p:cNvSpPr txBox="1"/>
          <p:nvPr/>
        </p:nvSpPr>
        <p:spPr>
          <a:xfrm>
            <a:off x="4469574" y="628310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25%</a:t>
            </a:r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628EA98-B2BA-64E1-AC31-A3DA000E27EE}"/>
              </a:ext>
            </a:extLst>
          </p:cNvPr>
          <p:cNvSpPr txBox="1"/>
          <p:nvPr/>
        </p:nvSpPr>
        <p:spPr>
          <a:xfrm>
            <a:off x="7277886" y="62577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33%</a:t>
            </a:r>
            <a:endParaRPr lang="zh-CN" altLang="en-US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6328F81-3DC6-C3F4-C10E-40485273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6579" y="2204864"/>
            <a:ext cx="2537421" cy="146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27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68A3C871-4ECF-F765-2235-523D30DF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Goals and Challenges</a:t>
            </a: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5A5773-8FEB-7CB4-4439-4543BA045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altLang="zh-CN" sz="2800" dirty="0"/>
              <a:t>Goals</a:t>
            </a:r>
          </a:p>
          <a:p>
            <a:pPr lvl="1"/>
            <a:r>
              <a:rPr lang="en-US" altLang="zh-CN" dirty="0"/>
              <a:t>Minimize the Chamfer distance between the concealed and original point cloud frames</a:t>
            </a:r>
          </a:p>
          <a:p>
            <a:r>
              <a:rPr lang="en-US" altLang="zh-CN" sz="2800" dirty="0"/>
              <a:t>Challenges</a:t>
            </a:r>
          </a:p>
          <a:p>
            <a:pPr lvl="1"/>
            <a:r>
              <a:rPr lang="en-US" altLang="zh-CN" dirty="0"/>
              <a:t>Vehicles are moving, which complicates the transformation</a:t>
            </a:r>
          </a:p>
          <a:p>
            <a:pPr lvl="1"/>
            <a:r>
              <a:rPr lang="en-US" altLang="zh-CN" dirty="0"/>
              <a:t>Some incomplete frames may contain too many lost sectors, Spatial Interpolation (SI) less effective</a:t>
            </a:r>
          </a:p>
          <a:p>
            <a:pPr lvl="1"/>
            <a:r>
              <a:rPr lang="en-US" altLang="zh-CN" dirty="0"/>
              <a:t>Incomplete frame degrades the performance of such interpolation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9F6E6D-3731-578E-B559-476C1D0F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DBD5CEA-E446-5AA2-1269-9E49F078819E}"/>
              </a:ext>
            </a:extLst>
          </p:cNvPr>
          <p:cNvGrpSpPr/>
          <p:nvPr/>
        </p:nvGrpSpPr>
        <p:grpSpPr>
          <a:xfrm>
            <a:off x="5436096" y="548680"/>
            <a:ext cx="3495737" cy="1216489"/>
            <a:chOff x="5238891" y="551153"/>
            <a:chExt cx="3495737" cy="1216489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5BDCCA75-01AA-A8E4-5695-18D873AEC5B6}"/>
                </a:ext>
              </a:extLst>
            </p:cNvPr>
            <p:cNvGrpSpPr/>
            <p:nvPr/>
          </p:nvGrpSpPr>
          <p:grpSpPr>
            <a:xfrm>
              <a:off x="5238891" y="551153"/>
              <a:ext cx="3495737" cy="1216489"/>
              <a:chOff x="5144521" y="682042"/>
              <a:chExt cx="3495737" cy="1216489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9454D540-420F-A49B-60A7-09F4BD1905DC}"/>
                  </a:ext>
                </a:extLst>
              </p:cNvPr>
              <p:cNvGrpSpPr/>
              <p:nvPr/>
            </p:nvGrpSpPr>
            <p:grpSpPr>
              <a:xfrm>
                <a:off x="5144521" y="682042"/>
                <a:ext cx="1545715" cy="1076454"/>
                <a:chOff x="5923967" y="825360"/>
                <a:chExt cx="1545715" cy="1076454"/>
              </a:xfrm>
            </p:grpSpPr>
            <p:pic>
              <p:nvPicPr>
                <p:cNvPr id="8" name="图片 7" descr="图标&#10;&#10;描述已自动生成">
                  <a:extLst>
                    <a:ext uri="{FF2B5EF4-FFF2-40B4-BE49-F238E27FC236}">
                      <a16:creationId xmlns:a16="http://schemas.microsoft.com/office/drawing/2014/main" id="{A7FAE3D3-BE50-C239-45B0-D2864744F0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104"/>
                <a:stretch/>
              </p:blipFill>
              <p:spPr>
                <a:xfrm>
                  <a:off x="6176451" y="1127217"/>
                  <a:ext cx="1293231" cy="774597"/>
                </a:xfrm>
                <a:prstGeom prst="rect">
                  <a:avLst/>
                </a:prstGeom>
              </p:spPr>
            </p:pic>
            <p:pic>
              <p:nvPicPr>
                <p:cNvPr id="10" name="图片 9" descr="形状&#10;&#10;低可信度描述已自动生成">
                  <a:extLst>
                    <a:ext uri="{FF2B5EF4-FFF2-40B4-BE49-F238E27FC236}">
                      <a16:creationId xmlns:a16="http://schemas.microsoft.com/office/drawing/2014/main" id="{EBE34FBE-89E4-11D8-8EFB-D8FF8A58A7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49" t="11810" r="5271" b="9944"/>
                <a:stretch/>
              </p:blipFill>
              <p:spPr>
                <a:xfrm>
                  <a:off x="5923967" y="825360"/>
                  <a:ext cx="576065" cy="508857"/>
                </a:xfrm>
                <a:prstGeom prst="rect">
                  <a:avLst/>
                </a:prstGeom>
              </p:spPr>
            </p:pic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B0B9E150-3C25-E0D1-CCF3-B8F14C614D39}"/>
                  </a:ext>
                </a:extLst>
              </p:cNvPr>
              <p:cNvGrpSpPr/>
              <p:nvPr/>
            </p:nvGrpSpPr>
            <p:grpSpPr>
              <a:xfrm>
                <a:off x="7513334" y="702332"/>
                <a:ext cx="1126924" cy="1196199"/>
                <a:chOff x="7739660" y="681855"/>
                <a:chExt cx="1126924" cy="1196199"/>
              </a:xfrm>
            </p:grpSpPr>
            <p:pic>
              <p:nvPicPr>
                <p:cNvPr id="18" name="图片 17" descr="图标&#10;&#10;描述已自动生成">
                  <a:extLst>
                    <a:ext uri="{FF2B5EF4-FFF2-40B4-BE49-F238E27FC236}">
                      <a16:creationId xmlns:a16="http://schemas.microsoft.com/office/drawing/2014/main" id="{F55926A7-A511-922A-7A3B-F0668446CA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39660" y="879735"/>
                  <a:ext cx="354952" cy="354952"/>
                </a:xfrm>
                <a:prstGeom prst="rect">
                  <a:avLst/>
                </a:prstGeom>
              </p:spPr>
            </p:pic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1C9F13CC-4F1B-B91F-1428-CC26F885D3DB}"/>
                    </a:ext>
                  </a:extLst>
                </p:cNvPr>
                <p:cNvGrpSpPr/>
                <p:nvPr/>
              </p:nvGrpSpPr>
              <p:grpSpPr>
                <a:xfrm>
                  <a:off x="7858473" y="681855"/>
                  <a:ext cx="1008111" cy="1196199"/>
                  <a:chOff x="7593404" y="556356"/>
                  <a:chExt cx="1008111" cy="1196199"/>
                </a:xfrm>
              </p:grpSpPr>
              <p:pic>
                <p:nvPicPr>
                  <p:cNvPr id="13" name="图片 12" descr="图片包含 图标&#10;&#10;描述已自动生成">
                    <a:extLst>
                      <a:ext uri="{FF2B5EF4-FFF2-40B4-BE49-F238E27FC236}">
                        <a16:creationId xmlns:a16="http://schemas.microsoft.com/office/drawing/2014/main" id="{FC099680-AA9C-E4FD-A5A3-4886A3DC1D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593404" y="977957"/>
                    <a:ext cx="774598" cy="774598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 descr="图标&#10;&#10;描述已自动生成">
                    <a:extLst>
                      <a:ext uri="{FF2B5EF4-FFF2-40B4-BE49-F238E27FC236}">
                        <a16:creationId xmlns:a16="http://schemas.microsoft.com/office/drawing/2014/main" id="{771003BA-EFB7-AA59-4116-702F694B68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22762" y="556356"/>
                    <a:ext cx="678753" cy="67875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1" name="图片 20" descr="形状&#10;&#10;低可信度描述已自动生成">
                <a:extLst>
                  <a:ext uri="{FF2B5EF4-FFF2-40B4-BE49-F238E27FC236}">
                    <a16:creationId xmlns:a16="http://schemas.microsoft.com/office/drawing/2014/main" id="{363B98C8-6492-55A7-1BEE-1F3ECC5AC0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014389" y="1240208"/>
                <a:ext cx="452335" cy="452335"/>
              </a:xfrm>
              <a:prstGeom prst="rect">
                <a:avLst/>
              </a:prstGeom>
            </p:spPr>
          </p:pic>
        </p:grpSp>
        <p:pic>
          <p:nvPicPr>
            <p:cNvPr id="24" name="图片 23" descr="徽标, 图标&#10;&#10;描述已自动生成">
              <a:extLst>
                <a:ext uri="{FF2B5EF4-FFF2-40B4-BE49-F238E27FC236}">
                  <a16:creationId xmlns:a16="http://schemas.microsoft.com/office/drawing/2014/main" id="{04BDFF66-1075-2B3E-0818-29032F08E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9" t="19394" b="21950"/>
            <a:stretch/>
          </p:blipFill>
          <p:spPr>
            <a:xfrm>
              <a:off x="6801555" y="1169460"/>
              <a:ext cx="202346" cy="3426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79203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406900"/>
            <a:ext cx="7772400" cy="1362075"/>
          </a:xfrm>
        </p:spPr>
        <p:txBody>
          <a:bodyPr/>
          <a:lstStyle/>
          <a:p>
            <a:r>
              <a:rPr lang="en-US" altLang="zh-TW" dirty="0"/>
              <a:t>Related Work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A9FD929-EBBD-A18D-33EE-2898EE8C297D}"/>
              </a:ext>
            </a:extLst>
          </p:cNvPr>
          <p:cNvGrpSpPr/>
          <p:nvPr/>
        </p:nvGrpSpPr>
        <p:grpSpPr>
          <a:xfrm>
            <a:off x="3576293" y="1213792"/>
            <a:ext cx="5847281" cy="5625124"/>
            <a:chOff x="3576293" y="1213792"/>
            <a:chExt cx="5847281" cy="5625124"/>
          </a:xfrm>
        </p:grpSpPr>
        <p:sp>
          <p:nvSpPr>
            <p:cNvPr id="3" name="Oval 11">
              <a:extLst>
                <a:ext uri="{FF2B5EF4-FFF2-40B4-BE49-F238E27FC236}">
                  <a16:creationId xmlns:a16="http://schemas.microsoft.com/office/drawing/2014/main" id="{88082432-8228-F332-B4CE-C83E9C681DE5}"/>
                </a:ext>
              </a:extLst>
            </p:cNvPr>
            <p:cNvSpPr/>
            <p:nvPr/>
          </p:nvSpPr>
          <p:spPr>
            <a:xfrm>
              <a:off x="4572000" y="2060848"/>
              <a:ext cx="2016224" cy="2186354"/>
            </a:xfrm>
            <a:prstGeom prst="ellipse">
              <a:avLst/>
            </a:prstGeom>
            <a:solidFill>
              <a:srgbClr val="5A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F3299CCB-5292-E7D4-D136-2B2E2BA7EB5D}"/>
                </a:ext>
              </a:extLst>
            </p:cNvPr>
            <p:cNvSpPr/>
            <p:nvPr/>
          </p:nvSpPr>
          <p:spPr>
            <a:xfrm>
              <a:off x="6633193" y="3398119"/>
              <a:ext cx="2790381" cy="266274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pic>
          <p:nvPicPr>
            <p:cNvPr id="8" name="图片 7" descr="黑白色的标志&#10;&#10;中度可信度描述已自动生成">
              <a:extLst>
                <a:ext uri="{FF2B5EF4-FFF2-40B4-BE49-F238E27FC236}">
                  <a16:creationId xmlns:a16="http://schemas.microsoft.com/office/drawing/2014/main" id="{AC39935E-A8C1-5887-51D5-021E13EE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962726"/>
              <a:ext cx="4876190" cy="4876190"/>
            </a:xfrm>
            <a:prstGeom prst="rect">
              <a:avLst/>
            </a:prstGeom>
          </p:spPr>
        </p:pic>
        <p:pic>
          <p:nvPicPr>
            <p:cNvPr id="9" name="图片 8" descr="形状&#10;&#10;低可信度描述已自动生成">
              <a:extLst>
                <a:ext uri="{FF2B5EF4-FFF2-40B4-BE49-F238E27FC236}">
                  <a16:creationId xmlns:a16="http://schemas.microsoft.com/office/drawing/2014/main" id="{C5920245-F6AA-20FA-FF64-3308915F4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941" y="1213792"/>
              <a:ext cx="1069941" cy="1069941"/>
            </a:xfrm>
            <a:prstGeom prst="rect">
              <a:avLst/>
            </a:prstGeom>
          </p:spPr>
        </p:pic>
        <p:pic>
          <p:nvPicPr>
            <p:cNvPr id="10" name="图片 9" descr="图标&#10;&#10;描述已自动生成">
              <a:extLst>
                <a:ext uri="{FF2B5EF4-FFF2-40B4-BE49-F238E27FC236}">
                  <a16:creationId xmlns:a16="http://schemas.microsoft.com/office/drawing/2014/main" id="{C35B841B-1BDA-E744-A22B-305A41CA7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93" y="5424238"/>
              <a:ext cx="354952" cy="354952"/>
            </a:xfrm>
            <a:prstGeom prst="rect">
              <a:avLst/>
            </a:prstGeom>
          </p:spPr>
        </p:pic>
        <p:pic>
          <p:nvPicPr>
            <p:cNvPr id="11" name="图片 10" descr="图片包含 图标&#10;&#10;描述已自动生成">
              <a:extLst>
                <a:ext uri="{FF2B5EF4-FFF2-40B4-BE49-F238E27FC236}">
                  <a16:creationId xmlns:a16="http://schemas.microsoft.com/office/drawing/2014/main" id="{AE869E85-DA9C-BC3B-FA48-34EC890BB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106" y="5647959"/>
              <a:ext cx="774598" cy="774598"/>
            </a:xfrm>
            <a:prstGeom prst="rect">
              <a:avLst/>
            </a:prstGeom>
          </p:spPr>
        </p:pic>
        <p:pic>
          <p:nvPicPr>
            <p:cNvPr id="12" name="图片 11" descr="徽标&#10;&#10;描述已自动生成">
              <a:extLst>
                <a:ext uri="{FF2B5EF4-FFF2-40B4-BE49-F238E27FC236}">
                  <a16:creationId xmlns:a16="http://schemas.microsoft.com/office/drawing/2014/main" id="{177BF97E-34F4-922E-6243-8601E62F6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5223075"/>
              <a:ext cx="1122526" cy="1122526"/>
            </a:xfrm>
            <a:prstGeom prst="rect">
              <a:avLst/>
            </a:prstGeom>
          </p:spPr>
        </p:pic>
        <p:pic>
          <p:nvPicPr>
            <p:cNvPr id="13" name="图片 12" descr="图标&#10;&#10;描述已自动生成">
              <a:extLst>
                <a:ext uri="{FF2B5EF4-FFF2-40B4-BE49-F238E27FC236}">
                  <a16:creationId xmlns:a16="http://schemas.microsoft.com/office/drawing/2014/main" id="{0A590E71-ED36-8D1F-AE3F-4B10C614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84" y="4115016"/>
              <a:ext cx="774598" cy="774598"/>
            </a:xfrm>
            <a:prstGeom prst="rect">
              <a:avLst/>
            </a:prstGeom>
          </p:spPr>
        </p:pic>
        <p:pic>
          <p:nvPicPr>
            <p:cNvPr id="14" name="图片 13" descr="图标&#10;&#10;描述已自动生成">
              <a:extLst>
                <a:ext uri="{FF2B5EF4-FFF2-40B4-BE49-F238E27FC236}">
                  <a16:creationId xmlns:a16="http://schemas.microsoft.com/office/drawing/2014/main" id="{30972EC2-E92C-815A-14C4-8BB02F823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784" y="4267416"/>
              <a:ext cx="774598" cy="77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24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Point Cloud Caching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Eliminates high latency due to full-scans</a:t>
            </a:r>
          </a:p>
          <a:p>
            <a:pPr lvl="1"/>
            <a:r>
              <a:rPr lang="en-US" altLang="zh-CN" dirty="0"/>
              <a:t>Point clouds copy [3]</a:t>
            </a:r>
          </a:p>
          <a:p>
            <a:pPr lvl="1"/>
            <a:r>
              <a:rPr lang="en-US" altLang="zh-CN" dirty="0"/>
              <a:t>Iterative closest point (ICP) [4]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No consideration of LiDAR moving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3E2B3A-8F58-CEC4-077D-B12F581E86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329"/>
          <a:stretch/>
        </p:blipFill>
        <p:spPr>
          <a:xfrm>
            <a:off x="755576" y="3886242"/>
            <a:ext cx="1656184" cy="1901365"/>
          </a:xfrm>
          <a:prstGeom prst="rect">
            <a:avLst/>
          </a:prstGeom>
        </p:spPr>
      </p:pic>
      <p:sp>
        <p:nvSpPr>
          <p:cNvPr id="5" name="文字方塊 26">
            <a:extLst>
              <a:ext uri="{FF2B5EF4-FFF2-40B4-BE49-F238E27FC236}">
                <a16:creationId xmlns:a16="http://schemas.microsoft.com/office/drawing/2014/main" id="{9ED718EE-087F-9F44-B12E-10C9C900BE1B}"/>
              </a:ext>
            </a:extLst>
          </p:cNvPr>
          <p:cNvSpPr txBox="1"/>
          <p:nvPr/>
        </p:nvSpPr>
        <p:spPr>
          <a:xfrm>
            <a:off x="251520" y="5979530"/>
            <a:ext cx="843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[3]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Han W, Zhang Z, Caine B, et al. Streaming object detection for 3-d point clouds[C]//Computer Vision–ECCV 2020: 16th European Conference, Glasgow, UK, August 23–28, 2020, Proceedings, Part XVIII. Cham: Springer International Publishing, 2020: 423-441.</a:t>
            </a:r>
          </a:p>
          <a:p>
            <a:r>
              <a:rPr lang="en-US" altLang="zh-TW" sz="1000" dirty="0">
                <a:solidFill>
                  <a:srgbClr val="222222"/>
                </a:solidFill>
                <a:latin typeface="Arial" panose="020B0604020202020204" pitchFamily="34" charset="0"/>
              </a:rPr>
              <a:t>[4]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 C,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Shivakumar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Liu W, et al.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Llol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Low-latency odometry for spinning lidars[C]//2022 International Conference on Robotics and Automation (ICRA). IEEE, 2022: 4149-4155.</a:t>
            </a:r>
            <a:endParaRPr lang="zh-TW" altLang="en-US" sz="1000" dirty="0"/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4F492CE5-7468-C427-7665-B0D7E9A56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17440" y="3843725"/>
            <a:ext cx="5925586" cy="1883088"/>
          </a:xfrm>
          <a:prstGeom prst="rect">
            <a:avLst/>
          </a:prstGeom>
        </p:spPr>
      </p:pic>
      <p:sp>
        <p:nvSpPr>
          <p:cNvPr id="2" name="Right Arrow 41">
            <a:extLst>
              <a:ext uri="{FF2B5EF4-FFF2-40B4-BE49-F238E27FC236}">
                <a16:creationId xmlns:a16="http://schemas.microsoft.com/office/drawing/2014/main" id="{CC27F7ED-4589-4A6E-041F-4976F197F5BD}"/>
              </a:ext>
            </a:extLst>
          </p:cNvPr>
          <p:cNvSpPr/>
          <p:nvPr/>
        </p:nvSpPr>
        <p:spPr>
          <a:xfrm rot="7238508">
            <a:off x="4068730" y="3470794"/>
            <a:ext cx="502487" cy="4555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Right Arrow 41">
            <a:extLst>
              <a:ext uri="{FF2B5EF4-FFF2-40B4-BE49-F238E27FC236}">
                <a16:creationId xmlns:a16="http://schemas.microsoft.com/office/drawing/2014/main" id="{98251448-AF56-CE3F-5371-D298A39C2ABA}"/>
              </a:ext>
            </a:extLst>
          </p:cNvPr>
          <p:cNvSpPr/>
          <p:nvPr/>
        </p:nvSpPr>
        <p:spPr>
          <a:xfrm rot="3065698">
            <a:off x="2553070" y="4453995"/>
            <a:ext cx="404695" cy="3687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6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Point Cloud Completion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Focus on upsampling sparse point clouds</a:t>
            </a:r>
          </a:p>
          <a:p>
            <a:pPr lvl="1"/>
            <a:r>
              <a:rPr lang="en-US" altLang="zh-CN" dirty="0"/>
              <a:t>Estimate the complete geometry of objects and scenes</a:t>
            </a:r>
          </a:p>
          <a:p>
            <a:pPr lvl="1"/>
            <a:r>
              <a:rPr lang="en-US" altLang="zh-TW" dirty="0"/>
              <a:t>Mostly by deep learning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No consideration of communication loss</a:t>
            </a:r>
            <a:endParaRPr lang="en-US" altLang="zh-TW" dirty="0"/>
          </a:p>
          <a:p>
            <a:r>
              <a:rPr lang="en-US" altLang="zh-TW" dirty="0">
                <a:solidFill>
                  <a:srgbClr val="FF0000"/>
                </a:solidFill>
              </a:rPr>
              <a:t>Rely on semantic labels for object extract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61D14AA-DC7C-B2FC-C38A-FF3715115801}"/>
              </a:ext>
            </a:extLst>
          </p:cNvPr>
          <p:cNvGrpSpPr/>
          <p:nvPr/>
        </p:nvGrpSpPr>
        <p:grpSpPr>
          <a:xfrm>
            <a:off x="495530" y="5605317"/>
            <a:ext cx="2664296" cy="594221"/>
            <a:chOff x="683568" y="5877272"/>
            <a:chExt cx="2664296" cy="594221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A17E6417-50DB-D22B-D36D-8FC2309008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8" t="42125" r="71262" b="45275"/>
            <a:stretch/>
          </p:blipFill>
          <p:spPr bwMode="auto">
            <a:xfrm>
              <a:off x="683568" y="5877272"/>
              <a:ext cx="1152128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95C502E0-5548-D4D4-5DAB-383B297D94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3" t="43700" r="15350" b="43700"/>
            <a:stretch/>
          </p:blipFill>
          <p:spPr bwMode="auto">
            <a:xfrm>
              <a:off x="2123728" y="5895429"/>
              <a:ext cx="1224136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8E74D67-0813-2A91-BB6B-FACCABCD5484}"/>
              </a:ext>
            </a:extLst>
          </p:cNvPr>
          <p:cNvGrpSpPr/>
          <p:nvPr/>
        </p:nvGrpSpPr>
        <p:grpSpPr>
          <a:xfrm>
            <a:off x="3359034" y="5528819"/>
            <a:ext cx="2609106" cy="729059"/>
            <a:chOff x="4546848" y="5868293"/>
            <a:chExt cx="2609106" cy="729059"/>
          </a:xfrm>
        </p:grpSpPr>
        <p:pic>
          <p:nvPicPr>
            <p:cNvPr id="4104" name="Picture 8">
              <a:extLst>
                <a:ext uri="{FF2B5EF4-FFF2-40B4-BE49-F238E27FC236}">
                  <a16:creationId xmlns:a16="http://schemas.microsoft.com/office/drawing/2014/main" id="{F7EF1D10-11B4-73A2-9FBB-26A5C700B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1" t="40550" r="72050" b="43700"/>
            <a:stretch/>
          </p:blipFill>
          <p:spPr bwMode="auto">
            <a:xfrm>
              <a:off x="4546848" y="5877272"/>
              <a:ext cx="1152128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1EE7D142-84AE-E7A3-436C-0403D441F7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2" t="42125" r="15351" b="42125"/>
            <a:stretch/>
          </p:blipFill>
          <p:spPr bwMode="auto">
            <a:xfrm>
              <a:off x="5931818" y="5868293"/>
              <a:ext cx="1224136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031DC4E-9CE5-4C96-5225-FEF66FCF2069}"/>
              </a:ext>
            </a:extLst>
          </p:cNvPr>
          <p:cNvGrpSpPr/>
          <p:nvPr/>
        </p:nvGrpSpPr>
        <p:grpSpPr>
          <a:xfrm>
            <a:off x="6239212" y="5587470"/>
            <a:ext cx="2430871" cy="648072"/>
            <a:chOff x="6372350" y="5877272"/>
            <a:chExt cx="2430871" cy="648072"/>
          </a:xfrm>
        </p:grpSpPr>
        <p:pic>
          <p:nvPicPr>
            <p:cNvPr id="4112" name="Picture 16">
              <a:extLst>
                <a:ext uri="{FF2B5EF4-FFF2-40B4-BE49-F238E27FC236}">
                  <a16:creationId xmlns:a16="http://schemas.microsoft.com/office/drawing/2014/main" id="{0B07A133-9589-BCF1-2F79-0D7CC77090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8" t="43700" r="71262" b="42125"/>
            <a:stretch/>
          </p:blipFill>
          <p:spPr bwMode="auto">
            <a:xfrm>
              <a:off x="6372350" y="5877272"/>
              <a:ext cx="1152128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" name="Picture 18">
              <a:extLst>
                <a:ext uri="{FF2B5EF4-FFF2-40B4-BE49-F238E27FC236}">
                  <a16:creationId xmlns:a16="http://schemas.microsoft.com/office/drawing/2014/main" id="{9E541BAE-E716-A96D-363F-32E312A2CC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2" t="43700" r="15351" b="42125"/>
            <a:stretch/>
          </p:blipFill>
          <p:spPr bwMode="auto">
            <a:xfrm>
              <a:off x="7579085" y="5877272"/>
              <a:ext cx="1224136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BAA1362-99F2-9DA0-CBE5-00CEA4F824C2}"/>
              </a:ext>
            </a:extLst>
          </p:cNvPr>
          <p:cNvSpPr txBox="1"/>
          <p:nvPr/>
        </p:nvSpPr>
        <p:spPr>
          <a:xfrm>
            <a:off x="3922988" y="6157921"/>
            <a:ext cx="117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PoinTr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[5]</a:t>
            </a:r>
            <a:endParaRPr lang="zh-CN" altLang="en-US" dirty="0"/>
          </a:p>
        </p:txBody>
      </p:sp>
      <p:sp>
        <p:nvSpPr>
          <p:cNvPr id="9" name="文字方塊 26">
            <a:extLst>
              <a:ext uri="{FF2B5EF4-FFF2-40B4-BE49-F238E27FC236}">
                <a16:creationId xmlns:a16="http://schemas.microsoft.com/office/drawing/2014/main" id="{29522424-1203-CE85-0D29-82FC90F65894}"/>
              </a:ext>
            </a:extLst>
          </p:cNvPr>
          <p:cNvSpPr txBox="1"/>
          <p:nvPr/>
        </p:nvSpPr>
        <p:spPr>
          <a:xfrm>
            <a:off x="293522" y="6503792"/>
            <a:ext cx="8435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[5]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Yu X, Rao Y, Wang Z, et al.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Pointr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Diverse point cloud completion with geometry-aware transformers[C]//Proceedings of the IEEE/CVF international conference on computer vision. 2021: 12498-12507.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5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Point Cloud Interpolation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Use consecutive frames to generate intermediate frame to improve </a:t>
            </a:r>
            <a:r>
              <a:rPr lang="en-US" altLang="zh-CN" dirty="0"/>
              <a:t>frame rate</a:t>
            </a:r>
            <a:endParaRPr lang="en-US" altLang="zh-TW" dirty="0"/>
          </a:p>
          <a:p>
            <a:pPr lvl="1"/>
            <a:r>
              <a:rPr lang="en-US" altLang="zh-CN" dirty="0"/>
              <a:t>Nearest-point query (KD-tree)</a:t>
            </a:r>
          </a:p>
          <a:p>
            <a:pPr lvl="1"/>
            <a:r>
              <a:rPr lang="en-US" altLang="zh-CN" dirty="0"/>
              <a:t>Mid-point prediction</a:t>
            </a:r>
          </a:p>
          <a:p>
            <a:pPr lvl="1"/>
            <a:r>
              <a:rPr lang="en-US" altLang="zh-CN" dirty="0"/>
              <a:t>Scene flow estimation [5]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Rely on complete frame</a:t>
            </a:r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021D0581-E3FE-A6E8-716D-483531AFA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794" y="4342469"/>
            <a:ext cx="3346866" cy="1971018"/>
          </a:xfrm>
          <a:prstGeom prst="rect">
            <a:avLst/>
          </a:prstGeom>
        </p:spPr>
      </p:pic>
      <p:sp>
        <p:nvSpPr>
          <p:cNvPr id="5" name="文字方塊 26">
            <a:extLst>
              <a:ext uri="{FF2B5EF4-FFF2-40B4-BE49-F238E27FC236}">
                <a16:creationId xmlns:a16="http://schemas.microsoft.com/office/drawing/2014/main" id="{0DEFB59E-1347-D97F-9BAB-67CD0EBCDB16}"/>
              </a:ext>
            </a:extLst>
          </p:cNvPr>
          <p:cNvSpPr txBox="1"/>
          <p:nvPr/>
        </p:nvSpPr>
        <p:spPr>
          <a:xfrm>
            <a:off x="250985" y="6217644"/>
            <a:ext cx="8435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[5]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Liu X, Qi C R,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Guibas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 J. Flownet3d: Learning scene flow in 3d point clouds[C]//Proceedings of the IEEE/CVF Conference on Computer Vision and Pattern Recognition. 2019: 529-537.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AB4D91-DDA2-1CFC-B718-6780DD41C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066" y="4296624"/>
            <a:ext cx="5012624" cy="1971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26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Problem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85BDA5-7467-990A-2714-265B7340B4DC}"/>
              </a:ext>
            </a:extLst>
          </p:cNvPr>
          <p:cNvGrpSpPr/>
          <p:nvPr/>
        </p:nvGrpSpPr>
        <p:grpSpPr>
          <a:xfrm>
            <a:off x="3576293" y="1213792"/>
            <a:ext cx="5847281" cy="5625124"/>
            <a:chOff x="3576293" y="1213792"/>
            <a:chExt cx="5847281" cy="5625124"/>
          </a:xfrm>
        </p:grpSpPr>
        <p:sp>
          <p:nvSpPr>
            <p:cNvPr id="3" name="Oval 11">
              <a:extLst>
                <a:ext uri="{FF2B5EF4-FFF2-40B4-BE49-F238E27FC236}">
                  <a16:creationId xmlns:a16="http://schemas.microsoft.com/office/drawing/2014/main" id="{90952135-122A-945A-DE01-803D3C5500D7}"/>
                </a:ext>
              </a:extLst>
            </p:cNvPr>
            <p:cNvSpPr/>
            <p:nvPr/>
          </p:nvSpPr>
          <p:spPr>
            <a:xfrm>
              <a:off x="4572000" y="2060848"/>
              <a:ext cx="2016224" cy="2186354"/>
            </a:xfrm>
            <a:prstGeom prst="ellipse">
              <a:avLst/>
            </a:prstGeom>
            <a:solidFill>
              <a:srgbClr val="5A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5311AE03-2EF1-6603-E9D2-EC31DFAF5A48}"/>
                </a:ext>
              </a:extLst>
            </p:cNvPr>
            <p:cNvSpPr/>
            <p:nvPr/>
          </p:nvSpPr>
          <p:spPr>
            <a:xfrm>
              <a:off x="6633193" y="3398119"/>
              <a:ext cx="2790381" cy="266274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pic>
          <p:nvPicPr>
            <p:cNvPr id="8" name="图片 7" descr="黑白色的标志&#10;&#10;中度可信度描述已自动生成">
              <a:extLst>
                <a:ext uri="{FF2B5EF4-FFF2-40B4-BE49-F238E27FC236}">
                  <a16:creationId xmlns:a16="http://schemas.microsoft.com/office/drawing/2014/main" id="{356FEE4E-2414-8581-B677-CEEC83BDC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962726"/>
              <a:ext cx="4876190" cy="4876190"/>
            </a:xfrm>
            <a:prstGeom prst="rect">
              <a:avLst/>
            </a:prstGeom>
          </p:spPr>
        </p:pic>
        <p:pic>
          <p:nvPicPr>
            <p:cNvPr id="9" name="图片 8" descr="形状&#10;&#10;低可信度描述已自动生成">
              <a:extLst>
                <a:ext uri="{FF2B5EF4-FFF2-40B4-BE49-F238E27FC236}">
                  <a16:creationId xmlns:a16="http://schemas.microsoft.com/office/drawing/2014/main" id="{91FF6ECA-BC67-CA50-DCD9-5537E0264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941" y="1213792"/>
              <a:ext cx="1069941" cy="1069941"/>
            </a:xfrm>
            <a:prstGeom prst="rect">
              <a:avLst/>
            </a:prstGeom>
          </p:spPr>
        </p:pic>
        <p:pic>
          <p:nvPicPr>
            <p:cNvPr id="10" name="图片 9" descr="图标&#10;&#10;描述已自动生成">
              <a:extLst>
                <a:ext uri="{FF2B5EF4-FFF2-40B4-BE49-F238E27FC236}">
                  <a16:creationId xmlns:a16="http://schemas.microsoft.com/office/drawing/2014/main" id="{DBAD6453-8605-C337-493C-0147847CC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93" y="5424238"/>
              <a:ext cx="354952" cy="354952"/>
            </a:xfrm>
            <a:prstGeom prst="rect">
              <a:avLst/>
            </a:prstGeom>
          </p:spPr>
        </p:pic>
        <p:pic>
          <p:nvPicPr>
            <p:cNvPr id="11" name="图片 10" descr="图片包含 图标&#10;&#10;描述已自动生成">
              <a:extLst>
                <a:ext uri="{FF2B5EF4-FFF2-40B4-BE49-F238E27FC236}">
                  <a16:creationId xmlns:a16="http://schemas.microsoft.com/office/drawing/2014/main" id="{1E8B05D1-4B23-61B7-01BE-7BE50FA02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106" y="5647959"/>
              <a:ext cx="774598" cy="774598"/>
            </a:xfrm>
            <a:prstGeom prst="rect">
              <a:avLst/>
            </a:prstGeom>
          </p:spPr>
        </p:pic>
        <p:pic>
          <p:nvPicPr>
            <p:cNvPr id="12" name="图片 11" descr="徽标&#10;&#10;描述已自动生成">
              <a:extLst>
                <a:ext uri="{FF2B5EF4-FFF2-40B4-BE49-F238E27FC236}">
                  <a16:creationId xmlns:a16="http://schemas.microsoft.com/office/drawing/2014/main" id="{9AB50FB3-F4F8-508E-41C3-C77D2E0D8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5223075"/>
              <a:ext cx="1122526" cy="1122526"/>
            </a:xfrm>
            <a:prstGeom prst="rect">
              <a:avLst/>
            </a:prstGeom>
          </p:spPr>
        </p:pic>
        <p:pic>
          <p:nvPicPr>
            <p:cNvPr id="13" name="图片 12" descr="图标&#10;&#10;描述已自动生成">
              <a:extLst>
                <a:ext uri="{FF2B5EF4-FFF2-40B4-BE49-F238E27FC236}">
                  <a16:creationId xmlns:a16="http://schemas.microsoft.com/office/drawing/2014/main" id="{1C0EA802-F5BE-03E6-E6F3-7C9FADB14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84" y="4115016"/>
              <a:ext cx="774598" cy="774598"/>
            </a:xfrm>
            <a:prstGeom prst="rect">
              <a:avLst/>
            </a:prstGeom>
          </p:spPr>
        </p:pic>
        <p:pic>
          <p:nvPicPr>
            <p:cNvPr id="14" name="图片 13" descr="图标&#10;&#10;描述已自动生成">
              <a:extLst>
                <a:ext uri="{FF2B5EF4-FFF2-40B4-BE49-F238E27FC236}">
                  <a16:creationId xmlns:a16="http://schemas.microsoft.com/office/drawing/2014/main" id="{73212A4C-9461-4BDE-C853-4604F5CBC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784" y="4267416"/>
              <a:ext cx="774598" cy="77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2158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Measurements of LiDAR</a:t>
            </a:r>
            <a:endParaRPr lang="zh-CN" altLang="en-US" dirty="0"/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3CC61778-5A73-8367-F9B5-1A2D16CFF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081" t="28369" r="4509" b="10232"/>
          <a:stretch/>
        </p:blipFill>
        <p:spPr>
          <a:xfrm>
            <a:off x="213128" y="4242267"/>
            <a:ext cx="4643245" cy="2211069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7">
                <a:extLst>
                  <a:ext uri="{FF2B5EF4-FFF2-40B4-BE49-F238E27FC236}">
                    <a16:creationId xmlns:a16="http://schemas.microsoft.com/office/drawing/2014/main" id="{E79984CC-6AE3-FDF2-A566-569AC2C891A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5536" y="1417639"/>
                <a:ext cx="8229600" cy="24577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altLang="zh-CN" sz="2400" b="0" dirty="0">
                    <a:effectLst/>
                  </a:rPr>
                  <a:t>LiDAR samples evenly in horizontal and vertical directions</a:t>
                </a:r>
              </a:p>
              <a:p>
                <a:r>
                  <a:rPr lang="en-US" altLang="zh-CN" sz="2400" b="0" dirty="0">
                    <a:effectLst/>
                  </a:rPr>
                  <a:t>Calculate distance by the response time of reflected laser </a:t>
                </a:r>
              </a:p>
              <a:p>
                <a:r>
                  <a:rPr lang="en-US" altLang="zh-CN" sz="2400" b="0" dirty="0">
                    <a:effectLst/>
                  </a:rPr>
                  <a:t>We can transform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zh-CN" altLang="en-US" sz="2400" b="0" i="1" smtClean="0">
                        <a:effectLst/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zh-CN" sz="2400" b="0" dirty="0"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sz="2400" b="0" dirty="0">
                    <a:effectLst/>
                  </a:rPr>
                  <a:t>, and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sz="2400" b="0" dirty="0">
                    <a:effectLst/>
                  </a:rPr>
                  <a:t> into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400" b="0" dirty="0"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sz="2400" b="0" dirty="0">
                    <a:effectLst/>
                  </a:rPr>
                  <a:t>, and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2400" dirty="0"/>
                  <a:t> mutually</a:t>
                </a:r>
              </a:p>
            </p:txBody>
          </p:sp>
        </mc:Choice>
        <mc:Fallback xmlns="">
          <p:sp>
            <p:nvSpPr>
              <p:cNvPr id="2" name="内容占位符 7">
                <a:extLst>
                  <a:ext uri="{FF2B5EF4-FFF2-40B4-BE49-F238E27FC236}">
                    <a16:creationId xmlns:a16="http://schemas.microsoft.com/office/drawing/2014/main" id="{E79984CC-6AE3-FDF2-A566-569AC2C8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417639"/>
                <a:ext cx="8229600" cy="2457730"/>
              </a:xfrm>
              <a:prstGeom prst="rect">
                <a:avLst/>
              </a:prstGeom>
              <a:blipFill>
                <a:blip r:embed="rId8"/>
                <a:stretch>
                  <a:fillRect l="-519" t="-1737" b="-49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0C996F8B-0E5E-FD45-215D-DC1911F1D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3068" y="5231799"/>
            <a:ext cx="4060245" cy="86932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1070C9A-A550-E851-D5E0-64AD838D4564}"/>
              </a:ext>
            </a:extLst>
          </p:cNvPr>
          <p:cNvSpPr txBox="1"/>
          <p:nvPr/>
        </p:nvSpPr>
        <p:spPr>
          <a:xfrm>
            <a:off x="4356992" y="3884436"/>
            <a:ext cx="4679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  <a:latin typeface="+mj-lt"/>
              </a:rPr>
              <a:t>We can know the orientation of each point before scanning!</a:t>
            </a:r>
          </a:p>
        </p:txBody>
      </p:sp>
      <p:pic>
        <p:nvPicPr>
          <p:cNvPr id="5" name="f067542a-1945-11ec-b159-8664063dd558">
            <a:hlinkClick r:id="" action="ppaction://media"/>
            <a:extLst>
              <a:ext uri="{FF2B5EF4-FFF2-40B4-BE49-F238E27FC236}">
                <a16:creationId xmlns:a16="http://schemas.microsoft.com/office/drawing/2014/main" id="{C8977EDE-7C58-C23C-D6B2-E4A7B44344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t="20012" b="10990"/>
          <a:stretch/>
        </p:blipFill>
        <p:spPr>
          <a:xfrm>
            <a:off x="7010203" y="44624"/>
            <a:ext cx="2098301" cy="1447807"/>
          </a:xfrm>
          <a:prstGeom prst="rect">
            <a:avLst/>
          </a:prstGeom>
        </p:spPr>
      </p:pic>
      <p:sp>
        <p:nvSpPr>
          <p:cNvPr id="8" name="Right Arrow 41">
            <a:extLst>
              <a:ext uri="{FF2B5EF4-FFF2-40B4-BE49-F238E27FC236}">
                <a16:creationId xmlns:a16="http://schemas.microsoft.com/office/drawing/2014/main" id="{D48981DC-3594-C317-4BE9-B1FA1FA2CEEF}"/>
              </a:ext>
            </a:extLst>
          </p:cNvPr>
          <p:cNvSpPr/>
          <p:nvPr/>
        </p:nvSpPr>
        <p:spPr>
          <a:xfrm rot="7238508">
            <a:off x="1868108" y="4211348"/>
            <a:ext cx="312531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41">
            <a:extLst>
              <a:ext uri="{FF2B5EF4-FFF2-40B4-BE49-F238E27FC236}">
                <a16:creationId xmlns:a16="http://schemas.microsoft.com/office/drawing/2014/main" id="{6F565972-A93B-2BD7-5D9B-595ACBAA703E}"/>
              </a:ext>
            </a:extLst>
          </p:cNvPr>
          <p:cNvSpPr/>
          <p:nvPr/>
        </p:nvSpPr>
        <p:spPr>
          <a:xfrm rot="7238508">
            <a:off x="1128070" y="3968118"/>
            <a:ext cx="312531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EE0E18C-607F-BD27-89E5-697CB45BCB22}"/>
              </a:ext>
            </a:extLst>
          </p:cNvPr>
          <p:cNvSpPr/>
          <p:nvPr/>
        </p:nvSpPr>
        <p:spPr bwMode="auto">
          <a:xfrm>
            <a:off x="1584302" y="5106144"/>
            <a:ext cx="440071" cy="29289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A45D82-E37C-CB60-1B99-91E96B197256}"/>
              </a:ext>
            </a:extLst>
          </p:cNvPr>
          <p:cNvSpPr/>
          <p:nvPr/>
        </p:nvSpPr>
        <p:spPr bwMode="auto">
          <a:xfrm>
            <a:off x="237164" y="5784651"/>
            <a:ext cx="440071" cy="29289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68AE7EA-22F9-BB5E-D10C-D031017ACC59}"/>
              </a:ext>
            </a:extLst>
          </p:cNvPr>
          <p:cNvSpPr/>
          <p:nvPr/>
        </p:nvSpPr>
        <p:spPr bwMode="auto">
          <a:xfrm>
            <a:off x="2483768" y="5106145"/>
            <a:ext cx="2372605" cy="134719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5D96965-A421-1E05-A4B7-0D24298F4DFE}"/>
              </a:ext>
            </a:extLst>
          </p:cNvPr>
          <p:cNvSpPr/>
          <p:nvPr/>
        </p:nvSpPr>
        <p:spPr bwMode="auto">
          <a:xfrm>
            <a:off x="4917010" y="5067648"/>
            <a:ext cx="2967358" cy="103347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71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 Statement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7">
                <a:extLst>
                  <a:ext uri="{FF2B5EF4-FFF2-40B4-BE49-F238E27FC236}">
                    <a16:creationId xmlns:a16="http://schemas.microsoft.com/office/drawing/2014/main" id="{7F7BA468-4BF0-0225-A716-3466BA8B1CE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5536" y="1417639"/>
                <a:ext cx="8229600" cy="24577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altLang="zh-CN" sz="2400" b="0" dirty="0">
                    <a:effectLst/>
                  </a:rPr>
                  <a:t>A complete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b="0" dirty="0">
                    <a:effectLst/>
                  </a:rPr>
                  <a:t> is split into </a:t>
                </a:r>
                <a:r>
                  <a:rPr lang="en-US" altLang="zh-CN" sz="2400" dirty="0"/>
                  <a:t>multiple equal-size sectors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sz="2400" b="0" dirty="0">
                    <a:effectLst/>
                  </a:rPr>
                  <a:t> for transmission</a:t>
                </a:r>
              </a:p>
              <a:p>
                <a:r>
                  <a:rPr lang="en-US" altLang="zh-CN" sz="2400" b="0" dirty="0">
                    <a:effectLst/>
                  </a:rPr>
                  <a:t>Each sector is encapsulated in one packets before being streamed</a:t>
                </a:r>
              </a:p>
              <a:p>
                <a:r>
                  <a:rPr lang="en-US" altLang="zh-CN" sz="2400" b="1" dirty="0">
                    <a:solidFill>
                      <a:srgbClr val="FF0000"/>
                    </a:solidFill>
                    <a:effectLst/>
                  </a:rPr>
                  <a:t>Packet loss will cause sector loss</a:t>
                </a:r>
              </a:p>
            </p:txBody>
          </p:sp>
        </mc:Choice>
        <mc:Fallback xmlns="">
          <p:sp>
            <p:nvSpPr>
              <p:cNvPr id="5" name="内容占位符 7">
                <a:extLst>
                  <a:ext uri="{FF2B5EF4-FFF2-40B4-BE49-F238E27FC236}">
                    <a16:creationId xmlns:a16="http://schemas.microsoft.com/office/drawing/2014/main" id="{7F7BA468-4BF0-0225-A716-3466BA8B1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417639"/>
                <a:ext cx="8229600" cy="2457730"/>
              </a:xfrm>
              <a:prstGeom prst="rect">
                <a:avLst/>
              </a:prstGeom>
              <a:blipFill>
                <a:blip r:embed="rId3"/>
                <a:stretch>
                  <a:fillRect l="-519" t="-1737" r="-14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内容占位符 9">
            <a:extLst>
              <a:ext uri="{FF2B5EF4-FFF2-40B4-BE49-F238E27FC236}">
                <a16:creationId xmlns:a16="http://schemas.microsoft.com/office/drawing/2014/main" id="{A5DC6604-B51D-1531-693B-1F9A2F5F5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753562" y="3817882"/>
            <a:ext cx="4680520" cy="293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793F1A-C912-C4E0-3E7C-35655C2C4745}"/>
              </a:ext>
            </a:extLst>
          </p:cNvPr>
          <p:cNvSpPr txBox="1"/>
          <p:nvPr/>
        </p:nvSpPr>
        <p:spPr>
          <a:xfrm>
            <a:off x="5250455" y="5908651"/>
            <a:ext cx="3207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</a:rPr>
              <a:t>Our usage scenarios</a:t>
            </a:r>
          </a:p>
        </p:txBody>
      </p:sp>
      <p:pic>
        <p:nvPicPr>
          <p:cNvPr id="12" name="内容占位符 2">
            <a:extLst>
              <a:ext uri="{FF2B5EF4-FFF2-40B4-BE49-F238E27FC236}">
                <a16:creationId xmlns:a16="http://schemas.microsoft.com/office/drawing/2014/main" id="{F9AC0B01-B388-B7BF-4902-ECF807A50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6276" t="7709" r="13465" b="15454"/>
          <a:stretch/>
        </p:blipFill>
        <p:spPr>
          <a:xfrm>
            <a:off x="1043608" y="3528319"/>
            <a:ext cx="2602632" cy="3227263"/>
          </a:xfrm>
        </p:spPr>
      </p:pic>
    </p:spTree>
    <p:extLst>
      <p:ext uri="{BB962C8B-B14F-4D97-AF65-F5344CB8AC3E}">
        <p14:creationId xmlns:p14="http://schemas.microsoft.com/office/powerpoint/2010/main" val="27595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0D5802-315B-4901-B4B7-634D9358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50C28D-7EDC-4E75-BF98-96094224F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600" dirty="0"/>
              <a:t>Introduction</a:t>
            </a:r>
          </a:p>
          <a:p>
            <a:r>
              <a:rPr lang="en-US" altLang="zh-TW" sz="2600" dirty="0"/>
              <a:t>Motivations</a:t>
            </a:r>
          </a:p>
          <a:p>
            <a:r>
              <a:rPr lang="en-US" altLang="zh-TW" sz="2600" dirty="0"/>
              <a:t>Related Work</a:t>
            </a:r>
          </a:p>
          <a:p>
            <a:r>
              <a:rPr lang="en-US" altLang="zh-TW" sz="2600" dirty="0"/>
              <a:t>Problem</a:t>
            </a:r>
          </a:p>
          <a:p>
            <a:r>
              <a:rPr lang="en-US" altLang="zh-TW" sz="2600" dirty="0"/>
              <a:t>Solutions</a:t>
            </a:r>
          </a:p>
          <a:p>
            <a:r>
              <a:rPr lang="en-US" altLang="zh-TW" sz="2600" dirty="0"/>
              <a:t>Experimental Setup</a:t>
            </a:r>
          </a:p>
          <a:p>
            <a:r>
              <a:rPr lang="en-US" altLang="zh-TW" sz="2600" dirty="0"/>
              <a:t>Results</a:t>
            </a:r>
          </a:p>
          <a:p>
            <a:r>
              <a:rPr lang="en-US" altLang="zh-TW" sz="2600" dirty="0"/>
              <a:t>Conclusion</a:t>
            </a:r>
          </a:p>
          <a:p>
            <a:r>
              <a:rPr lang="en-US" altLang="zh-TW" sz="2600" dirty="0"/>
              <a:t>Future Work</a:t>
            </a:r>
            <a:endParaRPr lang="zh-TW" altLang="en-US" sz="26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37B5B1-B989-426A-BC73-4F3E7A5E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4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SOLUTIONS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5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 wrap="square" anchor="b">
            <a:normAutofit/>
          </a:bodyPr>
          <a:lstStyle/>
          <a:p>
            <a:r>
              <a:rPr lang="en-US" altLang="zh-CN" dirty="0"/>
              <a:t>System Overview</a:t>
            </a:r>
            <a:endParaRPr lang="zh-CN" alt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706D31-B1E8-011C-A401-434D51155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en-US" altLang="zh-CN" dirty="0"/>
              <a:t>Ground removal</a:t>
            </a:r>
          </a:p>
          <a:p>
            <a:pPr lvl="1"/>
            <a:r>
              <a:rPr lang="en-US" altLang="zh-CN" dirty="0"/>
              <a:t>RANSAC (Random Sample Consensus) [6]</a:t>
            </a:r>
          </a:p>
          <a:p>
            <a:r>
              <a:rPr lang="en-US" altLang="zh-CN" dirty="0"/>
              <a:t>Encoder/Decoder</a:t>
            </a:r>
          </a:p>
          <a:p>
            <a:pPr lvl="1"/>
            <a:r>
              <a:rPr lang="en-US" altLang="zh-CN" dirty="0"/>
              <a:t>Draco [7]</a:t>
            </a:r>
          </a:p>
          <a:p>
            <a:r>
              <a:rPr lang="en-US" altLang="zh-CN" dirty="0"/>
              <a:t>Classifier</a:t>
            </a:r>
          </a:p>
          <a:p>
            <a:pPr lvl="1"/>
            <a:r>
              <a:rPr lang="en-US" altLang="zh-CN" dirty="0"/>
              <a:t>Object detection [8]</a:t>
            </a:r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76CF8C2F-B896-8D0A-3AD6-45561EEEA7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2625" y="3800237"/>
            <a:ext cx="5103425" cy="2886308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2016224" cy="287188"/>
          </a:xfrm>
        </p:spPr>
        <p:txBody>
          <a:bodyPr wrap="square" anchor="t">
            <a:normAutofit lnSpcReduction="10000"/>
          </a:bodyPr>
          <a:lstStyle/>
          <a:p>
            <a:fld id="{A083E6AF-DAEA-4301-BA54-194089EF85F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文字方塊 26">
            <a:extLst>
              <a:ext uri="{FF2B5EF4-FFF2-40B4-BE49-F238E27FC236}">
                <a16:creationId xmlns:a16="http://schemas.microsoft.com/office/drawing/2014/main" id="{741CD38A-D863-F290-2AFD-E574757C85E2}"/>
              </a:ext>
            </a:extLst>
          </p:cNvPr>
          <p:cNvSpPr txBox="1"/>
          <p:nvPr/>
        </p:nvSpPr>
        <p:spPr>
          <a:xfrm>
            <a:off x="323528" y="5084762"/>
            <a:ext cx="34155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[6]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Fischler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 A,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Bolles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 C. Random sample consensus: a paradigm for model fitting with applications to image analysis and automated cartography[J]. Communications of the ACM, 1981, 24(6): 381-395.</a:t>
            </a:r>
          </a:p>
          <a:p>
            <a:r>
              <a:rPr lang="en-US" altLang="zh-TW" sz="1000" dirty="0">
                <a:solidFill>
                  <a:srgbClr val="222222"/>
                </a:solidFill>
                <a:latin typeface="Arial" panose="020B0604020202020204" pitchFamily="34" charset="0"/>
              </a:rPr>
              <a:t>[7] G</a:t>
            </a:r>
            <a:r>
              <a:rPr lang="en-US" altLang="zh-CN" sz="1000" dirty="0">
                <a:solidFill>
                  <a:srgbClr val="222222"/>
                </a:solidFill>
                <a:latin typeface="Arial" panose="020B0604020202020204" pitchFamily="34" charset="0"/>
              </a:rPr>
              <a:t>oogle. Draco (3D DATA COMPRESSION),</a:t>
            </a:r>
            <a:r>
              <a:rPr lang="zh-CN" alt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>
                <a:solidFill>
                  <a:srgbClr val="222222"/>
                </a:solidFill>
                <a:latin typeface="Arial" panose="020B0604020202020204" pitchFamily="34" charset="0"/>
              </a:rPr>
              <a:t>2023.</a:t>
            </a:r>
            <a:r>
              <a:rPr lang="zh-CN" alt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000" dirty="0">
                <a:solidFill>
                  <a:srgbClr val="222222"/>
                </a:solidFill>
                <a:latin typeface="Arial" panose="020B0604020202020204" pitchFamily="34" charset="0"/>
              </a:rPr>
              <a:t>https://github.com/google/draco</a:t>
            </a:r>
            <a:endParaRPr lang="en-US" altLang="zh-CN" sz="1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TW" sz="1000" dirty="0">
                <a:solidFill>
                  <a:srgbClr val="222222"/>
                </a:solidFill>
                <a:latin typeface="Arial" panose="020B0604020202020204" pitchFamily="34" charset="0"/>
              </a:rPr>
              <a:t>[8]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Shi S, Wang X, Li H.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Pointrcnn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3d object proposal generation and detection from point cloud[C]//Proceedings of the IEEE/CVF conference on computer vision and pattern recognition. 2019: 770-779.</a:t>
            </a:r>
            <a:endParaRPr lang="zh-TW" altLang="en-US" sz="1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30795D9-D461-C7AF-F5EC-6E37B4F68DB4}"/>
              </a:ext>
            </a:extLst>
          </p:cNvPr>
          <p:cNvSpPr txBox="1"/>
          <p:nvPr/>
        </p:nvSpPr>
        <p:spPr>
          <a:xfrm>
            <a:off x="5365750" y="104830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Original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901ED2-B7C6-F14E-4168-8D3C4D720B85}"/>
              </a:ext>
            </a:extLst>
          </p:cNvPr>
          <p:cNvSpPr txBox="1"/>
          <p:nvPr/>
        </p:nvSpPr>
        <p:spPr>
          <a:xfrm>
            <a:off x="7439666" y="103307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Decoded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E378DB7-7A0E-6F0B-B8C3-021932798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1456333"/>
            <a:ext cx="1991193" cy="20550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9763843-5357-BE3A-02C9-6378A8F1F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8068" y="1533263"/>
            <a:ext cx="1991193" cy="1970451"/>
          </a:xfrm>
          <a:prstGeom prst="rect">
            <a:avLst/>
          </a:prstGeom>
        </p:spPr>
      </p:pic>
      <p:sp>
        <p:nvSpPr>
          <p:cNvPr id="14" name="Right Arrow 41">
            <a:extLst>
              <a:ext uri="{FF2B5EF4-FFF2-40B4-BE49-F238E27FC236}">
                <a16:creationId xmlns:a16="http://schemas.microsoft.com/office/drawing/2014/main" id="{1378FFCA-D04E-7486-6F91-1773828E1D54}"/>
              </a:ext>
            </a:extLst>
          </p:cNvPr>
          <p:cNvSpPr/>
          <p:nvPr/>
        </p:nvSpPr>
        <p:spPr>
          <a:xfrm>
            <a:off x="3971806" y="4509120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Right Arrow 41">
            <a:extLst>
              <a:ext uri="{FF2B5EF4-FFF2-40B4-BE49-F238E27FC236}">
                <a16:creationId xmlns:a16="http://schemas.microsoft.com/office/drawing/2014/main" id="{E9080074-9667-0BF1-80F6-9EF654C13BFE}"/>
              </a:ext>
            </a:extLst>
          </p:cNvPr>
          <p:cNvSpPr/>
          <p:nvPr/>
        </p:nvSpPr>
        <p:spPr>
          <a:xfrm>
            <a:off x="3971806" y="5454185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16" name="Right Arrow 41">
            <a:extLst>
              <a:ext uri="{FF2B5EF4-FFF2-40B4-BE49-F238E27FC236}">
                <a16:creationId xmlns:a16="http://schemas.microsoft.com/office/drawing/2014/main" id="{294BD36B-1929-43AB-8C33-CBAFEE4E28B7}"/>
              </a:ext>
            </a:extLst>
          </p:cNvPr>
          <p:cNvSpPr/>
          <p:nvPr/>
        </p:nvSpPr>
        <p:spPr>
          <a:xfrm>
            <a:off x="3971805" y="5949280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Right Arrow 41">
            <a:extLst>
              <a:ext uri="{FF2B5EF4-FFF2-40B4-BE49-F238E27FC236}">
                <a16:creationId xmlns:a16="http://schemas.microsoft.com/office/drawing/2014/main" id="{0D8F9C7B-88F4-936C-AE85-EFEEFB09F73D}"/>
              </a:ext>
            </a:extLst>
          </p:cNvPr>
          <p:cNvSpPr/>
          <p:nvPr/>
        </p:nvSpPr>
        <p:spPr>
          <a:xfrm>
            <a:off x="3971805" y="4998290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19" name="Right Arrow 41">
            <a:extLst>
              <a:ext uri="{FF2B5EF4-FFF2-40B4-BE49-F238E27FC236}">
                <a16:creationId xmlns:a16="http://schemas.microsoft.com/office/drawing/2014/main" id="{B7AAB851-18C2-9919-925A-50596AC79D49}"/>
              </a:ext>
            </a:extLst>
          </p:cNvPr>
          <p:cNvSpPr/>
          <p:nvPr/>
        </p:nvSpPr>
        <p:spPr>
          <a:xfrm>
            <a:off x="6851225" y="4509120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21" name="Right Arrow 41">
            <a:extLst>
              <a:ext uri="{FF2B5EF4-FFF2-40B4-BE49-F238E27FC236}">
                <a16:creationId xmlns:a16="http://schemas.microsoft.com/office/drawing/2014/main" id="{2C5DF08A-2846-AA47-0F82-609CF9799655}"/>
              </a:ext>
            </a:extLst>
          </p:cNvPr>
          <p:cNvSpPr/>
          <p:nvPr/>
        </p:nvSpPr>
        <p:spPr>
          <a:xfrm rot="10800000">
            <a:off x="6012160" y="4509119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23" name="Right Arrow 41">
            <a:extLst>
              <a:ext uri="{FF2B5EF4-FFF2-40B4-BE49-F238E27FC236}">
                <a16:creationId xmlns:a16="http://schemas.microsoft.com/office/drawing/2014/main" id="{1FEDAE20-F101-4FFB-87D8-5A5DCE98312D}"/>
              </a:ext>
            </a:extLst>
          </p:cNvPr>
          <p:cNvSpPr/>
          <p:nvPr/>
        </p:nvSpPr>
        <p:spPr>
          <a:xfrm>
            <a:off x="6825867" y="5012706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24" name="Right Arrow 41">
            <a:extLst>
              <a:ext uri="{FF2B5EF4-FFF2-40B4-BE49-F238E27FC236}">
                <a16:creationId xmlns:a16="http://schemas.microsoft.com/office/drawing/2014/main" id="{CB0C3571-DA76-29BD-A669-337792350945}"/>
              </a:ext>
            </a:extLst>
          </p:cNvPr>
          <p:cNvSpPr/>
          <p:nvPr/>
        </p:nvSpPr>
        <p:spPr>
          <a:xfrm>
            <a:off x="6825867" y="5496688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25" name="Right Arrow 41">
            <a:extLst>
              <a:ext uri="{FF2B5EF4-FFF2-40B4-BE49-F238E27FC236}">
                <a16:creationId xmlns:a16="http://schemas.microsoft.com/office/drawing/2014/main" id="{5EEBEDDF-44E4-D245-8206-CF1752FBE56F}"/>
              </a:ext>
            </a:extLst>
          </p:cNvPr>
          <p:cNvSpPr/>
          <p:nvPr/>
        </p:nvSpPr>
        <p:spPr>
          <a:xfrm>
            <a:off x="6851225" y="5988084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26" name="Right Arrow 41">
            <a:extLst>
              <a:ext uri="{FF2B5EF4-FFF2-40B4-BE49-F238E27FC236}">
                <a16:creationId xmlns:a16="http://schemas.microsoft.com/office/drawing/2014/main" id="{1AF5ECFA-F294-EC5B-AE0D-51D41CF3F6A5}"/>
              </a:ext>
            </a:extLst>
          </p:cNvPr>
          <p:cNvSpPr/>
          <p:nvPr/>
        </p:nvSpPr>
        <p:spPr>
          <a:xfrm rot="10800000">
            <a:off x="8881174" y="4509120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27" name="Right Arrow 41">
            <a:extLst>
              <a:ext uri="{FF2B5EF4-FFF2-40B4-BE49-F238E27FC236}">
                <a16:creationId xmlns:a16="http://schemas.microsoft.com/office/drawing/2014/main" id="{E51DBCB2-B9F1-B060-105D-DDB25E0AE6BB}"/>
              </a:ext>
            </a:extLst>
          </p:cNvPr>
          <p:cNvSpPr/>
          <p:nvPr/>
        </p:nvSpPr>
        <p:spPr>
          <a:xfrm rot="10800000">
            <a:off x="8890478" y="5023181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28" name="Right Arrow 41">
            <a:extLst>
              <a:ext uri="{FF2B5EF4-FFF2-40B4-BE49-F238E27FC236}">
                <a16:creationId xmlns:a16="http://schemas.microsoft.com/office/drawing/2014/main" id="{26F777F0-09AF-35BC-ACC7-D63D0E30F86F}"/>
              </a:ext>
            </a:extLst>
          </p:cNvPr>
          <p:cNvSpPr/>
          <p:nvPr/>
        </p:nvSpPr>
        <p:spPr>
          <a:xfrm rot="10800000">
            <a:off x="8890477" y="5488286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29" name="Right Arrow 41">
            <a:extLst>
              <a:ext uri="{FF2B5EF4-FFF2-40B4-BE49-F238E27FC236}">
                <a16:creationId xmlns:a16="http://schemas.microsoft.com/office/drawing/2014/main" id="{A9EDDCD1-ED34-F265-CA59-F4286C7A5AC8}"/>
              </a:ext>
            </a:extLst>
          </p:cNvPr>
          <p:cNvSpPr/>
          <p:nvPr/>
        </p:nvSpPr>
        <p:spPr>
          <a:xfrm rot="10800000">
            <a:off x="8909933" y="5955902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30" name="Right Arrow 41">
            <a:extLst>
              <a:ext uri="{FF2B5EF4-FFF2-40B4-BE49-F238E27FC236}">
                <a16:creationId xmlns:a16="http://schemas.microsoft.com/office/drawing/2014/main" id="{ED895B2E-160A-40A0-C46F-D2600F69F1A9}"/>
              </a:ext>
            </a:extLst>
          </p:cNvPr>
          <p:cNvSpPr/>
          <p:nvPr/>
        </p:nvSpPr>
        <p:spPr>
          <a:xfrm rot="10800000">
            <a:off x="6012160" y="5488286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31" name="Right Arrow 41">
            <a:extLst>
              <a:ext uri="{FF2B5EF4-FFF2-40B4-BE49-F238E27FC236}">
                <a16:creationId xmlns:a16="http://schemas.microsoft.com/office/drawing/2014/main" id="{F8D0B4AA-275E-1F6C-D321-5635C712A1B8}"/>
              </a:ext>
            </a:extLst>
          </p:cNvPr>
          <p:cNvSpPr/>
          <p:nvPr/>
        </p:nvSpPr>
        <p:spPr>
          <a:xfrm rot="10800000">
            <a:off x="6012160" y="5983884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32" name="Right Arrow 41">
            <a:extLst>
              <a:ext uri="{FF2B5EF4-FFF2-40B4-BE49-F238E27FC236}">
                <a16:creationId xmlns:a16="http://schemas.microsoft.com/office/drawing/2014/main" id="{50E253E6-81C4-937E-E653-EB8BEB3CB619}"/>
              </a:ext>
            </a:extLst>
          </p:cNvPr>
          <p:cNvSpPr/>
          <p:nvPr/>
        </p:nvSpPr>
        <p:spPr>
          <a:xfrm rot="10800000">
            <a:off x="6012159" y="5004717"/>
            <a:ext cx="194057" cy="2070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C84EE29-8B8E-288C-5CC5-DE34D9C39818}"/>
              </a:ext>
            </a:extLst>
          </p:cNvPr>
          <p:cNvSpPr/>
          <p:nvPr/>
        </p:nvSpPr>
        <p:spPr bwMode="auto">
          <a:xfrm>
            <a:off x="7019923" y="5791110"/>
            <a:ext cx="1008063" cy="51821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8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Message Types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30725"/>
          </a:xfrm>
        </p:spPr>
        <p:txBody>
          <a:bodyPr/>
          <a:lstStyle/>
          <a:p>
            <a:r>
              <a:rPr lang="en-US" altLang="zh-CN" sz="2400" b="1" dirty="0">
                <a:effectLst/>
              </a:rPr>
              <a:t>Location Update (LU): </a:t>
            </a:r>
            <a:r>
              <a:rPr lang="en-US" altLang="zh-CN" sz="2400" b="0" dirty="0">
                <a:effectLst/>
              </a:rPr>
              <a:t>reports the latest LiDAR center location from GPS and IMU</a:t>
            </a:r>
          </a:p>
          <a:p>
            <a:r>
              <a:rPr lang="en-US" altLang="zh-CN" sz="2400" b="1" dirty="0">
                <a:effectLst/>
              </a:rPr>
              <a:t>Point Update (PU): </a:t>
            </a:r>
            <a:r>
              <a:rPr lang="en-US" altLang="zh-CN" sz="2400" b="0" dirty="0">
                <a:effectLst/>
              </a:rPr>
              <a:t>contains the point clouds of a sector, which is sent once the points in that sector are encoded</a:t>
            </a:r>
          </a:p>
          <a:p>
            <a:r>
              <a:rPr lang="en-US" altLang="zh-CN" sz="2400" b="1" dirty="0">
                <a:effectLst/>
              </a:rPr>
              <a:t>Classification Result (CR): </a:t>
            </a:r>
            <a:r>
              <a:rPr lang="en-US" altLang="zh-CN" sz="2400" b="0" dirty="0">
                <a:effectLst/>
              </a:rPr>
              <a:t>contains the classification outcomes produced at the edge server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内容占位符 2">
            <a:extLst>
              <a:ext uri="{FF2B5EF4-FFF2-40B4-BE49-F238E27FC236}">
                <a16:creationId xmlns:a16="http://schemas.microsoft.com/office/drawing/2014/main" id="{CD0DA121-3E82-3B73-7E27-DAC273F77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18" r="14203"/>
          <a:stretch/>
        </p:blipFill>
        <p:spPr bwMode="auto">
          <a:xfrm>
            <a:off x="4716016" y="1417638"/>
            <a:ext cx="4176464" cy="479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BB65A7D-832D-5DA6-1A8A-6B232F612712}"/>
              </a:ext>
            </a:extLst>
          </p:cNvPr>
          <p:cNvSpPr/>
          <p:nvPr/>
        </p:nvSpPr>
        <p:spPr bwMode="auto">
          <a:xfrm>
            <a:off x="5976156" y="2276872"/>
            <a:ext cx="1692188" cy="64807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31D2943-8A7D-FF10-62F7-20D422D31877}"/>
              </a:ext>
            </a:extLst>
          </p:cNvPr>
          <p:cNvSpPr/>
          <p:nvPr/>
        </p:nvSpPr>
        <p:spPr bwMode="auto">
          <a:xfrm>
            <a:off x="5976156" y="3568320"/>
            <a:ext cx="1692188" cy="64807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18AF303-71FD-4898-2054-BFFEDB983EC1}"/>
              </a:ext>
            </a:extLst>
          </p:cNvPr>
          <p:cNvSpPr/>
          <p:nvPr/>
        </p:nvSpPr>
        <p:spPr bwMode="auto">
          <a:xfrm>
            <a:off x="5976156" y="5356217"/>
            <a:ext cx="1692188" cy="64807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4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Error Concealment Approaches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en-US" altLang="zh-CN" sz="2400" b="1" dirty="0"/>
              <a:t>Temporal Prediction (TP)</a:t>
            </a:r>
          </a:p>
          <a:p>
            <a:pPr lvl="1"/>
            <a:r>
              <a:rPr lang="en-US" altLang="zh-CN" sz="2000" dirty="0"/>
              <a:t>Use previous frame</a:t>
            </a:r>
          </a:p>
          <a:p>
            <a:pPr lvl="1"/>
            <a:r>
              <a:rPr lang="en-US" altLang="zh-CN" sz="2000" dirty="0"/>
              <a:t>Least latency</a:t>
            </a:r>
          </a:p>
          <a:p>
            <a:r>
              <a:rPr lang="en-US" altLang="zh-CN" sz="2400" b="1" dirty="0"/>
              <a:t>Spatial Interpolation (SI)</a:t>
            </a:r>
          </a:p>
          <a:p>
            <a:pPr lvl="1"/>
            <a:r>
              <a:rPr lang="en-US" altLang="zh-CN" sz="2000" dirty="0"/>
              <a:t>Use incomplete current frame</a:t>
            </a:r>
          </a:p>
          <a:p>
            <a:pPr lvl="1"/>
            <a:r>
              <a:rPr lang="en-US" altLang="zh-CN" sz="2000" dirty="0"/>
              <a:t>Highest applicability</a:t>
            </a:r>
          </a:p>
          <a:p>
            <a:r>
              <a:rPr lang="en-US" altLang="zh-CN" sz="2400" b="1" dirty="0"/>
              <a:t>Temporal Interpolation (TI)</a:t>
            </a:r>
          </a:p>
          <a:p>
            <a:pPr lvl="1"/>
            <a:r>
              <a:rPr lang="en-US" altLang="zh-CN" sz="2000" dirty="0">
                <a:effectLst/>
              </a:rPr>
              <a:t>Use previous </a:t>
            </a:r>
            <a:r>
              <a:rPr lang="en-US" altLang="zh-CN" sz="2000" dirty="0"/>
              <a:t>and next frames</a:t>
            </a:r>
          </a:p>
          <a:p>
            <a:pPr lvl="1"/>
            <a:r>
              <a:rPr lang="en-US" altLang="zh-CN" sz="2000" dirty="0">
                <a:effectLst/>
              </a:rPr>
              <a:t>Richest information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869681-467B-1670-CDCF-53A768155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842780"/>
            <a:ext cx="4392488" cy="418541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4303156-58B0-5C18-EB09-781B3A3B2B0B}"/>
              </a:ext>
            </a:extLst>
          </p:cNvPr>
          <p:cNvSpPr txBox="1"/>
          <p:nvPr/>
        </p:nvSpPr>
        <p:spPr>
          <a:xfrm>
            <a:off x="827584" y="5590891"/>
            <a:ext cx="411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+mj-lt"/>
              </a:rPr>
              <a:t>Previous frame always complete!</a:t>
            </a:r>
            <a:endParaRPr lang="en-US" altLang="zh-CN" sz="2400" b="1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" name="Oval 17">
            <a:extLst>
              <a:ext uri="{FF2B5EF4-FFF2-40B4-BE49-F238E27FC236}">
                <a16:creationId xmlns:a16="http://schemas.microsoft.com/office/drawing/2014/main" id="{5F57F292-8EBE-E555-1BE2-C94F02F153A5}"/>
              </a:ext>
            </a:extLst>
          </p:cNvPr>
          <p:cNvSpPr/>
          <p:nvPr/>
        </p:nvSpPr>
        <p:spPr>
          <a:xfrm>
            <a:off x="6012160" y="1842780"/>
            <a:ext cx="386125" cy="36004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</a:rPr>
              <a:t>1</a:t>
            </a:r>
            <a:endParaRPr lang="en-TW" sz="2800" b="1" dirty="0">
              <a:solidFill>
                <a:schemeClr val="tx1"/>
              </a:solidFill>
            </a:endParaRPr>
          </a:p>
        </p:txBody>
      </p:sp>
      <p:sp>
        <p:nvSpPr>
          <p:cNvPr id="6" name="Oval 17">
            <a:extLst>
              <a:ext uri="{FF2B5EF4-FFF2-40B4-BE49-F238E27FC236}">
                <a16:creationId xmlns:a16="http://schemas.microsoft.com/office/drawing/2014/main" id="{29FD8201-963E-5E7F-78FE-7B7B59E2C653}"/>
              </a:ext>
            </a:extLst>
          </p:cNvPr>
          <p:cNvSpPr/>
          <p:nvPr/>
        </p:nvSpPr>
        <p:spPr>
          <a:xfrm>
            <a:off x="6012160" y="3248980"/>
            <a:ext cx="386125" cy="36004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en-TW" sz="2800" b="1" dirty="0">
              <a:solidFill>
                <a:schemeClr val="tx1"/>
              </a:solidFill>
            </a:endParaRPr>
          </a:p>
        </p:txBody>
      </p:sp>
      <p:sp>
        <p:nvSpPr>
          <p:cNvPr id="9" name="Oval 17">
            <a:extLst>
              <a:ext uri="{FF2B5EF4-FFF2-40B4-BE49-F238E27FC236}">
                <a16:creationId xmlns:a16="http://schemas.microsoft.com/office/drawing/2014/main" id="{B52404EE-4A6E-D259-295D-70204258AF6E}"/>
              </a:ext>
            </a:extLst>
          </p:cNvPr>
          <p:cNvSpPr/>
          <p:nvPr/>
        </p:nvSpPr>
        <p:spPr>
          <a:xfrm>
            <a:off x="6012160" y="4638587"/>
            <a:ext cx="386125" cy="36004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en-TW" sz="2800" b="1" dirty="0">
              <a:solidFill>
                <a:schemeClr val="tx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A93F896-245F-75F8-3200-A01660112D56}"/>
              </a:ext>
            </a:extLst>
          </p:cNvPr>
          <p:cNvSpPr/>
          <p:nvPr/>
        </p:nvSpPr>
        <p:spPr bwMode="auto">
          <a:xfrm>
            <a:off x="4716016" y="2780929"/>
            <a:ext cx="1368152" cy="46805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5F4C1C6-AFEF-F439-EB58-0E51193B7BBA}"/>
              </a:ext>
            </a:extLst>
          </p:cNvPr>
          <p:cNvSpPr/>
          <p:nvPr/>
        </p:nvSpPr>
        <p:spPr bwMode="auto">
          <a:xfrm>
            <a:off x="4716016" y="4170535"/>
            <a:ext cx="1296144" cy="46805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2837298-9AFF-A04A-9215-8EFC1B78DAFD}"/>
              </a:ext>
            </a:extLst>
          </p:cNvPr>
          <p:cNvSpPr/>
          <p:nvPr/>
        </p:nvSpPr>
        <p:spPr bwMode="auto">
          <a:xfrm>
            <a:off x="4860032" y="5606873"/>
            <a:ext cx="1080120" cy="421321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473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Temporal Prediction (TP)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6ABBFCDE-B20D-8D31-A17E-9370947F19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853136"/>
              </a:xfrm>
            </p:spPr>
            <p:txBody>
              <a:bodyPr/>
              <a:lstStyle/>
              <a:p>
                <a:r>
                  <a:rPr lang="en-US" altLang="zh-CN" sz="2400" dirty="0">
                    <a:effectLst/>
                  </a:rPr>
                  <a:t>Selectively copies points from sectors of previous frame to conceal the lost sectors of current frame.</a:t>
                </a:r>
              </a:p>
              <a:p>
                <a:r>
                  <a:rPr lang="en-US" altLang="zh-CN" b="0" dirty="0">
                    <a:effectLst/>
                  </a:rPr>
                  <a:t>Copyover Prediction (CP):</a:t>
                </a:r>
              </a:p>
              <a:p>
                <a:pPr lvl="1"/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b="0" i="1" spc="-30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pc="-30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sSub>
                      <m:sSubPr>
                        <m:ctrlP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spc="-150" dirty="0"/>
                  <a:t> </a:t>
                </a:r>
                <a:r>
                  <a:rPr lang="en-US" altLang="zh-CN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, for any lost sector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  <a:p>
                <a:r>
                  <a:rPr lang="en-US" altLang="zh-CN" b="0" dirty="0">
                    <a:effectLst/>
                  </a:rPr>
                  <a:t>Motion-compensated Prediction (MP):</a:t>
                </a:r>
              </a:p>
              <a:p>
                <a:pPr lvl="1"/>
                <a:r>
                  <a:rPr lang="en-US" altLang="zh-CN" b="0" dirty="0">
                    <a:effectLst/>
                  </a:rPr>
                  <a:t>Consider the location/orientation difference between LiDARs</a:t>
                </a:r>
              </a:p>
              <a:p>
                <a:pPr lvl="1"/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be the transformation matrix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altLang="zh-CN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</a:p>
              <a:p>
                <a:pPr lvl="1"/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i="1" spc="-30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spc="-30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sSub>
                      <m:sSubPr>
                        <m:ctrlPr>
                          <a:rPr lang="en-US" altLang="zh-CN" i="1" spc="-15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i="1" spc="-15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, for any lost sector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endParaRPr lang="en-US" altLang="zh-CN" b="0" dirty="0">
                  <a:effectLst/>
                </a:endParaRPr>
              </a:p>
              <a:p>
                <a:pPr lvl="1"/>
                <a:endParaRPr lang="en-US" altLang="zh-CN" b="0" dirty="0">
                  <a:effectLst/>
                </a:endParaRPr>
              </a:p>
            </p:txBody>
          </p:sp>
        </mc:Choice>
        <mc:Fallback xmlns="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6ABBFCDE-B20D-8D31-A17E-9370947F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853136"/>
              </a:xfrm>
              <a:blipFill>
                <a:blip r:embed="rId4"/>
                <a:stretch>
                  <a:fillRect l="-741" t="-8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44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Spatial Interpolation (SI)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6ABBFCDE-B20D-8D31-A17E-9370947F19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sz="2400" b="0" dirty="0">
                    <a:effectLst/>
                  </a:rPr>
                  <a:t>Employs the points in the current frame to estimate the measured distance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sz="2400" b="0" dirty="0">
                    <a:effectLst/>
                  </a:rPr>
                  <a:t> for every given pitch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zh-CN" altLang="en-US" sz="2400" b="0" i="1" smtClean="0">
                        <a:effectLst/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zh-CN" sz="2400" b="0" dirty="0">
                    <a:effectLst/>
                  </a:rPr>
                  <a:t> and yaw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zh-CN" altLang="en-US" sz="2400" b="0" i="1" smtClean="0">
                        <a:effectLst/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altLang="zh-CN" sz="2400" b="0" dirty="0">
                  <a:effectLst/>
                </a:endParaRPr>
              </a:p>
              <a:p>
                <a:r>
                  <a:rPr lang="en-US" altLang="zh-CN" b="0" dirty="0">
                    <a:effectLst/>
                  </a:rPr>
                  <a:t>Nearest Neighbor (NN):</a:t>
                </a:r>
              </a:p>
              <a:p>
                <a:pPr lvl="1"/>
                <a:r>
                  <a:rPr lang="en-US" altLang="zh-CN" b="0" dirty="0">
                    <a:effectLst/>
                  </a:rPr>
                  <a:t>Find the closest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0" dirty="0">
                    <a:effectLst/>
                  </a:rPr>
                  <a:t> from all received sectors for each point of lost sector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  <a:p>
                <a:pPr lvl="1"/>
                <a:r>
                  <a:rPr lang="en-US" altLang="zh-CN" b="0" dirty="0">
                    <a:effectLst/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b="0" dirty="0">
                    <a:effectLst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altLang="zh-CN" b="0" dirty="0">
                  <a:effectLst/>
                </a:endParaRPr>
              </a:p>
              <a:p>
                <a:r>
                  <a:rPr lang="en-US" altLang="zh-CN" b="0" dirty="0">
                    <a:effectLst/>
                  </a:rPr>
                  <a:t>Least Square (LS):</a:t>
                </a:r>
              </a:p>
              <a:p>
                <a:pPr lvl="1"/>
                <a:r>
                  <a:rPr lang="en-US" altLang="zh-CN" b="0" dirty="0">
                    <a:effectLst/>
                  </a:rPr>
                  <a:t>Fit all received points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b="0" dirty="0">
                    <a:effectLst/>
                  </a:rPr>
                  <a:t> to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zh-CN" altLang="en-US" b="0" i="1" smtClean="0">
                        <a:effectLst/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zh-CN" altLang="en-US" b="0" i="1" smtClean="0">
                        <a:effectLst/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b="0" dirty="0">
                    <a:effectLst/>
                  </a:rPr>
                  <a:t>Use this equation to estimate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b="0" dirty="0">
                    <a:effectLst/>
                  </a:rPr>
                  <a:t> for all points in lost sectors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</p:txBody>
          </p:sp>
        </mc:Choice>
        <mc:Fallback xmlns="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6ABBFCDE-B20D-8D31-A17E-9370947F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741" t="-942" r="-2074" b="-15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25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8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Temporal Interpolation (TI) (1/2)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6ABBFCDE-B20D-8D31-A17E-9370947F19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853136"/>
              </a:xfrm>
            </p:spPr>
            <p:txBody>
              <a:bodyPr/>
              <a:lstStyle/>
              <a:p>
                <a:r>
                  <a:rPr lang="en-US" altLang="zh-CN" sz="2400" b="0" dirty="0">
                    <a:effectLst/>
                  </a:rPr>
                  <a:t>Analyze frames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altLang="zh-CN" sz="2400" b="0" dirty="0">
                    <a:effectLst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sz="2400" b="0" dirty="0">
                    <a:effectLst/>
                  </a:rPr>
                  <a:t> to locate the closest point, using each pair of points to </a:t>
                </a:r>
                <a:r>
                  <a:rPr lang="en-US" altLang="zh-CN" sz="2400" dirty="0"/>
                  <a:t>conceal the lost sectors</a:t>
                </a:r>
                <a:endParaRPr lang="en-US" altLang="zh-CN" sz="2400" b="0" dirty="0">
                  <a:effectLst/>
                </a:endParaRPr>
              </a:p>
              <a:p>
                <a:r>
                  <a:rPr lang="en-US" altLang="zh-CN" b="0" dirty="0">
                    <a:effectLst/>
                  </a:rPr>
                  <a:t>Point Matching (PM):</a:t>
                </a:r>
              </a:p>
              <a:p>
                <a:pPr lvl="1"/>
                <a:r>
                  <a:rPr lang="en-US" altLang="zh-CN" b="0" dirty="0">
                    <a:effectLst/>
                  </a:rPr>
                  <a:t>Find the closest point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b="0" dirty="0">
                    <a:effectLst/>
                  </a:rPr>
                  <a:t> for each point in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b="0" dirty="0">
                    <a:effectLst/>
                  </a:rPr>
                  <a:t>. Each pair of points is used to estimate a point in the concealed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  <a:p>
                <a:r>
                  <a:rPr lang="en-US" altLang="zh-CN" b="0" dirty="0">
                    <a:effectLst/>
                  </a:rPr>
                  <a:t>Iterative Closest Point (ICP):</a:t>
                </a:r>
              </a:p>
              <a:p>
                <a:pPr lvl="1"/>
                <a:r>
                  <a:rPr lang="en-US" altLang="zh-CN" b="0" dirty="0">
                    <a:effectLst/>
                  </a:rPr>
                  <a:t>Compute a transform matrix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b="0" dirty="0">
                    <a:effectLst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b="0" dirty="0">
                    <a:effectLst/>
                  </a:rPr>
                  <a:t>, denoted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  <a:p>
                <a:pPr lvl="1"/>
                <a:r>
                  <a:rPr lang="en-US" altLang="zh-CN" b="0" dirty="0">
                    <a:effectLst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be the transformation matrix that shifts/rotates half of the displacement/angles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  <a:p>
                <a:pPr lvl="1"/>
                <a:r>
                  <a:rPr lang="en-US" altLang="zh-CN" b="0" dirty="0">
                    <a:effectLst/>
                  </a:rPr>
                  <a:t>Any lost sector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b="0" dirty="0">
                    <a:effectLst/>
                  </a:rPr>
                  <a:t> can be concealed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i="1" spc="-30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spc="-30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sSub>
                      <m:sSubPr>
                        <m:ctrlPr>
                          <a:rPr lang="en-US" altLang="zh-CN" i="1" spc="-15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spc="-150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−1,</m:t>
                        </m:r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  <m:sub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</p:txBody>
          </p:sp>
        </mc:Choice>
        <mc:Fallback xmlns="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6ABBFCDE-B20D-8D31-A17E-9370947F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853136"/>
              </a:xfrm>
              <a:blipFill>
                <a:blip r:embed="rId4"/>
                <a:stretch>
                  <a:fillRect l="-741" t="-879" r="-1778" b="-7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0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Temporal Interpolation (TI) (2/2)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6ABBFCDE-B20D-8D31-A17E-9370947F19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853136"/>
              </a:xfrm>
            </p:spPr>
            <p:txBody>
              <a:bodyPr/>
              <a:lstStyle/>
              <a:p>
                <a:r>
                  <a:rPr lang="en-US" altLang="zh-CN" b="0" dirty="0">
                    <a:effectLst/>
                  </a:rPr>
                  <a:t>Scene Flow (SF):</a:t>
                </a:r>
              </a:p>
              <a:p>
                <a:pPr lvl="1"/>
                <a:r>
                  <a:rPr lang="en-US" altLang="zh-CN" b="0" dirty="0">
                    <a:effectLst/>
                  </a:rPr>
                  <a:t>Use FlowNet3D [9] to compute scene flows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r>
                  <a:rPr lang="en-US" altLang="zh-CN" b="0" dirty="0">
                    <a:effectLst/>
                  </a:rPr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dirty="0"/>
                  <a:t>, denoted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  <a:p>
                <a:pPr lvl="1"/>
                <a:r>
                  <a:rPr lang="en-US" altLang="zh-CN" b="0" dirty="0">
                    <a:effectLst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be the transformation matrix that shifts/rotates half of the displacement/angles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  <a:p>
                <a:pPr lvl="1"/>
                <a:r>
                  <a:rPr lang="en-US" altLang="zh-CN" b="0" dirty="0">
                    <a:effectLst/>
                  </a:rPr>
                  <a:t>Any lost sector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b="0" dirty="0">
                    <a:effectLst/>
                  </a:rPr>
                  <a:t> can be concealed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i="1" spc="-30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spc="-30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sSub>
                      <m:sSubPr>
                        <m:ctrlPr>
                          <a:rPr lang="en-US" altLang="zh-CN" i="1" spc="-15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spc="-15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spc="-150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−1,</m:t>
                        </m:r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  <m:sub>
                        <m:r>
                          <a:rPr lang="en-US" altLang="zh-CN" b="0" i="1" spc="-15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>
                  <a:effectLst/>
                </a:endParaRPr>
              </a:p>
              <a:p>
                <a:r>
                  <a:rPr lang="en-US" altLang="zh-CN" b="0" dirty="0">
                    <a:effectLst/>
                  </a:rPr>
                  <a:t>Bidirectional Scene Flow (BSF):</a:t>
                </a:r>
              </a:p>
              <a:p>
                <a:pPr lvl="1"/>
                <a:r>
                  <a:rPr lang="en-US" altLang="zh-CN" b="0" dirty="0">
                    <a:effectLst/>
                  </a:rPr>
                  <a:t>Use </a:t>
                </a:r>
                <a:r>
                  <a:rPr lang="en-US" altLang="zh-CN" b="0" dirty="0" err="1">
                    <a:effectLst/>
                  </a:rPr>
                  <a:t>PointINet</a:t>
                </a:r>
                <a:r>
                  <a:rPr lang="en-US" altLang="zh-CN" b="0" dirty="0">
                    <a:effectLst/>
                  </a:rPr>
                  <a:t> [10] computes scene flows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0" dirty="0">
                    <a:effectLst/>
                  </a:rPr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r>
                  <a:rPr lang="en-US" altLang="zh-CN" b="0" dirty="0">
                    <a:effectLst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r>
                  <a:rPr lang="en-US" altLang="zh-CN" b="0" dirty="0">
                    <a:effectLst/>
                  </a:rPr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Fuses the two temporally interpolated frames</a:t>
                </a:r>
                <a:endParaRPr lang="en-US" altLang="zh-CN" b="0" dirty="0">
                  <a:effectLst/>
                </a:endParaRPr>
              </a:p>
            </p:txBody>
          </p:sp>
        </mc:Choice>
        <mc:Fallback xmlns="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6ABBFCDE-B20D-8D31-A17E-9370947F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853136"/>
              </a:xfrm>
              <a:blipFill>
                <a:blip r:embed="rId4"/>
                <a:stretch>
                  <a:fillRect l="-741" t="-1382" r="-12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文字方塊 26">
            <a:extLst>
              <a:ext uri="{FF2B5EF4-FFF2-40B4-BE49-F238E27FC236}">
                <a16:creationId xmlns:a16="http://schemas.microsoft.com/office/drawing/2014/main" id="{7F12FD48-D78F-1CDD-0D72-50F9C7ECDCC9}"/>
              </a:ext>
            </a:extLst>
          </p:cNvPr>
          <p:cNvSpPr txBox="1"/>
          <p:nvPr/>
        </p:nvSpPr>
        <p:spPr>
          <a:xfrm>
            <a:off x="251520" y="6150114"/>
            <a:ext cx="843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[9]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Liu X, Qi C R,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Guibas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 J. Flownet3d: Learning scene flow in 3d point clouds[C]//Proceedings of the IEEE/CVF Conference on Computer Vision and Pattern Recognition. 2019: 529-537.</a:t>
            </a:r>
          </a:p>
          <a:p>
            <a:r>
              <a:rPr lang="en-US" altLang="zh-TW" sz="1000" dirty="0">
                <a:solidFill>
                  <a:srgbClr val="222222"/>
                </a:solidFill>
                <a:latin typeface="Arial" panose="020B0604020202020204" pitchFamily="34" charset="0"/>
              </a:rPr>
              <a:t>[10]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Lu F, Chen G, Qu S, et al.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Pointinet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Point cloud frame interpolation network[C]//Proceedings of the AAAI Conference on Artificial Intelligence. 2021, 35(3): 2251-2259.</a:t>
            </a:r>
            <a:endParaRPr lang="zh-TW" alt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3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 wrap="square" anchor="b">
            <a:normAutofit/>
          </a:bodyPr>
          <a:lstStyle/>
          <a:p>
            <a:r>
              <a:rPr lang="en-US" altLang="zh-CN" dirty="0"/>
              <a:t>LiDAR Error Concealment (LEC)</a:t>
            </a:r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ABCD75C-8F41-0DD3-30EE-0AE0122911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606" y="4653558"/>
            <a:ext cx="7030787" cy="1799778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BB7F862-68D6-7887-E82A-1B1FE7DED8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533400" y="1484785"/>
            <a:ext cx="8359080" cy="3456384"/>
          </a:xfrm>
        </p:spPr>
        <p:txBody>
          <a:bodyPr/>
          <a:lstStyle/>
          <a:p>
            <a:r>
              <a:rPr lang="en-US" altLang="zh-CN" b="0" dirty="0">
                <a:effectLst/>
              </a:rPr>
              <a:t>Adaptively apply one of the three concealment approaches (TP, SI, TI) by </a:t>
            </a:r>
            <a:r>
              <a:rPr lang="en-US" altLang="zh-CN" b="1" i="1" dirty="0">
                <a:effectLst/>
              </a:rPr>
              <a:t>incomplete ratios</a:t>
            </a:r>
          </a:p>
          <a:p>
            <a:r>
              <a:rPr lang="en-US" altLang="zh-CN" b="0" dirty="0">
                <a:effectLst/>
              </a:rPr>
              <a:t>Determining the cut-off thresholds is no easy task</a:t>
            </a:r>
          </a:p>
          <a:p>
            <a:r>
              <a:rPr lang="en-US" altLang="zh-CN" b="0" dirty="0">
                <a:effectLst/>
              </a:rPr>
              <a:t>Using ML algorithms</a:t>
            </a:r>
          </a:p>
          <a:p>
            <a:pPr lvl="1"/>
            <a:r>
              <a:rPr lang="en-US" altLang="zh-CN" b="0" dirty="0">
                <a:effectLst/>
              </a:rPr>
              <a:t>Decision Tree (DT)</a:t>
            </a:r>
          </a:p>
          <a:p>
            <a:pPr lvl="1"/>
            <a:r>
              <a:rPr lang="en-US" altLang="zh-CN" b="0" dirty="0">
                <a:effectLst/>
              </a:rPr>
              <a:t>Support Vector Machine (SVM)</a:t>
            </a:r>
          </a:p>
          <a:p>
            <a:pPr lvl="1"/>
            <a:r>
              <a:rPr lang="en-US" altLang="zh-CN" b="0" dirty="0">
                <a:effectLst/>
              </a:rPr>
              <a:t>Random Forest (RF)</a:t>
            </a:r>
          </a:p>
          <a:p>
            <a:endParaRPr lang="en-US" altLang="zh-CN" b="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2016224" cy="28718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083E6AF-DAEA-4301-BA54-194089EF85FC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56D44CD-3F72-EF14-5DB4-197FE56F3576}"/>
              </a:ext>
            </a:extLst>
          </p:cNvPr>
          <p:cNvSpPr txBox="1"/>
          <p:nvPr/>
        </p:nvSpPr>
        <p:spPr>
          <a:xfrm>
            <a:off x="5796136" y="326824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+mj-lt"/>
              </a:rPr>
              <a:t>Using machine learning algorithms as our decision model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ABD5562-DD87-AEF9-7B87-D97D3CF048F5}"/>
              </a:ext>
            </a:extLst>
          </p:cNvPr>
          <p:cNvSpPr txBox="1"/>
          <p:nvPr/>
        </p:nvSpPr>
        <p:spPr>
          <a:xfrm>
            <a:off x="457200" y="6412264"/>
            <a:ext cx="825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effectLst/>
              </a:rPr>
              <a:t>Incomplete Ratios:</a:t>
            </a:r>
            <a:r>
              <a:rPr lang="zh-CN" altLang="en-US" b="1" i="1" dirty="0">
                <a:effectLst/>
              </a:rPr>
              <a:t> </a:t>
            </a:r>
            <a:r>
              <a:rPr lang="en-US" altLang="zh-CN" b="1" i="1" dirty="0">
                <a:effectLst/>
              </a:rPr>
              <a:t>packet loss rates of previous, current, and next frames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159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23A89D9-A1D0-4253-A95A-A55E0707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Experimental</a:t>
            </a:r>
            <a:br>
              <a:rPr lang="en-US" altLang="zh-TW" dirty="0"/>
            </a:br>
            <a:r>
              <a:rPr lang="en-US" altLang="zh-TW" dirty="0"/>
              <a:t>Setup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79CF3541-21FE-4151-B4E5-04A643705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BFBF48-5569-4F9B-B2BB-906AED2C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2A4D49-FA88-CF24-B145-55FA324850FB}"/>
              </a:ext>
            </a:extLst>
          </p:cNvPr>
          <p:cNvGrpSpPr/>
          <p:nvPr/>
        </p:nvGrpSpPr>
        <p:grpSpPr>
          <a:xfrm>
            <a:off x="3576293" y="1213792"/>
            <a:ext cx="5847281" cy="5625124"/>
            <a:chOff x="3576293" y="1213792"/>
            <a:chExt cx="5847281" cy="5625124"/>
          </a:xfrm>
        </p:grpSpPr>
        <p:sp>
          <p:nvSpPr>
            <p:cNvPr id="3" name="Oval 11">
              <a:extLst>
                <a:ext uri="{FF2B5EF4-FFF2-40B4-BE49-F238E27FC236}">
                  <a16:creationId xmlns:a16="http://schemas.microsoft.com/office/drawing/2014/main" id="{739BC056-7196-CFAD-7ADA-B3CB9C1EB2CC}"/>
                </a:ext>
              </a:extLst>
            </p:cNvPr>
            <p:cNvSpPr/>
            <p:nvPr/>
          </p:nvSpPr>
          <p:spPr>
            <a:xfrm>
              <a:off x="4572000" y="2060848"/>
              <a:ext cx="2016224" cy="2186354"/>
            </a:xfrm>
            <a:prstGeom prst="ellipse">
              <a:avLst/>
            </a:prstGeom>
            <a:solidFill>
              <a:srgbClr val="5A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7BF9F0D8-4CD2-F1F5-0A8D-B54857550C9E}"/>
                </a:ext>
              </a:extLst>
            </p:cNvPr>
            <p:cNvSpPr/>
            <p:nvPr/>
          </p:nvSpPr>
          <p:spPr>
            <a:xfrm>
              <a:off x="6633193" y="3398119"/>
              <a:ext cx="2790381" cy="266274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pic>
          <p:nvPicPr>
            <p:cNvPr id="8" name="图片 7" descr="黑白色的标志&#10;&#10;中度可信度描述已自动生成">
              <a:extLst>
                <a:ext uri="{FF2B5EF4-FFF2-40B4-BE49-F238E27FC236}">
                  <a16:creationId xmlns:a16="http://schemas.microsoft.com/office/drawing/2014/main" id="{AC342C67-4DAC-5703-3C97-83F150712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962726"/>
              <a:ext cx="4876190" cy="4876190"/>
            </a:xfrm>
            <a:prstGeom prst="rect">
              <a:avLst/>
            </a:prstGeom>
          </p:spPr>
        </p:pic>
        <p:pic>
          <p:nvPicPr>
            <p:cNvPr id="9" name="图片 8" descr="形状&#10;&#10;低可信度描述已自动生成">
              <a:extLst>
                <a:ext uri="{FF2B5EF4-FFF2-40B4-BE49-F238E27FC236}">
                  <a16:creationId xmlns:a16="http://schemas.microsoft.com/office/drawing/2014/main" id="{72C71A9A-A3A0-12D3-69F8-DC83CB3EB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941" y="1213792"/>
              <a:ext cx="1069941" cy="1069941"/>
            </a:xfrm>
            <a:prstGeom prst="rect">
              <a:avLst/>
            </a:prstGeom>
          </p:spPr>
        </p:pic>
        <p:pic>
          <p:nvPicPr>
            <p:cNvPr id="10" name="图片 9" descr="图标&#10;&#10;描述已自动生成">
              <a:extLst>
                <a:ext uri="{FF2B5EF4-FFF2-40B4-BE49-F238E27FC236}">
                  <a16:creationId xmlns:a16="http://schemas.microsoft.com/office/drawing/2014/main" id="{C9E03292-E2BA-A56F-1DCC-B7359452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93" y="5424238"/>
              <a:ext cx="354952" cy="354952"/>
            </a:xfrm>
            <a:prstGeom prst="rect">
              <a:avLst/>
            </a:prstGeom>
          </p:spPr>
        </p:pic>
        <p:pic>
          <p:nvPicPr>
            <p:cNvPr id="11" name="图片 10" descr="图片包含 图标&#10;&#10;描述已自动生成">
              <a:extLst>
                <a:ext uri="{FF2B5EF4-FFF2-40B4-BE49-F238E27FC236}">
                  <a16:creationId xmlns:a16="http://schemas.microsoft.com/office/drawing/2014/main" id="{506200BB-9735-5847-0D8D-74F957E38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106" y="5647959"/>
              <a:ext cx="774598" cy="774598"/>
            </a:xfrm>
            <a:prstGeom prst="rect">
              <a:avLst/>
            </a:prstGeom>
          </p:spPr>
        </p:pic>
        <p:pic>
          <p:nvPicPr>
            <p:cNvPr id="12" name="图片 11" descr="徽标&#10;&#10;描述已自动生成">
              <a:extLst>
                <a:ext uri="{FF2B5EF4-FFF2-40B4-BE49-F238E27FC236}">
                  <a16:creationId xmlns:a16="http://schemas.microsoft.com/office/drawing/2014/main" id="{54077831-770C-BFF6-931D-F22489839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5223075"/>
              <a:ext cx="1122526" cy="1122526"/>
            </a:xfrm>
            <a:prstGeom prst="rect">
              <a:avLst/>
            </a:prstGeom>
          </p:spPr>
        </p:pic>
        <p:pic>
          <p:nvPicPr>
            <p:cNvPr id="13" name="图片 12" descr="图标&#10;&#10;描述已自动生成">
              <a:extLst>
                <a:ext uri="{FF2B5EF4-FFF2-40B4-BE49-F238E27FC236}">
                  <a16:creationId xmlns:a16="http://schemas.microsoft.com/office/drawing/2014/main" id="{24310F38-AC0E-3FEE-8659-866F5F09A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84" y="4115016"/>
              <a:ext cx="774598" cy="774598"/>
            </a:xfrm>
            <a:prstGeom prst="rect">
              <a:avLst/>
            </a:prstGeom>
          </p:spPr>
        </p:pic>
        <p:pic>
          <p:nvPicPr>
            <p:cNvPr id="14" name="图片 13" descr="图标&#10;&#10;描述已自动生成">
              <a:extLst>
                <a:ext uri="{FF2B5EF4-FFF2-40B4-BE49-F238E27FC236}">
                  <a16:creationId xmlns:a16="http://schemas.microsoft.com/office/drawing/2014/main" id="{A284A49D-9AC1-C2E1-5C87-B8B0D1760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784" y="4267416"/>
              <a:ext cx="774598" cy="77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172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4BF3893-4775-465A-0947-D407B1564BB1}"/>
              </a:ext>
            </a:extLst>
          </p:cNvPr>
          <p:cNvGrpSpPr/>
          <p:nvPr/>
        </p:nvGrpSpPr>
        <p:grpSpPr>
          <a:xfrm>
            <a:off x="3576293" y="1213792"/>
            <a:ext cx="5847281" cy="5625124"/>
            <a:chOff x="3576293" y="1213792"/>
            <a:chExt cx="5847281" cy="5625124"/>
          </a:xfrm>
        </p:grpSpPr>
        <p:sp>
          <p:nvSpPr>
            <p:cNvPr id="28" name="Oval 11">
              <a:extLst>
                <a:ext uri="{FF2B5EF4-FFF2-40B4-BE49-F238E27FC236}">
                  <a16:creationId xmlns:a16="http://schemas.microsoft.com/office/drawing/2014/main" id="{BE14FBFE-4868-90B9-FE25-EE52D595E5FB}"/>
                </a:ext>
              </a:extLst>
            </p:cNvPr>
            <p:cNvSpPr/>
            <p:nvPr/>
          </p:nvSpPr>
          <p:spPr>
            <a:xfrm>
              <a:off x="4572000" y="2060848"/>
              <a:ext cx="2016224" cy="2186354"/>
            </a:xfrm>
            <a:prstGeom prst="ellipse">
              <a:avLst/>
            </a:prstGeom>
            <a:solidFill>
              <a:srgbClr val="5A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27" name="Oval 11">
              <a:extLst>
                <a:ext uri="{FF2B5EF4-FFF2-40B4-BE49-F238E27FC236}">
                  <a16:creationId xmlns:a16="http://schemas.microsoft.com/office/drawing/2014/main" id="{7CC6D408-DB35-0CB4-E83E-9E0E38F18588}"/>
                </a:ext>
              </a:extLst>
            </p:cNvPr>
            <p:cNvSpPr/>
            <p:nvPr/>
          </p:nvSpPr>
          <p:spPr>
            <a:xfrm>
              <a:off x="6633193" y="3398119"/>
              <a:ext cx="2790381" cy="266274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pic>
          <p:nvPicPr>
            <p:cNvPr id="20" name="图片 19" descr="黑白色的标志&#10;&#10;中度可信度描述已自动生成">
              <a:extLst>
                <a:ext uri="{FF2B5EF4-FFF2-40B4-BE49-F238E27FC236}">
                  <a16:creationId xmlns:a16="http://schemas.microsoft.com/office/drawing/2014/main" id="{CBDCED96-A70F-F1E7-E3CF-E91FCA1C3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962726"/>
              <a:ext cx="4876190" cy="4876190"/>
            </a:xfrm>
            <a:prstGeom prst="rect">
              <a:avLst/>
            </a:prstGeom>
          </p:spPr>
        </p:pic>
        <p:pic>
          <p:nvPicPr>
            <p:cNvPr id="23" name="图片 22" descr="形状&#10;&#10;低可信度描述已自动生成">
              <a:extLst>
                <a:ext uri="{FF2B5EF4-FFF2-40B4-BE49-F238E27FC236}">
                  <a16:creationId xmlns:a16="http://schemas.microsoft.com/office/drawing/2014/main" id="{B5602BFC-3EC2-7548-2E5D-349EDB35B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941" y="1213792"/>
              <a:ext cx="1069941" cy="1069941"/>
            </a:xfrm>
            <a:prstGeom prst="rect">
              <a:avLst/>
            </a:prstGeom>
          </p:spPr>
        </p:pic>
        <p:pic>
          <p:nvPicPr>
            <p:cNvPr id="29" name="图片 28" descr="图标&#10;&#10;描述已自动生成">
              <a:extLst>
                <a:ext uri="{FF2B5EF4-FFF2-40B4-BE49-F238E27FC236}">
                  <a16:creationId xmlns:a16="http://schemas.microsoft.com/office/drawing/2014/main" id="{B8A3BDAF-934E-05DE-BD82-A9BDA5A87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93" y="5424238"/>
              <a:ext cx="354952" cy="354952"/>
            </a:xfrm>
            <a:prstGeom prst="rect">
              <a:avLst/>
            </a:prstGeom>
          </p:spPr>
        </p:pic>
        <p:pic>
          <p:nvPicPr>
            <p:cNvPr id="30" name="图片 29" descr="图片包含 图标&#10;&#10;描述已自动生成">
              <a:extLst>
                <a:ext uri="{FF2B5EF4-FFF2-40B4-BE49-F238E27FC236}">
                  <a16:creationId xmlns:a16="http://schemas.microsoft.com/office/drawing/2014/main" id="{D3A2D62C-CFDD-4D10-73E4-8BB5474D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106" y="5647959"/>
              <a:ext cx="774598" cy="774598"/>
            </a:xfrm>
            <a:prstGeom prst="rect">
              <a:avLst/>
            </a:prstGeom>
          </p:spPr>
        </p:pic>
        <p:pic>
          <p:nvPicPr>
            <p:cNvPr id="33" name="图片 32" descr="徽标&#10;&#10;描述已自动生成">
              <a:extLst>
                <a:ext uri="{FF2B5EF4-FFF2-40B4-BE49-F238E27FC236}">
                  <a16:creationId xmlns:a16="http://schemas.microsoft.com/office/drawing/2014/main" id="{D0188CC5-BF1D-36E0-A9ED-9F2E964A4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5223075"/>
              <a:ext cx="1122526" cy="1122526"/>
            </a:xfrm>
            <a:prstGeom prst="rect">
              <a:avLst/>
            </a:prstGeom>
          </p:spPr>
        </p:pic>
        <p:pic>
          <p:nvPicPr>
            <p:cNvPr id="37" name="图片 36" descr="图标&#10;&#10;描述已自动生成">
              <a:extLst>
                <a:ext uri="{FF2B5EF4-FFF2-40B4-BE49-F238E27FC236}">
                  <a16:creationId xmlns:a16="http://schemas.microsoft.com/office/drawing/2014/main" id="{142F1163-2C9D-3EDC-416C-4BD27D5F3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84" y="4115016"/>
              <a:ext cx="774598" cy="774598"/>
            </a:xfrm>
            <a:prstGeom prst="rect">
              <a:avLst/>
            </a:prstGeom>
          </p:spPr>
        </p:pic>
        <p:pic>
          <p:nvPicPr>
            <p:cNvPr id="39" name="图片 38" descr="图标&#10;&#10;描述已自动生成">
              <a:extLst>
                <a:ext uri="{FF2B5EF4-FFF2-40B4-BE49-F238E27FC236}">
                  <a16:creationId xmlns:a16="http://schemas.microsoft.com/office/drawing/2014/main" id="{28B77ADD-BC92-A61E-E658-649AF984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784" y="4267416"/>
              <a:ext cx="774598" cy="77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3439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Pre-recorded dataset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9987"/>
          </a:xfrm>
        </p:spPr>
        <p:txBody>
          <a:bodyPr/>
          <a:lstStyle/>
          <a:p>
            <a:r>
              <a:rPr lang="en-US" altLang="zh-CN" dirty="0"/>
              <a:t>KITTI Odometry Dataset</a:t>
            </a:r>
          </a:p>
          <a:p>
            <a:pPr lvl="1"/>
            <a:r>
              <a:rPr lang="en-US" altLang="zh-CN" dirty="0"/>
              <a:t>Captured in real life</a:t>
            </a:r>
          </a:p>
          <a:p>
            <a:pPr lvl="1"/>
            <a:r>
              <a:rPr lang="en-US" altLang="zh-CN" dirty="0"/>
              <a:t>Only one LiDAR-equipped for each sequence</a:t>
            </a:r>
          </a:p>
          <a:p>
            <a:pPr lvl="1"/>
            <a:r>
              <a:rPr lang="en-US" altLang="zh-CN" dirty="0"/>
              <a:t>Not propose object detection labels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Can not reflect interactions among nearby vehicles</a:t>
            </a:r>
            <a:endParaRPr lang="zh-CN" altLang="en-US" dirty="0">
              <a:solidFill>
                <a:srgbClr val="FF0000"/>
              </a:solidFill>
            </a:endParaRPr>
          </a:p>
          <a:p>
            <a:r>
              <a:rPr lang="en-US" altLang="zh-CN" dirty="0"/>
              <a:t>For 3-vehicles evaluation:</a:t>
            </a:r>
          </a:p>
          <a:p>
            <a:pPr lvl="1"/>
            <a:r>
              <a:rPr lang="en-US" altLang="zh-CN" dirty="0"/>
              <a:t>Duplicate trajectory in sequence 0 three times</a:t>
            </a:r>
          </a:p>
          <a:p>
            <a:pPr lvl="1"/>
            <a:r>
              <a:rPr lang="en-US" altLang="zh-CN" dirty="0"/>
              <a:t>Time-shift it by 10 and 20 seconds to create a 3-vehicle dataset</a:t>
            </a:r>
          </a:p>
          <a:p>
            <a:pPr lvl="1"/>
            <a:r>
              <a:rPr lang="en-US" altLang="zh-CN" dirty="0"/>
              <a:t>Use 4071 frames from sequence 8 for LEC model training</a:t>
            </a:r>
          </a:p>
          <a:p>
            <a:pPr lvl="1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052" name="Picture 4" descr="KITTI数据集简介与使用_kitti搭载设备采集数据有多远_Solomon1588的博客-CSDN博客">
            <a:extLst>
              <a:ext uri="{FF2B5EF4-FFF2-40B4-BE49-F238E27FC236}">
                <a16:creationId xmlns:a16="http://schemas.microsoft.com/office/drawing/2014/main" id="{23756032-C32A-9F7B-D494-214127BA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7476"/>
            <a:ext cx="2880307" cy="2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281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Co-Simulator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b="0" dirty="0">
                <a:effectLst/>
              </a:rPr>
              <a:t>We designed and implemented a co-simulator to evaluate our error concealment algorithms:</a:t>
            </a:r>
          </a:p>
          <a:p>
            <a:pPr lvl="1"/>
            <a:r>
              <a:rPr lang="en-US" altLang="zh-CN" sz="2000" dirty="0"/>
              <a:t>CARLA</a:t>
            </a:r>
            <a:endParaRPr lang="en-US" altLang="zh-CN" sz="2000" b="0" dirty="0">
              <a:effectLst/>
            </a:endParaRPr>
          </a:p>
          <a:p>
            <a:pPr lvl="1"/>
            <a:r>
              <a:rPr lang="en-US" altLang="zh-CN" sz="2000" dirty="0"/>
              <a:t>NS-3</a:t>
            </a:r>
          </a:p>
          <a:p>
            <a:pPr lvl="1"/>
            <a:r>
              <a:rPr lang="en-US" altLang="zh-CN" sz="2000" b="0" dirty="0" err="1">
                <a:effectLst/>
              </a:rPr>
              <a:t>ZeroMQ</a:t>
            </a:r>
            <a:endParaRPr lang="en-US" altLang="zh-CN" sz="2000" dirty="0"/>
          </a:p>
          <a:p>
            <a:r>
              <a:rPr lang="en-US" altLang="zh-CN" sz="2400" b="0" dirty="0">
                <a:effectLst/>
              </a:rPr>
              <a:t>Our co</a:t>
            </a:r>
            <a:r>
              <a:rPr lang="en-US" altLang="zh-CN" sz="2400" dirty="0"/>
              <a:t>-simulator support:</a:t>
            </a:r>
          </a:p>
          <a:p>
            <a:pPr lvl="1"/>
            <a:r>
              <a:rPr lang="en-US" altLang="zh-CN" sz="2000" b="0" dirty="0">
                <a:effectLst/>
              </a:rPr>
              <a:t>Real-time KITTI-compatible and Semantic3D-compatible ground truth frames</a:t>
            </a:r>
          </a:p>
          <a:p>
            <a:pPr lvl="1"/>
            <a:r>
              <a:rPr lang="fr-FR" altLang="zh-CN" sz="2000" dirty="0"/>
              <a:t>V2V, V2X, V2I, I2V, etc. communication modes</a:t>
            </a:r>
          </a:p>
          <a:p>
            <a:pPr lvl="1"/>
            <a:r>
              <a:rPr lang="en-US" altLang="zh-CN" sz="2000" b="0" dirty="0">
                <a:effectLst/>
              </a:rPr>
              <a:t>Multiple network protocol, 5.9GHz DSRC, and NR C-V2X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272" y="6526188"/>
            <a:ext cx="2016224" cy="287188"/>
          </a:xfrm>
        </p:spPr>
        <p:txBody>
          <a:bodyPr/>
          <a:lstStyle/>
          <a:p>
            <a:fld id="{A083E6AF-DAEA-4301-BA54-194089EF85F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 descr="CARLA Simulator">
            <a:extLst>
              <a:ext uri="{FF2B5EF4-FFF2-40B4-BE49-F238E27FC236}">
                <a16:creationId xmlns:a16="http://schemas.microsoft.com/office/drawing/2014/main" id="{5AD35C3C-88C9-B751-E00E-47ABFC22F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89" y="2351728"/>
            <a:ext cx="1091409" cy="109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ZeroMQ Reviews 2023: Details, Pricing, &amp; Features | G2">
            <a:extLst>
              <a:ext uri="{FF2B5EF4-FFF2-40B4-BE49-F238E27FC236}">
                <a16:creationId xmlns:a16="http://schemas.microsoft.com/office/drawing/2014/main" id="{5F34AF0E-E07D-0C59-C50E-B6C97D4B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29529"/>
            <a:ext cx="1305220" cy="6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s-3 | a discrete-event network simulator for internet systems">
            <a:extLst>
              <a:ext uri="{FF2B5EF4-FFF2-40B4-BE49-F238E27FC236}">
                <a16:creationId xmlns:a16="http://schemas.microsoft.com/office/drawing/2014/main" id="{E27710A9-1794-3DD4-C549-BF37EEBC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1"/>
          <a:stretch/>
        </p:blipFill>
        <p:spPr bwMode="auto">
          <a:xfrm>
            <a:off x="3497024" y="2765739"/>
            <a:ext cx="1479538" cy="41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4D12FDB-11A7-7D34-B47A-B62A3D8BDCF6}"/>
              </a:ext>
            </a:extLst>
          </p:cNvPr>
          <p:cNvGrpSpPr/>
          <p:nvPr/>
        </p:nvGrpSpPr>
        <p:grpSpPr>
          <a:xfrm>
            <a:off x="663030" y="5257800"/>
            <a:ext cx="7817939" cy="1883568"/>
            <a:chOff x="549848" y="5279231"/>
            <a:chExt cx="7817939" cy="1883568"/>
          </a:xfrm>
        </p:grpSpPr>
        <p:pic>
          <p:nvPicPr>
            <p:cNvPr id="16" name="图形 15">
              <a:extLst>
                <a:ext uri="{FF2B5EF4-FFF2-40B4-BE49-F238E27FC236}">
                  <a16:creationId xmlns:a16="http://schemas.microsoft.com/office/drawing/2014/main" id="{960F321E-8A84-6C01-37CF-DE379040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848" y="5324474"/>
              <a:ext cx="1704975" cy="1838325"/>
            </a:xfrm>
            <a:prstGeom prst="rect">
              <a:avLst/>
            </a:prstGeom>
          </p:spPr>
        </p:pic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0AEF66B6-BCED-1B98-B1FD-2A062DF5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05276" y="5324474"/>
              <a:ext cx="2124075" cy="1552575"/>
            </a:xfrm>
            <a:prstGeom prst="rect">
              <a:avLst/>
            </a:prstGeom>
          </p:spPr>
        </p:pic>
        <p:pic>
          <p:nvPicPr>
            <p:cNvPr id="22" name="图形 21">
              <a:extLst>
                <a:ext uri="{FF2B5EF4-FFF2-40B4-BE49-F238E27FC236}">
                  <a16:creationId xmlns:a16="http://schemas.microsoft.com/office/drawing/2014/main" id="{D0134A3D-5755-EB31-EACB-FEFF5F52F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18434"/>
            <a:stretch/>
          </p:blipFill>
          <p:spPr>
            <a:xfrm>
              <a:off x="2460653" y="5279231"/>
              <a:ext cx="1844623" cy="1534238"/>
            </a:xfrm>
            <a:prstGeom prst="rect">
              <a:avLst/>
            </a:prstGeom>
          </p:spPr>
        </p:pic>
        <p:pic>
          <p:nvPicPr>
            <p:cNvPr id="24" name="图形 23">
              <a:extLst>
                <a:ext uri="{FF2B5EF4-FFF2-40B4-BE49-F238E27FC236}">
                  <a16:creationId xmlns:a16="http://schemas.microsoft.com/office/drawing/2014/main" id="{48144B81-47A4-237A-F678-FF8B5456C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243712" y="5324474"/>
              <a:ext cx="2124075" cy="1552575"/>
            </a:xfrm>
            <a:prstGeom prst="rect">
              <a:avLst/>
            </a:prstGeom>
          </p:spPr>
        </p:pic>
      </p:grpSp>
      <p:pic>
        <p:nvPicPr>
          <p:cNvPr id="5" name="屏幕录制 4">
            <a:hlinkClick r:id="" action="ppaction://media"/>
            <a:extLst>
              <a:ext uri="{FF2B5EF4-FFF2-40B4-BE49-F238E27FC236}">
                <a16:creationId xmlns:a16="http://schemas.microsoft.com/office/drawing/2014/main" id="{908E4A24-0A44-5B7C-5BB6-11ABF76E40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01" end="0.08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61126" y="44624"/>
            <a:ext cx="2968846" cy="165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2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72EC4F1C-3E75-91AB-E24B-2EF89FB1D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7744" y="1452096"/>
            <a:ext cx="4534843" cy="5288428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F17057D-85BC-B117-3167-40F9F756E127}"/>
              </a:ext>
            </a:extLst>
          </p:cNvPr>
          <p:cNvSpPr/>
          <p:nvPr/>
        </p:nvSpPr>
        <p:spPr bwMode="auto">
          <a:xfrm>
            <a:off x="2987824" y="5479682"/>
            <a:ext cx="3024336" cy="829638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D42ABBF-C38F-54E4-67EC-2E8A6FD686BA}"/>
              </a:ext>
            </a:extLst>
          </p:cNvPr>
          <p:cNvSpPr/>
          <p:nvPr/>
        </p:nvSpPr>
        <p:spPr bwMode="auto">
          <a:xfrm>
            <a:off x="3131840" y="2957632"/>
            <a:ext cx="3528392" cy="248759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E30201A-1CE2-1B25-1C73-71BE4AB5A30D}"/>
              </a:ext>
            </a:extLst>
          </p:cNvPr>
          <p:cNvSpPr/>
          <p:nvPr/>
        </p:nvSpPr>
        <p:spPr bwMode="auto">
          <a:xfrm>
            <a:off x="2987824" y="1988840"/>
            <a:ext cx="3024336" cy="934334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99CEC14-7B40-5E47-96C1-A27D48DB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Workflow of Co-Simulator (1/2)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56BF0D-9D8C-D239-2C6E-02C9FC15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3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9CEC14-7B40-5E47-96C1-A27D48DB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Workflow of Co-Simulator (2/2)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72EC4F1C-3E75-91AB-E24B-2EF89FB1D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055" t="28795" r="3139" b="24485"/>
          <a:stretch/>
        </p:blipFill>
        <p:spPr>
          <a:xfrm>
            <a:off x="1259632" y="1803128"/>
            <a:ext cx="6624736" cy="4639005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56BF0D-9D8C-D239-2C6E-02C9FC15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4ADB924-74B8-F662-930C-76485BD79016}"/>
              </a:ext>
            </a:extLst>
          </p:cNvPr>
          <p:cNvSpPr txBox="1"/>
          <p:nvPr/>
        </p:nvSpPr>
        <p:spPr>
          <a:xfrm>
            <a:off x="2267744" y="142052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CARLA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194A2F-8E3F-7F41-95B2-0AC6B3ED8671}"/>
              </a:ext>
            </a:extLst>
          </p:cNvPr>
          <p:cNvSpPr txBox="1"/>
          <p:nvPr/>
        </p:nvSpPr>
        <p:spPr>
          <a:xfrm>
            <a:off x="4067944" y="14150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ZMQ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331AEA-78FF-4996-CC63-6AEC686EB2DC}"/>
              </a:ext>
            </a:extLst>
          </p:cNvPr>
          <p:cNvSpPr txBox="1"/>
          <p:nvPr/>
        </p:nvSpPr>
        <p:spPr>
          <a:xfrm>
            <a:off x="6058433" y="142571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NS-3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2734A7D-3135-A36B-FE8A-DB320E897D19}"/>
              </a:ext>
            </a:extLst>
          </p:cNvPr>
          <p:cNvSpPr/>
          <p:nvPr/>
        </p:nvSpPr>
        <p:spPr bwMode="auto">
          <a:xfrm>
            <a:off x="2627784" y="2207294"/>
            <a:ext cx="1917556" cy="1797769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3071F3F-02F4-4B79-BAE2-3C6C7F3AE918}"/>
              </a:ext>
            </a:extLst>
          </p:cNvPr>
          <p:cNvSpPr/>
          <p:nvPr/>
        </p:nvSpPr>
        <p:spPr bwMode="auto">
          <a:xfrm>
            <a:off x="6372200" y="2492896"/>
            <a:ext cx="1224136" cy="1584176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00B5618-F38B-C5C9-7B4C-2961296CB05D}"/>
              </a:ext>
            </a:extLst>
          </p:cNvPr>
          <p:cNvSpPr/>
          <p:nvPr/>
        </p:nvSpPr>
        <p:spPr bwMode="auto">
          <a:xfrm>
            <a:off x="2627784" y="4130622"/>
            <a:ext cx="4896544" cy="167464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5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Experimental Setup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altLang="zh-TW" sz="2400" dirty="0"/>
              <a:t>Datasets:</a:t>
            </a:r>
          </a:p>
          <a:p>
            <a:pPr lvl="1"/>
            <a:r>
              <a:rPr lang="en-US" altLang="zh-TW" sz="2000" dirty="0"/>
              <a:t>Co-simulator</a:t>
            </a:r>
          </a:p>
          <a:p>
            <a:pPr lvl="1"/>
            <a:r>
              <a:rPr lang="en-US" altLang="zh-TW" sz="2000" dirty="0"/>
              <a:t>KITTI Odometry (real-life)</a:t>
            </a:r>
          </a:p>
          <a:p>
            <a:r>
              <a:rPr lang="en-US" altLang="zh-TW" sz="2400" dirty="0"/>
              <a:t>Networks:</a:t>
            </a:r>
          </a:p>
          <a:p>
            <a:pPr lvl="1"/>
            <a:r>
              <a:rPr lang="en-US" altLang="zh-TW" sz="2000" dirty="0"/>
              <a:t>NR C-V2X:</a:t>
            </a:r>
          </a:p>
          <a:p>
            <a:pPr lvl="2"/>
            <a:r>
              <a:rPr lang="en-US" altLang="zh-TW" sz="1800" dirty="0"/>
              <a:t>Station next to the edge server</a:t>
            </a:r>
          </a:p>
          <a:p>
            <a:pPr lvl="1"/>
            <a:r>
              <a:rPr lang="en-US" altLang="zh-TW" sz="2000" dirty="0"/>
              <a:t>DSRC:</a:t>
            </a:r>
          </a:p>
          <a:p>
            <a:pPr lvl="2"/>
            <a:r>
              <a:rPr lang="en-US" altLang="zh-TW" sz="1800" dirty="0"/>
              <a:t>APs separated by 20 m</a:t>
            </a:r>
          </a:p>
          <a:p>
            <a:r>
              <a:rPr lang="en-US" altLang="zh-TW" sz="2400" dirty="0"/>
              <a:t>V</a:t>
            </a:r>
            <a:r>
              <a:rPr lang="en-US" altLang="zh-CN" sz="2400" dirty="0"/>
              <a:t>ehicles:</a:t>
            </a:r>
          </a:p>
          <a:p>
            <a:pPr lvl="1"/>
            <a:r>
              <a:rPr lang="en-US" altLang="zh-CN" sz="2000" dirty="0"/>
              <a:t>{1, 3, 5, 7}</a:t>
            </a:r>
          </a:p>
          <a:p>
            <a:pPr lvl="1"/>
            <a:r>
              <a:rPr lang="en-US" altLang="zh-TW" sz="2000" dirty="0"/>
              <a:t>Velodyne HDL-64E S2 (</a:t>
            </a:r>
            <a:r>
              <a:rPr lang="el-GR" altLang="zh-TW" sz="2000" dirty="0"/>
              <a:t>Ψ=2</a:t>
            </a:r>
            <a:r>
              <a:rPr lang="en-US" altLang="zh-CN" sz="2000" dirty="0"/>
              <a:t>°</a:t>
            </a:r>
            <a:r>
              <a:rPr lang="en-US" altLang="zh-TW" sz="2000" dirty="0"/>
              <a:t>)</a:t>
            </a:r>
          </a:p>
          <a:p>
            <a:r>
              <a:rPr lang="en-US" altLang="zh-TW" sz="2400" dirty="0"/>
              <a:t>Benchmark:</a:t>
            </a:r>
          </a:p>
          <a:p>
            <a:pPr lvl="1"/>
            <a:r>
              <a:rPr lang="en-US" altLang="zh-CN" sz="2000" dirty="0"/>
              <a:t>Optimal (OPT): </a:t>
            </a:r>
            <a:r>
              <a:rPr lang="en-US" altLang="zh-CN" sz="2000" b="0" dirty="0">
                <a:effectLst/>
              </a:rPr>
              <a:t>selects the smallest Chamfer distance among all TP, SI, and TI algorithms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E33F8775-717F-F024-75BD-EB5B75B25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104" y="117476"/>
            <a:ext cx="3386569" cy="238269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ED0FE01-4828-6640-FA4D-71A5355E84C7}"/>
              </a:ext>
            </a:extLst>
          </p:cNvPr>
          <p:cNvSpPr txBox="1"/>
          <p:nvPr/>
        </p:nvSpPr>
        <p:spPr>
          <a:xfrm>
            <a:off x="4860031" y="4004834"/>
            <a:ext cx="417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/>
                <a:latin typeface="+mj-lt"/>
              </a:rPr>
              <a:t>We repeat each simulation 10 times and report the average results from a random vehicle.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C01D6A7-5F3E-7359-AF0E-2F6EB55F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62" y="2677001"/>
            <a:ext cx="3773911" cy="115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障碍物探测激光雷达- HDL-64E - Velodyne - 染色体图谱绘制/ 测量/ 无人机">
            <a:extLst>
              <a:ext uri="{FF2B5EF4-FFF2-40B4-BE49-F238E27FC236}">
                <a16:creationId xmlns:a16="http://schemas.microsoft.com/office/drawing/2014/main" id="{4E0C11EF-0357-61BC-F003-216D8BEE7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4869913"/>
            <a:ext cx="1402784" cy="14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1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Performance Metrics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b="0" dirty="0">
                <a:effectLst/>
              </a:rPr>
              <a:t>Low-Level</a:t>
            </a:r>
          </a:p>
          <a:p>
            <a:pPr lvl="1"/>
            <a:r>
              <a:rPr lang="en-US" altLang="zh-CN" sz="2000" b="0" dirty="0">
                <a:effectLst/>
              </a:rPr>
              <a:t>Chamfer distance (m): </a:t>
            </a:r>
            <a:r>
              <a:rPr lang="en-US" altLang="zh-CN" sz="2000" dirty="0"/>
              <a:t>The average shortest distance between the points in the target and ground truth frame</a:t>
            </a:r>
          </a:p>
          <a:p>
            <a:pPr lvl="1"/>
            <a:r>
              <a:rPr lang="en-US" altLang="zh-CN" sz="2000" b="0" dirty="0">
                <a:effectLst/>
              </a:rPr>
              <a:t>Hausdorff distance (m): </a:t>
            </a:r>
            <a:r>
              <a:rPr lang="en-US" altLang="zh-CN" sz="2000" dirty="0"/>
              <a:t>The maximal shortest distance</a:t>
            </a:r>
          </a:p>
          <a:p>
            <a:r>
              <a:rPr lang="en-US" altLang="zh-CN" sz="2400" dirty="0"/>
              <a:t>High-Level</a:t>
            </a:r>
          </a:p>
          <a:p>
            <a:pPr lvl="1"/>
            <a:r>
              <a:rPr lang="en-US" altLang="zh-CN" sz="2000" b="0" dirty="0">
                <a:effectLst/>
              </a:rPr>
              <a:t>Intersection-over-Union (%): We use the pre-trained PointRCNN [9] to detect vehicles in front of CAVs</a:t>
            </a:r>
          </a:p>
          <a:p>
            <a:pPr lvl="1"/>
            <a:r>
              <a:rPr lang="en-US" altLang="zh-CN" sz="2000" b="0" dirty="0">
                <a:effectLst/>
              </a:rPr>
              <a:t>Detection Accuracy (%): The fraction of detected vehicles</a:t>
            </a:r>
          </a:p>
          <a:p>
            <a:r>
              <a:rPr lang="en-US" altLang="zh-CN" sz="2400" dirty="0"/>
              <a:t>Running Time </a:t>
            </a:r>
            <a:r>
              <a:rPr lang="en-US" altLang="zh-CN" sz="2400" b="0" dirty="0">
                <a:effectLst/>
              </a:rPr>
              <a:t>(s)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>
                <a:latin typeface="+mn-lt"/>
              </a:rPr>
              <a:pPr/>
              <a:t>35</a:t>
            </a:fld>
            <a:endParaRPr lang="en-US">
              <a:latin typeface="+mn-lt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B1814F8-EA5E-7CA3-CE6A-FDD4C55C6DEC}"/>
              </a:ext>
            </a:extLst>
          </p:cNvPr>
          <p:cNvSpPr txBox="1"/>
          <p:nvPr/>
        </p:nvSpPr>
        <p:spPr>
          <a:xfrm>
            <a:off x="3222912" y="4602088"/>
            <a:ext cx="26321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+mj-lt"/>
              </a:rPr>
              <a:t>The lower the better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1E85782-F578-2998-CB54-EAE353FB46FD}"/>
              </a:ext>
            </a:extLst>
          </p:cNvPr>
          <p:cNvSpPr txBox="1"/>
          <p:nvPr/>
        </p:nvSpPr>
        <p:spPr>
          <a:xfrm>
            <a:off x="2339752" y="1617633"/>
            <a:ext cx="26321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+mj-lt"/>
              </a:rPr>
              <a:t>The lower the better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C9ED38-B70C-242A-BA8C-EC60A8504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6"/>
          <a:stretch/>
        </p:blipFill>
        <p:spPr>
          <a:xfrm>
            <a:off x="457200" y="6225634"/>
            <a:ext cx="4594376" cy="5760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46BAE1F-21DE-B26E-0F03-AED6204F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412296"/>
            <a:ext cx="4306344" cy="73606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99D8367-0704-F9F7-5B10-182FD18BF2E2}"/>
              </a:ext>
            </a:extLst>
          </p:cNvPr>
          <p:cNvSpPr txBox="1"/>
          <p:nvPr/>
        </p:nvSpPr>
        <p:spPr>
          <a:xfrm>
            <a:off x="5037927" y="5069466"/>
            <a:ext cx="3823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/>
                <a:latin typeface="+mj-lt"/>
              </a:rPr>
              <a:t>We include 95% confidence intervals whenever possible.</a:t>
            </a:r>
            <a:endParaRPr lang="zh-CN" altLang="en-US" dirty="0">
              <a:latin typeface="+mj-lt"/>
            </a:endParaRPr>
          </a:p>
        </p:txBody>
      </p:sp>
      <p:sp>
        <p:nvSpPr>
          <p:cNvPr id="9" name="文字方塊 26">
            <a:extLst>
              <a:ext uri="{FF2B5EF4-FFF2-40B4-BE49-F238E27FC236}">
                <a16:creationId xmlns:a16="http://schemas.microsoft.com/office/drawing/2014/main" id="{8D605D6F-A108-7406-3BC0-D16B96F0F9F5}"/>
              </a:ext>
            </a:extLst>
          </p:cNvPr>
          <p:cNvSpPr txBox="1"/>
          <p:nvPr/>
        </p:nvSpPr>
        <p:spPr>
          <a:xfrm>
            <a:off x="5051576" y="5776260"/>
            <a:ext cx="341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[9]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Shi S, Wang X, Li H.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Pointrcnn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3d object proposal generation and detection from point cloud[C]//Proceedings of the IEEE/CVF conference on computer vision and pattern recognition. 2019: 770-779.</a:t>
            </a:r>
            <a:endParaRPr lang="zh-TW" altLang="en-US" sz="1000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5B5CC75-0AB7-CCE1-A1CF-330E2B3A9AAD}"/>
              </a:ext>
            </a:extLst>
          </p:cNvPr>
          <p:cNvSpPr txBox="1"/>
          <p:nvPr/>
        </p:nvSpPr>
        <p:spPr>
          <a:xfrm>
            <a:off x="2411760" y="3104948"/>
            <a:ext cx="27428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</a:rPr>
              <a:t>higher</a:t>
            </a:r>
            <a:r>
              <a:rPr lang="en-US" sz="2200" b="1" dirty="0">
                <a:solidFill>
                  <a:srgbClr val="FF0000"/>
                </a:solidFill>
                <a:latin typeface="+mj-lt"/>
              </a:rPr>
              <a:t> the better</a:t>
            </a:r>
          </a:p>
        </p:txBody>
      </p:sp>
    </p:spTree>
    <p:extLst>
      <p:ext uri="{BB962C8B-B14F-4D97-AF65-F5344CB8AC3E}">
        <p14:creationId xmlns:p14="http://schemas.microsoft.com/office/powerpoint/2010/main" val="3489881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23A89D9-A1D0-4253-A95A-A55E0707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Results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79CF3541-21FE-4151-B4E5-04A643705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BFBF48-5569-4F9B-B2BB-906AED2C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CF9DFD8-E2EF-F146-69D9-342DECE5A4BB}"/>
              </a:ext>
            </a:extLst>
          </p:cNvPr>
          <p:cNvGrpSpPr/>
          <p:nvPr/>
        </p:nvGrpSpPr>
        <p:grpSpPr>
          <a:xfrm>
            <a:off x="3576293" y="1213792"/>
            <a:ext cx="5847281" cy="5625124"/>
            <a:chOff x="3576293" y="1213792"/>
            <a:chExt cx="5847281" cy="5625124"/>
          </a:xfrm>
        </p:grpSpPr>
        <p:sp>
          <p:nvSpPr>
            <p:cNvPr id="3" name="Oval 11">
              <a:extLst>
                <a:ext uri="{FF2B5EF4-FFF2-40B4-BE49-F238E27FC236}">
                  <a16:creationId xmlns:a16="http://schemas.microsoft.com/office/drawing/2014/main" id="{D069F6FE-1DE5-8E57-2D39-F9F09F4C14B4}"/>
                </a:ext>
              </a:extLst>
            </p:cNvPr>
            <p:cNvSpPr/>
            <p:nvPr/>
          </p:nvSpPr>
          <p:spPr>
            <a:xfrm>
              <a:off x="4572000" y="2060848"/>
              <a:ext cx="2016224" cy="2186354"/>
            </a:xfrm>
            <a:prstGeom prst="ellipse">
              <a:avLst/>
            </a:prstGeom>
            <a:solidFill>
              <a:srgbClr val="5A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76C7D2D8-5D02-8105-3A80-BB124DCADFA9}"/>
                </a:ext>
              </a:extLst>
            </p:cNvPr>
            <p:cNvSpPr/>
            <p:nvPr/>
          </p:nvSpPr>
          <p:spPr>
            <a:xfrm>
              <a:off x="6633193" y="3398119"/>
              <a:ext cx="2790381" cy="266274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pic>
          <p:nvPicPr>
            <p:cNvPr id="8" name="图片 7" descr="黑白色的标志&#10;&#10;中度可信度描述已自动生成">
              <a:extLst>
                <a:ext uri="{FF2B5EF4-FFF2-40B4-BE49-F238E27FC236}">
                  <a16:creationId xmlns:a16="http://schemas.microsoft.com/office/drawing/2014/main" id="{3F0ED297-BCA7-40E6-8759-B85F416CD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962726"/>
              <a:ext cx="4876190" cy="4876190"/>
            </a:xfrm>
            <a:prstGeom prst="rect">
              <a:avLst/>
            </a:prstGeom>
          </p:spPr>
        </p:pic>
        <p:pic>
          <p:nvPicPr>
            <p:cNvPr id="9" name="图片 8" descr="形状&#10;&#10;低可信度描述已自动生成">
              <a:extLst>
                <a:ext uri="{FF2B5EF4-FFF2-40B4-BE49-F238E27FC236}">
                  <a16:creationId xmlns:a16="http://schemas.microsoft.com/office/drawing/2014/main" id="{CD5029EC-1A9B-C4C6-4CCB-2102A9E2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941" y="1213792"/>
              <a:ext cx="1069941" cy="1069941"/>
            </a:xfrm>
            <a:prstGeom prst="rect">
              <a:avLst/>
            </a:prstGeom>
          </p:spPr>
        </p:pic>
        <p:pic>
          <p:nvPicPr>
            <p:cNvPr id="10" name="图片 9" descr="图标&#10;&#10;描述已自动生成">
              <a:extLst>
                <a:ext uri="{FF2B5EF4-FFF2-40B4-BE49-F238E27FC236}">
                  <a16:creationId xmlns:a16="http://schemas.microsoft.com/office/drawing/2014/main" id="{4C6E2343-5421-BDBF-3A1A-434E1B5AE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93" y="5424238"/>
              <a:ext cx="354952" cy="354952"/>
            </a:xfrm>
            <a:prstGeom prst="rect">
              <a:avLst/>
            </a:prstGeom>
          </p:spPr>
        </p:pic>
        <p:pic>
          <p:nvPicPr>
            <p:cNvPr id="11" name="图片 10" descr="图片包含 图标&#10;&#10;描述已自动生成">
              <a:extLst>
                <a:ext uri="{FF2B5EF4-FFF2-40B4-BE49-F238E27FC236}">
                  <a16:creationId xmlns:a16="http://schemas.microsoft.com/office/drawing/2014/main" id="{11F5E3DC-B676-F9B0-5F3C-C285791FD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106" y="5647959"/>
              <a:ext cx="774598" cy="774598"/>
            </a:xfrm>
            <a:prstGeom prst="rect">
              <a:avLst/>
            </a:prstGeom>
          </p:spPr>
        </p:pic>
        <p:pic>
          <p:nvPicPr>
            <p:cNvPr id="12" name="图片 11" descr="徽标&#10;&#10;描述已自动生成">
              <a:extLst>
                <a:ext uri="{FF2B5EF4-FFF2-40B4-BE49-F238E27FC236}">
                  <a16:creationId xmlns:a16="http://schemas.microsoft.com/office/drawing/2014/main" id="{26A9A0E4-047D-29FF-0DBE-FE308F585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5223075"/>
              <a:ext cx="1122526" cy="1122526"/>
            </a:xfrm>
            <a:prstGeom prst="rect">
              <a:avLst/>
            </a:prstGeom>
          </p:spPr>
        </p:pic>
        <p:pic>
          <p:nvPicPr>
            <p:cNvPr id="13" name="图片 12" descr="图标&#10;&#10;描述已自动生成">
              <a:extLst>
                <a:ext uri="{FF2B5EF4-FFF2-40B4-BE49-F238E27FC236}">
                  <a16:creationId xmlns:a16="http://schemas.microsoft.com/office/drawing/2014/main" id="{E05041B8-7D29-C43A-C690-956C7366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84" y="4115016"/>
              <a:ext cx="774598" cy="774598"/>
            </a:xfrm>
            <a:prstGeom prst="rect">
              <a:avLst/>
            </a:prstGeom>
          </p:spPr>
        </p:pic>
        <p:pic>
          <p:nvPicPr>
            <p:cNvPr id="14" name="图片 13" descr="图标&#10;&#10;描述已自动生成">
              <a:extLst>
                <a:ext uri="{FF2B5EF4-FFF2-40B4-BE49-F238E27FC236}">
                  <a16:creationId xmlns:a16="http://schemas.microsoft.com/office/drawing/2014/main" id="{84232AC2-637D-851A-5056-19DC8919D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784" y="4267416"/>
              <a:ext cx="774598" cy="77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234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Training of LEC algorithm (1/2)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6ABBFCDE-B20D-8D31-A17E-9370947F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1800" dirty="0"/>
              <a:t>U</a:t>
            </a:r>
            <a:r>
              <a:rPr lang="en-US" altLang="zh-CN" sz="1800" b="0" dirty="0">
                <a:effectLst/>
              </a:rPr>
              <a:t>se our co-simulator to generate 10,000 consecutive frames and randomly simulate packet loss rates between 0% - 100% for each frame</a:t>
            </a:r>
          </a:p>
          <a:p>
            <a:r>
              <a:rPr lang="en-US" altLang="zh-CN" sz="1800" b="0" dirty="0">
                <a:effectLst/>
              </a:rPr>
              <a:t>Carry out 5-fold cross-validation to find the best hyperparameters</a:t>
            </a:r>
          </a:p>
          <a:p>
            <a:r>
              <a:rPr lang="en-US" altLang="zh-CN" sz="1800" dirty="0"/>
              <a:t>80% of the frames are used for training and 20% for validation</a:t>
            </a:r>
          </a:p>
          <a:p>
            <a:r>
              <a:rPr lang="en-US" altLang="zh-CN" sz="1800" dirty="0"/>
              <a:t>Decision Tree (DT)</a:t>
            </a:r>
          </a:p>
          <a:p>
            <a:pPr lvl="1"/>
            <a:r>
              <a:rPr lang="en-US" altLang="zh-CN" sz="1800" b="0" dirty="0">
                <a:effectLst/>
              </a:rPr>
              <a:t>maximal tree depth: </a:t>
            </a:r>
            <a:r>
              <a:rPr lang="de-DE" altLang="zh-CN" sz="1800" b="0" dirty="0">
                <a:effectLst/>
              </a:rPr>
              <a:t>{1, </a:t>
            </a:r>
            <a:r>
              <a:rPr lang="de-DE" altLang="zh-CN" sz="1800" b="0" u="sng" dirty="0">
                <a:effectLst/>
              </a:rPr>
              <a:t>5</a:t>
            </a:r>
            <a:r>
              <a:rPr lang="de-DE" altLang="zh-CN" sz="1800" b="0" dirty="0">
                <a:effectLst/>
              </a:rPr>
              <a:t>, 10, 15, 20}</a:t>
            </a:r>
            <a:endParaRPr lang="en-US" altLang="zh-CN" sz="1800" dirty="0"/>
          </a:p>
          <a:p>
            <a:r>
              <a:rPr lang="en-US" altLang="zh-CN" sz="1800" b="0" dirty="0">
                <a:effectLst/>
              </a:rPr>
              <a:t>Support Vector Machine </a:t>
            </a:r>
            <a:r>
              <a:rPr lang="en-US" altLang="zh-CN" sz="1800" dirty="0"/>
              <a:t>(SVM)</a:t>
            </a:r>
          </a:p>
          <a:p>
            <a:pPr lvl="1"/>
            <a:r>
              <a:rPr lang="en-US" altLang="zh-CN" sz="1800" b="0" dirty="0">
                <a:effectLst/>
              </a:rPr>
              <a:t>Kernel: {linear, poly, </a:t>
            </a:r>
            <a:r>
              <a:rPr lang="en-US" altLang="zh-CN" sz="1800" b="0" u="sng" dirty="0">
                <a:effectLst/>
              </a:rPr>
              <a:t>rbf</a:t>
            </a:r>
            <a:r>
              <a:rPr lang="en-US" altLang="zh-CN" sz="1800" b="0" dirty="0">
                <a:effectLst/>
              </a:rPr>
              <a:t>, sigmoid, precomputed}</a:t>
            </a:r>
          </a:p>
          <a:p>
            <a:pPr lvl="1"/>
            <a:r>
              <a:rPr lang="en-US" altLang="zh-CN" sz="1800" b="0" dirty="0">
                <a:effectLst/>
              </a:rPr>
              <a:t>Regularization: </a:t>
            </a:r>
            <a:r>
              <a:rPr lang="de-DE" altLang="zh-CN" sz="1800" b="0" dirty="0">
                <a:effectLst/>
              </a:rPr>
              <a:t>{1, 5, </a:t>
            </a:r>
            <a:r>
              <a:rPr lang="de-DE" altLang="zh-CN" sz="1800" b="0" u="sng" dirty="0">
                <a:effectLst/>
              </a:rPr>
              <a:t>10</a:t>
            </a:r>
            <a:r>
              <a:rPr lang="de-DE" altLang="zh-CN" sz="1800" b="0" dirty="0">
                <a:effectLst/>
              </a:rPr>
              <a:t>, 25, 20}</a:t>
            </a:r>
            <a:endParaRPr lang="en-US" altLang="zh-CN" sz="1800" dirty="0"/>
          </a:p>
          <a:p>
            <a:r>
              <a:rPr lang="en-US" altLang="zh-CN" sz="1800" b="0" dirty="0">
                <a:effectLst/>
              </a:rPr>
              <a:t>Random Forest </a:t>
            </a:r>
            <a:r>
              <a:rPr lang="en-US" altLang="zh-CN" sz="1800" dirty="0"/>
              <a:t>(RF)</a:t>
            </a:r>
          </a:p>
          <a:p>
            <a:pPr lvl="1"/>
            <a:r>
              <a:rPr lang="en-US" altLang="zh-CN" sz="1800" b="0" dirty="0">
                <a:effectLst/>
              </a:rPr>
              <a:t>maximal tree depth</a:t>
            </a:r>
            <a:r>
              <a:rPr lang="en-US" altLang="zh-CN" sz="1800" dirty="0"/>
              <a:t>: </a:t>
            </a:r>
            <a:r>
              <a:rPr lang="de-DE" altLang="zh-CN" sz="1800" b="0" dirty="0">
                <a:effectLst/>
              </a:rPr>
              <a:t>{1, 5, </a:t>
            </a:r>
            <a:r>
              <a:rPr lang="de-DE" altLang="zh-CN" sz="1800" b="0" u="sng" dirty="0">
                <a:effectLst/>
              </a:rPr>
              <a:t>10</a:t>
            </a:r>
            <a:r>
              <a:rPr lang="de-DE" altLang="zh-CN" sz="1800" b="0" dirty="0">
                <a:effectLst/>
              </a:rPr>
              <a:t>, 25, 20}</a:t>
            </a:r>
            <a:endParaRPr lang="en-US" altLang="zh-CN" sz="1800" b="0" dirty="0">
              <a:effectLst/>
            </a:endParaRPr>
          </a:p>
          <a:p>
            <a:pPr lvl="1"/>
            <a:r>
              <a:rPr lang="en-US" altLang="zh-CN" sz="1800" b="0" dirty="0">
                <a:effectLst/>
              </a:rPr>
              <a:t>number of trees: </a:t>
            </a:r>
            <a:r>
              <a:rPr lang="de-DE" altLang="zh-CN" sz="1800" b="0" dirty="0">
                <a:effectLst/>
              </a:rPr>
              <a:t>{10, 50, </a:t>
            </a:r>
            <a:r>
              <a:rPr lang="de-DE" altLang="zh-CN" sz="1800" b="0" u="sng" dirty="0">
                <a:effectLst/>
              </a:rPr>
              <a:t>100</a:t>
            </a:r>
            <a:r>
              <a:rPr lang="de-DE" altLang="zh-CN" sz="1800" b="0" dirty="0">
                <a:effectLst/>
              </a:rPr>
              <a:t>, 150, 200}</a:t>
            </a:r>
            <a:endParaRPr lang="en-US" altLang="zh-CN" sz="1800" b="0" dirty="0">
              <a:effectLst/>
            </a:endParaRPr>
          </a:p>
          <a:p>
            <a:endParaRPr lang="zh-CN" altLang="en-US" sz="1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B579D40-BAEA-C8C2-3E93-0CB72366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5602854"/>
            <a:ext cx="5976664" cy="11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98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 wrap="square" anchor="b">
            <a:normAutofit/>
          </a:bodyPr>
          <a:lstStyle/>
          <a:p>
            <a:r>
              <a:rPr lang="en-US" altLang="zh-TW" dirty="0"/>
              <a:t>Training of LEC algorithm (2/2)</a:t>
            </a:r>
            <a:endParaRPr lang="zh-CN" alt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15D12FC-5728-0286-926F-FAB3DE4150D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7840440" cy="2209796"/>
          </a:xfrm>
        </p:spPr>
        <p:txBody>
          <a:bodyPr/>
          <a:lstStyle/>
          <a:p>
            <a:r>
              <a:rPr lang="en-US" dirty="0"/>
              <a:t>DT outperforms both SVM and RF by up to 17.17%, and can save 10.53% and 15.00% running time</a:t>
            </a:r>
          </a:p>
          <a:p>
            <a:r>
              <a:rPr lang="en-US" dirty="0">
                <a:solidFill>
                  <a:srgbClr val="FF0000"/>
                </a:solidFill>
              </a:rPr>
              <a:t>Adopts DT as the decision model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A083E6AF-DAEA-4301-BA54-194089EF85FC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 dirty="0"/>
          </a:p>
        </p:txBody>
      </p:sp>
      <p:pic>
        <p:nvPicPr>
          <p:cNvPr id="9" name="内容占位符 2">
            <a:extLst>
              <a:ext uri="{FF2B5EF4-FFF2-40B4-BE49-F238E27FC236}">
                <a16:creationId xmlns:a16="http://schemas.microsoft.com/office/drawing/2014/main" id="{41D78724-E745-5B1B-D7C1-BF03D73F7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4847532" y="3948277"/>
            <a:ext cx="3840343" cy="279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E8BC77ED-79E7-D21E-1FC3-19084ADAE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2813" y="3976907"/>
            <a:ext cx="3841680" cy="2792246"/>
          </a:xfrm>
          <a:prstGeom prst="rect">
            <a:avLst/>
          </a:prstGeom>
        </p:spPr>
      </p:pic>
      <p:sp>
        <p:nvSpPr>
          <p:cNvPr id="6" name="Right Arrow 41">
            <a:extLst>
              <a:ext uri="{FF2B5EF4-FFF2-40B4-BE49-F238E27FC236}">
                <a16:creationId xmlns:a16="http://schemas.microsoft.com/office/drawing/2014/main" id="{79CA6A66-1CCD-BFFB-A361-3957F717B6CA}"/>
              </a:ext>
            </a:extLst>
          </p:cNvPr>
          <p:cNvSpPr/>
          <p:nvPr/>
        </p:nvSpPr>
        <p:spPr>
          <a:xfrm rot="1542276">
            <a:off x="1001139" y="5785165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Right Arrow 41">
            <a:extLst>
              <a:ext uri="{FF2B5EF4-FFF2-40B4-BE49-F238E27FC236}">
                <a16:creationId xmlns:a16="http://schemas.microsoft.com/office/drawing/2014/main" id="{898FBCF1-3619-4495-A58B-4478BCCD8214}"/>
              </a:ext>
            </a:extLst>
          </p:cNvPr>
          <p:cNvSpPr/>
          <p:nvPr/>
        </p:nvSpPr>
        <p:spPr>
          <a:xfrm rot="1542276">
            <a:off x="2617725" y="4561083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Right Arrow 41">
            <a:extLst>
              <a:ext uri="{FF2B5EF4-FFF2-40B4-BE49-F238E27FC236}">
                <a16:creationId xmlns:a16="http://schemas.microsoft.com/office/drawing/2014/main" id="{990A34D0-7A6D-6086-0C89-DF0B91285612}"/>
              </a:ext>
            </a:extLst>
          </p:cNvPr>
          <p:cNvSpPr/>
          <p:nvPr/>
        </p:nvSpPr>
        <p:spPr>
          <a:xfrm rot="1542276">
            <a:off x="3449411" y="4921068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Right Arrow 41">
            <a:extLst>
              <a:ext uri="{FF2B5EF4-FFF2-40B4-BE49-F238E27FC236}">
                <a16:creationId xmlns:a16="http://schemas.microsoft.com/office/drawing/2014/main" id="{4AB50D67-4B48-9E0B-C84B-90DA3A66AABF}"/>
              </a:ext>
            </a:extLst>
          </p:cNvPr>
          <p:cNvSpPr/>
          <p:nvPr/>
        </p:nvSpPr>
        <p:spPr>
          <a:xfrm rot="1542276">
            <a:off x="6101190" y="4408527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Right Arrow 41">
            <a:extLst>
              <a:ext uri="{FF2B5EF4-FFF2-40B4-BE49-F238E27FC236}">
                <a16:creationId xmlns:a16="http://schemas.microsoft.com/office/drawing/2014/main" id="{6CCA446D-74D6-FB69-2367-FAB49462F572}"/>
              </a:ext>
            </a:extLst>
          </p:cNvPr>
          <p:cNvSpPr/>
          <p:nvPr/>
        </p:nvSpPr>
        <p:spPr>
          <a:xfrm rot="1542276">
            <a:off x="6936779" y="4345005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Right Arrow 41">
            <a:extLst>
              <a:ext uri="{FF2B5EF4-FFF2-40B4-BE49-F238E27FC236}">
                <a16:creationId xmlns:a16="http://schemas.microsoft.com/office/drawing/2014/main" id="{C9018B47-878B-E12B-B3AA-6B8576BC62DE}"/>
              </a:ext>
            </a:extLst>
          </p:cNvPr>
          <p:cNvSpPr/>
          <p:nvPr/>
        </p:nvSpPr>
        <p:spPr>
          <a:xfrm rot="1542276">
            <a:off x="7772369" y="4440929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D866A559-38AB-DE13-A0FA-7C2D15F07143}"/>
              </a:ext>
            </a:extLst>
          </p:cNvPr>
          <p:cNvSpPr txBox="1">
            <a:spLocks/>
          </p:cNvSpPr>
          <p:nvPr/>
        </p:nvSpPr>
        <p:spPr bwMode="auto">
          <a:xfrm>
            <a:off x="7020272" y="6453336"/>
            <a:ext cx="2016224" cy="28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02DC983-A656-4310-B853-8C30532C0C2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1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 wrap="square" anchor="b">
            <a:normAutofit fontScale="90000"/>
          </a:bodyPr>
          <a:lstStyle/>
          <a:p>
            <a:r>
              <a:rPr lang="en-US" altLang="zh-CN" sz="4400" dirty="0"/>
              <a:t>Design decision of concealment approaches (1/3)</a:t>
            </a:r>
            <a:endParaRPr lang="zh-CN" alt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15D12FC-5728-0286-926F-FAB3DE4150D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7840440" cy="2209796"/>
          </a:xfrm>
        </p:spPr>
        <p:txBody>
          <a:bodyPr/>
          <a:lstStyle/>
          <a:p>
            <a:r>
              <a:rPr lang="en-US" dirty="0"/>
              <a:t>CP reduce the Chamfer distance by up to 73.28% compared to MP</a:t>
            </a:r>
          </a:p>
          <a:p>
            <a:r>
              <a:rPr lang="en-US" dirty="0">
                <a:solidFill>
                  <a:srgbClr val="FF0000"/>
                </a:solidFill>
              </a:rPr>
              <a:t>We recommend using MP in TP approach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A083E6AF-DAEA-4301-BA54-194089EF85FC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pic>
        <p:nvPicPr>
          <p:cNvPr id="9" name="内容占位符 2">
            <a:extLst>
              <a:ext uri="{FF2B5EF4-FFF2-40B4-BE49-F238E27FC236}">
                <a16:creationId xmlns:a16="http://schemas.microsoft.com/office/drawing/2014/main" id="{41D78724-E745-5B1B-D7C1-BF03D73F7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4846863" y="3948277"/>
            <a:ext cx="3841682" cy="279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E8BC77ED-79E7-D21E-1FC3-19084ADAE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65196" y="3976907"/>
            <a:ext cx="3856915" cy="2792246"/>
          </a:xfrm>
          <a:prstGeom prst="rect">
            <a:avLst/>
          </a:prstGeom>
        </p:spPr>
      </p:pic>
      <p:sp>
        <p:nvSpPr>
          <p:cNvPr id="2" name="Right Arrow 41">
            <a:extLst>
              <a:ext uri="{FF2B5EF4-FFF2-40B4-BE49-F238E27FC236}">
                <a16:creationId xmlns:a16="http://schemas.microsoft.com/office/drawing/2014/main" id="{4D0384EA-7F5A-0D5F-F480-13F26EFD36B2}"/>
              </a:ext>
            </a:extLst>
          </p:cNvPr>
          <p:cNvSpPr/>
          <p:nvPr/>
        </p:nvSpPr>
        <p:spPr>
          <a:xfrm rot="7238508">
            <a:off x="5884797" y="5951548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Right Arrow 41">
            <a:extLst>
              <a:ext uri="{FF2B5EF4-FFF2-40B4-BE49-F238E27FC236}">
                <a16:creationId xmlns:a16="http://schemas.microsoft.com/office/drawing/2014/main" id="{F2454171-C903-1BD5-80C5-3AF8A4B5AC9B}"/>
              </a:ext>
            </a:extLst>
          </p:cNvPr>
          <p:cNvSpPr/>
          <p:nvPr/>
        </p:nvSpPr>
        <p:spPr>
          <a:xfrm rot="7238508">
            <a:off x="6739783" y="5725964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ight Arrow 41">
            <a:extLst>
              <a:ext uri="{FF2B5EF4-FFF2-40B4-BE49-F238E27FC236}">
                <a16:creationId xmlns:a16="http://schemas.microsoft.com/office/drawing/2014/main" id="{056042EA-8848-8E40-89AE-1BFC84F25CF4}"/>
              </a:ext>
            </a:extLst>
          </p:cNvPr>
          <p:cNvSpPr/>
          <p:nvPr/>
        </p:nvSpPr>
        <p:spPr>
          <a:xfrm rot="7238508">
            <a:off x="7563195" y="5501755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Right Arrow 41">
            <a:extLst>
              <a:ext uri="{FF2B5EF4-FFF2-40B4-BE49-F238E27FC236}">
                <a16:creationId xmlns:a16="http://schemas.microsoft.com/office/drawing/2014/main" id="{B2EAA9CC-E6B8-2E09-BBF4-2A8A3FC2961F}"/>
              </a:ext>
            </a:extLst>
          </p:cNvPr>
          <p:cNvSpPr/>
          <p:nvPr/>
        </p:nvSpPr>
        <p:spPr>
          <a:xfrm rot="7238508">
            <a:off x="8386623" y="5675778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ight Arrow 41">
            <a:extLst>
              <a:ext uri="{FF2B5EF4-FFF2-40B4-BE49-F238E27FC236}">
                <a16:creationId xmlns:a16="http://schemas.microsoft.com/office/drawing/2014/main" id="{C75B76D6-61EB-5963-5954-BB79718F6D89}"/>
              </a:ext>
            </a:extLst>
          </p:cNvPr>
          <p:cNvSpPr/>
          <p:nvPr/>
        </p:nvSpPr>
        <p:spPr>
          <a:xfrm rot="13933292">
            <a:off x="3846632" y="5849801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DD6ACBB5-7FDA-CE89-670E-8BA4D2F53D94}"/>
              </a:ext>
            </a:extLst>
          </p:cNvPr>
          <p:cNvSpPr txBox="1">
            <a:spLocks/>
          </p:cNvSpPr>
          <p:nvPr/>
        </p:nvSpPr>
        <p:spPr bwMode="auto">
          <a:xfrm>
            <a:off x="7020272" y="6453336"/>
            <a:ext cx="2016224" cy="28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02DC983-A656-4310-B853-8C30532C0C2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D5455A86-F1C2-D0F1-FD9A-9557A816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Sensors in CAVs</a:t>
            </a:r>
            <a:endParaRPr lang="zh-CN" altLang="en-US" dirty="0"/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4F99964-8563-74E2-9337-171A55C81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120638"/>
              </p:ext>
            </p:extLst>
          </p:nvPr>
        </p:nvGraphicFramePr>
        <p:xfrm>
          <a:off x="471978" y="4886324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70867362"/>
                    </a:ext>
                  </a:extLst>
                </a:gridCol>
                <a:gridCol w="1867774">
                  <a:extLst>
                    <a:ext uri="{9D8B030D-6E8A-4147-A177-3AD203B41FA5}">
                      <a16:colId xmlns:a16="http://schemas.microsoft.com/office/drawing/2014/main" val="32164618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879046713"/>
                    </a:ext>
                  </a:extLst>
                </a:gridCol>
                <a:gridCol w="1403538">
                  <a:extLst>
                    <a:ext uri="{9D8B030D-6E8A-4147-A177-3AD203B41FA5}">
                      <a16:colId xmlns:a16="http://schemas.microsoft.com/office/drawing/2014/main" val="424176760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34067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Sensor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Max. Distance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H-</a:t>
                      </a:r>
                      <a:r>
                        <a:rPr lang="en-US" altLang="zh-CN" dirty="0" err="1">
                          <a:latin typeface="+mn-lt"/>
                        </a:rPr>
                        <a:t>FoV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V-</a:t>
                      </a:r>
                      <a:r>
                        <a:rPr lang="en-US" altLang="zh-CN" dirty="0" err="1">
                          <a:latin typeface="+mn-lt"/>
                        </a:rPr>
                        <a:t>FoV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FPS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343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n-lt"/>
                        </a:rPr>
                        <a:t>LiDAR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180 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360°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26.8°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20 Hz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193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latin typeface="+mn-lt"/>
                        </a:rPr>
                        <a:t>mmWave</a:t>
                      </a:r>
                      <a:r>
                        <a:rPr lang="en-US" altLang="zh-CN" dirty="0">
                          <a:latin typeface="+mn-lt"/>
                        </a:rPr>
                        <a:t> LiDAR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70 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90°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30°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17 Hz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422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n-lt"/>
                        </a:rPr>
                        <a:t>RGB</a:t>
                      </a:r>
                      <a:r>
                        <a:rPr lang="zh-CN" altLang="en-US" dirty="0">
                          <a:latin typeface="+mn-lt"/>
                        </a:rPr>
                        <a:t> </a:t>
                      </a:r>
                      <a:r>
                        <a:rPr lang="en-US" altLang="zh-CN" dirty="0">
                          <a:latin typeface="+mn-lt"/>
                        </a:rPr>
                        <a:t>Camera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 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90°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60°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15 Hz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788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n-lt"/>
                        </a:rPr>
                        <a:t>RGBD Camera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10 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58°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58°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90 Hz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427709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E63A1E-DA0F-8ADA-B26C-58A35C46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C_Lidar.mp4" descr="PC_Lidar.mp4">
            <a:hlinkClick r:id="" action="ppaction://media"/>
            <a:extLst>
              <a:ext uri="{FF2B5EF4-FFF2-40B4-BE49-F238E27FC236}">
                <a16:creationId xmlns:a16="http://schemas.microsoft.com/office/drawing/2014/main" id="{CB89BC69-BD40-8AA9-B449-05EF3BADCA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1365" t="19103" r="12865" b="13427"/>
          <a:stretch/>
        </p:blipFill>
        <p:spPr>
          <a:xfrm>
            <a:off x="1480457" y="1574482"/>
            <a:ext cx="2832880" cy="148726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04672E-0AF6-E49F-7419-DA08FF98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42" y="2538662"/>
            <a:ext cx="865762" cy="6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E00683B-F753-3F03-8A06-40BBA41CD3D0}"/>
              </a:ext>
            </a:extLst>
          </p:cNvPr>
          <p:cNvSpPr txBox="1"/>
          <p:nvPr/>
        </p:nvSpPr>
        <p:spPr>
          <a:xfrm>
            <a:off x="2123728" y="210667"/>
            <a:ext cx="676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  <a:latin typeface="+mj-lt"/>
              </a:rPr>
              <a:t>Connected and Autonomous Vehicles (CAVs)</a:t>
            </a:r>
          </a:p>
        </p:txBody>
      </p:sp>
      <p:pic>
        <p:nvPicPr>
          <p:cNvPr id="3080" name="Picture 8" descr="最新| 采埃孚(ZF)自动驾驶4D成像毫米波雷达数据集-电子发烧友网">
            <a:extLst>
              <a:ext uri="{FF2B5EF4-FFF2-40B4-BE49-F238E27FC236}">
                <a16:creationId xmlns:a16="http://schemas.microsoft.com/office/drawing/2014/main" id="{2E70FC5A-1E37-87D9-020B-46C53D1CF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9" t="47088" b="1"/>
          <a:stretch/>
        </p:blipFill>
        <p:spPr bwMode="auto">
          <a:xfrm>
            <a:off x="5004048" y="1574482"/>
            <a:ext cx="2832880" cy="15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RS 408-21 Long Range Radar 77GHz 毫米波雷達– 良棋科技(Z 機研)">
            <a:extLst>
              <a:ext uri="{FF2B5EF4-FFF2-40B4-BE49-F238E27FC236}">
                <a16:creationId xmlns:a16="http://schemas.microsoft.com/office/drawing/2014/main" id="{EF69248D-261B-E2F1-4C42-51902965F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7" t="7728" r="12200" b="12292"/>
          <a:stretch/>
        </p:blipFill>
        <p:spPr bwMode="auto">
          <a:xfrm>
            <a:off x="7316083" y="2674827"/>
            <a:ext cx="880689" cy="6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2F4544B-DDA4-92B6-6603-D276D48CE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8" b="50501"/>
          <a:stretch/>
        </p:blipFill>
        <p:spPr bwMode="auto">
          <a:xfrm>
            <a:off x="1480457" y="3390852"/>
            <a:ext cx="2832880" cy="12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EE93C520-F326-4727-387F-CFF7188F9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8" r="24485"/>
          <a:stretch/>
        </p:blipFill>
        <p:spPr bwMode="auto">
          <a:xfrm>
            <a:off x="5004048" y="3390851"/>
            <a:ext cx="2832880" cy="12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5">
            <a:extLst>
              <a:ext uri="{FF2B5EF4-FFF2-40B4-BE49-F238E27FC236}">
                <a16:creationId xmlns:a16="http://schemas.microsoft.com/office/drawing/2014/main" id="{3ABCCC4B-AAF5-208B-A4F1-7D3CB583D36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r="33030"/>
          <a:stretch/>
        </p:blipFill>
        <p:spPr>
          <a:xfrm>
            <a:off x="7230906" y="4065395"/>
            <a:ext cx="1051041" cy="763500"/>
          </a:xfrm>
          <a:prstGeom prst="rect">
            <a:avLst/>
          </a:prstGeom>
        </p:spPr>
      </p:pic>
      <p:pic>
        <p:nvPicPr>
          <p:cNvPr id="14" name="图片 13" descr="照相机镜头&#10;&#10;中度可信度描述已自动生成">
            <a:extLst>
              <a:ext uri="{FF2B5EF4-FFF2-40B4-BE49-F238E27FC236}">
                <a16:creationId xmlns:a16="http://schemas.microsoft.com/office/drawing/2014/main" id="{9DD28D64-551E-8D20-E7C3-B6A3577D46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75" y="4172692"/>
            <a:ext cx="898356" cy="649322"/>
          </a:xfrm>
          <a:prstGeom prst="rect">
            <a:avLst/>
          </a:prstGeom>
        </p:spPr>
      </p:pic>
      <p:sp>
        <p:nvSpPr>
          <p:cNvPr id="8" name="Oval 17">
            <a:extLst>
              <a:ext uri="{FF2B5EF4-FFF2-40B4-BE49-F238E27FC236}">
                <a16:creationId xmlns:a16="http://schemas.microsoft.com/office/drawing/2014/main" id="{0890A66A-68E7-2558-807F-10E1426B7F10}"/>
              </a:ext>
            </a:extLst>
          </p:cNvPr>
          <p:cNvSpPr/>
          <p:nvPr/>
        </p:nvSpPr>
        <p:spPr>
          <a:xfrm>
            <a:off x="1215387" y="1354681"/>
            <a:ext cx="476294" cy="4639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</a:rPr>
              <a:t>1</a:t>
            </a:r>
            <a:endParaRPr lang="en-TW" sz="2800" b="1" dirty="0">
              <a:solidFill>
                <a:schemeClr val="tx1"/>
              </a:solidFill>
            </a:endParaRPr>
          </a:p>
        </p:txBody>
      </p:sp>
      <p:sp>
        <p:nvSpPr>
          <p:cNvPr id="9" name="Oval 17">
            <a:extLst>
              <a:ext uri="{FF2B5EF4-FFF2-40B4-BE49-F238E27FC236}">
                <a16:creationId xmlns:a16="http://schemas.microsoft.com/office/drawing/2014/main" id="{F8272D53-6DD6-59D5-00E4-A1F634C4640B}"/>
              </a:ext>
            </a:extLst>
          </p:cNvPr>
          <p:cNvSpPr/>
          <p:nvPr/>
        </p:nvSpPr>
        <p:spPr>
          <a:xfrm>
            <a:off x="4738977" y="1354681"/>
            <a:ext cx="476295" cy="4639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</a:rPr>
              <a:t>2</a:t>
            </a:r>
            <a:endParaRPr lang="en-TW" sz="2800" b="1" dirty="0">
              <a:solidFill>
                <a:schemeClr val="tx1"/>
              </a:solidFill>
            </a:endParaRPr>
          </a:p>
        </p:txBody>
      </p:sp>
      <p:sp>
        <p:nvSpPr>
          <p:cNvPr id="10" name="Oval 17">
            <a:extLst>
              <a:ext uri="{FF2B5EF4-FFF2-40B4-BE49-F238E27FC236}">
                <a16:creationId xmlns:a16="http://schemas.microsoft.com/office/drawing/2014/main" id="{89443D1C-0BA5-11E6-C149-CEE9F54EDD6A}"/>
              </a:ext>
            </a:extLst>
          </p:cNvPr>
          <p:cNvSpPr/>
          <p:nvPr/>
        </p:nvSpPr>
        <p:spPr>
          <a:xfrm>
            <a:off x="1215387" y="3164598"/>
            <a:ext cx="476294" cy="4639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</a:rPr>
              <a:t>3</a:t>
            </a:r>
            <a:endParaRPr lang="en-TW" sz="2800" b="1" dirty="0">
              <a:solidFill>
                <a:schemeClr val="tx1"/>
              </a:solidFill>
            </a:endParaRP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76E7018A-45B6-FB9D-8B18-F1E4EF9C32A0}"/>
              </a:ext>
            </a:extLst>
          </p:cNvPr>
          <p:cNvSpPr/>
          <p:nvPr/>
        </p:nvSpPr>
        <p:spPr>
          <a:xfrm>
            <a:off x="4738977" y="3201490"/>
            <a:ext cx="476294" cy="4639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</a:rPr>
              <a:t>4</a:t>
            </a:r>
            <a:endParaRPr lang="en-TW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2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 wrap="square" anchor="b">
            <a:normAutofit fontScale="90000"/>
          </a:bodyPr>
          <a:lstStyle/>
          <a:p>
            <a:r>
              <a:rPr lang="en-US" altLang="zh-CN" sz="4400" dirty="0"/>
              <a:t>Design decision of concealment approaches (2/3)</a:t>
            </a:r>
            <a:endParaRPr lang="zh-CN" alt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15D12FC-5728-0286-926F-FAB3DE4150D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7840440" cy="2209796"/>
          </a:xfrm>
        </p:spPr>
        <p:txBody>
          <a:bodyPr/>
          <a:lstStyle/>
          <a:p>
            <a:r>
              <a:rPr lang="en-US" dirty="0"/>
              <a:t>NN reduce the Chamfer distance by up to 98.48% compared to LS</a:t>
            </a:r>
          </a:p>
          <a:p>
            <a:r>
              <a:rPr lang="en-US" dirty="0">
                <a:solidFill>
                  <a:srgbClr val="FF0000"/>
                </a:solidFill>
              </a:rPr>
              <a:t>We recommend using NN in SI </a:t>
            </a:r>
            <a:r>
              <a:rPr lang="en-US" altLang="zh-CN" dirty="0">
                <a:solidFill>
                  <a:srgbClr val="FF0000"/>
                </a:solidFill>
              </a:rPr>
              <a:t>approach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A083E6AF-DAEA-4301-BA54-194089EF85FC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87F62F1A-EDA1-E30B-016D-7B438B1BF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4838163" y="3948277"/>
            <a:ext cx="3859083" cy="279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8F15C904-CC53-5F37-9BD2-B85EECA11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63188" y="3976907"/>
            <a:ext cx="3860932" cy="2792246"/>
          </a:xfrm>
          <a:prstGeom prst="rect">
            <a:avLst/>
          </a:prstGeom>
        </p:spPr>
      </p:pic>
      <p:sp>
        <p:nvSpPr>
          <p:cNvPr id="8" name="Right Arrow 41">
            <a:extLst>
              <a:ext uri="{FF2B5EF4-FFF2-40B4-BE49-F238E27FC236}">
                <a16:creationId xmlns:a16="http://schemas.microsoft.com/office/drawing/2014/main" id="{706B7A62-8422-6575-D2FD-533F710A28E1}"/>
              </a:ext>
            </a:extLst>
          </p:cNvPr>
          <p:cNvSpPr/>
          <p:nvPr/>
        </p:nvSpPr>
        <p:spPr>
          <a:xfrm rot="1542276">
            <a:off x="5321619" y="5978090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ight Arrow 41">
            <a:extLst>
              <a:ext uri="{FF2B5EF4-FFF2-40B4-BE49-F238E27FC236}">
                <a16:creationId xmlns:a16="http://schemas.microsoft.com/office/drawing/2014/main" id="{456020FA-C611-ABEA-E788-110AD416430B}"/>
              </a:ext>
            </a:extLst>
          </p:cNvPr>
          <p:cNvSpPr/>
          <p:nvPr/>
        </p:nvSpPr>
        <p:spPr>
          <a:xfrm rot="1542276">
            <a:off x="6185715" y="5624067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41">
            <a:extLst>
              <a:ext uri="{FF2B5EF4-FFF2-40B4-BE49-F238E27FC236}">
                <a16:creationId xmlns:a16="http://schemas.microsoft.com/office/drawing/2014/main" id="{27FC57A8-965D-757C-9635-FF31DC965577}"/>
              </a:ext>
            </a:extLst>
          </p:cNvPr>
          <p:cNvSpPr/>
          <p:nvPr/>
        </p:nvSpPr>
        <p:spPr>
          <a:xfrm rot="1542276">
            <a:off x="6993483" y="5624067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ight Arrow 41">
            <a:extLst>
              <a:ext uri="{FF2B5EF4-FFF2-40B4-BE49-F238E27FC236}">
                <a16:creationId xmlns:a16="http://schemas.microsoft.com/office/drawing/2014/main" id="{097A49AE-B0C3-CAC9-9D60-415D3B57F4AE}"/>
              </a:ext>
            </a:extLst>
          </p:cNvPr>
          <p:cNvSpPr/>
          <p:nvPr/>
        </p:nvSpPr>
        <p:spPr>
          <a:xfrm rot="1542276">
            <a:off x="7841899" y="5606962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BB49AE9-DA80-9CC0-5E31-F5947222FC69}"/>
              </a:ext>
            </a:extLst>
          </p:cNvPr>
          <p:cNvSpPr/>
          <p:nvPr/>
        </p:nvSpPr>
        <p:spPr bwMode="auto">
          <a:xfrm>
            <a:off x="1151154" y="5589240"/>
            <a:ext cx="3182953" cy="743657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14D4778C-6E57-CB35-AF55-755A037320D0}"/>
              </a:ext>
            </a:extLst>
          </p:cNvPr>
          <p:cNvSpPr txBox="1">
            <a:spLocks/>
          </p:cNvSpPr>
          <p:nvPr/>
        </p:nvSpPr>
        <p:spPr bwMode="auto">
          <a:xfrm>
            <a:off x="7020272" y="6453336"/>
            <a:ext cx="2016224" cy="28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02DC983-A656-4310-B853-8C30532C0C2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 wrap="square" anchor="b">
            <a:normAutofit fontScale="90000"/>
          </a:bodyPr>
          <a:lstStyle/>
          <a:p>
            <a:r>
              <a:rPr lang="en-US" altLang="zh-CN" sz="4400" dirty="0"/>
              <a:t>Design decision of concealment approaches (3/3)</a:t>
            </a:r>
            <a:endParaRPr lang="zh-CN" alt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15D12FC-5728-0286-926F-FAB3DE4150D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7840440" cy="2209796"/>
          </a:xfrm>
        </p:spPr>
        <p:txBody>
          <a:bodyPr/>
          <a:lstStyle/>
          <a:p>
            <a:r>
              <a:rPr lang="en-US" dirty="0"/>
              <a:t>BSF reduce the Chamfer distance by up to 71.48% compared to other algorithms </a:t>
            </a:r>
            <a:r>
              <a:rPr lang="en-US" altLang="zh-CN" dirty="0"/>
              <a:t>in TI approach.</a:t>
            </a:r>
          </a:p>
          <a:p>
            <a:r>
              <a:rPr lang="en-US" dirty="0">
                <a:solidFill>
                  <a:srgbClr val="FF0000"/>
                </a:solidFill>
              </a:rPr>
              <a:t>We recommend BSF in TI approach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A083E6AF-DAEA-4301-BA54-194089EF85FC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E7548214-B4CB-D8D1-6DC8-9E0816A3B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4899067" y="3948277"/>
            <a:ext cx="3737274" cy="279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4E567C2D-415D-25A1-820A-10A1D8F54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1892" y="3976907"/>
            <a:ext cx="3843523" cy="2792246"/>
          </a:xfrm>
          <a:prstGeom prst="rect">
            <a:avLst/>
          </a:prstGeom>
        </p:spPr>
      </p:pic>
      <p:sp>
        <p:nvSpPr>
          <p:cNvPr id="2" name="Right Arrow 41">
            <a:extLst>
              <a:ext uri="{FF2B5EF4-FFF2-40B4-BE49-F238E27FC236}">
                <a16:creationId xmlns:a16="http://schemas.microsoft.com/office/drawing/2014/main" id="{275484F6-460B-99FF-5629-36F4E07AA2F7}"/>
              </a:ext>
            </a:extLst>
          </p:cNvPr>
          <p:cNvSpPr/>
          <p:nvPr/>
        </p:nvSpPr>
        <p:spPr>
          <a:xfrm rot="7238508">
            <a:off x="5812789" y="5662613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Right Arrow 41">
            <a:extLst>
              <a:ext uri="{FF2B5EF4-FFF2-40B4-BE49-F238E27FC236}">
                <a16:creationId xmlns:a16="http://schemas.microsoft.com/office/drawing/2014/main" id="{166A90D1-47C0-3EF4-D342-136F937174CE}"/>
              </a:ext>
            </a:extLst>
          </p:cNvPr>
          <p:cNvSpPr/>
          <p:nvPr/>
        </p:nvSpPr>
        <p:spPr>
          <a:xfrm rot="7238508">
            <a:off x="6625062" y="4708410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ight Arrow 41">
            <a:extLst>
              <a:ext uri="{FF2B5EF4-FFF2-40B4-BE49-F238E27FC236}">
                <a16:creationId xmlns:a16="http://schemas.microsoft.com/office/drawing/2014/main" id="{35C31012-AC68-E126-273F-8D011E80BE7E}"/>
              </a:ext>
            </a:extLst>
          </p:cNvPr>
          <p:cNvSpPr/>
          <p:nvPr/>
        </p:nvSpPr>
        <p:spPr>
          <a:xfrm rot="7238508">
            <a:off x="7404424" y="4741315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ight Arrow 41">
            <a:extLst>
              <a:ext uri="{FF2B5EF4-FFF2-40B4-BE49-F238E27FC236}">
                <a16:creationId xmlns:a16="http://schemas.microsoft.com/office/drawing/2014/main" id="{BC6B6088-BD22-AA34-6F06-7DFA45CD3AE5}"/>
              </a:ext>
            </a:extLst>
          </p:cNvPr>
          <p:cNvSpPr/>
          <p:nvPr/>
        </p:nvSpPr>
        <p:spPr>
          <a:xfrm rot="7238508">
            <a:off x="8230504" y="4741315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41">
            <a:extLst>
              <a:ext uri="{FF2B5EF4-FFF2-40B4-BE49-F238E27FC236}">
                <a16:creationId xmlns:a16="http://schemas.microsoft.com/office/drawing/2014/main" id="{7CB031A7-666C-6402-0797-FCD17B38C823}"/>
              </a:ext>
            </a:extLst>
          </p:cNvPr>
          <p:cNvSpPr/>
          <p:nvPr/>
        </p:nvSpPr>
        <p:spPr>
          <a:xfrm rot="13798645">
            <a:off x="3597326" y="6094598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3DCED5E6-242E-32F6-9B88-0870FC79A9CF}"/>
              </a:ext>
            </a:extLst>
          </p:cNvPr>
          <p:cNvSpPr txBox="1">
            <a:spLocks/>
          </p:cNvSpPr>
          <p:nvPr/>
        </p:nvSpPr>
        <p:spPr bwMode="auto">
          <a:xfrm>
            <a:off x="7020272" y="6453336"/>
            <a:ext cx="2016224" cy="28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02DC983-A656-4310-B853-8C30532C0C2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61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0CCF7D-E00E-6F21-CC2B-5CCE4427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Low-level Performance of LEC with the co-simulator dataset.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32EFBA-1820-B046-7BD5-481E3D3A6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/>
          <a:lstStyle/>
          <a:p>
            <a:r>
              <a:rPr lang="en-US" altLang="zh-CN" dirty="0"/>
              <a:t>Our LEC algorithm:</a:t>
            </a:r>
          </a:p>
          <a:p>
            <a:pPr lvl="1"/>
            <a:r>
              <a:rPr lang="en-US" altLang="zh-CN" dirty="0"/>
              <a:t>Reduce the Chamfer distance by up to 75.77%</a:t>
            </a:r>
          </a:p>
          <a:p>
            <a:pPr lvl="1"/>
            <a:r>
              <a:rPr lang="en-US" altLang="zh-CN" dirty="0"/>
              <a:t>Cuts the Hausdorff distance by up to 30.17%</a:t>
            </a:r>
          </a:p>
          <a:p>
            <a:pPr lvl="1"/>
            <a:r>
              <a:rPr lang="en-US" altLang="zh-CN" dirty="0"/>
              <a:t>With a small gap of at most 25.55% in Hausdorff distance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C30633-4C64-BCF3-4BD8-E0B9A234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内容占位符 2">
            <a:extLst>
              <a:ext uri="{FF2B5EF4-FFF2-40B4-BE49-F238E27FC236}">
                <a16:creationId xmlns:a16="http://schemas.microsoft.com/office/drawing/2014/main" id="{4A24AE16-826A-2CC9-0059-F5EEE2FBA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4788024" y="3948277"/>
            <a:ext cx="3959361" cy="279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96534957-62F3-2514-6045-EAAD1B333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13973" y="3976907"/>
            <a:ext cx="3959362" cy="2792246"/>
          </a:xfrm>
          <a:prstGeom prst="rect">
            <a:avLst/>
          </a:prstGeom>
        </p:spPr>
      </p:pic>
      <p:sp>
        <p:nvSpPr>
          <p:cNvPr id="7" name="Right Arrow 41">
            <a:extLst>
              <a:ext uri="{FF2B5EF4-FFF2-40B4-BE49-F238E27FC236}">
                <a16:creationId xmlns:a16="http://schemas.microsoft.com/office/drawing/2014/main" id="{67C25CBB-B244-F66F-B091-870C982C05DD}"/>
              </a:ext>
            </a:extLst>
          </p:cNvPr>
          <p:cNvSpPr/>
          <p:nvPr/>
        </p:nvSpPr>
        <p:spPr>
          <a:xfrm rot="7238508">
            <a:off x="1420301" y="5890633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ight Arrow 41">
            <a:extLst>
              <a:ext uri="{FF2B5EF4-FFF2-40B4-BE49-F238E27FC236}">
                <a16:creationId xmlns:a16="http://schemas.microsoft.com/office/drawing/2014/main" id="{C07432BD-B206-9916-6BC0-F819ED2B45E1}"/>
              </a:ext>
            </a:extLst>
          </p:cNvPr>
          <p:cNvSpPr/>
          <p:nvPr/>
        </p:nvSpPr>
        <p:spPr>
          <a:xfrm rot="7238508">
            <a:off x="2351014" y="5486328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ight Arrow 41">
            <a:extLst>
              <a:ext uri="{FF2B5EF4-FFF2-40B4-BE49-F238E27FC236}">
                <a16:creationId xmlns:a16="http://schemas.microsoft.com/office/drawing/2014/main" id="{B0B75AEF-C263-37E5-A403-51F26FCA181A}"/>
              </a:ext>
            </a:extLst>
          </p:cNvPr>
          <p:cNvSpPr/>
          <p:nvPr/>
        </p:nvSpPr>
        <p:spPr>
          <a:xfrm rot="7238508">
            <a:off x="3220501" y="5303997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41">
            <a:extLst>
              <a:ext uri="{FF2B5EF4-FFF2-40B4-BE49-F238E27FC236}">
                <a16:creationId xmlns:a16="http://schemas.microsoft.com/office/drawing/2014/main" id="{D49C5F7A-51C5-2828-8456-7E67277D4494}"/>
              </a:ext>
            </a:extLst>
          </p:cNvPr>
          <p:cNvSpPr/>
          <p:nvPr/>
        </p:nvSpPr>
        <p:spPr>
          <a:xfrm rot="7238508">
            <a:off x="4125694" y="5478018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ight Arrow 41">
            <a:extLst>
              <a:ext uri="{FF2B5EF4-FFF2-40B4-BE49-F238E27FC236}">
                <a16:creationId xmlns:a16="http://schemas.microsoft.com/office/drawing/2014/main" id="{718A2109-0E49-9E43-483C-533766E8480D}"/>
              </a:ext>
            </a:extLst>
          </p:cNvPr>
          <p:cNvSpPr/>
          <p:nvPr/>
        </p:nvSpPr>
        <p:spPr>
          <a:xfrm rot="7238508">
            <a:off x="5786784" y="5102799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Right Arrow 41">
            <a:extLst>
              <a:ext uri="{FF2B5EF4-FFF2-40B4-BE49-F238E27FC236}">
                <a16:creationId xmlns:a16="http://schemas.microsoft.com/office/drawing/2014/main" id="{3455B88E-BBCD-9451-902A-7493ED28438A}"/>
              </a:ext>
            </a:extLst>
          </p:cNvPr>
          <p:cNvSpPr/>
          <p:nvPr/>
        </p:nvSpPr>
        <p:spPr>
          <a:xfrm rot="7238508">
            <a:off x="6676886" y="4893155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Right Arrow 41">
            <a:extLst>
              <a:ext uri="{FF2B5EF4-FFF2-40B4-BE49-F238E27FC236}">
                <a16:creationId xmlns:a16="http://schemas.microsoft.com/office/drawing/2014/main" id="{B67422B0-3A12-1AC7-EB07-2FCBFBFE5977}"/>
              </a:ext>
            </a:extLst>
          </p:cNvPr>
          <p:cNvSpPr/>
          <p:nvPr/>
        </p:nvSpPr>
        <p:spPr>
          <a:xfrm rot="7238508">
            <a:off x="7510424" y="4582494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Right Arrow 41">
            <a:extLst>
              <a:ext uri="{FF2B5EF4-FFF2-40B4-BE49-F238E27FC236}">
                <a16:creationId xmlns:a16="http://schemas.microsoft.com/office/drawing/2014/main" id="{2EC8C825-76DD-A039-FE2C-3158C80362C3}"/>
              </a:ext>
            </a:extLst>
          </p:cNvPr>
          <p:cNvSpPr/>
          <p:nvPr/>
        </p:nvSpPr>
        <p:spPr>
          <a:xfrm rot="7238508">
            <a:off x="8376738" y="4666497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7783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0CCF7D-E00E-6F21-CC2B-5CCE4427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High-level Performance of LEC with the co-simulator dataset.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32EFBA-1820-B046-7BD5-481E3D3A6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22497"/>
          </a:xfrm>
        </p:spPr>
        <p:txBody>
          <a:bodyPr/>
          <a:lstStyle/>
          <a:p>
            <a:r>
              <a:rPr lang="en-US" altLang="zh-CN" sz="2400" dirty="0"/>
              <a:t>Our LEC algorithm:</a:t>
            </a:r>
          </a:p>
          <a:p>
            <a:pPr lvl="1"/>
            <a:r>
              <a:rPr lang="en-US" altLang="zh-CN" sz="2200" dirty="0"/>
              <a:t>Improves the detection accuracy by at most 33.31%</a:t>
            </a:r>
          </a:p>
          <a:p>
            <a:pPr lvl="1"/>
            <a:r>
              <a:rPr lang="en-US" altLang="zh-CN" sz="2200" dirty="0"/>
              <a:t>With a tiny gap of at small as 0.75% than OPT in detection accuracy</a:t>
            </a:r>
          </a:p>
          <a:p>
            <a:pPr lvl="1"/>
            <a:r>
              <a:rPr lang="en-US" altLang="zh-CN" sz="2200" dirty="0"/>
              <a:t>With a small gap of at most 0.04% than OPT in average IoU</a:t>
            </a:r>
            <a:endParaRPr lang="zh-CN" altLang="en-US" sz="2200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C30633-4C64-BCF3-4BD8-E0B9A234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内容占位符 2">
            <a:extLst>
              <a:ext uri="{FF2B5EF4-FFF2-40B4-BE49-F238E27FC236}">
                <a16:creationId xmlns:a16="http://schemas.microsoft.com/office/drawing/2014/main" id="{A81DB763-13B2-7FBD-EF5B-899C6C6C6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788024" y="3948277"/>
            <a:ext cx="3959361" cy="279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8D7BC4C1-5AF3-13A5-536C-CDE093484E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973" y="3976907"/>
            <a:ext cx="3959362" cy="2792247"/>
          </a:xfrm>
          <a:prstGeom prst="rect">
            <a:avLst/>
          </a:prstGeom>
        </p:spPr>
      </p:pic>
      <p:sp>
        <p:nvSpPr>
          <p:cNvPr id="7" name="Right Arrow 41">
            <a:extLst>
              <a:ext uri="{FF2B5EF4-FFF2-40B4-BE49-F238E27FC236}">
                <a16:creationId xmlns:a16="http://schemas.microsoft.com/office/drawing/2014/main" id="{3715C494-5BD9-BA2F-08EE-8565133E7F97}"/>
              </a:ext>
            </a:extLst>
          </p:cNvPr>
          <p:cNvSpPr/>
          <p:nvPr/>
        </p:nvSpPr>
        <p:spPr>
          <a:xfrm rot="7238508">
            <a:off x="5812790" y="4294462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ight Arrow 41">
            <a:extLst>
              <a:ext uri="{FF2B5EF4-FFF2-40B4-BE49-F238E27FC236}">
                <a16:creationId xmlns:a16="http://schemas.microsoft.com/office/drawing/2014/main" id="{17FE049D-3E4A-0E77-6D9C-F76230F2E0F0}"/>
              </a:ext>
            </a:extLst>
          </p:cNvPr>
          <p:cNvSpPr/>
          <p:nvPr/>
        </p:nvSpPr>
        <p:spPr>
          <a:xfrm rot="7238508">
            <a:off x="8379623" y="4623721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ight Arrow 41">
            <a:extLst>
              <a:ext uri="{FF2B5EF4-FFF2-40B4-BE49-F238E27FC236}">
                <a16:creationId xmlns:a16="http://schemas.microsoft.com/office/drawing/2014/main" id="{49615E7E-49D9-B3C0-1F3D-84756794D276}"/>
              </a:ext>
            </a:extLst>
          </p:cNvPr>
          <p:cNvSpPr/>
          <p:nvPr/>
        </p:nvSpPr>
        <p:spPr>
          <a:xfrm rot="7238508">
            <a:off x="6625062" y="4726510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41">
            <a:extLst>
              <a:ext uri="{FF2B5EF4-FFF2-40B4-BE49-F238E27FC236}">
                <a16:creationId xmlns:a16="http://schemas.microsoft.com/office/drawing/2014/main" id="{2F67EC41-6B38-8767-BDA6-C81C75A1B626}"/>
              </a:ext>
            </a:extLst>
          </p:cNvPr>
          <p:cNvSpPr/>
          <p:nvPr/>
        </p:nvSpPr>
        <p:spPr>
          <a:xfrm rot="7238508">
            <a:off x="7502341" y="4666497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ight Arrow 41">
            <a:extLst>
              <a:ext uri="{FF2B5EF4-FFF2-40B4-BE49-F238E27FC236}">
                <a16:creationId xmlns:a16="http://schemas.microsoft.com/office/drawing/2014/main" id="{DF1FC658-E7C1-F247-25AD-A1491B8F55F3}"/>
              </a:ext>
            </a:extLst>
          </p:cNvPr>
          <p:cNvSpPr/>
          <p:nvPr/>
        </p:nvSpPr>
        <p:spPr>
          <a:xfrm rot="7238508">
            <a:off x="4086692" y="4366470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Right Arrow 41">
            <a:extLst>
              <a:ext uri="{FF2B5EF4-FFF2-40B4-BE49-F238E27FC236}">
                <a16:creationId xmlns:a16="http://schemas.microsoft.com/office/drawing/2014/main" id="{9CD07A89-F9CA-8E2F-6623-64A4C0F8ADA4}"/>
              </a:ext>
            </a:extLst>
          </p:cNvPr>
          <p:cNvSpPr/>
          <p:nvPr/>
        </p:nvSpPr>
        <p:spPr>
          <a:xfrm rot="7238508">
            <a:off x="3209410" y="4378467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Right Arrow 41">
            <a:extLst>
              <a:ext uri="{FF2B5EF4-FFF2-40B4-BE49-F238E27FC236}">
                <a16:creationId xmlns:a16="http://schemas.microsoft.com/office/drawing/2014/main" id="{3EC44851-CA29-2D81-309D-B7FFD3B406ED}"/>
              </a:ext>
            </a:extLst>
          </p:cNvPr>
          <p:cNvSpPr/>
          <p:nvPr/>
        </p:nvSpPr>
        <p:spPr>
          <a:xfrm rot="7238508">
            <a:off x="2351013" y="4366470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Right Arrow 41">
            <a:extLst>
              <a:ext uri="{FF2B5EF4-FFF2-40B4-BE49-F238E27FC236}">
                <a16:creationId xmlns:a16="http://schemas.microsoft.com/office/drawing/2014/main" id="{CD70EB09-D764-765E-9649-8F3747D49CD9}"/>
              </a:ext>
            </a:extLst>
          </p:cNvPr>
          <p:cNvSpPr/>
          <p:nvPr/>
        </p:nvSpPr>
        <p:spPr>
          <a:xfrm rot="7238508">
            <a:off x="1492310" y="4306457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3421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0CCF7D-E00E-6F21-CC2B-5CCE4427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Running Time of LEC with the co-simulator dataset.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32EFBA-1820-B046-7BD5-481E3D3A6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en-US" altLang="zh-CN" dirty="0"/>
              <a:t>Our LEC algorithm terminates in 360-570  </a:t>
            </a:r>
            <a:r>
              <a:rPr lang="en-US" altLang="zh-CN" dirty="0" err="1"/>
              <a:t>ms</a:t>
            </a:r>
            <a:r>
              <a:rPr lang="en-US" altLang="zh-CN" dirty="0"/>
              <a:t> throughout our evaluations.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Our LEC algorithm can run faster and achieves small gaps from OPT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C30633-4C64-BCF3-4BD8-E0B9A234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内容占位符 10">
            <a:extLst>
              <a:ext uri="{FF2B5EF4-FFF2-40B4-BE49-F238E27FC236}">
                <a16:creationId xmlns:a16="http://schemas.microsoft.com/office/drawing/2014/main" id="{0520E8AC-5C29-05B1-167C-113A3B2E1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6016" y="2511424"/>
            <a:ext cx="4038600" cy="28481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603E7CF-A783-C7B2-F31E-C5413D172673}"/>
              </a:ext>
            </a:extLst>
          </p:cNvPr>
          <p:cNvSpPr txBox="1"/>
          <p:nvPr/>
        </p:nvSpPr>
        <p:spPr>
          <a:xfrm>
            <a:off x="457200" y="5851822"/>
            <a:ext cx="667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  <a:latin typeface="+mj-lt"/>
              </a:rPr>
              <a:t>The running time of OPT is underestimated!</a:t>
            </a:r>
            <a:endParaRPr lang="zh-CN" altLang="en-US" sz="2400" dirty="0">
              <a:latin typeface="+mj-lt"/>
            </a:endParaRPr>
          </a:p>
        </p:txBody>
      </p:sp>
      <p:sp>
        <p:nvSpPr>
          <p:cNvPr id="7" name="Right Arrow 41">
            <a:extLst>
              <a:ext uri="{FF2B5EF4-FFF2-40B4-BE49-F238E27FC236}">
                <a16:creationId xmlns:a16="http://schemas.microsoft.com/office/drawing/2014/main" id="{B292C8E2-15EB-BB60-3097-095BF2D9F994}"/>
              </a:ext>
            </a:extLst>
          </p:cNvPr>
          <p:cNvSpPr/>
          <p:nvPr/>
        </p:nvSpPr>
        <p:spPr>
          <a:xfrm rot="7238508">
            <a:off x="5596766" y="4510484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ight Arrow 41">
            <a:extLst>
              <a:ext uri="{FF2B5EF4-FFF2-40B4-BE49-F238E27FC236}">
                <a16:creationId xmlns:a16="http://schemas.microsoft.com/office/drawing/2014/main" id="{407D2982-8C14-6B4B-1635-DC5AF8EE47B8}"/>
              </a:ext>
            </a:extLst>
          </p:cNvPr>
          <p:cNvSpPr/>
          <p:nvPr/>
        </p:nvSpPr>
        <p:spPr>
          <a:xfrm rot="7238508">
            <a:off x="6532870" y="4510486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ight Arrow 41">
            <a:extLst>
              <a:ext uri="{FF2B5EF4-FFF2-40B4-BE49-F238E27FC236}">
                <a16:creationId xmlns:a16="http://schemas.microsoft.com/office/drawing/2014/main" id="{991FEA0D-755F-313E-309A-7A4B32796232}"/>
              </a:ext>
            </a:extLst>
          </p:cNvPr>
          <p:cNvSpPr/>
          <p:nvPr/>
        </p:nvSpPr>
        <p:spPr>
          <a:xfrm rot="7238508">
            <a:off x="7438416" y="4522481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41">
            <a:extLst>
              <a:ext uri="{FF2B5EF4-FFF2-40B4-BE49-F238E27FC236}">
                <a16:creationId xmlns:a16="http://schemas.microsoft.com/office/drawing/2014/main" id="{D7511870-4718-888A-A28E-3155CE6C7711}"/>
              </a:ext>
            </a:extLst>
          </p:cNvPr>
          <p:cNvSpPr/>
          <p:nvPr/>
        </p:nvSpPr>
        <p:spPr>
          <a:xfrm rot="7238508">
            <a:off x="8374520" y="4510486"/>
            <a:ext cx="285282" cy="201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653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1D77A-C3E4-BB64-8527-33AE31B3D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of LEC in a DSRC network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36DEF3-3F57-9D75-212A-87927B548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79"/>
          </a:xfrm>
        </p:spPr>
        <p:txBody>
          <a:bodyPr/>
          <a:lstStyle/>
          <a:p>
            <a:r>
              <a:rPr lang="en-US" altLang="zh-CN" dirty="0"/>
              <a:t>Compared to C-V2X, DSRC network often causes longer inter-packet intervals</a:t>
            </a:r>
          </a:p>
          <a:p>
            <a:r>
              <a:rPr lang="en-US" altLang="zh-CN" dirty="0"/>
              <a:t>Our LEC algorithm outperforms TP, SI, and TI in Chamfer and Hausdorff distances by 12.25%-87.43% and 2.46%-66.58%, respectively.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D957BA-0894-5B5B-1C80-92E6D724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ADAA5E-125D-C218-201E-AA47E4ADD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289758"/>
            <a:ext cx="7109760" cy="193608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FD4CC3F-201A-C479-B0F2-F9ECF0CDAC63}"/>
              </a:ext>
            </a:extLst>
          </p:cNvPr>
          <p:cNvSpPr/>
          <p:nvPr/>
        </p:nvSpPr>
        <p:spPr bwMode="auto">
          <a:xfrm>
            <a:off x="6436907" y="4067826"/>
            <a:ext cx="799389" cy="2241494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80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278F0B-70D5-1398-C392-684DA2D5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579296" cy="1139825"/>
          </a:xfrm>
        </p:spPr>
        <p:txBody>
          <a:bodyPr/>
          <a:lstStyle/>
          <a:p>
            <a:r>
              <a:rPr lang="en-US" altLang="zh-CN" dirty="0"/>
              <a:t>Performance of LEC in pre-recorded KITTI dataset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E594A-3414-13D7-B45E-75F7EE096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2"/>
          </a:xfrm>
        </p:spPr>
        <p:txBody>
          <a:bodyPr/>
          <a:lstStyle/>
          <a:p>
            <a:r>
              <a:rPr lang="en-US" altLang="zh-CN" dirty="0"/>
              <a:t>Our LEC algorithm</a:t>
            </a:r>
          </a:p>
          <a:p>
            <a:pPr lvl="1"/>
            <a:r>
              <a:rPr lang="en-US" altLang="zh-CN" dirty="0"/>
              <a:t>outperforms TP, SI, and TI in Chamfer and Hausdorff distances by 2.56%-92.49% and 0.58%-62.48%, respectively</a:t>
            </a:r>
          </a:p>
          <a:p>
            <a:pPr lvl="1"/>
            <a:r>
              <a:rPr lang="en-US" altLang="zh-CN" dirty="0"/>
              <a:t>saves 70.72% of the running time compared to OPT, with small gaps of 5.56% and 2.59% in Chamfer and Hausdorff distances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F45397-77E2-94A2-763D-1061F141D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AE4FCC-5AE9-DE22-E428-C8E30623F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24" y="5201207"/>
            <a:ext cx="6911752" cy="125212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40B330-B1B6-A7F3-CBA0-FD8EDC02DCF9}"/>
              </a:ext>
            </a:extLst>
          </p:cNvPr>
          <p:cNvSpPr/>
          <p:nvPr/>
        </p:nvSpPr>
        <p:spPr bwMode="auto">
          <a:xfrm>
            <a:off x="6300192" y="5085184"/>
            <a:ext cx="799389" cy="136815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2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23A89D9-A1D0-4253-A95A-A55E0707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950302"/>
            <a:ext cx="7772400" cy="1362075"/>
          </a:xfrm>
        </p:spPr>
        <p:txBody>
          <a:bodyPr/>
          <a:lstStyle/>
          <a:p>
            <a:r>
              <a:rPr lang="en-US" altLang="zh-TW" dirty="0"/>
              <a:t>CONCLUSION &amp;</a:t>
            </a:r>
            <a:br>
              <a:rPr lang="en-US" altLang="zh-TW" dirty="0"/>
            </a:br>
            <a:r>
              <a:rPr lang="en-US" altLang="zh-TW" dirty="0"/>
              <a:t>FUTURE WORK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BFBF48-5569-4F9B-B2BB-906AED2C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8A92281-A929-7C38-8789-F95DC4D045C8}"/>
              </a:ext>
            </a:extLst>
          </p:cNvPr>
          <p:cNvGrpSpPr/>
          <p:nvPr/>
        </p:nvGrpSpPr>
        <p:grpSpPr>
          <a:xfrm>
            <a:off x="3576293" y="1213792"/>
            <a:ext cx="5847281" cy="5625124"/>
            <a:chOff x="3576293" y="1213792"/>
            <a:chExt cx="5847281" cy="5625124"/>
          </a:xfrm>
        </p:grpSpPr>
        <p:sp>
          <p:nvSpPr>
            <p:cNvPr id="3" name="Oval 11">
              <a:extLst>
                <a:ext uri="{FF2B5EF4-FFF2-40B4-BE49-F238E27FC236}">
                  <a16:creationId xmlns:a16="http://schemas.microsoft.com/office/drawing/2014/main" id="{82FF1159-A966-92BD-90F3-D236833BD59B}"/>
                </a:ext>
              </a:extLst>
            </p:cNvPr>
            <p:cNvSpPr/>
            <p:nvPr/>
          </p:nvSpPr>
          <p:spPr>
            <a:xfrm>
              <a:off x="4572000" y="2060848"/>
              <a:ext cx="2016224" cy="2186354"/>
            </a:xfrm>
            <a:prstGeom prst="ellipse">
              <a:avLst/>
            </a:prstGeom>
            <a:solidFill>
              <a:srgbClr val="5A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869F31C2-D0FA-F054-010B-6ACB2DB5676F}"/>
                </a:ext>
              </a:extLst>
            </p:cNvPr>
            <p:cNvSpPr/>
            <p:nvPr/>
          </p:nvSpPr>
          <p:spPr>
            <a:xfrm>
              <a:off x="6633193" y="3398119"/>
              <a:ext cx="2790381" cy="266274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pic>
          <p:nvPicPr>
            <p:cNvPr id="8" name="图片 7" descr="黑白色的标志&#10;&#10;中度可信度描述已自动生成">
              <a:extLst>
                <a:ext uri="{FF2B5EF4-FFF2-40B4-BE49-F238E27FC236}">
                  <a16:creationId xmlns:a16="http://schemas.microsoft.com/office/drawing/2014/main" id="{12439F24-DB03-4DF0-DDCC-9ECC7904E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962726"/>
              <a:ext cx="4876190" cy="4876190"/>
            </a:xfrm>
            <a:prstGeom prst="rect">
              <a:avLst/>
            </a:prstGeom>
          </p:spPr>
        </p:pic>
        <p:pic>
          <p:nvPicPr>
            <p:cNvPr id="9" name="图片 8" descr="形状&#10;&#10;低可信度描述已自动生成">
              <a:extLst>
                <a:ext uri="{FF2B5EF4-FFF2-40B4-BE49-F238E27FC236}">
                  <a16:creationId xmlns:a16="http://schemas.microsoft.com/office/drawing/2014/main" id="{9964E386-2655-6852-34C4-B0A3B966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941" y="1213792"/>
              <a:ext cx="1069941" cy="1069941"/>
            </a:xfrm>
            <a:prstGeom prst="rect">
              <a:avLst/>
            </a:prstGeom>
          </p:spPr>
        </p:pic>
        <p:pic>
          <p:nvPicPr>
            <p:cNvPr id="10" name="图片 9" descr="图标&#10;&#10;描述已自动生成">
              <a:extLst>
                <a:ext uri="{FF2B5EF4-FFF2-40B4-BE49-F238E27FC236}">
                  <a16:creationId xmlns:a16="http://schemas.microsoft.com/office/drawing/2014/main" id="{19DD5CAE-1696-513D-0027-58996E68D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93" y="5424238"/>
              <a:ext cx="354952" cy="354952"/>
            </a:xfrm>
            <a:prstGeom prst="rect">
              <a:avLst/>
            </a:prstGeom>
          </p:spPr>
        </p:pic>
        <p:pic>
          <p:nvPicPr>
            <p:cNvPr id="11" name="图片 10" descr="图片包含 图标&#10;&#10;描述已自动生成">
              <a:extLst>
                <a:ext uri="{FF2B5EF4-FFF2-40B4-BE49-F238E27FC236}">
                  <a16:creationId xmlns:a16="http://schemas.microsoft.com/office/drawing/2014/main" id="{F5B722B6-284E-A3F6-D026-9ABE00EC2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106" y="5647959"/>
              <a:ext cx="774598" cy="774598"/>
            </a:xfrm>
            <a:prstGeom prst="rect">
              <a:avLst/>
            </a:prstGeom>
          </p:spPr>
        </p:pic>
        <p:pic>
          <p:nvPicPr>
            <p:cNvPr id="12" name="图片 11" descr="徽标&#10;&#10;描述已自动生成">
              <a:extLst>
                <a:ext uri="{FF2B5EF4-FFF2-40B4-BE49-F238E27FC236}">
                  <a16:creationId xmlns:a16="http://schemas.microsoft.com/office/drawing/2014/main" id="{4647B1F2-4B56-A8C6-B7AC-A5D750131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5223075"/>
              <a:ext cx="1122526" cy="1122526"/>
            </a:xfrm>
            <a:prstGeom prst="rect">
              <a:avLst/>
            </a:prstGeom>
          </p:spPr>
        </p:pic>
        <p:pic>
          <p:nvPicPr>
            <p:cNvPr id="13" name="图片 12" descr="图标&#10;&#10;描述已自动生成">
              <a:extLst>
                <a:ext uri="{FF2B5EF4-FFF2-40B4-BE49-F238E27FC236}">
                  <a16:creationId xmlns:a16="http://schemas.microsoft.com/office/drawing/2014/main" id="{B6EA210F-8A42-CF8E-CF80-39801637F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84" y="4115016"/>
              <a:ext cx="774598" cy="774598"/>
            </a:xfrm>
            <a:prstGeom prst="rect">
              <a:avLst/>
            </a:prstGeom>
          </p:spPr>
        </p:pic>
        <p:pic>
          <p:nvPicPr>
            <p:cNvPr id="14" name="图片 13" descr="图标&#10;&#10;描述已自动生成">
              <a:extLst>
                <a:ext uri="{FF2B5EF4-FFF2-40B4-BE49-F238E27FC236}">
                  <a16:creationId xmlns:a16="http://schemas.microsoft.com/office/drawing/2014/main" id="{5460DC2E-E207-1291-9D15-0524CC732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784" y="4267416"/>
              <a:ext cx="774598" cy="77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189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en-US" sz="2600" dirty="0"/>
              <a:t>Studied the uninvestigated problem of error concealment for </a:t>
            </a:r>
            <a:r>
              <a:rPr lang="en-US" altLang="zh-CN" sz="2600" dirty="0"/>
              <a:t>dynamic LiDAR</a:t>
            </a:r>
            <a:r>
              <a:rPr lang="en-US" sz="2600" dirty="0"/>
              <a:t> point cloud</a:t>
            </a:r>
            <a:r>
              <a:rPr lang="en-US" altLang="zh-CN" sz="2600" dirty="0"/>
              <a:t>s</a:t>
            </a:r>
          </a:p>
          <a:p>
            <a:r>
              <a:rPr lang="en-US" altLang="zh-CN" sz="2600" dirty="0"/>
              <a:t>Implemented a comprehensive co-simulator of CARLA and NS-3</a:t>
            </a:r>
          </a:p>
          <a:p>
            <a:pPr lvl="1"/>
            <a:r>
              <a:rPr lang="en-US" altLang="zh-CN" sz="2200" dirty="0"/>
              <a:t>NR C-V2X and DSRC networks</a:t>
            </a:r>
            <a:endParaRPr lang="en-US" altLang="zh-CN" sz="2600" dirty="0"/>
          </a:p>
          <a:p>
            <a:r>
              <a:rPr lang="en-US" altLang="zh-CN" sz="2600" kern="1200" dirty="0">
                <a:latin typeface="Arial" charset="0"/>
              </a:rPr>
              <a:t>Proposed our LEC algorithm to adaptively select the most promising error concealment approach using an ML model.</a:t>
            </a:r>
            <a:endParaRPr lang="en-US" altLang="zh-CN" sz="2600" dirty="0"/>
          </a:p>
          <a:p>
            <a:r>
              <a:rPr lang="en-US" sz="2600" kern="1200" dirty="0">
                <a:latin typeface="Arial" charset="0"/>
              </a:rPr>
              <a:t>Significantly outperform the TP, SI, TI and with a small gap for OPT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7C366E60-CE0A-6FD8-15C8-24517D9BF897}"/>
              </a:ext>
            </a:extLst>
          </p:cNvPr>
          <p:cNvSpPr/>
          <p:nvPr/>
        </p:nvSpPr>
        <p:spPr>
          <a:xfrm>
            <a:off x="323528" y="1628800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1</a:t>
            </a:r>
            <a:endParaRPr lang="en-TW" sz="2800" dirty="0">
              <a:solidFill>
                <a:srgbClr val="FF0000"/>
              </a:solidFill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11F6FFA2-DA16-671C-294A-EEC1D7A9ED35}"/>
              </a:ext>
            </a:extLst>
          </p:cNvPr>
          <p:cNvSpPr/>
          <p:nvPr/>
        </p:nvSpPr>
        <p:spPr>
          <a:xfrm>
            <a:off x="323527" y="2492896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2</a:t>
            </a:r>
            <a:endParaRPr lang="en-TW" sz="2800" dirty="0">
              <a:solidFill>
                <a:srgbClr val="FF0000"/>
              </a:solidFill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91EB26D8-6097-478C-5466-7358BD8A2495}"/>
              </a:ext>
            </a:extLst>
          </p:cNvPr>
          <p:cNvSpPr/>
          <p:nvPr/>
        </p:nvSpPr>
        <p:spPr>
          <a:xfrm>
            <a:off x="322244" y="3760746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3</a:t>
            </a:r>
            <a:endParaRPr lang="en-TW" sz="2800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61DC2-D642-1EBF-AAEB-9FBB3A68F632}"/>
              </a:ext>
            </a:extLst>
          </p:cNvPr>
          <p:cNvSpPr/>
          <p:nvPr/>
        </p:nvSpPr>
        <p:spPr>
          <a:xfrm>
            <a:off x="323527" y="5028597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4</a:t>
            </a:r>
            <a:endParaRPr lang="en-TW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1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28635-9B6E-1B85-471B-0DB2B76D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Future Work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E5C884-F002-6C6D-9096-438E38AF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8" name="Oval 6">
            <a:extLst>
              <a:ext uri="{FF2B5EF4-FFF2-40B4-BE49-F238E27FC236}">
                <a16:creationId xmlns:a16="http://schemas.microsoft.com/office/drawing/2014/main" id="{9D8048DA-4376-6BFE-014C-1D41AF881D72}"/>
              </a:ext>
            </a:extLst>
          </p:cNvPr>
          <p:cNvSpPr/>
          <p:nvPr/>
        </p:nvSpPr>
        <p:spPr>
          <a:xfrm>
            <a:off x="2389171" y="2382705"/>
            <a:ext cx="4365658" cy="3970827"/>
          </a:xfrm>
          <a:prstGeom prst="ellipse">
            <a:avLst/>
          </a:prstGeom>
          <a:solidFill>
            <a:srgbClr val="A7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7E1083"/>
              </a:solidFill>
            </a:endParaRPr>
          </a:p>
        </p:txBody>
      </p:sp>
      <p:sp>
        <p:nvSpPr>
          <p:cNvPr id="69" name="Rounded Rectangle 4">
            <a:extLst>
              <a:ext uri="{FF2B5EF4-FFF2-40B4-BE49-F238E27FC236}">
                <a16:creationId xmlns:a16="http://schemas.microsoft.com/office/drawing/2014/main" id="{C338E357-BC03-C06E-AD2F-8FD61A9CB340}"/>
              </a:ext>
            </a:extLst>
          </p:cNvPr>
          <p:cNvSpPr/>
          <p:nvPr/>
        </p:nvSpPr>
        <p:spPr>
          <a:xfrm>
            <a:off x="2578923" y="3153059"/>
            <a:ext cx="3646798" cy="76455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Smarter ML models</a:t>
            </a:r>
            <a:endParaRPr lang="en-TW" sz="2400" dirty="0"/>
          </a:p>
        </p:txBody>
      </p:sp>
      <p:pic>
        <p:nvPicPr>
          <p:cNvPr id="71" name="Picture 9">
            <a:extLst>
              <a:ext uri="{FF2B5EF4-FFF2-40B4-BE49-F238E27FC236}">
                <a16:creationId xmlns:a16="http://schemas.microsoft.com/office/drawing/2014/main" id="{5E34051A-2177-7B50-AE88-851A15032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76" y="1647259"/>
            <a:ext cx="1375092" cy="1375092"/>
          </a:xfrm>
          <a:prstGeom prst="rect">
            <a:avLst/>
          </a:prstGeom>
        </p:spPr>
      </p:pic>
      <p:sp>
        <p:nvSpPr>
          <p:cNvPr id="72" name="Rounded Rectangle 10">
            <a:extLst>
              <a:ext uri="{FF2B5EF4-FFF2-40B4-BE49-F238E27FC236}">
                <a16:creationId xmlns:a16="http://schemas.microsoft.com/office/drawing/2014/main" id="{07E8BD2F-7DAE-58D2-07C4-155C75545441}"/>
              </a:ext>
            </a:extLst>
          </p:cNvPr>
          <p:cNvSpPr/>
          <p:nvPr/>
        </p:nvSpPr>
        <p:spPr>
          <a:xfrm>
            <a:off x="849655" y="5621190"/>
            <a:ext cx="3545203" cy="71602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Multi-vehicles feature extraction</a:t>
            </a:r>
            <a:endParaRPr lang="en-TW" sz="2400" dirty="0"/>
          </a:p>
        </p:txBody>
      </p:sp>
      <p:pic>
        <p:nvPicPr>
          <p:cNvPr id="73" name="Picture 3">
            <a:extLst>
              <a:ext uri="{FF2B5EF4-FFF2-40B4-BE49-F238E27FC236}">
                <a16:creationId xmlns:a16="http://schemas.microsoft.com/office/drawing/2014/main" id="{A65E3DBF-08D9-AB06-88C7-409535BD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9013" y="417201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3">
            <a:extLst>
              <a:ext uri="{FF2B5EF4-FFF2-40B4-BE49-F238E27FC236}">
                <a16:creationId xmlns:a16="http://schemas.microsoft.com/office/drawing/2014/main" id="{39DD0432-8671-EC28-069C-1B9555C237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276" y="4368119"/>
            <a:ext cx="1194672" cy="1194672"/>
          </a:xfrm>
          <a:prstGeom prst="rect">
            <a:avLst/>
          </a:prstGeom>
        </p:spPr>
      </p:pic>
      <p:sp>
        <p:nvSpPr>
          <p:cNvPr id="75" name="Rounded Rectangle 14">
            <a:extLst>
              <a:ext uri="{FF2B5EF4-FFF2-40B4-BE49-F238E27FC236}">
                <a16:creationId xmlns:a16="http://schemas.microsoft.com/office/drawing/2014/main" id="{75AC2549-3636-BCA4-7B3A-E481FFB925F6}"/>
              </a:ext>
            </a:extLst>
          </p:cNvPr>
          <p:cNvSpPr/>
          <p:nvPr/>
        </p:nvSpPr>
        <p:spPr>
          <a:xfrm>
            <a:off x="4930959" y="5592639"/>
            <a:ext cx="3545203" cy="7559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Large-scale and more simulations</a:t>
            </a:r>
            <a:endParaRPr lang="en-TW" sz="2400" dirty="0"/>
          </a:p>
        </p:txBody>
      </p:sp>
      <p:sp>
        <p:nvSpPr>
          <p:cNvPr id="80" name="Oval 26">
            <a:extLst>
              <a:ext uri="{FF2B5EF4-FFF2-40B4-BE49-F238E27FC236}">
                <a16:creationId xmlns:a16="http://schemas.microsoft.com/office/drawing/2014/main" id="{26E3B7E7-E1AF-F715-7335-9026267CFEB2}"/>
              </a:ext>
            </a:extLst>
          </p:cNvPr>
          <p:cNvSpPr/>
          <p:nvPr/>
        </p:nvSpPr>
        <p:spPr>
          <a:xfrm>
            <a:off x="2369713" y="2977867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1</a:t>
            </a:r>
            <a:endParaRPr lang="en-TW" sz="2800" dirty="0">
              <a:solidFill>
                <a:srgbClr val="FF0000"/>
              </a:solidFill>
            </a:endParaRPr>
          </a:p>
        </p:txBody>
      </p:sp>
      <p:sp>
        <p:nvSpPr>
          <p:cNvPr id="81" name="Oval 27">
            <a:extLst>
              <a:ext uri="{FF2B5EF4-FFF2-40B4-BE49-F238E27FC236}">
                <a16:creationId xmlns:a16="http://schemas.microsoft.com/office/drawing/2014/main" id="{06F78AB5-E021-CD68-593B-96D504AC0BA2}"/>
              </a:ext>
            </a:extLst>
          </p:cNvPr>
          <p:cNvSpPr/>
          <p:nvPr/>
        </p:nvSpPr>
        <p:spPr>
          <a:xfrm>
            <a:off x="644282" y="5391569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2</a:t>
            </a:r>
            <a:endParaRPr lang="en-TW" sz="2800" dirty="0">
              <a:solidFill>
                <a:srgbClr val="FF0000"/>
              </a:solidFill>
            </a:endParaRPr>
          </a:p>
        </p:txBody>
      </p:sp>
      <p:sp>
        <p:nvSpPr>
          <p:cNvPr id="82" name="Oval 30">
            <a:extLst>
              <a:ext uri="{FF2B5EF4-FFF2-40B4-BE49-F238E27FC236}">
                <a16:creationId xmlns:a16="http://schemas.microsoft.com/office/drawing/2014/main" id="{3B3914D5-1189-9099-F229-DA4D4C96996E}"/>
              </a:ext>
            </a:extLst>
          </p:cNvPr>
          <p:cNvSpPr/>
          <p:nvPr/>
        </p:nvSpPr>
        <p:spPr>
          <a:xfrm>
            <a:off x="4736987" y="5391569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3</a:t>
            </a:r>
            <a:endParaRPr lang="en-TW" sz="2800" dirty="0">
              <a:solidFill>
                <a:srgbClr val="FF0000"/>
              </a:solidFill>
            </a:endParaRPr>
          </a:p>
        </p:txBody>
      </p:sp>
      <p:pic>
        <p:nvPicPr>
          <p:cNvPr id="84" name="图片 83" descr="图标&#10;&#10;描述已自动生成">
            <a:extLst>
              <a:ext uri="{FF2B5EF4-FFF2-40B4-BE49-F238E27FC236}">
                <a16:creationId xmlns:a16="http://schemas.microsoft.com/office/drawing/2014/main" id="{C3645548-61FF-02D2-B326-F65FDE12EA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24" y="4122791"/>
            <a:ext cx="1440000" cy="1440000"/>
          </a:xfrm>
          <a:prstGeom prst="rect">
            <a:avLst/>
          </a:prstGeom>
        </p:spPr>
      </p:pic>
      <p:pic>
        <p:nvPicPr>
          <p:cNvPr id="86" name="图片 85" descr="徽标&#10;&#10;描述已自动生成">
            <a:extLst>
              <a:ext uri="{FF2B5EF4-FFF2-40B4-BE49-F238E27FC236}">
                <a16:creationId xmlns:a16="http://schemas.microsoft.com/office/drawing/2014/main" id="{FCCF0DCC-23BE-C360-972B-EAFFADF3B7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12" y="412279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2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39825"/>
          </a:xfrm>
        </p:spPr>
        <p:txBody>
          <a:bodyPr/>
          <a:lstStyle/>
          <a:p>
            <a:r>
              <a:rPr lang="en-US" altLang="zh-TW" sz="4000" dirty="0"/>
              <a:t>Applications for D</a:t>
            </a:r>
            <a:r>
              <a:rPr lang="en-US" altLang="zh-CN" sz="4000" dirty="0"/>
              <a:t>riving Automations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98888"/>
            <a:ext cx="8307505" cy="4970472"/>
          </a:xfrm>
        </p:spPr>
        <p:txBody>
          <a:bodyPr/>
          <a:lstStyle/>
          <a:p>
            <a:r>
              <a:rPr lang="en-US" altLang="zh-TW" dirty="0"/>
              <a:t>O</a:t>
            </a:r>
            <a:r>
              <a:rPr lang="en-US" altLang="zh-CN" dirty="0"/>
              <a:t>bject Detection</a:t>
            </a:r>
            <a:endParaRPr lang="en-US" altLang="zh-TW" dirty="0"/>
          </a:p>
          <a:p>
            <a:pPr lvl="1"/>
            <a:r>
              <a:rPr lang="en-US" altLang="zh-TW" dirty="0"/>
              <a:t>Obstacle detection</a:t>
            </a:r>
          </a:p>
          <a:p>
            <a:pPr lvl="1"/>
            <a:r>
              <a:rPr lang="en-US" altLang="zh-TW" dirty="0"/>
              <a:t>Congestion analysis</a:t>
            </a:r>
          </a:p>
          <a:p>
            <a:r>
              <a:rPr lang="en-US" altLang="zh-CN" dirty="0"/>
              <a:t>Semantic Segmentation</a:t>
            </a:r>
            <a:endParaRPr lang="en-US" altLang="zh-TW" dirty="0"/>
          </a:p>
          <a:p>
            <a:pPr lvl="1"/>
            <a:r>
              <a:rPr lang="en-US" altLang="zh-TW" dirty="0"/>
              <a:t>Refined analysis</a:t>
            </a:r>
          </a:p>
          <a:p>
            <a:pPr lvl="1"/>
            <a:r>
              <a:rPr lang="en-US" altLang="zh-TW" dirty="0"/>
              <a:t>Obstacle detection</a:t>
            </a:r>
          </a:p>
          <a:p>
            <a:r>
              <a:rPr lang="en-US" altLang="zh-TW" dirty="0"/>
              <a:t>L</a:t>
            </a:r>
            <a:r>
              <a:rPr lang="en-US" altLang="zh-CN" dirty="0"/>
              <a:t>ane Detection</a:t>
            </a:r>
            <a:endParaRPr lang="en-US" altLang="zh-TW" dirty="0"/>
          </a:p>
          <a:p>
            <a:pPr lvl="1"/>
            <a:r>
              <a:rPr lang="en-US" altLang="zh-TW" dirty="0"/>
              <a:t>Lane keeping</a:t>
            </a:r>
          </a:p>
          <a:p>
            <a:pPr lvl="1"/>
            <a:r>
              <a:rPr lang="en-US" altLang="zh-TW" dirty="0"/>
              <a:t>Route planning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2" name="Picture 4" descr="LiDAR point-cloud based 3D object detection implementation with colab  {Part-1 of 2} | by Gopalakrishna Adusumilli | Towards Data Science">
            <a:extLst>
              <a:ext uri="{FF2B5EF4-FFF2-40B4-BE49-F238E27FC236}">
                <a16:creationId xmlns:a16="http://schemas.microsoft.com/office/drawing/2014/main" id="{12103E14-700B-6B8E-BCB5-8CC8760B5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6442" r="18500"/>
          <a:stretch/>
        </p:blipFill>
        <p:spPr bwMode="auto">
          <a:xfrm>
            <a:off x="5341732" y="1750128"/>
            <a:ext cx="3041826" cy="14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DAR and Semantic Segmentation in 3D point cloud | by prash | Medium">
            <a:extLst>
              <a:ext uri="{FF2B5EF4-FFF2-40B4-BE49-F238E27FC236}">
                <a16:creationId xmlns:a16="http://schemas.microsoft.com/office/drawing/2014/main" id="{82B4FD40-53E9-3C35-450B-824E8784D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32" y="3270385"/>
            <a:ext cx="3041826" cy="15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troduction to Computer Vision &amp; Camera Calibration for Self Driving Cars  | by Prateek Sawhney | Medium">
            <a:extLst>
              <a:ext uri="{FF2B5EF4-FFF2-40B4-BE49-F238E27FC236}">
                <a16:creationId xmlns:a16="http://schemas.microsoft.com/office/drawing/2014/main" id="{988DB517-BB95-6BED-0CF0-8DB87881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32" y="4937533"/>
            <a:ext cx="3041826" cy="16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629C987-E272-192C-1C00-099C613E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64" y="2672469"/>
            <a:ext cx="777736" cy="58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5">
            <a:extLst>
              <a:ext uri="{FF2B5EF4-FFF2-40B4-BE49-F238E27FC236}">
                <a16:creationId xmlns:a16="http://schemas.microsoft.com/office/drawing/2014/main" id="{8E166210-577B-BE54-0CBC-DA62951274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r="33030"/>
          <a:stretch/>
        </p:blipFill>
        <p:spPr>
          <a:xfrm>
            <a:off x="7750175" y="4253796"/>
            <a:ext cx="1051041" cy="763500"/>
          </a:xfrm>
          <a:prstGeom prst="rect">
            <a:avLst/>
          </a:prstGeom>
        </p:spPr>
      </p:pic>
      <p:pic>
        <p:nvPicPr>
          <p:cNvPr id="5" name="图片 4" descr="照相机镜头&#10;&#10;中度可信度描述已自动生成">
            <a:extLst>
              <a:ext uri="{FF2B5EF4-FFF2-40B4-BE49-F238E27FC236}">
                <a16:creationId xmlns:a16="http://schemas.microsoft.com/office/drawing/2014/main" id="{0BCEAE3F-7343-D9C4-09DF-50CEA767A5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42" y="6249138"/>
            <a:ext cx="783710" cy="566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538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0EBDE02-273B-49F2-8D5E-E1E5C5A3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800" dirty="0"/>
              <a:t>Q&amp;A</a:t>
            </a:r>
            <a:endParaRPr lang="zh-TW" altLang="en-US" sz="8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645DD84-8A5D-498B-AC63-AD77E111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3575E5E3-C286-481B-8976-6CED44CA4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034" y="795762"/>
            <a:ext cx="7772400" cy="1500187"/>
          </a:xfrm>
        </p:spPr>
        <p:txBody>
          <a:bodyPr/>
          <a:lstStyle/>
          <a:p>
            <a:r>
              <a:rPr lang="en-US" altLang="zh-TW" sz="3600" b="1" dirty="0">
                <a:latin typeface="+mj-lt"/>
              </a:rPr>
              <a:t>Thank you for listening!</a:t>
            </a:r>
            <a:endParaRPr lang="zh-TW" altLang="en-US" sz="3600" b="1" dirty="0">
              <a:latin typeface="+mj-lt"/>
            </a:endParaRPr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3820125C-3DC0-5A6B-C092-16A715CDB0EC}"/>
              </a:ext>
            </a:extLst>
          </p:cNvPr>
          <p:cNvSpPr/>
          <p:nvPr/>
        </p:nvSpPr>
        <p:spPr>
          <a:xfrm>
            <a:off x="5462640" y="1061840"/>
            <a:ext cx="3115264" cy="1389260"/>
          </a:xfrm>
          <a:prstGeom prst="rect">
            <a:avLst/>
          </a:prstGeom>
          <a:solidFill>
            <a:srgbClr val="FFFFFF">
              <a:alpha val="807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ibre Franklin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A9A70C2-1FC4-802C-5D71-759FB475DD11}"/>
              </a:ext>
            </a:extLst>
          </p:cNvPr>
          <p:cNvSpPr txBox="1"/>
          <p:nvPr/>
        </p:nvSpPr>
        <p:spPr>
          <a:xfrm>
            <a:off x="481034" y="2312048"/>
            <a:ext cx="6898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Thanks</a:t>
            </a:r>
            <a:r>
              <a:rPr lang="zh-TW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for</a:t>
            </a:r>
            <a:r>
              <a:rPr lang="zh-TW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the</a:t>
            </a:r>
            <a:r>
              <a:rPr lang="zh-TW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help</a:t>
            </a:r>
            <a:r>
              <a:rPr lang="zh-TW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of</a:t>
            </a:r>
            <a:r>
              <a:rPr lang="zh-TW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Prof.</a:t>
            </a:r>
            <a:r>
              <a:rPr lang="zh-TW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Hsu, </a:t>
            </a:r>
            <a:r>
              <a:rPr lang="en-US" sz="2000" dirty="0">
                <a:latin typeface="+mj-lt"/>
              </a:rPr>
              <a:t>Chih-Chun Wu, Ching-Ting Wang </a:t>
            </a:r>
            <a:r>
              <a:rPr lang="en-US" altLang="zh-TW" sz="2000" dirty="0">
                <a:latin typeface="+mj-lt"/>
              </a:rPr>
              <a:t>and</a:t>
            </a:r>
            <a:r>
              <a:rPr lang="zh-TW" altLang="en-US" sz="2000" dirty="0">
                <a:latin typeface="+mj-lt"/>
              </a:rPr>
              <a:t> </a:t>
            </a:r>
            <a:r>
              <a:rPr lang="en-US" altLang="zh-TW" sz="2000" dirty="0">
                <a:latin typeface="+mj-lt"/>
              </a:rPr>
              <a:t>all</a:t>
            </a:r>
            <a:r>
              <a:rPr lang="zh-TW" altLang="en-US" sz="2000" dirty="0">
                <a:latin typeface="+mj-lt"/>
              </a:rPr>
              <a:t> </a:t>
            </a:r>
            <a:r>
              <a:rPr lang="en-US" altLang="zh-TW" sz="2000" dirty="0">
                <a:latin typeface="+mj-lt"/>
              </a:rPr>
              <a:t>lab mates.</a:t>
            </a:r>
            <a:r>
              <a:rPr lang="zh-TW" altLang="en-US" sz="2000" dirty="0">
                <a:latin typeface="+mj-lt"/>
              </a:rPr>
              <a:t> </a:t>
            </a:r>
            <a:r>
              <a:rPr lang="zh-TW" altLang="en-US" sz="2000" dirty="0">
                <a:latin typeface="+mj-lt"/>
                <a:cs typeface="Times New Roman" panose="02020603050405020304" pitchFamily="18" charset="0"/>
              </a:rPr>
              <a:t> </a:t>
            </a:r>
            <a:endParaRPr lang="en-TW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Google Shape;60;p13" descr="Picture 16">
            <a:extLst>
              <a:ext uri="{FF2B5EF4-FFF2-40B4-BE49-F238E27FC236}">
                <a16:creationId xmlns:a16="http://schemas.microsoft.com/office/drawing/2014/main" id="{06375713-4167-3260-EF38-EA3E47AA4C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5312" y="673241"/>
            <a:ext cx="1246144" cy="11908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E326F03-1867-E6F5-FEA4-6CFE8251BB48}"/>
              </a:ext>
            </a:extLst>
          </p:cNvPr>
          <p:cNvSpPr txBox="1">
            <a:spLocks/>
          </p:cNvSpPr>
          <p:nvPr/>
        </p:nvSpPr>
        <p:spPr bwMode="auto">
          <a:xfrm>
            <a:off x="482000" y="2906713"/>
            <a:ext cx="8784976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TW" sz="1800" kern="0" dirty="0">
                <a:latin typeface="+mj-lt"/>
              </a:rPr>
              <a:t>Publications: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800" u="sng" kern="0" dirty="0" err="1">
                <a:latin typeface="+mj-lt"/>
              </a:rPr>
              <a:t>Guihua</a:t>
            </a:r>
            <a:r>
              <a:rPr lang="en-US" altLang="zh-TW" sz="1800" u="sng" kern="0" dirty="0">
                <a:latin typeface="+mj-lt"/>
              </a:rPr>
              <a:t> Shi</a:t>
            </a:r>
            <a:r>
              <a:rPr lang="en-US" altLang="zh-TW" sz="1800" kern="0" dirty="0">
                <a:latin typeface="+mj-lt"/>
              </a:rPr>
              <a:t>, </a:t>
            </a:r>
            <a:r>
              <a:rPr lang="en-US" altLang="zh-TW" sz="1800" kern="0" dirty="0" err="1">
                <a:latin typeface="+mj-lt"/>
              </a:rPr>
              <a:t>Chih</a:t>
            </a:r>
            <a:r>
              <a:rPr lang="en-US" altLang="zh-TW" sz="1800" kern="0" dirty="0">
                <a:latin typeface="+mj-lt"/>
              </a:rPr>
              <a:t>-Chun Wu, Cheng-</a:t>
            </a:r>
            <a:r>
              <a:rPr lang="en-US" altLang="zh-TW" sz="1800" kern="0" dirty="0" err="1">
                <a:latin typeface="+mj-lt"/>
              </a:rPr>
              <a:t>Hsin</a:t>
            </a:r>
            <a:r>
              <a:rPr lang="en-US" altLang="zh-TW" sz="1800" kern="0" dirty="0">
                <a:latin typeface="+mj-lt"/>
              </a:rPr>
              <a:t> Hsu. Error Concealment for Dynamic LiDAR Point Clouds for Connected and Autonomous Vehicles[C]//GLOBECOM 2023-2023 IEEE Global Communications Conference. IEEE, 2023. </a:t>
            </a:r>
            <a:r>
              <a:rPr lang="en-US" altLang="zh-TW" sz="1800" b="1" kern="0" dirty="0">
                <a:latin typeface="+mj-lt"/>
              </a:rPr>
              <a:t>(</a:t>
            </a:r>
            <a:r>
              <a:rPr lang="en-US" altLang="zh-CN" sz="1800" b="1" kern="0" dirty="0">
                <a:latin typeface="+mj-lt"/>
              </a:rPr>
              <a:t>under</a:t>
            </a:r>
            <a:r>
              <a:rPr lang="en-US" altLang="zh-TW" sz="1800" b="1" kern="0" dirty="0">
                <a:latin typeface="+mj-lt"/>
              </a:rPr>
              <a:t> review)</a:t>
            </a:r>
          </a:p>
        </p:txBody>
      </p:sp>
    </p:spTree>
    <p:extLst>
      <p:ext uri="{BB962C8B-B14F-4D97-AF65-F5344CB8AC3E}">
        <p14:creationId xmlns:p14="http://schemas.microsoft.com/office/powerpoint/2010/main" val="1762834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30F6992A-1FFB-0453-1246-FAA8C44A6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39825"/>
          </a:xfrm>
        </p:spPr>
        <p:txBody>
          <a:bodyPr/>
          <a:lstStyle/>
          <a:p>
            <a:r>
              <a:rPr lang="en-US" altLang="zh-CN" dirty="0"/>
              <a:t>Levels of Autonomous Driving vehicles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600D4F-E148-F873-D5D8-55A501EB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242" name="Picture 2" descr="Dude, Where's My Autonomous Car?">
            <a:extLst>
              <a:ext uri="{FF2B5EF4-FFF2-40B4-BE49-F238E27FC236}">
                <a16:creationId xmlns:a16="http://schemas.microsoft.com/office/drawing/2014/main" id="{A443C693-B7CD-BEF6-FB04-A9C4A08A5E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2"/>
          <a:stretch/>
        </p:blipFill>
        <p:spPr bwMode="auto">
          <a:xfrm>
            <a:off x="795641" y="2564904"/>
            <a:ext cx="7552718" cy="35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225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D5455A86-F1C2-D0F1-FD9A-9557A816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altLang="zh-CN" dirty="0"/>
              <a:t>2D Sensor Limitations in CAVs</a:t>
            </a:r>
            <a:endParaRPr lang="zh-CN" altLang="en-US" dirty="0"/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EAB04809-007E-ED8B-3758-7A0167EBF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US" altLang="zh-CN" dirty="0"/>
              <a:t>Limited field of view</a:t>
            </a:r>
          </a:p>
          <a:p>
            <a:r>
              <a:rPr lang="en-US" altLang="zh-CN" dirty="0"/>
              <a:t>Influence of light and weather</a:t>
            </a:r>
          </a:p>
          <a:p>
            <a:r>
              <a:rPr lang="en-US" altLang="zh-CN" dirty="0"/>
              <a:t>Lack of depth information</a:t>
            </a:r>
          </a:p>
          <a:p>
            <a:r>
              <a:rPr lang="en-US" altLang="zh-CN" dirty="0"/>
              <a:t>Recognition of dynamic objects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E63A1E-DA0F-8ADA-B26C-58A35C46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2016224" cy="287188"/>
          </a:xfrm>
        </p:spPr>
        <p:txBody>
          <a:bodyPr/>
          <a:lstStyle/>
          <a:p>
            <a:fld id="{A083E6AF-DAEA-4301-BA54-194089EF85F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2" name="图片 11" descr="图标&#10;&#10;描述已自动生成">
            <a:extLst>
              <a:ext uri="{FF2B5EF4-FFF2-40B4-BE49-F238E27FC236}">
                <a16:creationId xmlns:a16="http://schemas.microsoft.com/office/drawing/2014/main" id="{E0878622-E9B5-4C4C-BED0-FE2E14C2E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9" y="4921815"/>
            <a:ext cx="1728193" cy="1728193"/>
          </a:xfrm>
          <a:prstGeom prst="rect">
            <a:avLst/>
          </a:prstGeom>
        </p:spPr>
      </p:pic>
      <p:pic>
        <p:nvPicPr>
          <p:cNvPr id="14" name="图片 13" descr="图标&#10;&#10;描述已自动生成">
            <a:extLst>
              <a:ext uri="{FF2B5EF4-FFF2-40B4-BE49-F238E27FC236}">
                <a16:creationId xmlns:a16="http://schemas.microsoft.com/office/drawing/2014/main" id="{7F73A4AB-E187-AACB-ECE9-94F8CD9BD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87919"/>
            <a:ext cx="1728193" cy="1728193"/>
          </a:xfrm>
          <a:prstGeom prst="rect">
            <a:avLst/>
          </a:prstGeom>
        </p:spPr>
      </p:pic>
      <p:pic>
        <p:nvPicPr>
          <p:cNvPr id="15" name="图片 14" descr="图标&#10;&#10;描述已自动生成">
            <a:extLst>
              <a:ext uri="{FF2B5EF4-FFF2-40B4-BE49-F238E27FC236}">
                <a16:creationId xmlns:a16="http://schemas.microsoft.com/office/drawing/2014/main" id="{C508AFC4-F717-2F89-4589-217BF6A73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27" y="4887919"/>
            <a:ext cx="1728192" cy="1728192"/>
          </a:xfrm>
          <a:prstGeom prst="rect">
            <a:avLst/>
          </a:prstGeom>
        </p:spPr>
      </p:pic>
      <p:pic>
        <p:nvPicPr>
          <p:cNvPr id="16" name="图片 15" descr="徽标&#10;&#10;描述已自动生成">
            <a:extLst>
              <a:ext uri="{FF2B5EF4-FFF2-40B4-BE49-F238E27FC236}">
                <a16:creationId xmlns:a16="http://schemas.microsoft.com/office/drawing/2014/main" id="{60972580-8591-F8B0-D252-5769810FB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65" y="4847947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41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smarter ML models, such reinforcement learning (RL), incremental model, etc.</a:t>
            </a:r>
          </a:p>
          <a:p>
            <a:r>
              <a:rPr lang="en-US" altLang="zh-CN" b="0" dirty="0">
                <a:effectLst/>
              </a:rPr>
              <a:t>Multi-vehicles feature extraction and fusion for error concealment</a:t>
            </a:r>
          </a:p>
          <a:p>
            <a:r>
              <a:rPr lang="en-US" altLang="zh-CN" b="0" dirty="0">
                <a:effectLst/>
              </a:rPr>
              <a:t>Transmit LU and CR messages for large-scale and more 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856FE072-57CA-A4FA-08D4-FA8814C666CC}"/>
              </a:ext>
            </a:extLst>
          </p:cNvPr>
          <p:cNvSpPr/>
          <p:nvPr/>
        </p:nvSpPr>
        <p:spPr>
          <a:xfrm>
            <a:off x="323528" y="1628800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1</a:t>
            </a:r>
            <a:endParaRPr lang="en-TW" sz="2800" dirty="0">
              <a:solidFill>
                <a:srgbClr val="FF0000"/>
              </a:solidFill>
            </a:endParaRP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C75F4170-984A-D3D8-999D-A17A30458D91}"/>
              </a:ext>
            </a:extLst>
          </p:cNvPr>
          <p:cNvSpPr/>
          <p:nvPr/>
        </p:nvSpPr>
        <p:spPr>
          <a:xfrm>
            <a:off x="323528" y="2564904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2</a:t>
            </a:r>
            <a:endParaRPr lang="en-TW" sz="2800" dirty="0">
              <a:solidFill>
                <a:srgbClr val="FF0000"/>
              </a:solidFill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6B99A0B4-70B3-A2B5-8847-6646D552CE4E}"/>
              </a:ext>
            </a:extLst>
          </p:cNvPr>
          <p:cNvSpPr/>
          <p:nvPr/>
        </p:nvSpPr>
        <p:spPr>
          <a:xfrm>
            <a:off x="323528" y="3573016"/>
            <a:ext cx="450987" cy="41662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3</a:t>
            </a:r>
            <a:endParaRPr lang="en-TW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5E00F2-C5D1-530B-63CD-08C26210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 of Town-10</a:t>
            </a:r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29777A3B-8143-A7F2-FB88-A3820A9FC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78" y="1320057"/>
            <a:ext cx="5419244" cy="5419244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F57BE3-088D-151A-0E84-8E5883DF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AutoShape 2" descr="town_10_aerial">
            <a:extLst>
              <a:ext uri="{FF2B5EF4-FFF2-40B4-BE49-F238E27FC236}">
                <a16:creationId xmlns:a16="http://schemas.microsoft.com/office/drawing/2014/main" id="{6641EA6B-0DE6-B348-0490-527AD4D475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83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2019BC-13EC-F0D5-C61C-FFDD4068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/>
              <a:t>Point Cloud Characteristics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28481C-C475-EA1A-A194-40AFFF9E9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b="1" dirty="0"/>
              <a:t>Dimension</a:t>
            </a:r>
            <a:r>
              <a:rPr lang="en-US" altLang="zh-CN" sz="2400" b="0" dirty="0">
                <a:effectLst/>
              </a:rPr>
              <a:t>: A set of points in 3D space, and each point has three coordinates, which are high-dimensional data</a:t>
            </a:r>
          </a:p>
          <a:p>
            <a:r>
              <a:rPr lang="en-US" altLang="zh-CN" sz="2400" b="1" dirty="0">
                <a:effectLst/>
              </a:rPr>
              <a:t>Unordered</a:t>
            </a:r>
            <a:r>
              <a:rPr lang="en-US" altLang="zh-CN" sz="2400" b="0" dirty="0">
                <a:effectLst/>
              </a:rPr>
              <a:t>: The points are not in order, and modifying the order will not affect the result</a:t>
            </a:r>
          </a:p>
          <a:p>
            <a:r>
              <a:rPr lang="en-US" altLang="zh-CN" sz="2400" b="1" dirty="0">
                <a:effectLst/>
              </a:rPr>
              <a:t>Interaction </a:t>
            </a:r>
            <a:r>
              <a:rPr lang="en-US" altLang="zh-CN" sz="2400" b="1" dirty="0"/>
              <a:t>b</a:t>
            </a:r>
            <a:r>
              <a:rPr lang="en-US" altLang="zh-CN" sz="2400" b="1" dirty="0">
                <a:effectLst/>
              </a:rPr>
              <a:t>etween points</a:t>
            </a:r>
            <a:r>
              <a:rPr lang="en-US" altLang="zh-CN" sz="2400" b="0" dirty="0">
                <a:effectLst/>
              </a:rPr>
              <a:t>: A single point is meaningless, and the features need to consider its structure and context</a:t>
            </a:r>
          </a:p>
          <a:p>
            <a:r>
              <a:rPr lang="en-US" altLang="zh-CN" sz="2400" b="1" dirty="0">
                <a:effectLst/>
              </a:rPr>
              <a:t>Invariance under transformations</a:t>
            </a:r>
            <a:r>
              <a:rPr lang="en-US" altLang="zh-CN" sz="2400" b="0" dirty="0">
                <a:effectLst/>
              </a:rPr>
              <a:t>: For points in the point cloud, their absolute position does not matter, and the overall rotation, transformation, and scaling does not modify the structure</a:t>
            </a:r>
          </a:p>
          <a:p>
            <a:pPr marL="0" indent="0">
              <a:buNone/>
            </a:pP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57F22F-CBC2-8CC9-27EF-8F6D2371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30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MOTIVATIONS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72011F0-0FF2-3EDD-D6B1-C67721E15DED}"/>
              </a:ext>
            </a:extLst>
          </p:cNvPr>
          <p:cNvGrpSpPr/>
          <p:nvPr/>
        </p:nvGrpSpPr>
        <p:grpSpPr>
          <a:xfrm>
            <a:off x="3576293" y="1213792"/>
            <a:ext cx="5847281" cy="5625124"/>
            <a:chOff x="3576293" y="1213792"/>
            <a:chExt cx="5847281" cy="5625124"/>
          </a:xfrm>
        </p:grpSpPr>
        <p:sp>
          <p:nvSpPr>
            <p:cNvPr id="3" name="Oval 11">
              <a:extLst>
                <a:ext uri="{FF2B5EF4-FFF2-40B4-BE49-F238E27FC236}">
                  <a16:creationId xmlns:a16="http://schemas.microsoft.com/office/drawing/2014/main" id="{52262CB7-B681-8B80-6E69-809CECDE0CB1}"/>
                </a:ext>
              </a:extLst>
            </p:cNvPr>
            <p:cNvSpPr/>
            <p:nvPr/>
          </p:nvSpPr>
          <p:spPr>
            <a:xfrm>
              <a:off x="4572000" y="2060848"/>
              <a:ext cx="2016224" cy="2186354"/>
            </a:xfrm>
            <a:prstGeom prst="ellipse">
              <a:avLst/>
            </a:prstGeom>
            <a:solidFill>
              <a:srgbClr val="5A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0DD72FDE-220C-BD18-07F9-4CDE030846E4}"/>
                </a:ext>
              </a:extLst>
            </p:cNvPr>
            <p:cNvSpPr/>
            <p:nvPr/>
          </p:nvSpPr>
          <p:spPr>
            <a:xfrm>
              <a:off x="6633193" y="3398119"/>
              <a:ext cx="2790381" cy="266274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pic>
          <p:nvPicPr>
            <p:cNvPr id="8" name="图片 7" descr="黑白色的标志&#10;&#10;中度可信度描述已自动生成">
              <a:extLst>
                <a:ext uri="{FF2B5EF4-FFF2-40B4-BE49-F238E27FC236}">
                  <a16:creationId xmlns:a16="http://schemas.microsoft.com/office/drawing/2014/main" id="{FCE10986-5588-B280-8026-1AA363F1B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962726"/>
              <a:ext cx="4876190" cy="4876190"/>
            </a:xfrm>
            <a:prstGeom prst="rect">
              <a:avLst/>
            </a:prstGeom>
          </p:spPr>
        </p:pic>
        <p:pic>
          <p:nvPicPr>
            <p:cNvPr id="9" name="图片 8" descr="形状&#10;&#10;低可信度描述已自动生成">
              <a:extLst>
                <a:ext uri="{FF2B5EF4-FFF2-40B4-BE49-F238E27FC236}">
                  <a16:creationId xmlns:a16="http://schemas.microsoft.com/office/drawing/2014/main" id="{AD01E40F-62F1-7773-46E5-4FAB4343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941" y="1213792"/>
              <a:ext cx="1069941" cy="1069941"/>
            </a:xfrm>
            <a:prstGeom prst="rect">
              <a:avLst/>
            </a:prstGeom>
          </p:spPr>
        </p:pic>
        <p:pic>
          <p:nvPicPr>
            <p:cNvPr id="10" name="图片 9" descr="图标&#10;&#10;描述已自动生成">
              <a:extLst>
                <a:ext uri="{FF2B5EF4-FFF2-40B4-BE49-F238E27FC236}">
                  <a16:creationId xmlns:a16="http://schemas.microsoft.com/office/drawing/2014/main" id="{803B077A-3F52-3729-6BCC-73A7B7DE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93" y="5424238"/>
              <a:ext cx="354952" cy="354952"/>
            </a:xfrm>
            <a:prstGeom prst="rect">
              <a:avLst/>
            </a:prstGeom>
          </p:spPr>
        </p:pic>
        <p:pic>
          <p:nvPicPr>
            <p:cNvPr id="11" name="图片 10" descr="图片包含 图标&#10;&#10;描述已自动生成">
              <a:extLst>
                <a:ext uri="{FF2B5EF4-FFF2-40B4-BE49-F238E27FC236}">
                  <a16:creationId xmlns:a16="http://schemas.microsoft.com/office/drawing/2014/main" id="{54CB9614-2267-2D4E-356C-82EFD0F8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106" y="5647959"/>
              <a:ext cx="774598" cy="774598"/>
            </a:xfrm>
            <a:prstGeom prst="rect">
              <a:avLst/>
            </a:prstGeom>
          </p:spPr>
        </p:pic>
        <p:pic>
          <p:nvPicPr>
            <p:cNvPr id="12" name="图片 11" descr="徽标&#10;&#10;描述已自动生成">
              <a:extLst>
                <a:ext uri="{FF2B5EF4-FFF2-40B4-BE49-F238E27FC236}">
                  <a16:creationId xmlns:a16="http://schemas.microsoft.com/office/drawing/2014/main" id="{C24BF97F-CF32-9C6C-35D2-16FE2EB54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5223075"/>
              <a:ext cx="1122526" cy="1122526"/>
            </a:xfrm>
            <a:prstGeom prst="rect">
              <a:avLst/>
            </a:prstGeom>
          </p:spPr>
        </p:pic>
        <p:pic>
          <p:nvPicPr>
            <p:cNvPr id="13" name="图片 12" descr="图标&#10;&#10;描述已自动生成">
              <a:extLst>
                <a:ext uri="{FF2B5EF4-FFF2-40B4-BE49-F238E27FC236}">
                  <a16:creationId xmlns:a16="http://schemas.microsoft.com/office/drawing/2014/main" id="{9A139E5D-0158-5CC0-46F7-4EFC6278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84" y="4115016"/>
              <a:ext cx="774598" cy="774598"/>
            </a:xfrm>
            <a:prstGeom prst="rect">
              <a:avLst/>
            </a:prstGeom>
          </p:spPr>
        </p:pic>
        <p:pic>
          <p:nvPicPr>
            <p:cNvPr id="14" name="图片 13" descr="图标&#10;&#10;描述已自动生成">
              <a:extLst>
                <a:ext uri="{FF2B5EF4-FFF2-40B4-BE49-F238E27FC236}">
                  <a16:creationId xmlns:a16="http://schemas.microsoft.com/office/drawing/2014/main" id="{21D0F20D-6107-5A72-5946-4FBC26E14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784" y="4267416"/>
              <a:ext cx="774598" cy="77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27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08DE0-5B9E-2E09-29DC-A89993A2A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Cooperative Perception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31D41F-ABC1-D8BF-AE99-812C5FDB7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The field of view from the single vehicle is always limited:</a:t>
            </a:r>
          </a:p>
          <a:p>
            <a:pPr lvl="1"/>
            <a:r>
              <a:rPr lang="en-US" altLang="zh-CN" sz="2000" dirty="0"/>
              <a:t>Blind spot</a:t>
            </a:r>
          </a:p>
          <a:p>
            <a:pPr lvl="1"/>
            <a:r>
              <a:rPr lang="en-US" altLang="zh-CN" sz="2000" dirty="0"/>
              <a:t>Obstacle occlusion</a:t>
            </a:r>
          </a:p>
          <a:p>
            <a:r>
              <a:rPr lang="en-US" altLang="zh-CN" sz="2400" dirty="0"/>
              <a:t>CAVs can obtain additional information by data sharing:</a:t>
            </a:r>
          </a:p>
          <a:p>
            <a:pPr lvl="1"/>
            <a:r>
              <a:rPr lang="en-US" altLang="zh-CN" sz="2000" dirty="0"/>
              <a:t>Sensor data [1]</a:t>
            </a:r>
          </a:p>
          <a:p>
            <a:pPr lvl="1"/>
            <a:r>
              <a:rPr lang="en-US" altLang="zh-CN" sz="2000" dirty="0"/>
              <a:t>Features [2]</a:t>
            </a:r>
          </a:p>
          <a:p>
            <a:pPr lvl="1"/>
            <a:r>
              <a:rPr lang="en-US" altLang="zh-CN" sz="2000" dirty="0"/>
              <a:t>High-level results [3]</a:t>
            </a:r>
          </a:p>
          <a:p>
            <a:pPr lvl="1"/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C0DF13-F521-7E13-70EA-F397E90D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文字方塊 26">
            <a:extLst>
              <a:ext uri="{FF2B5EF4-FFF2-40B4-BE49-F238E27FC236}">
                <a16:creationId xmlns:a16="http://schemas.microsoft.com/office/drawing/2014/main" id="{AA6B3F4D-09F9-189C-7748-DB1EE8D941E9}"/>
              </a:ext>
            </a:extLst>
          </p:cNvPr>
          <p:cNvSpPr txBox="1"/>
          <p:nvPr/>
        </p:nvSpPr>
        <p:spPr>
          <a:xfrm>
            <a:off x="251521" y="5970069"/>
            <a:ext cx="843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dirty="0"/>
              <a:t>[1] </a:t>
            </a:r>
            <a:r>
              <a:rPr lang="en-US" altLang="zh-CN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Zhang X, Zhang A, Sun J, et al. Emp: Edge-assisted multi-vehicle perception[C]//Proceedings of the 27th Annual International Conference on Mobile Computing and Networking. 2021: 545-558.</a:t>
            </a:r>
          </a:p>
          <a:p>
            <a:r>
              <a:rPr lang="en-US" altLang="zh-CN" sz="900" dirty="0">
                <a:solidFill>
                  <a:srgbClr val="222222"/>
                </a:solidFill>
                <a:latin typeface="Arial" panose="020B0604020202020204" pitchFamily="34" charset="0"/>
              </a:rPr>
              <a:t>[2] </a:t>
            </a:r>
            <a:r>
              <a:rPr lang="en-US" altLang="zh-CN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Chen Q, Ma X, Tang S, et al. F-cooper: Feature based cooperative perception for autonomous vehicle edge computing system using 3D point clouds[C]//Proceedings of the 4th ACM/IEEE Symposium on Edge Computing. 2019: 88-100.</a:t>
            </a:r>
          </a:p>
          <a:p>
            <a:r>
              <a:rPr lang="en-US" altLang="zh-CN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[3] Arnold E, </a:t>
            </a:r>
            <a:r>
              <a:rPr lang="en-US" altLang="zh-CN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Dianati</a:t>
            </a:r>
            <a:r>
              <a:rPr lang="en-US" altLang="zh-CN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M, de Temple R, et al. Cooperative perception for 3D object detection in driving scenarios using infrastructure sensors[J]. IEEE Transactions on Intelligent Transportation Systems, 2020, 23(3): 1852-1864.</a:t>
            </a:r>
          </a:p>
        </p:txBody>
      </p:sp>
      <p:pic>
        <p:nvPicPr>
          <p:cNvPr id="1028" name="Picture 4" descr="GIF图| 司机最怕“鬼探头”_搜狐汽车_搜狐网">
            <a:extLst>
              <a:ext uri="{FF2B5EF4-FFF2-40B4-BE49-F238E27FC236}">
                <a16:creationId xmlns:a16="http://schemas.microsoft.com/office/drawing/2014/main" id="{20CC8EBF-2624-AEE0-CFF0-B0086F802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21" y="4365476"/>
            <a:ext cx="2520280" cy="15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鬼探头”究竟是怎么回事？教你如何避开“鬼探头”">
            <a:extLst>
              <a:ext uri="{FF2B5EF4-FFF2-40B4-BE49-F238E27FC236}">
                <a16:creationId xmlns:a16="http://schemas.microsoft.com/office/drawing/2014/main" id="{21E8114C-0727-BAE3-DA1A-539492CD3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7"/>
          <a:stretch/>
        </p:blipFill>
        <p:spPr bwMode="auto">
          <a:xfrm>
            <a:off x="3346455" y="4352876"/>
            <a:ext cx="2520280" cy="15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车辆内轮差，恐怖的视角盲区- 知乎">
            <a:extLst>
              <a:ext uri="{FF2B5EF4-FFF2-40B4-BE49-F238E27FC236}">
                <a16:creationId xmlns:a16="http://schemas.microsoft.com/office/drawing/2014/main" id="{D052272C-EAC2-B65B-D767-8672E61A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5" y="4356313"/>
            <a:ext cx="2333625" cy="158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43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7A283CF2-3FA1-4482-2BCC-38A1CCA6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Point Cloud more than 100 Mbps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79E07-7C84-D2F4-E3EE-B58CD93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F133D16-838F-4188-9D3B-D1B24CF97CC0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0"/>
            <a:ext cx="8229600" cy="253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sz="2400" b="1" kern="0" dirty="0"/>
              <a:t>More than 1 million points per second [1]</a:t>
            </a:r>
          </a:p>
          <a:p>
            <a:r>
              <a:rPr lang="en-US" altLang="zh-CN" sz="2400" b="1" kern="0" dirty="0"/>
              <a:t>Streaming uncompressed dynamic point cloud dictates more than 100 Mbps</a:t>
            </a:r>
          </a:p>
          <a:p>
            <a:r>
              <a:rPr lang="en-US" altLang="zh-CN" sz="2400" b="1" kern="0" dirty="0">
                <a:solidFill>
                  <a:srgbClr val="FF0000"/>
                </a:solidFill>
              </a:rPr>
              <a:t>Difficult to support multiple vehicles [2]</a:t>
            </a:r>
            <a:endParaRPr lang="zh-CN" alt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13" name="文字方塊 26">
            <a:extLst>
              <a:ext uri="{FF2B5EF4-FFF2-40B4-BE49-F238E27FC236}">
                <a16:creationId xmlns:a16="http://schemas.microsoft.com/office/drawing/2014/main" id="{38699F1A-A525-4863-C66C-A3F84A4247B1}"/>
              </a:ext>
            </a:extLst>
          </p:cNvPr>
          <p:cNvSpPr txBox="1"/>
          <p:nvPr/>
        </p:nvSpPr>
        <p:spPr>
          <a:xfrm>
            <a:off x="179512" y="6334065"/>
            <a:ext cx="8784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[1]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Geiger A, Lenz P, Stiller C, et al. Vision meets robotics: The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kitti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dataset[J]. The International Journal of Robotics Research, 2013, 32(11): 1231-1237.</a:t>
            </a:r>
          </a:p>
          <a:p>
            <a:r>
              <a:rPr lang="en-US" altLang="zh-TW" sz="1000" dirty="0">
                <a:solidFill>
                  <a:srgbClr val="222222"/>
                </a:solidFill>
                <a:latin typeface="Arial" panose="020B0604020202020204" pitchFamily="34" charset="0"/>
              </a:rPr>
              <a:t>[2] 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Zhang X, Zhang A, Sun J, et al. Emp: Edge-assisted multi-vehicle perception[C]//Proceedings of the 27th Annual International Conference on Mobile Computing and Networking. 2021: 545-558.</a:t>
            </a:r>
            <a:endParaRPr lang="zh-TW" altLang="en-US" sz="1000" dirty="0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0A413A7D-5F30-EFAD-D332-9B788D7C0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07704" y="3580941"/>
            <a:ext cx="5635863" cy="2119335"/>
          </a:xfrm>
          <a:prstGeom prst="rect">
            <a:avLst/>
          </a:prstGeom>
        </p:spPr>
      </p:pic>
      <p:sp>
        <p:nvSpPr>
          <p:cNvPr id="2" name="Oval 17">
            <a:extLst>
              <a:ext uri="{FF2B5EF4-FFF2-40B4-BE49-F238E27FC236}">
                <a16:creationId xmlns:a16="http://schemas.microsoft.com/office/drawing/2014/main" id="{40A94FF9-17CE-9267-57DA-1B200B4BD45F}"/>
              </a:ext>
            </a:extLst>
          </p:cNvPr>
          <p:cNvSpPr/>
          <p:nvPr/>
        </p:nvSpPr>
        <p:spPr>
          <a:xfrm>
            <a:off x="1734624" y="3613582"/>
            <a:ext cx="346159" cy="34612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</a:rPr>
              <a:t>1</a:t>
            </a:r>
            <a:endParaRPr lang="en-TW" sz="2000" b="1" dirty="0">
              <a:solidFill>
                <a:schemeClr val="tx1"/>
              </a:solidFill>
            </a:endParaRPr>
          </a:p>
        </p:txBody>
      </p:sp>
      <p:sp>
        <p:nvSpPr>
          <p:cNvPr id="5" name="Oval 17">
            <a:extLst>
              <a:ext uri="{FF2B5EF4-FFF2-40B4-BE49-F238E27FC236}">
                <a16:creationId xmlns:a16="http://schemas.microsoft.com/office/drawing/2014/main" id="{31F373DA-8CA9-CFCE-CD24-89E549B63DB2}"/>
              </a:ext>
            </a:extLst>
          </p:cNvPr>
          <p:cNvSpPr/>
          <p:nvPr/>
        </p:nvSpPr>
        <p:spPr>
          <a:xfrm>
            <a:off x="3635896" y="3613581"/>
            <a:ext cx="346159" cy="34612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</a:rPr>
              <a:t>2</a:t>
            </a:r>
            <a:endParaRPr lang="en-TW" sz="2000" b="1" dirty="0">
              <a:solidFill>
                <a:schemeClr val="tx1"/>
              </a:solidFill>
            </a:endParaRPr>
          </a:p>
        </p:txBody>
      </p:sp>
      <p:sp>
        <p:nvSpPr>
          <p:cNvPr id="8" name="Oval 17">
            <a:extLst>
              <a:ext uri="{FF2B5EF4-FFF2-40B4-BE49-F238E27FC236}">
                <a16:creationId xmlns:a16="http://schemas.microsoft.com/office/drawing/2014/main" id="{55CBC496-BCF5-3876-F17D-80C70C87AD98}"/>
              </a:ext>
            </a:extLst>
          </p:cNvPr>
          <p:cNvSpPr/>
          <p:nvPr/>
        </p:nvSpPr>
        <p:spPr>
          <a:xfrm>
            <a:off x="5504925" y="3616790"/>
            <a:ext cx="346159" cy="34612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</a:rPr>
              <a:t>3</a:t>
            </a:r>
            <a:endParaRPr lang="en-TW" sz="2000" b="1" dirty="0">
              <a:solidFill>
                <a:schemeClr val="tx1"/>
              </a:solidFill>
            </a:endParaRPr>
          </a:p>
        </p:txBody>
      </p:sp>
      <p:sp>
        <p:nvSpPr>
          <p:cNvPr id="9" name="Oval 17">
            <a:extLst>
              <a:ext uri="{FF2B5EF4-FFF2-40B4-BE49-F238E27FC236}">
                <a16:creationId xmlns:a16="http://schemas.microsoft.com/office/drawing/2014/main" id="{34A2FB89-A925-F37E-5218-D9F34552EA8E}"/>
              </a:ext>
            </a:extLst>
          </p:cNvPr>
          <p:cNvSpPr/>
          <p:nvPr/>
        </p:nvSpPr>
        <p:spPr>
          <a:xfrm>
            <a:off x="5504925" y="4889965"/>
            <a:ext cx="346159" cy="34612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</a:rPr>
              <a:t>4</a:t>
            </a:r>
            <a:endParaRPr lang="en-TW" sz="2000" b="1" dirty="0">
              <a:solidFill>
                <a:schemeClr val="tx1"/>
              </a:solidFill>
            </a:endParaRPr>
          </a:p>
        </p:txBody>
      </p:sp>
      <p:sp>
        <p:nvSpPr>
          <p:cNvPr id="10" name="Oval 17">
            <a:extLst>
              <a:ext uri="{FF2B5EF4-FFF2-40B4-BE49-F238E27FC236}">
                <a16:creationId xmlns:a16="http://schemas.microsoft.com/office/drawing/2014/main" id="{CF014571-C104-21CE-33C6-1F44652266B5}"/>
              </a:ext>
            </a:extLst>
          </p:cNvPr>
          <p:cNvSpPr/>
          <p:nvPr/>
        </p:nvSpPr>
        <p:spPr>
          <a:xfrm>
            <a:off x="3635895" y="4880912"/>
            <a:ext cx="346159" cy="34612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</a:rPr>
              <a:t>5</a:t>
            </a:r>
            <a:endParaRPr lang="en-TW" sz="2000" b="1" dirty="0">
              <a:solidFill>
                <a:schemeClr val="tx1"/>
              </a:solidFill>
            </a:endParaRP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37B825C1-C523-3262-6C36-8CEE900C17C7}"/>
              </a:ext>
            </a:extLst>
          </p:cNvPr>
          <p:cNvSpPr/>
          <p:nvPr/>
        </p:nvSpPr>
        <p:spPr>
          <a:xfrm>
            <a:off x="1734624" y="4880911"/>
            <a:ext cx="346159" cy="34612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</a:rPr>
              <a:t>6</a:t>
            </a:r>
            <a:endParaRPr lang="en-TW" sz="20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77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7|1.5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6|1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3.5|3.9|8.7|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8.5|12.1|7.8|12|8.8|15.3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0.7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6.4|6.8|1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3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5.4|19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4|0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9.4|1.6|2.3|0.3|0.2|1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6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1|0.6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18.4|13.7"/>
</p:tagLst>
</file>

<file path=ppt/theme/theme1.xml><?xml version="1.0" encoding="utf-8"?>
<a:theme xmlns:a="http://schemas.openxmlformats.org/drawingml/2006/main" name="Level">
  <a:themeElements>
    <a:clrScheme name="Level 9">
      <a:dk1>
        <a:srgbClr val="000000"/>
      </a:dk1>
      <a:lt1>
        <a:srgbClr val="FFFFFF"/>
      </a:lt1>
      <a:dk2>
        <a:srgbClr val="666699"/>
      </a:dk2>
      <a:lt2>
        <a:srgbClr val="FFCC00"/>
      </a:lt2>
      <a:accent1>
        <a:srgbClr val="FF9900"/>
      </a:accent1>
      <a:accent2>
        <a:srgbClr val="FF99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8A00"/>
      </a:accent6>
      <a:hlink>
        <a:srgbClr val="666699"/>
      </a:hlink>
      <a:folHlink>
        <a:srgbClr val="999966"/>
      </a:folHlink>
    </a:clrScheme>
    <a:fontScheme name="Leve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2E9314A-E2F4-437E-A910-EBEA8AE69B6B}">
  <we:reference id="4b785c87-866c-4bad-85d8-5d1ae467ac9a" version="3.9.1.0" store="EXCatalog" storeType="EXCatalog"/>
  <we:alternateReferences>
    <we:reference id="WA104381909" version="3.9.1.0" store="zh-TW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05F2B278A4586C47A00ADEFF145AC6A9" ma:contentTypeVersion="2" ma:contentTypeDescription="建立新的文件。" ma:contentTypeScope="" ma:versionID="4a6c6e2e6ba5046ef7ecb0b9db8f7362">
  <xsd:schema xmlns:xsd="http://www.w3.org/2001/XMLSchema" xmlns:xs="http://www.w3.org/2001/XMLSchema" xmlns:p="http://schemas.microsoft.com/office/2006/metadata/properties" xmlns:ns3="dc2a9912-8d20-4aa2-a91a-424f659f047c" targetNamespace="http://schemas.microsoft.com/office/2006/metadata/properties" ma:root="true" ma:fieldsID="c7a0b1cbf7d69f7d5f3887c78e299082" ns3:_="">
    <xsd:import namespace="dc2a9912-8d20-4aa2-a91a-424f659f047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a9912-8d20-4aa2-a91a-424f659f0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E28A64-7B89-48D3-BC03-0E6D4A1C1BD6}">
  <ds:schemaRefs>
    <ds:schemaRef ds:uri="dc2a9912-8d20-4aa2-a91a-424f659f047c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1386DB6-A8D2-4507-A9C2-E72E652035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2a9912-8d20-4aa2-a91a-424f659f04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2FD9C1-E57A-458B-A409-B919F05699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41030</TotalTime>
  <Words>3095</Words>
  <Application>Microsoft Office PowerPoint</Application>
  <PresentationFormat>全屏显示(4:3)</PresentationFormat>
  <Paragraphs>495</Paragraphs>
  <Slides>54</Slides>
  <Notes>44</Notes>
  <HiddenSlides>4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2" baseType="lpstr">
      <vt:lpstr>Arial</vt:lpstr>
      <vt:lpstr>Cambria Math</vt:lpstr>
      <vt:lpstr>Consolas</vt:lpstr>
      <vt:lpstr>Libre Franklin</vt:lpstr>
      <vt:lpstr>Times New Roman</vt:lpstr>
      <vt:lpstr>Trebuchet MS</vt:lpstr>
      <vt:lpstr>Wingdings</vt:lpstr>
      <vt:lpstr>Level</vt:lpstr>
      <vt:lpstr>Error Concealment of Dynamic LiDAR Point Clouds for Connected and Autonomous Vehicles</vt:lpstr>
      <vt:lpstr>Outline</vt:lpstr>
      <vt:lpstr>introduction</vt:lpstr>
      <vt:lpstr>Sensors in CAVs</vt:lpstr>
      <vt:lpstr>Applications for Driving Automations</vt:lpstr>
      <vt:lpstr>Point Cloud Characteristics</vt:lpstr>
      <vt:lpstr>MOTIVATIONS</vt:lpstr>
      <vt:lpstr>Cooperative Perception</vt:lpstr>
      <vt:lpstr>Point Cloud more than 100 Mbps</vt:lpstr>
      <vt:lpstr>Internet of Vehicles Limitations</vt:lpstr>
      <vt:lpstr>Packet Loss may lead to misclassification </vt:lpstr>
      <vt:lpstr>Goals and Challenges</vt:lpstr>
      <vt:lpstr>Related Work</vt:lpstr>
      <vt:lpstr>Point Cloud Caching</vt:lpstr>
      <vt:lpstr>Point Cloud Completion</vt:lpstr>
      <vt:lpstr>Point Cloud Interpolation</vt:lpstr>
      <vt:lpstr>Problem</vt:lpstr>
      <vt:lpstr>Measurements of LiDAR</vt:lpstr>
      <vt:lpstr>Problem Statement</vt:lpstr>
      <vt:lpstr>SOLUTIONS</vt:lpstr>
      <vt:lpstr>System Overview</vt:lpstr>
      <vt:lpstr>Message Types</vt:lpstr>
      <vt:lpstr>Error Concealment Approaches</vt:lpstr>
      <vt:lpstr>Temporal Prediction (TP)</vt:lpstr>
      <vt:lpstr>Spatial Interpolation (SI)</vt:lpstr>
      <vt:lpstr>Temporal Interpolation (TI) (1/2)</vt:lpstr>
      <vt:lpstr>Temporal Interpolation (TI) (2/2)</vt:lpstr>
      <vt:lpstr>LiDAR Error Concealment (LEC)</vt:lpstr>
      <vt:lpstr>Experimental Setup</vt:lpstr>
      <vt:lpstr>Pre-recorded dataset</vt:lpstr>
      <vt:lpstr>Co-Simulator</vt:lpstr>
      <vt:lpstr>Workflow of Co-Simulator (1/2)</vt:lpstr>
      <vt:lpstr>Workflow of Co-Simulator (2/2)</vt:lpstr>
      <vt:lpstr>Experimental Setup</vt:lpstr>
      <vt:lpstr>Performance Metrics</vt:lpstr>
      <vt:lpstr>Results</vt:lpstr>
      <vt:lpstr>Training of LEC algorithm (1/2)</vt:lpstr>
      <vt:lpstr>Training of LEC algorithm (2/2)</vt:lpstr>
      <vt:lpstr>Design decision of concealment approaches (1/3)</vt:lpstr>
      <vt:lpstr>Design decision of concealment approaches (2/3)</vt:lpstr>
      <vt:lpstr>Design decision of concealment approaches (3/3)</vt:lpstr>
      <vt:lpstr>Low-level Performance of LEC with the co-simulator dataset.</vt:lpstr>
      <vt:lpstr>High-level Performance of LEC with the co-simulator dataset.</vt:lpstr>
      <vt:lpstr>Running Time of LEC with the co-simulator dataset.</vt:lpstr>
      <vt:lpstr>Performance of LEC in a DSRC network</vt:lpstr>
      <vt:lpstr>Performance of LEC in pre-recorded KITTI dataset</vt:lpstr>
      <vt:lpstr>CONCLUSION &amp; FUTURE WORK</vt:lpstr>
      <vt:lpstr>Conclusion</vt:lpstr>
      <vt:lpstr>Future Work</vt:lpstr>
      <vt:lpstr>Q&amp;A</vt:lpstr>
      <vt:lpstr>Levels of Autonomous Driving vehicles</vt:lpstr>
      <vt:lpstr>2D Sensor Limitations in CAVs</vt:lpstr>
      <vt:lpstr>Future Work</vt:lpstr>
      <vt:lpstr>Map of Town-10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PCC Arena: A Comprehensive Comparison for Point Cloud Compression Algorithms</dc:title>
  <dc:creator>吳丞浩</dc:creator>
  <cp:lastModifiedBy>石桂華</cp:lastModifiedBy>
  <cp:revision>445</cp:revision>
  <dcterms:created xsi:type="dcterms:W3CDTF">2020-03-08T07:01:48Z</dcterms:created>
  <dcterms:modified xsi:type="dcterms:W3CDTF">2023-07-17T09:13:41Z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0x01010005F2B278A4586C47A00ADEFF145AC6A9</vt:lpwstr>
  </property>
</Properties>
</file>