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8" r:id="rId1"/>
  </p:sldMasterIdLst>
  <p:notesMasterIdLst>
    <p:notesMasterId r:id="rId60"/>
  </p:notesMasterIdLst>
  <p:sldIdLst>
    <p:sldId id="314" r:id="rId2"/>
    <p:sldId id="375" r:id="rId3"/>
    <p:sldId id="438" r:id="rId4"/>
    <p:sldId id="445" r:id="rId5"/>
    <p:sldId id="436" r:id="rId6"/>
    <p:sldId id="439" r:id="rId7"/>
    <p:sldId id="434" r:id="rId8"/>
    <p:sldId id="435" r:id="rId9"/>
    <p:sldId id="437" r:id="rId10"/>
    <p:sldId id="376" r:id="rId11"/>
    <p:sldId id="442" r:id="rId12"/>
    <p:sldId id="444" r:id="rId13"/>
    <p:sldId id="377" r:id="rId14"/>
    <p:sldId id="402" r:id="rId15"/>
    <p:sldId id="403" r:id="rId16"/>
    <p:sldId id="406" r:id="rId17"/>
    <p:sldId id="407" r:id="rId18"/>
    <p:sldId id="416" r:id="rId19"/>
    <p:sldId id="341" r:id="rId20"/>
    <p:sldId id="417" r:id="rId21"/>
    <p:sldId id="380" r:id="rId22"/>
    <p:sldId id="421" r:id="rId23"/>
    <p:sldId id="422" r:id="rId24"/>
    <p:sldId id="423" r:id="rId25"/>
    <p:sldId id="409" r:id="rId26"/>
    <p:sldId id="412" r:id="rId27"/>
    <p:sldId id="411" r:id="rId28"/>
    <p:sldId id="413" r:id="rId29"/>
    <p:sldId id="381" r:id="rId30"/>
    <p:sldId id="372" r:id="rId31"/>
    <p:sldId id="369" r:id="rId32"/>
    <p:sldId id="382" r:id="rId33"/>
    <p:sldId id="332" r:id="rId34"/>
    <p:sldId id="415" r:id="rId35"/>
    <p:sldId id="357" r:id="rId36"/>
    <p:sldId id="383" r:id="rId37"/>
    <p:sldId id="441" r:id="rId38"/>
    <p:sldId id="362" r:id="rId39"/>
    <p:sldId id="447" r:id="rId40"/>
    <p:sldId id="424" r:id="rId41"/>
    <p:sldId id="425" r:id="rId42"/>
    <p:sldId id="426" r:id="rId43"/>
    <p:sldId id="427" r:id="rId44"/>
    <p:sldId id="446" r:id="rId45"/>
    <p:sldId id="429" r:id="rId46"/>
    <p:sldId id="433" r:id="rId47"/>
    <p:sldId id="430" r:id="rId48"/>
    <p:sldId id="440" r:id="rId49"/>
    <p:sldId id="384" r:id="rId50"/>
    <p:sldId id="368" r:id="rId51"/>
    <p:sldId id="336" r:id="rId52"/>
    <p:sldId id="401" r:id="rId53"/>
    <p:sldId id="418" r:id="rId54"/>
    <p:sldId id="419" r:id="rId55"/>
    <p:sldId id="420" r:id="rId56"/>
    <p:sldId id="428" r:id="rId57"/>
    <p:sldId id="431" r:id="rId58"/>
    <p:sldId id="43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79D"/>
    <a:srgbClr val="355D7E"/>
    <a:srgbClr val="97669E"/>
    <a:srgbClr val="D95319"/>
    <a:srgbClr val="FF9300"/>
    <a:srgbClr val="FF2600"/>
    <a:srgbClr val="A5AB81"/>
    <a:srgbClr val="94B6D2"/>
    <a:srgbClr val="C000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47"/>
    <p:restoredTop sz="82450" autoAdjust="0"/>
  </p:normalViewPr>
  <p:slideViewPr>
    <p:cSldViewPr snapToGrid="0" snapToObjects="1">
      <p:cViewPr varScale="1">
        <p:scale>
          <a:sx n="130" d="100"/>
          <a:sy n="130" d="100"/>
        </p:scale>
        <p:origin x="1928"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BBE38-4BE8-F544-A475-A4528A5DC3F1}" type="datetimeFigureOut">
              <a:rPr lang="en-TW" smtClean="0"/>
              <a:t>2022/10/20</a:t>
            </a:fld>
            <a:endParaRPr lang="en-TW"/>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DECE1-9E0A-EE4D-87B7-07DC3854E260}" type="slidenum">
              <a:rPr lang="en-TW" smtClean="0"/>
              <a:t>‹#›</a:t>
            </a:fld>
            <a:endParaRPr lang="en-TW"/>
          </a:p>
        </p:txBody>
      </p:sp>
    </p:spTree>
    <p:extLst>
      <p:ext uri="{BB962C8B-B14F-4D97-AF65-F5344CB8AC3E}">
        <p14:creationId xmlns:p14="http://schemas.microsoft.com/office/powerpoint/2010/main" val="345389517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提供一個系統</a:t>
            </a:r>
            <a:r>
              <a:rPr lang="zh-TW" altLang="en-US" dirty="0"/>
              <a:t> 他</a:t>
            </a:r>
            <a:r>
              <a:rPr lang="en-TW" dirty="0"/>
              <a:t>可以決定ＤＮＮ</a:t>
            </a:r>
            <a:r>
              <a:rPr lang="zh-TW" altLang="en-US" dirty="0"/>
              <a:t> </a:t>
            </a:r>
            <a:r>
              <a:rPr lang="en-US" altLang="zh-TW" dirty="0"/>
              <a:t>layer </a:t>
            </a:r>
            <a:r>
              <a:rPr lang="en-TW" dirty="0"/>
              <a:t>跑在哪裡</a:t>
            </a:r>
            <a:r>
              <a:rPr lang="zh-TW" altLang="en-US" dirty="0"/>
              <a:t> 來最大化服務用戶數量</a:t>
            </a:r>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1</a:t>
            </a:fld>
            <a:endParaRPr lang="en-TW"/>
          </a:p>
        </p:txBody>
      </p:sp>
    </p:spTree>
    <p:extLst>
      <p:ext uri="{BB962C8B-B14F-4D97-AF65-F5344CB8AC3E}">
        <p14:creationId xmlns:p14="http://schemas.microsoft.com/office/powerpoint/2010/main" val="18875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Res monitor會紀錄有哪些被deployed過的</a:t>
            </a:r>
            <a:r>
              <a:rPr lang="en-US" altLang="zh-TW" dirty="0"/>
              <a:t>model</a:t>
            </a:r>
            <a:r>
              <a:rPr lang="zh-TW" altLang="en-US" dirty="0"/>
              <a:t>，現在的運算資源，比方說</a:t>
            </a:r>
            <a:r>
              <a:rPr lang="en-US" altLang="zh-TW" dirty="0"/>
              <a:t>edge</a:t>
            </a:r>
            <a:r>
              <a:rPr lang="zh-TW" altLang="en-US" dirty="0"/>
              <a:t>還能被</a:t>
            </a:r>
            <a:r>
              <a:rPr lang="en-US" altLang="zh-TW" dirty="0"/>
              <a:t>deploy</a:t>
            </a:r>
            <a:r>
              <a:rPr lang="zh-TW" altLang="en-US" dirty="0"/>
              <a:t>幾個</a:t>
            </a:r>
            <a:r>
              <a:rPr lang="en-US" altLang="zh-TW" dirty="0"/>
              <a:t>Model</a:t>
            </a:r>
            <a:r>
              <a:rPr lang="zh-TW" altLang="en-US" dirty="0"/>
              <a:t>，網路資源，</a:t>
            </a:r>
            <a:r>
              <a:rPr lang="en-US" altLang="zh-TW" dirty="0"/>
              <a:t>edge-cloud</a:t>
            </a:r>
            <a:r>
              <a:rPr lang="zh-TW" altLang="en-US" dirty="0"/>
              <a:t>中間的網路狀況如何等</a:t>
            </a:r>
            <a:endParaRPr lang="en-US" altLang="zh-TW" dirty="0"/>
          </a:p>
          <a:p>
            <a:endParaRPr lang="en-US" altLang="zh-TW" dirty="0"/>
          </a:p>
          <a:p>
            <a:r>
              <a:rPr lang="en-US" altLang="zh-TW" dirty="0"/>
              <a:t>deployment manager</a:t>
            </a:r>
            <a:r>
              <a:rPr lang="zh-TW" altLang="en-US" dirty="0"/>
              <a:t>會根據</a:t>
            </a:r>
            <a:r>
              <a:rPr lang="en-US" altLang="zh-TW" dirty="0"/>
              <a:t>res monitor</a:t>
            </a:r>
            <a:r>
              <a:rPr lang="zh-TW" altLang="en-US" dirty="0"/>
              <a:t>跟他說的資源狀況來決定</a:t>
            </a:r>
            <a:r>
              <a:rPr lang="en-US" altLang="zh-TW" dirty="0"/>
              <a:t>aggregator</a:t>
            </a:r>
            <a:r>
              <a:rPr lang="zh-TW" altLang="en-US" dirty="0"/>
              <a:t>給他的</a:t>
            </a:r>
            <a:r>
              <a:rPr lang="en-US" altLang="zh-TW" dirty="0"/>
              <a:t>model req</a:t>
            </a:r>
            <a:r>
              <a:rPr lang="zh-TW" altLang="en-US" dirty="0"/>
              <a:t>應該怎麼被</a:t>
            </a:r>
            <a:r>
              <a:rPr lang="en-US" altLang="zh-TW" dirty="0"/>
              <a:t>deploy</a:t>
            </a:r>
          </a:p>
          <a:p>
            <a:r>
              <a:rPr lang="en-US" altLang="zh-TW" dirty="0"/>
              <a:t>container deployer</a:t>
            </a:r>
            <a:r>
              <a:rPr lang="zh-TW" altLang="en-US" dirty="0"/>
              <a:t>通知</a:t>
            </a:r>
            <a:r>
              <a:rPr lang="en-US" altLang="zh-TW" dirty="0"/>
              <a:t>computing devices</a:t>
            </a:r>
            <a:r>
              <a:rPr lang="zh-TW" altLang="en-US" dirty="0"/>
              <a:t>去執行那些</a:t>
            </a:r>
            <a:r>
              <a:rPr lang="en-US" altLang="zh-TW" dirty="0"/>
              <a:t>DNN layers</a:t>
            </a:r>
          </a:p>
          <a:p>
            <a:r>
              <a:rPr lang="zh-TW" altLang="en-US" dirty="0"/>
              <a:t>如果有不能被</a:t>
            </a:r>
            <a:r>
              <a:rPr lang="en-US" altLang="zh-TW" dirty="0"/>
              <a:t>Serve</a:t>
            </a:r>
            <a:r>
              <a:rPr lang="zh-TW" altLang="en-US" dirty="0"/>
              <a:t>的</a:t>
            </a:r>
            <a:r>
              <a:rPr lang="en-US" altLang="zh-TW" dirty="0"/>
              <a:t>req</a:t>
            </a:r>
            <a:r>
              <a:rPr lang="zh-TW" altLang="en-US" dirty="0"/>
              <a:t>，就會被丟回</a:t>
            </a:r>
            <a:r>
              <a:rPr lang="en-US" altLang="zh-TW" dirty="0"/>
              <a:t>queue</a:t>
            </a:r>
            <a:r>
              <a:rPr lang="zh-TW" altLang="en-US" dirty="0"/>
              <a:t>裡面</a:t>
            </a:r>
            <a:endParaRPr lang="en-US" altLang="zh-TW" dirty="0"/>
          </a:p>
          <a:p>
            <a:endParaRPr lang="en-US" altLang="zh-TW" dirty="0"/>
          </a:p>
          <a:p>
            <a:r>
              <a:rPr lang="en-US" altLang="zh-TW" dirty="0" err="1"/>
              <a:t>Reconfig</a:t>
            </a:r>
            <a:r>
              <a:rPr lang="zh-TW" altLang="en-US" dirty="0"/>
              <a:t>檢查被</a:t>
            </a:r>
            <a:r>
              <a:rPr lang="en-US" altLang="zh-TW" dirty="0"/>
              <a:t>deploy</a:t>
            </a:r>
            <a:r>
              <a:rPr lang="zh-TW" altLang="en-US" dirty="0"/>
              <a:t>的</a:t>
            </a:r>
            <a:r>
              <a:rPr lang="en-US" altLang="zh-TW" dirty="0"/>
              <a:t>model</a:t>
            </a:r>
            <a:r>
              <a:rPr lang="zh-TW" altLang="en-US" dirty="0"/>
              <a:t>如何，如果</a:t>
            </a:r>
            <a:r>
              <a:rPr lang="en-US" altLang="zh-TW" dirty="0"/>
              <a:t>latency</a:t>
            </a:r>
            <a:r>
              <a:rPr lang="zh-TW" altLang="en-US" dirty="0"/>
              <a:t>突然暴增，可能代表某個</a:t>
            </a:r>
            <a:r>
              <a:rPr lang="en-US" altLang="zh-TW" dirty="0"/>
              <a:t>link</a:t>
            </a:r>
            <a:r>
              <a:rPr lang="zh-TW" altLang="en-US" dirty="0"/>
              <a:t>現在塞住了，挪動</a:t>
            </a:r>
            <a:r>
              <a:rPr lang="en-US" altLang="zh-TW" dirty="0"/>
              <a:t>layer</a:t>
            </a:r>
            <a:r>
              <a:rPr lang="zh-TW" altLang="en-US" dirty="0"/>
              <a:t>減少往那邊送的資料量</a:t>
            </a:r>
            <a:endParaRPr lang="en-US" altLang="zh-TW" dirty="0"/>
          </a:p>
        </p:txBody>
      </p:sp>
      <p:sp>
        <p:nvSpPr>
          <p:cNvPr id="4" name="Slide Number Placeholder 3"/>
          <p:cNvSpPr>
            <a:spLocks noGrp="1"/>
          </p:cNvSpPr>
          <p:nvPr>
            <p:ph type="sldNum" sz="quarter" idx="5"/>
          </p:nvPr>
        </p:nvSpPr>
        <p:spPr/>
        <p:txBody>
          <a:bodyPr/>
          <a:lstStyle/>
          <a:p>
            <a:fld id="{F5DDECE1-9E0A-EE4D-87B7-07DC3854E260}" type="slidenum">
              <a:rPr lang="en-TW" smtClean="0"/>
              <a:t>16</a:t>
            </a:fld>
            <a:endParaRPr lang="en-TW"/>
          </a:p>
        </p:txBody>
      </p:sp>
    </p:spTree>
    <p:extLst>
      <p:ext uri="{BB962C8B-B14F-4D97-AF65-F5344CB8AC3E}">
        <p14:creationId xmlns:p14="http://schemas.microsoft.com/office/powerpoint/2010/main" val="339732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agent負責跟controller溝通</a:t>
            </a:r>
          </a:p>
          <a:p>
            <a:r>
              <a:rPr lang="en-TW" dirty="0"/>
              <a:t>也會負責接收跟傳送資料</a:t>
            </a:r>
          </a:p>
        </p:txBody>
      </p:sp>
      <p:sp>
        <p:nvSpPr>
          <p:cNvPr id="4" name="Slide Number Placeholder 3"/>
          <p:cNvSpPr>
            <a:spLocks noGrp="1"/>
          </p:cNvSpPr>
          <p:nvPr>
            <p:ph type="sldNum" sz="quarter" idx="5"/>
          </p:nvPr>
        </p:nvSpPr>
        <p:spPr/>
        <p:txBody>
          <a:bodyPr/>
          <a:lstStyle/>
          <a:p>
            <a:fld id="{F5DDECE1-9E0A-EE4D-87B7-07DC3854E260}" type="slidenum">
              <a:rPr lang="en-TW" smtClean="0"/>
              <a:t>17</a:t>
            </a:fld>
            <a:endParaRPr lang="en-TW"/>
          </a:p>
        </p:txBody>
      </p:sp>
    </p:spTree>
    <p:extLst>
      <p:ext uri="{BB962C8B-B14F-4D97-AF65-F5344CB8AC3E}">
        <p14:creationId xmlns:p14="http://schemas.microsoft.com/office/powerpoint/2010/main" val="418520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根據剛剛的系統架構</a:t>
            </a:r>
          </a:p>
          <a:p>
            <a:r>
              <a:rPr lang="en-TW" dirty="0"/>
              <a:t>我們接下來要解決的就是DNN該怎麼被ｄｅｐｌｏｙ</a:t>
            </a:r>
            <a:r>
              <a:rPr lang="zh-TW" altLang="en-US" dirty="0"/>
              <a:t> </a:t>
            </a:r>
            <a:endParaRPr lang="en-US" altLang="zh-TW" dirty="0"/>
          </a:p>
          <a:p>
            <a:r>
              <a:rPr lang="en-US" dirty="0" err="1"/>
              <a:t>兩個星星</a:t>
            </a:r>
            <a:endParaRPr lang="en-US" dirty="0"/>
          </a:p>
          <a:p>
            <a:endParaRPr lang="en-US" dirty="0"/>
          </a:p>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19</a:t>
            </a:fld>
            <a:endParaRPr lang="en-TW"/>
          </a:p>
        </p:txBody>
      </p:sp>
    </p:spTree>
    <p:extLst>
      <p:ext uri="{BB962C8B-B14F-4D97-AF65-F5344CB8AC3E}">
        <p14:creationId xmlns:p14="http://schemas.microsoft.com/office/powerpoint/2010/main" val="175498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22</a:t>
            </a:fld>
            <a:endParaRPr lang="en-TW"/>
          </a:p>
        </p:txBody>
      </p:sp>
    </p:spTree>
    <p:extLst>
      <p:ext uri="{BB962C8B-B14F-4D97-AF65-F5344CB8AC3E}">
        <p14:creationId xmlns:p14="http://schemas.microsoft.com/office/powerpoint/2010/main" val="90606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r>
              <a:rPr lang="en-TW" dirty="0"/>
              <a:t>=2代表IoT device還可以被放兩個container</a:t>
            </a:r>
          </a:p>
        </p:txBody>
      </p:sp>
      <p:sp>
        <p:nvSpPr>
          <p:cNvPr id="4" name="Slide Number Placeholder 3"/>
          <p:cNvSpPr>
            <a:spLocks noGrp="1"/>
          </p:cNvSpPr>
          <p:nvPr>
            <p:ph type="sldNum" sz="quarter" idx="5"/>
          </p:nvPr>
        </p:nvSpPr>
        <p:spPr/>
        <p:txBody>
          <a:bodyPr/>
          <a:lstStyle/>
          <a:p>
            <a:fld id="{F5DDECE1-9E0A-EE4D-87B7-07DC3854E260}" type="slidenum">
              <a:rPr lang="en-TW" smtClean="0"/>
              <a:t>23</a:t>
            </a:fld>
            <a:endParaRPr lang="en-TW"/>
          </a:p>
        </p:txBody>
      </p:sp>
    </p:spTree>
    <p:extLst>
      <p:ext uri="{BB962C8B-B14F-4D97-AF65-F5344CB8AC3E}">
        <p14:creationId xmlns:p14="http://schemas.microsoft.com/office/powerpoint/2010/main" val="137518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26</a:t>
            </a:fld>
            <a:endParaRPr lang="en-TW"/>
          </a:p>
        </p:txBody>
      </p:sp>
    </p:spTree>
    <p:extLst>
      <p:ext uri="{BB962C8B-B14F-4D97-AF65-F5344CB8AC3E}">
        <p14:creationId xmlns:p14="http://schemas.microsoft.com/office/powerpoint/2010/main" val="135796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Np-hard “multiple knapsack problem”</a:t>
            </a:r>
          </a:p>
          <a:p>
            <a:r>
              <a:rPr lang="en-TW" dirty="0"/>
              <a:t>解她太花時間，可能當下res狀況就又變了</a:t>
            </a:r>
          </a:p>
        </p:txBody>
      </p:sp>
      <p:sp>
        <p:nvSpPr>
          <p:cNvPr id="4" name="Slide Number Placeholder 3"/>
          <p:cNvSpPr>
            <a:spLocks noGrp="1"/>
          </p:cNvSpPr>
          <p:nvPr>
            <p:ph type="sldNum" sz="quarter" idx="5"/>
          </p:nvPr>
        </p:nvSpPr>
        <p:spPr/>
        <p:txBody>
          <a:bodyPr/>
          <a:lstStyle/>
          <a:p>
            <a:fld id="{F5DDECE1-9E0A-EE4D-87B7-07DC3854E260}" type="slidenum">
              <a:rPr lang="en-TW" smtClean="0"/>
              <a:t>27</a:t>
            </a:fld>
            <a:endParaRPr lang="en-TW"/>
          </a:p>
        </p:txBody>
      </p:sp>
    </p:spTree>
    <p:extLst>
      <p:ext uri="{BB962C8B-B14F-4D97-AF65-F5344CB8AC3E}">
        <p14:creationId xmlns:p14="http://schemas.microsoft.com/office/powerpoint/2010/main" val="28847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因為我們是想要</a:t>
            </a:r>
            <a:r>
              <a:rPr lang="en-US" altLang="zh-TW" dirty="0"/>
              <a:t>serve</a:t>
            </a:r>
            <a:r>
              <a:rPr lang="zh-TW" altLang="en-US" dirty="0"/>
              <a:t>愈多</a:t>
            </a:r>
            <a:r>
              <a:rPr lang="en-US" altLang="zh-TW" dirty="0"/>
              <a:t>req</a:t>
            </a:r>
            <a:r>
              <a:rPr lang="zh-TW" altLang="en-US" dirty="0"/>
              <a:t>愈好，所以讓有比較多</a:t>
            </a:r>
            <a:r>
              <a:rPr lang="en-US" altLang="zh-TW" dirty="0"/>
              <a:t>req</a:t>
            </a:r>
            <a:r>
              <a:rPr lang="zh-TW" altLang="en-US" dirty="0"/>
              <a:t>的</a:t>
            </a:r>
            <a:r>
              <a:rPr lang="en-US" altLang="zh-TW" dirty="0"/>
              <a:t>model</a:t>
            </a:r>
            <a:r>
              <a:rPr lang="zh-TW" altLang="en-US" dirty="0"/>
              <a:t>先選資源</a:t>
            </a:r>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28</a:t>
            </a:fld>
            <a:endParaRPr lang="en-TW"/>
          </a:p>
        </p:txBody>
      </p:sp>
    </p:spTree>
    <p:extLst>
      <p:ext uri="{BB962C8B-B14F-4D97-AF65-F5344CB8AC3E}">
        <p14:creationId xmlns:p14="http://schemas.microsoft.com/office/powerpoint/2010/main" val="403845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8-27組</a:t>
            </a:r>
          </a:p>
        </p:txBody>
      </p:sp>
      <p:sp>
        <p:nvSpPr>
          <p:cNvPr id="4" name="Slide Number Placeholder 3"/>
          <p:cNvSpPr>
            <a:spLocks noGrp="1"/>
          </p:cNvSpPr>
          <p:nvPr>
            <p:ph type="sldNum" sz="quarter" idx="5"/>
          </p:nvPr>
        </p:nvSpPr>
        <p:spPr/>
        <p:txBody>
          <a:bodyPr/>
          <a:lstStyle/>
          <a:p>
            <a:fld id="{F5DDECE1-9E0A-EE4D-87B7-07DC3854E260}" type="slidenum">
              <a:rPr lang="en-TW" smtClean="0"/>
              <a:t>31</a:t>
            </a:fld>
            <a:endParaRPr lang="en-TW"/>
          </a:p>
        </p:txBody>
      </p:sp>
    </p:spTree>
    <p:extLst>
      <p:ext uri="{BB962C8B-B14F-4D97-AF65-F5344CB8AC3E}">
        <p14:creationId xmlns:p14="http://schemas.microsoft.com/office/powerpoint/2010/main" val="72284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33</a:t>
            </a:fld>
            <a:endParaRPr lang="en-TW"/>
          </a:p>
        </p:txBody>
      </p:sp>
    </p:spTree>
    <p:extLst>
      <p:ext uri="{BB962C8B-B14F-4D97-AF65-F5344CB8AC3E}">
        <p14:creationId xmlns:p14="http://schemas.microsoft.com/office/powerpoint/2010/main" val="136291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愈來愈多sensor被佈建在我們的生活日常中，比如十字路口的監視器、老人院裡的motion sensor、水裡的酸鹼值偵測器等等</a:t>
            </a:r>
          </a:p>
          <a:p>
            <a:r>
              <a:rPr lang="en-US" dirty="0"/>
              <a:t>S</a:t>
            </a:r>
            <a:r>
              <a:rPr lang="en-TW" dirty="0"/>
              <a:t>ensor產生的資料需要經過ioT analytics的分析才能變成人類用得了的資訊</a:t>
            </a:r>
          </a:p>
          <a:p>
            <a:r>
              <a:rPr lang="en-TW" dirty="0"/>
              <a:t>深度神經網路常被用在實作iot analytics來達到智慧分析</a:t>
            </a:r>
          </a:p>
        </p:txBody>
      </p:sp>
      <p:sp>
        <p:nvSpPr>
          <p:cNvPr id="4" name="Slide Number Placeholder 3"/>
          <p:cNvSpPr>
            <a:spLocks noGrp="1"/>
          </p:cNvSpPr>
          <p:nvPr>
            <p:ph type="sldNum" sz="quarter" idx="5"/>
          </p:nvPr>
        </p:nvSpPr>
        <p:spPr/>
        <p:txBody>
          <a:bodyPr/>
          <a:lstStyle/>
          <a:p>
            <a:fld id="{F5DDECE1-9E0A-EE4D-87B7-07DC3854E260}" type="slidenum">
              <a:rPr lang="en-TW" smtClean="0"/>
              <a:t>4</a:t>
            </a:fld>
            <a:endParaRPr lang="en-TW"/>
          </a:p>
        </p:txBody>
      </p:sp>
    </p:spTree>
    <p:extLst>
      <p:ext uri="{BB962C8B-B14F-4D97-AF65-F5344CB8AC3E}">
        <p14:creationId xmlns:p14="http://schemas.microsoft.com/office/powerpoint/2010/main" val="397789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為了讓不同的task有不同的workload，我們train了五組model</a:t>
            </a:r>
          </a:p>
        </p:txBody>
      </p:sp>
      <p:sp>
        <p:nvSpPr>
          <p:cNvPr id="4" name="Slide Number Placeholder 3"/>
          <p:cNvSpPr>
            <a:spLocks noGrp="1"/>
          </p:cNvSpPr>
          <p:nvPr>
            <p:ph type="sldNum" sz="quarter" idx="5"/>
          </p:nvPr>
        </p:nvSpPr>
        <p:spPr/>
        <p:txBody>
          <a:bodyPr/>
          <a:lstStyle/>
          <a:p>
            <a:fld id="{F5DDECE1-9E0A-EE4D-87B7-07DC3854E260}" type="slidenum">
              <a:rPr lang="en-TW" smtClean="0"/>
              <a:t>34</a:t>
            </a:fld>
            <a:endParaRPr lang="en-TW"/>
          </a:p>
        </p:txBody>
      </p:sp>
    </p:spTree>
    <p:extLst>
      <p:ext uri="{BB962C8B-B14F-4D97-AF65-F5344CB8AC3E}">
        <p14:creationId xmlns:p14="http://schemas.microsoft.com/office/powerpoint/2010/main" val="644838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r>
              <a:rPr lang="en-TW" dirty="0"/>
              <a:t>bjectives</a:t>
            </a:r>
          </a:p>
          <a:p>
            <a:r>
              <a:rPr lang="en-US" dirty="0"/>
              <a:t>P</a:t>
            </a:r>
            <a:r>
              <a:rPr lang="en-TW" dirty="0"/>
              <a:t>erformance</a:t>
            </a:r>
          </a:p>
          <a:p>
            <a:r>
              <a:rPr lang="en-US" dirty="0"/>
              <a:t>O</a:t>
            </a:r>
            <a:r>
              <a:rPr lang="en-TW" dirty="0"/>
              <a:t>verhead</a:t>
            </a:r>
          </a:p>
        </p:txBody>
      </p:sp>
      <p:sp>
        <p:nvSpPr>
          <p:cNvPr id="4" name="Slide Number Placeholder 3"/>
          <p:cNvSpPr>
            <a:spLocks noGrp="1"/>
          </p:cNvSpPr>
          <p:nvPr>
            <p:ph type="sldNum" sz="quarter" idx="5"/>
          </p:nvPr>
        </p:nvSpPr>
        <p:spPr/>
        <p:txBody>
          <a:bodyPr/>
          <a:lstStyle/>
          <a:p>
            <a:fld id="{F5DDECE1-9E0A-EE4D-87B7-07DC3854E260}" type="slidenum">
              <a:rPr lang="en-TW" smtClean="0"/>
              <a:t>38</a:t>
            </a:fld>
            <a:endParaRPr lang="en-TW"/>
          </a:p>
        </p:txBody>
      </p:sp>
    </p:spTree>
    <p:extLst>
      <p:ext uri="{BB962C8B-B14F-4D97-AF65-F5344CB8AC3E}">
        <p14:creationId xmlns:p14="http://schemas.microsoft.com/office/powerpoint/2010/main" val="1702389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aggregate之後選擇的acc不一樣所以acc不一樣</a:t>
            </a:r>
          </a:p>
        </p:txBody>
      </p:sp>
      <p:sp>
        <p:nvSpPr>
          <p:cNvPr id="4" name="Slide Number Placeholder 3"/>
          <p:cNvSpPr>
            <a:spLocks noGrp="1"/>
          </p:cNvSpPr>
          <p:nvPr>
            <p:ph type="sldNum" sz="quarter" idx="5"/>
          </p:nvPr>
        </p:nvSpPr>
        <p:spPr/>
        <p:txBody>
          <a:bodyPr/>
          <a:lstStyle/>
          <a:p>
            <a:fld id="{F5DDECE1-9E0A-EE4D-87B7-07DC3854E260}" type="slidenum">
              <a:rPr lang="en-TW" smtClean="0"/>
              <a:t>41</a:t>
            </a:fld>
            <a:endParaRPr lang="en-TW"/>
          </a:p>
        </p:txBody>
      </p:sp>
    </p:spTree>
    <p:extLst>
      <p:ext uri="{BB962C8B-B14F-4D97-AF65-F5344CB8AC3E}">
        <p14:creationId xmlns:p14="http://schemas.microsoft.com/office/powerpoint/2010/main" val="2413243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43</a:t>
            </a:fld>
            <a:endParaRPr lang="en-TW"/>
          </a:p>
        </p:txBody>
      </p:sp>
    </p:spTree>
    <p:extLst>
      <p:ext uri="{BB962C8B-B14F-4D97-AF65-F5344CB8AC3E}">
        <p14:creationId xmlns:p14="http://schemas.microsoft.com/office/powerpoint/2010/main" val="30457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46</a:t>
            </a:fld>
            <a:endParaRPr lang="en-TW"/>
          </a:p>
        </p:txBody>
      </p:sp>
    </p:spTree>
    <p:extLst>
      <p:ext uri="{BB962C8B-B14F-4D97-AF65-F5344CB8AC3E}">
        <p14:creationId xmlns:p14="http://schemas.microsoft.com/office/powerpoint/2010/main" val="3947271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48</a:t>
            </a:fld>
            <a:endParaRPr lang="en-TW"/>
          </a:p>
        </p:txBody>
      </p:sp>
    </p:spTree>
    <p:extLst>
      <p:ext uri="{BB962C8B-B14F-4D97-AF65-F5344CB8AC3E}">
        <p14:creationId xmlns:p14="http://schemas.microsoft.com/office/powerpoint/2010/main" val="281722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50</a:t>
            </a:fld>
            <a:endParaRPr lang="en-TW"/>
          </a:p>
        </p:txBody>
      </p:sp>
    </p:spTree>
    <p:extLst>
      <p:ext uri="{BB962C8B-B14F-4D97-AF65-F5344CB8AC3E}">
        <p14:creationId xmlns:p14="http://schemas.microsoft.com/office/powerpoint/2010/main" val="326394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Consider the cost of reconfiguration</a:t>
            </a:r>
          </a:p>
          <a:p>
            <a:pPr lvl="1"/>
            <a:r>
              <a:rPr lang="en-US" sz="2000" dirty="0"/>
              <a:t>Service downtime </a:t>
            </a:r>
            <a:r>
              <a:rPr lang="en-US" sz="2000" dirty="0" err="1"/>
              <a:t>v.s</a:t>
            </a:r>
            <a:r>
              <a:rPr lang="en-US" sz="2000" dirty="0"/>
              <a:t>. satisfied ratio improvement</a:t>
            </a:r>
          </a:p>
          <a:p>
            <a:r>
              <a:rPr lang="en-US" sz="2200" dirty="0"/>
              <a:t>Include multiple computing devices in each infrastructure layer</a:t>
            </a:r>
          </a:p>
          <a:p>
            <a:r>
              <a:rPr lang="en-US" sz="2200" dirty="0"/>
              <a:t>Predict workload and adaptively adjust aggregation period</a:t>
            </a:r>
          </a:p>
          <a:p>
            <a:pPr lvl="1"/>
            <a:r>
              <a:rPr lang="en-US" sz="2000" dirty="0"/>
              <a:t>Longer aggregation period is suitable for heavier workload</a:t>
            </a:r>
          </a:p>
          <a:p>
            <a:pPr lvl="1"/>
            <a:endParaRPr lang="en-TW" dirty="0"/>
          </a:p>
          <a:p>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51</a:t>
            </a:fld>
            <a:endParaRPr lang="en-TW"/>
          </a:p>
        </p:txBody>
      </p:sp>
    </p:spTree>
    <p:extLst>
      <p:ext uri="{BB962C8B-B14F-4D97-AF65-F5344CB8AC3E}">
        <p14:creationId xmlns:p14="http://schemas.microsoft.com/office/powerpoint/2010/main" val="317622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深度神經網路需要龐大的運算資源</a:t>
            </a:r>
          </a:p>
          <a:p>
            <a:r>
              <a:rPr lang="en-TW" dirty="0"/>
              <a:t>在哪裡執行它就變成了一個研究問題</a:t>
            </a:r>
          </a:p>
          <a:p>
            <a:r>
              <a:rPr lang="en-TW" dirty="0"/>
              <a:t>放在iot可能因為運算資源不足導致運算延遲過長</a:t>
            </a:r>
          </a:p>
          <a:p>
            <a:r>
              <a:rPr lang="en-TW" dirty="0"/>
              <a:t>都放到cloud的話可能因為資料量太大反而造成trans lat上升</a:t>
            </a:r>
          </a:p>
          <a:p>
            <a:r>
              <a:rPr lang="en-TW" dirty="0"/>
              <a:t>在如今的infrastructure常見的thing-to-cloud</a:t>
            </a:r>
            <a:r>
              <a:rPr lang="zh-TW" altLang="en-US" dirty="0"/>
              <a:t> </a:t>
            </a:r>
            <a:r>
              <a:rPr lang="en-US" altLang="zh-TW" dirty="0"/>
              <a:t>continuum</a:t>
            </a:r>
            <a:r>
              <a:rPr lang="zh-TW" altLang="en-US" dirty="0"/>
              <a:t>中，也就是包含</a:t>
            </a:r>
            <a:r>
              <a:rPr lang="en-US" altLang="zh-TW" dirty="0" err="1"/>
              <a:t>iot</a:t>
            </a:r>
            <a:r>
              <a:rPr lang="en-US" altLang="zh-TW" dirty="0"/>
              <a:t> dev, edge server</a:t>
            </a:r>
            <a:r>
              <a:rPr lang="zh-TW" altLang="en-US" dirty="0"/>
              <a:t>以及</a:t>
            </a:r>
            <a:r>
              <a:rPr lang="en-US" altLang="zh-TW" dirty="0"/>
              <a:t>cloud server</a:t>
            </a:r>
            <a:r>
              <a:rPr lang="zh-TW" altLang="en-US" dirty="0"/>
              <a:t>的架構下，愈往上</a:t>
            </a:r>
            <a:r>
              <a:rPr lang="en-US" altLang="zh-TW" dirty="0"/>
              <a:t>com </a:t>
            </a:r>
            <a:r>
              <a:rPr lang="en-US" altLang="zh-TW" dirty="0" err="1"/>
              <a:t>lat</a:t>
            </a:r>
            <a:r>
              <a:rPr lang="zh-TW" altLang="en-US" dirty="0"/>
              <a:t>愈低，但</a:t>
            </a:r>
            <a:r>
              <a:rPr lang="en-US" altLang="zh-TW" dirty="0"/>
              <a:t>trans </a:t>
            </a:r>
            <a:r>
              <a:rPr lang="en-US" altLang="zh-TW" dirty="0" err="1"/>
              <a:t>lat</a:t>
            </a:r>
            <a:r>
              <a:rPr lang="zh-TW" altLang="en-US" dirty="0"/>
              <a:t>就會愈高</a:t>
            </a:r>
            <a:endParaRPr lang="en-US" altLang="zh-TW" dirty="0"/>
          </a:p>
          <a:p>
            <a:r>
              <a:rPr lang="zh-TW" altLang="en-US" dirty="0"/>
              <a:t>在這樣的架構下決定ＤＮＮ應該怎麼被</a:t>
            </a:r>
            <a:r>
              <a:rPr lang="en-US" altLang="zh-TW" dirty="0"/>
              <a:t>deploy</a:t>
            </a:r>
            <a:r>
              <a:rPr lang="zh-TW" altLang="en-US" dirty="0"/>
              <a:t>才能達到最好的</a:t>
            </a:r>
            <a:r>
              <a:rPr lang="en-US" altLang="zh-TW" dirty="0"/>
              <a:t>performance</a:t>
            </a:r>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5</a:t>
            </a:fld>
            <a:endParaRPr lang="en-TW"/>
          </a:p>
        </p:txBody>
      </p:sp>
    </p:spTree>
    <p:extLst>
      <p:ext uri="{BB962C8B-B14F-4D97-AF65-F5344CB8AC3E}">
        <p14:creationId xmlns:p14="http://schemas.microsoft.com/office/powerpoint/2010/main" val="348868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為了因應iot sensor以及iot analytics需求的上升，我們需要一個可以最大化服務的req數量的系統，這個系統會動態決定哪些ＤＮＮ應該被佈建</a:t>
            </a:r>
            <a:r>
              <a:rPr lang="zh-TW" altLang="en-US" dirty="0"/>
              <a:t> 怎麼</a:t>
            </a:r>
            <a:r>
              <a:rPr lang="en-US" altLang="zh-TW" dirty="0"/>
              <a:t>deploy</a:t>
            </a:r>
            <a:r>
              <a:rPr lang="zh-TW" altLang="en-US" dirty="0"/>
              <a:t> </a:t>
            </a:r>
            <a:r>
              <a:rPr lang="en-US" altLang="zh-TW" dirty="0"/>
              <a:t>deploy</a:t>
            </a:r>
            <a:r>
              <a:rPr lang="zh-TW" altLang="en-US" dirty="0"/>
              <a:t>後表現的怎麼樣</a:t>
            </a:r>
            <a:endParaRPr lang="en-US" altLang="zh-TW" dirty="0"/>
          </a:p>
          <a:p>
            <a:endParaRPr lang="en-US" dirty="0"/>
          </a:p>
        </p:txBody>
      </p:sp>
      <p:sp>
        <p:nvSpPr>
          <p:cNvPr id="4" name="Slide Number Placeholder 3"/>
          <p:cNvSpPr>
            <a:spLocks noGrp="1"/>
          </p:cNvSpPr>
          <p:nvPr>
            <p:ph type="sldNum" sz="quarter" idx="5"/>
          </p:nvPr>
        </p:nvSpPr>
        <p:spPr/>
        <p:txBody>
          <a:bodyPr/>
          <a:lstStyle/>
          <a:p>
            <a:fld id="{F5DDECE1-9E0A-EE4D-87B7-07DC3854E260}" type="slidenum">
              <a:rPr lang="en-TW" smtClean="0"/>
              <a:t>7</a:t>
            </a:fld>
            <a:endParaRPr lang="en-TW"/>
          </a:p>
        </p:txBody>
      </p:sp>
    </p:spTree>
    <p:extLst>
      <p:ext uri="{BB962C8B-B14F-4D97-AF65-F5344CB8AC3E}">
        <p14:creationId xmlns:p14="http://schemas.microsoft.com/office/powerpoint/2010/main" val="209059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十字路口的應用可能都是分析同一個監視器的資料</a:t>
            </a:r>
          </a:p>
          <a:p>
            <a:r>
              <a:rPr lang="en-TW" dirty="0"/>
              <a:t>ＤＮＮ前半部feature extration的layers，比方說把人跟車抓出來這樣的部分，是一樣的</a:t>
            </a:r>
          </a:p>
        </p:txBody>
      </p:sp>
      <p:sp>
        <p:nvSpPr>
          <p:cNvPr id="4" name="Slide Number Placeholder 3"/>
          <p:cNvSpPr>
            <a:spLocks noGrp="1"/>
          </p:cNvSpPr>
          <p:nvPr>
            <p:ph type="sldNum" sz="quarter" idx="5"/>
          </p:nvPr>
        </p:nvSpPr>
        <p:spPr/>
        <p:txBody>
          <a:bodyPr/>
          <a:lstStyle/>
          <a:p>
            <a:fld id="{F5DDECE1-9E0A-EE4D-87B7-07DC3854E260}" type="slidenum">
              <a:rPr lang="en-TW" smtClean="0"/>
              <a:t>8</a:t>
            </a:fld>
            <a:endParaRPr lang="en-TW"/>
          </a:p>
        </p:txBody>
      </p:sp>
    </p:spTree>
    <p:extLst>
      <p:ext uri="{BB962C8B-B14F-4D97-AF65-F5344CB8AC3E}">
        <p14:creationId xmlns:p14="http://schemas.microsoft.com/office/powerpoint/2010/main" val="171118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四個challenges</a:t>
            </a:r>
          </a:p>
          <a:p>
            <a:r>
              <a:rPr lang="en-TW" dirty="0"/>
              <a:t>首先資源受限的狀況下我們應該極力避免資源的浪費</a:t>
            </a:r>
          </a:p>
          <a:p>
            <a:r>
              <a:rPr lang="en-TW" dirty="0"/>
              <a:t>基於剛剛說的共用的layer，我們提出使用</a:t>
            </a:r>
            <a:r>
              <a:rPr lang="en-US" altLang="zh-TW" dirty="0"/>
              <a:t>multi-task</a:t>
            </a:r>
            <a:r>
              <a:rPr lang="zh-TW" altLang="en-US" dirty="0"/>
              <a:t>，也就是讓一些應用共用前面的</a:t>
            </a:r>
            <a:r>
              <a:rPr lang="en-US" altLang="zh-TW" dirty="0"/>
              <a:t>layers</a:t>
            </a:r>
            <a:r>
              <a:rPr lang="zh-TW" altLang="en-US" dirty="0"/>
              <a:t>，來避免重複執行相同的分析</a:t>
            </a:r>
            <a:endParaRPr lang="en-US" altLang="zh-TW" dirty="0"/>
          </a:p>
          <a:p>
            <a:r>
              <a:rPr lang="zh-TW" altLang="en-US" dirty="0"/>
              <a:t>接著我們利用</a:t>
            </a:r>
            <a:r>
              <a:rPr lang="en-US" altLang="zh-TW" dirty="0"/>
              <a:t>early exit</a:t>
            </a:r>
            <a:r>
              <a:rPr lang="zh-TW" altLang="en-US" dirty="0"/>
              <a:t>，也就是在ＤＮＮ的架構中添加一些可以中斷的結束點，如果</a:t>
            </a:r>
            <a:r>
              <a:rPr lang="en-US" altLang="zh-TW" dirty="0"/>
              <a:t>accuracy</a:t>
            </a:r>
            <a:r>
              <a:rPr lang="zh-TW" altLang="en-US" dirty="0"/>
              <a:t>達到要求就可以提前結束</a:t>
            </a:r>
            <a:endParaRPr lang="en-US" altLang="zh-TW" dirty="0"/>
          </a:p>
          <a:p>
            <a:r>
              <a:rPr lang="zh-TW" altLang="en-US" dirty="0"/>
              <a:t>根據使用者需求節省不必要的資源浪費</a:t>
            </a:r>
            <a:endParaRPr lang="en-US" altLang="zh-TW" dirty="0"/>
          </a:p>
          <a:p>
            <a:r>
              <a:rPr lang="en-TW" dirty="0"/>
              <a:t>第三個是hitchhiking，如果今天有一個新的</a:t>
            </a:r>
            <a:r>
              <a:rPr lang="en-US" altLang="zh-TW" dirty="0"/>
              <a:t>Req</a:t>
            </a:r>
            <a:r>
              <a:rPr lang="zh-TW" altLang="en-US" dirty="0"/>
              <a:t>進來，我們可以先檢查之前有沒有人要求過這個東西，有的話就可以利用已經在執行中的</a:t>
            </a:r>
            <a:r>
              <a:rPr lang="en-US" altLang="zh-TW" dirty="0"/>
              <a:t>model</a:t>
            </a:r>
            <a:r>
              <a:rPr lang="zh-TW" altLang="en-US" dirty="0"/>
              <a:t>來服務這個</a:t>
            </a:r>
            <a:r>
              <a:rPr lang="en-US" altLang="zh-TW" dirty="0"/>
              <a:t>req</a:t>
            </a:r>
          </a:p>
          <a:p>
            <a:r>
              <a:rPr lang="en-TW" dirty="0"/>
              <a:t>最後我們提出使用reconfiguration，也就是在ＤＮＮ被deploy之後動態的決定是否要更改決定</a:t>
            </a:r>
          </a:p>
          <a:p>
            <a:r>
              <a:rPr lang="en-TW" dirty="0"/>
              <a:t>比方說</a:t>
            </a:r>
            <a:r>
              <a:rPr lang="zh-TW" altLang="en-US" dirty="0"/>
              <a:t> 這個</a:t>
            </a:r>
            <a:r>
              <a:rPr lang="en-US" altLang="zh-TW" dirty="0"/>
              <a:t>model</a:t>
            </a:r>
            <a:r>
              <a:rPr lang="zh-TW" altLang="en-US" dirty="0"/>
              <a:t>跑到一半的時候中間這台機器</a:t>
            </a:r>
            <a:r>
              <a:rPr lang="en-US" altLang="zh-TW" dirty="0"/>
              <a:t>overload</a:t>
            </a:r>
            <a:r>
              <a:rPr lang="zh-TW" altLang="en-US" dirty="0"/>
              <a:t>了，我們可以把某些</a:t>
            </a:r>
            <a:r>
              <a:rPr lang="en-US" altLang="zh-TW" dirty="0"/>
              <a:t>layer</a:t>
            </a:r>
            <a:r>
              <a:rPr lang="zh-TW" altLang="en-US" dirty="0"/>
              <a:t>移到別的機器上來減少他的</a:t>
            </a:r>
            <a:r>
              <a:rPr lang="en-US" altLang="zh-TW" dirty="0"/>
              <a:t>workload</a:t>
            </a:r>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9</a:t>
            </a:fld>
            <a:endParaRPr lang="en-TW"/>
          </a:p>
        </p:txBody>
      </p:sp>
    </p:spTree>
    <p:extLst>
      <p:ext uri="{BB962C8B-B14F-4D97-AF65-F5344CB8AC3E}">
        <p14:creationId xmlns:p14="http://schemas.microsoft.com/office/powerpoint/2010/main" val="367022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沒有考慮users一起來要求resource的時候該怎麼處理</a:t>
            </a:r>
          </a:p>
          <a:p>
            <a:r>
              <a:rPr lang="en-TW" dirty="0"/>
              <a:t>並沒有考慮到thing-to-cloud continuum與raw data遠近的的特性</a:t>
            </a:r>
          </a:p>
          <a:p>
            <a:r>
              <a:rPr lang="en-TW" dirty="0"/>
              <a:t>做完決定之後沒有追蹤這個決定的成果</a:t>
            </a:r>
          </a:p>
        </p:txBody>
      </p:sp>
      <p:sp>
        <p:nvSpPr>
          <p:cNvPr id="4" name="Slide Number Placeholder 3"/>
          <p:cNvSpPr>
            <a:spLocks noGrp="1"/>
          </p:cNvSpPr>
          <p:nvPr>
            <p:ph type="sldNum" sz="quarter" idx="5"/>
          </p:nvPr>
        </p:nvSpPr>
        <p:spPr/>
        <p:txBody>
          <a:bodyPr/>
          <a:lstStyle/>
          <a:p>
            <a:fld id="{F5DDECE1-9E0A-EE4D-87B7-07DC3854E260}" type="slidenum">
              <a:rPr lang="en-TW" smtClean="0"/>
              <a:t>11</a:t>
            </a:fld>
            <a:endParaRPr lang="en-TW"/>
          </a:p>
        </p:txBody>
      </p:sp>
    </p:spTree>
    <p:extLst>
      <p:ext uri="{BB962C8B-B14F-4D97-AF65-F5344CB8AC3E}">
        <p14:creationId xmlns:p14="http://schemas.microsoft.com/office/powerpoint/2010/main" val="445558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這是我們提出的系統架構</a:t>
            </a:r>
          </a:p>
          <a:p>
            <a:r>
              <a:rPr lang="en-TW" dirty="0"/>
              <a:t>主要可以分成兩部分</a:t>
            </a:r>
          </a:p>
        </p:txBody>
      </p:sp>
      <p:sp>
        <p:nvSpPr>
          <p:cNvPr id="4" name="Slide Number Placeholder 3"/>
          <p:cNvSpPr>
            <a:spLocks noGrp="1"/>
          </p:cNvSpPr>
          <p:nvPr>
            <p:ph type="sldNum" sz="quarter" idx="5"/>
          </p:nvPr>
        </p:nvSpPr>
        <p:spPr/>
        <p:txBody>
          <a:bodyPr/>
          <a:lstStyle/>
          <a:p>
            <a:fld id="{F5DDECE1-9E0A-EE4D-87B7-07DC3854E260}" type="slidenum">
              <a:rPr lang="en-TW" smtClean="0"/>
              <a:t>14</a:t>
            </a:fld>
            <a:endParaRPr lang="en-TW"/>
          </a:p>
        </p:txBody>
      </p:sp>
    </p:spTree>
    <p:extLst>
      <p:ext uri="{BB962C8B-B14F-4D97-AF65-F5344CB8AC3E}">
        <p14:creationId xmlns:p14="http://schemas.microsoft.com/office/powerpoint/2010/main" val="75609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request manager會接收user的request，然後先做</a:t>
            </a:r>
            <a:r>
              <a:rPr lang="en-US" altLang="zh-TW" dirty="0" err="1"/>
              <a:t>hitchhikin</a:t>
            </a:r>
            <a:r>
              <a:rPr lang="zh-TW" altLang="en-US" dirty="0"/>
              <a:t>的檢查</a:t>
            </a:r>
            <a:endParaRPr lang="en-TW" dirty="0"/>
          </a:p>
          <a:p>
            <a:endParaRPr lang="en-TW" dirty="0"/>
          </a:p>
          <a:p>
            <a:r>
              <a:rPr lang="en-TW" dirty="0"/>
              <a:t>前面有人已經問過接下來一個小時的車流狀況，後面有人來問接下來十分鐘的狀況的話，就可以直接取用現有的答案</a:t>
            </a:r>
          </a:p>
          <a:p>
            <a:endParaRPr lang="en-TW" dirty="0"/>
          </a:p>
          <a:p>
            <a:r>
              <a:rPr lang="en-TW" dirty="0"/>
              <a:t>沒有的話才把req放進queue裡面</a:t>
            </a:r>
          </a:p>
          <a:p>
            <a:r>
              <a:rPr lang="en-TW" dirty="0"/>
              <a:t>queue裡面的</a:t>
            </a:r>
            <a:r>
              <a:rPr lang="en-US" altLang="zh-TW" dirty="0"/>
              <a:t>Req</a:t>
            </a:r>
            <a:r>
              <a:rPr lang="zh-TW" altLang="en-US" dirty="0"/>
              <a:t>會定期被整合</a:t>
            </a:r>
            <a:endParaRPr lang="en-US" altLang="zh-TW" dirty="0"/>
          </a:p>
          <a:p>
            <a:r>
              <a:rPr lang="zh-TW" altLang="en-US" dirty="0"/>
              <a:t>要求</a:t>
            </a:r>
            <a:r>
              <a:rPr lang="en-US" altLang="zh-TW" dirty="0"/>
              <a:t>accident </a:t>
            </a:r>
            <a:r>
              <a:rPr lang="en-US" altLang="zh-TW" dirty="0" err="1"/>
              <a:t>detction</a:t>
            </a:r>
            <a:r>
              <a:rPr lang="zh-TW" altLang="en-US" dirty="0"/>
              <a:t>跟</a:t>
            </a:r>
            <a:r>
              <a:rPr lang="en-US" altLang="zh-TW" dirty="0"/>
              <a:t>pedestrian counting</a:t>
            </a:r>
            <a:r>
              <a:rPr lang="zh-TW" altLang="en-US" dirty="0"/>
              <a:t>的</a:t>
            </a:r>
            <a:r>
              <a:rPr lang="en-US" altLang="zh-TW" dirty="0"/>
              <a:t>req</a:t>
            </a:r>
            <a:r>
              <a:rPr lang="zh-TW" altLang="en-US" dirty="0"/>
              <a:t>可以被同一個</a:t>
            </a:r>
            <a:r>
              <a:rPr lang="en-US" altLang="zh-TW" dirty="0"/>
              <a:t>model serve</a:t>
            </a:r>
            <a:endParaRPr lang="en-TW" dirty="0"/>
          </a:p>
        </p:txBody>
      </p:sp>
      <p:sp>
        <p:nvSpPr>
          <p:cNvPr id="4" name="Slide Number Placeholder 3"/>
          <p:cNvSpPr>
            <a:spLocks noGrp="1"/>
          </p:cNvSpPr>
          <p:nvPr>
            <p:ph type="sldNum" sz="quarter" idx="5"/>
          </p:nvPr>
        </p:nvSpPr>
        <p:spPr/>
        <p:txBody>
          <a:bodyPr/>
          <a:lstStyle/>
          <a:p>
            <a:fld id="{F5DDECE1-9E0A-EE4D-87B7-07DC3854E260}" type="slidenum">
              <a:rPr lang="en-TW" smtClean="0"/>
              <a:t>15</a:t>
            </a:fld>
            <a:endParaRPr lang="en-TW"/>
          </a:p>
        </p:txBody>
      </p:sp>
    </p:spTree>
    <p:extLst>
      <p:ext uri="{BB962C8B-B14F-4D97-AF65-F5344CB8AC3E}">
        <p14:creationId xmlns:p14="http://schemas.microsoft.com/office/powerpoint/2010/main" val="356097761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494178"/>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0626" y="4429994"/>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0626" y="1632010"/>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670" y="1579454"/>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988E82-5C2B-BA4D-9F23-F561FA05EF18}" type="datetime1">
              <a:rPr lang="en-US" smtClean="0"/>
              <a:t>10/20/22</a:t>
            </a:fld>
            <a:endParaRPr lang="en-TW"/>
          </a:p>
        </p:txBody>
      </p:sp>
      <p:sp>
        <p:nvSpPr>
          <p:cNvPr id="5" name="Footer Placeholder 4"/>
          <p:cNvSpPr>
            <a:spLocks noGrp="1"/>
          </p:cNvSpPr>
          <p:nvPr>
            <p:ph type="ftr" sz="quarter" idx="11"/>
          </p:nvPr>
        </p:nvSpPr>
        <p:spPr/>
        <p:txBody>
          <a:bodyPr/>
          <a:lstStyle/>
          <a:p>
            <a:endParaRPr lang="en-TW"/>
          </a:p>
        </p:txBody>
      </p:sp>
      <p:sp>
        <p:nvSpPr>
          <p:cNvPr id="6" name="Slide Number Placeholder 5"/>
          <p:cNvSpPr>
            <a:spLocks noGrp="1"/>
          </p:cNvSpPr>
          <p:nvPr>
            <p:ph type="sldNum" sz="quarter" idx="12"/>
          </p:nvPr>
        </p:nvSpPr>
        <p:spPr>
          <a:xfrm>
            <a:off x="7415479" y="3769459"/>
            <a:ext cx="895401" cy="640080"/>
          </a:xfrm>
        </p:spPr>
        <p:txBody>
          <a:bodyPr/>
          <a:lstStyle>
            <a:lvl1pPr>
              <a:defRPr sz="2800" b="1"/>
            </a:lvl1pPr>
          </a:lstStyle>
          <a:p>
            <a:fld id="{D8A6CFCF-6699-F547-B2B9-9792AFF236BC}" type="slidenum">
              <a:rPr lang="en-TW" smtClean="0"/>
              <a:t>‹#›</a:t>
            </a:fld>
            <a:endParaRPr lang="en-TW" dirty="0"/>
          </a:p>
        </p:txBody>
      </p:sp>
    </p:spTree>
    <p:extLst>
      <p:ext uri="{BB962C8B-B14F-4D97-AF65-F5344CB8AC3E}">
        <p14:creationId xmlns:p14="http://schemas.microsoft.com/office/powerpoint/2010/main" val="345606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B3E151-729B-8241-A3B9-630194D80288}" type="datetime1">
              <a:rPr lang="en-US" smtClean="0"/>
              <a:t>10/20/22</a:t>
            </a:fld>
            <a:endParaRPr lang="en-TW"/>
          </a:p>
        </p:txBody>
      </p:sp>
      <p:sp>
        <p:nvSpPr>
          <p:cNvPr id="8" name="Footer Placeholder 7"/>
          <p:cNvSpPr>
            <a:spLocks noGrp="1"/>
          </p:cNvSpPr>
          <p:nvPr>
            <p:ph type="ftr" sz="quarter" idx="11"/>
          </p:nvPr>
        </p:nvSpPr>
        <p:spPr/>
        <p:txBody>
          <a:bodyPr/>
          <a:lstStyle/>
          <a:p>
            <a:endParaRPr lang="en-TW"/>
          </a:p>
        </p:txBody>
      </p:sp>
      <p:sp>
        <p:nvSpPr>
          <p:cNvPr id="9" name="Slide Number Placeholder 8"/>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372694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A798F-65A4-E740-8F2F-E281BCF6B29B}" type="datetime1">
              <a:rPr lang="en-US" smtClean="0"/>
              <a:t>10/20/22</a:t>
            </a:fld>
            <a:endParaRPr lang="en-TW"/>
          </a:p>
        </p:txBody>
      </p:sp>
      <p:sp>
        <p:nvSpPr>
          <p:cNvPr id="8" name="Footer Placeholder 7"/>
          <p:cNvSpPr>
            <a:spLocks noGrp="1"/>
          </p:cNvSpPr>
          <p:nvPr>
            <p:ph type="ftr" sz="quarter" idx="11"/>
          </p:nvPr>
        </p:nvSpPr>
        <p:spPr/>
        <p:txBody>
          <a:bodyPr/>
          <a:lstStyle/>
          <a:p>
            <a:endParaRPr lang="en-TW"/>
          </a:p>
        </p:txBody>
      </p:sp>
      <p:sp>
        <p:nvSpPr>
          <p:cNvPr id="9" name="Slide Number Placeholder 8"/>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256209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AE1CEC-D5E7-774D-BBE2-1A109D60E5F3}" type="datetime1">
              <a:rPr lang="en-US" smtClean="0"/>
              <a:t>10/20/22</a:t>
            </a:fld>
            <a:endParaRPr lang="en-TW"/>
          </a:p>
        </p:txBody>
      </p:sp>
      <p:sp>
        <p:nvSpPr>
          <p:cNvPr id="8" name="Footer Placeholder 7"/>
          <p:cNvSpPr>
            <a:spLocks noGrp="1"/>
          </p:cNvSpPr>
          <p:nvPr>
            <p:ph type="ftr" sz="quarter" idx="11"/>
          </p:nvPr>
        </p:nvSpPr>
        <p:spPr/>
        <p:txBody>
          <a:bodyPr/>
          <a:lstStyle/>
          <a:p>
            <a:endParaRPr lang="en-TW"/>
          </a:p>
        </p:txBody>
      </p:sp>
      <p:sp>
        <p:nvSpPr>
          <p:cNvPr id="9" name="Slide Number Placeholder 8"/>
          <p:cNvSpPr>
            <a:spLocks noGrp="1"/>
          </p:cNvSpPr>
          <p:nvPr>
            <p:ph type="sldNum" sz="quarter" idx="12"/>
          </p:nvPr>
        </p:nvSpPr>
        <p:spPr/>
        <p:txBody>
          <a:bodyPr/>
          <a:lstStyle/>
          <a:p>
            <a:fld id="{D8A6CFCF-6699-F547-B2B9-9792AFF236BC}" type="slidenum">
              <a:rPr lang="en-TW" smtClean="0"/>
              <a:t>‹#›</a:t>
            </a:fld>
            <a:endParaRPr lang="en-TW" dirty="0"/>
          </a:p>
        </p:txBody>
      </p:sp>
    </p:spTree>
    <p:extLst>
      <p:ext uri="{BB962C8B-B14F-4D97-AF65-F5344CB8AC3E}">
        <p14:creationId xmlns:p14="http://schemas.microsoft.com/office/powerpoint/2010/main" val="122929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000" b="1"/>
            </a:lvl1pPr>
          </a:lstStyle>
          <a:p>
            <a:r>
              <a:rPr lang="en-US" dirty="0"/>
              <a:t>Click to edit Master title style</a:t>
            </a:r>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09D68E8-FCE6-4F4B-ADF2-366A41F775DE}" type="datetime1">
              <a:rPr lang="en-US" smtClean="0"/>
              <a:t>10/20/22</a:t>
            </a:fld>
            <a:endParaRPr lang="en-TW"/>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en-TW"/>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252776" y="6086856"/>
            <a:ext cx="891224" cy="720332"/>
          </a:xfrm>
        </p:spPr>
        <p:txBody>
          <a:bodyPr/>
          <a:lstStyle>
            <a:lvl1pPr>
              <a:defRPr sz="2800">
                <a:ln>
                  <a:solidFill>
                    <a:srgbClr val="355D7E"/>
                  </a:solidFill>
                </a:ln>
                <a:solidFill>
                  <a:srgbClr val="355D7E"/>
                </a:solidFill>
              </a:defRPr>
            </a:lvl1pPr>
          </a:lstStyle>
          <a:p>
            <a:fld id="{D8A6CFCF-6699-F547-B2B9-9792AFF236BC}" type="slidenum">
              <a:rPr lang="en-TW" smtClean="0"/>
              <a:pPr/>
              <a:t>‹#›</a:t>
            </a:fld>
            <a:endParaRPr lang="en-TW" dirty="0"/>
          </a:p>
        </p:txBody>
      </p:sp>
    </p:spTree>
    <p:extLst>
      <p:ext uri="{BB962C8B-B14F-4D97-AF65-F5344CB8AC3E}">
        <p14:creationId xmlns:p14="http://schemas.microsoft.com/office/powerpoint/2010/main" val="233105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3F855B-BE7C-9A4A-9B20-EF5A58229240}" type="datetime1">
              <a:rPr lang="en-US" smtClean="0"/>
              <a:t>10/20/22</a:t>
            </a:fld>
            <a:endParaRPr lang="en-TW"/>
          </a:p>
        </p:txBody>
      </p:sp>
      <p:sp>
        <p:nvSpPr>
          <p:cNvPr id="6" name="Footer Placeholder 5"/>
          <p:cNvSpPr>
            <a:spLocks noGrp="1"/>
          </p:cNvSpPr>
          <p:nvPr>
            <p:ph type="ftr" sz="quarter" idx="11"/>
          </p:nvPr>
        </p:nvSpPr>
        <p:spPr/>
        <p:txBody>
          <a:bodyPr/>
          <a:lstStyle/>
          <a:p>
            <a:endParaRPr lang="en-TW"/>
          </a:p>
        </p:txBody>
      </p:sp>
      <p:sp>
        <p:nvSpPr>
          <p:cNvPr id="7" name="Slide Number Placeholder 6"/>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124797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1F5F90-6440-FB46-A764-C9A768545CF5}" type="datetime1">
              <a:rPr lang="en-US" smtClean="0"/>
              <a:t>10/20/22</a:t>
            </a:fld>
            <a:endParaRPr lang="en-TW"/>
          </a:p>
        </p:txBody>
      </p:sp>
      <p:sp>
        <p:nvSpPr>
          <p:cNvPr id="8" name="Footer Placeholder 7"/>
          <p:cNvSpPr>
            <a:spLocks noGrp="1"/>
          </p:cNvSpPr>
          <p:nvPr>
            <p:ph type="ftr" sz="quarter" idx="11"/>
          </p:nvPr>
        </p:nvSpPr>
        <p:spPr/>
        <p:txBody>
          <a:bodyPr/>
          <a:lstStyle/>
          <a:p>
            <a:endParaRPr lang="en-TW"/>
          </a:p>
        </p:txBody>
      </p:sp>
      <p:sp>
        <p:nvSpPr>
          <p:cNvPr id="9" name="Slide Number Placeholder 8"/>
          <p:cNvSpPr>
            <a:spLocks noGrp="1"/>
          </p:cNvSpPr>
          <p:nvPr>
            <p:ph type="sldNum" sz="quarter" idx="12"/>
          </p:nvPr>
        </p:nvSpPr>
        <p:spPr/>
        <p:txBody>
          <a:bodyPr/>
          <a:lstStyle/>
          <a:p>
            <a:fld id="{D8A6CFCF-6699-F547-B2B9-9792AFF236BC}" type="slidenum">
              <a:rPr lang="en-TW" smtClean="0"/>
              <a:t>‹#›</a:t>
            </a:fld>
            <a:endParaRPr lang="en-TW"/>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1713604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9E41D9AC-DCB6-DF48-AA1E-434056E3C8D6}" type="datetime1">
              <a:rPr lang="en-US" smtClean="0"/>
              <a:t>10/20/22</a:t>
            </a:fld>
            <a:endParaRPr lang="en-TW"/>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TW"/>
          </a:p>
        </p:txBody>
      </p:sp>
      <p:sp>
        <p:nvSpPr>
          <p:cNvPr id="5" name="Slide Number Placeholder 4"/>
          <p:cNvSpPr>
            <a:spLocks noGrp="1"/>
          </p:cNvSpPr>
          <p:nvPr>
            <p:ph type="sldNum" sz="quarter" idx="12"/>
          </p:nvPr>
        </p:nvSpPr>
        <p:spPr/>
        <p:txBody>
          <a:bodyPr/>
          <a:lstStyle/>
          <a:p>
            <a:fld id="{D8A6CFCF-6699-F547-B2B9-9792AFF236BC}" type="slidenum">
              <a:rPr lang="en-TW" smtClean="0"/>
              <a:t>‹#›</a:t>
            </a:fld>
            <a:endParaRPr lang="en-TW"/>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67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FE07A0-5D5A-4A44-8A58-3B42E77A2A30}" type="datetime1">
              <a:rPr lang="en-US" smtClean="0"/>
              <a:t>10/20/22</a:t>
            </a:fld>
            <a:endParaRPr lang="en-TW"/>
          </a:p>
        </p:txBody>
      </p:sp>
      <p:sp>
        <p:nvSpPr>
          <p:cNvPr id="3" name="Footer Placeholder 2"/>
          <p:cNvSpPr>
            <a:spLocks noGrp="1"/>
          </p:cNvSpPr>
          <p:nvPr>
            <p:ph type="ftr" sz="quarter" idx="11"/>
          </p:nvPr>
        </p:nvSpPr>
        <p:spPr/>
        <p:txBody>
          <a:bodyPr/>
          <a:lstStyle/>
          <a:p>
            <a:endParaRPr lang="en-TW"/>
          </a:p>
        </p:txBody>
      </p:sp>
      <p:sp>
        <p:nvSpPr>
          <p:cNvPr id="4" name="Slide Number Placeholder 3"/>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38834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2E84C592-EDF4-A841-BD9A-6C3150BDEBDA}" type="datetime1">
              <a:rPr lang="en-US" smtClean="0"/>
              <a:t>10/20/22</a:t>
            </a:fld>
            <a:endParaRPr lang="en-TW"/>
          </a:p>
        </p:txBody>
      </p:sp>
      <p:sp>
        <p:nvSpPr>
          <p:cNvPr id="10" name="Footer Placeholder 9"/>
          <p:cNvSpPr>
            <a:spLocks noGrp="1"/>
          </p:cNvSpPr>
          <p:nvPr>
            <p:ph type="ftr" sz="quarter" idx="11"/>
          </p:nvPr>
        </p:nvSpPr>
        <p:spPr/>
        <p:txBody>
          <a:bodyPr/>
          <a:lstStyle/>
          <a:p>
            <a:endParaRPr lang="en-TW"/>
          </a:p>
        </p:txBody>
      </p:sp>
      <p:sp>
        <p:nvSpPr>
          <p:cNvPr id="11" name="Slide Number Placeholder 10"/>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16777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47955CED-19EB-1A43-A188-00148492C172}" type="datetime1">
              <a:rPr lang="en-US" smtClean="0"/>
              <a:t>10/20/22</a:t>
            </a:fld>
            <a:endParaRPr lang="en-TW"/>
          </a:p>
        </p:txBody>
      </p:sp>
      <p:sp>
        <p:nvSpPr>
          <p:cNvPr id="10" name="Slide Number Placeholder 9"/>
          <p:cNvSpPr>
            <a:spLocks noGrp="1"/>
          </p:cNvSpPr>
          <p:nvPr>
            <p:ph type="sldNum" sz="quarter" idx="12"/>
          </p:nvPr>
        </p:nvSpPr>
        <p:spPr/>
        <p:txBody>
          <a:bodyPr/>
          <a:lstStyle/>
          <a:p>
            <a:fld id="{D8A6CFCF-6699-F547-B2B9-9792AFF236BC}" type="slidenum">
              <a:rPr lang="en-TW" smtClean="0"/>
              <a:t>‹#›</a:t>
            </a:fld>
            <a:endParaRPr lang="en-TW"/>
          </a:p>
        </p:txBody>
      </p:sp>
    </p:spTree>
    <p:extLst>
      <p:ext uri="{BB962C8B-B14F-4D97-AF65-F5344CB8AC3E}">
        <p14:creationId xmlns:p14="http://schemas.microsoft.com/office/powerpoint/2010/main" val="91102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B1F5F90-6440-FB46-A764-C9A768545CF5}" type="datetime1">
              <a:rPr lang="en-US" smtClean="0"/>
              <a:t>10/20/22</a:t>
            </a:fld>
            <a:endParaRPr lang="en-TW"/>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TW"/>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D8A6CFCF-6699-F547-B2B9-9792AFF236BC}" type="slidenum">
              <a:rPr lang="en-TW" smtClean="0"/>
              <a:t>‹#›</a:t>
            </a:fld>
            <a:endParaRPr lang="en-TW"/>
          </a:p>
        </p:txBody>
      </p:sp>
    </p:spTree>
    <p:extLst>
      <p:ext uri="{BB962C8B-B14F-4D97-AF65-F5344CB8AC3E}">
        <p14:creationId xmlns:p14="http://schemas.microsoft.com/office/powerpoint/2010/main" val="408317122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yinghsieh@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0.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30.png"/><Relationship Id="rId4" Type="http://schemas.openxmlformats.org/officeDocument/2006/relationships/image" Target="../media/image150.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emf"/><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10" Type="http://schemas.openxmlformats.org/officeDocument/2006/relationships/image" Target="../media/image22.png"/><Relationship Id="rId4" Type="http://schemas.openxmlformats.org/officeDocument/2006/relationships/image" Target="../media/image17.emf"/><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6981-2981-464E-A79D-6EE764859C95}"/>
              </a:ext>
            </a:extLst>
          </p:cNvPr>
          <p:cNvSpPr>
            <a:spLocks noGrp="1"/>
          </p:cNvSpPr>
          <p:nvPr>
            <p:ph type="ctrTitle"/>
          </p:nvPr>
        </p:nvSpPr>
        <p:spPr>
          <a:xfrm>
            <a:off x="1142114" y="1820432"/>
            <a:ext cx="7277100" cy="2703513"/>
          </a:xfrm>
        </p:spPr>
        <p:txBody>
          <a:bodyPr>
            <a:normAutofit fontScale="90000"/>
          </a:bodyPr>
          <a:lstStyle/>
          <a:p>
            <a:r>
              <a:rPr lang="en-US" sz="4050" b="1" dirty="0"/>
              <a:t>A Multi-Tenant System for Deploying Deep Neural Networks in a</a:t>
            </a:r>
            <a:br>
              <a:rPr lang="en-US" sz="4050" b="1" dirty="0"/>
            </a:br>
            <a:r>
              <a:rPr lang="en-US" sz="4050" b="1" dirty="0"/>
              <a:t>Thing-to-Cloud Continuum</a:t>
            </a:r>
            <a:endParaRPr lang="en-TW" sz="4050" b="1" dirty="0"/>
          </a:p>
        </p:txBody>
      </p:sp>
      <p:sp>
        <p:nvSpPr>
          <p:cNvPr id="5" name="Subtitle 4">
            <a:extLst>
              <a:ext uri="{FF2B5EF4-FFF2-40B4-BE49-F238E27FC236}">
                <a16:creationId xmlns:a16="http://schemas.microsoft.com/office/drawing/2014/main" id="{F4714AB5-3BFF-F24F-8C23-FB91E5902AE6}"/>
              </a:ext>
            </a:extLst>
          </p:cNvPr>
          <p:cNvSpPr>
            <a:spLocks noGrp="1"/>
          </p:cNvSpPr>
          <p:nvPr>
            <p:ph type="subTitle" idx="1"/>
          </p:nvPr>
        </p:nvSpPr>
        <p:spPr>
          <a:xfrm>
            <a:off x="3474720" y="4718678"/>
            <a:ext cx="4944493" cy="1655762"/>
          </a:xfrm>
        </p:spPr>
        <p:txBody>
          <a:bodyPr>
            <a:normAutofit lnSpcReduction="10000"/>
          </a:bodyPr>
          <a:lstStyle/>
          <a:p>
            <a:pPr algn="r"/>
            <a:r>
              <a:rPr lang="en-TW" dirty="0">
                <a:latin typeface="+mj-lt"/>
              </a:rPr>
              <a:t>Chia-Ying Hsieh</a:t>
            </a:r>
          </a:p>
          <a:p>
            <a:pPr algn="r"/>
            <a:r>
              <a:rPr lang="en-TW" dirty="0">
                <a:latin typeface="+mj-lt"/>
                <a:hlinkClick r:id="rId3"/>
              </a:rPr>
              <a:t>cyinghsieh@gmail.com</a:t>
            </a:r>
            <a:endParaRPr lang="en-TW" dirty="0">
              <a:latin typeface="+mj-lt"/>
            </a:endParaRPr>
          </a:p>
          <a:p>
            <a:pPr algn="r"/>
            <a:r>
              <a:rPr lang="en-US" altLang="zh-TW" dirty="0">
                <a:latin typeface="+mj-lt"/>
                <a:cs typeface="Times New Roman" panose="02020603050405020304" pitchFamily="18" charset="0"/>
              </a:rPr>
              <a:t>Advisor:</a:t>
            </a:r>
            <a:r>
              <a:rPr lang="zh-TW" altLang="en-US" dirty="0">
                <a:latin typeface="+mj-lt"/>
                <a:cs typeface="Times New Roman" panose="02020603050405020304" pitchFamily="18" charset="0"/>
              </a:rPr>
              <a:t> </a:t>
            </a:r>
            <a:r>
              <a:rPr lang="en-US" altLang="zh-TW" dirty="0">
                <a:latin typeface="+mj-lt"/>
                <a:cs typeface="Times New Roman" panose="02020603050405020304" pitchFamily="18" charset="0"/>
              </a:rPr>
              <a:t>Cheng-</a:t>
            </a:r>
            <a:r>
              <a:rPr lang="en-US" altLang="zh-TW" dirty="0" err="1">
                <a:latin typeface="+mj-lt"/>
                <a:cs typeface="Times New Roman" panose="02020603050405020304" pitchFamily="18" charset="0"/>
              </a:rPr>
              <a:t>Hsin</a:t>
            </a:r>
            <a:r>
              <a:rPr lang="zh-TW" altLang="en-US" dirty="0">
                <a:latin typeface="+mj-lt"/>
                <a:cs typeface="Times New Roman" panose="02020603050405020304" pitchFamily="18" charset="0"/>
              </a:rPr>
              <a:t> </a:t>
            </a:r>
            <a:r>
              <a:rPr lang="en-US" altLang="zh-TW" dirty="0">
                <a:latin typeface="+mj-lt"/>
                <a:cs typeface="Times New Roman" panose="02020603050405020304" pitchFamily="18" charset="0"/>
              </a:rPr>
              <a:t>Hsu</a:t>
            </a:r>
          </a:p>
          <a:p>
            <a:pPr algn="r"/>
            <a:r>
              <a:rPr lang="en-US" dirty="0">
                <a:latin typeface="+mj-lt"/>
              </a:rPr>
              <a:t>Networking and Multimedia Systems Lab,</a:t>
            </a:r>
            <a:r>
              <a:rPr lang="zh-TW" altLang="en-US" dirty="0">
                <a:latin typeface="+mj-lt"/>
              </a:rPr>
              <a:t> </a:t>
            </a:r>
            <a:r>
              <a:rPr lang="en-US" altLang="zh-TW" dirty="0">
                <a:latin typeface="+mj-lt"/>
              </a:rPr>
              <a:t>CS</a:t>
            </a:r>
            <a:r>
              <a:rPr lang="en-US" dirty="0">
                <a:latin typeface="+mj-lt"/>
              </a:rPr>
              <a:t>, National Tsing Hua University</a:t>
            </a:r>
            <a:endParaRPr lang="en-TW" dirty="0">
              <a:latin typeface="+mj-lt"/>
            </a:endParaRPr>
          </a:p>
        </p:txBody>
      </p:sp>
      <p:sp>
        <p:nvSpPr>
          <p:cNvPr id="6" name="TextBox 5">
            <a:extLst>
              <a:ext uri="{FF2B5EF4-FFF2-40B4-BE49-F238E27FC236}">
                <a16:creationId xmlns:a16="http://schemas.microsoft.com/office/drawing/2014/main" id="{C43EDD69-BEEE-F23C-F070-F518FB4BA892}"/>
              </a:ext>
            </a:extLst>
          </p:cNvPr>
          <p:cNvSpPr txBox="1"/>
          <p:nvPr/>
        </p:nvSpPr>
        <p:spPr>
          <a:xfrm>
            <a:off x="1561214" y="359334"/>
            <a:ext cx="5780867" cy="800219"/>
          </a:xfrm>
          <a:prstGeom prst="rect">
            <a:avLst/>
          </a:prstGeom>
          <a:noFill/>
        </p:spPr>
        <p:txBody>
          <a:bodyPr wrap="square" rtlCol="0">
            <a:spAutoFit/>
          </a:bodyPr>
          <a:lstStyle/>
          <a:p>
            <a:r>
              <a:rPr lang="en-US" altLang="zh-TW" sz="2800" dirty="0">
                <a:solidFill>
                  <a:schemeClr val="tx1">
                    <a:lumMod val="50000"/>
                    <a:lumOff val="50000"/>
                  </a:schemeClr>
                </a:solidFill>
                <a:latin typeface="American Typewriter" panose="02090604020004020304" pitchFamily="18" charset="77"/>
                <a:cs typeface="Diwan Thuluth" pitchFamily="2" charset="-78"/>
              </a:rPr>
              <a:t>NMSL@NTHU</a:t>
            </a:r>
          </a:p>
          <a:p>
            <a:r>
              <a:rPr lang="en-US" altLang="zh-TW" dirty="0">
                <a:solidFill>
                  <a:schemeClr val="tx1">
                    <a:lumMod val="50000"/>
                    <a:lumOff val="50000"/>
                  </a:schemeClr>
                </a:solidFill>
              </a:rPr>
              <a:t>Networking</a:t>
            </a:r>
            <a:r>
              <a:rPr lang="zh-TW" altLang="en-US" dirty="0">
                <a:solidFill>
                  <a:schemeClr val="tx1">
                    <a:lumMod val="50000"/>
                    <a:lumOff val="50000"/>
                  </a:schemeClr>
                </a:solidFill>
              </a:rPr>
              <a:t> </a:t>
            </a:r>
            <a:r>
              <a:rPr lang="en-US" altLang="zh-TW" dirty="0">
                <a:solidFill>
                  <a:schemeClr val="tx1">
                    <a:lumMod val="50000"/>
                    <a:lumOff val="50000"/>
                  </a:schemeClr>
                </a:solidFill>
              </a:rPr>
              <a:t>and</a:t>
            </a:r>
            <a:r>
              <a:rPr lang="zh-TW" altLang="en-US" dirty="0">
                <a:solidFill>
                  <a:schemeClr val="tx1">
                    <a:lumMod val="50000"/>
                    <a:lumOff val="50000"/>
                  </a:schemeClr>
                </a:solidFill>
              </a:rPr>
              <a:t> </a:t>
            </a:r>
            <a:r>
              <a:rPr lang="en-US" altLang="zh-TW" dirty="0">
                <a:solidFill>
                  <a:schemeClr val="tx1">
                    <a:lumMod val="50000"/>
                    <a:lumOff val="50000"/>
                  </a:schemeClr>
                </a:solidFill>
              </a:rPr>
              <a:t>Multimedia</a:t>
            </a:r>
            <a:r>
              <a:rPr lang="zh-TW" altLang="en-US" dirty="0">
                <a:solidFill>
                  <a:schemeClr val="tx1">
                    <a:lumMod val="50000"/>
                    <a:lumOff val="50000"/>
                  </a:schemeClr>
                </a:solidFill>
              </a:rPr>
              <a:t> </a:t>
            </a:r>
            <a:r>
              <a:rPr lang="en-US" altLang="zh-TW" dirty="0">
                <a:solidFill>
                  <a:schemeClr val="tx1">
                    <a:lumMod val="50000"/>
                    <a:lumOff val="50000"/>
                  </a:schemeClr>
                </a:solidFill>
              </a:rPr>
              <a:t>Systems</a:t>
            </a:r>
            <a:r>
              <a:rPr lang="zh-TW" altLang="en-US" dirty="0">
                <a:solidFill>
                  <a:schemeClr val="tx1">
                    <a:lumMod val="50000"/>
                    <a:lumOff val="50000"/>
                  </a:schemeClr>
                </a:solidFill>
              </a:rPr>
              <a:t> </a:t>
            </a:r>
            <a:r>
              <a:rPr lang="en-US" altLang="zh-TW" dirty="0">
                <a:solidFill>
                  <a:schemeClr val="tx1">
                    <a:lumMod val="50000"/>
                    <a:lumOff val="50000"/>
                  </a:schemeClr>
                </a:solidFill>
              </a:rPr>
              <a:t>Lab</a:t>
            </a:r>
            <a:endParaRPr lang="en-TW" dirty="0">
              <a:solidFill>
                <a:schemeClr val="tx1">
                  <a:lumMod val="50000"/>
                  <a:lumOff val="50000"/>
                </a:schemeClr>
              </a:solidFill>
            </a:endParaRPr>
          </a:p>
        </p:txBody>
      </p:sp>
      <p:pic>
        <p:nvPicPr>
          <p:cNvPr id="3" name="Google Shape;60;p13" descr="Picture 16">
            <a:extLst>
              <a:ext uri="{FF2B5EF4-FFF2-40B4-BE49-F238E27FC236}">
                <a16:creationId xmlns:a16="http://schemas.microsoft.com/office/drawing/2014/main" id="{5FBBB5FB-751C-F1F7-6FB0-A012DF8CFDE0}"/>
              </a:ext>
            </a:extLst>
          </p:cNvPr>
          <p:cNvPicPr preferRelativeResize="0"/>
          <p:nvPr/>
        </p:nvPicPr>
        <p:blipFill rotWithShape="1">
          <a:blip r:embed="rId4">
            <a:alphaModFix/>
          </a:blip>
          <a:srcRect/>
          <a:stretch/>
        </p:blipFill>
        <p:spPr>
          <a:xfrm>
            <a:off x="7520485" y="307559"/>
            <a:ext cx="898729" cy="903768"/>
          </a:xfrm>
          <a:prstGeom prst="rect">
            <a:avLst/>
          </a:prstGeom>
          <a:noFill/>
          <a:ln>
            <a:noFill/>
          </a:ln>
        </p:spPr>
      </p:pic>
      <p:pic>
        <p:nvPicPr>
          <p:cNvPr id="4" name="Picture 2" descr="NMSL@NTHU">
            <a:extLst>
              <a:ext uri="{FF2B5EF4-FFF2-40B4-BE49-F238E27FC236}">
                <a16:creationId xmlns:a16="http://schemas.microsoft.com/office/drawing/2014/main" id="{76264B9B-E016-9F2B-C2BC-B0ECBDDB9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45" y="328407"/>
            <a:ext cx="898728" cy="88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1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627-6CB8-39E2-DBFC-17DBF41A0F86}"/>
              </a:ext>
            </a:extLst>
          </p:cNvPr>
          <p:cNvSpPr>
            <a:spLocks noGrp="1"/>
          </p:cNvSpPr>
          <p:nvPr>
            <p:ph type="title"/>
          </p:nvPr>
        </p:nvSpPr>
        <p:spPr/>
        <p:txBody>
          <a:bodyPr/>
          <a:lstStyle/>
          <a:p>
            <a:r>
              <a:rPr lang="en-TW" dirty="0"/>
              <a:t>Related Work</a:t>
            </a:r>
          </a:p>
        </p:txBody>
      </p:sp>
      <p:sp>
        <p:nvSpPr>
          <p:cNvPr id="4" name="Text Placeholder 3">
            <a:extLst>
              <a:ext uri="{FF2B5EF4-FFF2-40B4-BE49-F238E27FC236}">
                <a16:creationId xmlns:a16="http://schemas.microsoft.com/office/drawing/2014/main" id="{6BC87B13-56A9-C625-E107-0121C9E367CC}"/>
              </a:ext>
            </a:extLst>
          </p:cNvPr>
          <p:cNvSpPr>
            <a:spLocks noGrp="1"/>
          </p:cNvSpPr>
          <p:nvPr>
            <p:ph type="body" idx="1"/>
          </p:nvPr>
        </p:nvSpPr>
        <p:spPr/>
        <p:txBody>
          <a:bodyPr/>
          <a:lstStyle/>
          <a:p>
            <a:endParaRPr lang="en-TW"/>
          </a:p>
        </p:txBody>
      </p:sp>
    </p:spTree>
    <p:extLst>
      <p:ext uri="{BB962C8B-B14F-4D97-AF65-F5344CB8AC3E}">
        <p14:creationId xmlns:p14="http://schemas.microsoft.com/office/powerpoint/2010/main" val="427880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BF6E-EF30-78D3-F41D-82950041B529}"/>
              </a:ext>
            </a:extLst>
          </p:cNvPr>
          <p:cNvSpPr>
            <a:spLocks noGrp="1"/>
          </p:cNvSpPr>
          <p:nvPr>
            <p:ph type="title"/>
          </p:nvPr>
        </p:nvSpPr>
        <p:spPr>
          <a:xfrm>
            <a:off x="571500" y="181863"/>
            <a:ext cx="7772400" cy="1609344"/>
          </a:xfrm>
        </p:spPr>
        <p:txBody>
          <a:bodyPr/>
          <a:lstStyle/>
          <a:p>
            <a:r>
              <a:rPr lang="en-TW" dirty="0"/>
              <a:t>DNN-based IoT Analytics Deployment</a:t>
            </a:r>
          </a:p>
        </p:txBody>
      </p:sp>
      <p:graphicFrame>
        <p:nvGraphicFramePr>
          <p:cNvPr id="6" name="Table 6">
            <a:extLst>
              <a:ext uri="{FF2B5EF4-FFF2-40B4-BE49-F238E27FC236}">
                <a16:creationId xmlns:a16="http://schemas.microsoft.com/office/drawing/2014/main" id="{615A3B48-66DF-696B-2848-C669CA5762C5}"/>
              </a:ext>
            </a:extLst>
          </p:cNvPr>
          <p:cNvGraphicFramePr>
            <a:graphicFrameLocks noGrp="1"/>
          </p:cNvGraphicFramePr>
          <p:nvPr>
            <p:ph idx="1"/>
            <p:extLst>
              <p:ext uri="{D42A27DB-BD31-4B8C-83A1-F6EECF244321}">
                <p14:modId xmlns:p14="http://schemas.microsoft.com/office/powerpoint/2010/main" val="2029359303"/>
              </p:ext>
            </p:extLst>
          </p:nvPr>
        </p:nvGraphicFramePr>
        <p:xfrm>
          <a:off x="160146" y="1791207"/>
          <a:ext cx="8823708" cy="323596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2024124924"/>
                    </a:ext>
                  </a:extLst>
                </a:gridCol>
                <a:gridCol w="1016000">
                  <a:extLst>
                    <a:ext uri="{9D8B030D-6E8A-4147-A177-3AD203B41FA5}">
                      <a16:colId xmlns:a16="http://schemas.microsoft.com/office/drawing/2014/main" val="2017210437"/>
                    </a:ext>
                  </a:extLst>
                </a:gridCol>
                <a:gridCol w="1473200">
                  <a:extLst>
                    <a:ext uri="{9D8B030D-6E8A-4147-A177-3AD203B41FA5}">
                      <a16:colId xmlns:a16="http://schemas.microsoft.com/office/drawing/2014/main" val="3248164428"/>
                    </a:ext>
                  </a:extLst>
                </a:gridCol>
                <a:gridCol w="1422400">
                  <a:extLst>
                    <a:ext uri="{9D8B030D-6E8A-4147-A177-3AD203B41FA5}">
                      <a16:colId xmlns:a16="http://schemas.microsoft.com/office/drawing/2014/main" val="3901497952"/>
                    </a:ext>
                  </a:extLst>
                </a:gridCol>
                <a:gridCol w="1320800">
                  <a:extLst>
                    <a:ext uri="{9D8B030D-6E8A-4147-A177-3AD203B41FA5}">
                      <a16:colId xmlns:a16="http://schemas.microsoft.com/office/drawing/2014/main" val="3603246708"/>
                    </a:ext>
                  </a:extLst>
                </a:gridCol>
                <a:gridCol w="1953008">
                  <a:extLst>
                    <a:ext uri="{9D8B030D-6E8A-4147-A177-3AD203B41FA5}">
                      <a16:colId xmlns:a16="http://schemas.microsoft.com/office/drawing/2014/main" val="3913796223"/>
                    </a:ext>
                  </a:extLst>
                </a:gridCol>
              </a:tblGrid>
              <a:tr h="370840">
                <a:tc>
                  <a:txBody>
                    <a:bodyPr/>
                    <a:lstStyle/>
                    <a:p>
                      <a:pPr algn="ctr"/>
                      <a:r>
                        <a:rPr lang="en-TW" dirty="0"/>
                        <a:t>Name</a:t>
                      </a:r>
                    </a:p>
                  </a:txBody>
                  <a:tcPr/>
                </a:tc>
                <a:tc>
                  <a:txBody>
                    <a:bodyPr/>
                    <a:lstStyle/>
                    <a:p>
                      <a:pPr algn="ctr"/>
                      <a:r>
                        <a:rPr lang="en-TW" dirty="0"/>
                        <a:t>Multi-tenant</a:t>
                      </a:r>
                    </a:p>
                  </a:txBody>
                  <a:tcPr/>
                </a:tc>
                <a:tc>
                  <a:txBody>
                    <a:bodyPr/>
                    <a:lstStyle/>
                    <a:p>
                      <a:pPr algn="ctr"/>
                      <a:r>
                        <a:rPr lang="en-TW" dirty="0"/>
                        <a:t>Distributed Inference</a:t>
                      </a:r>
                    </a:p>
                  </a:txBody>
                  <a:tcPr/>
                </a:tc>
                <a:tc>
                  <a:txBody>
                    <a:bodyPr/>
                    <a:lstStyle/>
                    <a:p>
                      <a:pPr algn="ctr"/>
                      <a:r>
                        <a:rPr lang="en-TW" dirty="0"/>
                        <a:t>Early Exit</a:t>
                      </a:r>
                    </a:p>
                  </a:txBody>
                  <a:tcPr/>
                </a:tc>
                <a:tc>
                  <a:txBody>
                    <a:bodyPr/>
                    <a:lstStyle/>
                    <a:p>
                      <a:pPr algn="ctr"/>
                      <a:r>
                        <a:rPr lang="en-TW" dirty="0"/>
                        <a:t>Multi-task</a:t>
                      </a:r>
                    </a:p>
                  </a:txBody>
                  <a:tcPr/>
                </a:tc>
                <a:tc>
                  <a:txBody>
                    <a:bodyPr/>
                    <a:lstStyle/>
                    <a:p>
                      <a:pPr algn="ctr"/>
                      <a:r>
                        <a:rPr lang="en-TW" dirty="0"/>
                        <a:t>Reconfiguration</a:t>
                      </a:r>
                    </a:p>
                  </a:txBody>
                  <a:tcPr/>
                </a:tc>
                <a:extLst>
                  <a:ext uri="{0D108BD9-81ED-4DB2-BD59-A6C34878D82A}">
                    <a16:rowId xmlns:a16="http://schemas.microsoft.com/office/drawing/2014/main" val="3884369728"/>
                  </a:ext>
                </a:extLst>
              </a:tr>
              <a:tr h="370840">
                <a:tc>
                  <a:txBody>
                    <a:bodyPr/>
                    <a:lstStyle/>
                    <a:p>
                      <a:pPr algn="ctr"/>
                      <a:r>
                        <a:rPr lang="en-TW" dirty="0"/>
                        <a:t>[MobiSys’17]</a:t>
                      </a:r>
                    </a:p>
                  </a:txBody>
                  <a:tcPr/>
                </a:tc>
                <a:tc>
                  <a:txBody>
                    <a:bodyPr/>
                    <a:lstStyle/>
                    <a:p>
                      <a:pPr algn="ctr"/>
                      <a:r>
                        <a:rPr lang="en-TW" dirty="0"/>
                        <a:t>✔️</a:t>
                      </a:r>
                    </a:p>
                  </a:txBody>
                  <a:tcPr/>
                </a:tc>
                <a:tc>
                  <a:txBody>
                    <a:bodyPr/>
                    <a:lstStyle/>
                    <a:p>
                      <a:pPr algn="ctr"/>
                      <a:endParaRPr lang="en-TW"/>
                    </a:p>
                  </a:txBody>
                  <a:tcPr/>
                </a:tc>
                <a:tc>
                  <a:txBody>
                    <a:bodyPr/>
                    <a:lstStyle/>
                    <a:p>
                      <a:pPr algn="ctr"/>
                      <a:endParaRPr lang="en-TW"/>
                    </a:p>
                  </a:txBody>
                  <a:tcPr/>
                </a:tc>
                <a:tc>
                  <a:txBody>
                    <a:bodyPr/>
                    <a:lstStyle/>
                    <a:p>
                      <a:pPr algn="ctr"/>
                      <a:endParaRPr lang="en-TW"/>
                    </a:p>
                  </a:txBody>
                  <a:tcPr/>
                </a:tc>
                <a:tc>
                  <a:txBody>
                    <a:bodyPr/>
                    <a:lstStyle/>
                    <a:p>
                      <a:pPr algn="ctr"/>
                      <a:endParaRPr lang="en-TW"/>
                    </a:p>
                  </a:txBody>
                  <a:tcPr/>
                </a:tc>
                <a:extLst>
                  <a:ext uri="{0D108BD9-81ED-4DB2-BD59-A6C34878D82A}">
                    <a16:rowId xmlns:a16="http://schemas.microsoft.com/office/drawing/2014/main" val="305343508"/>
                  </a:ext>
                </a:extLst>
              </a:tr>
              <a:tr h="370840">
                <a:tc>
                  <a:txBody>
                    <a:bodyPr/>
                    <a:lstStyle/>
                    <a:p>
                      <a:pPr algn="ctr"/>
                      <a:r>
                        <a:rPr lang="en-US" dirty="0"/>
                        <a:t>[SIGARCH’17] </a:t>
                      </a:r>
                      <a:endParaRPr lang="en-TW" dirty="0"/>
                    </a:p>
                  </a:txBody>
                  <a:tcPr/>
                </a:tc>
                <a:tc>
                  <a:txBody>
                    <a:bodyPr/>
                    <a:lstStyle/>
                    <a:p>
                      <a:pPr algn="ctr"/>
                      <a:endParaRPr lang="en-TW"/>
                    </a:p>
                  </a:txBody>
                  <a:tcPr/>
                </a:tc>
                <a:tc>
                  <a:txBody>
                    <a:bodyPr/>
                    <a:lstStyle/>
                    <a:p>
                      <a:pPr algn="ctr"/>
                      <a:r>
                        <a:rPr lang="en-TW" dirty="0"/>
                        <a:t>✔️</a:t>
                      </a:r>
                    </a:p>
                  </a:txBody>
                  <a:tcPr/>
                </a:tc>
                <a:tc>
                  <a:txBody>
                    <a:bodyPr/>
                    <a:lstStyle/>
                    <a:p>
                      <a:pPr algn="ctr"/>
                      <a:endParaRPr lang="en-TW" dirty="0"/>
                    </a:p>
                  </a:txBody>
                  <a:tcPr/>
                </a:tc>
                <a:tc>
                  <a:txBody>
                    <a:bodyPr/>
                    <a:lstStyle/>
                    <a:p>
                      <a:pPr algn="ctr"/>
                      <a:endParaRPr lang="en-TW"/>
                    </a:p>
                  </a:txBody>
                  <a:tcPr/>
                </a:tc>
                <a:tc>
                  <a:txBody>
                    <a:bodyPr/>
                    <a:lstStyle/>
                    <a:p>
                      <a:pPr algn="ctr"/>
                      <a:endParaRPr lang="en-TW"/>
                    </a:p>
                  </a:txBody>
                  <a:tcPr/>
                </a:tc>
                <a:extLst>
                  <a:ext uri="{0D108BD9-81ED-4DB2-BD59-A6C34878D82A}">
                    <a16:rowId xmlns:a16="http://schemas.microsoft.com/office/drawing/2014/main" val="3003278080"/>
                  </a:ext>
                </a:extLst>
              </a:tr>
              <a:tr h="370840">
                <a:tc>
                  <a:txBody>
                    <a:bodyPr/>
                    <a:lstStyle/>
                    <a:p>
                      <a:pPr algn="ctr"/>
                      <a:r>
                        <a:rPr lang="en-TW" dirty="0"/>
                        <a:t>[WC’19]</a:t>
                      </a:r>
                    </a:p>
                  </a:txBody>
                  <a:tcPr/>
                </a:tc>
                <a:tc>
                  <a:txBody>
                    <a:bodyPr/>
                    <a:lstStyle/>
                    <a:p>
                      <a:pPr algn="ctr"/>
                      <a:endParaRPr lang="en-TW" dirty="0"/>
                    </a:p>
                  </a:txBody>
                  <a:tcPr/>
                </a:tc>
                <a:tc>
                  <a:txBody>
                    <a:bodyPr/>
                    <a:lstStyle/>
                    <a:p>
                      <a:pPr algn="ctr"/>
                      <a:r>
                        <a:rPr lang="en-TW" dirty="0"/>
                        <a:t>✔️</a:t>
                      </a:r>
                    </a:p>
                  </a:txBody>
                  <a:tcPr/>
                </a:tc>
                <a:tc>
                  <a:txBody>
                    <a:bodyPr/>
                    <a:lstStyle/>
                    <a:p>
                      <a:pPr algn="ctr"/>
                      <a:r>
                        <a:rPr lang="en-TW" dirty="0"/>
                        <a:t>✔️</a:t>
                      </a:r>
                    </a:p>
                  </a:txBody>
                  <a:tcPr/>
                </a:tc>
                <a:tc>
                  <a:txBody>
                    <a:bodyPr/>
                    <a:lstStyle/>
                    <a:p>
                      <a:pPr algn="ctr"/>
                      <a:endParaRPr lang="en-TW" dirty="0"/>
                    </a:p>
                  </a:txBody>
                  <a:tcPr/>
                </a:tc>
                <a:tc>
                  <a:txBody>
                    <a:bodyPr/>
                    <a:lstStyle/>
                    <a:p>
                      <a:pPr algn="ctr"/>
                      <a:endParaRPr lang="en-TW" dirty="0"/>
                    </a:p>
                  </a:txBody>
                  <a:tcPr/>
                </a:tc>
                <a:extLst>
                  <a:ext uri="{0D108BD9-81ED-4DB2-BD59-A6C34878D82A}">
                    <a16:rowId xmlns:a16="http://schemas.microsoft.com/office/drawing/2014/main" val="4076705609"/>
                  </a:ext>
                </a:extLst>
              </a:tr>
              <a:tr h="370840">
                <a:tc>
                  <a:txBody>
                    <a:bodyPr/>
                    <a:lstStyle/>
                    <a:p>
                      <a:pPr algn="ctr"/>
                      <a:r>
                        <a:rPr lang="en-TW" dirty="0"/>
                        <a:t>[ATC’18]</a:t>
                      </a:r>
                    </a:p>
                  </a:txBody>
                  <a:tcPr/>
                </a:tc>
                <a:tc>
                  <a:txBody>
                    <a:bodyPr/>
                    <a:lstStyle/>
                    <a:p>
                      <a:pPr algn="ctr"/>
                      <a:endParaRPr lang="en-TW"/>
                    </a:p>
                  </a:txBody>
                  <a:tcPr/>
                </a:tc>
                <a:tc>
                  <a:txBody>
                    <a:bodyPr/>
                    <a:lstStyle/>
                    <a:p>
                      <a:pPr algn="ctr"/>
                      <a:endParaRPr lang="en-TW"/>
                    </a:p>
                  </a:txBody>
                  <a:tcPr/>
                </a:tc>
                <a:tc>
                  <a:txBody>
                    <a:bodyPr/>
                    <a:lstStyle/>
                    <a:p>
                      <a:pPr algn="ctr"/>
                      <a:endParaRPr lang="en-TW" dirty="0"/>
                    </a:p>
                  </a:txBody>
                  <a:tcPr/>
                </a:tc>
                <a:tc>
                  <a:txBody>
                    <a:bodyPr/>
                    <a:lstStyle/>
                    <a:p>
                      <a:pPr algn="ctr"/>
                      <a:r>
                        <a:rPr lang="en-TW" dirty="0"/>
                        <a:t>✔️</a:t>
                      </a:r>
                    </a:p>
                  </a:txBody>
                  <a:tcPr/>
                </a:tc>
                <a:tc>
                  <a:txBody>
                    <a:bodyPr/>
                    <a:lstStyle/>
                    <a:p>
                      <a:pPr algn="ctr"/>
                      <a:endParaRPr lang="en-TW" dirty="0"/>
                    </a:p>
                  </a:txBody>
                  <a:tcPr/>
                </a:tc>
                <a:extLst>
                  <a:ext uri="{0D108BD9-81ED-4DB2-BD59-A6C34878D82A}">
                    <a16:rowId xmlns:a16="http://schemas.microsoft.com/office/drawing/2014/main" val="2903583826"/>
                  </a:ext>
                </a:extLst>
              </a:tr>
              <a:tr h="370840">
                <a:tc>
                  <a:txBody>
                    <a:bodyPr/>
                    <a:lstStyle/>
                    <a:p>
                      <a:pPr algn="ctr"/>
                      <a:r>
                        <a:rPr lang="en-TW" dirty="0"/>
                        <a:t>[SEC’20]</a:t>
                      </a:r>
                    </a:p>
                  </a:txBody>
                  <a:tcPr/>
                </a:tc>
                <a:tc>
                  <a:txBody>
                    <a:bodyPr/>
                    <a:lstStyle/>
                    <a:p>
                      <a:pPr algn="ctr"/>
                      <a:endParaRPr lang="en-TW"/>
                    </a:p>
                  </a:txBody>
                  <a:tcPr/>
                </a:tc>
                <a:tc>
                  <a:txBody>
                    <a:bodyPr/>
                    <a:lstStyle/>
                    <a:p>
                      <a:pPr algn="ctr"/>
                      <a:r>
                        <a:rPr lang="en-TW" dirty="0"/>
                        <a:t>✔️</a:t>
                      </a:r>
                    </a:p>
                  </a:txBody>
                  <a:tcPr/>
                </a:tc>
                <a:tc>
                  <a:txBody>
                    <a:bodyPr/>
                    <a:lstStyle/>
                    <a:p>
                      <a:pPr algn="ctr"/>
                      <a:r>
                        <a:rPr lang="en-TW" dirty="0"/>
                        <a:t>✔️</a:t>
                      </a:r>
                    </a:p>
                  </a:txBody>
                  <a:tcPr/>
                </a:tc>
                <a:tc>
                  <a:txBody>
                    <a:bodyPr/>
                    <a:lstStyle/>
                    <a:p>
                      <a:pPr algn="ctr"/>
                      <a:r>
                        <a:rPr lang="en-TW" dirty="0"/>
                        <a:t>✔️</a:t>
                      </a:r>
                    </a:p>
                  </a:txBody>
                  <a:tcPr/>
                </a:tc>
                <a:tc>
                  <a:txBody>
                    <a:bodyPr/>
                    <a:lstStyle/>
                    <a:p>
                      <a:pPr algn="ctr"/>
                      <a:endParaRPr lang="en-TW" dirty="0"/>
                    </a:p>
                  </a:txBody>
                  <a:tcPr/>
                </a:tc>
                <a:extLst>
                  <a:ext uri="{0D108BD9-81ED-4DB2-BD59-A6C34878D82A}">
                    <a16:rowId xmlns:a16="http://schemas.microsoft.com/office/drawing/2014/main" val="2487412976"/>
                  </a:ext>
                </a:extLst>
              </a:tr>
              <a:tr h="370840">
                <a:tc>
                  <a:txBody>
                    <a:bodyPr/>
                    <a:lstStyle/>
                    <a:p>
                      <a:pPr algn="ctr"/>
                      <a:r>
                        <a:rPr lang="en-TW" dirty="0"/>
                        <a:t>[IC2E’21]</a:t>
                      </a:r>
                    </a:p>
                  </a:txBody>
                  <a:tcPr/>
                </a:tc>
                <a:tc>
                  <a:txBody>
                    <a:bodyPr/>
                    <a:lstStyle/>
                    <a:p>
                      <a:pPr algn="ctr"/>
                      <a:endParaRPr lang="en-TW"/>
                    </a:p>
                  </a:txBody>
                  <a:tcPr/>
                </a:tc>
                <a:tc>
                  <a:txBody>
                    <a:bodyPr/>
                    <a:lstStyle/>
                    <a:p>
                      <a:pPr algn="ctr"/>
                      <a:r>
                        <a:rPr lang="en-TW" dirty="0"/>
                        <a:t>✔️</a:t>
                      </a:r>
                    </a:p>
                  </a:txBody>
                  <a:tcPr/>
                </a:tc>
                <a:tc>
                  <a:txBody>
                    <a:bodyPr/>
                    <a:lstStyle/>
                    <a:p>
                      <a:pPr algn="ctr"/>
                      <a:endParaRPr lang="en-TW" dirty="0"/>
                    </a:p>
                  </a:txBody>
                  <a:tcPr/>
                </a:tc>
                <a:tc>
                  <a:txBody>
                    <a:bodyPr/>
                    <a:lstStyle/>
                    <a:p>
                      <a:pPr algn="ctr"/>
                      <a:endParaRPr lang="en-TW" dirty="0"/>
                    </a:p>
                  </a:txBody>
                  <a:tcPr/>
                </a:tc>
                <a:tc>
                  <a:txBody>
                    <a:bodyPr/>
                    <a:lstStyle/>
                    <a:p>
                      <a:pPr algn="ctr"/>
                      <a:r>
                        <a:rPr lang="en-TW" dirty="0"/>
                        <a:t>✔️</a:t>
                      </a:r>
                    </a:p>
                  </a:txBody>
                  <a:tcPr/>
                </a:tc>
                <a:extLst>
                  <a:ext uri="{0D108BD9-81ED-4DB2-BD59-A6C34878D82A}">
                    <a16:rowId xmlns:a16="http://schemas.microsoft.com/office/drawing/2014/main" val="4167759691"/>
                  </a:ext>
                </a:extLst>
              </a:tr>
              <a:tr h="370840">
                <a:tc>
                  <a:txBody>
                    <a:bodyPr/>
                    <a:lstStyle/>
                    <a:p>
                      <a:pPr algn="ctr"/>
                      <a:r>
                        <a:rPr lang="en-TW" dirty="0"/>
                        <a:t>Ours</a:t>
                      </a:r>
                    </a:p>
                  </a:txBody>
                  <a:tcPr/>
                </a:tc>
                <a:tc>
                  <a:txBody>
                    <a:bodyPr/>
                    <a:lstStyle/>
                    <a:p>
                      <a:pPr algn="ctr"/>
                      <a:r>
                        <a:rPr lang="en-TW" dirty="0"/>
                        <a:t>✔️</a:t>
                      </a:r>
                    </a:p>
                  </a:txBody>
                  <a:tcPr/>
                </a:tc>
                <a:tc>
                  <a:txBody>
                    <a:bodyPr/>
                    <a:lstStyle/>
                    <a:p>
                      <a:pPr algn="ctr"/>
                      <a:r>
                        <a:rPr lang="en-TW" dirty="0"/>
                        <a:t>✔️</a:t>
                      </a:r>
                    </a:p>
                  </a:txBody>
                  <a:tcPr/>
                </a:tc>
                <a:tc>
                  <a:txBody>
                    <a:bodyPr/>
                    <a:lstStyle/>
                    <a:p>
                      <a:pPr algn="ctr"/>
                      <a:r>
                        <a:rPr lang="en-TW" dirty="0"/>
                        <a:t>✔️</a:t>
                      </a:r>
                    </a:p>
                  </a:txBody>
                  <a:tcPr/>
                </a:tc>
                <a:tc>
                  <a:txBody>
                    <a:bodyPr/>
                    <a:lstStyle/>
                    <a:p>
                      <a:pPr algn="ctr"/>
                      <a:r>
                        <a:rPr lang="en-TW" dirty="0"/>
                        <a:t>✔️</a:t>
                      </a:r>
                    </a:p>
                  </a:txBody>
                  <a:tcPr/>
                </a:tc>
                <a:tc>
                  <a:txBody>
                    <a:bodyPr/>
                    <a:lstStyle/>
                    <a:p>
                      <a:pPr algn="ctr"/>
                      <a:r>
                        <a:rPr lang="en-TW" dirty="0"/>
                        <a:t>✔️</a:t>
                      </a:r>
                    </a:p>
                  </a:txBody>
                  <a:tcPr/>
                </a:tc>
                <a:extLst>
                  <a:ext uri="{0D108BD9-81ED-4DB2-BD59-A6C34878D82A}">
                    <a16:rowId xmlns:a16="http://schemas.microsoft.com/office/drawing/2014/main" val="948377175"/>
                  </a:ext>
                </a:extLst>
              </a:tr>
            </a:tbl>
          </a:graphicData>
        </a:graphic>
      </p:graphicFrame>
      <p:sp>
        <p:nvSpPr>
          <p:cNvPr id="4" name="Slide Number Placeholder 3">
            <a:extLst>
              <a:ext uri="{FF2B5EF4-FFF2-40B4-BE49-F238E27FC236}">
                <a16:creationId xmlns:a16="http://schemas.microsoft.com/office/drawing/2014/main" id="{5FAE5EDC-24C1-857A-3A54-996F50242EE6}"/>
              </a:ext>
            </a:extLst>
          </p:cNvPr>
          <p:cNvSpPr>
            <a:spLocks noGrp="1"/>
          </p:cNvSpPr>
          <p:nvPr>
            <p:ph type="sldNum" sz="quarter" idx="12"/>
          </p:nvPr>
        </p:nvSpPr>
        <p:spPr/>
        <p:txBody>
          <a:bodyPr/>
          <a:lstStyle/>
          <a:p>
            <a:fld id="{D8A6CFCF-6699-F547-B2B9-9792AFF236BC}" type="slidenum">
              <a:rPr lang="en-TW" smtClean="0"/>
              <a:t>11</a:t>
            </a:fld>
            <a:endParaRPr lang="en-TW" dirty="0"/>
          </a:p>
        </p:txBody>
      </p:sp>
      <p:sp>
        <p:nvSpPr>
          <p:cNvPr id="10" name="TextBox 9">
            <a:extLst>
              <a:ext uri="{FF2B5EF4-FFF2-40B4-BE49-F238E27FC236}">
                <a16:creationId xmlns:a16="http://schemas.microsoft.com/office/drawing/2014/main" id="{CAD014AC-1D9B-5701-570A-48522A67293C}"/>
              </a:ext>
            </a:extLst>
          </p:cNvPr>
          <p:cNvSpPr txBox="1"/>
          <p:nvPr/>
        </p:nvSpPr>
        <p:spPr>
          <a:xfrm>
            <a:off x="1041400" y="5296033"/>
            <a:ext cx="8412353" cy="707886"/>
          </a:xfrm>
          <a:prstGeom prst="rect">
            <a:avLst/>
          </a:prstGeom>
          <a:noFill/>
        </p:spPr>
        <p:txBody>
          <a:bodyPr wrap="square" rtlCol="0">
            <a:spAutoFit/>
          </a:bodyPr>
          <a:lstStyle/>
          <a:p>
            <a:pPr marL="457200" indent="-457200">
              <a:buAutoNum type="arabicPeriod"/>
            </a:pPr>
            <a:r>
              <a:rPr lang="en-US" sz="2000" dirty="0">
                <a:solidFill>
                  <a:srgbClr val="C00000"/>
                </a:solidFill>
              </a:rPr>
              <a:t>Topology of thing-edge-cloud has not been fully studied yet</a:t>
            </a:r>
          </a:p>
          <a:p>
            <a:pPr marL="457200" indent="-457200">
              <a:buAutoNum type="arabicPeriod"/>
            </a:pPr>
            <a:r>
              <a:rPr lang="en-US" sz="2000" dirty="0">
                <a:solidFill>
                  <a:srgbClr val="C00000"/>
                </a:solidFill>
              </a:rPr>
              <a:t>Focus on one-time request</a:t>
            </a:r>
          </a:p>
        </p:txBody>
      </p:sp>
    </p:spTree>
    <p:extLst>
      <p:ext uri="{BB962C8B-B14F-4D97-AF65-F5344CB8AC3E}">
        <p14:creationId xmlns:p14="http://schemas.microsoft.com/office/powerpoint/2010/main" val="82771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724E-F92C-FD8B-B309-C1FAB8695CBB}"/>
              </a:ext>
            </a:extLst>
          </p:cNvPr>
          <p:cNvSpPr>
            <a:spLocks noGrp="1"/>
          </p:cNvSpPr>
          <p:nvPr>
            <p:ph type="title"/>
          </p:nvPr>
        </p:nvSpPr>
        <p:spPr>
          <a:xfrm>
            <a:off x="850900" y="90932"/>
            <a:ext cx="7772400" cy="1609344"/>
          </a:xfrm>
        </p:spPr>
        <p:txBody>
          <a:bodyPr/>
          <a:lstStyle/>
          <a:p>
            <a:r>
              <a:rPr lang="en-TW" dirty="0"/>
              <a:t>Reference</a:t>
            </a:r>
          </a:p>
        </p:txBody>
      </p:sp>
      <p:sp>
        <p:nvSpPr>
          <p:cNvPr id="3" name="Content Placeholder 2">
            <a:extLst>
              <a:ext uri="{FF2B5EF4-FFF2-40B4-BE49-F238E27FC236}">
                <a16:creationId xmlns:a16="http://schemas.microsoft.com/office/drawing/2014/main" id="{24A213F5-3892-D5CC-AD04-525F6CC6B5CD}"/>
              </a:ext>
            </a:extLst>
          </p:cNvPr>
          <p:cNvSpPr>
            <a:spLocks noGrp="1"/>
          </p:cNvSpPr>
          <p:nvPr>
            <p:ph idx="1"/>
          </p:nvPr>
        </p:nvSpPr>
        <p:spPr>
          <a:xfrm>
            <a:off x="685800" y="1460500"/>
            <a:ext cx="7772400" cy="5562600"/>
          </a:xfrm>
        </p:spPr>
        <p:txBody>
          <a:bodyPr>
            <a:normAutofit lnSpcReduction="10000"/>
          </a:bodyPr>
          <a:lstStyle/>
          <a:p>
            <a:r>
              <a:rPr lang="en-US" sz="1600" dirty="0"/>
              <a:t>[MobiSys’17] </a:t>
            </a:r>
            <a:r>
              <a:rPr lang="en-US" sz="1600" dirty="0" err="1"/>
              <a:t>DeepEye</a:t>
            </a:r>
            <a:r>
              <a:rPr lang="en-US" sz="1600" dirty="0"/>
              <a:t>: Resource efficient local execution of multiple deep vision models using wearable commodity hardware. In Proc. of the Annual International Conference on Mobile Systems, Applications, and Services (MobiSys’17), pages 68–81, Niagara Falls, New York, June 2017.</a:t>
            </a:r>
          </a:p>
          <a:p>
            <a:r>
              <a:rPr lang="en-US" sz="1600" dirty="0"/>
              <a:t>[SIGARCH’17] Y. Kang, J. </a:t>
            </a:r>
            <a:r>
              <a:rPr lang="en-US" sz="1600" dirty="0" err="1"/>
              <a:t>Hauswald</a:t>
            </a:r>
            <a:r>
              <a:rPr lang="en-US" sz="1600" dirty="0"/>
              <a:t>, C. Gao, A. </a:t>
            </a:r>
            <a:r>
              <a:rPr lang="en-US" sz="1600" dirty="0" err="1"/>
              <a:t>Rovinski</a:t>
            </a:r>
            <a:r>
              <a:rPr lang="en-US" sz="1600" dirty="0"/>
              <a:t>, T. </a:t>
            </a:r>
            <a:r>
              <a:rPr lang="en-US" sz="1600" dirty="0" err="1"/>
              <a:t>Mudge</a:t>
            </a:r>
            <a:r>
              <a:rPr lang="en-US" sz="1600" dirty="0"/>
              <a:t>, J. Mars, and L. Tang. Neurosurgeon: Collaborative intelligence between the cloud and mobile edge. ACM SIGARCH Computer Architecture News, 45(1):615–629, April 2017.</a:t>
            </a:r>
          </a:p>
          <a:p>
            <a:r>
              <a:rPr lang="en-US" sz="1600" dirty="0"/>
              <a:t>[WC’19] E. Li, L. Zeng, Z. Zhou, and X. Chen. </a:t>
            </a:r>
            <a:r>
              <a:rPr lang="en-US" sz="1600" dirty="0" err="1"/>
              <a:t>EdgeAI</a:t>
            </a:r>
            <a:r>
              <a:rPr lang="en-US" sz="1600" dirty="0"/>
              <a:t>: On-demand accelerating deep neural network inference via edge computing. IEEE Transactions on Wireless Communications, 19(1):447–457, October 2019 </a:t>
            </a:r>
          </a:p>
          <a:p>
            <a:r>
              <a:rPr lang="en-US" sz="1600" dirty="0"/>
              <a:t>[ATC’18] A. Jiang, D. Wong, C. </a:t>
            </a:r>
            <a:r>
              <a:rPr lang="en-US" sz="1600" dirty="0" err="1"/>
              <a:t>Canel</a:t>
            </a:r>
            <a:r>
              <a:rPr lang="en-US" sz="1600" dirty="0"/>
              <a:t>, L. Tang, I. </a:t>
            </a:r>
            <a:r>
              <a:rPr lang="en-US" sz="1600" dirty="0" err="1"/>
              <a:t>Misra</a:t>
            </a:r>
            <a:r>
              <a:rPr lang="en-US" sz="1600" dirty="0"/>
              <a:t>, M. Kaminsky, M. </a:t>
            </a:r>
            <a:r>
              <a:rPr lang="en-US" sz="1600" dirty="0" err="1"/>
              <a:t>Kozuch</a:t>
            </a:r>
            <a:r>
              <a:rPr lang="en-US" sz="1600" dirty="0"/>
              <a:t>, P. Pillai, D. Andersen, and G. Ganger. Mainstream: Dynamic stem-sharing for multi-tenant video processing. In Proc. of </a:t>
            </a:r>
            <a:r>
              <a:rPr lang="en-US" sz="1600" dirty="0" err="1"/>
              <a:t>Internatioal</a:t>
            </a:r>
            <a:r>
              <a:rPr lang="en-US" sz="1600" dirty="0"/>
              <a:t> USENIX Annual Technical Conference (ATC’18), pages 29–42, Boston, MA, July 2018. </a:t>
            </a:r>
          </a:p>
          <a:p>
            <a:r>
              <a:rPr lang="en-US" sz="1600" dirty="0"/>
              <a:t>[SEC’20] M. Chao, R. </a:t>
            </a:r>
            <a:r>
              <a:rPr lang="en-US" sz="1600" dirty="0" err="1"/>
              <a:t>Stoleru</a:t>
            </a:r>
            <a:r>
              <a:rPr lang="en-US" sz="1600" dirty="0"/>
              <a:t>, L. </a:t>
            </a:r>
            <a:r>
              <a:rPr lang="en-US" sz="1600" dirty="0" err="1"/>
              <a:t>Jin</a:t>
            </a:r>
            <a:r>
              <a:rPr lang="en-US" sz="1600" dirty="0"/>
              <a:t>, S. Yao, M. Maurice, and R. Blalock. AMVP</a:t>
            </a:r>
            <a:r>
              <a:rPr lang="en-US" sz="1600"/>
              <a:t>: Adaptive </a:t>
            </a:r>
            <a:r>
              <a:rPr lang="en-US" sz="1600" dirty="0"/>
              <a:t>CNN-based multitask video processing on mobile stream processing platforms. In Proc. of IEEE/ACM Symposium on Edge Computing (SEC’20), pages 96–109, Virtual, November 2020.</a:t>
            </a:r>
          </a:p>
          <a:p>
            <a:r>
              <a:rPr lang="en-US" sz="1600" dirty="0"/>
              <a:t>[IC2E’21] A. Majeed, P. Kilpatrick, I. Spence, and B. Varghese. </a:t>
            </a:r>
            <a:r>
              <a:rPr lang="en-US" sz="1600" dirty="0" err="1"/>
              <a:t>NEUKONFIG:Reducing</a:t>
            </a:r>
            <a:r>
              <a:rPr lang="en-US" sz="1600" dirty="0"/>
              <a:t> edge service downtime when repartitioning DNNs. In in Proc. of IEEE International Conference on Cloud Engineering (IC2E’21), pages 118–125, San Francisco, CA, October 2021</a:t>
            </a:r>
          </a:p>
          <a:p>
            <a:pPr marL="0" indent="0">
              <a:buNone/>
            </a:pPr>
            <a:endParaRPr lang="en-US" sz="1600" dirty="0"/>
          </a:p>
          <a:p>
            <a:endParaRPr lang="en-TW" sz="1600" dirty="0"/>
          </a:p>
        </p:txBody>
      </p:sp>
      <p:sp>
        <p:nvSpPr>
          <p:cNvPr id="4" name="Slide Number Placeholder 3">
            <a:extLst>
              <a:ext uri="{FF2B5EF4-FFF2-40B4-BE49-F238E27FC236}">
                <a16:creationId xmlns:a16="http://schemas.microsoft.com/office/drawing/2014/main" id="{50E9F9F3-B76F-1C29-3312-F6FD13020F26}"/>
              </a:ext>
            </a:extLst>
          </p:cNvPr>
          <p:cNvSpPr>
            <a:spLocks noGrp="1"/>
          </p:cNvSpPr>
          <p:nvPr>
            <p:ph type="sldNum" sz="quarter" idx="12"/>
          </p:nvPr>
        </p:nvSpPr>
        <p:spPr/>
        <p:txBody>
          <a:bodyPr/>
          <a:lstStyle/>
          <a:p>
            <a:fld id="{D8A6CFCF-6699-F547-B2B9-9792AFF236BC}" type="slidenum">
              <a:rPr lang="en-TW" smtClean="0"/>
              <a:t>12</a:t>
            </a:fld>
            <a:endParaRPr lang="en-TW" dirty="0"/>
          </a:p>
        </p:txBody>
      </p:sp>
    </p:spTree>
    <p:extLst>
      <p:ext uri="{BB962C8B-B14F-4D97-AF65-F5344CB8AC3E}">
        <p14:creationId xmlns:p14="http://schemas.microsoft.com/office/powerpoint/2010/main" val="197320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lstStyle/>
          <a:p>
            <a:r>
              <a:rPr lang="en-TW" dirty="0"/>
              <a:t>System Overview</a:t>
            </a:r>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13</a:t>
            </a:fld>
            <a:endParaRPr lang="en-TW" dirty="0"/>
          </a:p>
        </p:txBody>
      </p:sp>
    </p:spTree>
    <p:extLst>
      <p:ext uri="{BB962C8B-B14F-4D97-AF65-F5344CB8AC3E}">
        <p14:creationId xmlns:p14="http://schemas.microsoft.com/office/powerpoint/2010/main" val="347600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19E9-B96F-8A30-EB9A-40E594C86147}"/>
              </a:ext>
            </a:extLst>
          </p:cNvPr>
          <p:cNvSpPr>
            <a:spLocks noGrp="1"/>
          </p:cNvSpPr>
          <p:nvPr>
            <p:ph type="title"/>
          </p:nvPr>
        </p:nvSpPr>
        <p:spPr>
          <a:xfrm>
            <a:off x="674553" y="-150254"/>
            <a:ext cx="7772400" cy="1609344"/>
          </a:xfrm>
        </p:spPr>
        <p:txBody>
          <a:bodyPr/>
          <a:lstStyle/>
          <a:p>
            <a:r>
              <a:rPr lang="en-TW" dirty="0"/>
              <a:t>System Design</a:t>
            </a:r>
          </a:p>
        </p:txBody>
      </p:sp>
      <p:sp>
        <p:nvSpPr>
          <p:cNvPr id="4" name="Slide Number Placeholder 3">
            <a:extLst>
              <a:ext uri="{FF2B5EF4-FFF2-40B4-BE49-F238E27FC236}">
                <a16:creationId xmlns:a16="http://schemas.microsoft.com/office/drawing/2014/main" id="{C9B5026A-E7FD-EAF9-EBBA-8930D256C142}"/>
              </a:ext>
            </a:extLst>
          </p:cNvPr>
          <p:cNvSpPr>
            <a:spLocks noGrp="1"/>
          </p:cNvSpPr>
          <p:nvPr>
            <p:ph type="sldNum" sz="quarter" idx="12"/>
          </p:nvPr>
        </p:nvSpPr>
        <p:spPr/>
        <p:txBody>
          <a:bodyPr/>
          <a:lstStyle/>
          <a:p>
            <a:fld id="{D8A6CFCF-6699-F547-B2B9-9792AFF236BC}" type="slidenum">
              <a:rPr lang="en-TW" smtClean="0"/>
              <a:t>14</a:t>
            </a:fld>
            <a:endParaRPr lang="en-TW"/>
          </a:p>
        </p:txBody>
      </p:sp>
      <p:pic>
        <p:nvPicPr>
          <p:cNvPr id="20" name="Picture 19">
            <a:extLst>
              <a:ext uri="{FF2B5EF4-FFF2-40B4-BE49-F238E27FC236}">
                <a16:creationId xmlns:a16="http://schemas.microsoft.com/office/drawing/2014/main" id="{331AE1CD-92C9-A7FD-94F3-D481321B76AB}"/>
              </a:ext>
            </a:extLst>
          </p:cNvPr>
          <p:cNvPicPr>
            <a:picLocks noChangeAspect="1"/>
          </p:cNvPicPr>
          <p:nvPr/>
        </p:nvPicPr>
        <p:blipFill>
          <a:blip r:embed="rId3"/>
          <a:stretch>
            <a:fillRect/>
          </a:stretch>
        </p:blipFill>
        <p:spPr>
          <a:xfrm>
            <a:off x="1006854" y="982201"/>
            <a:ext cx="7013740" cy="4324935"/>
          </a:xfrm>
          <a:prstGeom prst="rect">
            <a:avLst/>
          </a:prstGeom>
        </p:spPr>
      </p:pic>
      <p:sp>
        <p:nvSpPr>
          <p:cNvPr id="22" name="TextBox 21">
            <a:extLst>
              <a:ext uri="{FF2B5EF4-FFF2-40B4-BE49-F238E27FC236}">
                <a16:creationId xmlns:a16="http://schemas.microsoft.com/office/drawing/2014/main" id="{F05704B6-7A3E-C7D4-70A3-CCA7C98C4A7E}"/>
              </a:ext>
            </a:extLst>
          </p:cNvPr>
          <p:cNvSpPr txBox="1"/>
          <p:nvPr/>
        </p:nvSpPr>
        <p:spPr>
          <a:xfrm>
            <a:off x="1273387" y="5288539"/>
            <a:ext cx="3522133" cy="1508105"/>
          </a:xfrm>
          <a:prstGeom prst="rect">
            <a:avLst/>
          </a:prstGeom>
          <a:noFill/>
        </p:spPr>
        <p:txBody>
          <a:bodyPr wrap="square" rtlCol="0">
            <a:spAutoFit/>
          </a:bodyPr>
          <a:lstStyle/>
          <a:p>
            <a:r>
              <a:rPr lang="en-TW" sz="2000" b="1" i="1" dirty="0">
                <a:solidFill>
                  <a:srgbClr val="C00000"/>
                </a:solidFill>
              </a:rPr>
              <a:t>Controller</a:t>
            </a:r>
            <a:endParaRPr lang="en-TW" b="1" i="1" dirty="0">
              <a:solidFill>
                <a:srgbClr val="C00000"/>
              </a:solidFill>
            </a:endParaRPr>
          </a:p>
          <a:p>
            <a:pPr marL="285750" indent="-285750">
              <a:buFont typeface="Arial" panose="020B0604020202020204" pitchFamily="34" charset="0"/>
              <a:buChar char="•"/>
            </a:pPr>
            <a:r>
              <a:rPr lang="en-TW" dirty="0"/>
              <a:t>Manage requests</a:t>
            </a:r>
          </a:p>
          <a:p>
            <a:pPr marL="285750" indent="-285750">
              <a:buFont typeface="Arial" panose="020B0604020202020204" pitchFamily="34" charset="0"/>
              <a:buChar char="•"/>
            </a:pPr>
            <a:r>
              <a:rPr lang="en-TW" dirty="0"/>
              <a:t>Monitor system</a:t>
            </a:r>
          </a:p>
          <a:p>
            <a:pPr marL="285750" indent="-285750">
              <a:buFont typeface="Arial" panose="020B0604020202020204" pitchFamily="34" charset="0"/>
              <a:buChar char="•"/>
            </a:pPr>
            <a:r>
              <a:rPr lang="en-TW" dirty="0"/>
              <a:t>Make deployment decisions</a:t>
            </a:r>
          </a:p>
          <a:p>
            <a:pPr marL="285750" indent="-285750">
              <a:buFont typeface="Arial" panose="020B0604020202020204" pitchFamily="34" charset="0"/>
              <a:buChar char="•"/>
            </a:pPr>
            <a:endParaRPr lang="en-TW" dirty="0"/>
          </a:p>
        </p:txBody>
      </p:sp>
      <p:sp>
        <p:nvSpPr>
          <p:cNvPr id="25" name="TextBox 24">
            <a:extLst>
              <a:ext uri="{FF2B5EF4-FFF2-40B4-BE49-F238E27FC236}">
                <a16:creationId xmlns:a16="http://schemas.microsoft.com/office/drawing/2014/main" id="{3FEB9696-830C-583E-96C0-149FC247ADF6}"/>
              </a:ext>
            </a:extLst>
          </p:cNvPr>
          <p:cNvSpPr txBox="1"/>
          <p:nvPr/>
        </p:nvSpPr>
        <p:spPr>
          <a:xfrm>
            <a:off x="5441273" y="5442971"/>
            <a:ext cx="3522133" cy="984885"/>
          </a:xfrm>
          <a:prstGeom prst="rect">
            <a:avLst/>
          </a:prstGeom>
          <a:noFill/>
        </p:spPr>
        <p:txBody>
          <a:bodyPr wrap="square" rtlCol="0">
            <a:spAutoFit/>
          </a:bodyPr>
          <a:lstStyle/>
          <a:p>
            <a:r>
              <a:rPr lang="en-TW" sz="2000" b="1" i="1" dirty="0">
                <a:solidFill>
                  <a:schemeClr val="accent1">
                    <a:lumMod val="50000"/>
                  </a:schemeClr>
                </a:solidFill>
              </a:rPr>
              <a:t>Computing devices (device/edge/cloud)</a:t>
            </a:r>
          </a:p>
          <a:p>
            <a:pPr marL="285750" indent="-285750">
              <a:buFont typeface="Arial" panose="020B0604020202020204" pitchFamily="34" charset="0"/>
              <a:buChar char="•"/>
            </a:pPr>
            <a:r>
              <a:rPr lang="en-TW" dirty="0"/>
              <a:t>Execute DNN layers</a:t>
            </a:r>
          </a:p>
        </p:txBody>
      </p:sp>
      <p:sp>
        <p:nvSpPr>
          <p:cNvPr id="26" name="Rectangle 25">
            <a:extLst>
              <a:ext uri="{FF2B5EF4-FFF2-40B4-BE49-F238E27FC236}">
                <a16:creationId xmlns:a16="http://schemas.microsoft.com/office/drawing/2014/main" id="{EBD34CF2-5392-0776-E7C0-E2EC2A34F246}"/>
              </a:ext>
            </a:extLst>
          </p:cNvPr>
          <p:cNvSpPr/>
          <p:nvPr/>
        </p:nvSpPr>
        <p:spPr>
          <a:xfrm>
            <a:off x="864296" y="1459090"/>
            <a:ext cx="4308595" cy="37528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7" name="Rectangle 26">
            <a:extLst>
              <a:ext uri="{FF2B5EF4-FFF2-40B4-BE49-F238E27FC236}">
                <a16:creationId xmlns:a16="http://schemas.microsoft.com/office/drawing/2014/main" id="{954A7ED6-BD3C-FA22-EA54-051BAEFABC73}"/>
              </a:ext>
            </a:extLst>
          </p:cNvPr>
          <p:cNvSpPr/>
          <p:nvPr/>
        </p:nvSpPr>
        <p:spPr>
          <a:xfrm>
            <a:off x="5251268" y="1741117"/>
            <a:ext cx="3028436" cy="2796155"/>
          </a:xfrm>
          <a:prstGeom prst="rect">
            <a:avLst/>
          </a:prstGeom>
          <a:noFill/>
          <a:ln w="76200">
            <a:solidFill>
              <a:srgbClr val="355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0668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7A099-651E-F6F2-93E1-41ED15D5D7D2}"/>
              </a:ext>
            </a:extLst>
          </p:cNvPr>
          <p:cNvPicPr>
            <a:picLocks noChangeAspect="1"/>
          </p:cNvPicPr>
          <p:nvPr/>
        </p:nvPicPr>
        <p:blipFill>
          <a:blip r:embed="rId3"/>
          <a:stretch>
            <a:fillRect/>
          </a:stretch>
        </p:blipFill>
        <p:spPr>
          <a:xfrm>
            <a:off x="4861578" y="137415"/>
            <a:ext cx="4116677" cy="3587967"/>
          </a:xfrm>
          <a:prstGeom prst="rect">
            <a:avLst/>
          </a:prstGeom>
        </p:spPr>
      </p:pic>
      <p:sp>
        <p:nvSpPr>
          <p:cNvPr id="2" name="Title 1">
            <a:extLst>
              <a:ext uri="{FF2B5EF4-FFF2-40B4-BE49-F238E27FC236}">
                <a16:creationId xmlns:a16="http://schemas.microsoft.com/office/drawing/2014/main" id="{A8245CF2-EE30-1909-1C42-F87BA5F9C22A}"/>
              </a:ext>
            </a:extLst>
          </p:cNvPr>
          <p:cNvSpPr>
            <a:spLocks noGrp="1"/>
          </p:cNvSpPr>
          <p:nvPr>
            <p:ph type="title"/>
          </p:nvPr>
        </p:nvSpPr>
        <p:spPr>
          <a:xfrm>
            <a:off x="298457" y="-75824"/>
            <a:ext cx="7772400" cy="1609344"/>
          </a:xfrm>
        </p:spPr>
        <p:txBody>
          <a:bodyPr/>
          <a:lstStyle/>
          <a:p>
            <a:r>
              <a:rPr lang="en-TW" dirty="0"/>
              <a:t>Controller</a:t>
            </a:r>
          </a:p>
        </p:txBody>
      </p:sp>
      <p:sp>
        <p:nvSpPr>
          <p:cNvPr id="3" name="Content Placeholder 2">
            <a:extLst>
              <a:ext uri="{FF2B5EF4-FFF2-40B4-BE49-F238E27FC236}">
                <a16:creationId xmlns:a16="http://schemas.microsoft.com/office/drawing/2014/main" id="{2332AA05-1F34-25A0-3FAA-DB9B6D2E3C75}"/>
              </a:ext>
            </a:extLst>
          </p:cNvPr>
          <p:cNvSpPr>
            <a:spLocks noGrp="1"/>
          </p:cNvSpPr>
          <p:nvPr>
            <p:ph idx="1"/>
          </p:nvPr>
        </p:nvSpPr>
        <p:spPr>
          <a:xfrm>
            <a:off x="163568" y="1269231"/>
            <a:ext cx="5517765" cy="2988550"/>
          </a:xfrm>
        </p:spPr>
        <p:txBody>
          <a:bodyPr/>
          <a:lstStyle/>
          <a:p>
            <a:r>
              <a:rPr lang="en-TW" b="1" dirty="0"/>
              <a:t>Request manager</a:t>
            </a:r>
            <a:r>
              <a:rPr lang="en-TW" dirty="0"/>
              <a:t>: handle requests</a:t>
            </a:r>
          </a:p>
          <a:p>
            <a:pPr lvl="1"/>
            <a:r>
              <a:rPr lang="en-TW" dirty="0"/>
              <a:t>Hitchhike requests to deployed models</a:t>
            </a:r>
          </a:p>
          <a:p>
            <a:pPr lvl="1"/>
            <a:r>
              <a:rPr lang="en-TW" dirty="0"/>
              <a:t>Store requests</a:t>
            </a:r>
          </a:p>
          <a:p>
            <a:pPr lvl="1"/>
            <a:r>
              <a:rPr lang="en-TW" dirty="0"/>
              <a:t>Aggregate requests</a:t>
            </a:r>
          </a:p>
          <a:p>
            <a:pPr lvl="1"/>
            <a:endParaRPr lang="en-TW" dirty="0"/>
          </a:p>
        </p:txBody>
      </p:sp>
      <p:sp>
        <p:nvSpPr>
          <p:cNvPr id="4" name="Slide Number Placeholder 3">
            <a:extLst>
              <a:ext uri="{FF2B5EF4-FFF2-40B4-BE49-F238E27FC236}">
                <a16:creationId xmlns:a16="http://schemas.microsoft.com/office/drawing/2014/main" id="{4CFFF057-CDA8-45F6-1FC5-43BF71727634}"/>
              </a:ext>
            </a:extLst>
          </p:cNvPr>
          <p:cNvSpPr>
            <a:spLocks noGrp="1"/>
          </p:cNvSpPr>
          <p:nvPr>
            <p:ph type="sldNum" sz="quarter" idx="12"/>
          </p:nvPr>
        </p:nvSpPr>
        <p:spPr/>
        <p:txBody>
          <a:bodyPr/>
          <a:lstStyle/>
          <a:p>
            <a:fld id="{D8A6CFCF-6699-F547-B2B9-9792AFF236BC}" type="slidenum">
              <a:rPr lang="en-TW" smtClean="0">
                <a:solidFill>
                  <a:schemeClr val="bg1"/>
                </a:solidFill>
              </a:rPr>
              <a:t>15</a:t>
            </a:fld>
            <a:endParaRPr lang="en-TW" dirty="0">
              <a:solidFill>
                <a:schemeClr val="bg1"/>
              </a:solidFill>
            </a:endParaRPr>
          </a:p>
        </p:txBody>
      </p:sp>
      <p:grpSp>
        <p:nvGrpSpPr>
          <p:cNvPr id="60" name="Group 59">
            <a:extLst>
              <a:ext uri="{FF2B5EF4-FFF2-40B4-BE49-F238E27FC236}">
                <a16:creationId xmlns:a16="http://schemas.microsoft.com/office/drawing/2014/main" id="{32FB75AD-AA1B-C249-C0EB-CE2B0352DA31}"/>
              </a:ext>
            </a:extLst>
          </p:cNvPr>
          <p:cNvGrpSpPr/>
          <p:nvPr/>
        </p:nvGrpSpPr>
        <p:grpSpPr>
          <a:xfrm>
            <a:off x="135263" y="4247733"/>
            <a:ext cx="9151259" cy="2325872"/>
            <a:chOff x="135263" y="4247733"/>
            <a:chExt cx="9151259" cy="2325872"/>
          </a:xfrm>
        </p:grpSpPr>
        <p:sp>
          <p:nvSpPr>
            <p:cNvPr id="25" name="TextBox 24">
              <a:extLst>
                <a:ext uri="{FF2B5EF4-FFF2-40B4-BE49-F238E27FC236}">
                  <a16:creationId xmlns:a16="http://schemas.microsoft.com/office/drawing/2014/main" id="{442D7366-80C8-A332-56F7-478358F85B07}"/>
                </a:ext>
              </a:extLst>
            </p:cNvPr>
            <p:cNvSpPr txBox="1"/>
            <p:nvPr/>
          </p:nvSpPr>
          <p:spPr>
            <a:xfrm>
              <a:off x="6135377" y="4542280"/>
              <a:ext cx="3151145" cy="2031325"/>
            </a:xfrm>
            <a:prstGeom prst="rect">
              <a:avLst/>
            </a:prstGeom>
            <a:noFill/>
          </p:spPr>
          <p:txBody>
            <a:bodyPr wrap="square" rtlCol="0">
              <a:spAutoFit/>
            </a:bodyPr>
            <a:lstStyle/>
            <a:p>
              <a:r>
                <a:rPr lang="en-US" dirty="0">
                  <a:solidFill>
                    <a:srgbClr val="C00000"/>
                  </a:solidFill>
                </a:rPr>
                <a:t>Model A (Intersection)</a:t>
              </a:r>
            </a:p>
            <a:p>
              <a:pPr marL="285750" indent="-285750">
                <a:buFont typeface="Arial" panose="020B0604020202020204" pitchFamily="34" charset="0"/>
                <a:buChar char="•"/>
              </a:pPr>
              <a:r>
                <a:rPr lang="en-US" dirty="0"/>
                <a:t>task </a:t>
              </a:r>
              <a:r>
                <a:rPr lang="en-US" dirty="0">
                  <a:solidFill>
                    <a:srgbClr val="C00000"/>
                  </a:solidFill>
                </a:rPr>
                <a:t>A1</a:t>
              </a:r>
            </a:p>
            <a:p>
              <a:pPr marL="285750" indent="-285750">
                <a:buFont typeface="Arial" panose="020B0604020202020204" pitchFamily="34" charset="0"/>
                <a:buChar char="•"/>
              </a:pPr>
              <a:r>
                <a:rPr lang="en-US" dirty="0"/>
                <a:t>task </a:t>
              </a:r>
              <a:r>
                <a:rPr lang="en-US" dirty="0">
                  <a:solidFill>
                    <a:srgbClr val="C00000"/>
                  </a:solidFill>
                </a:rPr>
                <a:t>A3</a:t>
              </a:r>
            </a:p>
            <a:p>
              <a:pPr marL="285750" indent="-285750">
                <a:buFont typeface="Arial" panose="020B0604020202020204" pitchFamily="34" charset="0"/>
                <a:buChar char="•"/>
              </a:pPr>
              <a:r>
                <a:rPr lang="en-US" dirty="0"/>
                <a:t>requests 1, 2, 3</a:t>
              </a:r>
            </a:p>
            <a:p>
              <a:r>
                <a:rPr lang="en-US" dirty="0">
                  <a:solidFill>
                    <a:srgbClr val="0070C0"/>
                  </a:solidFill>
                </a:rPr>
                <a:t>Model B (Senior house)</a:t>
              </a:r>
            </a:p>
            <a:p>
              <a:pPr marL="285750" indent="-285750">
                <a:buFont typeface="Arial" panose="020B0604020202020204" pitchFamily="34" charset="0"/>
                <a:buChar char="•"/>
              </a:pPr>
              <a:r>
                <a:rPr lang="en-US" dirty="0"/>
                <a:t>task </a:t>
              </a:r>
              <a:r>
                <a:rPr lang="en-US" dirty="0">
                  <a:solidFill>
                    <a:srgbClr val="0070C0"/>
                  </a:solidFill>
                </a:rPr>
                <a:t>B2</a:t>
              </a:r>
            </a:p>
            <a:p>
              <a:pPr marL="285750" indent="-285750">
                <a:buFont typeface="Arial" panose="020B0604020202020204" pitchFamily="34" charset="0"/>
                <a:buChar char="•"/>
              </a:pPr>
              <a:r>
                <a:rPr lang="en-US" dirty="0"/>
                <a:t>request 4</a:t>
              </a:r>
            </a:p>
          </p:txBody>
        </p:sp>
        <p:sp>
          <p:nvSpPr>
            <p:cNvPr id="22" name="TextBox 21">
              <a:extLst>
                <a:ext uri="{FF2B5EF4-FFF2-40B4-BE49-F238E27FC236}">
                  <a16:creationId xmlns:a16="http://schemas.microsoft.com/office/drawing/2014/main" id="{35389210-A369-0BB9-9C1D-6524261D7BA8}"/>
                </a:ext>
              </a:extLst>
            </p:cNvPr>
            <p:cNvSpPr txBox="1"/>
            <p:nvPr/>
          </p:nvSpPr>
          <p:spPr>
            <a:xfrm>
              <a:off x="135263" y="4247733"/>
              <a:ext cx="4205824" cy="2308324"/>
            </a:xfrm>
            <a:prstGeom prst="rect">
              <a:avLst/>
            </a:prstGeom>
            <a:noFill/>
          </p:spPr>
          <p:txBody>
            <a:bodyPr wrap="square" rtlCol="0">
              <a:spAutoFit/>
            </a:bodyPr>
            <a:lstStyle/>
            <a:p>
              <a:r>
                <a:rPr lang="en-US" dirty="0"/>
                <a:t>R</a:t>
              </a:r>
              <a:r>
                <a:rPr lang="en-TW" dirty="0"/>
                <a:t>equest1: </a:t>
              </a:r>
            </a:p>
            <a:p>
              <a:r>
                <a:rPr lang="en-TW" dirty="0"/>
                <a:t>{task </a:t>
              </a:r>
              <a:r>
                <a:rPr lang="en-TW" dirty="0">
                  <a:solidFill>
                    <a:srgbClr val="C00000"/>
                  </a:solidFill>
                </a:rPr>
                <a:t>A1</a:t>
              </a:r>
              <a:r>
                <a:rPr lang="en-TW" dirty="0"/>
                <a:t>, accuracy 70%, latency 0.2}</a:t>
              </a:r>
            </a:p>
            <a:p>
              <a:r>
                <a:rPr lang="en-TW" dirty="0"/>
                <a:t>Request2:</a:t>
              </a:r>
            </a:p>
            <a:p>
              <a:r>
                <a:rPr lang="en-TW" dirty="0"/>
                <a:t>{task </a:t>
              </a:r>
              <a:r>
                <a:rPr lang="en-TW" dirty="0">
                  <a:solidFill>
                    <a:srgbClr val="C00000"/>
                  </a:solidFill>
                </a:rPr>
                <a:t>A1</a:t>
              </a:r>
              <a:r>
                <a:rPr lang="en-TW" dirty="0"/>
                <a:t>, accuracy 65%, latency 0.3}</a:t>
              </a:r>
            </a:p>
            <a:p>
              <a:r>
                <a:rPr lang="en-TW" dirty="0"/>
                <a:t>Request3:</a:t>
              </a:r>
            </a:p>
            <a:p>
              <a:r>
                <a:rPr lang="en-TW" dirty="0"/>
                <a:t>{task </a:t>
              </a:r>
              <a:r>
                <a:rPr lang="en-TW" dirty="0">
                  <a:solidFill>
                    <a:srgbClr val="C00000"/>
                  </a:solidFill>
                </a:rPr>
                <a:t>A3</a:t>
              </a:r>
              <a:r>
                <a:rPr lang="en-TW" dirty="0"/>
                <a:t>, accuracy 90%, latency 0.25}</a:t>
              </a:r>
            </a:p>
            <a:p>
              <a:r>
                <a:rPr lang="en-TW" dirty="0"/>
                <a:t>Request4:</a:t>
              </a:r>
            </a:p>
            <a:p>
              <a:r>
                <a:rPr lang="en-TW" dirty="0"/>
                <a:t>{task </a:t>
              </a:r>
              <a:r>
                <a:rPr lang="en-TW" dirty="0">
                  <a:solidFill>
                    <a:srgbClr val="0070C0"/>
                  </a:solidFill>
                </a:rPr>
                <a:t>B2</a:t>
              </a:r>
              <a:r>
                <a:rPr lang="en-TW" dirty="0"/>
                <a:t>, accuracy 80%, latency 0.3}</a:t>
              </a:r>
            </a:p>
          </p:txBody>
        </p:sp>
        <p:sp>
          <p:nvSpPr>
            <p:cNvPr id="12" name="Rectangle 11">
              <a:extLst>
                <a:ext uri="{FF2B5EF4-FFF2-40B4-BE49-F238E27FC236}">
                  <a16:creationId xmlns:a16="http://schemas.microsoft.com/office/drawing/2014/main" id="{CBDE5EF0-7D06-61D8-45BA-FB6A75736914}"/>
                </a:ext>
              </a:extLst>
            </p:cNvPr>
            <p:cNvSpPr/>
            <p:nvPr/>
          </p:nvSpPr>
          <p:spPr>
            <a:xfrm>
              <a:off x="4184657" y="4752119"/>
              <a:ext cx="1363298" cy="161164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TW" dirty="0"/>
                <a:t>Request</a:t>
              </a:r>
            </a:p>
            <a:p>
              <a:pPr algn="ctr"/>
              <a:r>
                <a:rPr lang="en-TW" dirty="0"/>
                <a:t>Aggregator</a:t>
              </a:r>
            </a:p>
          </p:txBody>
        </p:sp>
        <p:cxnSp>
          <p:nvCxnSpPr>
            <p:cNvPr id="21" name="Straight Arrow Connector 20">
              <a:extLst>
                <a:ext uri="{FF2B5EF4-FFF2-40B4-BE49-F238E27FC236}">
                  <a16:creationId xmlns:a16="http://schemas.microsoft.com/office/drawing/2014/main" id="{BCB3AD60-9095-0624-B858-D0C065652A82}"/>
                </a:ext>
              </a:extLst>
            </p:cNvPr>
            <p:cNvCxnSpPr>
              <a:cxnSpLocks/>
              <a:endCxn id="12" idx="1"/>
            </p:cNvCxnSpPr>
            <p:nvPr/>
          </p:nvCxnSpPr>
          <p:spPr>
            <a:xfrm>
              <a:off x="3597235" y="5557944"/>
              <a:ext cx="587422"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4DFD65-D3C6-D6BA-2261-C6E7E36FDC37}"/>
                </a:ext>
              </a:extLst>
            </p:cNvPr>
            <p:cNvCxnSpPr>
              <a:cxnSpLocks/>
              <a:stCxn id="12" idx="3"/>
              <a:endCxn id="25" idx="1"/>
            </p:cNvCxnSpPr>
            <p:nvPr/>
          </p:nvCxnSpPr>
          <p:spPr>
            <a:xfrm flipV="1">
              <a:off x="5547955" y="5557943"/>
              <a:ext cx="587422"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5F785DD5-35F1-AF73-034B-4DF451AFBB70}"/>
              </a:ext>
            </a:extLst>
          </p:cNvPr>
          <p:cNvSpPr/>
          <p:nvPr/>
        </p:nvSpPr>
        <p:spPr>
          <a:xfrm>
            <a:off x="5373189" y="714103"/>
            <a:ext cx="1227908" cy="1227908"/>
          </a:xfrm>
          <a:prstGeom prst="rect">
            <a:avLst/>
          </a:prstGeom>
          <a:solidFill>
            <a:srgbClr val="94B6D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9" name="Rectangle 58">
            <a:extLst>
              <a:ext uri="{FF2B5EF4-FFF2-40B4-BE49-F238E27FC236}">
                <a16:creationId xmlns:a16="http://schemas.microsoft.com/office/drawing/2014/main" id="{8E8FC87C-E9E5-0CF6-82A1-CB48975E05E3}"/>
              </a:ext>
            </a:extLst>
          </p:cNvPr>
          <p:cNvSpPr/>
          <p:nvPr/>
        </p:nvSpPr>
        <p:spPr>
          <a:xfrm>
            <a:off x="5349296" y="2277261"/>
            <a:ext cx="1227908" cy="486245"/>
          </a:xfrm>
          <a:prstGeom prst="rect">
            <a:avLst/>
          </a:prstGeom>
          <a:solidFill>
            <a:srgbClr val="A5AB81">
              <a:alpha val="3058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accent3"/>
              </a:solidFill>
            </a:endParaRPr>
          </a:p>
        </p:txBody>
      </p:sp>
      <p:grpSp>
        <p:nvGrpSpPr>
          <p:cNvPr id="64" name="Group 63">
            <a:extLst>
              <a:ext uri="{FF2B5EF4-FFF2-40B4-BE49-F238E27FC236}">
                <a16:creationId xmlns:a16="http://schemas.microsoft.com/office/drawing/2014/main" id="{0F072A17-EA86-CF8A-2B47-603072590396}"/>
              </a:ext>
            </a:extLst>
          </p:cNvPr>
          <p:cNvGrpSpPr/>
          <p:nvPr/>
        </p:nvGrpSpPr>
        <p:grpSpPr>
          <a:xfrm>
            <a:off x="41737" y="2677392"/>
            <a:ext cx="4575982" cy="1508953"/>
            <a:chOff x="41737" y="2677392"/>
            <a:chExt cx="4575982" cy="1508953"/>
          </a:xfrm>
        </p:grpSpPr>
        <p:sp>
          <p:nvSpPr>
            <p:cNvPr id="10" name="Rectangle 9">
              <a:extLst>
                <a:ext uri="{FF2B5EF4-FFF2-40B4-BE49-F238E27FC236}">
                  <a16:creationId xmlns:a16="http://schemas.microsoft.com/office/drawing/2014/main" id="{2A3B260A-7AC4-16AF-489F-1ECACDF3E0A9}"/>
                </a:ext>
              </a:extLst>
            </p:cNvPr>
            <p:cNvSpPr/>
            <p:nvPr/>
          </p:nvSpPr>
          <p:spPr>
            <a:xfrm>
              <a:off x="978207" y="2702634"/>
              <a:ext cx="1456488" cy="7332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Hitchhiking</a:t>
              </a:r>
            </a:p>
            <a:p>
              <a:pPr algn="ctr"/>
              <a:r>
                <a:rPr lang="en-TW" dirty="0"/>
                <a:t>Manager</a:t>
              </a:r>
            </a:p>
          </p:txBody>
        </p:sp>
        <p:sp>
          <p:nvSpPr>
            <p:cNvPr id="11" name="Rectangle 10">
              <a:extLst>
                <a:ext uri="{FF2B5EF4-FFF2-40B4-BE49-F238E27FC236}">
                  <a16:creationId xmlns:a16="http://schemas.microsoft.com/office/drawing/2014/main" id="{6F9A3F73-67E1-84D3-551E-6789ABBC5F32}"/>
                </a:ext>
              </a:extLst>
            </p:cNvPr>
            <p:cNvSpPr/>
            <p:nvPr/>
          </p:nvSpPr>
          <p:spPr>
            <a:xfrm>
              <a:off x="3359315" y="2697475"/>
              <a:ext cx="1258404" cy="7332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Request Queue</a:t>
              </a:r>
            </a:p>
          </p:txBody>
        </p:sp>
        <p:cxnSp>
          <p:nvCxnSpPr>
            <p:cNvPr id="14" name="Straight Arrow Connector 13">
              <a:extLst>
                <a:ext uri="{FF2B5EF4-FFF2-40B4-BE49-F238E27FC236}">
                  <a16:creationId xmlns:a16="http://schemas.microsoft.com/office/drawing/2014/main" id="{7F9DF15D-412C-ADC9-B4B3-3BFF314A4FB4}"/>
                </a:ext>
              </a:extLst>
            </p:cNvPr>
            <p:cNvCxnSpPr>
              <a:cxnSpLocks/>
              <a:endCxn id="10" idx="1"/>
            </p:cNvCxnSpPr>
            <p:nvPr/>
          </p:nvCxnSpPr>
          <p:spPr>
            <a:xfrm>
              <a:off x="434388" y="3069250"/>
              <a:ext cx="54381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F4EF12-987E-B6A2-6A07-0FFC606E9AC1}"/>
                </a:ext>
              </a:extLst>
            </p:cNvPr>
            <p:cNvSpPr txBox="1"/>
            <p:nvPr/>
          </p:nvSpPr>
          <p:spPr>
            <a:xfrm>
              <a:off x="41737" y="3165109"/>
              <a:ext cx="966931" cy="369332"/>
            </a:xfrm>
            <a:prstGeom prst="rect">
              <a:avLst/>
            </a:prstGeom>
            <a:noFill/>
          </p:spPr>
          <p:txBody>
            <a:bodyPr wrap="none" rtlCol="0">
              <a:spAutoFit/>
            </a:bodyPr>
            <a:lstStyle/>
            <a:p>
              <a:r>
                <a:rPr lang="en-TW" dirty="0"/>
                <a:t>request</a:t>
              </a:r>
            </a:p>
          </p:txBody>
        </p:sp>
        <p:cxnSp>
          <p:nvCxnSpPr>
            <p:cNvPr id="16" name="Straight Arrow Connector 15">
              <a:extLst>
                <a:ext uri="{FF2B5EF4-FFF2-40B4-BE49-F238E27FC236}">
                  <a16:creationId xmlns:a16="http://schemas.microsoft.com/office/drawing/2014/main" id="{0AF1C31C-3943-D958-753F-6D66C301B0B3}"/>
                </a:ext>
              </a:extLst>
            </p:cNvPr>
            <p:cNvCxnSpPr>
              <a:cxnSpLocks/>
              <a:stCxn id="10" idx="3"/>
              <a:endCxn id="11" idx="1"/>
            </p:cNvCxnSpPr>
            <p:nvPr/>
          </p:nvCxnSpPr>
          <p:spPr>
            <a:xfrm flipV="1">
              <a:off x="2434695" y="3064091"/>
              <a:ext cx="924620" cy="5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0E5975-FFD0-EB27-478D-001D247DC958}"/>
                </a:ext>
              </a:extLst>
            </p:cNvPr>
            <p:cNvSpPr txBox="1"/>
            <p:nvPr/>
          </p:nvSpPr>
          <p:spPr>
            <a:xfrm>
              <a:off x="2392384" y="3163598"/>
              <a:ext cx="966931" cy="369332"/>
            </a:xfrm>
            <a:prstGeom prst="rect">
              <a:avLst/>
            </a:prstGeom>
            <a:noFill/>
          </p:spPr>
          <p:txBody>
            <a:bodyPr wrap="none" rtlCol="0">
              <a:spAutoFit/>
            </a:bodyPr>
            <a:lstStyle/>
            <a:p>
              <a:r>
                <a:rPr lang="en-TW" dirty="0"/>
                <a:t>request</a:t>
              </a:r>
            </a:p>
          </p:txBody>
        </p:sp>
        <p:cxnSp>
          <p:nvCxnSpPr>
            <p:cNvPr id="19" name="Straight Arrow Connector 18">
              <a:extLst>
                <a:ext uri="{FF2B5EF4-FFF2-40B4-BE49-F238E27FC236}">
                  <a16:creationId xmlns:a16="http://schemas.microsoft.com/office/drawing/2014/main" id="{244D7125-9F68-04C5-527A-8E1BCEBF3817}"/>
                </a:ext>
              </a:extLst>
            </p:cNvPr>
            <p:cNvCxnSpPr>
              <a:cxnSpLocks/>
              <a:stCxn id="10" idx="2"/>
              <a:endCxn id="20" idx="0"/>
            </p:cNvCxnSpPr>
            <p:nvPr/>
          </p:nvCxnSpPr>
          <p:spPr>
            <a:xfrm>
              <a:off x="1706451" y="3435865"/>
              <a:ext cx="0" cy="381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2323FA-C517-6341-3D13-FF93DF5FCC25}"/>
                </a:ext>
              </a:extLst>
            </p:cNvPr>
            <p:cNvSpPr txBox="1"/>
            <p:nvPr/>
          </p:nvSpPr>
          <p:spPr>
            <a:xfrm>
              <a:off x="330048" y="3817013"/>
              <a:ext cx="2752805" cy="369332"/>
            </a:xfrm>
            <a:prstGeom prst="rect">
              <a:avLst/>
            </a:prstGeom>
            <a:noFill/>
          </p:spPr>
          <p:txBody>
            <a:bodyPr wrap="none" rtlCol="0">
              <a:spAutoFit/>
            </a:bodyPr>
            <a:lstStyle/>
            <a:p>
              <a:r>
                <a:rPr lang="en-US" dirty="0"/>
                <a:t>d</a:t>
              </a:r>
              <a:r>
                <a:rPr lang="en-TW" dirty="0"/>
                <a:t>eployed model’s results</a:t>
              </a:r>
            </a:p>
          </p:txBody>
        </p:sp>
        <p:sp>
          <p:nvSpPr>
            <p:cNvPr id="62" name="TextBox 61">
              <a:extLst>
                <a:ext uri="{FF2B5EF4-FFF2-40B4-BE49-F238E27FC236}">
                  <a16:creationId xmlns:a16="http://schemas.microsoft.com/office/drawing/2014/main" id="{28C80394-3765-B9D0-9921-20B0F3C03166}"/>
                </a:ext>
              </a:extLst>
            </p:cNvPr>
            <p:cNvSpPr txBox="1"/>
            <p:nvPr/>
          </p:nvSpPr>
          <p:spPr>
            <a:xfrm>
              <a:off x="1327656" y="3394083"/>
              <a:ext cx="449661" cy="400110"/>
            </a:xfrm>
            <a:prstGeom prst="rect">
              <a:avLst/>
            </a:prstGeom>
            <a:noFill/>
          </p:spPr>
          <p:txBody>
            <a:bodyPr wrap="square" rtlCol="0">
              <a:spAutoFit/>
            </a:bodyPr>
            <a:lstStyle/>
            <a:p>
              <a:r>
                <a:rPr lang="en-TW" sz="2000" b="1" dirty="0">
                  <a:solidFill>
                    <a:srgbClr val="C00000"/>
                  </a:solidFill>
                </a:rPr>
                <a:t>O</a:t>
              </a:r>
            </a:p>
          </p:txBody>
        </p:sp>
        <p:sp>
          <p:nvSpPr>
            <p:cNvPr id="63" name="TextBox 62">
              <a:extLst>
                <a:ext uri="{FF2B5EF4-FFF2-40B4-BE49-F238E27FC236}">
                  <a16:creationId xmlns:a16="http://schemas.microsoft.com/office/drawing/2014/main" id="{32DB9FEB-2912-519B-E836-8EB13E3C3805}"/>
                </a:ext>
              </a:extLst>
            </p:cNvPr>
            <p:cNvSpPr txBox="1"/>
            <p:nvPr/>
          </p:nvSpPr>
          <p:spPr>
            <a:xfrm>
              <a:off x="2697582" y="2677392"/>
              <a:ext cx="449661" cy="400110"/>
            </a:xfrm>
            <a:prstGeom prst="rect">
              <a:avLst/>
            </a:prstGeom>
            <a:noFill/>
          </p:spPr>
          <p:txBody>
            <a:bodyPr wrap="square" rtlCol="0">
              <a:spAutoFit/>
            </a:bodyPr>
            <a:lstStyle/>
            <a:p>
              <a:r>
                <a:rPr lang="en-TW" sz="2000" b="1" dirty="0">
                  <a:solidFill>
                    <a:srgbClr val="C00000"/>
                  </a:solidFill>
                </a:rPr>
                <a:t>x</a:t>
              </a:r>
            </a:p>
          </p:txBody>
        </p:sp>
      </p:grpSp>
      <p:sp>
        <p:nvSpPr>
          <p:cNvPr id="65" name="Oval 64">
            <a:extLst>
              <a:ext uri="{FF2B5EF4-FFF2-40B4-BE49-F238E27FC236}">
                <a16:creationId xmlns:a16="http://schemas.microsoft.com/office/drawing/2014/main" id="{F7E254D6-00CA-1AA4-85CB-746923C6707C}"/>
              </a:ext>
            </a:extLst>
          </p:cNvPr>
          <p:cNvSpPr/>
          <p:nvPr/>
        </p:nvSpPr>
        <p:spPr>
          <a:xfrm>
            <a:off x="4666732" y="350983"/>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1</a:t>
            </a:r>
          </a:p>
        </p:txBody>
      </p:sp>
      <p:sp>
        <p:nvSpPr>
          <p:cNvPr id="66" name="Oval 65">
            <a:extLst>
              <a:ext uri="{FF2B5EF4-FFF2-40B4-BE49-F238E27FC236}">
                <a16:creationId xmlns:a16="http://schemas.microsoft.com/office/drawing/2014/main" id="{A85CC93D-8DFA-DCB1-04B3-8A9C7153CCAF}"/>
              </a:ext>
            </a:extLst>
          </p:cNvPr>
          <p:cNvSpPr/>
          <p:nvPr/>
        </p:nvSpPr>
        <p:spPr>
          <a:xfrm>
            <a:off x="103611" y="976385"/>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1</a:t>
            </a:r>
          </a:p>
        </p:txBody>
      </p:sp>
      <p:sp>
        <p:nvSpPr>
          <p:cNvPr id="5" name="TextBox 4">
            <a:extLst>
              <a:ext uri="{FF2B5EF4-FFF2-40B4-BE49-F238E27FC236}">
                <a16:creationId xmlns:a16="http://schemas.microsoft.com/office/drawing/2014/main" id="{689454C0-8984-34EA-7BDD-91D4A925284E}"/>
              </a:ext>
            </a:extLst>
          </p:cNvPr>
          <p:cNvSpPr txBox="1"/>
          <p:nvPr/>
        </p:nvSpPr>
        <p:spPr>
          <a:xfrm>
            <a:off x="6947912" y="3878401"/>
            <a:ext cx="2585024" cy="738664"/>
          </a:xfrm>
          <a:prstGeom prst="rect">
            <a:avLst/>
          </a:prstGeom>
          <a:noFill/>
        </p:spPr>
        <p:txBody>
          <a:bodyPr wrap="square" rtlCol="0">
            <a:spAutoFit/>
          </a:bodyPr>
          <a:lstStyle/>
          <a:p>
            <a:r>
              <a:rPr lang="en-US" altLang="zh-TW" sz="1400" dirty="0">
                <a:solidFill>
                  <a:schemeClr val="accent6"/>
                </a:solidFill>
              </a:rPr>
              <a:t>A1: accident detection</a:t>
            </a:r>
          </a:p>
          <a:p>
            <a:r>
              <a:rPr lang="en-US" sz="1400" dirty="0">
                <a:solidFill>
                  <a:schemeClr val="accent6"/>
                </a:solidFill>
              </a:rPr>
              <a:t>A3: pedestrian counting</a:t>
            </a:r>
          </a:p>
          <a:p>
            <a:r>
              <a:rPr lang="en-US" sz="1400" dirty="0">
                <a:solidFill>
                  <a:schemeClr val="accent6"/>
                </a:solidFill>
              </a:rPr>
              <a:t>B2: fall detection</a:t>
            </a:r>
            <a:endParaRPr lang="en-TW" sz="1400" dirty="0">
              <a:solidFill>
                <a:schemeClr val="accent6"/>
              </a:solidFill>
            </a:endParaRPr>
          </a:p>
        </p:txBody>
      </p:sp>
    </p:spTree>
    <p:extLst>
      <p:ext uri="{BB962C8B-B14F-4D97-AF65-F5344CB8AC3E}">
        <p14:creationId xmlns:p14="http://schemas.microsoft.com/office/powerpoint/2010/main" val="4761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9"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F023720-41C9-B4C5-64E3-DE39AB2151C8}"/>
              </a:ext>
            </a:extLst>
          </p:cNvPr>
          <p:cNvSpPr/>
          <p:nvPr/>
        </p:nvSpPr>
        <p:spPr>
          <a:xfrm>
            <a:off x="7566253" y="4503706"/>
            <a:ext cx="1481052" cy="1611649"/>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TW" dirty="0"/>
              <a:t>Container Deployer A</a:t>
            </a:r>
          </a:p>
        </p:txBody>
      </p:sp>
      <p:pic>
        <p:nvPicPr>
          <p:cNvPr id="6" name="Picture 5">
            <a:extLst>
              <a:ext uri="{FF2B5EF4-FFF2-40B4-BE49-F238E27FC236}">
                <a16:creationId xmlns:a16="http://schemas.microsoft.com/office/drawing/2014/main" id="{55B7A099-651E-F6F2-93E1-41ED15D5D7D2}"/>
              </a:ext>
            </a:extLst>
          </p:cNvPr>
          <p:cNvPicPr>
            <a:picLocks noChangeAspect="1"/>
          </p:cNvPicPr>
          <p:nvPr/>
        </p:nvPicPr>
        <p:blipFill>
          <a:blip r:embed="rId3"/>
          <a:stretch>
            <a:fillRect/>
          </a:stretch>
        </p:blipFill>
        <p:spPr>
          <a:xfrm>
            <a:off x="4861578" y="137415"/>
            <a:ext cx="4116677" cy="3587967"/>
          </a:xfrm>
          <a:prstGeom prst="rect">
            <a:avLst/>
          </a:prstGeom>
        </p:spPr>
      </p:pic>
      <p:sp>
        <p:nvSpPr>
          <p:cNvPr id="2" name="Title 1">
            <a:extLst>
              <a:ext uri="{FF2B5EF4-FFF2-40B4-BE49-F238E27FC236}">
                <a16:creationId xmlns:a16="http://schemas.microsoft.com/office/drawing/2014/main" id="{A8245CF2-EE30-1909-1C42-F87BA5F9C22A}"/>
              </a:ext>
            </a:extLst>
          </p:cNvPr>
          <p:cNvSpPr>
            <a:spLocks noGrp="1"/>
          </p:cNvSpPr>
          <p:nvPr>
            <p:ph type="title"/>
          </p:nvPr>
        </p:nvSpPr>
        <p:spPr>
          <a:xfrm>
            <a:off x="298457" y="-75824"/>
            <a:ext cx="7772400" cy="1609344"/>
          </a:xfrm>
        </p:spPr>
        <p:txBody>
          <a:bodyPr/>
          <a:lstStyle/>
          <a:p>
            <a:r>
              <a:rPr lang="en-TW" dirty="0"/>
              <a:t>Controller</a:t>
            </a:r>
          </a:p>
        </p:txBody>
      </p:sp>
      <p:sp>
        <p:nvSpPr>
          <p:cNvPr id="4" name="Slide Number Placeholder 3">
            <a:extLst>
              <a:ext uri="{FF2B5EF4-FFF2-40B4-BE49-F238E27FC236}">
                <a16:creationId xmlns:a16="http://schemas.microsoft.com/office/drawing/2014/main" id="{4CFFF057-CDA8-45F6-1FC5-43BF71727634}"/>
              </a:ext>
            </a:extLst>
          </p:cNvPr>
          <p:cNvSpPr>
            <a:spLocks noGrp="1"/>
          </p:cNvSpPr>
          <p:nvPr>
            <p:ph type="sldNum" sz="quarter" idx="12"/>
          </p:nvPr>
        </p:nvSpPr>
        <p:spPr/>
        <p:txBody>
          <a:bodyPr/>
          <a:lstStyle/>
          <a:p>
            <a:fld id="{D8A6CFCF-6699-F547-B2B9-9792AFF236BC}" type="slidenum">
              <a:rPr lang="en-TW" smtClean="0">
                <a:solidFill>
                  <a:schemeClr val="bg1"/>
                </a:solidFill>
              </a:rPr>
              <a:t>16</a:t>
            </a:fld>
            <a:endParaRPr lang="en-TW" dirty="0">
              <a:solidFill>
                <a:schemeClr val="bg1"/>
              </a:solidFill>
            </a:endParaRPr>
          </a:p>
        </p:txBody>
      </p:sp>
      <p:sp>
        <p:nvSpPr>
          <p:cNvPr id="65" name="Oval 64">
            <a:extLst>
              <a:ext uri="{FF2B5EF4-FFF2-40B4-BE49-F238E27FC236}">
                <a16:creationId xmlns:a16="http://schemas.microsoft.com/office/drawing/2014/main" id="{F7E254D6-00CA-1AA4-85CB-746923C6707C}"/>
              </a:ext>
            </a:extLst>
          </p:cNvPr>
          <p:cNvSpPr/>
          <p:nvPr/>
        </p:nvSpPr>
        <p:spPr>
          <a:xfrm>
            <a:off x="4858668" y="2938961"/>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2</a:t>
            </a:r>
          </a:p>
        </p:txBody>
      </p:sp>
      <p:sp>
        <p:nvSpPr>
          <p:cNvPr id="8" name="Content Placeholder 2">
            <a:extLst>
              <a:ext uri="{FF2B5EF4-FFF2-40B4-BE49-F238E27FC236}">
                <a16:creationId xmlns:a16="http://schemas.microsoft.com/office/drawing/2014/main" id="{62ECB272-21D7-1A49-8919-38BED30B307A}"/>
              </a:ext>
            </a:extLst>
          </p:cNvPr>
          <p:cNvSpPr txBox="1">
            <a:spLocks/>
          </p:cNvSpPr>
          <p:nvPr/>
        </p:nvSpPr>
        <p:spPr>
          <a:xfrm>
            <a:off x="413105" y="935421"/>
            <a:ext cx="4333065" cy="3189718"/>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r>
              <a:rPr lang="en-TW" b="1" dirty="0"/>
              <a:t>Resource monitor</a:t>
            </a:r>
            <a:r>
              <a:rPr lang="en-TW" dirty="0"/>
              <a:t>: keep track of the system</a:t>
            </a:r>
          </a:p>
          <a:p>
            <a:pPr lvl="1"/>
            <a:r>
              <a:rPr lang="en-US" dirty="0"/>
              <a:t>D</a:t>
            </a:r>
            <a:r>
              <a:rPr lang="en-TW" dirty="0"/>
              <a:t>eployed models</a:t>
            </a:r>
          </a:p>
          <a:p>
            <a:pPr lvl="1"/>
            <a:r>
              <a:rPr lang="en-TW" dirty="0"/>
              <a:t>Computing/Networking resources</a:t>
            </a:r>
          </a:p>
          <a:p>
            <a:r>
              <a:rPr lang="en-TW" b="1" dirty="0"/>
              <a:t>Deployment Manager</a:t>
            </a:r>
            <a:r>
              <a:rPr lang="en-TW" dirty="0"/>
              <a:t>: make deployment decisions and deploy the models</a:t>
            </a:r>
          </a:p>
          <a:p>
            <a:r>
              <a:rPr lang="en-US" b="1" dirty="0"/>
              <a:t>Reconfiguration manager</a:t>
            </a:r>
            <a:r>
              <a:rPr lang="en-US" dirty="0"/>
              <a:t>: check runtime performance of deployed models and make reconfiguration decision</a:t>
            </a:r>
            <a:endParaRPr lang="en-TW" dirty="0"/>
          </a:p>
          <a:p>
            <a:pPr lvl="1"/>
            <a:endParaRPr lang="en-TW" dirty="0"/>
          </a:p>
          <a:p>
            <a:endParaRPr lang="en-TW" dirty="0"/>
          </a:p>
          <a:p>
            <a:pPr lvl="1"/>
            <a:endParaRPr lang="en-TW" dirty="0"/>
          </a:p>
          <a:p>
            <a:pPr lvl="1"/>
            <a:endParaRPr lang="en-TW" dirty="0"/>
          </a:p>
        </p:txBody>
      </p:sp>
      <p:sp>
        <p:nvSpPr>
          <p:cNvPr id="9" name="Oval 8">
            <a:extLst>
              <a:ext uri="{FF2B5EF4-FFF2-40B4-BE49-F238E27FC236}">
                <a16:creationId xmlns:a16="http://schemas.microsoft.com/office/drawing/2014/main" id="{D20A6B8D-DB1C-A911-79F1-F397F0F93FB9}"/>
              </a:ext>
            </a:extLst>
          </p:cNvPr>
          <p:cNvSpPr/>
          <p:nvPr/>
        </p:nvSpPr>
        <p:spPr>
          <a:xfrm>
            <a:off x="165745" y="936171"/>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2</a:t>
            </a:r>
          </a:p>
        </p:txBody>
      </p:sp>
      <p:sp>
        <p:nvSpPr>
          <p:cNvPr id="13" name="Oval 12">
            <a:extLst>
              <a:ext uri="{FF2B5EF4-FFF2-40B4-BE49-F238E27FC236}">
                <a16:creationId xmlns:a16="http://schemas.microsoft.com/office/drawing/2014/main" id="{BFBC9BF4-C9A7-3375-0EAA-D138089EA725}"/>
              </a:ext>
            </a:extLst>
          </p:cNvPr>
          <p:cNvSpPr/>
          <p:nvPr/>
        </p:nvSpPr>
        <p:spPr>
          <a:xfrm>
            <a:off x="6946285" y="443955"/>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3</a:t>
            </a:r>
          </a:p>
        </p:txBody>
      </p:sp>
      <p:sp>
        <p:nvSpPr>
          <p:cNvPr id="18" name="Oval 17">
            <a:extLst>
              <a:ext uri="{FF2B5EF4-FFF2-40B4-BE49-F238E27FC236}">
                <a16:creationId xmlns:a16="http://schemas.microsoft.com/office/drawing/2014/main" id="{39AF7E20-241D-2AB5-A9CF-7118C3AEC075}"/>
              </a:ext>
            </a:extLst>
          </p:cNvPr>
          <p:cNvSpPr/>
          <p:nvPr/>
        </p:nvSpPr>
        <p:spPr>
          <a:xfrm>
            <a:off x="165745" y="2044469"/>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3</a:t>
            </a:r>
          </a:p>
        </p:txBody>
      </p:sp>
      <p:sp>
        <p:nvSpPr>
          <p:cNvPr id="29" name="Rectangle 28">
            <a:extLst>
              <a:ext uri="{FF2B5EF4-FFF2-40B4-BE49-F238E27FC236}">
                <a16:creationId xmlns:a16="http://schemas.microsoft.com/office/drawing/2014/main" id="{7A531C32-E66F-0AD8-9C37-118CCEB30ECB}"/>
              </a:ext>
            </a:extLst>
          </p:cNvPr>
          <p:cNvSpPr/>
          <p:nvPr/>
        </p:nvSpPr>
        <p:spPr>
          <a:xfrm>
            <a:off x="3377616" y="4718611"/>
            <a:ext cx="1481052" cy="161164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TW" dirty="0"/>
              <a:t>Deployment Planner</a:t>
            </a:r>
          </a:p>
        </p:txBody>
      </p:sp>
      <p:cxnSp>
        <p:nvCxnSpPr>
          <p:cNvPr id="30" name="Straight Arrow Connector 29">
            <a:extLst>
              <a:ext uri="{FF2B5EF4-FFF2-40B4-BE49-F238E27FC236}">
                <a16:creationId xmlns:a16="http://schemas.microsoft.com/office/drawing/2014/main" id="{DB61366D-930C-A4AC-36D3-CC11FB72F389}"/>
              </a:ext>
            </a:extLst>
          </p:cNvPr>
          <p:cNvCxnSpPr>
            <a:cxnSpLocks/>
            <a:endCxn id="29" idx="1"/>
          </p:cNvCxnSpPr>
          <p:nvPr/>
        </p:nvCxnSpPr>
        <p:spPr>
          <a:xfrm>
            <a:off x="2995749" y="5524435"/>
            <a:ext cx="381867" cy="1"/>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2F1E5E6-D05B-A4FE-9F1A-E951ED4B4AF3}"/>
              </a:ext>
            </a:extLst>
          </p:cNvPr>
          <p:cNvCxnSpPr>
            <a:cxnSpLocks/>
            <a:stCxn id="29" idx="3"/>
            <a:endCxn id="44" idx="1"/>
          </p:cNvCxnSpPr>
          <p:nvPr/>
        </p:nvCxnSpPr>
        <p:spPr>
          <a:xfrm>
            <a:off x="4858668" y="5524436"/>
            <a:ext cx="2511642"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30C3377-A322-F319-5B92-3A35CE4E9B7C}"/>
              </a:ext>
            </a:extLst>
          </p:cNvPr>
          <p:cNvSpPr txBox="1"/>
          <p:nvPr/>
        </p:nvSpPr>
        <p:spPr>
          <a:xfrm>
            <a:off x="4858668" y="4906528"/>
            <a:ext cx="3151145" cy="1200329"/>
          </a:xfrm>
          <a:prstGeom prst="rect">
            <a:avLst/>
          </a:prstGeom>
          <a:noFill/>
        </p:spPr>
        <p:txBody>
          <a:bodyPr wrap="square" rtlCol="0">
            <a:spAutoFit/>
          </a:bodyPr>
          <a:lstStyle/>
          <a:p>
            <a:r>
              <a:rPr lang="en-US" dirty="0">
                <a:solidFill>
                  <a:srgbClr val="C00000"/>
                </a:solidFill>
              </a:rPr>
              <a:t>Model A</a:t>
            </a:r>
          </a:p>
          <a:p>
            <a:pPr marL="285750" indent="-285750">
              <a:buFont typeface="Arial" panose="020B0604020202020204" pitchFamily="34" charset="0"/>
              <a:buChar char="•"/>
            </a:pPr>
            <a:r>
              <a:rPr lang="en-US" dirty="0"/>
              <a:t>deployment decision</a:t>
            </a:r>
          </a:p>
          <a:p>
            <a:r>
              <a:rPr lang="en-US" dirty="0">
                <a:solidFill>
                  <a:schemeClr val="accent2"/>
                </a:solidFill>
              </a:rPr>
              <a:t>Model B</a:t>
            </a:r>
          </a:p>
          <a:p>
            <a:pPr marL="285750" indent="-285750">
              <a:buFont typeface="Arial" panose="020B0604020202020204" pitchFamily="34" charset="0"/>
              <a:buChar char="•"/>
            </a:pPr>
            <a:r>
              <a:rPr lang="en-US" dirty="0"/>
              <a:t>deployment decision</a:t>
            </a:r>
          </a:p>
        </p:txBody>
      </p:sp>
      <p:sp>
        <p:nvSpPr>
          <p:cNvPr id="44" name="Rectangle 43">
            <a:extLst>
              <a:ext uri="{FF2B5EF4-FFF2-40B4-BE49-F238E27FC236}">
                <a16:creationId xmlns:a16="http://schemas.microsoft.com/office/drawing/2014/main" id="{6124989F-992E-00E0-3DA8-6C95A9033FC6}"/>
              </a:ext>
            </a:extLst>
          </p:cNvPr>
          <p:cNvSpPr/>
          <p:nvPr/>
        </p:nvSpPr>
        <p:spPr>
          <a:xfrm>
            <a:off x="7370310" y="4718611"/>
            <a:ext cx="1481052" cy="1611649"/>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TW" dirty="0"/>
              <a:t>Container Deployer</a:t>
            </a:r>
          </a:p>
        </p:txBody>
      </p:sp>
      <p:cxnSp>
        <p:nvCxnSpPr>
          <p:cNvPr id="48" name="Straight Arrow Connector 47">
            <a:extLst>
              <a:ext uri="{FF2B5EF4-FFF2-40B4-BE49-F238E27FC236}">
                <a16:creationId xmlns:a16="http://schemas.microsoft.com/office/drawing/2014/main" id="{E395E957-C6C0-7DB4-4586-2C9D03FC8E04}"/>
              </a:ext>
            </a:extLst>
          </p:cNvPr>
          <p:cNvCxnSpPr>
            <a:cxnSpLocks/>
            <a:stCxn id="29" idx="0"/>
          </p:cNvCxnSpPr>
          <p:nvPr/>
        </p:nvCxnSpPr>
        <p:spPr>
          <a:xfrm flipV="1">
            <a:off x="4118142" y="4421875"/>
            <a:ext cx="0" cy="29673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B94DD73-72B2-DFEA-2C8A-8ABCB192519C}"/>
              </a:ext>
            </a:extLst>
          </p:cNvPr>
          <p:cNvSpPr/>
          <p:nvPr/>
        </p:nvSpPr>
        <p:spPr>
          <a:xfrm>
            <a:off x="3377616" y="3841450"/>
            <a:ext cx="1481052" cy="580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Request Queue</a:t>
            </a:r>
          </a:p>
        </p:txBody>
      </p:sp>
      <p:sp>
        <p:nvSpPr>
          <p:cNvPr id="53" name="TextBox 52">
            <a:extLst>
              <a:ext uri="{FF2B5EF4-FFF2-40B4-BE49-F238E27FC236}">
                <a16:creationId xmlns:a16="http://schemas.microsoft.com/office/drawing/2014/main" id="{A0857133-6627-8A25-3239-4F73EBF6026A}"/>
              </a:ext>
            </a:extLst>
          </p:cNvPr>
          <p:cNvSpPr txBox="1"/>
          <p:nvPr/>
        </p:nvSpPr>
        <p:spPr>
          <a:xfrm>
            <a:off x="558962" y="4401744"/>
            <a:ext cx="3151145" cy="2031325"/>
          </a:xfrm>
          <a:prstGeom prst="rect">
            <a:avLst/>
          </a:prstGeom>
          <a:noFill/>
        </p:spPr>
        <p:txBody>
          <a:bodyPr wrap="square" rtlCol="0">
            <a:spAutoFit/>
          </a:bodyPr>
          <a:lstStyle/>
          <a:p>
            <a:r>
              <a:rPr lang="en-US" dirty="0">
                <a:solidFill>
                  <a:srgbClr val="C00000"/>
                </a:solidFill>
              </a:rPr>
              <a:t>Model A</a:t>
            </a:r>
          </a:p>
          <a:p>
            <a:pPr marL="285750" indent="-285750">
              <a:buFont typeface="Arial" panose="020B0604020202020204" pitchFamily="34" charset="0"/>
              <a:buChar char="•"/>
            </a:pPr>
            <a:r>
              <a:rPr lang="en-US" dirty="0"/>
              <a:t>task A1</a:t>
            </a:r>
          </a:p>
          <a:p>
            <a:pPr marL="285750" indent="-285750">
              <a:buFont typeface="Arial" panose="020B0604020202020204" pitchFamily="34" charset="0"/>
              <a:buChar char="•"/>
            </a:pPr>
            <a:r>
              <a:rPr lang="en-US" dirty="0"/>
              <a:t>task A3</a:t>
            </a:r>
          </a:p>
          <a:p>
            <a:pPr marL="285750" indent="-285750">
              <a:buFont typeface="Arial" panose="020B0604020202020204" pitchFamily="34" charset="0"/>
              <a:buChar char="•"/>
            </a:pPr>
            <a:r>
              <a:rPr lang="en-US" dirty="0"/>
              <a:t>requests 1, 2, 3</a:t>
            </a:r>
          </a:p>
          <a:p>
            <a:r>
              <a:rPr lang="en-US" dirty="0">
                <a:solidFill>
                  <a:schemeClr val="accent2"/>
                </a:solidFill>
              </a:rPr>
              <a:t>Model B</a:t>
            </a:r>
          </a:p>
          <a:p>
            <a:pPr marL="285750" indent="-285750">
              <a:buFont typeface="Arial" panose="020B0604020202020204" pitchFamily="34" charset="0"/>
              <a:buChar char="•"/>
            </a:pPr>
            <a:r>
              <a:rPr lang="en-US" dirty="0"/>
              <a:t>task B2: accuracy 80%</a:t>
            </a:r>
          </a:p>
          <a:p>
            <a:pPr marL="285750" indent="-285750">
              <a:buFont typeface="Arial" panose="020B0604020202020204" pitchFamily="34" charset="0"/>
              <a:buChar char="•"/>
            </a:pPr>
            <a:r>
              <a:rPr lang="en-US" dirty="0"/>
              <a:t>requests 4</a:t>
            </a:r>
          </a:p>
        </p:txBody>
      </p:sp>
      <p:sp>
        <p:nvSpPr>
          <p:cNvPr id="54" name="TextBox 53">
            <a:extLst>
              <a:ext uri="{FF2B5EF4-FFF2-40B4-BE49-F238E27FC236}">
                <a16:creationId xmlns:a16="http://schemas.microsoft.com/office/drawing/2014/main" id="{5049FF12-6518-2A1A-53D4-5EE75890AE98}"/>
              </a:ext>
            </a:extLst>
          </p:cNvPr>
          <p:cNvSpPr txBox="1"/>
          <p:nvPr/>
        </p:nvSpPr>
        <p:spPr>
          <a:xfrm>
            <a:off x="4266625" y="4359037"/>
            <a:ext cx="3151145" cy="369332"/>
          </a:xfrm>
          <a:prstGeom prst="rect">
            <a:avLst/>
          </a:prstGeom>
          <a:noFill/>
        </p:spPr>
        <p:txBody>
          <a:bodyPr wrap="square" rtlCol="0">
            <a:spAutoFit/>
          </a:bodyPr>
          <a:lstStyle/>
          <a:p>
            <a:r>
              <a:rPr lang="en-US" dirty="0"/>
              <a:t>request 1</a:t>
            </a:r>
          </a:p>
        </p:txBody>
      </p:sp>
      <p:cxnSp>
        <p:nvCxnSpPr>
          <p:cNvPr id="55" name="Straight Arrow Connector 54">
            <a:extLst>
              <a:ext uri="{FF2B5EF4-FFF2-40B4-BE49-F238E27FC236}">
                <a16:creationId xmlns:a16="http://schemas.microsoft.com/office/drawing/2014/main" id="{7828885C-B336-859B-72EE-CC5A6CE072E7}"/>
              </a:ext>
            </a:extLst>
          </p:cNvPr>
          <p:cNvCxnSpPr>
            <a:cxnSpLocks/>
          </p:cNvCxnSpPr>
          <p:nvPr/>
        </p:nvCxnSpPr>
        <p:spPr>
          <a:xfrm flipV="1">
            <a:off x="4118142" y="6290653"/>
            <a:ext cx="0" cy="29673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21C58E6-970D-E4CC-CDB2-68B10AD73916}"/>
              </a:ext>
            </a:extLst>
          </p:cNvPr>
          <p:cNvSpPr txBox="1"/>
          <p:nvPr/>
        </p:nvSpPr>
        <p:spPr>
          <a:xfrm>
            <a:off x="2711391" y="6485182"/>
            <a:ext cx="5698560" cy="369332"/>
          </a:xfrm>
          <a:prstGeom prst="rect">
            <a:avLst/>
          </a:prstGeom>
          <a:noFill/>
        </p:spPr>
        <p:txBody>
          <a:bodyPr wrap="square" rtlCol="0">
            <a:spAutoFit/>
          </a:bodyPr>
          <a:lstStyle/>
          <a:p>
            <a:r>
              <a:rPr lang="en-US" dirty="0"/>
              <a:t>computing/network resources</a:t>
            </a:r>
          </a:p>
        </p:txBody>
      </p:sp>
      <p:sp>
        <p:nvSpPr>
          <p:cNvPr id="58" name="Oval 57">
            <a:extLst>
              <a:ext uri="{FF2B5EF4-FFF2-40B4-BE49-F238E27FC236}">
                <a16:creationId xmlns:a16="http://schemas.microsoft.com/office/drawing/2014/main" id="{331ED0DE-12C3-C00A-F198-7707447E2062}"/>
              </a:ext>
            </a:extLst>
          </p:cNvPr>
          <p:cNvSpPr/>
          <p:nvPr/>
        </p:nvSpPr>
        <p:spPr>
          <a:xfrm>
            <a:off x="7222924" y="2905502"/>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4</a:t>
            </a:r>
          </a:p>
        </p:txBody>
      </p:sp>
      <p:sp>
        <p:nvSpPr>
          <p:cNvPr id="61" name="Oval 60">
            <a:extLst>
              <a:ext uri="{FF2B5EF4-FFF2-40B4-BE49-F238E27FC236}">
                <a16:creationId xmlns:a16="http://schemas.microsoft.com/office/drawing/2014/main" id="{21775FDD-F4A2-9B09-084A-5100888A9641}"/>
              </a:ext>
            </a:extLst>
          </p:cNvPr>
          <p:cNvSpPr/>
          <p:nvPr/>
        </p:nvSpPr>
        <p:spPr>
          <a:xfrm>
            <a:off x="160556" y="2956824"/>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4</a:t>
            </a:r>
          </a:p>
        </p:txBody>
      </p:sp>
      <p:sp>
        <p:nvSpPr>
          <p:cNvPr id="3" name="Rectangle 2">
            <a:extLst>
              <a:ext uri="{FF2B5EF4-FFF2-40B4-BE49-F238E27FC236}">
                <a16:creationId xmlns:a16="http://schemas.microsoft.com/office/drawing/2014/main" id="{9A2A5D8F-B573-E5D0-AAF6-1F9ED901D999}"/>
              </a:ext>
            </a:extLst>
          </p:cNvPr>
          <p:cNvSpPr/>
          <p:nvPr/>
        </p:nvSpPr>
        <p:spPr>
          <a:xfrm>
            <a:off x="7370310" y="1061884"/>
            <a:ext cx="1183755" cy="471636"/>
          </a:xfrm>
          <a:prstGeom prst="rect">
            <a:avLst/>
          </a:prstGeom>
          <a:solidFill>
            <a:srgbClr val="7BA79D">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Rectangle 4">
            <a:extLst>
              <a:ext uri="{FF2B5EF4-FFF2-40B4-BE49-F238E27FC236}">
                <a16:creationId xmlns:a16="http://schemas.microsoft.com/office/drawing/2014/main" id="{7F7B0EDD-76BC-6282-5E7A-D1925A83FBE5}"/>
              </a:ext>
            </a:extLst>
          </p:cNvPr>
          <p:cNvSpPr/>
          <p:nvPr/>
        </p:nvSpPr>
        <p:spPr>
          <a:xfrm>
            <a:off x="7370310" y="2000422"/>
            <a:ext cx="1183755" cy="435933"/>
          </a:xfrm>
          <a:prstGeom prst="rect">
            <a:avLst/>
          </a:prstGeom>
          <a:solidFill>
            <a:srgbClr val="C00000">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BBFC8B2A-35A6-2B08-05AA-A2B0DC40E437}"/>
              </a:ext>
            </a:extLst>
          </p:cNvPr>
          <p:cNvSpPr/>
          <p:nvPr/>
        </p:nvSpPr>
        <p:spPr>
          <a:xfrm>
            <a:off x="5369445" y="1482617"/>
            <a:ext cx="1183755" cy="435933"/>
          </a:xfrm>
          <a:prstGeom prst="rect">
            <a:avLst/>
          </a:prstGeom>
          <a:solidFill>
            <a:schemeClr val="accent1">
              <a:lumMod val="75000"/>
              <a:alpha val="3294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Tree>
    <p:extLst>
      <p:ext uri="{BB962C8B-B14F-4D97-AF65-F5344CB8AC3E}">
        <p14:creationId xmlns:p14="http://schemas.microsoft.com/office/powerpoint/2010/main" val="207022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3" grpId="0" animBg="1"/>
      <p:bldP spid="13" grpId="1" animBg="1"/>
      <p:bldP spid="18" grpId="0" animBg="1"/>
      <p:bldP spid="18" grpId="1" animBg="1"/>
      <p:bldP spid="29" grpId="0" animBg="1"/>
      <p:bldP spid="43" grpId="0"/>
      <p:bldP spid="44" grpId="0" animBg="1"/>
      <p:bldP spid="52" grpId="0" animBg="1"/>
      <p:bldP spid="53" grpId="0"/>
      <p:bldP spid="54" grpId="0"/>
      <p:bldP spid="56" grpId="0"/>
      <p:bldP spid="58" grpId="0" animBg="1"/>
      <p:bldP spid="61" grpId="0" animBg="1"/>
      <p:bldP spid="3"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603A-E775-5014-E417-54DE8673CC3D}"/>
              </a:ext>
            </a:extLst>
          </p:cNvPr>
          <p:cNvSpPr>
            <a:spLocks noGrp="1"/>
          </p:cNvSpPr>
          <p:nvPr>
            <p:ph type="title"/>
          </p:nvPr>
        </p:nvSpPr>
        <p:spPr>
          <a:xfrm>
            <a:off x="224245" y="-203344"/>
            <a:ext cx="7772400" cy="1609344"/>
          </a:xfrm>
        </p:spPr>
        <p:txBody>
          <a:bodyPr/>
          <a:lstStyle/>
          <a:p>
            <a:r>
              <a:rPr lang="en-TW" dirty="0"/>
              <a:t>Computing Devices</a:t>
            </a:r>
          </a:p>
        </p:txBody>
      </p:sp>
      <p:sp>
        <p:nvSpPr>
          <p:cNvPr id="3" name="Content Placeholder 2">
            <a:extLst>
              <a:ext uri="{FF2B5EF4-FFF2-40B4-BE49-F238E27FC236}">
                <a16:creationId xmlns:a16="http://schemas.microsoft.com/office/drawing/2014/main" id="{83DECF39-6F76-32E1-B0F9-09F6A7D14973}"/>
              </a:ext>
            </a:extLst>
          </p:cNvPr>
          <p:cNvSpPr>
            <a:spLocks noGrp="1"/>
          </p:cNvSpPr>
          <p:nvPr>
            <p:ph idx="1"/>
          </p:nvPr>
        </p:nvSpPr>
        <p:spPr>
          <a:xfrm>
            <a:off x="419090" y="958618"/>
            <a:ext cx="8414656" cy="4050792"/>
          </a:xfrm>
        </p:spPr>
        <p:txBody>
          <a:bodyPr/>
          <a:lstStyle/>
          <a:p>
            <a:r>
              <a:rPr lang="en-TW" b="1" dirty="0"/>
              <a:t>Agent</a:t>
            </a:r>
            <a:r>
              <a:rPr lang="en-TW" dirty="0"/>
              <a:t>: Manage DNN partition</a:t>
            </a:r>
          </a:p>
          <a:p>
            <a:pPr lvl="1"/>
            <a:r>
              <a:rPr lang="en-TW" dirty="0"/>
              <a:t>Communicate with controller (model status / reconfiguration command, etc.)</a:t>
            </a:r>
          </a:p>
          <a:p>
            <a:pPr lvl="1"/>
            <a:r>
              <a:rPr lang="en-TW" dirty="0"/>
              <a:t>Receive raw / intermediate data from other computing devices</a:t>
            </a:r>
          </a:p>
          <a:p>
            <a:pPr lvl="1"/>
            <a:r>
              <a:rPr lang="en-TW" dirty="0"/>
              <a:t>Send intermediate data to other computing devices</a:t>
            </a:r>
          </a:p>
          <a:p>
            <a:pPr lvl="1"/>
            <a:r>
              <a:rPr lang="en-TW" dirty="0"/>
              <a:t>Send inference results to users</a:t>
            </a:r>
          </a:p>
          <a:p>
            <a:r>
              <a:rPr lang="en-TW" b="1" dirty="0"/>
              <a:t>Partition</a:t>
            </a:r>
            <a:r>
              <a:rPr lang="en-TW" dirty="0"/>
              <a:t>: execute assigned DNN layers</a:t>
            </a:r>
          </a:p>
        </p:txBody>
      </p:sp>
      <p:sp>
        <p:nvSpPr>
          <p:cNvPr id="4" name="Slide Number Placeholder 3">
            <a:extLst>
              <a:ext uri="{FF2B5EF4-FFF2-40B4-BE49-F238E27FC236}">
                <a16:creationId xmlns:a16="http://schemas.microsoft.com/office/drawing/2014/main" id="{4026EDE5-F478-B0EA-2308-F4ACB6A9E6A3}"/>
              </a:ext>
            </a:extLst>
          </p:cNvPr>
          <p:cNvSpPr>
            <a:spLocks noGrp="1"/>
          </p:cNvSpPr>
          <p:nvPr>
            <p:ph type="sldNum" sz="quarter" idx="12"/>
          </p:nvPr>
        </p:nvSpPr>
        <p:spPr/>
        <p:txBody>
          <a:bodyPr/>
          <a:lstStyle/>
          <a:p>
            <a:fld id="{D8A6CFCF-6699-F547-B2B9-9792AFF236BC}" type="slidenum">
              <a:rPr lang="en-TW" smtClean="0"/>
              <a:t>17</a:t>
            </a:fld>
            <a:endParaRPr lang="en-TW" dirty="0"/>
          </a:p>
        </p:txBody>
      </p:sp>
      <p:pic>
        <p:nvPicPr>
          <p:cNvPr id="9" name="Picture 8">
            <a:extLst>
              <a:ext uri="{FF2B5EF4-FFF2-40B4-BE49-F238E27FC236}">
                <a16:creationId xmlns:a16="http://schemas.microsoft.com/office/drawing/2014/main" id="{B2CB9FAA-A4AC-C6F1-90BA-3BB2017AEE85}"/>
              </a:ext>
            </a:extLst>
          </p:cNvPr>
          <p:cNvPicPr>
            <a:picLocks noChangeAspect="1"/>
          </p:cNvPicPr>
          <p:nvPr/>
        </p:nvPicPr>
        <p:blipFill>
          <a:blip r:embed="rId3"/>
          <a:stretch>
            <a:fillRect/>
          </a:stretch>
        </p:blipFill>
        <p:spPr>
          <a:xfrm>
            <a:off x="1358537" y="3367082"/>
            <a:ext cx="5385954" cy="3321181"/>
          </a:xfrm>
          <a:prstGeom prst="rect">
            <a:avLst/>
          </a:prstGeom>
        </p:spPr>
      </p:pic>
      <p:sp>
        <p:nvSpPr>
          <p:cNvPr id="10" name="Rectangle 9">
            <a:extLst>
              <a:ext uri="{FF2B5EF4-FFF2-40B4-BE49-F238E27FC236}">
                <a16:creationId xmlns:a16="http://schemas.microsoft.com/office/drawing/2014/main" id="{6F366A54-39CB-58CB-A409-D0CC8FF44CBF}"/>
              </a:ext>
            </a:extLst>
          </p:cNvPr>
          <p:cNvSpPr/>
          <p:nvPr/>
        </p:nvSpPr>
        <p:spPr>
          <a:xfrm>
            <a:off x="5111932" y="4886049"/>
            <a:ext cx="905691" cy="348342"/>
          </a:xfrm>
          <a:prstGeom prst="rect">
            <a:avLst/>
          </a:prstGeom>
          <a:solidFill>
            <a:srgbClr val="C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Rectangle 10">
            <a:extLst>
              <a:ext uri="{FF2B5EF4-FFF2-40B4-BE49-F238E27FC236}">
                <a16:creationId xmlns:a16="http://schemas.microsoft.com/office/drawing/2014/main" id="{3474A27B-C732-A8B1-45F9-9542172A7155}"/>
              </a:ext>
            </a:extLst>
          </p:cNvPr>
          <p:cNvSpPr/>
          <p:nvPr/>
        </p:nvSpPr>
        <p:spPr>
          <a:xfrm>
            <a:off x="3322321" y="5282287"/>
            <a:ext cx="905691" cy="348342"/>
          </a:xfrm>
          <a:prstGeom prst="rect">
            <a:avLst/>
          </a:prstGeom>
          <a:solidFill>
            <a:srgbClr val="C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Rectangle 11">
            <a:extLst>
              <a:ext uri="{FF2B5EF4-FFF2-40B4-BE49-F238E27FC236}">
                <a16:creationId xmlns:a16="http://schemas.microsoft.com/office/drawing/2014/main" id="{82C3128C-35F8-5860-3ECA-FECAA9F07E69}"/>
              </a:ext>
            </a:extLst>
          </p:cNvPr>
          <p:cNvSpPr/>
          <p:nvPr/>
        </p:nvSpPr>
        <p:spPr>
          <a:xfrm>
            <a:off x="1580606" y="6157499"/>
            <a:ext cx="1319349" cy="313510"/>
          </a:xfrm>
          <a:prstGeom prst="rect">
            <a:avLst/>
          </a:prstGeom>
          <a:solidFill>
            <a:srgbClr val="C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14" name="Straight Arrow Connector 13">
            <a:extLst>
              <a:ext uri="{FF2B5EF4-FFF2-40B4-BE49-F238E27FC236}">
                <a16:creationId xmlns:a16="http://schemas.microsoft.com/office/drawing/2014/main" id="{2E8D27CD-CB09-4DC8-C3DA-CB4B147588D2}"/>
              </a:ext>
            </a:extLst>
          </p:cNvPr>
          <p:cNvCxnSpPr>
            <a:stCxn id="10" idx="1"/>
            <a:endCxn id="11" idx="3"/>
          </p:cNvCxnSpPr>
          <p:nvPr/>
        </p:nvCxnSpPr>
        <p:spPr>
          <a:xfrm flipH="1">
            <a:off x="4228012" y="5060220"/>
            <a:ext cx="883920" cy="3962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1D01EF-F583-A7F2-7848-31EE529C9AAC}"/>
              </a:ext>
            </a:extLst>
          </p:cNvPr>
          <p:cNvCxnSpPr>
            <a:cxnSpLocks/>
            <a:stCxn id="11" idx="1"/>
          </p:cNvCxnSpPr>
          <p:nvPr/>
        </p:nvCxnSpPr>
        <p:spPr>
          <a:xfrm flipH="1">
            <a:off x="2899955" y="5456458"/>
            <a:ext cx="422366" cy="85779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7644EB-33ED-C77D-90F3-6E32DB93E2DD}"/>
              </a:ext>
            </a:extLst>
          </p:cNvPr>
          <p:cNvCxnSpPr>
            <a:cxnSpLocks/>
          </p:cNvCxnSpPr>
          <p:nvPr/>
        </p:nvCxnSpPr>
        <p:spPr>
          <a:xfrm>
            <a:off x="2899955" y="6337743"/>
            <a:ext cx="557348" cy="0"/>
          </a:xfrm>
          <a:prstGeom prst="straightConnector1">
            <a:avLst/>
          </a:prstGeom>
          <a:ln w="38100">
            <a:solidFill>
              <a:srgbClr val="355D7E"/>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16F82FD-4FDE-DBF0-2A6E-B6D27653BF94}"/>
              </a:ext>
            </a:extLst>
          </p:cNvPr>
          <p:cNvSpPr txBox="1"/>
          <p:nvPr/>
        </p:nvSpPr>
        <p:spPr>
          <a:xfrm>
            <a:off x="6736083" y="4607232"/>
            <a:ext cx="2310056" cy="1754326"/>
          </a:xfrm>
          <a:prstGeom prst="rect">
            <a:avLst/>
          </a:prstGeom>
          <a:noFill/>
        </p:spPr>
        <p:txBody>
          <a:bodyPr wrap="square" rtlCol="0">
            <a:spAutoFit/>
          </a:bodyPr>
          <a:lstStyle/>
          <a:p>
            <a:r>
              <a:rPr lang="en-US" dirty="0">
                <a:solidFill>
                  <a:srgbClr val="C00000"/>
                </a:solidFill>
              </a:rPr>
              <a:t>Model A</a:t>
            </a:r>
          </a:p>
          <a:p>
            <a:pPr marL="285750" indent="-285750">
              <a:buFont typeface="Arial" panose="020B0604020202020204" pitchFamily="34" charset="0"/>
              <a:buChar char="•"/>
            </a:pPr>
            <a:r>
              <a:rPr lang="en-US" dirty="0"/>
              <a:t>latencies = {0.2, 0.3, 0.25…}</a:t>
            </a:r>
          </a:p>
          <a:p>
            <a:pPr marL="285750" indent="-285750">
              <a:buFont typeface="Arial" panose="020B0604020202020204" pitchFamily="34" charset="0"/>
              <a:buChar char="•"/>
            </a:pPr>
            <a:r>
              <a:rPr lang="en-US" dirty="0"/>
              <a:t>status: running/finished/reconfiguring</a:t>
            </a:r>
          </a:p>
        </p:txBody>
      </p:sp>
      <p:cxnSp>
        <p:nvCxnSpPr>
          <p:cNvPr id="30" name="Curved Connector 29">
            <a:extLst>
              <a:ext uri="{FF2B5EF4-FFF2-40B4-BE49-F238E27FC236}">
                <a16:creationId xmlns:a16="http://schemas.microsoft.com/office/drawing/2014/main" id="{81D8D0AD-6EF9-21DD-D546-9C3F973E1585}"/>
              </a:ext>
            </a:extLst>
          </p:cNvPr>
          <p:cNvCxnSpPr>
            <a:cxnSpLocks/>
            <a:stCxn id="12" idx="1"/>
          </p:cNvCxnSpPr>
          <p:nvPr/>
        </p:nvCxnSpPr>
        <p:spPr>
          <a:xfrm rot="10800000" flipH="1">
            <a:off x="1580605" y="4415244"/>
            <a:ext cx="248195" cy="1899011"/>
          </a:xfrm>
          <a:prstGeom prst="curvedConnector4">
            <a:avLst>
              <a:gd name="adj1" fmla="val -92105"/>
              <a:gd name="adj2" fmla="val 102278"/>
            </a:avLst>
          </a:prstGeom>
          <a:ln w="38100">
            <a:solidFill>
              <a:srgbClr val="355D7E"/>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01E0E81D-1E88-8A68-59A1-82D15692CEE2}"/>
              </a:ext>
            </a:extLst>
          </p:cNvPr>
          <p:cNvSpPr/>
          <p:nvPr/>
        </p:nvSpPr>
        <p:spPr>
          <a:xfrm>
            <a:off x="29399" y="945478"/>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5</a:t>
            </a:r>
          </a:p>
        </p:txBody>
      </p:sp>
      <p:sp>
        <p:nvSpPr>
          <p:cNvPr id="37" name="Oval 36">
            <a:extLst>
              <a:ext uri="{FF2B5EF4-FFF2-40B4-BE49-F238E27FC236}">
                <a16:creationId xmlns:a16="http://schemas.microsoft.com/office/drawing/2014/main" id="{FB895CDA-B10F-87B6-A048-0A9C484F6073}"/>
              </a:ext>
            </a:extLst>
          </p:cNvPr>
          <p:cNvSpPr/>
          <p:nvPr/>
        </p:nvSpPr>
        <p:spPr>
          <a:xfrm>
            <a:off x="4783184" y="4523173"/>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5</a:t>
            </a:r>
          </a:p>
        </p:txBody>
      </p:sp>
      <p:sp>
        <p:nvSpPr>
          <p:cNvPr id="38" name="Oval 37">
            <a:extLst>
              <a:ext uri="{FF2B5EF4-FFF2-40B4-BE49-F238E27FC236}">
                <a16:creationId xmlns:a16="http://schemas.microsoft.com/office/drawing/2014/main" id="{BE0CAA30-03E2-6A1C-F26E-D419BF0BF886}"/>
              </a:ext>
            </a:extLst>
          </p:cNvPr>
          <p:cNvSpPr/>
          <p:nvPr/>
        </p:nvSpPr>
        <p:spPr>
          <a:xfrm>
            <a:off x="31642" y="2656657"/>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6</a:t>
            </a:r>
          </a:p>
        </p:txBody>
      </p:sp>
      <p:sp>
        <p:nvSpPr>
          <p:cNvPr id="39" name="Oval 38">
            <a:extLst>
              <a:ext uri="{FF2B5EF4-FFF2-40B4-BE49-F238E27FC236}">
                <a16:creationId xmlns:a16="http://schemas.microsoft.com/office/drawing/2014/main" id="{665458C5-3989-7AD7-70AA-7A7BDAA185CE}"/>
              </a:ext>
            </a:extLst>
          </p:cNvPr>
          <p:cNvSpPr/>
          <p:nvPr/>
        </p:nvSpPr>
        <p:spPr>
          <a:xfrm>
            <a:off x="4783183" y="5481645"/>
            <a:ext cx="389691" cy="391886"/>
          </a:xfrm>
          <a:prstGeom prst="ellipse">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TW" dirty="0">
                <a:solidFill>
                  <a:srgbClr val="C00000"/>
                </a:solidFill>
              </a:rPr>
              <a:t>6</a:t>
            </a:r>
          </a:p>
        </p:txBody>
      </p:sp>
    </p:spTree>
    <p:extLst>
      <p:ext uri="{BB962C8B-B14F-4D97-AF65-F5344CB8AC3E}">
        <p14:creationId xmlns:p14="http://schemas.microsoft.com/office/powerpoint/2010/main" val="39520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p:bldP spid="20" grpId="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92E3-3C91-1697-EB2D-2B8DEF4CC20F}"/>
              </a:ext>
            </a:extLst>
          </p:cNvPr>
          <p:cNvSpPr>
            <a:spLocks noGrp="1"/>
          </p:cNvSpPr>
          <p:nvPr>
            <p:ph type="title"/>
          </p:nvPr>
        </p:nvSpPr>
        <p:spPr/>
        <p:txBody>
          <a:bodyPr/>
          <a:lstStyle/>
          <a:p>
            <a:r>
              <a:rPr lang="en-TW" dirty="0"/>
              <a:t>Research Problems</a:t>
            </a:r>
          </a:p>
        </p:txBody>
      </p:sp>
      <p:sp>
        <p:nvSpPr>
          <p:cNvPr id="3" name="Text Placeholder 2">
            <a:extLst>
              <a:ext uri="{FF2B5EF4-FFF2-40B4-BE49-F238E27FC236}">
                <a16:creationId xmlns:a16="http://schemas.microsoft.com/office/drawing/2014/main" id="{1BEB3AD9-D182-5CE3-B4C9-454D2FE73F4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20C2B469-4083-62B2-1322-8623A1703515}"/>
              </a:ext>
            </a:extLst>
          </p:cNvPr>
          <p:cNvSpPr>
            <a:spLocks noGrp="1"/>
          </p:cNvSpPr>
          <p:nvPr>
            <p:ph type="sldNum" sz="quarter" idx="12"/>
          </p:nvPr>
        </p:nvSpPr>
        <p:spPr/>
        <p:txBody>
          <a:bodyPr/>
          <a:lstStyle/>
          <a:p>
            <a:fld id="{D8A6CFCF-6699-F547-B2B9-9792AFF236BC}" type="slidenum">
              <a:rPr lang="en-TW" smtClean="0"/>
              <a:pPr/>
              <a:t>18</a:t>
            </a:fld>
            <a:endParaRPr lang="en-TW" dirty="0"/>
          </a:p>
        </p:txBody>
      </p:sp>
    </p:spTree>
    <p:extLst>
      <p:ext uri="{BB962C8B-B14F-4D97-AF65-F5344CB8AC3E}">
        <p14:creationId xmlns:p14="http://schemas.microsoft.com/office/powerpoint/2010/main" val="14868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5174-7A38-3942-9846-4D48C89D91D2}"/>
              </a:ext>
            </a:extLst>
          </p:cNvPr>
          <p:cNvSpPr>
            <a:spLocks noGrp="1"/>
          </p:cNvSpPr>
          <p:nvPr>
            <p:ph type="title"/>
          </p:nvPr>
        </p:nvSpPr>
        <p:spPr>
          <a:xfrm>
            <a:off x="628650" y="371656"/>
            <a:ext cx="8515350" cy="1325563"/>
          </a:xfrm>
        </p:spPr>
        <p:txBody>
          <a:bodyPr>
            <a:normAutofit/>
          </a:bodyPr>
          <a:lstStyle/>
          <a:p>
            <a:r>
              <a:rPr lang="en-US" dirty="0"/>
              <a:t>Goals of DNN Deployment</a:t>
            </a:r>
            <a:endParaRPr lang="en-TW" dirty="0"/>
          </a:p>
        </p:txBody>
      </p:sp>
      <p:sp>
        <p:nvSpPr>
          <p:cNvPr id="3" name="Content Placeholder 2">
            <a:extLst>
              <a:ext uri="{FF2B5EF4-FFF2-40B4-BE49-F238E27FC236}">
                <a16:creationId xmlns:a16="http://schemas.microsoft.com/office/drawing/2014/main" id="{E5E0B834-B6EB-F547-B63B-20CA4AC40067}"/>
              </a:ext>
            </a:extLst>
          </p:cNvPr>
          <p:cNvSpPr>
            <a:spLocks noGrp="1"/>
          </p:cNvSpPr>
          <p:nvPr>
            <p:ph idx="1"/>
          </p:nvPr>
        </p:nvSpPr>
        <p:spPr>
          <a:xfrm>
            <a:off x="710551" y="1678180"/>
            <a:ext cx="7939160" cy="4488859"/>
          </a:xfrm>
        </p:spPr>
        <p:txBody>
          <a:bodyPr>
            <a:normAutofit/>
          </a:bodyPr>
          <a:lstStyle/>
          <a:p>
            <a:pPr marL="0" indent="0">
              <a:buNone/>
            </a:pPr>
            <a:r>
              <a:rPr lang="en-US" dirty="0"/>
              <a:t>Derive</a:t>
            </a:r>
            <a:r>
              <a:rPr lang="en-US" i="1" dirty="0"/>
              <a:t> the </a:t>
            </a:r>
            <a:r>
              <a:rPr lang="en-US" b="1" i="1" dirty="0">
                <a:solidFill>
                  <a:srgbClr val="C00000"/>
                </a:solidFill>
              </a:rPr>
              <a:t>optimal deployment plans</a:t>
            </a:r>
            <a:r>
              <a:rPr lang="en-US" b="1" i="1" dirty="0"/>
              <a:t> </a:t>
            </a:r>
            <a:r>
              <a:rPr lang="en-US" i="1" dirty="0"/>
              <a:t>for the DNNs that serve the most requests</a:t>
            </a:r>
          </a:p>
          <a:p>
            <a:r>
              <a:rPr lang="en-US" dirty="0"/>
              <a:t>Deployment plan</a:t>
            </a:r>
          </a:p>
          <a:p>
            <a:pPr lvl="1"/>
            <a:r>
              <a:rPr lang="en-US" dirty="0"/>
              <a:t>Determine </a:t>
            </a:r>
            <a:r>
              <a:rPr lang="en-US" b="1" dirty="0">
                <a:solidFill>
                  <a:srgbClr val="C00000"/>
                </a:solidFill>
              </a:rPr>
              <a:t>where to deploy </a:t>
            </a:r>
            <a:r>
              <a:rPr lang="en-US" dirty="0"/>
              <a:t>the </a:t>
            </a:r>
            <a:br>
              <a:rPr lang="en-US" dirty="0"/>
            </a:br>
            <a:r>
              <a:rPr lang="en-US" dirty="0"/>
              <a:t>DNN model partitions and </a:t>
            </a:r>
            <a:br>
              <a:rPr lang="en-US" dirty="0"/>
            </a:br>
            <a:r>
              <a:rPr lang="en-US" b="1" dirty="0">
                <a:solidFill>
                  <a:srgbClr val="C00000"/>
                </a:solidFill>
              </a:rPr>
              <a:t>which exit point </a:t>
            </a:r>
            <a:r>
              <a:rPr lang="en-US" dirty="0"/>
              <a:t>to run</a:t>
            </a:r>
          </a:p>
          <a:p>
            <a:r>
              <a:rPr lang="en-US" dirty="0"/>
              <a:t>Challenges</a:t>
            </a:r>
          </a:p>
          <a:p>
            <a:pPr lvl="1"/>
            <a:r>
              <a:rPr lang="en-US" dirty="0"/>
              <a:t>Resource demands of DNNs are </a:t>
            </a:r>
            <a:br>
              <a:rPr lang="en-US" dirty="0"/>
            </a:br>
            <a:r>
              <a:rPr lang="en-US" dirty="0"/>
              <a:t>heterogenous</a:t>
            </a:r>
          </a:p>
          <a:p>
            <a:pPr lvl="1"/>
            <a:r>
              <a:rPr lang="en-US" dirty="0"/>
              <a:t>Resource availability in the </a:t>
            </a:r>
            <a:br>
              <a:rPr lang="en-US" dirty="0"/>
            </a:br>
            <a:r>
              <a:rPr lang="en-US" dirty="0"/>
              <a:t>thing-to-cloud continuum is </a:t>
            </a:r>
            <a:br>
              <a:rPr lang="en-US" dirty="0"/>
            </a:br>
            <a:r>
              <a:rPr lang="en-US" dirty="0"/>
              <a:t>diverse and limited</a:t>
            </a:r>
          </a:p>
          <a:p>
            <a:pPr lvl="1"/>
            <a:r>
              <a:rPr lang="en-US" dirty="0"/>
              <a:t>Environment at runtime is </a:t>
            </a:r>
            <a:br>
              <a:rPr lang="en-US" dirty="0"/>
            </a:br>
            <a:r>
              <a:rPr lang="en-US" dirty="0"/>
              <a:t>dynamic</a:t>
            </a:r>
          </a:p>
        </p:txBody>
      </p:sp>
      <p:sp>
        <p:nvSpPr>
          <p:cNvPr id="4" name="Slide Number Placeholder 3">
            <a:extLst>
              <a:ext uri="{FF2B5EF4-FFF2-40B4-BE49-F238E27FC236}">
                <a16:creationId xmlns:a16="http://schemas.microsoft.com/office/drawing/2014/main" id="{ABFB5578-D6E3-244D-8AF3-BA54C61BAB0C}"/>
              </a:ext>
            </a:extLst>
          </p:cNvPr>
          <p:cNvSpPr>
            <a:spLocks noGrp="1"/>
          </p:cNvSpPr>
          <p:nvPr>
            <p:ph type="sldNum" sz="quarter" idx="12"/>
          </p:nvPr>
        </p:nvSpPr>
        <p:spPr/>
        <p:txBody>
          <a:bodyPr/>
          <a:lstStyle/>
          <a:p>
            <a:fld id="{D8A6CFCF-6699-F547-B2B9-9792AFF236BC}" type="slidenum">
              <a:rPr lang="en-TW" smtClean="0"/>
              <a:t>19</a:t>
            </a:fld>
            <a:endParaRPr lang="en-TW"/>
          </a:p>
        </p:txBody>
      </p:sp>
      <p:pic>
        <p:nvPicPr>
          <p:cNvPr id="10" name="Picture 9">
            <a:extLst>
              <a:ext uri="{FF2B5EF4-FFF2-40B4-BE49-F238E27FC236}">
                <a16:creationId xmlns:a16="http://schemas.microsoft.com/office/drawing/2014/main" id="{16F7A954-181B-E275-257B-BEC3C3E79F91}"/>
              </a:ext>
            </a:extLst>
          </p:cNvPr>
          <p:cNvPicPr>
            <a:picLocks noChangeAspect="1"/>
          </p:cNvPicPr>
          <p:nvPr/>
        </p:nvPicPr>
        <p:blipFill>
          <a:blip r:embed="rId3"/>
          <a:stretch>
            <a:fillRect/>
          </a:stretch>
        </p:blipFill>
        <p:spPr>
          <a:xfrm>
            <a:off x="4726113" y="2147664"/>
            <a:ext cx="4116677" cy="3587967"/>
          </a:xfrm>
          <a:prstGeom prst="rect">
            <a:avLst/>
          </a:prstGeom>
        </p:spPr>
      </p:pic>
      <p:sp>
        <p:nvSpPr>
          <p:cNvPr id="13" name="Rectangle 12">
            <a:extLst>
              <a:ext uri="{FF2B5EF4-FFF2-40B4-BE49-F238E27FC236}">
                <a16:creationId xmlns:a16="http://schemas.microsoft.com/office/drawing/2014/main" id="{92A394E1-833B-294B-9481-918CBDB8D829}"/>
              </a:ext>
            </a:extLst>
          </p:cNvPr>
          <p:cNvSpPr/>
          <p:nvPr/>
        </p:nvSpPr>
        <p:spPr>
          <a:xfrm>
            <a:off x="7251191" y="3107933"/>
            <a:ext cx="1182258" cy="423370"/>
          </a:xfrm>
          <a:prstGeom prst="rect">
            <a:avLst/>
          </a:prstGeom>
          <a:solidFill>
            <a:srgbClr val="C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Rectangle 13">
            <a:extLst>
              <a:ext uri="{FF2B5EF4-FFF2-40B4-BE49-F238E27FC236}">
                <a16:creationId xmlns:a16="http://schemas.microsoft.com/office/drawing/2014/main" id="{7DB2B7D3-AFED-293E-D2C1-A97D00BC0D1E}"/>
              </a:ext>
            </a:extLst>
          </p:cNvPr>
          <p:cNvSpPr/>
          <p:nvPr/>
        </p:nvSpPr>
        <p:spPr>
          <a:xfrm>
            <a:off x="7337172" y="5093478"/>
            <a:ext cx="1182258" cy="423369"/>
          </a:xfrm>
          <a:prstGeom prst="rect">
            <a:avLst/>
          </a:prstGeom>
          <a:solidFill>
            <a:srgbClr val="C00000">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942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5112-185B-322F-838A-AB19DDA29B8F}"/>
              </a:ext>
            </a:extLst>
          </p:cNvPr>
          <p:cNvSpPr>
            <a:spLocks noGrp="1"/>
          </p:cNvSpPr>
          <p:nvPr>
            <p:ph type="title"/>
          </p:nvPr>
        </p:nvSpPr>
        <p:spPr/>
        <p:txBody>
          <a:bodyPr/>
          <a:lstStyle/>
          <a:p>
            <a:r>
              <a:rPr lang="en-TW" b="1" dirty="0"/>
              <a:t>Outline</a:t>
            </a:r>
          </a:p>
        </p:txBody>
      </p:sp>
      <p:sp>
        <p:nvSpPr>
          <p:cNvPr id="3" name="Content Placeholder 2">
            <a:extLst>
              <a:ext uri="{FF2B5EF4-FFF2-40B4-BE49-F238E27FC236}">
                <a16:creationId xmlns:a16="http://schemas.microsoft.com/office/drawing/2014/main" id="{A010A870-C3FD-B787-C2E5-DFB8718BC657}"/>
              </a:ext>
            </a:extLst>
          </p:cNvPr>
          <p:cNvSpPr>
            <a:spLocks noGrp="1"/>
          </p:cNvSpPr>
          <p:nvPr>
            <p:ph idx="1"/>
          </p:nvPr>
        </p:nvSpPr>
        <p:spPr/>
        <p:txBody>
          <a:bodyPr>
            <a:normAutofit/>
          </a:bodyPr>
          <a:lstStyle/>
          <a:p>
            <a:r>
              <a:rPr lang="en-US" dirty="0"/>
              <a:t>Motivations</a:t>
            </a:r>
          </a:p>
          <a:p>
            <a:r>
              <a:rPr lang="en-US" dirty="0"/>
              <a:t>Challenges &amp; Goal</a:t>
            </a:r>
          </a:p>
          <a:p>
            <a:r>
              <a:rPr lang="en-US" dirty="0"/>
              <a:t>Related Work</a:t>
            </a:r>
          </a:p>
          <a:p>
            <a:r>
              <a:rPr lang="en-US" dirty="0"/>
              <a:t>System Overview</a:t>
            </a:r>
          </a:p>
          <a:p>
            <a:r>
              <a:rPr lang="en-US" dirty="0"/>
              <a:t>Planning Phase</a:t>
            </a:r>
          </a:p>
          <a:p>
            <a:r>
              <a:rPr lang="en-US" dirty="0"/>
              <a:t>Operation Phase</a:t>
            </a:r>
          </a:p>
          <a:p>
            <a:r>
              <a:rPr lang="en-US" dirty="0"/>
              <a:t>Implementations</a:t>
            </a:r>
          </a:p>
          <a:p>
            <a:r>
              <a:rPr lang="en-US" dirty="0"/>
              <a:t>Evaluations</a:t>
            </a:r>
          </a:p>
          <a:p>
            <a:r>
              <a:rPr lang="en-US" dirty="0"/>
              <a:t>Conclusion &amp; Future Work</a:t>
            </a:r>
            <a:endParaRPr lang="en-TW" dirty="0"/>
          </a:p>
        </p:txBody>
      </p:sp>
      <p:sp>
        <p:nvSpPr>
          <p:cNvPr id="4" name="Slide Number Placeholder 3">
            <a:extLst>
              <a:ext uri="{FF2B5EF4-FFF2-40B4-BE49-F238E27FC236}">
                <a16:creationId xmlns:a16="http://schemas.microsoft.com/office/drawing/2014/main" id="{5FA3ACE2-088A-3E92-9B06-3CC68DE0F623}"/>
              </a:ext>
            </a:extLst>
          </p:cNvPr>
          <p:cNvSpPr>
            <a:spLocks noGrp="1"/>
          </p:cNvSpPr>
          <p:nvPr>
            <p:ph type="sldNum" sz="quarter" idx="12"/>
          </p:nvPr>
        </p:nvSpPr>
        <p:spPr/>
        <p:txBody>
          <a:bodyPr/>
          <a:lstStyle/>
          <a:p>
            <a:fld id="{D8A6CFCF-6699-F547-B2B9-9792AFF236BC}" type="slidenum">
              <a:rPr lang="en-TW" smtClean="0"/>
              <a:t>2</a:t>
            </a:fld>
            <a:endParaRPr lang="en-TW" dirty="0"/>
          </a:p>
        </p:txBody>
      </p:sp>
    </p:spTree>
    <p:extLst>
      <p:ext uri="{BB962C8B-B14F-4D97-AF65-F5344CB8AC3E}">
        <p14:creationId xmlns:p14="http://schemas.microsoft.com/office/powerpoint/2010/main" val="25998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C6AC-ECDE-85FE-567A-201968A1D583}"/>
              </a:ext>
            </a:extLst>
          </p:cNvPr>
          <p:cNvSpPr>
            <a:spLocks noGrp="1"/>
          </p:cNvSpPr>
          <p:nvPr>
            <p:ph type="title"/>
          </p:nvPr>
        </p:nvSpPr>
        <p:spPr>
          <a:xfrm>
            <a:off x="685800" y="371421"/>
            <a:ext cx="7772400" cy="1609344"/>
          </a:xfrm>
        </p:spPr>
        <p:txBody>
          <a:bodyPr>
            <a:normAutofit/>
          </a:bodyPr>
          <a:lstStyle/>
          <a:p>
            <a:r>
              <a:rPr lang="en-TW" dirty="0"/>
              <a:t>Deployment Plan Decision-Making Process</a:t>
            </a:r>
          </a:p>
        </p:txBody>
      </p:sp>
      <p:sp>
        <p:nvSpPr>
          <p:cNvPr id="3" name="Content Placeholder 2">
            <a:extLst>
              <a:ext uri="{FF2B5EF4-FFF2-40B4-BE49-F238E27FC236}">
                <a16:creationId xmlns:a16="http://schemas.microsoft.com/office/drawing/2014/main" id="{A4224F2C-EEAE-2350-02B3-E957145FD1F5}"/>
              </a:ext>
            </a:extLst>
          </p:cNvPr>
          <p:cNvSpPr>
            <a:spLocks noGrp="1"/>
          </p:cNvSpPr>
          <p:nvPr>
            <p:ph idx="1"/>
          </p:nvPr>
        </p:nvSpPr>
        <p:spPr>
          <a:xfrm>
            <a:off x="691352" y="2138825"/>
            <a:ext cx="7791994" cy="4050792"/>
          </a:xfrm>
        </p:spPr>
        <p:txBody>
          <a:bodyPr/>
          <a:lstStyle/>
          <a:p>
            <a:pPr marL="0" indent="0">
              <a:buNone/>
            </a:pPr>
            <a:r>
              <a:rPr lang="en-TW" dirty="0"/>
              <a:t>We devide the deployment plan decision-making process into two phases</a:t>
            </a:r>
          </a:p>
          <a:p>
            <a:r>
              <a:rPr lang="en-TW" dirty="0"/>
              <a:t>Planning phase: </a:t>
            </a:r>
            <a:r>
              <a:rPr lang="en-TW" i="1" dirty="0"/>
              <a:t>genearte deployment plan</a:t>
            </a:r>
            <a:r>
              <a:rPr lang="en-TW" dirty="0"/>
              <a:t> given resource levels -&gt; </a:t>
            </a:r>
            <a:r>
              <a:rPr lang="en-TW" b="1" dirty="0">
                <a:solidFill>
                  <a:srgbClr val="C00000"/>
                </a:solidFill>
              </a:rPr>
              <a:t>Deployment planning problem</a:t>
            </a:r>
          </a:p>
          <a:p>
            <a:r>
              <a:rPr lang="en-TW" dirty="0"/>
              <a:t>Operation phase: check the QoS of deployed models and </a:t>
            </a:r>
            <a:r>
              <a:rPr lang="en-TW" i="1" dirty="0"/>
              <a:t>reconfigure the deployment plan</a:t>
            </a:r>
            <a:r>
              <a:rPr lang="en-TW" dirty="0"/>
              <a:t> at runtime if needed</a:t>
            </a:r>
            <a:br>
              <a:rPr lang="en-TW" dirty="0"/>
            </a:br>
            <a:r>
              <a:rPr lang="en-TW" dirty="0"/>
              <a:t>-&gt; </a:t>
            </a:r>
            <a:r>
              <a:rPr lang="en-TW" b="1" dirty="0">
                <a:solidFill>
                  <a:srgbClr val="C00000"/>
                </a:solidFill>
              </a:rPr>
              <a:t>Dynamic reconfiguration problem</a:t>
            </a:r>
          </a:p>
        </p:txBody>
      </p:sp>
      <p:sp>
        <p:nvSpPr>
          <p:cNvPr id="4" name="Slide Number Placeholder 3">
            <a:extLst>
              <a:ext uri="{FF2B5EF4-FFF2-40B4-BE49-F238E27FC236}">
                <a16:creationId xmlns:a16="http://schemas.microsoft.com/office/drawing/2014/main" id="{B952DECD-2430-2632-4B9B-1A37FB110B01}"/>
              </a:ext>
            </a:extLst>
          </p:cNvPr>
          <p:cNvSpPr>
            <a:spLocks noGrp="1"/>
          </p:cNvSpPr>
          <p:nvPr>
            <p:ph type="sldNum" sz="quarter" idx="12"/>
          </p:nvPr>
        </p:nvSpPr>
        <p:spPr/>
        <p:txBody>
          <a:bodyPr/>
          <a:lstStyle/>
          <a:p>
            <a:fld id="{D8A6CFCF-6699-F547-B2B9-9792AFF236BC}" type="slidenum">
              <a:rPr lang="en-TW" smtClean="0"/>
              <a:t>20</a:t>
            </a:fld>
            <a:endParaRPr lang="en-TW" dirty="0"/>
          </a:p>
        </p:txBody>
      </p:sp>
      <p:cxnSp>
        <p:nvCxnSpPr>
          <p:cNvPr id="6" name="Straight Arrow Connector 5">
            <a:extLst>
              <a:ext uri="{FF2B5EF4-FFF2-40B4-BE49-F238E27FC236}">
                <a16:creationId xmlns:a16="http://schemas.microsoft.com/office/drawing/2014/main" id="{FB26C8FC-DB1A-C85B-9AB5-DA77270211C4}"/>
              </a:ext>
            </a:extLst>
          </p:cNvPr>
          <p:cNvCxnSpPr>
            <a:cxnSpLocks/>
          </p:cNvCxnSpPr>
          <p:nvPr/>
        </p:nvCxnSpPr>
        <p:spPr>
          <a:xfrm>
            <a:off x="1871838" y="5564777"/>
            <a:ext cx="5721532" cy="0"/>
          </a:xfrm>
          <a:prstGeom prst="straightConnector1">
            <a:avLst/>
          </a:prstGeom>
          <a:ln w="155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2FFCDE-9731-A313-4745-E3574BBB6707}"/>
              </a:ext>
            </a:extLst>
          </p:cNvPr>
          <p:cNvSpPr txBox="1"/>
          <p:nvPr/>
        </p:nvSpPr>
        <p:spPr>
          <a:xfrm>
            <a:off x="928813" y="5089376"/>
            <a:ext cx="2167581" cy="369332"/>
          </a:xfrm>
          <a:prstGeom prst="rect">
            <a:avLst/>
          </a:prstGeom>
          <a:noFill/>
        </p:spPr>
        <p:txBody>
          <a:bodyPr wrap="none" rtlCol="0">
            <a:spAutoFit/>
          </a:bodyPr>
          <a:lstStyle/>
          <a:p>
            <a:r>
              <a:rPr lang="en-TW" dirty="0"/>
              <a:t>Aggregate requests</a:t>
            </a:r>
          </a:p>
        </p:txBody>
      </p:sp>
      <p:sp>
        <p:nvSpPr>
          <p:cNvPr id="8" name="TextBox 7">
            <a:extLst>
              <a:ext uri="{FF2B5EF4-FFF2-40B4-BE49-F238E27FC236}">
                <a16:creationId xmlns:a16="http://schemas.microsoft.com/office/drawing/2014/main" id="{BC19C665-4387-5806-1D7E-0C31C3ED1324}"/>
              </a:ext>
            </a:extLst>
          </p:cNvPr>
          <p:cNvSpPr txBox="1"/>
          <p:nvPr/>
        </p:nvSpPr>
        <p:spPr>
          <a:xfrm>
            <a:off x="3739826" y="5089376"/>
            <a:ext cx="1685077" cy="369332"/>
          </a:xfrm>
          <a:prstGeom prst="rect">
            <a:avLst/>
          </a:prstGeom>
          <a:noFill/>
        </p:spPr>
        <p:txBody>
          <a:bodyPr wrap="none" rtlCol="0">
            <a:spAutoFit/>
          </a:bodyPr>
          <a:lstStyle/>
          <a:p>
            <a:r>
              <a:rPr lang="en-TW" dirty="0"/>
              <a:t>Deploy models</a:t>
            </a:r>
          </a:p>
        </p:txBody>
      </p:sp>
      <p:sp>
        <p:nvSpPr>
          <p:cNvPr id="9" name="TextBox 8">
            <a:extLst>
              <a:ext uri="{FF2B5EF4-FFF2-40B4-BE49-F238E27FC236}">
                <a16:creationId xmlns:a16="http://schemas.microsoft.com/office/drawing/2014/main" id="{92A755E0-76CC-823B-380F-C0DA3375CE40}"/>
              </a:ext>
            </a:extLst>
          </p:cNvPr>
          <p:cNvSpPr txBox="1"/>
          <p:nvPr/>
        </p:nvSpPr>
        <p:spPr>
          <a:xfrm>
            <a:off x="6772380" y="5089376"/>
            <a:ext cx="2031454" cy="369332"/>
          </a:xfrm>
          <a:prstGeom prst="rect">
            <a:avLst/>
          </a:prstGeom>
          <a:noFill/>
        </p:spPr>
        <p:txBody>
          <a:bodyPr wrap="none" rtlCol="0">
            <a:spAutoFit/>
          </a:bodyPr>
          <a:lstStyle/>
          <a:p>
            <a:r>
              <a:rPr lang="en-TW" dirty="0"/>
              <a:t>Terminate models</a:t>
            </a:r>
          </a:p>
        </p:txBody>
      </p:sp>
      <p:sp>
        <p:nvSpPr>
          <p:cNvPr id="12" name="Left Brace 11">
            <a:extLst>
              <a:ext uri="{FF2B5EF4-FFF2-40B4-BE49-F238E27FC236}">
                <a16:creationId xmlns:a16="http://schemas.microsoft.com/office/drawing/2014/main" id="{D477D8E1-CA9F-6C3E-CD49-E0E42FC01DE1}"/>
              </a:ext>
            </a:extLst>
          </p:cNvPr>
          <p:cNvSpPr/>
          <p:nvPr/>
        </p:nvSpPr>
        <p:spPr>
          <a:xfrm rot="16200000">
            <a:off x="3195551" y="4879571"/>
            <a:ext cx="269966" cy="1995252"/>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3" name="Left Brace 12">
            <a:extLst>
              <a:ext uri="{FF2B5EF4-FFF2-40B4-BE49-F238E27FC236}">
                <a16:creationId xmlns:a16="http://schemas.microsoft.com/office/drawing/2014/main" id="{6F4B193D-6838-0F1A-6FEC-4584505817D1}"/>
              </a:ext>
            </a:extLst>
          </p:cNvPr>
          <p:cNvSpPr/>
          <p:nvPr/>
        </p:nvSpPr>
        <p:spPr>
          <a:xfrm rot="16200000">
            <a:off x="5834733" y="4879571"/>
            <a:ext cx="269966" cy="1995252"/>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4" name="TextBox 13">
            <a:extLst>
              <a:ext uri="{FF2B5EF4-FFF2-40B4-BE49-F238E27FC236}">
                <a16:creationId xmlns:a16="http://schemas.microsoft.com/office/drawing/2014/main" id="{8780AFF7-DD70-23A1-023E-6A5DB4794173}"/>
              </a:ext>
            </a:extLst>
          </p:cNvPr>
          <p:cNvSpPr txBox="1"/>
          <p:nvPr/>
        </p:nvSpPr>
        <p:spPr>
          <a:xfrm>
            <a:off x="2512574" y="6118333"/>
            <a:ext cx="1728358" cy="369332"/>
          </a:xfrm>
          <a:prstGeom prst="rect">
            <a:avLst/>
          </a:prstGeom>
          <a:noFill/>
        </p:spPr>
        <p:txBody>
          <a:bodyPr wrap="none" rtlCol="0">
            <a:spAutoFit/>
          </a:bodyPr>
          <a:lstStyle/>
          <a:p>
            <a:r>
              <a:rPr lang="en-TW" dirty="0">
                <a:solidFill>
                  <a:srgbClr val="C00000"/>
                </a:solidFill>
              </a:rPr>
              <a:t>Planning phase</a:t>
            </a:r>
          </a:p>
        </p:txBody>
      </p:sp>
      <p:sp>
        <p:nvSpPr>
          <p:cNvPr id="15" name="TextBox 14">
            <a:extLst>
              <a:ext uri="{FF2B5EF4-FFF2-40B4-BE49-F238E27FC236}">
                <a16:creationId xmlns:a16="http://schemas.microsoft.com/office/drawing/2014/main" id="{9B58EC93-EEC3-B4B2-E763-8338A042ACDA}"/>
              </a:ext>
            </a:extLst>
          </p:cNvPr>
          <p:cNvSpPr txBox="1"/>
          <p:nvPr/>
        </p:nvSpPr>
        <p:spPr>
          <a:xfrm>
            <a:off x="5044022" y="6117247"/>
            <a:ext cx="1879041" cy="369332"/>
          </a:xfrm>
          <a:prstGeom prst="rect">
            <a:avLst/>
          </a:prstGeom>
          <a:noFill/>
        </p:spPr>
        <p:txBody>
          <a:bodyPr wrap="none" rtlCol="0">
            <a:spAutoFit/>
          </a:bodyPr>
          <a:lstStyle/>
          <a:p>
            <a:r>
              <a:rPr lang="en-TW" dirty="0">
                <a:solidFill>
                  <a:srgbClr val="C00000"/>
                </a:solidFill>
              </a:rPr>
              <a:t>Operation phase</a:t>
            </a:r>
          </a:p>
        </p:txBody>
      </p:sp>
    </p:spTree>
    <p:extLst>
      <p:ext uri="{BB962C8B-B14F-4D97-AF65-F5344CB8AC3E}">
        <p14:creationId xmlns:p14="http://schemas.microsoft.com/office/powerpoint/2010/main" val="116792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animBg="1"/>
      <p:bldP spid="13"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lstStyle/>
          <a:p>
            <a:r>
              <a:rPr lang="en-TW" dirty="0"/>
              <a:t>Planning Phase</a:t>
            </a:r>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21</a:t>
            </a:fld>
            <a:endParaRPr lang="en-TW" dirty="0"/>
          </a:p>
        </p:txBody>
      </p:sp>
    </p:spTree>
    <p:extLst>
      <p:ext uri="{BB962C8B-B14F-4D97-AF65-F5344CB8AC3E}">
        <p14:creationId xmlns:p14="http://schemas.microsoft.com/office/powerpoint/2010/main" val="107358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3597D7-9177-45BC-705B-D28AF7418B25}"/>
              </a:ext>
            </a:extLst>
          </p:cNvPr>
          <p:cNvSpPr/>
          <p:nvPr/>
        </p:nvSpPr>
        <p:spPr>
          <a:xfrm>
            <a:off x="4207270" y="2202445"/>
            <a:ext cx="4522978" cy="3516094"/>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16" name="Straight Connector 15">
            <a:extLst>
              <a:ext uri="{FF2B5EF4-FFF2-40B4-BE49-F238E27FC236}">
                <a16:creationId xmlns:a16="http://schemas.microsoft.com/office/drawing/2014/main" id="{7883C6EA-2DEF-E40F-3CF1-6C3F70ABDA5D}"/>
              </a:ext>
            </a:extLst>
          </p:cNvPr>
          <p:cNvCxnSpPr>
            <a:cxnSpLocks/>
            <a:endCxn id="41" idx="3"/>
          </p:cNvCxnSpPr>
          <p:nvPr/>
        </p:nvCxnSpPr>
        <p:spPr>
          <a:xfrm flipV="1">
            <a:off x="4193350" y="4582191"/>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E74BBD-CA79-F9DF-09AD-FC8EDE9177D6}"/>
              </a:ext>
            </a:extLst>
          </p:cNvPr>
          <p:cNvSpPr>
            <a:spLocks noGrp="1"/>
          </p:cNvSpPr>
          <p:nvPr>
            <p:ph type="title"/>
          </p:nvPr>
        </p:nvSpPr>
        <p:spPr>
          <a:xfrm>
            <a:off x="493672" y="353166"/>
            <a:ext cx="5952664" cy="1609344"/>
          </a:xfrm>
        </p:spPr>
        <p:txBody>
          <a:bodyPr/>
          <a:lstStyle/>
          <a:p>
            <a:r>
              <a:rPr lang="en-TW" dirty="0"/>
              <a:t>Multi-task Model Requests</a:t>
            </a:r>
          </a:p>
        </p:txBody>
      </p:sp>
      <p:sp>
        <p:nvSpPr>
          <p:cNvPr id="3" name="Content Placeholder 2">
            <a:extLst>
              <a:ext uri="{FF2B5EF4-FFF2-40B4-BE49-F238E27FC236}">
                <a16:creationId xmlns:a16="http://schemas.microsoft.com/office/drawing/2014/main" id="{6C2FCD0F-9C5A-0904-D1D4-38220B5A89B8}"/>
              </a:ext>
            </a:extLst>
          </p:cNvPr>
          <p:cNvSpPr>
            <a:spLocks noGrp="1"/>
          </p:cNvSpPr>
          <p:nvPr>
            <p:ph idx="1"/>
          </p:nvPr>
        </p:nvSpPr>
        <p:spPr>
          <a:xfrm>
            <a:off x="416744" y="2202445"/>
            <a:ext cx="3398931" cy="4050792"/>
          </a:xfrm>
        </p:spPr>
        <p:txBody>
          <a:bodyPr>
            <a:normAutofit/>
          </a:bodyPr>
          <a:lstStyle/>
          <a:p>
            <a:r>
              <a:rPr lang="en-TW" sz="2400" dirty="0"/>
              <a:t>Each model contains several tasks</a:t>
            </a:r>
          </a:p>
          <a:p>
            <a:r>
              <a:rPr lang="en-TW" sz="2400" dirty="0"/>
              <a:t>Each task contains a multiple exit points and layers</a:t>
            </a:r>
          </a:p>
          <a:p>
            <a:r>
              <a:rPr lang="en-TW" sz="2400" dirty="0"/>
              <a:t>Each tasks has several requests with accuracy and latency requirements</a:t>
            </a:r>
          </a:p>
        </p:txBody>
      </p:sp>
      <p:sp>
        <p:nvSpPr>
          <p:cNvPr id="4" name="Slide Number Placeholder 3">
            <a:extLst>
              <a:ext uri="{FF2B5EF4-FFF2-40B4-BE49-F238E27FC236}">
                <a16:creationId xmlns:a16="http://schemas.microsoft.com/office/drawing/2014/main" id="{94CDA1A5-D22A-4D2B-2BEF-B2FF52CCB6DA}"/>
              </a:ext>
            </a:extLst>
          </p:cNvPr>
          <p:cNvSpPr>
            <a:spLocks noGrp="1"/>
          </p:cNvSpPr>
          <p:nvPr>
            <p:ph type="sldNum" sz="quarter" idx="12"/>
          </p:nvPr>
        </p:nvSpPr>
        <p:spPr/>
        <p:txBody>
          <a:bodyPr/>
          <a:lstStyle/>
          <a:p>
            <a:fld id="{D8A6CFCF-6699-F547-B2B9-9792AFF236BC}" type="slidenum">
              <a:rPr lang="en-TW" smtClean="0"/>
              <a:t>22</a:t>
            </a:fld>
            <a:endParaRPr lang="en-TW" dirty="0"/>
          </a:p>
        </p:txBody>
      </p:sp>
      <p:sp>
        <p:nvSpPr>
          <p:cNvPr id="5" name="Rectangle 4">
            <a:extLst>
              <a:ext uri="{FF2B5EF4-FFF2-40B4-BE49-F238E27FC236}">
                <a16:creationId xmlns:a16="http://schemas.microsoft.com/office/drawing/2014/main" id="{5A37B048-5B23-3428-739A-D10A74153AEF}"/>
              </a:ext>
            </a:extLst>
          </p:cNvPr>
          <p:cNvSpPr/>
          <p:nvPr/>
        </p:nvSpPr>
        <p:spPr>
          <a:xfrm>
            <a:off x="4453360" y="411647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43" name="Straight Connector 42">
            <a:extLst>
              <a:ext uri="{FF2B5EF4-FFF2-40B4-BE49-F238E27FC236}">
                <a16:creationId xmlns:a16="http://schemas.microsoft.com/office/drawing/2014/main" id="{C48C9613-1D73-B2DB-C310-E914F6444897}"/>
              </a:ext>
            </a:extLst>
          </p:cNvPr>
          <p:cNvCxnSpPr>
            <a:cxnSpLocks/>
          </p:cNvCxnSpPr>
          <p:nvPr/>
        </p:nvCxnSpPr>
        <p:spPr>
          <a:xfrm flipH="1">
            <a:off x="5457205" y="4979503"/>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3F34CA-F4E3-779A-F9B7-B5F26D4C09E6}"/>
              </a:ext>
            </a:extLst>
          </p:cNvPr>
          <p:cNvCxnSpPr>
            <a:cxnSpLocks/>
          </p:cNvCxnSpPr>
          <p:nvPr/>
        </p:nvCxnSpPr>
        <p:spPr>
          <a:xfrm>
            <a:off x="5720818" y="4961188"/>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0DC740-B525-8AAE-1E63-1A9528EBEF31}"/>
              </a:ext>
            </a:extLst>
          </p:cNvPr>
          <p:cNvSpPr/>
          <p:nvPr/>
        </p:nvSpPr>
        <p:spPr>
          <a:xfrm>
            <a:off x="4994067" y="4116478"/>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17" name="Straight Connector 16">
            <a:extLst>
              <a:ext uri="{FF2B5EF4-FFF2-40B4-BE49-F238E27FC236}">
                <a16:creationId xmlns:a16="http://schemas.microsoft.com/office/drawing/2014/main" id="{777B5E06-9F1C-4DE6-B1A0-B2C12DDBFCA7}"/>
              </a:ext>
            </a:extLst>
          </p:cNvPr>
          <p:cNvCxnSpPr>
            <a:cxnSpLocks/>
            <a:stCxn id="12" idx="0"/>
          </p:cNvCxnSpPr>
          <p:nvPr/>
        </p:nvCxnSpPr>
        <p:spPr>
          <a:xfrm>
            <a:off x="6805597" y="2786277"/>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21FCDF2-96FD-4CDC-CD1D-745F56A7F451}"/>
              </a:ext>
            </a:extLst>
          </p:cNvPr>
          <p:cNvSpPr/>
          <p:nvPr/>
        </p:nvSpPr>
        <p:spPr>
          <a:xfrm>
            <a:off x="5534774" y="411647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8" name="Rectangle 7">
            <a:extLst>
              <a:ext uri="{FF2B5EF4-FFF2-40B4-BE49-F238E27FC236}">
                <a16:creationId xmlns:a16="http://schemas.microsoft.com/office/drawing/2014/main" id="{85CA67F1-ABB5-130C-22FA-825544600CAD}"/>
              </a:ext>
            </a:extLst>
          </p:cNvPr>
          <p:cNvSpPr/>
          <p:nvPr/>
        </p:nvSpPr>
        <p:spPr>
          <a:xfrm>
            <a:off x="6067518" y="4116476"/>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9" name="Rectangle 8">
            <a:extLst>
              <a:ext uri="{FF2B5EF4-FFF2-40B4-BE49-F238E27FC236}">
                <a16:creationId xmlns:a16="http://schemas.microsoft.com/office/drawing/2014/main" id="{48BE5941-5183-7EB2-7BD4-617B7A4533B2}"/>
              </a:ext>
            </a:extLst>
          </p:cNvPr>
          <p:cNvSpPr/>
          <p:nvPr/>
        </p:nvSpPr>
        <p:spPr>
          <a:xfrm>
            <a:off x="6616188" y="411647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10" name="Rectangle 9">
            <a:extLst>
              <a:ext uri="{FF2B5EF4-FFF2-40B4-BE49-F238E27FC236}">
                <a16:creationId xmlns:a16="http://schemas.microsoft.com/office/drawing/2014/main" id="{70B03C6B-C5AD-80CB-707F-E2503AF15C0D}"/>
              </a:ext>
            </a:extLst>
          </p:cNvPr>
          <p:cNvSpPr/>
          <p:nvPr/>
        </p:nvSpPr>
        <p:spPr>
          <a:xfrm>
            <a:off x="7153531" y="4116476"/>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20" name="Straight Connector 19">
            <a:extLst>
              <a:ext uri="{FF2B5EF4-FFF2-40B4-BE49-F238E27FC236}">
                <a16:creationId xmlns:a16="http://schemas.microsoft.com/office/drawing/2014/main" id="{37436621-BE9E-EC86-3DC4-6E871B3EC71E}"/>
              </a:ext>
            </a:extLst>
          </p:cNvPr>
          <p:cNvCxnSpPr>
            <a:cxnSpLocks/>
            <a:stCxn id="12" idx="1"/>
            <a:endCxn id="13" idx="3"/>
          </p:cNvCxnSpPr>
          <p:nvPr/>
        </p:nvCxnSpPr>
        <p:spPr>
          <a:xfrm>
            <a:off x="6616188" y="3287319"/>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8715B8-5B51-F676-4D77-66D50F90C70C}"/>
              </a:ext>
            </a:extLst>
          </p:cNvPr>
          <p:cNvCxnSpPr>
            <a:cxnSpLocks/>
            <a:stCxn id="42" idx="2"/>
          </p:cNvCxnSpPr>
          <p:nvPr/>
        </p:nvCxnSpPr>
        <p:spPr>
          <a:xfrm>
            <a:off x="7356860" y="2700796"/>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9327640-159C-EDB0-17BC-7511AD79F61F}"/>
              </a:ext>
            </a:extLst>
          </p:cNvPr>
          <p:cNvSpPr/>
          <p:nvPr/>
        </p:nvSpPr>
        <p:spPr>
          <a:xfrm>
            <a:off x="7681676" y="4116476"/>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12" name="Rectangle 11">
            <a:extLst>
              <a:ext uri="{FF2B5EF4-FFF2-40B4-BE49-F238E27FC236}">
                <a16:creationId xmlns:a16="http://schemas.microsoft.com/office/drawing/2014/main" id="{F5B32826-8D95-DE79-D110-AE38788F011B}"/>
              </a:ext>
            </a:extLst>
          </p:cNvPr>
          <p:cNvSpPr/>
          <p:nvPr/>
        </p:nvSpPr>
        <p:spPr>
          <a:xfrm>
            <a:off x="6616188" y="278627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13" name="Rectangle 12">
            <a:extLst>
              <a:ext uri="{FF2B5EF4-FFF2-40B4-BE49-F238E27FC236}">
                <a16:creationId xmlns:a16="http://schemas.microsoft.com/office/drawing/2014/main" id="{129449FE-E49F-1767-13ED-4D8FD4AF8A16}"/>
              </a:ext>
            </a:extLst>
          </p:cNvPr>
          <p:cNvSpPr/>
          <p:nvPr/>
        </p:nvSpPr>
        <p:spPr>
          <a:xfrm>
            <a:off x="7153531" y="278627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33" name="TextBox 32">
            <a:extLst>
              <a:ext uri="{FF2B5EF4-FFF2-40B4-BE49-F238E27FC236}">
                <a16:creationId xmlns:a16="http://schemas.microsoft.com/office/drawing/2014/main" id="{1F851089-2001-CA22-56A3-E74AE70BE81E}"/>
              </a:ext>
            </a:extLst>
          </p:cNvPr>
          <p:cNvSpPr txBox="1"/>
          <p:nvPr/>
        </p:nvSpPr>
        <p:spPr>
          <a:xfrm>
            <a:off x="7451489" y="5094067"/>
            <a:ext cx="1271887" cy="646331"/>
          </a:xfrm>
          <a:prstGeom prst="rect">
            <a:avLst/>
          </a:prstGeom>
          <a:noFill/>
        </p:spPr>
        <p:txBody>
          <a:bodyPr wrap="none" rtlCol="0">
            <a:spAutoFit/>
          </a:bodyPr>
          <a:lstStyle/>
          <a:p>
            <a:r>
              <a:rPr lang="en-US" dirty="0">
                <a:solidFill>
                  <a:schemeClr val="accent2"/>
                </a:solidFill>
              </a:rPr>
              <a:t>Pedestrian</a:t>
            </a:r>
          </a:p>
          <a:p>
            <a:r>
              <a:rPr lang="en-US" dirty="0">
                <a:solidFill>
                  <a:schemeClr val="accent2"/>
                </a:solidFill>
              </a:rPr>
              <a:t>Counting</a:t>
            </a:r>
            <a:endParaRPr lang="en-TW" dirty="0">
              <a:solidFill>
                <a:schemeClr val="accent2"/>
              </a:solidFill>
            </a:endParaRPr>
          </a:p>
        </p:txBody>
      </p:sp>
      <p:sp>
        <p:nvSpPr>
          <p:cNvPr id="34" name="TextBox 33">
            <a:extLst>
              <a:ext uri="{FF2B5EF4-FFF2-40B4-BE49-F238E27FC236}">
                <a16:creationId xmlns:a16="http://schemas.microsoft.com/office/drawing/2014/main" id="{873DB98C-D096-F0D4-9EE7-BA4B26A10DA2}"/>
              </a:ext>
            </a:extLst>
          </p:cNvPr>
          <p:cNvSpPr txBox="1"/>
          <p:nvPr/>
        </p:nvSpPr>
        <p:spPr>
          <a:xfrm>
            <a:off x="7495554" y="3071982"/>
            <a:ext cx="1191352" cy="646331"/>
          </a:xfrm>
          <a:prstGeom prst="rect">
            <a:avLst/>
          </a:prstGeom>
          <a:noFill/>
        </p:spPr>
        <p:txBody>
          <a:bodyPr wrap="none" rtlCol="0">
            <a:spAutoFit/>
          </a:bodyPr>
          <a:lstStyle/>
          <a:p>
            <a:r>
              <a:rPr lang="en-TW" dirty="0">
                <a:solidFill>
                  <a:schemeClr val="accent3">
                    <a:lumMod val="50000"/>
                  </a:schemeClr>
                </a:solidFill>
              </a:rPr>
              <a:t>Accident</a:t>
            </a:r>
            <a:br>
              <a:rPr lang="en-TW" dirty="0">
                <a:solidFill>
                  <a:schemeClr val="accent3">
                    <a:lumMod val="50000"/>
                  </a:schemeClr>
                </a:solidFill>
              </a:rPr>
            </a:br>
            <a:r>
              <a:rPr lang="en-TW" dirty="0">
                <a:solidFill>
                  <a:schemeClr val="accent3">
                    <a:lumMod val="50000"/>
                  </a:schemeClr>
                </a:solidFill>
              </a:rPr>
              <a:t>Detection</a:t>
            </a:r>
          </a:p>
        </p:txBody>
      </p:sp>
      <p:sp>
        <p:nvSpPr>
          <p:cNvPr id="39" name="Rectangle 38">
            <a:extLst>
              <a:ext uri="{FF2B5EF4-FFF2-40B4-BE49-F238E27FC236}">
                <a16:creationId xmlns:a16="http://schemas.microsoft.com/office/drawing/2014/main" id="{91736C5C-5237-BDBA-C275-80AE95CDE8D6}"/>
              </a:ext>
            </a:extLst>
          </p:cNvPr>
          <p:cNvSpPr/>
          <p:nvPr/>
        </p:nvSpPr>
        <p:spPr>
          <a:xfrm>
            <a:off x="5217175" y="5214864"/>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40" name="Rectangle 39">
            <a:extLst>
              <a:ext uri="{FF2B5EF4-FFF2-40B4-BE49-F238E27FC236}">
                <a16:creationId xmlns:a16="http://schemas.microsoft.com/office/drawing/2014/main" id="{EEC27FC7-1597-4DE9-58A8-6E2ABE9AC433}"/>
              </a:ext>
            </a:extLst>
          </p:cNvPr>
          <p:cNvSpPr/>
          <p:nvPr/>
        </p:nvSpPr>
        <p:spPr>
          <a:xfrm>
            <a:off x="5806957" y="5214864"/>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41" name="Rectangle 40">
            <a:extLst>
              <a:ext uri="{FF2B5EF4-FFF2-40B4-BE49-F238E27FC236}">
                <a16:creationId xmlns:a16="http://schemas.microsoft.com/office/drawing/2014/main" id="{225B4219-D0E8-C4DA-6895-8DE0F67AF3DD}"/>
              </a:ext>
            </a:extLst>
          </p:cNvPr>
          <p:cNvSpPr/>
          <p:nvPr/>
        </p:nvSpPr>
        <p:spPr>
          <a:xfrm>
            <a:off x="8177825" y="4399628"/>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42" name="Rectangle 41">
            <a:extLst>
              <a:ext uri="{FF2B5EF4-FFF2-40B4-BE49-F238E27FC236}">
                <a16:creationId xmlns:a16="http://schemas.microsoft.com/office/drawing/2014/main" id="{5C646EB4-469C-55B1-1762-11AD4B8981CC}"/>
              </a:ext>
            </a:extLst>
          </p:cNvPr>
          <p:cNvSpPr/>
          <p:nvPr/>
        </p:nvSpPr>
        <p:spPr>
          <a:xfrm>
            <a:off x="7116830" y="2335671"/>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grpSp>
        <p:nvGrpSpPr>
          <p:cNvPr id="37" name="Group 36">
            <a:extLst>
              <a:ext uri="{FF2B5EF4-FFF2-40B4-BE49-F238E27FC236}">
                <a16:creationId xmlns:a16="http://schemas.microsoft.com/office/drawing/2014/main" id="{610D3FBD-1FA6-D09B-FFF6-1C284CB3608E}"/>
              </a:ext>
            </a:extLst>
          </p:cNvPr>
          <p:cNvGrpSpPr/>
          <p:nvPr/>
        </p:nvGrpSpPr>
        <p:grpSpPr>
          <a:xfrm>
            <a:off x="6650546" y="-29199"/>
            <a:ext cx="2472394" cy="1651930"/>
            <a:chOff x="5880829" y="-82581"/>
            <a:chExt cx="2472394" cy="1651930"/>
          </a:xfrm>
        </p:grpSpPr>
        <p:sp>
          <p:nvSpPr>
            <p:cNvPr id="14" name="Rectangle 13">
              <a:extLst>
                <a:ext uri="{FF2B5EF4-FFF2-40B4-BE49-F238E27FC236}">
                  <a16:creationId xmlns:a16="http://schemas.microsoft.com/office/drawing/2014/main" id="{3E2B5C7B-9E93-275B-038C-41768A874BC6}"/>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5" name="Rectangle 14">
              <a:extLst>
                <a:ext uri="{FF2B5EF4-FFF2-40B4-BE49-F238E27FC236}">
                  <a16:creationId xmlns:a16="http://schemas.microsoft.com/office/drawing/2014/main" id="{334F16DC-4719-BB0E-BD10-39ED7E98327A}"/>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9" name="Straight Arrow Connector 18">
              <a:extLst>
                <a:ext uri="{FF2B5EF4-FFF2-40B4-BE49-F238E27FC236}">
                  <a16:creationId xmlns:a16="http://schemas.microsoft.com/office/drawing/2014/main" id="{E8DC9656-4522-EFDA-6B78-DE4843572CFD}"/>
                </a:ext>
              </a:extLst>
            </p:cNvPr>
            <p:cNvCxnSpPr>
              <a:cxnSpLocks/>
              <a:stCxn id="14" idx="3"/>
              <a:endCxn id="15"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B6F2712-28F6-7C07-68E8-4980CC72865D}"/>
                </a:ext>
              </a:extLst>
            </p:cNvPr>
            <p:cNvCxnSpPr>
              <a:cxnSpLocks/>
              <a:stCxn id="24" idx="2"/>
              <a:endCxn id="14" idx="0"/>
            </p:cNvCxnSpPr>
            <p:nvPr/>
          </p:nvCxnSpPr>
          <p:spPr>
            <a:xfrm>
              <a:off x="6387332" y="844570"/>
              <a:ext cx="0" cy="2022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ECA23BB-1384-4489-ECCD-79D2FA8AEBB2}"/>
                </a:ext>
              </a:extLst>
            </p:cNvPr>
            <p:cNvCxnSpPr>
              <a:cxnSpLocks/>
              <a:stCxn id="15"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3A26269-C2AE-1F0F-09A0-169079F101D5}"/>
                </a:ext>
              </a:extLst>
            </p:cNvPr>
            <p:cNvSpPr/>
            <p:nvPr/>
          </p:nvSpPr>
          <p:spPr>
            <a:xfrm>
              <a:off x="5880829" y="362286"/>
              <a:ext cx="1013006" cy="4822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26" name="TextBox 25">
              <a:extLst>
                <a:ext uri="{FF2B5EF4-FFF2-40B4-BE49-F238E27FC236}">
                  <a16:creationId xmlns:a16="http://schemas.microsoft.com/office/drawing/2014/main" id="{F902EDB0-B499-18FC-98F5-70D3AF13AF42}"/>
                </a:ext>
              </a:extLst>
            </p:cNvPr>
            <p:cNvSpPr txBox="1"/>
            <p:nvPr/>
          </p:nvSpPr>
          <p:spPr>
            <a:xfrm>
              <a:off x="5963517" y="-82581"/>
              <a:ext cx="848565" cy="292388"/>
            </a:xfrm>
            <a:prstGeom prst="rect">
              <a:avLst/>
            </a:prstGeom>
            <a:noFill/>
          </p:spPr>
          <p:txBody>
            <a:bodyPr wrap="square" rtlCol="0">
              <a:spAutoFit/>
            </a:bodyPr>
            <a:lstStyle/>
            <a:p>
              <a:r>
                <a:rPr lang="en-TW" sz="1300" dirty="0">
                  <a:solidFill>
                    <a:srgbClr val="C00000"/>
                  </a:solidFill>
                </a:rPr>
                <a:t>Requests</a:t>
              </a:r>
            </a:p>
          </p:txBody>
        </p:sp>
        <p:cxnSp>
          <p:nvCxnSpPr>
            <p:cNvPr id="28" name="Straight Arrow Connector 27">
              <a:extLst>
                <a:ext uri="{FF2B5EF4-FFF2-40B4-BE49-F238E27FC236}">
                  <a16:creationId xmlns:a16="http://schemas.microsoft.com/office/drawing/2014/main" id="{28B5E170-F5CE-4B3D-430F-DE66EB42FADB}"/>
                </a:ext>
              </a:extLst>
            </p:cNvPr>
            <p:cNvCxnSpPr>
              <a:cxnSpLocks/>
              <a:stCxn id="26" idx="2"/>
              <a:endCxn id="24" idx="0"/>
            </p:cNvCxnSpPr>
            <p:nvPr/>
          </p:nvCxnSpPr>
          <p:spPr>
            <a:xfrm flipH="1">
              <a:off x="6387332" y="209807"/>
              <a:ext cx="468" cy="15247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3CA8E230-FB99-C3DE-83C0-080F345B5B97}"/>
              </a:ext>
            </a:extLst>
          </p:cNvPr>
          <p:cNvSpPr txBox="1"/>
          <p:nvPr/>
        </p:nvSpPr>
        <p:spPr>
          <a:xfrm>
            <a:off x="4284483" y="2171065"/>
            <a:ext cx="1903995" cy="2031325"/>
          </a:xfrm>
          <a:prstGeom prst="rect">
            <a:avLst/>
          </a:prstGeom>
          <a:noFill/>
        </p:spPr>
        <p:txBody>
          <a:bodyPr wrap="square" rtlCol="0">
            <a:spAutoFit/>
          </a:bodyPr>
          <a:lstStyle/>
          <a:p>
            <a:r>
              <a:rPr lang="en-TW" b="1" dirty="0"/>
              <a:t>Model</a:t>
            </a:r>
          </a:p>
          <a:p>
            <a:r>
              <a:rPr lang="en-US" dirty="0"/>
              <a:t>Requests:</a:t>
            </a:r>
          </a:p>
          <a:p>
            <a:r>
              <a:rPr lang="en-US" dirty="0"/>
              <a:t>{AD, 70%, 0.25}</a:t>
            </a:r>
          </a:p>
          <a:p>
            <a:r>
              <a:rPr lang="en-US" dirty="0"/>
              <a:t>{AD, 60%, 0.3}</a:t>
            </a:r>
          </a:p>
          <a:p>
            <a:r>
              <a:rPr lang="en-US" dirty="0"/>
              <a:t>{PC, 75%, 0.2}</a:t>
            </a:r>
          </a:p>
          <a:p>
            <a:endParaRPr lang="en-US" dirty="0"/>
          </a:p>
          <a:p>
            <a:endParaRPr lang="en-TW" dirty="0"/>
          </a:p>
        </p:txBody>
      </p:sp>
    </p:spTree>
    <p:extLst>
      <p:ext uri="{BB962C8B-B14F-4D97-AF65-F5344CB8AC3E}">
        <p14:creationId xmlns:p14="http://schemas.microsoft.com/office/powerpoint/2010/main" val="66617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5FE9-DB86-91C0-1956-C2343360ECA0}"/>
              </a:ext>
            </a:extLst>
          </p:cNvPr>
          <p:cNvSpPr>
            <a:spLocks noGrp="1"/>
          </p:cNvSpPr>
          <p:nvPr>
            <p:ph type="title"/>
          </p:nvPr>
        </p:nvSpPr>
        <p:spPr/>
        <p:txBody>
          <a:bodyPr/>
          <a:lstStyle/>
          <a:p>
            <a:r>
              <a:rPr lang="en-TW" dirty="0"/>
              <a:t>Resource Status</a:t>
            </a:r>
          </a:p>
        </p:txBody>
      </p:sp>
      <p:sp>
        <p:nvSpPr>
          <p:cNvPr id="3" name="Content Placeholder 2">
            <a:extLst>
              <a:ext uri="{FF2B5EF4-FFF2-40B4-BE49-F238E27FC236}">
                <a16:creationId xmlns:a16="http://schemas.microsoft.com/office/drawing/2014/main" id="{7522B1A0-9AF8-A5D6-6ED3-726BA7A594BE}"/>
              </a:ext>
            </a:extLst>
          </p:cNvPr>
          <p:cNvSpPr>
            <a:spLocks noGrp="1"/>
          </p:cNvSpPr>
          <p:nvPr>
            <p:ph idx="1"/>
          </p:nvPr>
        </p:nvSpPr>
        <p:spPr>
          <a:xfrm>
            <a:off x="682762" y="1936742"/>
            <a:ext cx="7772400" cy="4050792"/>
          </a:xfrm>
        </p:spPr>
        <p:txBody>
          <a:bodyPr>
            <a:normAutofit/>
          </a:bodyPr>
          <a:lstStyle/>
          <a:p>
            <a:r>
              <a:rPr lang="en-TW" sz="2400" dirty="0"/>
              <a:t>Computing powers indicate the number of partitions that can be deployed on that device</a:t>
            </a:r>
          </a:p>
          <a:p>
            <a:r>
              <a:rPr lang="en-TW" sz="2400" dirty="0"/>
              <a:t>Network resources</a:t>
            </a:r>
          </a:p>
          <a:p>
            <a:pPr lvl="1"/>
            <a:r>
              <a:rPr lang="en-TW" sz="2000" dirty="0"/>
              <a:t>Bandwidth capacity</a:t>
            </a:r>
          </a:p>
          <a:p>
            <a:pPr lvl="1"/>
            <a:r>
              <a:rPr lang="en-TW" sz="2000" dirty="0"/>
              <a:t>Runtime throughput</a:t>
            </a:r>
          </a:p>
        </p:txBody>
      </p:sp>
      <p:sp>
        <p:nvSpPr>
          <p:cNvPr id="4" name="Slide Number Placeholder 3">
            <a:extLst>
              <a:ext uri="{FF2B5EF4-FFF2-40B4-BE49-F238E27FC236}">
                <a16:creationId xmlns:a16="http://schemas.microsoft.com/office/drawing/2014/main" id="{DF91E226-0CB6-4C32-8D55-D44D7E5B1AA6}"/>
              </a:ext>
            </a:extLst>
          </p:cNvPr>
          <p:cNvSpPr>
            <a:spLocks noGrp="1"/>
          </p:cNvSpPr>
          <p:nvPr>
            <p:ph type="sldNum" sz="quarter" idx="12"/>
          </p:nvPr>
        </p:nvSpPr>
        <p:spPr/>
        <p:txBody>
          <a:bodyPr/>
          <a:lstStyle/>
          <a:p>
            <a:fld id="{D8A6CFCF-6699-F547-B2B9-9792AFF236BC}" type="slidenum">
              <a:rPr lang="en-TW" smtClean="0"/>
              <a:t>23</a:t>
            </a:fld>
            <a:endParaRPr lang="en-TW" dirty="0"/>
          </a:p>
        </p:txBody>
      </p:sp>
      <p:pic>
        <p:nvPicPr>
          <p:cNvPr id="6" name="Picture 5">
            <a:extLst>
              <a:ext uri="{FF2B5EF4-FFF2-40B4-BE49-F238E27FC236}">
                <a16:creationId xmlns:a16="http://schemas.microsoft.com/office/drawing/2014/main" id="{EA615F22-6B26-AB1A-E1A4-A0CD2F042A96}"/>
              </a:ext>
            </a:extLst>
          </p:cNvPr>
          <p:cNvPicPr>
            <a:picLocks noChangeAspect="1"/>
          </p:cNvPicPr>
          <p:nvPr/>
        </p:nvPicPr>
        <p:blipFill>
          <a:blip r:embed="rId3"/>
          <a:stretch>
            <a:fillRect/>
          </a:stretch>
        </p:blipFill>
        <p:spPr>
          <a:xfrm>
            <a:off x="2015760" y="4915056"/>
            <a:ext cx="1522776" cy="744776"/>
          </a:xfrm>
          <a:prstGeom prst="rect">
            <a:avLst/>
          </a:prstGeom>
        </p:spPr>
      </p:pic>
      <p:sp>
        <p:nvSpPr>
          <p:cNvPr id="7" name="AutoShape 2">
            <a:extLst>
              <a:ext uri="{FF2B5EF4-FFF2-40B4-BE49-F238E27FC236}">
                <a16:creationId xmlns:a16="http://schemas.microsoft.com/office/drawing/2014/main" id="{DB872CA5-48A3-D89D-40A8-C4371D8BA1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dirty="0"/>
          </a:p>
        </p:txBody>
      </p:sp>
      <p:pic>
        <p:nvPicPr>
          <p:cNvPr id="12" name="Picture 11">
            <a:extLst>
              <a:ext uri="{FF2B5EF4-FFF2-40B4-BE49-F238E27FC236}">
                <a16:creationId xmlns:a16="http://schemas.microsoft.com/office/drawing/2014/main" id="{AC4E606D-7DC9-D681-0EE5-4F7FCEE495CE}"/>
              </a:ext>
            </a:extLst>
          </p:cNvPr>
          <p:cNvPicPr>
            <a:picLocks noChangeAspect="1"/>
          </p:cNvPicPr>
          <p:nvPr/>
        </p:nvPicPr>
        <p:blipFill>
          <a:blip r:embed="rId4"/>
          <a:stretch>
            <a:fillRect/>
          </a:stretch>
        </p:blipFill>
        <p:spPr>
          <a:xfrm>
            <a:off x="4970553" y="4778549"/>
            <a:ext cx="970767" cy="970767"/>
          </a:xfrm>
          <a:prstGeom prst="rect">
            <a:avLst/>
          </a:prstGeom>
        </p:spPr>
      </p:pic>
      <p:grpSp>
        <p:nvGrpSpPr>
          <p:cNvPr id="18" name="Group 17">
            <a:extLst>
              <a:ext uri="{FF2B5EF4-FFF2-40B4-BE49-F238E27FC236}">
                <a16:creationId xmlns:a16="http://schemas.microsoft.com/office/drawing/2014/main" id="{71C5A606-8643-C936-9203-ECFCE38CE7E5}"/>
              </a:ext>
            </a:extLst>
          </p:cNvPr>
          <p:cNvGrpSpPr/>
          <p:nvPr/>
        </p:nvGrpSpPr>
        <p:grpSpPr>
          <a:xfrm>
            <a:off x="7682335" y="4744384"/>
            <a:ext cx="1281071" cy="1130821"/>
            <a:chOff x="6890722" y="4944837"/>
            <a:chExt cx="1677096" cy="1437709"/>
          </a:xfrm>
        </p:grpSpPr>
        <p:pic>
          <p:nvPicPr>
            <p:cNvPr id="13" name="Picture 12">
              <a:extLst>
                <a:ext uri="{FF2B5EF4-FFF2-40B4-BE49-F238E27FC236}">
                  <a16:creationId xmlns:a16="http://schemas.microsoft.com/office/drawing/2014/main" id="{0FFC181C-2590-A791-FEA0-975E0CB6C759}"/>
                </a:ext>
              </a:extLst>
            </p:cNvPr>
            <p:cNvPicPr>
              <a:picLocks noChangeAspect="1"/>
            </p:cNvPicPr>
            <p:nvPr/>
          </p:nvPicPr>
          <p:blipFill>
            <a:blip r:embed="rId4"/>
            <a:stretch>
              <a:fillRect/>
            </a:stretch>
          </p:blipFill>
          <p:spPr>
            <a:xfrm>
              <a:off x="6890722" y="4944837"/>
              <a:ext cx="1277655" cy="1277655"/>
            </a:xfrm>
            <a:prstGeom prst="rect">
              <a:avLst/>
            </a:prstGeom>
          </p:spPr>
        </p:pic>
        <p:pic>
          <p:nvPicPr>
            <p:cNvPr id="15" name="Picture 14">
              <a:extLst>
                <a:ext uri="{FF2B5EF4-FFF2-40B4-BE49-F238E27FC236}">
                  <a16:creationId xmlns:a16="http://schemas.microsoft.com/office/drawing/2014/main" id="{A61B5E25-E0FD-2810-11F6-DF629FB65485}"/>
                </a:ext>
              </a:extLst>
            </p:cNvPr>
            <p:cNvPicPr>
              <a:picLocks noChangeAspect="1"/>
            </p:cNvPicPr>
            <p:nvPr/>
          </p:nvPicPr>
          <p:blipFill>
            <a:blip r:embed="rId5"/>
            <a:stretch>
              <a:fillRect/>
            </a:stretch>
          </p:blipFill>
          <p:spPr>
            <a:xfrm>
              <a:off x="7768936" y="5583664"/>
              <a:ext cx="798882" cy="798882"/>
            </a:xfrm>
            <a:prstGeom prst="rect">
              <a:avLst/>
            </a:prstGeom>
          </p:spPr>
        </p:pic>
      </p:grpSp>
      <p:pic>
        <p:nvPicPr>
          <p:cNvPr id="17" name="Picture 16">
            <a:extLst>
              <a:ext uri="{FF2B5EF4-FFF2-40B4-BE49-F238E27FC236}">
                <a16:creationId xmlns:a16="http://schemas.microsoft.com/office/drawing/2014/main" id="{5468AAC4-5B6C-03AD-38DC-A7D5454CC40F}"/>
              </a:ext>
            </a:extLst>
          </p:cNvPr>
          <p:cNvPicPr>
            <a:picLocks noChangeAspect="1"/>
          </p:cNvPicPr>
          <p:nvPr/>
        </p:nvPicPr>
        <p:blipFill>
          <a:blip r:embed="rId6"/>
          <a:stretch>
            <a:fillRect/>
          </a:stretch>
        </p:blipFill>
        <p:spPr>
          <a:xfrm>
            <a:off x="166898" y="4689065"/>
            <a:ext cx="970767" cy="970767"/>
          </a:xfrm>
          <a:prstGeom prst="rect">
            <a:avLst/>
          </a:prstGeom>
        </p:spPr>
      </p:pic>
      <p:sp>
        <p:nvSpPr>
          <p:cNvPr id="19" name="Rectangle 18">
            <a:extLst>
              <a:ext uri="{FF2B5EF4-FFF2-40B4-BE49-F238E27FC236}">
                <a16:creationId xmlns:a16="http://schemas.microsoft.com/office/drawing/2014/main" id="{68A5C7B9-9D85-BEF2-8A3D-DDB755F1CD69}"/>
              </a:ext>
            </a:extLst>
          </p:cNvPr>
          <p:cNvSpPr/>
          <p:nvPr/>
        </p:nvSpPr>
        <p:spPr>
          <a:xfrm>
            <a:off x="1182645" y="5181018"/>
            <a:ext cx="833115" cy="21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Rectangle 19">
            <a:extLst>
              <a:ext uri="{FF2B5EF4-FFF2-40B4-BE49-F238E27FC236}">
                <a16:creationId xmlns:a16="http://schemas.microsoft.com/office/drawing/2014/main" id="{017633B3-7C7E-A80B-AE7E-69BDC521C621}"/>
              </a:ext>
            </a:extLst>
          </p:cNvPr>
          <p:cNvSpPr/>
          <p:nvPr/>
        </p:nvSpPr>
        <p:spPr>
          <a:xfrm>
            <a:off x="3576884" y="5214114"/>
            <a:ext cx="1391756" cy="185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1" name="Rectangle 20">
            <a:extLst>
              <a:ext uri="{FF2B5EF4-FFF2-40B4-BE49-F238E27FC236}">
                <a16:creationId xmlns:a16="http://schemas.microsoft.com/office/drawing/2014/main" id="{C7EA0A36-5DF3-BE4E-F7F4-D1AA5DA900BB}"/>
              </a:ext>
            </a:extLst>
          </p:cNvPr>
          <p:cNvSpPr/>
          <p:nvPr/>
        </p:nvSpPr>
        <p:spPr>
          <a:xfrm>
            <a:off x="5941320" y="5181018"/>
            <a:ext cx="1741015" cy="21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Rectangle 21">
            <a:extLst>
              <a:ext uri="{FF2B5EF4-FFF2-40B4-BE49-F238E27FC236}">
                <a16:creationId xmlns:a16="http://schemas.microsoft.com/office/drawing/2014/main" id="{F52B39B4-6143-CD04-0100-4460FAEE89B5}"/>
              </a:ext>
            </a:extLst>
          </p:cNvPr>
          <p:cNvSpPr/>
          <p:nvPr/>
        </p:nvSpPr>
        <p:spPr>
          <a:xfrm>
            <a:off x="1176013" y="5181018"/>
            <a:ext cx="404718" cy="218805"/>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Rectangle 22">
            <a:extLst>
              <a:ext uri="{FF2B5EF4-FFF2-40B4-BE49-F238E27FC236}">
                <a16:creationId xmlns:a16="http://schemas.microsoft.com/office/drawing/2014/main" id="{6E09C672-8E99-609A-3FEC-FD7AE11DAD4C}"/>
              </a:ext>
            </a:extLst>
          </p:cNvPr>
          <p:cNvSpPr/>
          <p:nvPr/>
        </p:nvSpPr>
        <p:spPr>
          <a:xfrm>
            <a:off x="3587862" y="5214114"/>
            <a:ext cx="781707" cy="185709"/>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Rectangle 23">
            <a:extLst>
              <a:ext uri="{FF2B5EF4-FFF2-40B4-BE49-F238E27FC236}">
                <a16:creationId xmlns:a16="http://schemas.microsoft.com/office/drawing/2014/main" id="{99F2528D-04CB-0F8A-6249-79BE474F0718}"/>
              </a:ext>
            </a:extLst>
          </p:cNvPr>
          <p:cNvSpPr/>
          <p:nvPr/>
        </p:nvSpPr>
        <p:spPr>
          <a:xfrm>
            <a:off x="5939407" y="5197566"/>
            <a:ext cx="770248" cy="202258"/>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5" name="Left Brace 24">
            <a:extLst>
              <a:ext uri="{FF2B5EF4-FFF2-40B4-BE49-F238E27FC236}">
                <a16:creationId xmlns:a16="http://schemas.microsoft.com/office/drawing/2014/main" id="{1B0505C0-1AB0-C0A6-C2FB-E4FF5E2A6A0F}"/>
              </a:ext>
            </a:extLst>
          </p:cNvPr>
          <p:cNvSpPr/>
          <p:nvPr/>
        </p:nvSpPr>
        <p:spPr>
          <a:xfrm rot="5400000">
            <a:off x="4134427" y="4236454"/>
            <a:ext cx="304802" cy="139175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6" name="TextBox 25">
            <a:extLst>
              <a:ext uri="{FF2B5EF4-FFF2-40B4-BE49-F238E27FC236}">
                <a16:creationId xmlns:a16="http://schemas.microsoft.com/office/drawing/2014/main" id="{73C763BC-8DC4-89ED-FA41-CD35EA059AC5}"/>
              </a:ext>
            </a:extLst>
          </p:cNvPr>
          <p:cNvSpPr txBox="1"/>
          <p:nvPr/>
        </p:nvSpPr>
        <p:spPr>
          <a:xfrm>
            <a:off x="3615009" y="4018970"/>
            <a:ext cx="1343638" cy="646331"/>
          </a:xfrm>
          <a:prstGeom prst="rect">
            <a:avLst/>
          </a:prstGeom>
          <a:noFill/>
        </p:spPr>
        <p:txBody>
          <a:bodyPr wrap="none" rtlCol="0">
            <a:spAutoFit/>
          </a:bodyPr>
          <a:lstStyle/>
          <a:p>
            <a:r>
              <a:rPr lang="en-TW" dirty="0"/>
              <a:t>Bandwidth </a:t>
            </a:r>
          </a:p>
          <a:p>
            <a:r>
              <a:rPr lang="en-TW" dirty="0"/>
              <a:t>capacity</a:t>
            </a:r>
          </a:p>
        </p:txBody>
      </p:sp>
      <p:sp>
        <p:nvSpPr>
          <p:cNvPr id="27" name="Left Brace 26">
            <a:extLst>
              <a:ext uri="{FF2B5EF4-FFF2-40B4-BE49-F238E27FC236}">
                <a16:creationId xmlns:a16="http://schemas.microsoft.com/office/drawing/2014/main" id="{F6BEF6F2-A3B4-0058-683A-81E04450547F}"/>
              </a:ext>
            </a:extLst>
          </p:cNvPr>
          <p:cNvSpPr/>
          <p:nvPr/>
        </p:nvSpPr>
        <p:spPr>
          <a:xfrm rot="16200000" flipV="1">
            <a:off x="3847801" y="5213503"/>
            <a:ext cx="240413" cy="803123"/>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8" name="TextBox 27">
            <a:extLst>
              <a:ext uri="{FF2B5EF4-FFF2-40B4-BE49-F238E27FC236}">
                <a16:creationId xmlns:a16="http://schemas.microsoft.com/office/drawing/2014/main" id="{C5065D26-46D3-8CB1-1B40-A315A2311E8F}"/>
              </a:ext>
            </a:extLst>
          </p:cNvPr>
          <p:cNvSpPr txBox="1"/>
          <p:nvPr/>
        </p:nvSpPr>
        <p:spPr>
          <a:xfrm>
            <a:off x="3144215" y="5830300"/>
            <a:ext cx="2257093" cy="369332"/>
          </a:xfrm>
          <a:prstGeom prst="rect">
            <a:avLst/>
          </a:prstGeom>
          <a:noFill/>
        </p:spPr>
        <p:txBody>
          <a:bodyPr wrap="none" rtlCol="0">
            <a:spAutoFit/>
          </a:bodyPr>
          <a:lstStyle/>
          <a:p>
            <a:r>
              <a:rPr lang="en-TW" dirty="0"/>
              <a:t>Runtime throughput</a:t>
            </a:r>
          </a:p>
        </p:txBody>
      </p:sp>
      <p:sp>
        <p:nvSpPr>
          <p:cNvPr id="29" name="TextBox 28">
            <a:extLst>
              <a:ext uri="{FF2B5EF4-FFF2-40B4-BE49-F238E27FC236}">
                <a16:creationId xmlns:a16="http://schemas.microsoft.com/office/drawing/2014/main" id="{51D06693-C418-E9CB-2E2B-4ED58139B954}"/>
              </a:ext>
            </a:extLst>
          </p:cNvPr>
          <p:cNvSpPr txBox="1"/>
          <p:nvPr/>
        </p:nvSpPr>
        <p:spPr>
          <a:xfrm>
            <a:off x="2440176" y="4409217"/>
            <a:ext cx="704039" cy="369332"/>
          </a:xfrm>
          <a:prstGeom prst="rect">
            <a:avLst/>
          </a:prstGeom>
          <a:solidFill>
            <a:schemeClr val="bg1"/>
          </a:solidFill>
        </p:spPr>
        <p:txBody>
          <a:bodyPr wrap="none" rtlCol="0">
            <a:spAutoFit/>
          </a:bodyPr>
          <a:lstStyle/>
          <a:p>
            <a:r>
              <a:rPr lang="en-US" dirty="0"/>
              <a:t>c</a:t>
            </a:r>
            <a:r>
              <a:rPr lang="en-TW" dirty="0"/>
              <a:t> = 2</a:t>
            </a:r>
          </a:p>
        </p:txBody>
      </p:sp>
      <p:sp>
        <p:nvSpPr>
          <p:cNvPr id="30" name="TextBox 29">
            <a:extLst>
              <a:ext uri="{FF2B5EF4-FFF2-40B4-BE49-F238E27FC236}">
                <a16:creationId xmlns:a16="http://schemas.microsoft.com/office/drawing/2014/main" id="{142062D1-33C3-B1F0-21F0-091611FD1153}"/>
              </a:ext>
            </a:extLst>
          </p:cNvPr>
          <p:cNvSpPr txBox="1"/>
          <p:nvPr/>
        </p:nvSpPr>
        <p:spPr>
          <a:xfrm>
            <a:off x="5092069" y="4398930"/>
            <a:ext cx="704039" cy="369332"/>
          </a:xfrm>
          <a:prstGeom prst="rect">
            <a:avLst/>
          </a:prstGeom>
          <a:solidFill>
            <a:schemeClr val="bg1"/>
          </a:solidFill>
        </p:spPr>
        <p:txBody>
          <a:bodyPr wrap="none" rtlCol="0">
            <a:spAutoFit/>
          </a:bodyPr>
          <a:lstStyle/>
          <a:p>
            <a:r>
              <a:rPr lang="en-US" dirty="0"/>
              <a:t>c</a:t>
            </a:r>
            <a:r>
              <a:rPr lang="en-TW" dirty="0"/>
              <a:t> = 1</a:t>
            </a:r>
          </a:p>
        </p:txBody>
      </p:sp>
      <p:sp>
        <p:nvSpPr>
          <p:cNvPr id="31" name="TextBox 30">
            <a:extLst>
              <a:ext uri="{FF2B5EF4-FFF2-40B4-BE49-F238E27FC236}">
                <a16:creationId xmlns:a16="http://schemas.microsoft.com/office/drawing/2014/main" id="{18B8715F-D2EA-0DAF-8D3E-483015652E55}"/>
              </a:ext>
            </a:extLst>
          </p:cNvPr>
          <p:cNvSpPr txBox="1"/>
          <p:nvPr/>
        </p:nvSpPr>
        <p:spPr>
          <a:xfrm>
            <a:off x="7818291" y="4355448"/>
            <a:ext cx="704039" cy="369332"/>
          </a:xfrm>
          <a:prstGeom prst="rect">
            <a:avLst/>
          </a:prstGeom>
          <a:solidFill>
            <a:schemeClr val="bg1"/>
          </a:solidFill>
        </p:spPr>
        <p:txBody>
          <a:bodyPr wrap="none" rtlCol="0">
            <a:spAutoFit/>
          </a:bodyPr>
          <a:lstStyle/>
          <a:p>
            <a:r>
              <a:rPr lang="en-US" dirty="0"/>
              <a:t>c</a:t>
            </a:r>
            <a:r>
              <a:rPr lang="en-TW" dirty="0"/>
              <a:t> = 4</a:t>
            </a:r>
          </a:p>
        </p:txBody>
      </p:sp>
      <p:grpSp>
        <p:nvGrpSpPr>
          <p:cNvPr id="5" name="Group 4">
            <a:extLst>
              <a:ext uri="{FF2B5EF4-FFF2-40B4-BE49-F238E27FC236}">
                <a16:creationId xmlns:a16="http://schemas.microsoft.com/office/drawing/2014/main" id="{0A67EA53-41DB-AD5B-CE65-08C0B6115830}"/>
              </a:ext>
            </a:extLst>
          </p:cNvPr>
          <p:cNvGrpSpPr/>
          <p:nvPr/>
        </p:nvGrpSpPr>
        <p:grpSpPr>
          <a:xfrm>
            <a:off x="6650546" y="-29199"/>
            <a:ext cx="2472394" cy="1651930"/>
            <a:chOff x="5880829" y="-82581"/>
            <a:chExt cx="2472394" cy="1651930"/>
          </a:xfrm>
        </p:grpSpPr>
        <p:sp>
          <p:nvSpPr>
            <p:cNvPr id="8" name="Rectangle 7">
              <a:extLst>
                <a:ext uri="{FF2B5EF4-FFF2-40B4-BE49-F238E27FC236}">
                  <a16:creationId xmlns:a16="http://schemas.microsoft.com/office/drawing/2014/main" id="{5823FD1A-3770-5A8E-FB75-E06D3EC0B5AA}"/>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9" name="Rectangle 8">
              <a:extLst>
                <a:ext uri="{FF2B5EF4-FFF2-40B4-BE49-F238E27FC236}">
                  <a16:creationId xmlns:a16="http://schemas.microsoft.com/office/drawing/2014/main" id="{3237E39B-5F63-809A-99E4-FE7CC303081A}"/>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0" name="Straight Arrow Connector 9">
              <a:extLst>
                <a:ext uri="{FF2B5EF4-FFF2-40B4-BE49-F238E27FC236}">
                  <a16:creationId xmlns:a16="http://schemas.microsoft.com/office/drawing/2014/main" id="{74EEE105-062A-A300-9687-F42402F8E54E}"/>
                </a:ext>
              </a:extLst>
            </p:cNvPr>
            <p:cNvCxnSpPr>
              <a:cxnSpLocks/>
              <a:stCxn id="8" idx="3"/>
              <a:endCxn id="9"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2BD28B-A416-4B5F-E031-E0792D713C1A}"/>
                </a:ext>
              </a:extLst>
            </p:cNvPr>
            <p:cNvCxnSpPr>
              <a:cxnSpLocks/>
              <a:stCxn id="16" idx="2"/>
              <a:endCxn id="8"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CBBFAC-FDA0-3945-E01C-48EE5BA337A5}"/>
                </a:ext>
              </a:extLst>
            </p:cNvPr>
            <p:cNvCxnSpPr>
              <a:cxnSpLocks/>
              <a:stCxn id="9"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790ECEF-ED82-2F67-989D-9D6E71C65027}"/>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32" name="TextBox 31">
              <a:extLst>
                <a:ext uri="{FF2B5EF4-FFF2-40B4-BE49-F238E27FC236}">
                  <a16:creationId xmlns:a16="http://schemas.microsoft.com/office/drawing/2014/main" id="{1E40358C-9887-57F4-A0E2-0C8DB38D07A8}"/>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33" name="Straight Arrow Connector 32">
              <a:extLst>
                <a:ext uri="{FF2B5EF4-FFF2-40B4-BE49-F238E27FC236}">
                  <a16:creationId xmlns:a16="http://schemas.microsoft.com/office/drawing/2014/main" id="{92BAA845-B7D7-E81D-A216-8CA0A4241E4B}"/>
                </a:ext>
              </a:extLst>
            </p:cNvPr>
            <p:cNvCxnSpPr>
              <a:cxnSpLocks/>
              <a:stCxn id="32" idx="2"/>
              <a:endCxn id="16"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2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p:bldP spid="27" grpId="0" animBg="1"/>
      <p:bldP spid="28" grpId="0"/>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5505-6854-A2C6-F96F-18D9865E5967}"/>
              </a:ext>
            </a:extLst>
          </p:cNvPr>
          <p:cNvSpPr>
            <a:spLocks noGrp="1"/>
          </p:cNvSpPr>
          <p:nvPr>
            <p:ph type="title"/>
          </p:nvPr>
        </p:nvSpPr>
        <p:spPr>
          <a:xfrm>
            <a:off x="430944" y="126672"/>
            <a:ext cx="3730035" cy="1609344"/>
          </a:xfrm>
        </p:spPr>
        <p:txBody>
          <a:bodyPr>
            <a:normAutofit fontScale="90000"/>
          </a:bodyPr>
          <a:lstStyle/>
          <a:p>
            <a:r>
              <a:rPr lang="en-TW" dirty="0"/>
              <a:t>Deployment Planning Problem</a:t>
            </a:r>
          </a:p>
        </p:txBody>
      </p:sp>
      <p:sp>
        <p:nvSpPr>
          <p:cNvPr id="3" name="Content Placeholder 2">
            <a:extLst>
              <a:ext uri="{FF2B5EF4-FFF2-40B4-BE49-F238E27FC236}">
                <a16:creationId xmlns:a16="http://schemas.microsoft.com/office/drawing/2014/main" id="{6D03B426-D6C8-88B1-A3BF-0326E841FE1F}"/>
              </a:ext>
            </a:extLst>
          </p:cNvPr>
          <p:cNvSpPr>
            <a:spLocks noGrp="1"/>
          </p:cNvSpPr>
          <p:nvPr>
            <p:ph idx="1"/>
          </p:nvPr>
        </p:nvSpPr>
        <p:spPr>
          <a:xfrm>
            <a:off x="402207" y="1759355"/>
            <a:ext cx="8027256" cy="4050792"/>
          </a:xfrm>
        </p:spPr>
        <p:txBody>
          <a:bodyPr/>
          <a:lstStyle/>
          <a:p>
            <a:r>
              <a:rPr lang="en-TW" dirty="0"/>
              <a:t>We have a set of models to</a:t>
            </a:r>
            <a:br>
              <a:rPr lang="en-TW" dirty="0"/>
            </a:br>
            <a:r>
              <a:rPr lang="en-TW" dirty="0"/>
              <a:t>deploy</a:t>
            </a:r>
          </a:p>
          <a:p>
            <a:r>
              <a:rPr lang="en-TW" dirty="0"/>
              <a:t>Select exit points and </a:t>
            </a:r>
            <a:br>
              <a:rPr lang="en-TW" dirty="0"/>
            </a:br>
            <a:r>
              <a:rPr lang="en-TW" dirty="0"/>
              <a:t>partition points for each </a:t>
            </a:r>
            <a:br>
              <a:rPr lang="en-TW" dirty="0"/>
            </a:br>
            <a:r>
              <a:rPr lang="en-TW" dirty="0"/>
              <a:t>model</a:t>
            </a:r>
          </a:p>
          <a:p>
            <a:r>
              <a:rPr lang="en-TW" b="1" dirty="0"/>
              <a:t>Maximize the number of </a:t>
            </a:r>
            <a:br>
              <a:rPr lang="en-TW" b="1" dirty="0"/>
            </a:br>
            <a:r>
              <a:rPr lang="en-TW" b="1" dirty="0"/>
              <a:t>served requests</a:t>
            </a:r>
          </a:p>
          <a:p>
            <a:endParaRPr lang="en-TW" dirty="0"/>
          </a:p>
        </p:txBody>
      </p:sp>
      <p:sp>
        <p:nvSpPr>
          <p:cNvPr id="4" name="Slide Number Placeholder 3">
            <a:extLst>
              <a:ext uri="{FF2B5EF4-FFF2-40B4-BE49-F238E27FC236}">
                <a16:creationId xmlns:a16="http://schemas.microsoft.com/office/drawing/2014/main" id="{9EB7EC7F-3D04-8514-E23D-4B38AEEC0F08}"/>
              </a:ext>
            </a:extLst>
          </p:cNvPr>
          <p:cNvSpPr>
            <a:spLocks noGrp="1"/>
          </p:cNvSpPr>
          <p:nvPr>
            <p:ph type="sldNum" sz="quarter" idx="12"/>
          </p:nvPr>
        </p:nvSpPr>
        <p:spPr/>
        <p:txBody>
          <a:bodyPr/>
          <a:lstStyle/>
          <a:p>
            <a:fld id="{D8A6CFCF-6699-F547-B2B9-9792AFF236BC}" type="slidenum">
              <a:rPr lang="en-TW" smtClean="0"/>
              <a:t>24</a:t>
            </a:fld>
            <a:endParaRPr lang="en-TW" dirty="0"/>
          </a:p>
        </p:txBody>
      </p:sp>
      <p:sp>
        <p:nvSpPr>
          <p:cNvPr id="5" name="Rectangle 4">
            <a:extLst>
              <a:ext uri="{FF2B5EF4-FFF2-40B4-BE49-F238E27FC236}">
                <a16:creationId xmlns:a16="http://schemas.microsoft.com/office/drawing/2014/main" id="{8E4FC9F7-E5A0-4460-38C6-A6D39963A63A}"/>
              </a:ext>
            </a:extLst>
          </p:cNvPr>
          <p:cNvSpPr/>
          <p:nvPr/>
        </p:nvSpPr>
        <p:spPr>
          <a:xfrm>
            <a:off x="4743511" y="315942"/>
            <a:ext cx="4400489" cy="3274955"/>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sp>
        <p:nvSpPr>
          <p:cNvPr id="6" name="Rectangle 5">
            <a:extLst>
              <a:ext uri="{FF2B5EF4-FFF2-40B4-BE49-F238E27FC236}">
                <a16:creationId xmlns:a16="http://schemas.microsoft.com/office/drawing/2014/main" id="{D8E310C5-4B61-C8D0-FE22-A60E1CA4553D}"/>
              </a:ext>
            </a:extLst>
          </p:cNvPr>
          <p:cNvSpPr/>
          <p:nvPr/>
        </p:nvSpPr>
        <p:spPr>
          <a:xfrm>
            <a:off x="4539436" y="598014"/>
            <a:ext cx="4480963" cy="3274955"/>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sp>
        <p:nvSpPr>
          <p:cNvPr id="7" name="Rectangle 6">
            <a:extLst>
              <a:ext uri="{FF2B5EF4-FFF2-40B4-BE49-F238E27FC236}">
                <a16:creationId xmlns:a16="http://schemas.microsoft.com/office/drawing/2014/main" id="{5EE41D8E-6C26-E56A-1EE7-2322BD21C34C}"/>
              </a:ext>
            </a:extLst>
          </p:cNvPr>
          <p:cNvSpPr/>
          <p:nvPr/>
        </p:nvSpPr>
        <p:spPr>
          <a:xfrm>
            <a:off x="4374934" y="931164"/>
            <a:ext cx="4522978" cy="343910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8" name="Straight Connector 7">
            <a:extLst>
              <a:ext uri="{FF2B5EF4-FFF2-40B4-BE49-F238E27FC236}">
                <a16:creationId xmlns:a16="http://schemas.microsoft.com/office/drawing/2014/main" id="{9336A7A4-AFCE-0D96-CCF3-D939ABE8AA3C}"/>
              </a:ext>
            </a:extLst>
          </p:cNvPr>
          <p:cNvCxnSpPr>
            <a:cxnSpLocks/>
            <a:endCxn id="30" idx="3"/>
          </p:cNvCxnSpPr>
          <p:nvPr/>
        </p:nvCxnSpPr>
        <p:spPr>
          <a:xfrm flipV="1">
            <a:off x="4361014" y="3233918"/>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936C05-1EC2-00FB-CE39-90B882467DAF}"/>
              </a:ext>
            </a:extLst>
          </p:cNvPr>
          <p:cNvSpPr/>
          <p:nvPr/>
        </p:nvSpPr>
        <p:spPr>
          <a:xfrm>
            <a:off x="4621024" y="2768206"/>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10" name="Straight Connector 9">
            <a:extLst>
              <a:ext uri="{FF2B5EF4-FFF2-40B4-BE49-F238E27FC236}">
                <a16:creationId xmlns:a16="http://schemas.microsoft.com/office/drawing/2014/main" id="{EF189201-22CF-6A96-5BEB-6B3F7556005B}"/>
              </a:ext>
            </a:extLst>
          </p:cNvPr>
          <p:cNvCxnSpPr>
            <a:cxnSpLocks/>
          </p:cNvCxnSpPr>
          <p:nvPr/>
        </p:nvCxnSpPr>
        <p:spPr>
          <a:xfrm flipH="1">
            <a:off x="5624869" y="3631230"/>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A08DD8-A765-8EAC-A8D3-A2952ED97A08}"/>
              </a:ext>
            </a:extLst>
          </p:cNvPr>
          <p:cNvCxnSpPr>
            <a:cxnSpLocks/>
          </p:cNvCxnSpPr>
          <p:nvPr/>
        </p:nvCxnSpPr>
        <p:spPr>
          <a:xfrm>
            <a:off x="5888482" y="3612915"/>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9766169-53EB-61FD-C8A2-723CFE0AF7B0}"/>
              </a:ext>
            </a:extLst>
          </p:cNvPr>
          <p:cNvSpPr/>
          <p:nvPr/>
        </p:nvSpPr>
        <p:spPr>
          <a:xfrm>
            <a:off x="5161731" y="2768205"/>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13" name="Straight Connector 12">
            <a:extLst>
              <a:ext uri="{FF2B5EF4-FFF2-40B4-BE49-F238E27FC236}">
                <a16:creationId xmlns:a16="http://schemas.microsoft.com/office/drawing/2014/main" id="{827C7886-C70B-C693-CA9F-396BD336260E}"/>
              </a:ext>
            </a:extLst>
          </p:cNvPr>
          <p:cNvCxnSpPr>
            <a:cxnSpLocks/>
            <a:stCxn id="21" idx="0"/>
          </p:cNvCxnSpPr>
          <p:nvPr/>
        </p:nvCxnSpPr>
        <p:spPr>
          <a:xfrm>
            <a:off x="6973261" y="1438004"/>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9AE20AD-AA94-90D0-664F-8A8BBE293DCA}"/>
              </a:ext>
            </a:extLst>
          </p:cNvPr>
          <p:cNvSpPr/>
          <p:nvPr/>
        </p:nvSpPr>
        <p:spPr>
          <a:xfrm>
            <a:off x="5702438" y="2768206"/>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15" name="Rectangle 14">
            <a:extLst>
              <a:ext uri="{FF2B5EF4-FFF2-40B4-BE49-F238E27FC236}">
                <a16:creationId xmlns:a16="http://schemas.microsoft.com/office/drawing/2014/main" id="{F7416155-C624-E492-2DAD-56453F5B0CF3}"/>
              </a:ext>
            </a:extLst>
          </p:cNvPr>
          <p:cNvSpPr/>
          <p:nvPr/>
        </p:nvSpPr>
        <p:spPr>
          <a:xfrm>
            <a:off x="6235182" y="276820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16" name="Rectangle 15">
            <a:extLst>
              <a:ext uri="{FF2B5EF4-FFF2-40B4-BE49-F238E27FC236}">
                <a16:creationId xmlns:a16="http://schemas.microsoft.com/office/drawing/2014/main" id="{A4B0FFD9-644A-718E-33B0-4505F1217616}"/>
              </a:ext>
            </a:extLst>
          </p:cNvPr>
          <p:cNvSpPr/>
          <p:nvPr/>
        </p:nvSpPr>
        <p:spPr>
          <a:xfrm>
            <a:off x="6783852" y="2768204"/>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17" name="Rectangle 16">
            <a:extLst>
              <a:ext uri="{FF2B5EF4-FFF2-40B4-BE49-F238E27FC236}">
                <a16:creationId xmlns:a16="http://schemas.microsoft.com/office/drawing/2014/main" id="{5D17A311-33A7-1A43-5E57-2FF64BA31373}"/>
              </a:ext>
            </a:extLst>
          </p:cNvPr>
          <p:cNvSpPr/>
          <p:nvPr/>
        </p:nvSpPr>
        <p:spPr>
          <a:xfrm>
            <a:off x="7321195" y="276820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18" name="Straight Connector 17">
            <a:extLst>
              <a:ext uri="{FF2B5EF4-FFF2-40B4-BE49-F238E27FC236}">
                <a16:creationId xmlns:a16="http://schemas.microsoft.com/office/drawing/2014/main" id="{BEEA545A-FE48-7C61-4338-730EA13DF262}"/>
              </a:ext>
            </a:extLst>
          </p:cNvPr>
          <p:cNvCxnSpPr>
            <a:cxnSpLocks/>
            <a:stCxn id="21" idx="1"/>
            <a:endCxn id="22" idx="3"/>
          </p:cNvCxnSpPr>
          <p:nvPr/>
        </p:nvCxnSpPr>
        <p:spPr>
          <a:xfrm>
            <a:off x="6783852" y="1939046"/>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92E54E-F91A-756E-7E75-6CCE4F67803D}"/>
              </a:ext>
            </a:extLst>
          </p:cNvPr>
          <p:cNvCxnSpPr>
            <a:cxnSpLocks/>
            <a:stCxn id="31" idx="2"/>
          </p:cNvCxnSpPr>
          <p:nvPr/>
        </p:nvCxnSpPr>
        <p:spPr>
          <a:xfrm>
            <a:off x="7524524" y="1352523"/>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5C1159-7985-6F53-DDD7-2440B147455F}"/>
              </a:ext>
            </a:extLst>
          </p:cNvPr>
          <p:cNvSpPr/>
          <p:nvPr/>
        </p:nvSpPr>
        <p:spPr>
          <a:xfrm>
            <a:off x="7849340" y="276820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21" name="Rectangle 20">
            <a:extLst>
              <a:ext uri="{FF2B5EF4-FFF2-40B4-BE49-F238E27FC236}">
                <a16:creationId xmlns:a16="http://schemas.microsoft.com/office/drawing/2014/main" id="{DD976DB0-CB66-115F-BB02-24EC95AAF374}"/>
              </a:ext>
            </a:extLst>
          </p:cNvPr>
          <p:cNvSpPr/>
          <p:nvPr/>
        </p:nvSpPr>
        <p:spPr>
          <a:xfrm>
            <a:off x="6783852" y="1438004"/>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22" name="Rectangle 21">
            <a:extLst>
              <a:ext uri="{FF2B5EF4-FFF2-40B4-BE49-F238E27FC236}">
                <a16:creationId xmlns:a16="http://schemas.microsoft.com/office/drawing/2014/main" id="{55BB0670-A17D-9560-DEF5-4467837F9C16}"/>
              </a:ext>
            </a:extLst>
          </p:cNvPr>
          <p:cNvSpPr/>
          <p:nvPr/>
        </p:nvSpPr>
        <p:spPr>
          <a:xfrm>
            <a:off x="7321195" y="1438004"/>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26" name="TextBox 25">
            <a:extLst>
              <a:ext uri="{FF2B5EF4-FFF2-40B4-BE49-F238E27FC236}">
                <a16:creationId xmlns:a16="http://schemas.microsoft.com/office/drawing/2014/main" id="{6E12EC75-2A49-603B-3732-0710DCA74390}"/>
              </a:ext>
            </a:extLst>
          </p:cNvPr>
          <p:cNvSpPr txBox="1"/>
          <p:nvPr/>
        </p:nvSpPr>
        <p:spPr>
          <a:xfrm>
            <a:off x="4905286" y="220090"/>
            <a:ext cx="1024639" cy="369332"/>
          </a:xfrm>
          <a:prstGeom prst="rect">
            <a:avLst/>
          </a:prstGeom>
          <a:noFill/>
        </p:spPr>
        <p:txBody>
          <a:bodyPr wrap="square" rtlCol="0">
            <a:spAutoFit/>
          </a:bodyPr>
          <a:lstStyle/>
          <a:p>
            <a:r>
              <a:rPr lang="en-TW" b="1" dirty="0"/>
              <a:t>Model 3</a:t>
            </a:r>
          </a:p>
        </p:txBody>
      </p:sp>
      <p:sp>
        <p:nvSpPr>
          <p:cNvPr id="27" name="TextBox 26">
            <a:extLst>
              <a:ext uri="{FF2B5EF4-FFF2-40B4-BE49-F238E27FC236}">
                <a16:creationId xmlns:a16="http://schemas.microsoft.com/office/drawing/2014/main" id="{D09834D3-8880-FF17-C72C-B8D2402474AC}"/>
              </a:ext>
            </a:extLst>
          </p:cNvPr>
          <p:cNvSpPr txBox="1"/>
          <p:nvPr/>
        </p:nvSpPr>
        <p:spPr>
          <a:xfrm>
            <a:off x="4695925" y="600882"/>
            <a:ext cx="1024639" cy="369332"/>
          </a:xfrm>
          <a:prstGeom prst="rect">
            <a:avLst/>
          </a:prstGeom>
          <a:noFill/>
        </p:spPr>
        <p:txBody>
          <a:bodyPr wrap="square" rtlCol="0">
            <a:spAutoFit/>
          </a:bodyPr>
          <a:lstStyle/>
          <a:p>
            <a:r>
              <a:rPr lang="en-TW" b="1" dirty="0"/>
              <a:t>Model 2</a:t>
            </a:r>
          </a:p>
        </p:txBody>
      </p:sp>
      <p:sp>
        <p:nvSpPr>
          <p:cNvPr id="28" name="Rectangle 27">
            <a:extLst>
              <a:ext uri="{FF2B5EF4-FFF2-40B4-BE49-F238E27FC236}">
                <a16:creationId xmlns:a16="http://schemas.microsoft.com/office/drawing/2014/main" id="{D0FC4BB5-0930-41C9-9389-1F8DF275E6A3}"/>
              </a:ext>
            </a:extLst>
          </p:cNvPr>
          <p:cNvSpPr/>
          <p:nvPr/>
        </p:nvSpPr>
        <p:spPr>
          <a:xfrm>
            <a:off x="5384839" y="3866591"/>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9" name="Rectangle 28">
            <a:extLst>
              <a:ext uri="{FF2B5EF4-FFF2-40B4-BE49-F238E27FC236}">
                <a16:creationId xmlns:a16="http://schemas.microsoft.com/office/drawing/2014/main" id="{7808EAC0-F880-D65D-B425-96D18C835F79}"/>
              </a:ext>
            </a:extLst>
          </p:cNvPr>
          <p:cNvSpPr/>
          <p:nvPr/>
        </p:nvSpPr>
        <p:spPr>
          <a:xfrm>
            <a:off x="5974621" y="3866591"/>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30" name="Rectangle 29">
            <a:extLst>
              <a:ext uri="{FF2B5EF4-FFF2-40B4-BE49-F238E27FC236}">
                <a16:creationId xmlns:a16="http://schemas.microsoft.com/office/drawing/2014/main" id="{820505FF-D089-933B-713E-121EFD989314}"/>
              </a:ext>
            </a:extLst>
          </p:cNvPr>
          <p:cNvSpPr/>
          <p:nvPr/>
        </p:nvSpPr>
        <p:spPr>
          <a:xfrm>
            <a:off x="8345489" y="3051355"/>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1" name="Rectangle 30">
            <a:extLst>
              <a:ext uri="{FF2B5EF4-FFF2-40B4-BE49-F238E27FC236}">
                <a16:creationId xmlns:a16="http://schemas.microsoft.com/office/drawing/2014/main" id="{2A78A302-562B-138B-D6FD-713A664CAFE5}"/>
              </a:ext>
            </a:extLst>
          </p:cNvPr>
          <p:cNvSpPr/>
          <p:nvPr/>
        </p:nvSpPr>
        <p:spPr>
          <a:xfrm>
            <a:off x="7284494" y="987398"/>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pic>
        <p:nvPicPr>
          <p:cNvPr id="34" name="Picture 33">
            <a:extLst>
              <a:ext uri="{FF2B5EF4-FFF2-40B4-BE49-F238E27FC236}">
                <a16:creationId xmlns:a16="http://schemas.microsoft.com/office/drawing/2014/main" id="{DAD72BDF-3780-B3BD-4D56-6AD9237F0477}"/>
              </a:ext>
            </a:extLst>
          </p:cNvPr>
          <p:cNvPicPr>
            <a:picLocks noChangeAspect="1"/>
          </p:cNvPicPr>
          <p:nvPr/>
        </p:nvPicPr>
        <p:blipFill>
          <a:blip r:embed="rId2"/>
          <a:stretch>
            <a:fillRect/>
          </a:stretch>
        </p:blipFill>
        <p:spPr>
          <a:xfrm>
            <a:off x="2071581" y="5074147"/>
            <a:ext cx="1522776" cy="744776"/>
          </a:xfrm>
          <a:prstGeom prst="rect">
            <a:avLst/>
          </a:prstGeom>
        </p:spPr>
      </p:pic>
      <p:pic>
        <p:nvPicPr>
          <p:cNvPr id="35" name="Picture 34">
            <a:extLst>
              <a:ext uri="{FF2B5EF4-FFF2-40B4-BE49-F238E27FC236}">
                <a16:creationId xmlns:a16="http://schemas.microsoft.com/office/drawing/2014/main" id="{02056B0C-A36E-F3E5-C2D2-A30459DE6B67}"/>
              </a:ext>
            </a:extLst>
          </p:cNvPr>
          <p:cNvPicPr>
            <a:picLocks noChangeAspect="1"/>
          </p:cNvPicPr>
          <p:nvPr/>
        </p:nvPicPr>
        <p:blipFill>
          <a:blip r:embed="rId3"/>
          <a:stretch>
            <a:fillRect/>
          </a:stretch>
        </p:blipFill>
        <p:spPr>
          <a:xfrm>
            <a:off x="5026374" y="4937640"/>
            <a:ext cx="970767" cy="970767"/>
          </a:xfrm>
          <a:prstGeom prst="rect">
            <a:avLst/>
          </a:prstGeom>
        </p:spPr>
      </p:pic>
      <p:grpSp>
        <p:nvGrpSpPr>
          <p:cNvPr id="36" name="Group 35">
            <a:extLst>
              <a:ext uri="{FF2B5EF4-FFF2-40B4-BE49-F238E27FC236}">
                <a16:creationId xmlns:a16="http://schemas.microsoft.com/office/drawing/2014/main" id="{698FB397-C5D7-C91A-F135-BEEB7DCE1015}"/>
              </a:ext>
            </a:extLst>
          </p:cNvPr>
          <p:cNvGrpSpPr/>
          <p:nvPr/>
        </p:nvGrpSpPr>
        <p:grpSpPr>
          <a:xfrm>
            <a:off x="7738156" y="4903475"/>
            <a:ext cx="1281071" cy="1130821"/>
            <a:chOff x="6890722" y="4944837"/>
            <a:chExt cx="1677096" cy="1437709"/>
          </a:xfrm>
        </p:grpSpPr>
        <p:pic>
          <p:nvPicPr>
            <p:cNvPr id="37" name="Picture 36">
              <a:extLst>
                <a:ext uri="{FF2B5EF4-FFF2-40B4-BE49-F238E27FC236}">
                  <a16:creationId xmlns:a16="http://schemas.microsoft.com/office/drawing/2014/main" id="{84BDAE8F-2F7C-0E63-DBCD-FDFBB81E37CF}"/>
                </a:ext>
              </a:extLst>
            </p:cNvPr>
            <p:cNvPicPr>
              <a:picLocks noChangeAspect="1"/>
            </p:cNvPicPr>
            <p:nvPr/>
          </p:nvPicPr>
          <p:blipFill>
            <a:blip r:embed="rId3"/>
            <a:stretch>
              <a:fillRect/>
            </a:stretch>
          </p:blipFill>
          <p:spPr>
            <a:xfrm>
              <a:off x="6890722" y="4944837"/>
              <a:ext cx="1277655" cy="1277655"/>
            </a:xfrm>
            <a:prstGeom prst="rect">
              <a:avLst/>
            </a:prstGeom>
          </p:spPr>
        </p:pic>
        <p:pic>
          <p:nvPicPr>
            <p:cNvPr id="38" name="Picture 37">
              <a:extLst>
                <a:ext uri="{FF2B5EF4-FFF2-40B4-BE49-F238E27FC236}">
                  <a16:creationId xmlns:a16="http://schemas.microsoft.com/office/drawing/2014/main" id="{530A53C7-B379-3D11-63FD-BFF09EDFE66F}"/>
                </a:ext>
              </a:extLst>
            </p:cNvPr>
            <p:cNvPicPr>
              <a:picLocks noChangeAspect="1"/>
            </p:cNvPicPr>
            <p:nvPr/>
          </p:nvPicPr>
          <p:blipFill>
            <a:blip r:embed="rId4"/>
            <a:stretch>
              <a:fillRect/>
            </a:stretch>
          </p:blipFill>
          <p:spPr>
            <a:xfrm>
              <a:off x="7768936" y="5583664"/>
              <a:ext cx="798882" cy="798882"/>
            </a:xfrm>
            <a:prstGeom prst="rect">
              <a:avLst/>
            </a:prstGeom>
          </p:spPr>
        </p:pic>
      </p:grpSp>
      <p:pic>
        <p:nvPicPr>
          <p:cNvPr id="39" name="Picture 38">
            <a:extLst>
              <a:ext uri="{FF2B5EF4-FFF2-40B4-BE49-F238E27FC236}">
                <a16:creationId xmlns:a16="http://schemas.microsoft.com/office/drawing/2014/main" id="{5C6AD3B5-53CB-C4FD-99D8-937E1DC100D2}"/>
              </a:ext>
            </a:extLst>
          </p:cNvPr>
          <p:cNvPicPr>
            <a:picLocks noChangeAspect="1"/>
          </p:cNvPicPr>
          <p:nvPr/>
        </p:nvPicPr>
        <p:blipFill>
          <a:blip r:embed="rId5"/>
          <a:stretch>
            <a:fillRect/>
          </a:stretch>
        </p:blipFill>
        <p:spPr>
          <a:xfrm>
            <a:off x="222719" y="4848156"/>
            <a:ext cx="970767" cy="970767"/>
          </a:xfrm>
          <a:prstGeom prst="rect">
            <a:avLst/>
          </a:prstGeom>
        </p:spPr>
      </p:pic>
      <p:sp>
        <p:nvSpPr>
          <p:cNvPr id="40" name="Rectangle 39">
            <a:extLst>
              <a:ext uri="{FF2B5EF4-FFF2-40B4-BE49-F238E27FC236}">
                <a16:creationId xmlns:a16="http://schemas.microsoft.com/office/drawing/2014/main" id="{FEDF62DA-53E3-9A80-2BE9-4122E01DC0BE}"/>
              </a:ext>
            </a:extLst>
          </p:cNvPr>
          <p:cNvSpPr/>
          <p:nvPr/>
        </p:nvSpPr>
        <p:spPr>
          <a:xfrm>
            <a:off x="1238466" y="5340109"/>
            <a:ext cx="833115" cy="21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1" name="Rectangle 40">
            <a:extLst>
              <a:ext uri="{FF2B5EF4-FFF2-40B4-BE49-F238E27FC236}">
                <a16:creationId xmlns:a16="http://schemas.microsoft.com/office/drawing/2014/main" id="{26027D01-DF3A-DD6D-9467-747C32BD4ECD}"/>
              </a:ext>
            </a:extLst>
          </p:cNvPr>
          <p:cNvSpPr/>
          <p:nvPr/>
        </p:nvSpPr>
        <p:spPr>
          <a:xfrm>
            <a:off x="3632705" y="5373205"/>
            <a:ext cx="1391756" cy="185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2" name="Rectangle 41">
            <a:extLst>
              <a:ext uri="{FF2B5EF4-FFF2-40B4-BE49-F238E27FC236}">
                <a16:creationId xmlns:a16="http://schemas.microsoft.com/office/drawing/2014/main" id="{90EDBFEF-1C71-92AB-41B8-D1B6E76311D8}"/>
              </a:ext>
            </a:extLst>
          </p:cNvPr>
          <p:cNvSpPr/>
          <p:nvPr/>
        </p:nvSpPr>
        <p:spPr>
          <a:xfrm>
            <a:off x="5997141" y="5340109"/>
            <a:ext cx="1741015" cy="21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3" name="Rectangle 42">
            <a:extLst>
              <a:ext uri="{FF2B5EF4-FFF2-40B4-BE49-F238E27FC236}">
                <a16:creationId xmlns:a16="http://schemas.microsoft.com/office/drawing/2014/main" id="{0E4D11DC-6AA7-8F1B-EFDC-514FB1FEC6C6}"/>
              </a:ext>
            </a:extLst>
          </p:cNvPr>
          <p:cNvSpPr/>
          <p:nvPr/>
        </p:nvSpPr>
        <p:spPr>
          <a:xfrm>
            <a:off x="1231834" y="5340109"/>
            <a:ext cx="404718" cy="218805"/>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4" name="Rectangle 43">
            <a:extLst>
              <a:ext uri="{FF2B5EF4-FFF2-40B4-BE49-F238E27FC236}">
                <a16:creationId xmlns:a16="http://schemas.microsoft.com/office/drawing/2014/main" id="{34A91B78-9AE7-5CDA-5CF8-7DA7DECF52DA}"/>
              </a:ext>
            </a:extLst>
          </p:cNvPr>
          <p:cNvSpPr/>
          <p:nvPr/>
        </p:nvSpPr>
        <p:spPr>
          <a:xfrm>
            <a:off x="3643683" y="5373205"/>
            <a:ext cx="781707" cy="185709"/>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5" name="Rectangle 44">
            <a:extLst>
              <a:ext uri="{FF2B5EF4-FFF2-40B4-BE49-F238E27FC236}">
                <a16:creationId xmlns:a16="http://schemas.microsoft.com/office/drawing/2014/main" id="{C178AADC-7EC8-E179-5516-EF5FE35C4226}"/>
              </a:ext>
            </a:extLst>
          </p:cNvPr>
          <p:cNvSpPr/>
          <p:nvPr/>
        </p:nvSpPr>
        <p:spPr>
          <a:xfrm>
            <a:off x="5995228" y="5356657"/>
            <a:ext cx="770248" cy="202258"/>
          </a:xfrm>
          <a:prstGeom prst="rect">
            <a:avLst/>
          </a:prstGeom>
          <a:solidFill>
            <a:srgbClr val="C00000">
              <a:alpha val="3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0" name="TextBox 49">
            <a:extLst>
              <a:ext uri="{FF2B5EF4-FFF2-40B4-BE49-F238E27FC236}">
                <a16:creationId xmlns:a16="http://schemas.microsoft.com/office/drawing/2014/main" id="{BC4707AA-537F-AA34-4BC7-3757FAFF1358}"/>
              </a:ext>
            </a:extLst>
          </p:cNvPr>
          <p:cNvSpPr txBox="1"/>
          <p:nvPr/>
        </p:nvSpPr>
        <p:spPr>
          <a:xfrm>
            <a:off x="2495997" y="4568308"/>
            <a:ext cx="704039" cy="369332"/>
          </a:xfrm>
          <a:prstGeom prst="rect">
            <a:avLst/>
          </a:prstGeom>
          <a:solidFill>
            <a:schemeClr val="bg1"/>
          </a:solidFill>
        </p:spPr>
        <p:txBody>
          <a:bodyPr wrap="none" rtlCol="0">
            <a:spAutoFit/>
          </a:bodyPr>
          <a:lstStyle/>
          <a:p>
            <a:r>
              <a:rPr lang="en-US" dirty="0"/>
              <a:t>c</a:t>
            </a:r>
            <a:r>
              <a:rPr lang="en-TW" dirty="0"/>
              <a:t> = 2</a:t>
            </a:r>
          </a:p>
        </p:txBody>
      </p:sp>
      <p:sp>
        <p:nvSpPr>
          <p:cNvPr id="51" name="TextBox 50">
            <a:extLst>
              <a:ext uri="{FF2B5EF4-FFF2-40B4-BE49-F238E27FC236}">
                <a16:creationId xmlns:a16="http://schemas.microsoft.com/office/drawing/2014/main" id="{B3857102-2B36-FD9B-4020-BFA81B46C663}"/>
              </a:ext>
            </a:extLst>
          </p:cNvPr>
          <p:cNvSpPr txBox="1"/>
          <p:nvPr/>
        </p:nvSpPr>
        <p:spPr>
          <a:xfrm>
            <a:off x="5147890" y="4558021"/>
            <a:ext cx="704039" cy="369332"/>
          </a:xfrm>
          <a:prstGeom prst="rect">
            <a:avLst/>
          </a:prstGeom>
          <a:solidFill>
            <a:schemeClr val="bg1"/>
          </a:solidFill>
        </p:spPr>
        <p:txBody>
          <a:bodyPr wrap="none" rtlCol="0">
            <a:spAutoFit/>
          </a:bodyPr>
          <a:lstStyle/>
          <a:p>
            <a:r>
              <a:rPr lang="en-US" dirty="0"/>
              <a:t>c</a:t>
            </a:r>
            <a:r>
              <a:rPr lang="en-TW" dirty="0"/>
              <a:t> = 1</a:t>
            </a:r>
          </a:p>
        </p:txBody>
      </p:sp>
      <p:sp>
        <p:nvSpPr>
          <p:cNvPr id="52" name="TextBox 51">
            <a:extLst>
              <a:ext uri="{FF2B5EF4-FFF2-40B4-BE49-F238E27FC236}">
                <a16:creationId xmlns:a16="http://schemas.microsoft.com/office/drawing/2014/main" id="{CDD24B15-CB18-182A-2C9A-74590D83B7A1}"/>
              </a:ext>
            </a:extLst>
          </p:cNvPr>
          <p:cNvSpPr txBox="1"/>
          <p:nvPr/>
        </p:nvSpPr>
        <p:spPr>
          <a:xfrm>
            <a:off x="7874112" y="4514539"/>
            <a:ext cx="704039" cy="369332"/>
          </a:xfrm>
          <a:prstGeom prst="rect">
            <a:avLst/>
          </a:prstGeom>
          <a:solidFill>
            <a:schemeClr val="bg1"/>
          </a:solidFill>
        </p:spPr>
        <p:txBody>
          <a:bodyPr wrap="none" rtlCol="0">
            <a:spAutoFit/>
          </a:bodyPr>
          <a:lstStyle/>
          <a:p>
            <a:r>
              <a:rPr lang="en-US" dirty="0"/>
              <a:t>c</a:t>
            </a:r>
            <a:r>
              <a:rPr lang="en-TW" dirty="0"/>
              <a:t> = 4</a:t>
            </a:r>
          </a:p>
        </p:txBody>
      </p:sp>
      <p:sp>
        <p:nvSpPr>
          <p:cNvPr id="53" name="Oval 52">
            <a:extLst>
              <a:ext uri="{FF2B5EF4-FFF2-40B4-BE49-F238E27FC236}">
                <a16:creationId xmlns:a16="http://schemas.microsoft.com/office/drawing/2014/main" id="{C1F6178D-6C59-2ECE-465A-BCA0141CDD50}"/>
              </a:ext>
            </a:extLst>
          </p:cNvPr>
          <p:cNvSpPr/>
          <p:nvPr/>
        </p:nvSpPr>
        <p:spPr>
          <a:xfrm>
            <a:off x="5272344" y="3696567"/>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4" name="Oval 53">
            <a:extLst>
              <a:ext uri="{FF2B5EF4-FFF2-40B4-BE49-F238E27FC236}">
                <a16:creationId xmlns:a16="http://schemas.microsoft.com/office/drawing/2014/main" id="{585E563C-A7C4-57C1-5060-5608696905FF}"/>
              </a:ext>
            </a:extLst>
          </p:cNvPr>
          <p:cNvSpPr/>
          <p:nvPr/>
        </p:nvSpPr>
        <p:spPr>
          <a:xfrm>
            <a:off x="7163362" y="792143"/>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56" name="Straight Connector 55">
            <a:extLst>
              <a:ext uri="{FF2B5EF4-FFF2-40B4-BE49-F238E27FC236}">
                <a16:creationId xmlns:a16="http://schemas.microsoft.com/office/drawing/2014/main" id="{9A77DE8E-EE99-1E9B-07EF-185C1760FF4C}"/>
              </a:ext>
            </a:extLst>
          </p:cNvPr>
          <p:cNvCxnSpPr>
            <a:endCxn id="29" idx="3"/>
          </p:cNvCxnSpPr>
          <p:nvPr/>
        </p:nvCxnSpPr>
        <p:spPr>
          <a:xfrm>
            <a:off x="5974302" y="2542784"/>
            <a:ext cx="480379" cy="1506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E5C9F68-DE7C-99FF-301D-1D1AD23B00D7}"/>
              </a:ext>
            </a:extLst>
          </p:cNvPr>
          <p:cNvSpPr/>
          <p:nvPr/>
        </p:nvSpPr>
        <p:spPr>
          <a:xfrm>
            <a:off x="1292419" y="5975511"/>
            <a:ext cx="1451431" cy="66639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TW" dirty="0">
                <a:solidFill>
                  <a:schemeClr val="tx1"/>
                </a:solidFill>
              </a:rPr>
              <a:t>M1</a:t>
            </a:r>
          </a:p>
          <a:p>
            <a:pPr algn="ctr"/>
            <a:r>
              <a:rPr lang="en-TW" dirty="0">
                <a:solidFill>
                  <a:schemeClr val="tx1"/>
                </a:solidFill>
              </a:rPr>
              <a:t>Partition 1</a:t>
            </a:r>
          </a:p>
        </p:txBody>
      </p:sp>
      <p:sp>
        <p:nvSpPr>
          <p:cNvPr id="58" name="Rectangle 57">
            <a:extLst>
              <a:ext uri="{FF2B5EF4-FFF2-40B4-BE49-F238E27FC236}">
                <a16:creationId xmlns:a16="http://schemas.microsoft.com/office/drawing/2014/main" id="{D7098606-693A-1FCC-A05F-FC608F617AEC}"/>
              </a:ext>
            </a:extLst>
          </p:cNvPr>
          <p:cNvSpPr/>
          <p:nvPr/>
        </p:nvSpPr>
        <p:spPr>
          <a:xfrm>
            <a:off x="4850705" y="5971518"/>
            <a:ext cx="1451431" cy="66639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TW" dirty="0">
                <a:solidFill>
                  <a:schemeClr val="tx1"/>
                </a:solidFill>
              </a:rPr>
              <a:t>M1</a:t>
            </a:r>
          </a:p>
          <a:p>
            <a:pPr algn="ctr"/>
            <a:r>
              <a:rPr lang="en-TW" dirty="0">
                <a:solidFill>
                  <a:schemeClr val="tx1"/>
                </a:solidFill>
              </a:rPr>
              <a:t>Partition 2</a:t>
            </a:r>
          </a:p>
        </p:txBody>
      </p:sp>
      <p:sp>
        <p:nvSpPr>
          <p:cNvPr id="59" name="Rectangle 58">
            <a:extLst>
              <a:ext uri="{FF2B5EF4-FFF2-40B4-BE49-F238E27FC236}">
                <a16:creationId xmlns:a16="http://schemas.microsoft.com/office/drawing/2014/main" id="{F726E024-80B3-C6A8-DA19-FF96999D6CEA}"/>
              </a:ext>
            </a:extLst>
          </p:cNvPr>
          <p:cNvSpPr/>
          <p:nvPr/>
        </p:nvSpPr>
        <p:spPr>
          <a:xfrm>
            <a:off x="2795419" y="5987153"/>
            <a:ext cx="1451431" cy="66639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TW" dirty="0">
                <a:solidFill>
                  <a:schemeClr val="tx1"/>
                </a:solidFill>
              </a:rPr>
              <a:t>M2</a:t>
            </a:r>
          </a:p>
          <a:p>
            <a:pPr algn="ctr"/>
            <a:r>
              <a:rPr lang="en-TW" dirty="0">
                <a:solidFill>
                  <a:schemeClr val="tx1"/>
                </a:solidFill>
              </a:rPr>
              <a:t>Partition 1</a:t>
            </a:r>
          </a:p>
        </p:txBody>
      </p:sp>
      <p:sp>
        <p:nvSpPr>
          <p:cNvPr id="61" name="Rectangle 60">
            <a:extLst>
              <a:ext uri="{FF2B5EF4-FFF2-40B4-BE49-F238E27FC236}">
                <a16:creationId xmlns:a16="http://schemas.microsoft.com/office/drawing/2014/main" id="{C3BBE8B7-BDB5-98C2-E375-01DFEF8170EC}"/>
              </a:ext>
            </a:extLst>
          </p:cNvPr>
          <p:cNvSpPr/>
          <p:nvPr/>
        </p:nvSpPr>
        <p:spPr>
          <a:xfrm>
            <a:off x="7506745" y="5662352"/>
            <a:ext cx="1451431" cy="66639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TW" dirty="0">
                <a:solidFill>
                  <a:schemeClr val="tx1"/>
                </a:solidFill>
              </a:rPr>
              <a:t>M3</a:t>
            </a:r>
          </a:p>
          <a:p>
            <a:pPr algn="ctr"/>
            <a:endParaRPr lang="en-TW" dirty="0">
              <a:solidFill>
                <a:schemeClr val="tx1"/>
              </a:solidFill>
            </a:endParaRPr>
          </a:p>
        </p:txBody>
      </p:sp>
      <p:sp>
        <p:nvSpPr>
          <p:cNvPr id="60" name="Rectangle 59">
            <a:extLst>
              <a:ext uri="{FF2B5EF4-FFF2-40B4-BE49-F238E27FC236}">
                <a16:creationId xmlns:a16="http://schemas.microsoft.com/office/drawing/2014/main" id="{ADC4621D-6B79-6660-B3EE-EE4EE7419358}"/>
              </a:ext>
            </a:extLst>
          </p:cNvPr>
          <p:cNvSpPr/>
          <p:nvPr/>
        </p:nvSpPr>
        <p:spPr>
          <a:xfrm>
            <a:off x="7098941" y="5995548"/>
            <a:ext cx="1451431" cy="66639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TW" dirty="0">
                <a:solidFill>
                  <a:schemeClr val="tx1"/>
                </a:solidFill>
              </a:rPr>
              <a:t>M2</a:t>
            </a:r>
          </a:p>
          <a:p>
            <a:pPr algn="ctr"/>
            <a:r>
              <a:rPr lang="en-TW" dirty="0">
                <a:solidFill>
                  <a:schemeClr val="tx1"/>
                </a:solidFill>
              </a:rPr>
              <a:t>Partition 2</a:t>
            </a:r>
          </a:p>
        </p:txBody>
      </p:sp>
      <p:sp>
        <p:nvSpPr>
          <p:cNvPr id="62" name="Down Arrow 61">
            <a:extLst>
              <a:ext uri="{FF2B5EF4-FFF2-40B4-BE49-F238E27FC236}">
                <a16:creationId xmlns:a16="http://schemas.microsoft.com/office/drawing/2014/main" id="{519F144E-5E7E-C82E-261C-36BAF96F0FC6}"/>
              </a:ext>
            </a:extLst>
          </p:cNvPr>
          <p:cNvSpPr/>
          <p:nvPr/>
        </p:nvSpPr>
        <p:spPr>
          <a:xfrm rot="2057271">
            <a:off x="4246850" y="4049154"/>
            <a:ext cx="603855" cy="10249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4" name="TextBox 63">
            <a:extLst>
              <a:ext uri="{FF2B5EF4-FFF2-40B4-BE49-F238E27FC236}">
                <a16:creationId xmlns:a16="http://schemas.microsoft.com/office/drawing/2014/main" id="{C67FE48E-5C7D-CC78-63AA-CC026B34C6E7}"/>
              </a:ext>
            </a:extLst>
          </p:cNvPr>
          <p:cNvSpPr txBox="1"/>
          <p:nvPr/>
        </p:nvSpPr>
        <p:spPr>
          <a:xfrm>
            <a:off x="595179" y="4018625"/>
            <a:ext cx="2858124" cy="707886"/>
          </a:xfrm>
          <a:prstGeom prst="rect">
            <a:avLst/>
          </a:prstGeom>
          <a:noFill/>
        </p:spPr>
        <p:txBody>
          <a:bodyPr wrap="square" rtlCol="0">
            <a:spAutoFit/>
          </a:bodyPr>
          <a:lstStyle/>
          <a:p>
            <a:r>
              <a:rPr lang="en-TW" sz="2000" b="1" dirty="0">
                <a:solidFill>
                  <a:srgbClr val="C00000"/>
                </a:solidFill>
              </a:rPr>
              <a:t>How to determine a request is served?</a:t>
            </a:r>
          </a:p>
        </p:txBody>
      </p:sp>
      <p:sp>
        <p:nvSpPr>
          <p:cNvPr id="32" name="TextBox 31">
            <a:extLst>
              <a:ext uri="{FF2B5EF4-FFF2-40B4-BE49-F238E27FC236}">
                <a16:creationId xmlns:a16="http://schemas.microsoft.com/office/drawing/2014/main" id="{4E4560A3-160A-2177-CF19-5F5BE350F661}"/>
              </a:ext>
            </a:extLst>
          </p:cNvPr>
          <p:cNvSpPr txBox="1"/>
          <p:nvPr/>
        </p:nvSpPr>
        <p:spPr>
          <a:xfrm>
            <a:off x="4458737" y="972909"/>
            <a:ext cx="1903995" cy="2031325"/>
          </a:xfrm>
          <a:prstGeom prst="rect">
            <a:avLst/>
          </a:prstGeom>
          <a:noFill/>
        </p:spPr>
        <p:txBody>
          <a:bodyPr wrap="square" rtlCol="0">
            <a:spAutoFit/>
          </a:bodyPr>
          <a:lstStyle/>
          <a:p>
            <a:r>
              <a:rPr lang="en-TW" b="1" dirty="0"/>
              <a:t>Model 1</a:t>
            </a:r>
          </a:p>
          <a:p>
            <a:r>
              <a:rPr lang="en-US" dirty="0"/>
              <a:t>Requests:</a:t>
            </a:r>
          </a:p>
          <a:p>
            <a:r>
              <a:rPr lang="en-US" dirty="0"/>
              <a:t>{AD, 70%, 0.25}</a:t>
            </a:r>
          </a:p>
          <a:p>
            <a:r>
              <a:rPr lang="en-US" dirty="0"/>
              <a:t>{AD, 60%, 0.3}</a:t>
            </a:r>
          </a:p>
          <a:p>
            <a:r>
              <a:rPr lang="en-US" dirty="0"/>
              <a:t>{PC, 75%, 0.2}</a:t>
            </a:r>
          </a:p>
          <a:p>
            <a:endParaRPr lang="en-US" dirty="0"/>
          </a:p>
          <a:p>
            <a:endParaRPr lang="en-TW" dirty="0"/>
          </a:p>
        </p:txBody>
      </p:sp>
      <p:sp>
        <p:nvSpPr>
          <p:cNvPr id="33" name="TextBox 32">
            <a:extLst>
              <a:ext uri="{FF2B5EF4-FFF2-40B4-BE49-F238E27FC236}">
                <a16:creationId xmlns:a16="http://schemas.microsoft.com/office/drawing/2014/main" id="{B3A3383D-FBE6-9F0B-AD2A-3E82B23F68E4}"/>
              </a:ext>
            </a:extLst>
          </p:cNvPr>
          <p:cNvSpPr txBox="1"/>
          <p:nvPr/>
        </p:nvSpPr>
        <p:spPr>
          <a:xfrm>
            <a:off x="7760798" y="1500023"/>
            <a:ext cx="1424103" cy="646331"/>
          </a:xfrm>
          <a:prstGeom prst="rect">
            <a:avLst/>
          </a:prstGeom>
          <a:noFill/>
        </p:spPr>
        <p:txBody>
          <a:bodyPr wrap="square" rtlCol="0">
            <a:spAutoFit/>
          </a:bodyPr>
          <a:lstStyle/>
          <a:p>
            <a:r>
              <a:rPr lang="en-US" dirty="0">
                <a:solidFill>
                  <a:schemeClr val="accent3">
                    <a:lumMod val="50000"/>
                  </a:schemeClr>
                </a:solidFill>
              </a:rPr>
              <a:t>Accident Detection</a:t>
            </a:r>
            <a:endParaRPr lang="en-TW" dirty="0">
              <a:solidFill>
                <a:schemeClr val="accent3">
                  <a:lumMod val="50000"/>
                </a:schemeClr>
              </a:solidFill>
            </a:endParaRPr>
          </a:p>
        </p:txBody>
      </p:sp>
      <p:sp>
        <p:nvSpPr>
          <p:cNvPr id="46" name="TextBox 45">
            <a:extLst>
              <a:ext uri="{FF2B5EF4-FFF2-40B4-BE49-F238E27FC236}">
                <a16:creationId xmlns:a16="http://schemas.microsoft.com/office/drawing/2014/main" id="{71140743-60FB-790D-9061-50BDEE6E127F}"/>
              </a:ext>
            </a:extLst>
          </p:cNvPr>
          <p:cNvSpPr txBox="1"/>
          <p:nvPr/>
        </p:nvSpPr>
        <p:spPr>
          <a:xfrm>
            <a:off x="7622782" y="3719995"/>
            <a:ext cx="1794520" cy="646331"/>
          </a:xfrm>
          <a:prstGeom prst="rect">
            <a:avLst/>
          </a:prstGeom>
          <a:noFill/>
        </p:spPr>
        <p:txBody>
          <a:bodyPr wrap="square" rtlCol="0">
            <a:spAutoFit/>
          </a:bodyPr>
          <a:lstStyle/>
          <a:p>
            <a:r>
              <a:rPr lang="en-US" dirty="0">
                <a:solidFill>
                  <a:schemeClr val="accent2"/>
                </a:solidFill>
              </a:rPr>
              <a:t>Pedestrian Counting</a:t>
            </a:r>
            <a:endParaRPr lang="en-TW" dirty="0">
              <a:solidFill>
                <a:schemeClr val="accent2"/>
              </a:solidFill>
            </a:endParaRPr>
          </a:p>
        </p:txBody>
      </p:sp>
    </p:spTree>
    <p:extLst>
      <p:ext uri="{BB962C8B-B14F-4D97-AF65-F5344CB8AC3E}">
        <p14:creationId xmlns:p14="http://schemas.microsoft.com/office/powerpoint/2010/main" val="80448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7" grpId="0" animBg="1"/>
      <p:bldP spid="58" grpId="0" animBg="1"/>
      <p:bldP spid="59" grpId="0" animBg="1"/>
      <p:bldP spid="61" grpId="0" animBg="1"/>
      <p:bldP spid="60" grpId="0" animBg="1"/>
      <p:bldP spid="62" grpId="0" animBg="1"/>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F5B-03BB-6DBF-974C-3F89642E11E4}"/>
              </a:ext>
            </a:extLst>
          </p:cNvPr>
          <p:cNvSpPr>
            <a:spLocks noGrp="1"/>
          </p:cNvSpPr>
          <p:nvPr>
            <p:ph type="title"/>
          </p:nvPr>
        </p:nvSpPr>
        <p:spPr>
          <a:xfrm>
            <a:off x="455770" y="92236"/>
            <a:ext cx="5410102" cy="1609344"/>
          </a:xfrm>
        </p:spPr>
        <p:txBody>
          <a:bodyPr/>
          <a:lstStyle/>
          <a:p>
            <a:r>
              <a:rPr lang="en-TW" dirty="0"/>
              <a:t>Performance Prediction</a:t>
            </a:r>
          </a:p>
        </p:txBody>
      </p:sp>
      <p:sp>
        <p:nvSpPr>
          <p:cNvPr id="3" name="Content Placeholder 2">
            <a:extLst>
              <a:ext uri="{FF2B5EF4-FFF2-40B4-BE49-F238E27FC236}">
                <a16:creationId xmlns:a16="http://schemas.microsoft.com/office/drawing/2014/main" id="{9D0919A7-7426-D6A7-7D73-736D5D831676}"/>
              </a:ext>
            </a:extLst>
          </p:cNvPr>
          <p:cNvSpPr>
            <a:spLocks noGrp="1"/>
          </p:cNvSpPr>
          <p:nvPr>
            <p:ph idx="1"/>
          </p:nvPr>
        </p:nvSpPr>
        <p:spPr>
          <a:xfrm>
            <a:off x="501700" y="2500159"/>
            <a:ext cx="3852294" cy="4050792"/>
          </a:xfrm>
        </p:spPr>
        <p:txBody>
          <a:bodyPr>
            <a:normAutofit/>
          </a:bodyPr>
          <a:lstStyle/>
          <a:p>
            <a:r>
              <a:rPr lang="en-TW" sz="2400" dirty="0"/>
              <a:t>Latency</a:t>
            </a:r>
          </a:p>
          <a:p>
            <a:pPr lvl="1"/>
            <a:r>
              <a:rPr lang="en-TW" sz="2000" dirty="0"/>
              <a:t>Computing latency (lookup table)</a:t>
            </a:r>
          </a:p>
          <a:p>
            <a:pPr lvl="2"/>
            <a:r>
              <a:rPr lang="en-TW" sz="1800" dirty="0"/>
              <a:t>Layers</a:t>
            </a:r>
          </a:p>
          <a:p>
            <a:pPr lvl="2"/>
            <a:r>
              <a:rPr lang="en-TW" sz="1800" dirty="0"/>
              <a:t>Exit layers</a:t>
            </a:r>
          </a:p>
          <a:p>
            <a:pPr lvl="1"/>
            <a:r>
              <a:rPr lang="en-TW" sz="2000" dirty="0"/>
              <a:t>Transmission latency</a:t>
            </a:r>
          </a:p>
          <a:p>
            <a:r>
              <a:rPr lang="en-TW" sz="2400" dirty="0"/>
              <a:t>Accuarcy</a:t>
            </a:r>
          </a:p>
          <a:p>
            <a:pPr lvl="1"/>
            <a:r>
              <a:rPr lang="en-TW" sz="2000" dirty="0"/>
              <a:t>Based on exit point:</a:t>
            </a:r>
            <a:br>
              <a:rPr lang="en-TW" sz="2000" dirty="0"/>
            </a:br>
            <a:r>
              <a:rPr lang="en-TW" sz="2000" dirty="0"/>
              <a:t>task1 x1 -&gt; 75%</a:t>
            </a:r>
            <a:br>
              <a:rPr lang="en-TW" sz="2000" dirty="0"/>
            </a:br>
            <a:r>
              <a:rPr lang="en-TW" sz="2000" dirty="0"/>
              <a:t>task2 x2 -&gt; 90%</a:t>
            </a:r>
          </a:p>
          <a:p>
            <a:endParaRPr lang="en-TW" sz="2200" dirty="0"/>
          </a:p>
        </p:txBody>
      </p:sp>
      <p:sp>
        <p:nvSpPr>
          <p:cNvPr id="4" name="Slide Number Placeholder 3">
            <a:extLst>
              <a:ext uri="{FF2B5EF4-FFF2-40B4-BE49-F238E27FC236}">
                <a16:creationId xmlns:a16="http://schemas.microsoft.com/office/drawing/2014/main" id="{D3D0B1EF-8002-E708-1700-3FD344A75495}"/>
              </a:ext>
            </a:extLst>
          </p:cNvPr>
          <p:cNvSpPr>
            <a:spLocks noGrp="1"/>
          </p:cNvSpPr>
          <p:nvPr>
            <p:ph type="sldNum" sz="quarter" idx="12"/>
          </p:nvPr>
        </p:nvSpPr>
        <p:spPr/>
        <p:txBody>
          <a:bodyPr/>
          <a:lstStyle/>
          <a:p>
            <a:fld id="{D8A6CFCF-6699-F547-B2B9-9792AFF236BC}" type="slidenum">
              <a:rPr lang="en-TW" smtClean="0"/>
              <a:t>25</a:t>
            </a:fld>
            <a:endParaRPr lang="en-TW" dirty="0"/>
          </a:p>
        </p:txBody>
      </p:sp>
      <p:sp>
        <p:nvSpPr>
          <p:cNvPr id="26" name="Rectangle 25">
            <a:extLst>
              <a:ext uri="{FF2B5EF4-FFF2-40B4-BE49-F238E27FC236}">
                <a16:creationId xmlns:a16="http://schemas.microsoft.com/office/drawing/2014/main" id="{F317BB92-BA5B-899C-6FFE-D79D7BFF150A}"/>
              </a:ext>
            </a:extLst>
          </p:cNvPr>
          <p:cNvSpPr/>
          <p:nvPr/>
        </p:nvSpPr>
        <p:spPr>
          <a:xfrm>
            <a:off x="4459506" y="2500159"/>
            <a:ext cx="4522978" cy="3516094"/>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27" name="Straight Connector 26">
            <a:extLst>
              <a:ext uri="{FF2B5EF4-FFF2-40B4-BE49-F238E27FC236}">
                <a16:creationId xmlns:a16="http://schemas.microsoft.com/office/drawing/2014/main" id="{3B019721-2C8B-3CA0-5BF8-938B28C8508B}"/>
              </a:ext>
            </a:extLst>
          </p:cNvPr>
          <p:cNvCxnSpPr>
            <a:cxnSpLocks/>
            <a:endCxn id="47" idx="3"/>
          </p:cNvCxnSpPr>
          <p:nvPr/>
        </p:nvCxnSpPr>
        <p:spPr>
          <a:xfrm flipV="1">
            <a:off x="4445586" y="4879905"/>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253D626-1F3E-B6ED-A026-8CE58A354E3D}"/>
              </a:ext>
            </a:extLst>
          </p:cNvPr>
          <p:cNvSpPr/>
          <p:nvPr/>
        </p:nvSpPr>
        <p:spPr>
          <a:xfrm>
            <a:off x="4705596" y="441419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29" name="Straight Connector 28">
            <a:extLst>
              <a:ext uri="{FF2B5EF4-FFF2-40B4-BE49-F238E27FC236}">
                <a16:creationId xmlns:a16="http://schemas.microsoft.com/office/drawing/2014/main" id="{D919D3FF-63AF-6386-F919-E88630074D2A}"/>
              </a:ext>
            </a:extLst>
          </p:cNvPr>
          <p:cNvCxnSpPr>
            <a:cxnSpLocks/>
          </p:cNvCxnSpPr>
          <p:nvPr/>
        </p:nvCxnSpPr>
        <p:spPr>
          <a:xfrm flipH="1">
            <a:off x="5709441" y="5277217"/>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A42684-69BB-5356-B00B-4323A06C05BC}"/>
              </a:ext>
            </a:extLst>
          </p:cNvPr>
          <p:cNvCxnSpPr>
            <a:cxnSpLocks/>
          </p:cNvCxnSpPr>
          <p:nvPr/>
        </p:nvCxnSpPr>
        <p:spPr>
          <a:xfrm>
            <a:off x="5973054" y="5258902"/>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99345AC-7F0F-E8D4-4A52-C978F3BB9031}"/>
              </a:ext>
            </a:extLst>
          </p:cNvPr>
          <p:cNvSpPr/>
          <p:nvPr/>
        </p:nvSpPr>
        <p:spPr>
          <a:xfrm>
            <a:off x="5246303" y="441419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32" name="Straight Connector 31">
            <a:extLst>
              <a:ext uri="{FF2B5EF4-FFF2-40B4-BE49-F238E27FC236}">
                <a16:creationId xmlns:a16="http://schemas.microsoft.com/office/drawing/2014/main" id="{2B420BA0-C24A-8B12-B4E0-8900F63C9CF7}"/>
              </a:ext>
            </a:extLst>
          </p:cNvPr>
          <p:cNvCxnSpPr>
            <a:cxnSpLocks/>
            <a:stCxn id="40" idx="0"/>
          </p:cNvCxnSpPr>
          <p:nvPr/>
        </p:nvCxnSpPr>
        <p:spPr>
          <a:xfrm>
            <a:off x="7057833" y="3083991"/>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37BB080-355E-15C0-8D10-CDC029040A85}"/>
              </a:ext>
            </a:extLst>
          </p:cNvPr>
          <p:cNvSpPr/>
          <p:nvPr/>
        </p:nvSpPr>
        <p:spPr>
          <a:xfrm>
            <a:off x="5787010" y="441419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34" name="Rectangle 33">
            <a:extLst>
              <a:ext uri="{FF2B5EF4-FFF2-40B4-BE49-F238E27FC236}">
                <a16:creationId xmlns:a16="http://schemas.microsoft.com/office/drawing/2014/main" id="{DE1E0D82-5203-B10D-E04D-AEF0F98A30F0}"/>
              </a:ext>
            </a:extLst>
          </p:cNvPr>
          <p:cNvSpPr/>
          <p:nvPr/>
        </p:nvSpPr>
        <p:spPr>
          <a:xfrm>
            <a:off x="6319754" y="44141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35" name="Rectangle 34">
            <a:extLst>
              <a:ext uri="{FF2B5EF4-FFF2-40B4-BE49-F238E27FC236}">
                <a16:creationId xmlns:a16="http://schemas.microsoft.com/office/drawing/2014/main" id="{E00867EC-6652-EFDF-427F-B3C677858E8D}"/>
              </a:ext>
            </a:extLst>
          </p:cNvPr>
          <p:cNvSpPr/>
          <p:nvPr/>
        </p:nvSpPr>
        <p:spPr>
          <a:xfrm>
            <a:off x="6868424" y="441419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36" name="Rectangle 35">
            <a:extLst>
              <a:ext uri="{FF2B5EF4-FFF2-40B4-BE49-F238E27FC236}">
                <a16:creationId xmlns:a16="http://schemas.microsoft.com/office/drawing/2014/main" id="{FBBEE4F8-0C6B-BE0D-8849-B763BF7874B5}"/>
              </a:ext>
            </a:extLst>
          </p:cNvPr>
          <p:cNvSpPr/>
          <p:nvPr/>
        </p:nvSpPr>
        <p:spPr>
          <a:xfrm>
            <a:off x="7405767" y="44141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37" name="Straight Connector 36">
            <a:extLst>
              <a:ext uri="{FF2B5EF4-FFF2-40B4-BE49-F238E27FC236}">
                <a16:creationId xmlns:a16="http://schemas.microsoft.com/office/drawing/2014/main" id="{614E59D8-1909-A571-A425-C496B2453443}"/>
              </a:ext>
            </a:extLst>
          </p:cNvPr>
          <p:cNvCxnSpPr>
            <a:cxnSpLocks/>
            <a:stCxn id="40" idx="1"/>
            <a:endCxn id="41" idx="3"/>
          </p:cNvCxnSpPr>
          <p:nvPr/>
        </p:nvCxnSpPr>
        <p:spPr>
          <a:xfrm>
            <a:off x="6868424" y="3585033"/>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4FE00EF-EEAA-4906-51D2-960004AD6EB7}"/>
              </a:ext>
            </a:extLst>
          </p:cNvPr>
          <p:cNvCxnSpPr>
            <a:cxnSpLocks/>
            <a:stCxn id="48" idx="2"/>
          </p:cNvCxnSpPr>
          <p:nvPr/>
        </p:nvCxnSpPr>
        <p:spPr>
          <a:xfrm>
            <a:off x="7609096" y="2998510"/>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AEC9A8B-38ED-6CC6-A28B-96D2F805FFE8}"/>
              </a:ext>
            </a:extLst>
          </p:cNvPr>
          <p:cNvSpPr/>
          <p:nvPr/>
        </p:nvSpPr>
        <p:spPr>
          <a:xfrm>
            <a:off x="7933912" y="44141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40" name="Rectangle 39">
            <a:extLst>
              <a:ext uri="{FF2B5EF4-FFF2-40B4-BE49-F238E27FC236}">
                <a16:creationId xmlns:a16="http://schemas.microsoft.com/office/drawing/2014/main" id="{16764422-3C05-0EE5-66A2-D7CFFDCE7398}"/>
              </a:ext>
            </a:extLst>
          </p:cNvPr>
          <p:cNvSpPr/>
          <p:nvPr/>
        </p:nvSpPr>
        <p:spPr>
          <a:xfrm>
            <a:off x="6868424" y="308399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41" name="Rectangle 40">
            <a:extLst>
              <a:ext uri="{FF2B5EF4-FFF2-40B4-BE49-F238E27FC236}">
                <a16:creationId xmlns:a16="http://schemas.microsoft.com/office/drawing/2014/main" id="{DC55904B-4401-4D38-FBD4-C84DA00B97AB}"/>
              </a:ext>
            </a:extLst>
          </p:cNvPr>
          <p:cNvSpPr/>
          <p:nvPr/>
        </p:nvSpPr>
        <p:spPr>
          <a:xfrm>
            <a:off x="7405767" y="308399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45" name="Rectangle 44">
            <a:extLst>
              <a:ext uri="{FF2B5EF4-FFF2-40B4-BE49-F238E27FC236}">
                <a16:creationId xmlns:a16="http://schemas.microsoft.com/office/drawing/2014/main" id="{85DCEC69-9EB2-34E0-3B25-EB9FF6D07A96}"/>
              </a:ext>
            </a:extLst>
          </p:cNvPr>
          <p:cNvSpPr/>
          <p:nvPr/>
        </p:nvSpPr>
        <p:spPr>
          <a:xfrm>
            <a:off x="5469411" y="5512578"/>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46" name="Rectangle 45">
            <a:extLst>
              <a:ext uri="{FF2B5EF4-FFF2-40B4-BE49-F238E27FC236}">
                <a16:creationId xmlns:a16="http://schemas.microsoft.com/office/drawing/2014/main" id="{86FE73A7-DC08-C4B5-B6FA-BCB3681FFB8B}"/>
              </a:ext>
            </a:extLst>
          </p:cNvPr>
          <p:cNvSpPr/>
          <p:nvPr/>
        </p:nvSpPr>
        <p:spPr>
          <a:xfrm>
            <a:off x="6059193" y="5512578"/>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47" name="Rectangle 46">
            <a:extLst>
              <a:ext uri="{FF2B5EF4-FFF2-40B4-BE49-F238E27FC236}">
                <a16:creationId xmlns:a16="http://schemas.microsoft.com/office/drawing/2014/main" id="{F17E9911-C7A9-F79D-749D-3FAE5EBCEA2F}"/>
              </a:ext>
            </a:extLst>
          </p:cNvPr>
          <p:cNvSpPr/>
          <p:nvPr/>
        </p:nvSpPr>
        <p:spPr>
          <a:xfrm>
            <a:off x="8430061" y="4697342"/>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48" name="Rectangle 47">
            <a:extLst>
              <a:ext uri="{FF2B5EF4-FFF2-40B4-BE49-F238E27FC236}">
                <a16:creationId xmlns:a16="http://schemas.microsoft.com/office/drawing/2014/main" id="{536085C6-C05D-2E86-2191-B946759C9F08}"/>
              </a:ext>
            </a:extLst>
          </p:cNvPr>
          <p:cNvSpPr/>
          <p:nvPr/>
        </p:nvSpPr>
        <p:spPr>
          <a:xfrm>
            <a:off x="7369066" y="2633385"/>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49" name="Oval 48">
            <a:extLst>
              <a:ext uri="{FF2B5EF4-FFF2-40B4-BE49-F238E27FC236}">
                <a16:creationId xmlns:a16="http://schemas.microsoft.com/office/drawing/2014/main" id="{E581398C-46E9-06D7-7B8A-9FF6948FA332}"/>
              </a:ext>
            </a:extLst>
          </p:cNvPr>
          <p:cNvSpPr/>
          <p:nvPr/>
        </p:nvSpPr>
        <p:spPr>
          <a:xfrm>
            <a:off x="7247242" y="2407610"/>
            <a:ext cx="805091" cy="82671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0" name="Oval 49">
            <a:extLst>
              <a:ext uri="{FF2B5EF4-FFF2-40B4-BE49-F238E27FC236}">
                <a16:creationId xmlns:a16="http://schemas.microsoft.com/office/drawing/2014/main" id="{749C002B-6D28-E6E6-8827-3D46BD126E65}"/>
              </a:ext>
            </a:extLst>
          </p:cNvPr>
          <p:cNvSpPr/>
          <p:nvPr/>
        </p:nvSpPr>
        <p:spPr>
          <a:xfrm>
            <a:off x="5284145" y="5307817"/>
            <a:ext cx="805091" cy="82671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52" name="Straight Connector 51">
            <a:extLst>
              <a:ext uri="{FF2B5EF4-FFF2-40B4-BE49-F238E27FC236}">
                <a16:creationId xmlns:a16="http://schemas.microsoft.com/office/drawing/2014/main" id="{C17AEC1A-9E00-B534-8FE8-741A2FABFD98}"/>
              </a:ext>
            </a:extLst>
          </p:cNvPr>
          <p:cNvCxnSpPr>
            <a:cxnSpLocks/>
          </p:cNvCxnSpPr>
          <p:nvPr/>
        </p:nvCxnSpPr>
        <p:spPr>
          <a:xfrm>
            <a:off x="5787010" y="4086074"/>
            <a:ext cx="911562" cy="17653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065CDD9-A212-CDAB-E3EC-30ECEEBB6EDD}"/>
              </a:ext>
            </a:extLst>
          </p:cNvPr>
          <p:cNvSpPr txBox="1"/>
          <p:nvPr/>
        </p:nvSpPr>
        <p:spPr>
          <a:xfrm>
            <a:off x="557909" y="1684676"/>
            <a:ext cx="5482206" cy="707886"/>
          </a:xfrm>
          <a:prstGeom prst="rect">
            <a:avLst/>
          </a:prstGeom>
          <a:noFill/>
        </p:spPr>
        <p:txBody>
          <a:bodyPr wrap="square" rtlCol="0">
            <a:spAutoFit/>
          </a:bodyPr>
          <a:lstStyle/>
          <a:p>
            <a:r>
              <a:rPr lang="en-TW" sz="2000" b="1" dirty="0">
                <a:solidFill>
                  <a:srgbClr val="C00000"/>
                </a:solidFill>
              </a:rPr>
              <a:t>A request is considered served if both latency and accuracy requirements are met</a:t>
            </a:r>
          </a:p>
        </p:txBody>
      </p:sp>
      <p:grpSp>
        <p:nvGrpSpPr>
          <p:cNvPr id="5" name="Group 4">
            <a:extLst>
              <a:ext uri="{FF2B5EF4-FFF2-40B4-BE49-F238E27FC236}">
                <a16:creationId xmlns:a16="http://schemas.microsoft.com/office/drawing/2014/main" id="{4535C615-CEE5-B93C-57D4-28482D200A50}"/>
              </a:ext>
            </a:extLst>
          </p:cNvPr>
          <p:cNvGrpSpPr/>
          <p:nvPr/>
        </p:nvGrpSpPr>
        <p:grpSpPr>
          <a:xfrm>
            <a:off x="6577395" y="92236"/>
            <a:ext cx="2472394" cy="1651930"/>
            <a:chOff x="5880829" y="-82581"/>
            <a:chExt cx="2472394" cy="1651930"/>
          </a:xfrm>
        </p:grpSpPr>
        <p:sp>
          <p:nvSpPr>
            <p:cNvPr id="6" name="Rectangle 5">
              <a:extLst>
                <a:ext uri="{FF2B5EF4-FFF2-40B4-BE49-F238E27FC236}">
                  <a16:creationId xmlns:a16="http://schemas.microsoft.com/office/drawing/2014/main" id="{7A56318C-0E48-E9E9-DA15-358408DE69DD}"/>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7" name="Rectangle 6">
              <a:extLst>
                <a:ext uri="{FF2B5EF4-FFF2-40B4-BE49-F238E27FC236}">
                  <a16:creationId xmlns:a16="http://schemas.microsoft.com/office/drawing/2014/main" id="{C461C5D3-D930-87C6-6B01-9CA9272ADE4B}"/>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8" name="Straight Arrow Connector 7">
              <a:extLst>
                <a:ext uri="{FF2B5EF4-FFF2-40B4-BE49-F238E27FC236}">
                  <a16:creationId xmlns:a16="http://schemas.microsoft.com/office/drawing/2014/main" id="{3A3475E1-FFDF-1AA9-5D64-2D13E4353F97}"/>
                </a:ext>
              </a:extLst>
            </p:cNvPr>
            <p:cNvCxnSpPr>
              <a:cxnSpLocks/>
              <a:stCxn id="6" idx="3"/>
              <a:endCxn id="7"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29BEECB-AF4C-3776-3999-16B4C077CCFC}"/>
                </a:ext>
              </a:extLst>
            </p:cNvPr>
            <p:cNvCxnSpPr>
              <a:cxnSpLocks/>
              <a:stCxn id="11" idx="2"/>
              <a:endCxn id="6"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11FA-79DD-341E-F634-4904FA567498}"/>
                </a:ext>
              </a:extLst>
            </p:cNvPr>
            <p:cNvCxnSpPr>
              <a:cxnSpLocks/>
              <a:stCxn id="7"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191196C-8DFF-3D56-A05D-658FA04A399A}"/>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12" name="TextBox 11">
              <a:extLst>
                <a:ext uri="{FF2B5EF4-FFF2-40B4-BE49-F238E27FC236}">
                  <a16:creationId xmlns:a16="http://schemas.microsoft.com/office/drawing/2014/main" id="{B3A1BD63-2E4D-FA1B-4DF5-9CFAD2815F82}"/>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13" name="Straight Arrow Connector 12">
              <a:extLst>
                <a:ext uri="{FF2B5EF4-FFF2-40B4-BE49-F238E27FC236}">
                  <a16:creationId xmlns:a16="http://schemas.microsoft.com/office/drawing/2014/main" id="{860765D9-F9B4-5E79-3630-9F3EEB7851C6}"/>
                </a:ext>
              </a:extLst>
            </p:cNvPr>
            <p:cNvCxnSpPr>
              <a:cxnSpLocks/>
              <a:stCxn id="12" idx="2"/>
              <a:endCxn id="11"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3C5E21D1-CDB4-2F20-195A-1F155FE11E86}"/>
              </a:ext>
            </a:extLst>
          </p:cNvPr>
          <p:cNvSpPr txBox="1"/>
          <p:nvPr/>
        </p:nvSpPr>
        <p:spPr>
          <a:xfrm>
            <a:off x="4528023" y="2505506"/>
            <a:ext cx="1903995" cy="2031325"/>
          </a:xfrm>
          <a:prstGeom prst="rect">
            <a:avLst/>
          </a:prstGeom>
          <a:noFill/>
        </p:spPr>
        <p:txBody>
          <a:bodyPr wrap="square" rtlCol="0">
            <a:spAutoFit/>
          </a:bodyPr>
          <a:lstStyle/>
          <a:p>
            <a:r>
              <a:rPr lang="en-TW" b="1" dirty="0"/>
              <a:t>Model</a:t>
            </a:r>
          </a:p>
          <a:p>
            <a:r>
              <a:rPr lang="en-US" dirty="0"/>
              <a:t>Requests:</a:t>
            </a:r>
          </a:p>
          <a:p>
            <a:r>
              <a:rPr lang="en-US" dirty="0"/>
              <a:t>{AD, 70%, 0.25}</a:t>
            </a:r>
          </a:p>
          <a:p>
            <a:r>
              <a:rPr lang="en-US" dirty="0"/>
              <a:t>{AD, 60%, 0.3}</a:t>
            </a:r>
          </a:p>
          <a:p>
            <a:r>
              <a:rPr lang="en-US" dirty="0"/>
              <a:t>{PC, 75%, 0.2}</a:t>
            </a:r>
          </a:p>
          <a:p>
            <a:endParaRPr lang="en-US" dirty="0"/>
          </a:p>
          <a:p>
            <a:endParaRPr lang="en-TW" dirty="0"/>
          </a:p>
        </p:txBody>
      </p:sp>
      <p:sp>
        <p:nvSpPr>
          <p:cNvPr id="15" name="TextBox 14">
            <a:extLst>
              <a:ext uri="{FF2B5EF4-FFF2-40B4-BE49-F238E27FC236}">
                <a16:creationId xmlns:a16="http://schemas.microsoft.com/office/drawing/2014/main" id="{8E9F2A1C-1124-2836-29CD-4BEE765CDD48}"/>
              </a:ext>
            </a:extLst>
          </p:cNvPr>
          <p:cNvSpPr txBox="1"/>
          <p:nvPr/>
        </p:nvSpPr>
        <p:spPr>
          <a:xfrm>
            <a:off x="7771294" y="3239278"/>
            <a:ext cx="1424103" cy="646331"/>
          </a:xfrm>
          <a:prstGeom prst="rect">
            <a:avLst/>
          </a:prstGeom>
          <a:noFill/>
        </p:spPr>
        <p:txBody>
          <a:bodyPr wrap="square" rtlCol="0">
            <a:spAutoFit/>
          </a:bodyPr>
          <a:lstStyle/>
          <a:p>
            <a:r>
              <a:rPr lang="en-US" dirty="0">
                <a:solidFill>
                  <a:schemeClr val="accent3">
                    <a:lumMod val="50000"/>
                  </a:schemeClr>
                </a:solidFill>
              </a:rPr>
              <a:t>Accident Detection</a:t>
            </a:r>
            <a:endParaRPr lang="en-TW" dirty="0">
              <a:solidFill>
                <a:schemeClr val="accent3">
                  <a:lumMod val="50000"/>
                </a:schemeClr>
              </a:solidFill>
            </a:endParaRPr>
          </a:p>
        </p:txBody>
      </p:sp>
      <p:sp>
        <p:nvSpPr>
          <p:cNvPr id="16" name="TextBox 15">
            <a:extLst>
              <a:ext uri="{FF2B5EF4-FFF2-40B4-BE49-F238E27FC236}">
                <a16:creationId xmlns:a16="http://schemas.microsoft.com/office/drawing/2014/main" id="{43600A50-CB0F-231D-77EB-DAB2D7B9D9AE}"/>
              </a:ext>
            </a:extLst>
          </p:cNvPr>
          <p:cNvSpPr txBox="1"/>
          <p:nvPr/>
        </p:nvSpPr>
        <p:spPr>
          <a:xfrm>
            <a:off x="7772831" y="5369922"/>
            <a:ext cx="1794520" cy="646331"/>
          </a:xfrm>
          <a:prstGeom prst="rect">
            <a:avLst/>
          </a:prstGeom>
          <a:noFill/>
        </p:spPr>
        <p:txBody>
          <a:bodyPr wrap="square" rtlCol="0">
            <a:spAutoFit/>
          </a:bodyPr>
          <a:lstStyle/>
          <a:p>
            <a:r>
              <a:rPr lang="en-US" dirty="0">
                <a:solidFill>
                  <a:schemeClr val="accent2"/>
                </a:solidFill>
              </a:rPr>
              <a:t>Pedestrian Counting</a:t>
            </a:r>
            <a:endParaRPr lang="en-TW" dirty="0">
              <a:solidFill>
                <a:schemeClr val="accent2"/>
              </a:solidFill>
            </a:endParaRPr>
          </a:p>
        </p:txBody>
      </p:sp>
    </p:spTree>
    <p:extLst>
      <p:ext uri="{BB962C8B-B14F-4D97-AF65-F5344CB8AC3E}">
        <p14:creationId xmlns:p14="http://schemas.microsoft.com/office/powerpoint/2010/main" val="1670282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16D8-16EC-30B0-6FFA-A1119AE6F39C}"/>
              </a:ext>
            </a:extLst>
          </p:cNvPr>
          <p:cNvSpPr>
            <a:spLocks noGrp="1"/>
          </p:cNvSpPr>
          <p:nvPr>
            <p:ph type="title"/>
          </p:nvPr>
        </p:nvSpPr>
        <p:spPr>
          <a:xfrm>
            <a:off x="259915" y="-228671"/>
            <a:ext cx="7772400" cy="1609344"/>
          </a:xfrm>
        </p:spPr>
        <p:txBody>
          <a:bodyPr/>
          <a:lstStyle/>
          <a:p>
            <a:r>
              <a:rPr lang="en-TW" dirty="0"/>
              <a:t>Scaling Factors</a:t>
            </a:r>
          </a:p>
        </p:txBody>
      </p:sp>
      <p:sp>
        <p:nvSpPr>
          <p:cNvPr id="3" name="Content Placeholder 2">
            <a:extLst>
              <a:ext uri="{FF2B5EF4-FFF2-40B4-BE49-F238E27FC236}">
                <a16:creationId xmlns:a16="http://schemas.microsoft.com/office/drawing/2014/main" id="{C62B814B-06D4-B793-B5BD-7948D8BC56E4}"/>
              </a:ext>
            </a:extLst>
          </p:cNvPr>
          <p:cNvSpPr>
            <a:spLocks noGrp="1"/>
          </p:cNvSpPr>
          <p:nvPr>
            <p:ph idx="1"/>
          </p:nvPr>
        </p:nvSpPr>
        <p:spPr>
          <a:xfrm>
            <a:off x="468925" y="1017752"/>
            <a:ext cx="4394498" cy="4050792"/>
          </a:xfrm>
        </p:spPr>
        <p:txBody>
          <a:bodyPr/>
          <a:lstStyle/>
          <a:p>
            <a:r>
              <a:rPr lang="en-TW" dirty="0"/>
              <a:t>Lookup table may not capture the impact of runtime environment</a:t>
            </a:r>
          </a:p>
          <a:p>
            <a:r>
              <a:rPr lang="en-TW" dirty="0"/>
              <a:t>Leverage historical logs to update the prediction at runtime</a:t>
            </a:r>
          </a:p>
        </p:txBody>
      </p:sp>
      <p:sp>
        <p:nvSpPr>
          <p:cNvPr id="4" name="Slide Number Placeholder 3">
            <a:extLst>
              <a:ext uri="{FF2B5EF4-FFF2-40B4-BE49-F238E27FC236}">
                <a16:creationId xmlns:a16="http://schemas.microsoft.com/office/drawing/2014/main" id="{3197B90B-4BE2-70BD-1243-075108F08633}"/>
              </a:ext>
            </a:extLst>
          </p:cNvPr>
          <p:cNvSpPr>
            <a:spLocks noGrp="1"/>
          </p:cNvSpPr>
          <p:nvPr>
            <p:ph type="sldNum" sz="quarter" idx="12"/>
          </p:nvPr>
        </p:nvSpPr>
        <p:spPr/>
        <p:txBody>
          <a:bodyPr/>
          <a:lstStyle/>
          <a:p>
            <a:fld id="{D8A6CFCF-6699-F547-B2B9-9792AFF236BC}" type="slidenum">
              <a:rPr lang="en-TW" smtClean="0"/>
              <a:t>26</a:t>
            </a:fld>
            <a:endParaRPr lang="en-TW" dirty="0"/>
          </a:p>
        </p:txBody>
      </p:sp>
      <p:grpSp>
        <p:nvGrpSpPr>
          <p:cNvPr id="5" name="Group 4">
            <a:extLst>
              <a:ext uri="{FF2B5EF4-FFF2-40B4-BE49-F238E27FC236}">
                <a16:creationId xmlns:a16="http://schemas.microsoft.com/office/drawing/2014/main" id="{019984BF-DD31-9378-5027-6C42CD71C706}"/>
              </a:ext>
            </a:extLst>
          </p:cNvPr>
          <p:cNvGrpSpPr/>
          <p:nvPr/>
        </p:nvGrpSpPr>
        <p:grpSpPr>
          <a:xfrm>
            <a:off x="4512815" y="332153"/>
            <a:ext cx="4513326" cy="3747640"/>
            <a:chOff x="830101" y="3889996"/>
            <a:chExt cx="4513326" cy="3747640"/>
          </a:xfrm>
        </p:grpSpPr>
        <p:grpSp>
          <p:nvGrpSpPr>
            <p:cNvPr id="6" name="Group 5">
              <a:extLst>
                <a:ext uri="{FF2B5EF4-FFF2-40B4-BE49-F238E27FC236}">
                  <a16:creationId xmlns:a16="http://schemas.microsoft.com/office/drawing/2014/main" id="{83809C43-4386-0FA7-8EA9-84FC6C854758}"/>
                </a:ext>
              </a:extLst>
            </p:cNvPr>
            <p:cNvGrpSpPr/>
            <p:nvPr/>
          </p:nvGrpSpPr>
          <p:grpSpPr>
            <a:xfrm>
              <a:off x="830101" y="3889996"/>
              <a:ext cx="4513326" cy="2765544"/>
              <a:chOff x="-70372" y="4086363"/>
              <a:chExt cx="4513326" cy="2765544"/>
            </a:xfrm>
          </p:grpSpPr>
          <p:sp>
            <p:nvSpPr>
              <p:cNvPr id="8" name="Oval Callout 7">
                <a:extLst>
                  <a:ext uri="{FF2B5EF4-FFF2-40B4-BE49-F238E27FC236}">
                    <a16:creationId xmlns:a16="http://schemas.microsoft.com/office/drawing/2014/main" id="{14A272B3-A441-CB79-381E-4133216DD4FA}"/>
                  </a:ext>
                </a:extLst>
              </p:cNvPr>
              <p:cNvSpPr/>
              <p:nvPr/>
            </p:nvSpPr>
            <p:spPr>
              <a:xfrm>
                <a:off x="533569" y="4601387"/>
                <a:ext cx="3909385" cy="2250520"/>
              </a:xfrm>
              <a:prstGeom prst="wedgeEllipseCallout">
                <a:avLst>
                  <a:gd name="adj1" fmla="val -54945"/>
                  <a:gd name="adj2" fmla="val -412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9" name="Oval 8">
                <a:extLst>
                  <a:ext uri="{FF2B5EF4-FFF2-40B4-BE49-F238E27FC236}">
                    <a16:creationId xmlns:a16="http://schemas.microsoft.com/office/drawing/2014/main" id="{E8A2CF41-4F3B-9205-FC90-1484B25E4E1D}"/>
                  </a:ext>
                </a:extLst>
              </p:cNvPr>
              <p:cNvSpPr/>
              <p:nvPr/>
            </p:nvSpPr>
            <p:spPr>
              <a:xfrm>
                <a:off x="673160" y="4784430"/>
                <a:ext cx="1068705" cy="6463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M</a:t>
                </a:r>
                <a:r>
                  <a:rPr lang="en-TW" sz="1600" dirty="0"/>
                  <a:t>odel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BB388FD-5073-67AD-0F07-48B82F673E2E}"/>
                      </a:ext>
                    </a:extLst>
                  </p:cNvPr>
                  <p:cNvSpPr txBox="1"/>
                  <p:nvPr/>
                </p:nvSpPr>
                <p:spPr>
                  <a:xfrm>
                    <a:off x="1731551" y="4771962"/>
                    <a:ext cx="2331806" cy="1097673"/>
                  </a:xfrm>
                  <a:prstGeom prst="rect">
                    <a:avLst/>
                  </a:prstGeom>
                  <a:noFill/>
                </p:spPr>
                <p:txBody>
                  <a:bodyPr wrap="square" rtlCol="0">
                    <a:spAutoFit/>
                  </a:bodyPr>
                  <a:lstStyle/>
                  <a:p>
                    <a:r>
                      <a:rPr lang="en-US" sz="1600" dirty="0"/>
                      <a:t>P</a:t>
                    </a:r>
                    <a:r>
                      <a:rPr lang="en-TW" sz="1600" dirty="0"/>
                      <a:t>redicted latency:  </a:t>
                    </a:r>
                    <a14:m>
                      <m:oMath xmlns:m="http://schemas.openxmlformats.org/officeDocument/2006/math">
                        <m:sSub>
                          <m:sSubPr>
                            <m:ctrlPr>
                              <a:rPr lang="en-US" sz="1600" b="0" i="1" dirty="0" smtClean="0">
                                <a:latin typeface="Cambria Math" panose="02040503050406030204" pitchFamily="18" charset="0"/>
                              </a:rPr>
                            </m:ctrlPr>
                          </m:sSubPr>
                          <m:e>
                            <m:r>
                              <a:rPr lang="en-TW" sz="1600" i="1" dirty="0" smtClean="0">
                                <a:latin typeface="Cambria Math" panose="02040503050406030204" pitchFamily="18" charset="0"/>
                                <a:ea typeface="Cambria Math" panose="02040503050406030204" pitchFamily="18" charset="0"/>
                              </a:rPr>
                              <m:t>𝛿</m:t>
                            </m:r>
                          </m:e>
                          <m:sub>
                            <m:r>
                              <a:rPr lang="en-US" sz="1600" b="0" i="1" dirty="0" smtClean="0">
                                <a:latin typeface="Cambria Math" panose="02040503050406030204" pitchFamily="18" charset="0"/>
                              </a:rPr>
                              <m:t>1</m:t>
                            </m:r>
                          </m:sub>
                        </m:sSub>
                      </m:oMath>
                    </a14:m>
                    <a:endParaRPr lang="en-TW" sz="1600" dirty="0"/>
                  </a:p>
                  <a:p>
                    <a:r>
                      <a:rPr lang="en-TW" sz="1600" dirty="0"/>
                      <a:t>Run time latency: </a:t>
                    </a:r>
                    <a14:m>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𝛿</m:t>
                            </m:r>
                          </m:e>
                          <m:sub>
                            <m:r>
                              <a:rPr lang="en-US" sz="1600" b="0" i="1" smtClean="0">
                                <a:latin typeface="Cambria Math" panose="02040503050406030204" pitchFamily="18" charset="0"/>
                              </a:rPr>
                              <m:t>1</m:t>
                            </m:r>
                          </m:sub>
                          <m:sup>
                            <m:r>
                              <a:rPr lang="en-US" sz="1600" b="0" i="1" smtClean="0">
                                <a:latin typeface="Cambria Math" panose="02040503050406030204" pitchFamily="18" charset="0"/>
                              </a:rPr>
                              <m:t>′</m:t>
                            </m:r>
                          </m:sup>
                        </m:sSubSup>
                        <m:r>
                          <a:rPr lang="en-US" sz="1600" b="0" i="0" smtClean="0">
                            <a:latin typeface="Cambria Math" panose="02040503050406030204" pitchFamily="18" charset="0"/>
                          </a:rPr>
                          <m:t> </m:t>
                        </m:r>
                      </m:oMath>
                    </a14:m>
                    <a:endParaRPr lang="en-US" sz="16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𝜏</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𝛿</m:t>
                              </m:r>
                            </m:e>
                            <m:sub>
                              <m:r>
                                <a:rPr lang="en-US" sz="1600" b="0" i="1" smtClean="0">
                                  <a:latin typeface="Cambria Math" panose="02040503050406030204" pitchFamily="18" charset="0"/>
                                </a:rPr>
                                <m:t>1</m:t>
                              </m:r>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𝛿</m:t>
                              </m:r>
                            </m:e>
                            <m:sub>
                              <m:r>
                                <a:rPr lang="en-US" sz="1600" b="0" i="1" smtClean="0">
                                  <a:latin typeface="Cambria Math" panose="02040503050406030204" pitchFamily="18" charset="0"/>
                                </a:rPr>
                                <m:t>1</m:t>
                              </m:r>
                            </m:sub>
                          </m:sSub>
                        </m:oMath>
                      </m:oMathPara>
                    </a14:m>
                    <a:endParaRPr lang="en-US" sz="1600" b="0" dirty="0"/>
                  </a:p>
                  <a:p>
                    <a:endParaRPr lang="en-TW" sz="1600" dirty="0"/>
                  </a:p>
                </p:txBody>
              </p:sp>
            </mc:Choice>
            <mc:Fallback xmlns="">
              <p:sp>
                <p:nvSpPr>
                  <p:cNvPr id="10" name="TextBox 9">
                    <a:extLst>
                      <a:ext uri="{FF2B5EF4-FFF2-40B4-BE49-F238E27FC236}">
                        <a16:creationId xmlns:a16="http://schemas.microsoft.com/office/drawing/2014/main" id="{2BB388FD-5073-67AD-0F07-48B82F673E2E}"/>
                      </a:ext>
                    </a:extLst>
                  </p:cNvPr>
                  <p:cNvSpPr txBox="1">
                    <a:spLocks noRot="1" noChangeAspect="1" noMove="1" noResize="1" noEditPoints="1" noAdjustHandles="1" noChangeArrowheads="1" noChangeShapeType="1" noTextEdit="1"/>
                  </p:cNvSpPr>
                  <p:nvPr/>
                </p:nvSpPr>
                <p:spPr>
                  <a:xfrm>
                    <a:off x="1731551" y="4771962"/>
                    <a:ext cx="2331806" cy="1097673"/>
                  </a:xfrm>
                  <a:prstGeom prst="rect">
                    <a:avLst/>
                  </a:prstGeom>
                  <a:blipFill>
                    <a:blip r:embed="rId3"/>
                    <a:stretch>
                      <a:fillRect l="-1630" t="-113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334ADF-A757-5AF7-34F0-4C9C36269C67}"/>
                      </a:ext>
                    </a:extLst>
                  </p:cNvPr>
                  <p:cNvSpPr txBox="1"/>
                  <p:nvPr/>
                </p:nvSpPr>
                <p:spPr>
                  <a:xfrm>
                    <a:off x="1726394" y="5807619"/>
                    <a:ext cx="2331807" cy="851452"/>
                  </a:xfrm>
                  <a:prstGeom prst="rect">
                    <a:avLst/>
                  </a:prstGeom>
                  <a:noFill/>
                </p:spPr>
                <p:txBody>
                  <a:bodyPr wrap="square" rtlCol="0">
                    <a:spAutoFit/>
                  </a:bodyPr>
                  <a:lstStyle/>
                  <a:p>
                    <a:r>
                      <a:rPr lang="en-US" sz="1600" dirty="0"/>
                      <a:t>P</a:t>
                    </a:r>
                    <a:r>
                      <a:rPr lang="en-TW" sz="1600" dirty="0"/>
                      <a:t>redicted latency: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𝛿</m:t>
                            </m:r>
                          </m:e>
                          <m:sub>
                            <m:r>
                              <a:rPr lang="en-US" sz="1600" b="0" i="1" dirty="0" smtClean="0">
                                <a:latin typeface="Cambria Math" panose="02040503050406030204" pitchFamily="18" charset="0"/>
                              </a:rPr>
                              <m:t>𝑛</m:t>
                            </m:r>
                          </m:sub>
                        </m:sSub>
                      </m:oMath>
                    </a14:m>
                    <a:endParaRPr lang="en-TW" sz="1600" dirty="0"/>
                  </a:p>
                  <a:p>
                    <a:r>
                      <a:rPr lang="en-TW" sz="1600" dirty="0"/>
                      <a:t>Run time latency: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𝛿</m:t>
                            </m:r>
                          </m:e>
                          <m:sub>
                            <m:r>
                              <a:rPr lang="en-US" sz="1600" b="0" i="1" smtClean="0">
                                <a:latin typeface="Cambria Math" panose="02040503050406030204" pitchFamily="18" charset="0"/>
                              </a:rPr>
                              <m:t>𝑛</m:t>
                            </m:r>
                          </m:sub>
                        </m:sSub>
                        <m:r>
                          <a:rPr lang="en-US" sz="1600" b="0" i="1" smtClean="0">
                            <a:latin typeface="Cambria Math" panose="02040503050406030204" pitchFamily="18" charset="0"/>
                          </a:rPr>
                          <m:t>′</m:t>
                        </m:r>
                      </m:oMath>
                    </a14:m>
                    <a:endParaRPr lang="en-TW" sz="1600" dirty="0"/>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𝜏</m:t>
                              </m:r>
                            </m:e>
                            <m:sub>
                              <m:r>
                                <a:rPr lang="en-US" sz="1600" b="0" i="1" smtClean="0">
                                  <a:latin typeface="Cambria Math" panose="02040503050406030204" pitchFamily="18" charset="0"/>
                                </a:rPr>
                                <m:t>𝑛</m:t>
                              </m:r>
                            </m:sub>
                          </m:sSub>
                          <m:r>
                            <a:rPr lang="en-US" sz="1600" b="0" i="1" smtClean="0">
                              <a:latin typeface="Cambria Math" panose="02040503050406030204" pitchFamily="18" charset="0"/>
                            </a:rPr>
                            <m:t>=</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𝛿</m:t>
                              </m:r>
                            </m:e>
                            <m:sub>
                              <m:r>
                                <a:rPr lang="en-US" sz="1600" b="0" i="1" smtClean="0">
                                  <a:latin typeface="Cambria Math" panose="02040503050406030204" pitchFamily="18" charset="0"/>
                                </a:rPr>
                                <m:t>𝑛</m:t>
                              </m:r>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𝛿</m:t>
                              </m:r>
                            </m:e>
                            <m:sub>
                              <m:r>
                                <a:rPr lang="en-US" sz="1600" b="0" i="1" smtClean="0">
                                  <a:latin typeface="Cambria Math" panose="02040503050406030204" pitchFamily="18" charset="0"/>
                                </a:rPr>
                                <m:t>𝑛</m:t>
                              </m:r>
                            </m:sub>
                          </m:sSub>
                        </m:oMath>
                      </m:oMathPara>
                    </a14:m>
                    <a:endParaRPr lang="en-TW" sz="1600" dirty="0"/>
                  </a:p>
                </p:txBody>
              </p:sp>
            </mc:Choice>
            <mc:Fallback xmlns="">
              <p:sp>
                <p:nvSpPr>
                  <p:cNvPr id="11" name="TextBox 10">
                    <a:extLst>
                      <a:ext uri="{FF2B5EF4-FFF2-40B4-BE49-F238E27FC236}">
                        <a16:creationId xmlns:a16="http://schemas.microsoft.com/office/drawing/2014/main" id="{35334ADF-A757-5AF7-34F0-4C9C36269C67}"/>
                      </a:ext>
                    </a:extLst>
                  </p:cNvPr>
                  <p:cNvSpPr txBox="1">
                    <a:spLocks noRot="1" noChangeAspect="1" noMove="1" noResize="1" noEditPoints="1" noAdjustHandles="1" noChangeArrowheads="1" noChangeShapeType="1" noTextEdit="1"/>
                  </p:cNvSpPr>
                  <p:nvPr/>
                </p:nvSpPr>
                <p:spPr>
                  <a:xfrm>
                    <a:off x="1726394" y="5807619"/>
                    <a:ext cx="2331807" cy="851452"/>
                  </a:xfrm>
                  <a:prstGeom prst="rect">
                    <a:avLst/>
                  </a:prstGeom>
                  <a:blipFill>
                    <a:blip r:embed="rId4"/>
                    <a:stretch>
                      <a:fillRect l="-1081" t="-1471" b="-1471"/>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56EF5207-5018-0B07-7C58-541A8DD422DD}"/>
                  </a:ext>
                </a:extLst>
              </p:cNvPr>
              <p:cNvPicPr>
                <a:picLocks noChangeAspect="1"/>
              </p:cNvPicPr>
              <p:nvPr/>
            </p:nvPicPr>
            <p:blipFill>
              <a:blip r:embed="rId5"/>
              <a:stretch>
                <a:fillRect/>
              </a:stretch>
            </p:blipFill>
            <p:spPr>
              <a:xfrm rot="21087021">
                <a:off x="-70372" y="4086363"/>
                <a:ext cx="1348870" cy="817897"/>
              </a:xfrm>
              <a:prstGeom prst="rect">
                <a:avLst/>
              </a:prstGeom>
            </p:spPr>
          </p:pic>
          <p:sp>
            <p:nvSpPr>
              <p:cNvPr id="13" name="Oval 12">
                <a:extLst>
                  <a:ext uri="{FF2B5EF4-FFF2-40B4-BE49-F238E27FC236}">
                    <a16:creationId xmlns:a16="http://schemas.microsoft.com/office/drawing/2014/main" id="{E0156224-2500-542A-6259-BD237DB6DF22}"/>
                  </a:ext>
                </a:extLst>
              </p:cNvPr>
              <p:cNvSpPr/>
              <p:nvPr/>
            </p:nvSpPr>
            <p:spPr>
              <a:xfrm>
                <a:off x="673160" y="5839709"/>
                <a:ext cx="1068705" cy="6463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M</a:t>
                </a:r>
                <a:r>
                  <a:rPr lang="en-TW" sz="1600" dirty="0"/>
                  <a:t>odel 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C0F34E-6A3E-0BEB-BC81-A40727902963}"/>
                      </a:ext>
                    </a:extLst>
                  </p:cNvPr>
                  <p:cNvSpPr txBox="1"/>
                  <p:nvPr/>
                </p:nvSpPr>
                <p:spPr>
                  <a:xfrm>
                    <a:off x="1355043" y="4317014"/>
                    <a:ext cx="22540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𝑚𝑒𝑎𝑛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m:oMathPara>
                    </a14:m>
                    <a:endParaRPr lang="en-TW" dirty="0"/>
                  </a:p>
                </p:txBody>
              </p:sp>
            </mc:Choice>
            <mc:Fallback xmlns="">
              <p:sp>
                <p:nvSpPr>
                  <p:cNvPr id="14" name="TextBox 13">
                    <a:extLst>
                      <a:ext uri="{FF2B5EF4-FFF2-40B4-BE49-F238E27FC236}">
                        <a16:creationId xmlns:a16="http://schemas.microsoft.com/office/drawing/2014/main" id="{39C0F34E-6A3E-0BEB-BC81-A40727902963}"/>
                      </a:ext>
                    </a:extLst>
                  </p:cNvPr>
                  <p:cNvSpPr txBox="1">
                    <a:spLocks noRot="1" noChangeAspect="1" noMove="1" noResize="1" noEditPoints="1" noAdjustHandles="1" noChangeArrowheads="1" noChangeShapeType="1" noTextEdit="1"/>
                  </p:cNvSpPr>
                  <p:nvPr/>
                </p:nvSpPr>
                <p:spPr>
                  <a:xfrm>
                    <a:off x="1355043" y="4317014"/>
                    <a:ext cx="2254079" cy="276999"/>
                  </a:xfrm>
                  <a:prstGeom prst="rect">
                    <a:avLst/>
                  </a:prstGeom>
                  <a:blipFill>
                    <a:blip r:embed="rId6"/>
                    <a:stretch>
                      <a:fillRect l="-562" r="-3371" b="-34783"/>
                    </a:stretch>
                  </a:blipFill>
                </p:spPr>
                <p:txBody>
                  <a:bodyPr/>
                  <a:lstStyle/>
                  <a:p>
                    <a:r>
                      <a:rPr lang="en-TW">
                        <a:noFill/>
                      </a:rPr>
                      <a:t> </a:t>
                    </a:r>
                  </a:p>
                </p:txBody>
              </p:sp>
            </mc:Fallback>
          </mc:AlternateContent>
        </p:grpSp>
        <p:sp>
          <p:nvSpPr>
            <p:cNvPr id="7" name="TextBox 6">
              <a:extLst>
                <a:ext uri="{FF2B5EF4-FFF2-40B4-BE49-F238E27FC236}">
                  <a16:creationId xmlns:a16="http://schemas.microsoft.com/office/drawing/2014/main" id="{3C4A18B7-BC20-1E29-0D24-0012F3C71FEF}"/>
                </a:ext>
              </a:extLst>
            </p:cNvPr>
            <p:cNvSpPr txBox="1"/>
            <p:nvPr/>
          </p:nvSpPr>
          <p:spPr>
            <a:xfrm rot="5400000">
              <a:off x="979950" y="6257583"/>
              <a:ext cx="2390775" cy="369332"/>
            </a:xfrm>
            <a:prstGeom prst="rect">
              <a:avLst/>
            </a:prstGeom>
            <a:noFill/>
          </p:spPr>
          <p:txBody>
            <a:bodyPr wrap="square" rtlCol="0">
              <a:spAutoFit/>
            </a:bodyPr>
            <a:lstStyle/>
            <a:p>
              <a:r>
                <a:rPr lang="en-TW" dirty="0"/>
                <a:t>…</a:t>
              </a:r>
            </a:p>
          </p:txBody>
        </p:sp>
      </p:grpSp>
      <p:sp>
        <p:nvSpPr>
          <p:cNvPr id="15" name="Title 1">
            <a:extLst>
              <a:ext uri="{FF2B5EF4-FFF2-40B4-BE49-F238E27FC236}">
                <a16:creationId xmlns:a16="http://schemas.microsoft.com/office/drawing/2014/main" id="{E5C68B0A-313A-E830-4930-E5C9D8A67896}"/>
              </a:ext>
            </a:extLst>
          </p:cNvPr>
          <p:cNvSpPr txBox="1">
            <a:spLocks/>
          </p:cNvSpPr>
          <p:nvPr/>
        </p:nvSpPr>
        <p:spPr>
          <a:xfrm>
            <a:off x="261162" y="2334570"/>
            <a:ext cx="3943325"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cap="none"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TW" dirty="0"/>
              <a:t>Latency Prediction</a:t>
            </a:r>
          </a:p>
        </p:txBody>
      </p:sp>
      <p:pic>
        <p:nvPicPr>
          <p:cNvPr id="17" name="Picture 16">
            <a:extLst>
              <a:ext uri="{FF2B5EF4-FFF2-40B4-BE49-F238E27FC236}">
                <a16:creationId xmlns:a16="http://schemas.microsoft.com/office/drawing/2014/main" id="{BEC11ED3-05F5-D70C-BF0F-3CC088C29693}"/>
              </a:ext>
            </a:extLst>
          </p:cNvPr>
          <p:cNvPicPr>
            <a:picLocks noChangeAspect="1"/>
          </p:cNvPicPr>
          <p:nvPr/>
        </p:nvPicPr>
        <p:blipFill>
          <a:blip r:embed="rId8"/>
          <a:stretch>
            <a:fillRect/>
          </a:stretch>
        </p:blipFill>
        <p:spPr>
          <a:xfrm>
            <a:off x="3693011" y="3662593"/>
            <a:ext cx="5333130" cy="1800669"/>
          </a:xfrm>
          <a:prstGeom prst="rect">
            <a:avLst/>
          </a:prstGeom>
        </p:spPr>
      </p:pic>
      <p:sp>
        <p:nvSpPr>
          <p:cNvPr id="19" name="Content Placeholder 2">
            <a:extLst>
              <a:ext uri="{FF2B5EF4-FFF2-40B4-BE49-F238E27FC236}">
                <a16:creationId xmlns:a16="http://schemas.microsoft.com/office/drawing/2014/main" id="{F35F44DF-F24D-AE69-5E14-AB96B9574279}"/>
              </a:ext>
            </a:extLst>
          </p:cNvPr>
          <p:cNvSpPr txBox="1">
            <a:spLocks/>
          </p:cNvSpPr>
          <p:nvPr/>
        </p:nvSpPr>
        <p:spPr>
          <a:xfrm>
            <a:off x="468925" y="3814852"/>
            <a:ext cx="4394498"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r>
              <a:rPr lang="en-TW" dirty="0"/>
              <a:t>Computing latency</a:t>
            </a:r>
          </a:p>
          <a:p>
            <a:endParaRPr lang="en-TW" dirty="0"/>
          </a:p>
          <a:p>
            <a:pPr marL="0" indent="0">
              <a:buNone/>
            </a:pPr>
            <a:endParaRPr lang="en-TW" dirty="0"/>
          </a:p>
          <a:p>
            <a:r>
              <a:rPr lang="en-TW" dirty="0"/>
              <a:t>Transmission latency</a:t>
            </a:r>
          </a:p>
        </p:txBody>
      </p:sp>
      <p:pic>
        <p:nvPicPr>
          <p:cNvPr id="21" name="Picture 20">
            <a:extLst>
              <a:ext uri="{FF2B5EF4-FFF2-40B4-BE49-F238E27FC236}">
                <a16:creationId xmlns:a16="http://schemas.microsoft.com/office/drawing/2014/main" id="{8098AB97-D273-67DB-4DF3-9D74CAA47B31}"/>
              </a:ext>
            </a:extLst>
          </p:cNvPr>
          <p:cNvPicPr>
            <a:picLocks noChangeAspect="1"/>
          </p:cNvPicPr>
          <p:nvPr/>
        </p:nvPicPr>
        <p:blipFill>
          <a:blip r:embed="rId9"/>
          <a:stretch>
            <a:fillRect/>
          </a:stretch>
        </p:blipFill>
        <p:spPr>
          <a:xfrm>
            <a:off x="615650" y="5635091"/>
            <a:ext cx="2324100" cy="774700"/>
          </a:xfrm>
          <a:prstGeom prst="rect">
            <a:avLst/>
          </a:prstGeom>
        </p:spPr>
      </p:pic>
      <p:sp>
        <p:nvSpPr>
          <p:cNvPr id="22" name="TextBox 21">
            <a:extLst>
              <a:ext uri="{FF2B5EF4-FFF2-40B4-BE49-F238E27FC236}">
                <a16:creationId xmlns:a16="http://schemas.microsoft.com/office/drawing/2014/main" id="{F96B7611-2265-554E-F3A7-B1D059E5BAEF}"/>
              </a:ext>
            </a:extLst>
          </p:cNvPr>
          <p:cNvSpPr txBox="1"/>
          <p:nvPr/>
        </p:nvSpPr>
        <p:spPr>
          <a:xfrm>
            <a:off x="3143139" y="5498691"/>
            <a:ext cx="1973617" cy="369332"/>
          </a:xfrm>
          <a:prstGeom prst="rect">
            <a:avLst/>
          </a:prstGeom>
          <a:noFill/>
        </p:spPr>
        <p:txBody>
          <a:bodyPr wrap="none" rtlCol="0">
            <a:spAutoFit/>
          </a:bodyPr>
          <a:lstStyle/>
          <a:p>
            <a:r>
              <a:rPr lang="en-US" dirty="0">
                <a:solidFill>
                  <a:srgbClr val="C00000"/>
                </a:solidFill>
              </a:rPr>
              <a:t>L</a:t>
            </a:r>
            <a:r>
              <a:rPr lang="en-TW" dirty="0">
                <a:solidFill>
                  <a:srgbClr val="C00000"/>
                </a:solidFill>
              </a:rPr>
              <a:t>ayer output size</a:t>
            </a:r>
          </a:p>
        </p:txBody>
      </p:sp>
      <p:sp>
        <p:nvSpPr>
          <p:cNvPr id="23" name="TextBox 22">
            <a:extLst>
              <a:ext uri="{FF2B5EF4-FFF2-40B4-BE49-F238E27FC236}">
                <a16:creationId xmlns:a16="http://schemas.microsoft.com/office/drawing/2014/main" id="{377C4224-7901-4199-2380-15BD31D16AF1}"/>
              </a:ext>
            </a:extLst>
          </p:cNvPr>
          <p:cNvSpPr txBox="1"/>
          <p:nvPr/>
        </p:nvSpPr>
        <p:spPr>
          <a:xfrm>
            <a:off x="3111113" y="5976287"/>
            <a:ext cx="3213939" cy="923330"/>
          </a:xfrm>
          <a:prstGeom prst="rect">
            <a:avLst/>
          </a:prstGeom>
          <a:noFill/>
        </p:spPr>
        <p:txBody>
          <a:bodyPr wrap="square" rtlCol="0">
            <a:spAutoFit/>
          </a:bodyPr>
          <a:lstStyle/>
          <a:p>
            <a:r>
              <a:rPr lang="en-US" dirty="0">
                <a:solidFill>
                  <a:srgbClr val="C00000"/>
                </a:solidFill>
              </a:rPr>
              <a:t>Capacity-throughput, 0.9 makes room for background traffic</a:t>
            </a:r>
            <a:endParaRPr lang="en-TW" dirty="0">
              <a:solidFill>
                <a:srgbClr val="C00000"/>
              </a:solidFill>
            </a:endParaRPr>
          </a:p>
        </p:txBody>
      </p:sp>
      <p:sp>
        <p:nvSpPr>
          <p:cNvPr id="24" name="TextBox 23">
            <a:extLst>
              <a:ext uri="{FF2B5EF4-FFF2-40B4-BE49-F238E27FC236}">
                <a16:creationId xmlns:a16="http://schemas.microsoft.com/office/drawing/2014/main" id="{A4B9163A-D14D-1C19-E174-F4B32F9809D8}"/>
              </a:ext>
            </a:extLst>
          </p:cNvPr>
          <p:cNvSpPr txBox="1"/>
          <p:nvPr/>
        </p:nvSpPr>
        <p:spPr>
          <a:xfrm>
            <a:off x="2957561" y="2593361"/>
            <a:ext cx="2747186" cy="646331"/>
          </a:xfrm>
          <a:prstGeom prst="rect">
            <a:avLst/>
          </a:prstGeom>
          <a:noFill/>
        </p:spPr>
        <p:txBody>
          <a:bodyPr wrap="square" rtlCol="0">
            <a:spAutoFit/>
          </a:bodyPr>
          <a:lstStyle/>
          <a:p>
            <a:r>
              <a:rPr lang="en-TW" dirty="0">
                <a:solidFill>
                  <a:srgbClr val="C00000"/>
                </a:solidFill>
              </a:rPr>
              <a:t>Y: lookup table value of computing latency</a:t>
            </a:r>
          </a:p>
        </p:txBody>
      </p:sp>
      <p:sp>
        <p:nvSpPr>
          <p:cNvPr id="25" name="TextBox 24">
            <a:extLst>
              <a:ext uri="{FF2B5EF4-FFF2-40B4-BE49-F238E27FC236}">
                <a16:creationId xmlns:a16="http://schemas.microsoft.com/office/drawing/2014/main" id="{C81D035E-52A4-C4CF-900C-6D059387989B}"/>
              </a:ext>
            </a:extLst>
          </p:cNvPr>
          <p:cNvSpPr txBox="1"/>
          <p:nvPr/>
        </p:nvSpPr>
        <p:spPr>
          <a:xfrm>
            <a:off x="686419" y="4173967"/>
            <a:ext cx="2902087" cy="923330"/>
          </a:xfrm>
          <a:prstGeom prst="rect">
            <a:avLst/>
          </a:prstGeom>
          <a:noFill/>
        </p:spPr>
        <p:txBody>
          <a:bodyPr wrap="square" rtlCol="0">
            <a:spAutoFit/>
          </a:bodyPr>
          <a:lstStyle/>
          <a:p>
            <a:r>
              <a:rPr lang="en-TW" dirty="0">
                <a:solidFill>
                  <a:srgbClr val="C00000"/>
                </a:solidFill>
              </a:rPr>
              <a:t>Identify the layers running on device/edge/cloud based on partition points</a:t>
            </a:r>
          </a:p>
        </p:txBody>
      </p:sp>
      <p:cxnSp>
        <p:nvCxnSpPr>
          <p:cNvPr id="27" name="Straight Arrow Connector 26">
            <a:extLst>
              <a:ext uri="{FF2B5EF4-FFF2-40B4-BE49-F238E27FC236}">
                <a16:creationId xmlns:a16="http://schemas.microsoft.com/office/drawing/2014/main" id="{7C0D0263-8508-FEC3-2E4E-BB52E56D4F96}"/>
              </a:ext>
            </a:extLst>
          </p:cNvPr>
          <p:cNvCxnSpPr/>
          <p:nvPr/>
        </p:nvCxnSpPr>
        <p:spPr>
          <a:xfrm flipH="1">
            <a:off x="3588506" y="4079794"/>
            <a:ext cx="332141" cy="2416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98AA7D1B-E52F-7CCF-B95D-B681F40930E5}"/>
              </a:ext>
            </a:extLst>
          </p:cNvPr>
          <p:cNvSpPr/>
          <p:nvPr/>
        </p:nvSpPr>
        <p:spPr>
          <a:xfrm rot="16200000">
            <a:off x="4491797" y="3222664"/>
            <a:ext cx="160406" cy="983898"/>
          </a:xfrm>
          <a:prstGeom prst="rightBrace">
            <a:avLst/>
          </a:prstGeom>
          <a:ln w="38100">
            <a:solidFill>
              <a:srgbClr val="355D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18" name="Right Brace 17">
            <a:extLst>
              <a:ext uri="{FF2B5EF4-FFF2-40B4-BE49-F238E27FC236}">
                <a16:creationId xmlns:a16="http://schemas.microsoft.com/office/drawing/2014/main" id="{69A727F0-742C-5EE2-8A16-F68E3BE80AF7}"/>
              </a:ext>
            </a:extLst>
          </p:cNvPr>
          <p:cNvSpPr/>
          <p:nvPr/>
        </p:nvSpPr>
        <p:spPr>
          <a:xfrm rot="16200000">
            <a:off x="6269797" y="3188152"/>
            <a:ext cx="160406" cy="983898"/>
          </a:xfrm>
          <a:prstGeom prst="rightBrace">
            <a:avLst/>
          </a:prstGeom>
          <a:ln w="38100">
            <a:solidFill>
              <a:srgbClr val="355D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0" name="Right Brace 19">
            <a:extLst>
              <a:ext uri="{FF2B5EF4-FFF2-40B4-BE49-F238E27FC236}">
                <a16:creationId xmlns:a16="http://schemas.microsoft.com/office/drawing/2014/main" id="{5C60AAC6-7387-F0AC-4C02-81BF601F1512}"/>
              </a:ext>
            </a:extLst>
          </p:cNvPr>
          <p:cNvSpPr/>
          <p:nvPr/>
        </p:nvSpPr>
        <p:spPr>
          <a:xfrm rot="16200000">
            <a:off x="7825699" y="3188151"/>
            <a:ext cx="160406" cy="983898"/>
          </a:xfrm>
          <a:prstGeom prst="rightBrace">
            <a:avLst/>
          </a:prstGeom>
          <a:ln w="38100">
            <a:solidFill>
              <a:srgbClr val="355D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26" name="TextBox 25">
            <a:extLst>
              <a:ext uri="{FF2B5EF4-FFF2-40B4-BE49-F238E27FC236}">
                <a16:creationId xmlns:a16="http://schemas.microsoft.com/office/drawing/2014/main" id="{40AEE253-4569-4C8E-B565-9D9572CB264E}"/>
              </a:ext>
            </a:extLst>
          </p:cNvPr>
          <p:cNvSpPr txBox="1"/>
          <p:nvPr/>
        </p:nvSpPr>
        <p:spPr>
          <a:xfrm>
            <a:off x="3691304" y="3138420"/>
            <a:ext cx="1633781" cy="492443"/>
          </a:xfrm>
          <a:prstGeom prst="rect">
            <a:avLst/>
          </a:prstGeom>
          <a:noFill/>
        </p:spPr>
        <p:txBody>
          <a:bodyPr wrap="none" rtlCol="0">
            <a:spAutoFit/>
          </a:bodyPr>
          <a:lstStyle/>
          <a:p>
            <a:pPr algn="ctr"/>
            <a:r>
              <a:rPr lang="en-TW" sz="1300" dirty="0">
                <a:solidFill>
                  <a:srgbClr val="355D7E"/>
                </a:solidFill>
              </a:rPr>
              <a:t>Computing latency </a:t>
            </a:r>
            <a:br>
              <a:rPr lang="en-TW" sz="1300" dirty="0">
                <a:solidFill>
                  <a:srgbClr val="355D7E"/>
                </a:solidFill>
              </a:rPr>
            </a:br>
            <a:r>
              <a:rPr lang="en-TW" sz="1300" dirty="0">
                <a:solidFill>
                  <a:srgbClr val="355D7E"/>
                </a:solidFill>
              </a:rPr>
              <a:t>on Device</a:t>
            </a:r>
          </a:p>
        </p:txBody>
      </p:sp>
      <p:sp>
        <p:nvSpPr>
          <p:cNvPr id="28" name="TextBox 27">
            <a:extLst>
              <a:ext uri="{FF2B5EF4-FFF2-40B4-BE49-F238E27FC236}">
                <a16:creationId xmlns:a16="http://schemas.microsoft.com/office/drawing/2014/main" id="{7EF1F2C9-EBC4-6002-6C66-BA604D0AAE18}"/>
              </a:ext>
            </a:extLst>
          </p:cNvPr>
          <p:cNvSpPr txBox="1"/>
          <p:nvPr/>
        </p:nvSpPr>
        <p:spPr>
          <a:xfrm>
            <a:off x="5508161" y="3138420"/>
            <a:ext cx="1633781" cy="492443"/>
          </a:xfrm>
          <a:prstGeom prst="rect">
            <a:avLst/>
          </a:prstGeom>
          <a:noFill/>
        </p:spPr>
        <p:txBody>
          <a:bodyPr wrap="none" rtlCol="0">
            <a:spAutoFit/>
          </a:bodyPr>
          <a:lstStyle/>
          <a:p>
            <a:pPr algn="ctr"/>
            <a:r>
              <a:rPr lang="en-TW" sz="1300" dirty="0">
                <a:solidFill>
                  <a:srgbClr val="355D7E"/>
                </a:solidFill>
              </a:rPr>
              <a:t>Computing latency </a:t>
            </a:r>
            <a:br>
              <a:rPr lang="en-TW" sz="1300" dirty="0">
                <a:solidFill>
                  <a:srgbClr val="355D7E"/>
                </a:solidFill>
              </a:rPr>
            </a:br>
            <a:r>
              <a:rPr lang="en-TW" sz="1300" dirty="0">
                <a:solidFill>
                  <a:srgbClr val="355D7E"/>
                </a:solidFill>
              </a:rPr>
              <a:t>on Edge</a:t>
            </a:r>
          </a:p>
        </p:txBody>
      </p:sp>
      <p:sp>
        <p:nvSpPr>
          <p:cNvPr id="29" name="TextBox 28">
            <a:extLst>
              <a:ext uri="{FF2B5EF4-FFF2-40B4-BE49-F238E27FC236}">
                <a16:creationId xmlns:a16="http://schemas.microsoft.com/office/drawing/2014/main" id="{5645025F-ABBD-BF59-A985-6F59D2D4959C}"/>
              </a:ext>
            </a:extLst>
          </p:cNvPr>
          <p:cNvSpPr txBox="1"/>
          <p:nvPr/>
        </p:nvSpPr>
        <p:spPr>
          <a:xfrm>
            <a:off x="7065269" y="3138420"/>
            <a:ext cx="1633781" cy="492443"/>
          </a:xfrm>
          <a:prstGeom prst="rect">
            <a:avLst/>
          </a:prstGeom>
          <a:noFill/>
        </p:spPr>
        <p:txBody>
          <a:bodyPr wrap="none" rtlCol="0">
            <a:spAutoFit/>
          </a:bodyPr>
          <a:lstStyle/>
          <a:p>
            <a:pPr algn="ctr"/>
            <a:r>
              <a:rPr lang="en-TW" sz="1300" dirty="0">
                <a:solidFill>
                  <a:srgbClr val="355D7E"/>
                </a:solidFill>
              </a:rPr>
              <a:t>Computing latency </a:t>
            </a:r>
          </a:p>
          <a:p>
            <a:pPr algn="ctr"/>
            <a:r>
              <a:rPr lang="en-TW" sz="1300" dirty="0">
                <a:solidFill>
                  <a:srgbClr val="355D7E"/>
                </a:solidFill>
              </a:rPr>
              <a:t>on Cloud</a:t>
            </a:r>
          </a:p>
        </p:txBody>
      </p:sp>
      <p:sp>
        <p:nvSpPr>
          <p:cNvPr id="30" name="Right Brace 29">
            <a:extLst>
              <a:ext uri="{FF2B5EF4-FFF2-40B4-BE49-F238E27FC236}">
                <a16:creationId xmlns:a16="http://schemas.microsoft.com/office/drawing/2014/main" id="{7533CE70-C85F-9F5A-8EA3-D6F12068DCB4}"/>
              </a:ext>
            </a:extLst>
          </p:cNvPr>
          <p:cNvSpPr/>
          <p:nvPr/>
        </p:nvSpPr>
        <p:spPr>
          <a:xfrm rot="5400000" flipV="1">
            <a:off x="6395279" y="3728926"/>
            <a:ext cx="113091" cy="3480973"/>
          </a:xfrm>
          <a:prstGeom prst="rightBrace">
            <a:avLst/>
          </a:prstGeom>
          <a:ln w="38100">
            <a:solidFill>
              <a:srgbClr val="355D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31" name="TextBox 30">
            <a:extLst>
              <a:ext uri="{FF2B5EF4-FFF2-40B4-BE49-F238E27FC236}">
                <a16:creationId xmlns:a16="http://schemas.microsoft.com/office/drawing/2014/main" id="{C90D31D3-78C7-3799-59DD-F81D9ADAE625}"/>
              </a:ext>
            </a:extLst>
          </p:cNvPr>
          <p:cNvSpPr txBox="1"/>
          <p:nvPr/>
        </p:nvSpPr>
        <p:spPr>
          <a:xfrm>
            <a:off x="5162954" y="5586163"/>
            <a:ext cx="2613216" cy="292388"/>
          </a:xfrm>
          <a:prstGeom prst="rect">
            <a:avLst/>
          </a:prstGeom>
          <a:noFill/>
        </p:spPr>
        <p:txBody>
          <a:bodyPr wrap="none" rtlCol="0">
            <a:spAutoFit/>
          </a:bodyPr>
          <a:lstStyle/>
          <a:p>
            <a:r>
              <a:rPr lang="en-TW" sz="1300" dirty="0">
                <a:solidFill>
                  <a:srgbClr val="355D7E"/>
                </a:solidFill>
              </a:rPr>
              <a:t>Computing latency of exit layers</a:t>
            </a:r>
          </a:p>
        </p:txBody>
      </p:sp>
      <p:sp>
        <p:nvSpPr>
          <p:cNvPr id="32" name="Rectangle 31">
            <a:extLst>
              <a:ext uri="{FF2B5EF4-FFF2-40B4-BE49-F238E27FC236}">
                <a16:creationId xmlns:a16="http://schemas.microsoft.com/office/drawing/2014/main" id="{D1AF5147-DF81-440D-8B9B-1F687DD0E4CC}"/>
              </a:ext>
            </a:extLst>
          </p:cNvPr>
          <p:cNvSpPr/>
          <p:nvPr/>
        </p:nvSpPr>
        <p:spPr>
          <a:xfrm>
            <a:off x="8641388" y="5068544"/>
            <a:ext cx="147012" cy="214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W"/>
          </a:p>
        </p:txBody>
      </p:sp>
    </p:spTree>
    <p:extLst>
      <p:ext uri="{BB962C8B-B14F-4D97-AF65-F5344CB8AC3E}">
        <p14:creationId xmlns:p14="http://schemas.microsoft.com/office/powerpoint/2010/main" val="180824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3" grpId="0"/>
      <p:bldP spid="24" grpId="0"/>
      <p:bldP spid="25" grpId="0"/>
      <p:bldP spid="16" grpId="0" animBg="1"/>
      <p:bldP spid="18" grpId="0" animBg="1"/>
      <p:bldP spid="20" grpId="0" animBg="1"/>
      <p:bldP spid="26" grpId="0"/>
      <p:bldP spid="28" grpId="0"/>
      <p:bldP spid="29" grpId="0"/>
      <p:bldP spid="30"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D92D-A163-2058-B48E-026041712164}"/>
              </a:ext>
            </a:extLst>
          </p:cNvPr>
          <p:cNvSpPr>
            <a:spLocks noGrp="1"/>
          </p:cNvSpPr>
          <p:nvPr>
            <p:ph type="title"/>
          </p:nvPr>
        </p:nvSpPr>
        <p:spPr>
          <a:xfrm>
            <a:off x="710946" y="118872"/>
            <a:ext cx="7772400" cy="1609344"/>
          </a:xfrm>
        </p:spPr>
        <p:txBody>
          <a:bodyPr/>
          <a:lstStyle/>
          <a:p>
            <a:r>
              <a:rPr lang="en-TW" dirty="0"/>
              <a:t>Throughput</a:t>
            </a:r>
          </a:p>
        </p:txBody>
      </p:sp>
      <p:sp>
        <p:nvSpPr>
          <p:cNvPr id="3" name="Content Placeholder 2">
            <a:extLst>
              <a:ext uri="{FF2B5EF4-FFF2-40B4-BE49-F238E27FC236}">
                <a16:creationId xmlns:a16="http://schemas.microsoft.com/office/drawing/2014/main" id="{EA3EDB50-3B94-1D7B-BC3B-32467411391A}"/>
              </a:ext>
            </a:extLst>
          </p:cNvPr>
          <p:cNvSpPr>
            <a:spLocks noGrp="1"/>
          </p:cNvSpPr>
          <p:nvPr>
            <p:ph idx="1"/>
          </p:nvPr>
        </p:nvSpPr>
        <p:spPr>
          <a:xfrm>
            <a:off x="710946" y="1403604"/>
            <a:ext cx="7772400" cy="4050792"/>
          </a:xfrm>
        </p:spPr>
        <p:txBody>
          <a:bodyPr/>
          <a:lstStyle/>
          <a:p>
            <a:r>
              <a:rPr lang="en-TW" dirty="0"/>
              <a:t>Number of served requests</a:t>
            </a:r>
          </a:p>
          <a:p>
            <a:endParaRPr lang="en-TW" dirty="0"/>
          </a:p>
          <a:p>
            <a:endParaRPr lang="en-TW" dirty="0"/>
          </a:p>
          <a:p>
            <a:endParaRPr lang="en-TW" dirty="0"/>
          </a:p>
          <a:p>
            <a:endParaRPr lang="en-TW" dirty="0"/>
          </a:p>
          <a:p>
            <a:r>
              <a:rPr lang="en-TW" dirty="0"/>
              <a:t>Maximize throughput under computing resource constraints</a:t>
            </a:r>
          </a:p>
        </p:txBody>
      </p:sp>
      <p:sp>
        <p:nvSpPr>
          <p:cNvPr id="4" name="Slide Number Placeholder 3">
            <a:extLst>
              <a:ext uri="{FF2B5EF4-FFF2-40B4-BE49-F238E27FC236}">
                <a16:creationId xmlns:a16="http://schemas.microsoft.com/office/drawing/2014/main" id="{CE92B920-4944-2394-746E-8509C2994CB6}"/>
              </a:ext>
            </a:extLst>
          </p:cNvPr>
          <p:cNvSpPr>
            <a:spLocks noGrp="1"/>
          </p:cNvSpPr>
          <p:nvPr>
            <p:ph type="sldNum" sz="quarter" idx="12"/>
          </p:nvPr>
        </p:nvSpPr>
        <p:spPr/>
        <p:txBody>
          <a:bodyPr/>
          <a:lstStyle/>
          <a:p>
            <a:fld id="{D8A6CFCF-6699-F547-B2B9-9792AFF236BC}" type="slidenum">
              <a:rPr lang="en-TW" smtClean="0"/>
              <a:t>27</a:t>
            </a:fld>
            <a:endParaRPr lang="en-TW" dirty="0"/>
          </a:p>
        </p:txBody>
      </p:sp>
      <p:sp>
        <p:nvSpPr>
          <p:cNvPr id="5" name="Title 1">
            <a:extLst>
              <a:ext uri="{FF2B5EF4-FFF2-40B4-BE49-F238E27FC236}">
                <a16:creationId xmlns:a16="http://schemas.microsoft.com/office/drawing/2014/main" id="{8EF9C29F-E1E9-1BB0-DACC-F71A381D34A3}"/>
              </a:ext>
            </a:extLst>
          </p:cNvPr>
          <p:cNvSpPr txBox="1">
            <a:spLocks/>
          </p:cNvSpPr>
          <p:nvPr/>
        </p:nvSpPr>
        <p:spPr>
          <a:xfrm>
            <a:off x="710946" y="2391157"/>
            <a:ext cx="7772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TW" dirty="0"/>
              <a:t>Formulation</a:t>
            </a:r>
          </a:p>
        </p:txBody>
      </p:sp>
      <p:pic>
        <p:nvPicPr>
          <p:cNvPr id="7" name="Picture 6">
            <a:extLst>
              <a:ext uri="{FF2B5EF4-FFF2-40B4-BE49-F238E27FC236}">
                <a16:creationId xmlns:a16="http://schemas.microsoft.com/office/drawing/2014/main" id="{83897617-0BB8-5F06-131B-97DC78AA635D}"/>
              </a:ext>
            </a:extLst>
          </p:cNvPr>
          <p:cNvPicPr>
            <a:picLocks noChangeAspect="1"/>
          </p:cNvPicPr>
          <p:nvPr/>
        </p:nvPicPr>
        <p:blipFill>
          <a:blip r:embed="rId4"/>
          <a:stretch>
            <a:fillRect/>
          </a:stretch>
        </p:blipFill>
        <p:spPr>
          <a:xfrm>
            <a:off x="1022093" y="1791675"/>
            <a:ext cx="3575053" cy="691471"/>
          </a:xfrm>
          <a:prstGeom prst="rect">
            <a:avLst/>
          </a:prstGeom>
        </p:spPr>
      </p:pic>
      <p:pic>
        <p:nvPicPr>
          <p:cNvPr id="9" name="Picture 8">
            <a:extLst>
              <a:ext uri="{FF2B5EF4-FFF2-40B4-BE49-F238E27FC236}">
                <a16:creationId xmlns:a16="http://schemas.microsoft.com/office/drawing/2014/main" id="{DD147356-5C4D-B436-B721-F765DEA7C7DE}"/>
              </a:ext>
            </a:extLst>
          </p:cNvPr>
          <p:cNvPicPr>
            <a:picLocks noChangeAspect="1"/>
          </p:cNvPicPr>
          <p:nvPr/>
        </p:nvPicPr>
        <p:blipFill>
          <a:blip r:embed="rId5"/>
          <a:stretch>
            <a:fillRect/>
          </a:stretch>
        </p:blipFill>
        <p:spPr>
          <a:xfrm>
            <a:off x="1022093" y="4101085"/>
            <a:ext cx="3416300" cy="2171700"/>
          </a:xfrm>
          <a:prstGeom prst="rect">
            <a:avLst/>
          </a:prstGeom>
        </p:spPr>
      </p:pic>
      <p:sp>
        <p:nvSpPr>
          <p:cNvPr id="10" name="Rectangle 9">
            <a:extLst>
              <a:ext uri="{FF2B5EF4-FFF2-40B4-BE49-F238E27FC236}">
                <a16:creationId xmlns:a16="http://schemas.microsoft.com/office/drawing/2014/main" id="{8E57D52F-9EC2-810B-ADB1-F366C1FBAEF8}"/>
              </a:ext>
            </a:extLst>
          </p:cNvPr>
          <p:cNvSpPr/>
          <p:nvPr/>
        </p:nvSpPr>
        <p:spPr>
          <a:xfrm>
            <a:off x="2529826" y="4672208"/>
            <a:ext cx="626301" cy="16005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TextBox 10">
            <a:extLst>
              <a:ext uri="{FF2B5EF4-FFF2-40B4-BE49-F238E27FC236}">
                <a16:creationId xmlns:a16="http://schemas.microsoft.com/office/drawing/2014/main" id="{215FD823-2FC9-2165-945E-04F02F1483C6}"/>
              </a:ext>
            </a:extLst>
          </p:cNvPr>
          <p:cNvSpPr txBox="1"/>
          <p:nvPr/>
        </p:nvSpPr>
        <p:spPr>
          <a:xfrm>
            <a:off x="5129330" y="4610132"/>
            <a:ext cx="3764840" cy="1323439"/>
          </a:xfrm>
          <a:prstGeom prst="rect">
            <a:avLst/>
          </a:prstGeom>
          <a:noFill/>
        </p:spPr>
        <p:txBody>
          <a:bodyPr wrap="square" rtlCol="0">
            <a:spAutoFit/>
          </a:bodyPr>
          <a:lstStyle/>
          <a:p>
            <a:r>
              <a:rPr lang="en-TW" sz="2000" dirty="0">
                <a:solidFill>
                  <a:srgbClr val="C00000"/>
                </a:solidFill>
              </a:rPr>
              <a:t>Based on partition points, </a:t>
            </a:r>
            <a:r>
              <a:rPr lang="en-US" sz="2000" dirty="0">
                <a:solidFill>
                  <a:srgbClr val="C00000"/>
                </a:solidFill>
              </a:rPr>
              <a:t>w</a:t>
            </a:r>
            <a:r>
              <a:rPr lang="en-TW" sz="2000" dirty="0">
                <a:solidFill>
                  <a:srgbClr val="C00000"/>
                </a:solidFill>
              </a:rPr>
              <a:t>e can determine if a computing device is participate in the execution of model m</a:t>
            </a:r>
          </a:p>
        </p:txBody>
      </p:sp>
      <p:sp>
        <p:nvSpPr>
          <p:cNvPr id="12" name="TextBox 11">
            <a:extLst>
              <a:ext uri="{FF2B5EF4-FFF2-40B4-BE49-F238E27FC236}">
                <a16:creationId xmlns:a16="http://schemas.microsoft.com/office/drawing/2014/main" id="{341BC53A-C670-0506-DAD0-7415E323BAF3}"/>
              </a:ext>
            </a:extLst>
          </p:cNvPr>
          <p:cNvSpPr txBox="1"/>
          <p:nvPr/>
        </p:nvSpPr>
        <p:spPr>
          <a:xfrm>
            <a:off x="3770993" y="4701021"/>
            <a:ext cx="872355" cy="1754326"/>
          </a:xfrm>
          <a:prstGeom prst="rect">
            <a:avLst/>
          </a:prstGeom>
          <a:noFill/>
        </p:spPr>
        <p:txBody>
          <a:bodyPr wrap="none" rtlCol="0">
            <a:spAutoFit/>
          </a:bodyPr>
          <a:lstStyle/>
          <a:p>
            <a:r>
              <a:rPr lang="en-US" dirty="0">
                <a:solidFill>
                  <a:srgbClr val="355D7E"/>
                </a:solidFill>
              </a:rPr>
              <a:t>D</a:t>
            </a:r>
            <a:r>
              <a:rPr lang="en-TW" dirty="0">
                <a:solidFill>
                  <a:srgbClr val="355D7E"/>
                </a:solidFill>
              </a:rPr>
              <a:t>evice</a:t>
            </a:r>
          </a:p>
          <a:p>
            <a:endParaRPr lang="en-TW" dirty="0">
              <a:solidFill>
                <a:srgbClr val="355D7E"/>
              </a:solidFill>
            </a:endParaRPr>
          </a:p>
          <a:p>
            <a:r>
              <a:rPr lang="en-US" dirty="0">
                <a:solidFill>
                  <a:srgbClr val="355D7E"/>
                </a:solidFill>
              </a:rPr>
              <a:t>E</a:t>
            </a:r>
            <a:r>
              <a:rPr lang="en-TW" dirty="0">
                <a:solidFill>
                  <a:srgbClr val="355D7E"/>
                </a:solidFill>
              </a:rPr>
              <a:t>dge</a:t>
            </a:r>
          </a:p>
          <a:p>
            <a:endParaRPr lang="en-US" dirty="0">
              <a:solidFill>
                <a:srgbClr val="355D7E"/>
              </a:solidFill>
            </a:endParaRPr>
          </a:p>
          <a:p>
            <a:r>
              <a:rPr lang="en-US" dirty="0">
                <a:solidFill>
                  <a:srgbClr val="355D7E"/>
                </a:solidFill>
              </a:rPr>
              <a:t>C</a:t>
            </a:r>
            <a:r>
              <a:rPr lang="en-TW" dirty="0">
                <a:solidFill>
                  <a:srgbClr val="355D7E"/>
                </a:solidFill>
              </a:rPr>
              <a:t>loud</a:t>
            </a:r>
          </a:p>
          <a:p>
            <a:endParaRPr lang="en-TW" dirty="0">
              <a:solidFill>
                <a:srgbClr val="C00000"/>
              </a:solidFill>
            </a:endParaRPr>
          </a:p>
        </p:txBody>
      </p:sp>
      <p:grpSp>
        <p:nvGrpSpPr>
          <p:cNvPr id="6" name="Group 5">
            <a:extLst>
              <a:ext uri="{FF2B5EF4-FFF2-40B4-BE49-F238E27FC236}">
                <a16:creationId xmlns:a16="http://schemas.microsoft.com/office/drawing/2014/main" id="{CFFAE3F3-50A6-290D-FE94-CCA36B268283}"/>
              </a:ext>
            </a:extLst>
          </p:cNvPr>
          <p:cNvGrpSpPr/>
          <p:nvPr/>
        </p:nvGrpSpPr>
        <p:grpSpPr>
          <a:xfrm>
            <a:off x="6671606" y="0"/>
            <a:ext cx="2472394" cy="1651930"/>
            <a:chOff x="5880829" y="-82581"/>
            <a:chExt cx="2472394" cy="1651930"/>
          </a:xfrm>
        </p:grpSpPr>
        <p:sp>
          <p:nvSpPr>
            <p:cNvPr id="8" name="Rectangle 7">
              <a:extLst>
                <a:ext uri="{FF2B5EF4-FFF2-40B4-BE49-F238E27FC236}">
                  <a16:creationId xmlns:a16="http://schemas.microsoft.com/office/drawing/2014/main" id="{726C9758-F721-3EA6-8770-A2D615910B98}"/>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3" name="Rectangle 12">
              <a:extLst>
                <a:ext uri="{FF2B5EF4-FFF2-40B4-BE49-F238E27FC236}">
                  <a16:creationId xmlns:a16="http://schemas.microsoft.com/office/drawing/2014/main" id="{58C0B5F6-42C7-6FC7-239D-91A95C73A77C}"/>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4" name="Straight Arrow Connector 13">
              <a:extLst>
                <a:ext uri="{FF2B5EF4-FFF2-40B4-BE49-F238E27FC236}">
                  <a16:creationId xmlns:a16="http://schemas.microsoft.com/office/drawing/2014/main" id="{C099191D-6BD0-7339-6156-BC83A8197798}"/>
                </a:ext>
              </a:extLst>
            </p:cNvPr>
            <p:cNvCxnSpPr>
              <a:cxnSpLocks/>
              <a:stCxn id="8" idx="3"/>
              <a:endCxn id="13"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D155250-6E03-6634-DDA7-D98D09CC0686}"/>
                </a:ext>
              </a:extLst>
            </p:cNvPr>
            <p:cNvCxnSpPr>
              <a:cxnSpLocks/>
              <a:stCxn id="17" idx="2"/>
              <a:endCxn id="8"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E03244-E99C-4CD9-6B81-D13AEDF18C49}"/>
                </a:ext>
              </a:extLst>
            </p:cNvPr>
            <p:cNvCxnSpPr>
              <a:cxnSpLocks/>
              <a:stCxn id="13"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1E4D66C-6988-D9C2-3D6C-B71040C4C701}"/>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18" name="TextBox 17">
              <a:extLst>
                <a:ext uri="{FF2B5EF4-FFF2-40B4-BE49-F238E27FC236}">
                  <a16:creationId xmlns:a16="http://schemas.microsoft.com/office/drawing/2014/main" id="{278EE515-F617-0B25-5A65-1CD33A515C9D}"/>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19" name="Straight Arrow Connector 18">
              <a:extLst>
                <a:ext uri="{FF2B5EF4-FFF2-40B4-BE49-F238E27FC236}">
                  <a16:creationId xmlns:a16="http://schemas.microsoft.com/office/drawing/2014/main" id="{F583585E-379E-364D-CC0E-A05C86C68F3C}"/>
                </a:ext>
              </a:extLst>
            </p:cNvPr>
            <p:cNvCxnSpPr>
              <a:cxnSpLocks/>
              <a:stCxn id="18" idx="2"/>
              <a:endCxn id="17"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C90F422-BD67-EF90-EBF1-310A1B4AE1CD}"/>
              </a:ext>
            </a:extLst>
          </p:cNvPr>
          <p:cNvSpPr txBox="1"/>
          <p:nvPr/>
        </p:nvSpPr>
        <p:spPr>
          <a:xfrm>
            <a:off x="2726636" y="2327698"/>
            <a:ext cx="2188484" cy="369332"/>
          </a:xfrm>
          <a:prstGeom prst="rect">
            <a:avLst/>
          </a:prstGeom>
          <a:noFill/>
        </p:spPr>
        <p:txBody>
          <a:bodyPr wrap="none" rtlCol="0">
            <a:spAutoFit/>
          </a:bodyPr>
          <a:lstStyle/>
          <a:p>
            <a:r>
              <a:rPr lang="en-TW" dirty="0">
                <a:solidFill>
                  <a:srgbClr val="C00000"/>
                </a:solidFill>
              </a:rPr>
              <a:t>Latency    Accuracy</a:t>
            </a:r>
          </a:p>
        </p:txBody>
      </p:sp>
    </p:spTree>
    <p:extLst>
      <p:ext uri="{BB962C8B-B14F-4D97-AF65-F5344CB8AC3E}">
        <p14:creationId xmlns:p14="http://schemas.microsoft.com/office/powerpoint/2010/main" val="273169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6A25-FE92-3ACB-ADC1-E5B8CD964B5F}"/>
              </a:ext>
            </a:extLst>
          </p:cNvPr>
          <p:cNvSpPr>
            <a:spLocks noGrp="1"/>
          </p:cNvSpPr>
          <p:nvPr>
            <p:ph type="title"/>
          </p:nvPr>
        </p:nvSpPr>
        <p:spPr>
          <a:xfrm>
            <a:off x="435615" y="-52975"/>
            <a:ext cx="5890568" cy="1609344"/>
          </a:xfrm>
        </p:spPr>
        <p:txBody>
          <a:bodyPr>
            <a:normAutofit/>
          </a:bodyPr>
          <a:lstStyle/>
          <a:p>
            <a:r>
              <a:rPr lang="en-TW" dirty="0"/>
              <a:t>Deployment Planning Algorithm</a:t>
            </a:r>
          </a:p>
        </p:txBody>
      </p:sp>
      <p:sp>
        <p:nvSpPr>
          <p:cNvPr id="4" name="Slide Number Placeholder 3">
            <a:extLst>
              <a:ext uri="{FF2B5EF4-FFF2-40B4-BE49-F238E27FC236}">
                <a16:creationId xmlns:a16="http://schemas.microsoft.com/office/drawing/2014/main" id="{278F88DA-5DAE-D89B-C3DD-FAD5FC70C24D}"/>
              </a:ext>
            </a:extLst>
          </p:cNvPr>
          <p:cNvSpPr>
            <a:spLocks noGrp="1"/>
          </p:cNvSpPr>
          <p:nvPr>
            <p:ph type="sldNum" sz="quarter" idx="12"/>
          </p:nvPr>
        </p:nvSpPr>
        <p:spPr/>
        <p:txBody>
          <a:bodyPr/>
          <a:lstStyle/>
          <a:p>
            <a:fld id="{D8A6CFCF-6699-F547-B2B9-9792AFF236BC}" type="slidenum">
              <a:rPr lang="en-TW" smtClean="0"/>
              <a:t>28</a:t>
            </a:fld>
            <a:endParaRPr lang="en-TW" dirty="0"/>
          </a:p>
        </p:txBody>
      </p:sp>
      <p:sp>
        <p:nvSpPr>
          <p:cNvPr id="5" name="Rectangle 4">
            <a:extLst>
              <a:ext uri="{FF2B5EF4-FFF2-40B4-BE49-F238E27FC236}">
                <a16:creationId xmlns:a16="http://schemas.microsoft.com/office/drawing/2014/main" id="{1FE6528F-7DEE-4C9B-DC17-36D4202B0617}"/>
              </a:ext>
            </a:extLst>
          </p:cNvPr>
          <p:cNvSpPr/>
          <p:nvPr/>
        </p:nvSpPr>
        <p:spPr>
          <a:xfrm>
            <a:off x="4624090" y="1978676"/>
            <a:ext cx="4400489" cy="3274955"/>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sp>
        <p:nvSpPr>
          <p:cNvPr id="6" name="Rectangle 5">
            <a:extLst>
              <a:ext uri="{FF2B5EF4-FFF2-40B4-BE49-F238E27FC236}">
                <a16:creationId xmlns:a16="http://schemas.microsoft.com/office/drawing/2014/main" id="{7B390A3E-ACD9-4212-A90B-A95FDC2CF634}"/>
              </a:ext>
            </a:extLst>
          </p:cNvPr>
          <p:cNvSpPr/>
          <p:nvPr/>
        </p:nvSpPr>
        <p:spPr>
          <a:xfrm>
            <a:off x="4420015" y="2260748"/>
            <a:ext cx="4480963" cy="3274955"/>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sp>
        <p:nvSpPr>
          <p:cNvPr id="7" name="Rectangle 6">
            <a:extLst>
              <a:ext uri="{FF2B5EF4-FFF2-40B4-BE49-F238E27FC236}">
                <a16:creationId xmlns:a16="http://schemas.microsoft.com/office/drawing/2014/main" id="{F3949488-239A-7B8D-9277-D59B4FAFDBD6}"/>
              </a:ext>
            </a:extLst>
          </p:cNvPr>
          <p:cNvSpPr/>
          <p:nvPr/>
        </p:nvSpPr>
        <p:spPr>
          <a:xfrm>
            <a:off x="4255513" y="2593898"/>
            <a:ext cx="4522978" cy="343910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8" name="Straight Connector 7">
            <a:extLst>
              <a:ext uri="{FF2B5EF4-FFF2-40B4-BE49-F238E27FC236}">
                <a16:creationId xmlns:a16="http://schemas.microsoft.com/office/drawing/2014/main" id="{C72B44E6-4026-C72B-1759-B76B11BCAB61}"/>
              </a:ext>
            </a:extLst>
          </p:cNvPr>
          <p:cNvCxnSpPr>
            <a:cxnSpLocks/>
            <a:endCxn id="30" idx="3"/>
          </p:cNvCxnSpPr>
          <p:nvPr/>
        </p:nvCxnSpPr>
        <p:spPr>
          <a:xfrm flipV="1">
            <a:off x="4241593" y="4896652"/>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BE50029-601F-E3C6-DA71-8DCA8C3544AE}"/>
              </a:ext>
            </a:extLst>
          </p:cNvPr>
          <p:cNvSpPr/>
          <p:nvPr/>
        </p:nvSpPr>
        <p:spPr>
          <a:xfrm>
            <a:off x="4501603" y="443094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10" name="Straight Connector 9">
            <a:extLst>
              <a:ext uri="{FF2B5EF4-FFF2-40B4-BE49-F238E27FC236}">
                <a16:creationId xmlns:a16="http://schemas.microsoft.com/office/drawing/2014/main" id="{C8CE7C74-1F3A-A0B0-5CEB-459BE532D9D2}"/>
              </a:ext>
            </a:extLst>
          </p:cNvPr>
          <p:cNvCxnSpPr>
            <a:cxnSpLocks/>
          </p:cNvCxnSpPr>
          <p:nvPr/>
        </p:nvCxnSpPr>
        <p:spPr>
          <a:xfrm flipH="1">
            <a:off x="5505448" y="5293964"/>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ED30A8-1C2C-EF06-3D19-CF4DBE2906F8}"/>
              </a:ext>
            </a:extLst>
          </p:cNvPr>
          <p:cNvCxnSpPr>
            <a:cxnSpLocks/>
          </p:cNvCxnSpPr>
          <p:nvPr/>
        </p:nvCxnSpPr>
        <p:spPr>
          <a:xfrm>
            <a:off x="5769061" y="5275649"/>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743E56-6272-C0D0-E2F2-64DA98526627}"/>
              </a:ext>
            </a:extLst>
          </p:cNvPr>
          <p:cNvSpPr/>
          <p:nvPr/>
        </p:nvSpPr>
        <p:spPr>
          <a:xfrm>
            <a:off x="5042310" y="443093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13" name="Straight Connector 12">
            <a:extLst>
              <a:ext uri="{FF2B5EF4-FFF2-40B4-BE49-F238E27FC236}">
                <a16:creationId xmlns:a16="http://schemas.microsoft.com/office/drawing/2014/main" id="{D04A23BD-C9A2-DDE4-EBF6-38C64C113AF0}"/>
              </a:ext>
            </a:extLst>
          </p:cNvPr>
          <p:cNvCxnSpPr>
            <a:cxnSpLocks/>
            <a:stCxn id="21" idx="0"/>
          </p:cNvCxnSpPr>
          <p:nvPr/>
        </p:nvCxnSpPr>
        <p:spPr>
          <a:xfrm>
            <a:off x="6853840" y="3100738"/>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E32F36E-F774-2300-EF81-2874F62F44E3}"/>
              </a:ext>
            </a:extLst>
          </p:cNvPr>
          <p:cNvSpPr/>
          <p:nvPr/>
        </p:nvSpPr>
        <p:spPr>
          <a:xfrm>
            <a:off x="5583017" y="443094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15" name="Rectangle 14">
            <a:extLst>
              <a:ext uri="{FF2B5EF4-FFF2-40B4-BE49-F238E27FC236}">
                <a16:creationId xmlns:a16="http://schemas.microsoft.com/office/drawing/2014/main" id="{4DA2DC26-EE33-053A-B608-6B2375B858D4}"/>
              </a:ext>
            </a:extLst>
          </p:cNvPr>
          <p:cNvSpPr/>
          <p:nvPr/>
        </p:nvSpPr>
        <p:spPr>
          <a:xfrm>
            <a:off x="6115761" y="443093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16" name="Rectangle 15">
            <a:extLst>
              <a:ext uri="{FF2B5EF4-FFF2-40B4-BE49-F238E27FC236}">
                <a16:creationId xmlns:a16="http://schemas.microsoft.com/office/drawing/2014/main" id="{E55DB129-9934-AE06-40C6-8425EE3B6E85}"/>
              </a:ext>
            </a:extLst>
          </p:cNvPr>
          <p:cNvSpPr/>
          <p:nvPr/>
        </p:nvSpPr>
        <p:spPr>
          <a:xfrm>
            <a:off x="6664431" y="4430938"/>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17" name="Rectangle 16">
            <a:extLst>
              <a:ext uri="{FF2B5EF4-FFF2-40B4-BE49-F238E27FC236}">
                <a16:creationId xmlns:a16="http://schemas.microsoft.com/office/drawing/2014/main" id="{FA8FC3E3-53F6-69B2-7392-650511AC73AC}"/>
              </a:ext>
            </a:extLst>
          </p:cNvPr>
          <p:cNvSpPr/>
          <p:nvPr/>
        </p:nvSpPr>
        <p:spPr>
          <a:xfrm>
            <a:off x="7201774" y="443093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18" name="Straight Connector 17">
            <a:extLst>
              <a:ext uri="{FF2B5EF4-FFF2-40B4-BE49-F238E27FC236}">
                <a16:creationId xmlns:a16="http://schemas.microsoft.com/office/drawing/2014/main" id="{CD2801DA-AE20-AAED-CA17-55632BD4F7DC}"/>
              </a:ext>
            </a:extLst>
          </p:cNvPr>
          <p:cNvCxnSpPr>
            <a:cxnSpLocks/>
            <a:stCxn id="21" idx="1"/>
            <a:endCxn id="22" idx="3"/>
          </p:cNvCxnSpPr>
          <p:nvPr/>
        </p:nvCxnSpPr>
        <p:spPr>
          <a:xfrm>
            <a:off x="6664431" y="3601780"/>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091129-2FFE-943E-EA2C-5DFF194C0B62}"/>
              </a:ext>
            </a:extLst>
          </p:cNvPr>
          <p:cNvCxnSpPr>
            <a:cxnSpLocks/>
            <a:stCxn id="31" idx="2"/>
          </p:cNvCxnSpPr>
          <p:nvPr/>
        </p:nvCxnSpPr>
        <p:spPr>
          <a:xfrm>
            <a:off x="7405103" y="3015257"/>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EDC1BAC-6F8B-14D8-88E1-0E22EA538927}"/>
              </a:ext>
            </a:extLst>
          </p:cNvPr>
          <p:cNvSpPr/>
          <p:nvPr/>
        </p:nvSpPr>
        <p:spPr>
          <a:xfrm>
            <a:off x="7729919" y="4430937"/>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21" name="Rectangle 20">
            <a:extLst>
              <a:ext uri="{FF2B5EF4-FFF2-40B4-BE49-F238E27FC236}">
                <a16:creationId xmlns:a16="http://schemas.microsoft.com/office/drawing/2014/main" id="{DCB3CE86-13D6-93D1-3619-7F24D162957B}"/>
              </a:ext>
            </a:extLst>
          </p:cNvPr>
          <p:cNvSpPr/>
          <p:nvPr/>
        </p:nvSpPr>
        <p:spPr>
          <a:xfrm>
            <a:off x="6664431" y="3100738"/>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22" name="Rectangle 21">
            <a:extLst>
              <a:ext uri="{FF2B5EF4-FFF2-40B4-BE49-F238E27FC236}">
                <a16:creationId xmlns:a16="http://schemas.microsoft.com/office/drawing/2014/main" id="{EAE5E7E6-49EA-2AC5-704F-D033924AD1D6}"/>
              </a:ext>
            </a:extLst>
          </p:cNvPr>
          <p:cNvSpPr/>
          <p:nvPr/>
        </p:nvSpPr>
        <p:spPr>
          <a:xfrm>
            <a:off x="7201774" y="3100738"/>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26" name="TextBox 25">
            <a:extLst>
              <a:ext uri="{FF2B5EF4-FFF2-40B4-BE49-F238E27FC236}">
                <a16:creationId xmlns:a16="http://schemas.microsoft.com/office/drawing/2014/main" id="{9EE2256D-A261-E1B2-89E3-97EF81E450BE}"/>
              </a:ext>
            </a:extLst>
          </p:cNvPr>
          <p:cNvSpPr txBox="1"/>
          <p:nvPr/>
        </p:nvSpPr>
        <p:spPr>
          <a:xfrm>
            <a:off x="4785865" y="1882824"/>
            <a:ext cx="1024639" cy="369332"/>
          </a:xfrm>
          <a:prstGeom prst="rect">
            <a:avLst/>
          </a:prstGeom>
          <a:noFill/>
        </p:spPr>
        <p:txBody>
          <a:bodyPr wrap="square" rtlCol="0">
            <a:spAutoFit/>
          </a:bodyPr>
          <a:lstStyle/>
          <a:p>
            <a:r>
              <a:rPr lang="en-TW" b="1" dirty="0"/>
              <a:t>Model 3</a:t>
            </a:r>
          </a:p>
        </p:txBody>
      </p:sp>
      <p:sp>
        <p:nvSpPr>
          <p:cNvPr id="27" name="TextBox 26">
            <a:extLst>
              <a:ext uri="{FF2B5EF4-FFF2-40B4-BE49-F238E27FC236}">
                <a16:creationId xmlns:a16="http://schemas.microsoft.com/office/drawing/2014/main" id="{4AE61F78-BDD5-FCF3-A0C3-20F7A84B8E56}"/>
              </a:ext>
            </a:extLst>
          </p:cNvPr>
          <p:cNvSpPr txBox="1"/>
          <p:nvPr/>
        </p:nvSpPr>
        <p:spPr>
          <a:xfrm>
            <a:off x="4576504" y="2263616"/>
            <a:ext cx="1024639" cy="369332"/>
          </a:xfrm>
          <a:prstGeom prst="rect">
            <a:avLst/>
          </a:prstGeom>
          <a:noFill/>
        </p:spPr>
        <p:txBody>
          <a:bodyPr wrap="square" rtlCol="0">
            <a:spAutoFit/>
          </a:bodyPr>
          <a:lstStyle/>
          <a:p>
            <a:r>
              <a:rPr lang="en-TW" b="1" dirty="0"/>
              <a:t>Model 2</a:t>
            </a:r>
          </a:p>
        </p:txBody>
      </p:sp>
      <p:sp>
        <p:nvSpPr>
          <p:cNvPr id="28" name="Rectangle 27">
            <a:extLst>
              <a:ext uri="{FF2B5EF4-FFF2-40B4-BE49-F238E27FC236}">
                <a16:creationId xmlns:a16="http://schemas.microsoft.com/office/drawing/2014/main" id="{72A3D26D-CB1C-17BB-371E-E38D68F713FA}"/>
              </a:ext>
            </a:extLst>
          </p:cNvPr>
          <p:cNvSpPr/>
          <p:nvPr/>
        </p:nvSpPr>
        <p:spPr>
          <a:xfrm>
            <a:off x="5265418" y="5529325"/>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9" name="Rectangle 28">
            <a:extLst>
              <a:ext uri="{FF2B5EF4-FFF2-40B4-BE49-F238E27FC236}">
                <a16:creationId xmlns:a16="http://schemas.microsoft.com/office/drawing/2014/main" id="{E0BA20D7-2999-C192-459A-5C54241CC54C}"/>
              </a:ext>
            </a:extLst>
          </p:cNvPr>
          <p:cNvSpPr/>
          <p:nvPr/>
        </p:nvSpPr>
        <p:spPr>
          <a:xfrm>
            <a:off x="5855200" y="5529325"/>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30" name="Rectangle 29">
            <a:extLst>
              <a:ext uri="{FF2B5EF4-FFF2-40B4-BE49-F238E27FC236}">
                <a16:creationId xmlns:a16="http://schemas.microsoft.com/office/drawing/2014/main" id="{ED09E615-842C-EB39-2FFA-1D566F3CC16E}"/>
              </a:ext>
            </a:extLst>
          </p:cNvPr>
          <p:cNvSpPr/>
          <p:nvPr/>
        </p:nvSpPr>
        <p:spPr>
          <a:xfrm>
            <a:off x="8226068" y="4714089"/>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1" name="Rectangle 30">
            <a:extLst>
              <a:ext uri="{FF2B5EF4-FFF2-40B4-BE49-F238E27FC236}">
                <a16:creationId xmlns:a16="http://schemas.microsoft.com/office/drawing/2014/main" id="{F79A2E69-4339-9F6F-8E0A-B8AAAE682239}"/>
              </a:ext>
            </a:extLst>
          </p:cNvPr>
          <p:cNvSpPr/>
          <p:nvPr/>
        </p:nvSpPr>
        <p:spPr>
          <a:xfrm>
            <a:off x="7165073" y="2650132"/>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2" name="Oval 31">
            <a:extLst>
              <a:ext uri="{FF2B5EF4-FFF2-40B4-BE49-F238E27FC236}">
                <a16:creationId xmlns:a16="http://schemas.microsoft.com/office/drawing/2014/main" id="{BC59CF01-5ECB-F915-745E-413268FE4791}"/>
              </a:ext>
            </a:extLst>
          </p:cNvPr>
          <p:cNvSpPr/>
          <p:nvPr/>
        </p:nvSpPr>
        <p:spPr>
          <a:xfrm>
            <a:off x="5152923" y="5359301"/>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3" name="Oval 32">
            <a:extLst>
              <a:ext uri="{FF2B5EF4-FFF2-40B4-BE49-F238E27FC236}">
                <a16:creationId xmlns:a16="http://schemas.microsoft.com/office/drawing/2014/main" id="{CD714E4B-C110-FAFD-1DFB-0100A8F44A59}"/>
              </a:ext>
            </a:extLst>
          </p:cNvPr>
          <p:cNvSpPr/>
          <p:nvPr/>
        </p:nvSpPr>
        <p:spPr>
          <a:xfrm>
            <a:off x="7043941" y="2454877"/>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4" name="Straight Connector 33">
            <a:extLst>
              <a:ext uri="{FF2B5EF4-FFF2-40B4-BE49-F238E27FC236}">
                <a16:creationId xmlns:a16="http://schemas.microsoft.com/office/drawing/2014/main" id="{A33565A4-BC3E-1E31-B751-6F31E467EDFC}"/>
              </a:ext>
            </a:extLst>
          </p:cNvPr>
          <p:cNvCxnSpPr>
            <a:endCxn id="29" idx="3"/>
          </p:cNvCxnSpPr>
          <p:nvPr/>
        </p:nvCxnSpPr>
        <p:spPr>
          <a:xfrm>
            <a:off x="5854881" y="4205518"/>
            <a:ext cx="480379" cy="1506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ABA1F09-EB90-4BA8-9610-F853F6360D0D}"/>
              </a:ext>
            </a:extLst>
          </p:cNvPr>
          <p:cNvSpPr>
            <a:spLocks noGrp="1"/>
          </p:cNvSpPr>
          <p:nvPr>
            <p:ph idx="1"/>
          </p:nvPr>
        </p:nvSpPr>
        <p:spPr>
          <a:xfrm>
            <a:off x="99673" y="3474202"/>
            <a:ext cx="4066559" cy="4050792"/>
          </a:xfrm>
        </p:spPr>
        <p:txBody>
          <a:bodyPr/>
          <a:lstStyle/>
          <a:p>
            <a:pPr marL="457200" indent="-457200">
              <a:buFont typeface="+mj-lt"/>
              <a:buAutoNum type="arabicPeriod"/>
            </a:pPr>
            <a:r>
              <a:rPr lang="en-TW" dirty="0"/>
              <a:t>Sort models by number of requests</a:t>
            </a:r>
          </a:p>
          <a:p>
            <a:pPr marL="457200" indent="-457200">
              <a:buFont typeface="+mj-lt"/>
              <a:buAutoNum type="arabicPeriod"/>
            </a:pPr>
            <a:r>
              <a:rPr lang="en-TW" dirty="0"/>
              <a:t>For each model</a:t>
            </a:r>
          </a:p>
          <a:p>
            <a:pPr marL="274320" lvl="1" indent="0">
              <a:buNone/>
            </a:pPr>
            <a:r>
              <a:rPr lang="en-TW" dirty="0">
                <a:ln>
                  <a:solidFill>
                    <a:schemeClr val="accent1"/>
                  </a:solidFill>
                </a:ln>
                <a:solidFill>
                  <a:schemeClr val="accent1"/>
                </a:solidFill>
              </a:rPr>
              <a:t>(1)</a:t>
            </a:r>
            <a:r>
              <a:rPr lang="en-TW" dirty="0"/>
              <a:t> Select exit point based on accuracy requirements</a:t>
            </a:r>
          </a:p>
          <a:p>
            <a:pPr marL="274320" lvl="1" indent="0">
              <a:buNone/>
            </a:pPr>
            <a:r>
              <a:rPr lang="en-TW" dirty="0">
                <a:solidFill>
                  <a:schemeClr val="accent1"/>
                </a:solidFill>
              </a:rPr>
              <a:t>(2)</a:t>
            </a:r>
            <a:r>
              <a:rPr lang="en-TW" dirty="0"/>
              <a:t> Select partition points with max satisfied #requests</a:t>
            </a:r>
          </a:p>
          <a:p>
            <a:pPr marL="274320" lvl="1" indent="0">
              <a:buNone/>
            </a:pPr>
            <a:r>
              <a:rPr lang="en-TW" dirty="0">
                <a:solidFill>
                  <a:schemeClr val="accent1"/>
                </a:solidFill>
              </a:rPr>
              <a:t>(3)</a:t>
            </a:r>
            <a:r>
              <a:rPr lang="en-TW" dirty="0"/>
              <a:t> Update </a:t>
            </a:r>
            <a:r>
              <a:rPr lang="en-US" dirty="0"/>
              <a:t>available</a:t>
            </a:r>
            <a:r>
              <a:rPr lang="en-TW" dirty="0"/>
              <a:t> resources</a:t>
            </a:r>
          </a:p>
        </p:txBody>
      </p:sp>
      <p:sp>
        <p:nvSpPr>
          <p:cNvPr id="36" name="TextBox 35">
            <a:extLst>
              <a:ext uri="{FF2B5EF4-FFF2-40B4-BE49-F238E27FC236}">
                <a16:creationId xmlns:a16="http://schemas.microsoft.com/office/drawing/2014/main" id="{04F1E5D4-C2CB-B4A1-5C59-42AAB593DB58}"/>
              </a:ext>
            </a:extLst>
          </p:cNvPr>
          <p:cNvSpPr txBox="1"/>
          <p:nvPr/>
        </p:nvSpPr>
        <p:spPr>
          <a:xfrm>
            <a:off x="126925" y="6169876"/>
            <a:ext cx="7302659" cy="584775"/>
          </a:xfrm>
          <a:prstGeom prst="rect">
            <a:avLst/>
          </a:prstGeom>
          <a:noFill/>
        </p:spPr>
        <p:txBody>
          <a:bodyPr wrap="square" rtlCol="0">
            <a:spAutoFit/>
          </a:bodyPr>
          <a:lstStyle/>
          <a:p>
            <a:r>
              <a:rPr lang="en-US" sz="1600" dirty="0">
                <a:solidFill>
                  <a:srgbClr val="C00000"/>
                </a:solidFill>
              </a:rPr>
              <a:t>I</a:t>
            </a:r>
            <a:r>
              <a:rPr lang="en-TW" sz="1600" dirty="0">
                <a:solidFill>
                  <a:srgbClr val="C00000"/>
                </a:solidFill>
              </a:rPr>
              <a:t>f there are multiple partition points with the same throughput,</a:t>
            </a:r>
            <a:br>
              <a:rPr lang="en-TW" sz="1600" dirty="0">
                <a:solidFill>
                  <a:srgbClr val="C00000"/>
                </a:solidFill>
              </a:rPr>
            </a:br>
            <a:r>
              <a:rPr lang="en-TW" sz="1600" dirty="0">
                <a:solidFill>
                  <a:srgbClr val="C00000"/>
                </a:solidFill>
              </a:rPr>
              <a:t>select the one with lowest latency</a:t>
            </a:r>
          </a:p>
        </p:txBody>
      </p:sp>
      <p:grpSp>
        <p:nvGrpSpPr>
          <p:cNvPr id="3" name="Group 2">
            <a:extLst>
              <a:ext uri="{FF2B5EF4-FFF2-40B4-BE49-F238E27FC236}">
                <a16:creationId xmlns:a16="http://schemas.microsoft.com/office/drawing/2014/main" id="{F6E7E7AA-CC1A-206E-56FE-8E8781A20486}"/>
              </a:ext>
            </a:extLst>
          </p:cNvPr>
          <p:cNvGrpSpPr/>
          <p:nvPr/>
        </p:nvGrpSpPr>
        <p:grpSpPr>
          <a:xfrm>
            <a:off x="6552185" y="127387"/>
            <a:ext cx="2472394" cy="1651930"/>
            <a:chOff x="5880829" y="-82581"/>
            <a:chExt cx="2472394" cy="1651930"/>
          </a:xfrm>
        </p:grpSpPr>
        <p:sp>
          <p:nvSpPr>
            <p:cNvPr id="37" name="Rectangle 36">
              <a:extLst>
                <a:ext uri="{FF2B5EF4-FFF2-40B4-BE49-F238E27FC236}">
                  <a16:creationId xmlns:a16="http://schemas.microsoft.com/office/drawing/2014/main" id="{47F1F19B-D9DE-7DC5-4366-1358ED871736}"/>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38" name="Rectangle 37">
              <a:extLst>
                <a:ext uri="{FF2B5EF4-FFF2-40B4-BE49-F238E27FC236}">
                  <a16:creationId xmlns:a16="http://schemas.microsoft.com/office/drawing/2014/main" id="{0FD8EFCC-0ED7-BB78-62FE-2C6FEDCBAD8C}"/>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39" name="Straight Arrow Connector 38">
              <a:extLst>
                <a:ext uri="{FF2B5EF4-FFF2-40B4-BE49-F238E27FC236}">
                  <a16:creationId xmlns:a16="http://schemas.microsoft.com/office/drawing/2014/main" id="{E4080BCD-2AF7-C2A3-0014-27976D67BAB1}"/>
                </a:ext>
              </a:extLst>
            </p:cNvPr>
            <p:cNvCxnSpPr>
              <a:cxnSpLocks/>
              <a:stCxn id="37" idx="3"/>
              <a:endCxn id="38"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9FEBD6E-1F51-5E94-C5B7-6726532960A1}"/>
                </a:ext>
              </a:extLst>
            </p:cNvPr>
            <p:cNvCxnSpPr>
              <a:cxnSpLocks/>
              <a:stCxn id="42" idx="2"/>
              <a:endCxn id="37"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628F873-96E2-104E-B474-41C926397D9B}"/>
                </a:ext>
              </a:extLst>
            </p:cNvPr>
            <p:cNvCxnSpPr>
              <a:cxnSpLocks/>
              <a:stCxn id="38"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2E5528F-C4B3-0026-D3A5-482E61EEDDCA}"/>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43" name="TextBox 42">
              <a:extLst>
                <a:ext uri="{FF2B5EF4-FFF2-40B4-BE49-F238E27FC236}">
                  <a16:creationId xmlns:a16="http://schemas.microsoft.com/office/drawing/2014/main" id="{EB44BF9A-8B36-4F3C-B99F-CEAF443222B6}"/>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44" name="Straight Arrow Connector 43">
              <a:extLst>
                <a:ext uri="{FF2B5EF4-FFF2-40B4-BE49-F238E27FC236}">
                  <a16:creationId xmlns:a16="http://schemas.microsoft.com/office/drawing/2014/main" id="{86826A55-6339-3D13-5880-86594D134AA6}"/>
                </a:ext>
              </a:extLst>
            </p:cNvPr>
            <p:cNvCxnSpPr>
              <a:cxnSpLocks/>
              <a:stCxn id="43" idx="2"/>
              <a:endCxn id="42"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145264A1-F1F5-1F3B-B9BC-6CC58F29518D}"/>
              </a:ext>
            </a:extLst>
          </p:cNvPr>
          <p:cNvSpPr txBox="1"/>
          <p:nvPr/>
        </p:nvSpPr>
        <p:spPr>
          <a:xfrm>
            <a:off x="216070" y="1494174"/>
            <a:ext cx="4004987" cy="1908215"/>
          </a:xfrm>
          <a:prstGeom prst="rect">
            <a:avLst/>
          </a:prstGeom>
          <a:noFill/>
        </p:spPr>
        <p:txBody>
          <a:bodyPr wrap="square" rtlCol="0">
            <a:spAutoFit/>
          </a:bodyPr>
          <a:lstStyle/>
          <a:p>
            <a:pPr marL="182880" indent="-182880">
              <a:lnSpc>
                <a:spcPct val="90000"/>
              </a:lnSpc>
              <a:spcBef>
                <a:spcPts val="1200"/>
              </a:spcBef>
              <a:buClr>
                <a:schemeClr val="accent1"/>
              </a:buClr>
              <a:buSzPct val="85000"/>
              <a:buFont typeface="Wingdings" pitchFamily="2" charset="2"/>
              <a:buChar char="§"/>
            </a:pPr>
            <a:r>
              <a:rPr lang="en-TW" sz="2000" dirty="0"/>
              <a:t>Serve models with more requests first</a:t>
            </a:r>
          </a:p>
          <a:p>
            <a:pPr marL="182880" indent="-182880">
              <a:lnSpc>
                <a:spcPct val="90000"/>
              </a:lnSpc>
              <a:spcBef>
                <a:spcPts val="1200"/>
              </a:spcBef>
              <a:buClr>
                <a:schemeClr val="accent1"/>
              </a:buClr>
              <a:buSzPct val="85000"/>
              <a:buFont typeface="Wingdings" pitchFamily="2" charset="2"/>
              <a:buChar char="§"/>
            </a:pPr>
            <a:r>
              <a:rPr lang="en-TW" sz="2000" dirty="0"/>
              <a:t>Satisfy accuracy requirements (exit points) and choose the latency (partition points) with highest throughput</a:t>
            </a:r>
          </a:p>
        </p:txBody>
      </p:sp>
      <p:sp>
        <p:nvSpPr>
          <p:cNvPr id="46" name="TextBox 45">
            <a:extLst>
              <a:ext uri="{FF2B5EF4-FFF2-40B4-BE49-F238E27FC236}">
                <a16:creationId xmlns:a16="http://schemas.microsoft.com/office/drawing/2014/main" id="{FE4F4737-8751-4E10-768F-651783B25C13}"/>
              </a:ext>
            </a:extLst>
          </p:cNvPr>
          <p:cNvSpPr txBox="1"/>
          <p:nvPr/>
        </p:nvSpPr>
        <p:spPr>
          <a:xfrm>
            <a:off x="7604661" y="3191141"/>
            <a:ext cx="1424103" cy="646331"/>
          </a:xfrm>
          <a:prstGeom prst="rect">
            <a:avLst/>
          </a:prstGeom>
          <a:noFill/>
        </p:spPr>
        <p:txBody>
          <a:bodyPr wrap="square" rtlCol="0">
            <a:spAutoFit/>
          </a:bodyPr>
          <a:lstStyle/>
          <a:p>
            <a:r>
              <a:rPr lang="en-US" dirty="0">
                <a:solidFill>
                  <a:schemeClr val="accent3">
                    <a:lumMod val="50000"/>
                  </a:schemeClr>
                </a:solidFill>
              </a:rPr>
              <a:t>Accident Detection</a:t>
            </a:r>
            <a:endParaRPr lang="en-TW" dirty="0">
              <a:solidFill>
                <a:schemeClr val="accent3">
                  <a:lumMod val="50000"/>
                </a:schemeClr>
              </a:solidFill>
            </a:endParaRPr>
          </a:p>
        </p:txBody>
      </p:sp>
      <p:sp>
        <p:nvSpPr>
          <p:cNvPr id="47" name="TextBox 46">
            <a:extLst>
              <a:ext uri="{FF2B5EF4-FFF2-40B4-BE49-F238E27FC236}">
                <a16:creationId xmlns:a16="http://schemas.microsoft.com/office/drawing/2014/main" id="{87646460-D026-6461-FC8F-6D003F96DDFD}"/>
              </a:ext>
            </a:extLst>
          </p:cNvPr>
          <p:cNvSpPr txBox="1"/>
          <p:nvPr/>
        </p:nvSpPr>
        <p:spPr>
          <a:xfrm>
            <a:off x="4313420" y="2622527"/>
            <a:ext cx="1903995" cy="2031325"/>
          </a:xfrm>
          <a:prstGeom prst="rect">
            <a:avLst/>
          </a:prstGeom>
          <a:noFill/>
        </p:spPr>
        <p:txBody>
          <a:bodyPr wrap="square" rtlCol="0">
            <a:spAutoFit/>
          </a:bodyPr>
          <a:lstStyle/>
          <a:p>
            <a:r>
              <a:rPr lang="en-TW" b="1" dirty="0"/>
              <a:t>Model 1</a:t>
            </a:r>
          </a:p>
          <a:p>
            <a:r>
              <a:rPr lang="en-US" dirty="0"/>
              <a:t>Requests:</a:t>
            </a:r>
          </a:p>
          <a:p>
            <a:r>
              <a:rPr lang="en-US" dirty="0"/>
              <a:t>{AD, 70%, 0.25}</a:t>
            </a:r>
          </a:p>
          <a:p>
            <a:r>
              <a:rPr lang="en-US" dirty="0"/>
              <a:t>{AD, 60%, 0.3}</a:t>
            </a:r>
          </a:p>
          <a:p>
            <a:r>
              <a:rPr lang="en-US" dirty="0"/>
              <a:t>{PC, 75%, 0.2}</a:t>
            </a:r>
          </a:p>
          <a:p>
            <a:endParaRPr lang="en-US" dirty="0"/>
          </a:p>
          <a:p>
            <a:endParaRPr lang="en-TW" dirty="0"/>
          </a:p>
        </p:txBody>
      </p:sp>
      <p:sp>
        <p:nvSpPr>
          <p:cNvPr id="48" name="TextBox 47">
            <a:extLst>
              <a:ext uri="{FF2B5EF4-FFF2-40B4-BE49-F238E27FC236}">
                <a16:creationId xmlns:a16="http://schemas.microsoft.com/office/drawing/2014/main" id="{329DB225-20EA-41BB-4644-C36F4E5F3059}"/>
              </a:ext>
            </a:extLst>
          </p:cNvPr>
          <p:cNvSpPr txBox="1"/>
          <p:nvPr/>
        </p:nvSpPr>
        <p:spPr>
          <a:xfrm>
            <a:off x="7524678" y="5408901"/>
            <a:ext cx="1794520" cy="646331"/>
          </a:xfrm>
          <a:prstGeom prst="rect">
            <a:avLst/>
          </a:prstGeom>
          <a:noFill/>
        </p:spPr>
        <p:txBody>
          <a:bodyPr wrap="square" rtlCol="0">
            <a:spAutoFit/>
          </a:bodyPr>
          <a:lstStyle/>
          <a:p>
            <a:r>
              <a:rPr lang="en-US" dirty="0">
                <a:solidFill>
                  <a:schemeClr val="accent2"/>
                </a:solidFill>
              </a:rPr>
              <a:t>Pedestrian Counting</a:t>
            </a:r>
            <a:endParaRPr lang="en-TW" dirty="0">
              <a:solidFill>
                <a:schemeClr val="accent2"/>
              </a:solidFill>
            </a:endParaRPr>
          </a:p>
        </p:txBody>
      </p:sp>
    </p:spTree>
    <p:extLst>
      <p:ext uri="{BB962C8B-B14F-4D97-AF65-F5344CB8AC3E}">
        <p14:creationId xmlns:p14="http://schemas.microsoft.com/office/powerpoint/2010/main" val="36485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lstStyle/>
          <a:p>
            <a:r>
              <a:rPr lang="en-TW" dirty="0"/>
              <a:t>Operation Phase</a:t>
            </a:r>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29</a:t>
            </a:fld>
            <a:endParaRPr lang="en-TW" dirty="0"/>
          </a:p>
        </p:txBody>
      </p:sp>
    </p:spTree>
    <p:extLst>
      <p:ext uri="{BB962C8B-B14F-4D97-AF65-F5344CB8AC3E}">
        <p14:creationId xmlns:p14="http://schemas.microsoft.com/office/powerpoint/2010/main" val="390716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C843-B5AC-D2C5-EF72-8656A923676F}"/>
              </a:ext>
            </a:extLst>
          </p:cNvPr>
          <p:cNvSpPr>
            <a:spLocks noGrp="1"/>
          </p:cNvSpPr>
          <p:nvPr>
            <p:ph type="ctrTitle"/>
          </p:nvPr>
        </p:nvSpPr>
        <p:spPr/>
        <p:txBody>
          <a:bodyPr/>
          <a:lstStyle/>
          <a:p>
            <a:r>
              <a:rPr lang="en-TW" dirty="0"/>
              <a:t>Motivations</a:t>
            </a:r>
          </a:p>
        </p:txBody>
      </p:sp>
      <p:sp>
        <p:nvSpPr>
          <p:cNvPr id="3" name="Subtitle 2">
            <a:extLst>
              <a:ext uri="{FF2B5EF4-FFF2-40B4-BE49-F238E27FC236}">
                <a16:creationId xmlns:a16="http://schemas.microsoft.com/office/drawing/2014/main" id="{DBF7C723-372A-9310-9280-647C21029C74}"/>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2505736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8EEE-1FA5-6B76-4D74-E6EAEF292032}"/>
              </a:ext>
            </a:extLst>
          </p:cNvPr>
          <p:cNvSpPr>
            <a:spLocks noGrp="1"/>
          </p:cNvSpPr>
          <p:nvPr>
            <p:ph type="title"/>
          </p:nvPr>
        </p:nvSpPr>
        <p:spPr>
          <a:xfrm>
            <a:off x="628650" y="305828"/>
            <a:ext cx="5745645" cy="1325563"/>
          </a:xfrm>
        </p:spPr>
        <p:txBody>
          <a:bodyPr>
            <a:normAutofit fontScale="90000"/>
          </a:bodyPr>
          <a:lstStyle/>
          <a:p>
            <a:r>
              <a:rPr lang="en-TW" dirty="0"/>
              <a:t>Dynamic Reconfiguration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9AEB67-454D-9706-D2E5-3C9547925BA7}"/>
                  </a:ext>
                </a:extLst>
              </p:cNvPr>
              <p:cNvSpPr>
                <a:spLocks noGrp="1"/>
              </p:cNvSpPr>
              <p:nvPr>
                <p:ph idx="1"/>
              </p:nvPr>
            </p:nvSpPr>
            <p:spPr>
              <a:xfrm>
                <a:off x="656051" y="1875580"/>
                <a:ext cx="7886700" cy="4351338"/>
              </a:xfrm>
            </p:spPr>
            <p:txBody>
              <a:bodyPr>
                <a:normAutofit/>
              </a:bodyPr>
              <a:lstStyle/>
              <a:p>
                <a:r>
                  <a:rPr lang="en-TW" dirty="0"/>
                  <a:t>A performance drop is detected on a deployed model </a:t>
                </a:r>
                <a14:m>
                  <m:oMath xmlns:m="http://schemas.openxmlformats.org/officeDocument/2006/math">
                    <m:r>
                      <a:rPr lang="en-TW" i="1" dirty="0" smtClean="0">
                        <a:latin typeface="Cambria Math" panose="02040503050406030204" pitchFamily="18" charset="0"/>
                      </a:rPr>
                      <m:t>𝑚</m:t>
                    </m:r>
                  </m:oMath>
                </a14:m>
                <a:endParaRPr lang="en-TW" dirty="0"/>
              </a:p>
              <a:p>
                <a:r>
                  <a:rPr lang="en-TW" dirty="0"/>
                  <a:t>Select new exit points and partition points to maxmize the throughput</a:t>
                </a:r>
              </a:p>
              <a:p>
                <a:r>
                  <a:rPr lang="en-TW" dirty="0"/>
                  <a:t>The computing resources</a:t>
                </a:r>
                <a:br>
                  <a:rPr lang="en-TW" dirty="0"/>
                </a:br>
                <a:r>
                  <a:rPr lang="en-TW" dirty="0"/>
                  <a:t>are limited to those already </a:t>
                </a:r>
                <a:br>
                  <a:rPr lang="en-TW" dirty="0"/>
                </a:br>
                <a:r>
                  <a:rPr lang="en-TW" dirty="0"/>
                  <a:t>assigned in the planning </a:t>
                </a:r>
                <a:br>
                  <a:rPr lang="en-TW" dirty="0"/>
                </a:br>
                <a:r>
                  <a:rPr lang="en-TW" dirty="0"/>
                  <a:t>phase</a:t>
                </a:r>
              </a:p>
            </p:txBody>
          </p:sp>
        </mc:Choice>
        <mc:Fallback xmlns="">
          <p:sp>
            <p:nvSpPr>
              <p:cNvPr id="3" name="Content Placeholder 2">
                <a:extLst>
                  <a:ext uri="{FF2B5EF4-FFF2-40B4-BE49-F238E27FC236}">
                    <a16:creationId xmlns:a16="http://schemas.microsoft.com/office/drawing/2014/main" id="{099AEB67-454D-9706-D2E5-3C9547925BA7}"/>
                  </a:ext>
                </a:extLst>
              </p:cNvPr>
              <p:cNvSpPr>
                <a:spLocks noGrp="1" noRot="1" noChangeAspect="1" noMove="1" noResize="1" noEditPoints="1" noAdjustHandles="1" noChangeArrowheads="1" noChangeShapeType="1" noTextEdit="1"/>
              </p:cNvSpPr>
              <p:nvPr>
                <p:ph idx="1"/>
              </p:nvPr>
            </p:nvSpPr>
            <p:spPr>
              <a:xfrm>
                <a:off x="656051" y="1875580"/>
                <a:ext cx="7886700" cy="4351338"/>
              </a:xfrm>
              <a:blipFill>
                <a:blip r:embed="rId2"/>
                <a:stretch>
                  <a:fillRect l="-482" t="-1163"/>
                </a:stretch>
              </a:blipFill>
            </p:spPr>
            <p:txBody>
              <a:bodyPr/>
              <a:lstStyle/>
              <a:p>
                <a:r>
                  <a:rPr lang="en-TW">
                    <a:noFill/>
                  </a:rPr>
                  <a:t> </a:t>
                </a:r>
              </a:p>
            </p:txBody>
          </p:sp>
        </mc:Fallback>
      </mc:AlternateContent>
      <p:sp>
        <p:nvSpPr>
          <p:cNvPr id="4" name="Slide Number Placeholder 3">
            <a:extLst>
              <a:ext uri="{FF2B5EF4-FFF2-40B4-BE49-F238E27FC236}">
                <a16:creationId xmlns:a16="http://schemas.microsoft.com/office/drawing/2014/main" id="{5CC29DA7-B515-ECED-A579-F44FF08AB116}"/>
              </a:ext>
            </a:extLst>
          </p:cNvPr>
          <p:cNvSpPr>
            <a:spLocks noGrp="1"/>
          </p:cNvSpPr>
          <p:nvPr>
            <p:ph type="sldNum" sz="quarter" idx="12"/>
          </p:nvPr>
        </p:nvSpPr>
        <p:spPr/>
        <p:txBody>
          <a:bodyPr/>
          <a:lstStyle/>
          <a:p>
            <a:fld id="{D8A6CFCF-6699-F547-B2B9-9792AFF236BC}" type="slidenum">
              <a:rPr lang="en-TW" smtClean="0"/>
              <a:t>30</a:t>
            </a:fld>
            <a:endParaRPr lang="en-TW" dirty="0"/>
          </a:p>
        </p:txBody>
      </p:sp>
      <p:sp>
        <p:nvSpPr>
          <p:cNvPr id="8" name="Rectangle 7">
            <a:extLst>
              <a:ext uri="{FF2B5EF4-FFF2-40B4-BE49-F238E27FC236}">
                <a16:creationId xmlns:a16="http://schemas.microsoft.com/office/drawing/2014/main" id="{B15DC1E1-DDE6-BF65-D5AC-A7BACA2E2D2A}"/>
              </a:ext>
            </a:extLst>
          </p:cNvPr>
          <p:cNvSpPr/>
          <p:nvPr/>
        </p:nvSpPr>
        <p:spPr>
          <a:xfrm>
            <a:off x="4294548" y="2793350"/>
            <a:ext cx="4522978" cy="3439102"/>
          </a:xfrm>
          <a:prstGeom prst="rect">
            <a:avLst/>
          </a:prstGeom>
          <a:solidFill>
            <a:schemeClr val="accent4">
              <a:lumMod val="20000"/>
              <a:lumOff val="80000"/>
            </a:schemeClr>
          </a:solidFill>
          <a:ln w="28575">
            <a:solidFill>
              <a:schemeClr val="bg2">
                <a:lumMod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9" name="Straight Connector 8">
            <a:extLst>
              <a:ext uri="{FF2B5EF4-FFF2-40B4-BE49-F238E27FC236}">
                <a16:creationId xmlns:a16="http://schemas.microsoft.com/office/drawing/2014/main" id="{385AA5AE-B1F2-179B-9153-17228E879ADD}"/>
              </a:ext>
            </a:extLst>
          </p:cNvPr>
          <p:cNvCxnSpPr>
            <a:cxnSpLocks/>
            <a:endCxn id="29" idx="3"/>
          </p:cNvCxnSpPr>
          <p:nvPr/>
        </p:nvCxnSpPr>
        <p:spPr>
          <a:xfrm flipV="1">
            <a:off x="4280628" y="5096104"/>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FD5D02-CBDE-F939-1D62-AAA0E3ABDB53}"/>
              </a:ext>
            </a:extLst>
          </p:cNvPr>
          <p:cNvSpPr/>
          <p:nvPr/>
        </p:nvSpPr>
        <p:spPr>
          <a:xfrm>
            <a:off x="4540638" y="463039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11" name="Straight Connector 10">
            <a:extLst>
              <a:ext uri="{FF2B5EF4-FFF2-40B4-BE49-F238E27FC236}">
                <a16:creationId xmlns:a16="http://schemas.microsoft.com/office/drawing/2014/main" id="{11439496-C708-2FA1-3E76-7AB0CE773108}"/>
              </a:ext>
            </a:extLst>
          </p:cNvPr>
          <p:cNvCxnSpPr>
            <a:cxnSpLocks/>
          </p:cNvCxnSpPr>
          <p:nvPr/>
        </p:nvCxnSpPr>
        <p:spPr>
          <a:xfrm flipH="1">
            <a:off x="5544483" y="5493416"/>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1CCA6FD-DA78-C776-334E-AAC8CB952BEB}"/>
              </a:ext>
            </a:extLst>
          </p:cNvPr>
          <p:cNvCxnSpPr>
            <a:cxnSpLocks/>
          </p:cNvCxnSpPr>
          <p:nvPr/>
        </p:nvCxnSpPr>
        <p:spPr>
          <a:xfrm>
            <a:off x="5808096" y="5475101"/>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EB40E45-565A-1746-AD36-149B40075F9C}"/>
              </a:ext>
            </a:extLst>
          </p:cNvPr>
          <p:cNvSpPr/>
          <p:nvPr/>
        </p:nvSpPr>
        <p:spPr>
          <a:xfrm>
            <a:off x="5081345" y="463039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14" name="Straight Connector 13">
            <a:extLst>
              <a:ext uri="{FF2B5EF4-FFF2-40B4-BE49-F238E27FC236}">
                <a16:creationId xmlns:a16="http://schemas.microsoft.com/office/drawing/2014/main" id="{3F65283E-8D06-CA2C-C6EF-34EBEBF70A8A}"/>
              </a:ext>
            </a:extLst>
          </p:cNvPr>
          <p:cNvCxnSpPr>
            <a:cxnSpLocks/>
            <a:stCxn id="22" idx="0"/>
          </p:cNvCxnSpPr>
          <p:nvPr/>
        </p:nvCxnSpPr>
        <p:spPr>
          <a:xfrm>
            <a:off x="6892875" y="3300190"/>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D0846C3-F9CB-90C8-5C50-E63A05BEAB3A}"/>
              </a:ext>
            </a:extLst>
          </p:cNvPr>
          <p:cNvSpPr/>
          <p:nvPr/>
        </p:nvSpPr>
        <p:spPr>
          <a:xfrm>
            <a:off x="5622052" y="463039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16" name="Rectangle 15">
            <a:extLst>
              <a:ext uri="{FF2B5EF4-FFF2-40B4-BE49-F238E27FC236}">
                <a16:creationId xmlns:a16="http://schemas.microsoft.com/office/drawing/2014/main" id="{ED2C3152-B4C2-01D5-043B-4CCD537DB622}"/>
              </a:ext>
            </a:extLst>
          </p:cNvPr>
          <p:cNvSpPr/>
          <p:nvPr/>
        </p:nvSpPr>
        <p:spPr>
          <a:xfrm>
            <a:off x="6154796" y="463038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17" name="Rectangle 16">
            <a:extLst>
              <a:ext uri="{FF2B5EF4-FFF2-40B4-BE49-F238E27FC236}">
                <a16:creationId xmlns:a16="http://schemas.microsoft.com/office/drawing/2014/main" id="{27262E84-0964-5EDE-95D1-3019287EFA97}"/>
              </a:ext>
            </a:extLst>
          </p:cNvPr>
          <p:cNvSpPr/>
          <p:nvPr/>
        </p:nvSpPr>
        <p:spPr>
          <a:xfrm>
            <a:off x="6703466" y="46303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18" name="Rectangle 17">
            <a:extLst>
              <a:ext uri="{FF2B5EF4-FFF2-40B4-BE49-F238E27FC236}">
                <a16:creationId xmlns:a16="http://schemas.microsoft.com/office/drawing/2014/main" id="{2423D70B-C329-FFA6-FBEB-5D1F7CBF374E}"/>
              </a:ext>
            </a:extLst>
          </p:cNvPr>
          <p:cNvSpPr/>
          <p:nvPr/>
        </p:nvSpPr>
        <p:spPr>
          <a:xfrm>
            <a:off x="7240809" y="463038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19" name="Straight Connector 18">
            <a:extLst>
              <a:ext uri="{FF2B5EF4-FFF2-40B4-BE49-F238E27FC236}">
                <a16:creationId xmlns:a16="http://schemas.microsoft.com/office/drawing/2014/main" id="{44162DC1-474B-1036-FBD6-7324CD960FBA}"/>
              </a:ext>
            </a:extLst>
          </p:cNvPr>
          <p:cNvCxnSpPr>
            <a:cxnSpLocks/>
            <a:stCxn id="22" idx="1"/>
            <a:endCxn id="23" idx="3"/>
          </p:cNvCxnSpPr>
          <p:nvPr/>
        </p:nvCxnSpPr>
        <p:spPr>
          <a:xfrm>
            <a:off x="6703466" y="3801232"/>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44434F-F6BF-A1D2-101D-BC6CF7FDB8BE}"/>
              </a:ext>
            </a:extLst>
          </p:cNvPr>
          <p:cNvCxnSpPr>
            <a:cxnSpLocks/>
            <a:stCxn id="30" idx="2"/>
          </p:cNvCxnSpPr>
          <p:nvPr/>
        </p:nvCxnSpPr>
        <p:spPr>
          <a:xfrm>
            <a:off x="7444138" y="3214709"/>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D2D04B0-6B96-87AE-A5F9-433104AB7629}"/>
              </a:ext>
            </a:extLst>
          </p:cNvPr>
          <p:cNvSpPr/>
          <p:nvPr/>
        </p:nvSpPr>
        <p:spPr>
          <a:xfrm>
            <a:off x="7768954" y="4630389"/>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22" name="Rectangle 21">
            <a:extLst>
              <a:ext uri="{FF2B5EF4-FFF2-40B4-BE49-F238E27FC236}">
                <a16:creationId xmlns:a16="http://schemas.microsoft.com/office/drawing/2014/main" id="{C57249A8-D324-A70B-EBE8-A3B529A608C1}"/>
              </a:ext>
            </a:extLst>
          </p:cNvPr>
          <p:cNvSpPr/>
          <p:nvPr/>
        </p:nvSpPr>
        <p:spPr>
          <a:xfrm>
            <a:off x="6703466" y="33001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23" name="Rectangle 22">
            <a:extLst>
              <a:ext uri="{FF2B5EF4-FFF2-40B4-BE49-F238E27FC236}">
                <a16:creationId xmlns:a16="http://schemas.microsoft.com/office/drawing/2014/main" id="{4EC49DB0-B290-A8BF-8BDD-7F67861AFB41}"/>
              </a:ext>
            </a:extLst>
          </p:cNvPr>
          <p:cNvSpPr/>
          <p:nvPr/>
        </p:nvSpPr>
        <p:spPr>
          <a:xfrm>
            <a:off x="7240809" y="3300190"/>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26" name="TextBox 25">
            <a:extLst>
              <a:ext uri="{FF2B5EF4-FFF2-40B4-BE49-F238E27FC236}">
                <a16:creationId xmlns:a16="http://schemas.microsoft.com/office/drawing/2014/main" id="{D1E4192D-8DD1-5B1E-5815-CD0D01E853DB}"/>
              </a:ext>
            </a:extLst>
          </p:cNvPr>
          <p:cNvSpPr txBox="1"/>
          <p:nvPr/>
        </p:nvSpPr>
        <p:spPr>
          <a:xfrm>
            <a:off x="4431663" y="2849584"/>
            <a:ext cx="1903995" cy="2031325"/>
          </a:xfrm>
          <a:prstGeom prst="rect">
            <a:avLst/>
          </a:prstGeom>
          <a:noFill/>
        </p:spPr>
        <p:txBody>
          <a:bodyPr wrap="square" rtlCol="0">
            <a:spAutoFit/>
          </a:bodyPr>
          <a:lstStyle/>
          <a:p>
            <a:r>
              <a:rPr lang="en-TW" b="1" dirty="0"/>
              <a:t>Model 1</a:t>
            </a:r>
          </a:p>
          <a:p>
            <a:r>
              <a:rPr lang="en-US" dirty="0"/>
              <a:t>Requests:</a:t>
            </a:r>
          </a:p>
          <a:p>
            <a:r>
              <a:rPr lang="en-US" dirty="0"/>
              <a:t>{AD, 70%, 0.25}</a:t>
            </a:r>
          </a:p>
          <a:p>
            <a:r>
              <a:rPr lang="en-US" dirty="0"/>
              <a:t>{AD, 60%, 0.3}</a:t>
            </a:r>
          </a:p>
          <a:p>
            <a:r>
              <a:rPr lang="en-US" dirty="0"/>
              <a:t>{PC, 75%, 0.2}</a:t>
            </a:r>
          </a:p>
          <a:p>
            <a:endParaRPr lang="en-US" dirty="0"/>
          </a:p>
          <a:p>
            <a:endParaRPr lang="en-TW" dirty="0"/>
          </a:p>
        </p:txBody>
      </p:sp>
      <p:sp>
        <p:nvSpPr>
          <p:cNvPr id="27" name="Rectangle 26">
            <a:extLst>
              <a:ext uri="{FF2B5EF4-FFF2-40B4-BE49-F238E27FC236}">
                <a16:creationId xmlns:a16="http://schemas.microsoft.com/office/drawing/2014/main" id="{7241F783-2DCE-288E-A0A7-F31CE05CA514}"/>
              </a:ext>
            </a:extLst>
          </p:cNvPr>
          <p:cNvSpPr/>
          <p:nvPr/>
        </p:nvSpPr>
        <p:spPr>
          <a:xfrm>
            <a:off x="5304453" y="5728777"/>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8" name="Rectangle 27">
            <a:extLst>
              <a:ext uri="{FF2B5EF4-FFF2-40B4-BE49-F238E27FC236}">
                <a16:creationId xmlns:a16="http://schemas.microsoft.com/office/drawing/2014/main" id="{4B1CF6A4-1DDF-672D-C9ED-1A1D9D1BB3AC}"/>
              </a:ext>
            </a:extLst>
          </p:cNvPr>
          <p:cNvSpPr/>
          <p:nvPr/>
        </p:nvSpPr>
        <p:spPr>
          <a:xfrm>
            <a:off x="5894235" y="5728777"/>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9" name="Rectangle 28">
            <a:extLst>
              <a:ext uri="{FF2B5EF4-FFF2-40B4-BE49-F238E27FC236}">
                <a16:creationId xmlns:a16="http://schemas.microsoft.com/office/drawing/2014/main" id="{6EDCB103-6CA0-F1B4-8229-3260A4933A73}"/>
              </a:ext>
            </a:extLst>
          </p:cNvPr>
          <p:cNvSpPr/>
          <p:nvPr/>
        </p:nvSpPr>
        <p:spPr>
          <a:xfrm>
            <a:off x="8265103" y="4913541"/>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0" name="Rectangle 29">
            <a:extLst>
              <a:ext uri="{FF2B5EF4-FFF2-40B4-BE49-F238E27FC236}">
                <a16:creationId xmlns:a16="http://schemas.microsoft.com/office/drawing/2014/main" id="{0C1C2BD3-982C-E17D-427C-D8EAC6F9551B}"/>
              </a:ext>
            </a:extLst>
          </p:cNvPr>
          <p:cNvSpPr/>
          <p:nvPr/>
        </p:nvSpPr>
        <p:spPr>
          <a:xfrm>
            <a:off x="7204108" y="2849584"/>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1" name="Oval 30">
            <a:extLst>
              <a:ext uri="{FF2B5EF4-FFF2-40B4-BE49-F238E27FC236}">
                <a16:creationId xmlns:a16="http://schemas.microsoft.com/office/drawing/2014/main" id="{A530C5D4-B75B-DC8B-D7AD-1C14CBC7EE83}"/>
              </a:ext>
            </a:extLst>
          </p:cNvPr>
          <p:cNvSpPr/>
          <p:nvPr/>
        </p:nvSpPr>
        <p:spPr>
          <a:xfrm>
            <a:off x="5191958" y="5558753"/>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2" name="Oval 31">
            <a:extLst>
              <a:ext uri="{FF2B5EF4-FFF2-40B4-BE49-F238E27FC236}">
                <a16:creationId xmlns:a16="http://schemas.microsoft.com/office/drawing/2014/main" id="{9ABBBFB6-F497-BBC0-0F99-A1A1BB2A5412}"/>
              </a:ext>
            </a:extLst>
          </p:cNvPr>
          <p:cNvSpPr/>
          <p:nvPr/>
        </p:nvSpPr>
        <p:spPr>
          <a:xfrm>
            <a:off x="7082976" y="2654329"/>
            <a:ext cx="701958" cy="7140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3" name="Straight Connector 32">
            <a:extLst>
              <a:ext uri="{FF2B5EF4-FFF2-40B4-BE49-F238E27FC236}">
                <a16:creationId xmlns:a16="http://schemas.microsoft.com/office/drawing/2014/main" id="{F2789AAE-BB69-A182-2A28-CBB1E734A4EE}"/>
              </a:ext>
            </a:extLst>
          </p:cNvPr>
          <p:cNvCxnSpPr>
            <a:cxnSpLocks/>
          </p:cNvCxnSpPr>
          <p:nvPr/>
        </p:nvCxnSpPr>
        <p:spPr>
          <a:xfrm>
            <a:off x="5944073" y="4381896"/>
            <a:ext cx="381678" cy="13842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D505319-E869-4421-C419-A6014174140A}"/>
              </a:ext>
            </a:extLst>
          </p:cNvPr>
          <p:cNvGrpSpPr/>
          <p:nvPr/>
        </p:nvGrpSpPr>
        <p:grpSpPr>
          <a:xfrm>
            <a:off x="6671606" y="-10480"/>
            <a:ext cx="2472394" cy="1651930"/>
            <a:chOff x="5880829" y="-82581"/>
            <a:chExt cx="2472394" cy="1651930"/>
          </a:xfrm>
        </p:grpSpPr>
        <p:sp>
          <p:nvSpPr>
            <p:cNvPr id="6" name="Rectangle 5">
              <a:extLst>
                <a:ext uri="{FF2B5EF4-FFF2-40B4-BE49-F238E27FC236}">
                  <a16:creationId xmlns:a16="http://schemas.microsoft.com/office/drawing/2014/main" id="{A0466CC3-7D1B-3584-FA55-BE368EF22197}"/>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7" name="Rectangle 6">
              <a:extLst>
                <a:ext uri="{FF2B5EF4-FFF2-40B4-BE49-F238E27FC236}">
                  <a16:creationId xmlns:a16="http://schemas.microsoft.com/office/drawing/2014/main" id="{769AC1A4-67F2-5255-B1DE-2B32D21936B8}"/>
                </a:ext>
              </a:extLst>
            </p:cNvPr>
            <p:cNvSpPr/>
            <p:nvPr/>
          </p:nvSpPr>
          <p:spPr>
            <a:xfrm>
              <a:off x="7090387" y="1045349"/>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34" name="Straight Arrow Connector 33">
              <a:extLst>
                <a:ext uri="{FF2B5EF4-FFF2-40B4-BE49-F238E27FC236}">
                  <a16:creationId xmlns:a16="http://schemas.microsoft.com/office/drawing/2014/main" id="{CD4FFB28-4D88-133F-D3DE-886A52429364}"/>
                </a:ext>
              </a:extLst>
            </p:cNvPr>
            <p:cNvCxnSpPr>
              <a:cxnSpLocks/>
              <a:stCxn id="6" idx="3"/>
              <a:endCxn id="7"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1049548-A381-ED43-CE48-E8DB9758531A}"/>
                </a:ext>
              </a:extLst>
            </p:cNvPr>
            <p:cNvCxnSpPr>
              <a:cxnSpLocks/>
              <a:stCxn id="37" idx="2"/>
              <a:endCxn id="6"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DDBA81E-84BF-28CC-B3D6-7FDD13072AD2}"/>
                </a:ext>
              </a:extLst>
            </p:cNvPr>
            <p:cNvCxnSpPr>
              <a:cxnSpLocks/>
              <a:stCxn id="7"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846D4AE-25EB-5F37-DEF3-743FA20389AA}"/>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38" name="TextBox 37">
              <a:extLst>
                <a:ext uri="{FF2B5EF4-FFF2-40B4-BE49-F238E27FC236}">
                  <a16:creationId xmlns:a16="http://schemas.microsoft.com/office/drawing/2014/main" id="{058BF1A9-27F8-5105-A40C-0404CD534C21}"/>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39" name="Straight Arrow Connector 38">
              <a:extLst>
                <a:ext uri="{FF2B5EF4-FFF2-40B4-BE49-F238E27FC236}">
                  <a16:creationId xmlns:a16="http://schemas.microsoft.com/office/drawing/2014/main" id="{4F2B2429-119A-03ED-E20B-519F1DA7057C}"/>
                </a:ext>
              </a:extLst>
            </p:cNvPr>
            <p:cNvCxnSpPr>
              <a:cxnSpLocks/>
              <a:stCxn id="38" idx="2"/>
              <a:endCxn id="37"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988871DA-81AE-ABB7-27DA-6376F6FEEAE5}"/>
              </a:ext>
            </a:extLst>
          </p:cNvPr>
          <p:cNvSpPr txBox="1"/>
          <p:nvPr/>
        </p:nvSpPr>
        <p:spPr>
          <a:xfrm>
            <a:off x="790540" y="4551771"/>
            <a:ext cx="2756691" cy="923330"/>
          </a:xfrm>
          <a:prstGeom prst="rect">
            <a:avLst/>
          </a:prstGeom>
          <a:noFill/>
        </p:spPr>
        <p:txBody>
          <a:bodyPr wrap="square" rtlCol="0">
            <a:spAutoFit/>
          </a:bodyPr>
          <a:lstStyle/>
          <a:p>
            <a:r>
              <a:rPr lang="en-TW" dirty="0">
                <a:solidFill>
                  <a:srgbClr val="C00000"/>
                </a:solidFill>
              </a:rPr>
              <a:t>Search space is reduced to single model and fixed devices</a:t>
            </a:r>
          </a:p>
        </p:txBody>
      </p:sp>
      <p:sp>
        <p:nvSpPr>
          <p:cNvPr id="41" name="TextBox 40">
            <a:extLst>
              <a:ext uri="{FF2B5EF4-FFF2-40B4-BE49-F238E27FC236}">
                <a16:creationId xmlns:a16="http://schemas.microsoft.com/office/drawing/2014/main" id="{14D453B4-D44A-1906-E1DA-E471DFBC8205}"/>
              </a:ext>
            </a:extLst>
          </p:cNvPr>
          <p:cNvSpPr txBox="1"/>
          <p:nvPr/>
        </p:nvSpPr>
        <p:spPr>
          <a:xfrm>
            <a:off x="7635465" y="3415743"/>
            <a:ext cx="1424103" cy="646331"/>
          </a:xfrm>
          <a:prstGeom prst="rect">
            <a:avLst/>
          </a:prstGeom>
          <a:noFill/>
        </p:spPr>
        <p:txBody>
          <a:bodyPr wrap="square" rtlCol="0">
            <a:spAutoFit/>
          </a:bodyPr>
          <a:lstStyle/>
          <a:p>
            <a:r>
              <a:rPr lang="en-US" dirty="0">
                <a:solidFill>
                  <a:schemeClr val="accent3">
                    <a:lumMod val="50000"/>
                  </a:schemeClr>
                </a:solidFill>
              </a:rPr>
              <a:t>Accident Detection</a:t>
            </a:r>
            <a:endParaRPr lang="en-TW" dirty="0">
              <a:solidFill>
                <a:schemeClr val="accent3">
                  <a:lumMod val="50000"/>
                </a:schemeClr>
              </a:solidFill>
            </a:endParaRPr>
          </a:p>
        </p:txBody>
      </p:sp>
      <p:sp>
        <p:nvSpPr>
          <p:cNvPr id="42" name="TextBox 41">
            <a:extLst>
              <a:ext uri="{FF2B5EF4-FFF2-40B4-BE49-F238E27FC236}">
                <a16:creationId xmlns:a16="http://schemas.microsoft.com/office/drawing/2014/main" id="{1758C817-DFF3-8678-6358-BE2400E86186}"/>
              </a:ext>
            </a:extLst>
          </p:cNvPr>
          <p:cNvSpPr txBox="1"/>
          <p:nvPr/>
        </p:nvSpPr>
        <p:spPr>
          <a:xfrm>
            <a:off x="7645491" y="5565470"/>
            <a:ext cx="1794520" cy="646331"/>
          </a:xfrm>
          <a:prstGeom prst="rect">
            <a:avLst/>
          </a:prstGeom>
          <a:noFill/>
        </p:spPr>
        <p:txBody>
          <a:bodyPr wrap="square" rtlCol="0">
            <a:spAutoFit/>
          </a:bodyPr>
          <a:lstStyle/>
          <a:p>
            <a:r>
              <a:rPr lang="en-US" dirty="0">
                <a:solidFill>
                  <a:schemeClr val="accent2"/>
                </a:solidFill>
              </a:rPr>
              <a:t>Pedestrian Counting</a:t>
            </a:r>
            <a:endParaRPr lang="en-TW" dirty="0">
              <a:solidFill>
                <a:schemeClr val="accent2"/>
              </a:solidFill>
            </a:endParaRPr>
          </a:p>
        </p:txBody>
      </p:sp>
    </p:spTree>
    <p:extLst>
      <p:ext uri="{BB962C8B-B14F-4D97-AF65-F5344CB8AC3E}">
        <p14:creationId xmlns:p14="http://schemas.microsoft.com/office/powerpoint/2010/main" val="151207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74 0.0088 L -0.13125 0.00741 " pathEditMode="relative" rAng="0" ptsTypes="AA">
                                      <p:cBhvr>
                                        <p:cTn id="6" dur="1000" fill="hold"/>
                                        <p:tgtEl>
                                          <p:spTgt spid="33"/>
                                        </p:tgtEl>
                                        <p:attrNameLst>
                                          <p:attrName>ppt_x</p:attrName>
                                          <p:attrName>ppt_y</p:attrName>
                                        </p:attrNameLst>
                                      </p:cBhvr>
                                      <p:rCtr x="-6649" y="-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1D8A-D8B9-E9FB-50CF-8E6C115AD01F}"/>
              </a:ext>
            </a:extLst>
          </p:cNvPr>
          <p:cNvSpPr>
            <a:spLocks noGrp="1"/>
          </p:cNvSpPr>
          <p:nvPr>
            <p:ph type="title"/>
          </p:nvPr>
        </p:nvSpPr>
        <p:spPr>
          <a:xfrm>
            <a:off x="502692" y="216036"/>
            <a:ext cx="4336230" cy="1325563"/>
          </a:xfrm>
        </p:spPr>
        <p:txBody>
          <a:bodyPr>
            <a:normAutofit fontScale="90000"/>
          </a:bodyPr>
          <a:lstStyle/>
          <a:p>
            <a:r>
              <a:rPr lang="en-TW" dirty="0"/>
              <a:t>Dynamic Reconfiguration Algorithm</a:t>
            </a:r>
          </a:p>
        </p:txBody>
      </p:sp>
      <p:sp>
        <p:nvSpPr>
          <p:cNvPr id="3" name="Content Placeholder 2">
            <a:extLst>
              <a:ext uri="{FF2B5EF4-FFF2-40B4-BE49-F238E27FC236}">
                <a16:creationId xmlns:a16="http://schemas.microsoft.com/office/drawing/2014/main" id="{A70B474C-84E9-84DF-ADDA-83ADA60971DF}"/>
              </a:ext>
            </a:extLst>
          </p:cNvPr>
          <p:cNvSpPr>
            <a:spLocks noGrp="1"/>
          </p:cNvSpPr>
          <p:nvPr>
            <p:ph idx="1"/>
          </p:nvPr>
        </p:nvSpPr>
        <p:spPr>
          <a:xfrm>
            <a:off x="441722" y="1854610"/>
            <a:ext cx="4069308" cy="4351338"/>
          </a:xfrm>
        </p:spPr>
        <p:txBody>
          <a:bodyPr>
            <a:normAutofit/>
          </a:bodyPr>
          <a:lstStyle/>
          <a:p>
            <a:pPr marL="0" indent="0">
              <a:buNone/>
            </a:pPr>
            <a:r>
              <a:rPr lang="en-TW" sz="2400" b="1" dirty="0"/>
              <a:t>Find optimal decision</a:t>
            </a:r>
          </a:p>
          <a:p>
            <a:pPr marL="457200" indent="-457200">
              <a:buFont typeface="+mj-lt"/>
              <a:buAutoNum type="arabicPeriod"/>
            </a:pPr>
            <a:r>
              <a:rPr lang="en-TW" sz="2400" dirty="0"/>
              <a:t>Find all possible exit points</a:t>
            </a:r>
          </a:p>
          <a:p>
            <a:pPr marL="274320" lvl="1" indent="0">
              <a:buNone/>
            </a:pPr>
            <a:r>
              <a:rPr lang="en-TW" sz="2000" dirty="0">
                <a:solidFill>
                  <a:schemeClr val="accent1"/>
                </a:solidFill>
              </a:rPr>
              <a:t>(i) </a:t>
            </a:r>
            <a:r>
              <a:rPr lang="en-TW" sz="2000" dirty="0"/>
              <a:t>Select partition points with lowest latency</a:t>
            </a:r>
          </a:p>
          <a:p>
            <a:pPr marL="274320" lvl="1" indent="0">
              <a:buNone/>
            </a:pPr>
            <a:r>
              <a:rPr lang="en-TW" sz="2000" dirty="0">
                <a:solidFill>
                  <a:schemeClr val="accent1"/>
                </a:solidFill>
              </a:rPr>
              <a:t>(ii)</a:t>
            </a:r>
            <a:r>
              <a:rPr lang="en-TW" sz="2000" dirty="0"/>
              <a:t> Predict throughput</a:t>
            </a:r>
          </a:p>
          <a:p>
            <a:pPr marL="457200" indent="-457200">
              <a:buFont typeface="+mj-lt"/>
              <a:buAutoNum type="arabicPeriod"/>
            </a:pPr>
            <a:r>
              <a:rPr lang="en-TW" sz="2400" dirty="0"/>
              <a:t>Return the exit points and partition points with</a:t>
            </a:r>
            <a:br>
              <a:rPr lang="en-TW" sz="2400" dirty="0"/>
            </a:br>
            <a:r>
              <a:rPr lang="en-TW" sz="2400" dirty="0"/>
              <a:t>highest throughput</a:t>
            </a:r>
          </a:p>
          <a:p>
            <a:pPr marL="457200" indent="-457200">
              <a:buFont typeface="+mj-lt"/>
              <a:buAutoNum type="arabicPeriod"/>
            </a:pPr>
            <a:endParaRPr lang="en-TW" dirty="0"/>
          </a:p>
        </p:txBody>
      </p:sp>
      <p:sp>
        <p:nvSpPr>
          <p:cNvPr id="4" name="Slide Number Placeholder 3">
            <a:extLst>
              <a:ext uri="{FF2B5EF4-FFF2-40B4-BE49-F238E27FC236}">
                <a16:creationId xmlns:a16="http://schemas.microsoft.com/office/drawing/2014/main" id="{7A3CD8A3-AC64-F975-12A0-7A0952FFE13C}"/>
              </a:ext>
            </a:extLst>
          </p:cNvPr>
          <p:cNvSpPr>
            <a:spLocks noGrp="1"/>
          </p:cNvSpPr>
          <p:nvPr>
            <p:ph type="sldNum" sz="quarter" idx="12"/>
          </p:nvPr>
        </p:nvSpPr>
        <p:spPr/>
        <p:txBody>
          <a:bodyPr/>
          <a:lstStyle/>
          <a:p>
            <a:fld id="{D8A6CFCF-6699-F547-B2B9-9792AFF236BC}" type="slidenum">
              <a:rPr lang="en-TW" smtClean="0"/>
              <a:t>31</a:t>
            </a:fld>
            <a:endParaRPr lang="en-TW" dirty="0"/>
          </a:p>
        </p:txBody>
      </p:sp>
      <p:sp>
        <p:nvSpPr>
          <p:cNvPr id="5" name="Rectangle 4">
            <a:extLst>
              <a:ext uri="{FF2B5EF4-FFF2-40B4-BE49-F238E27FC236}">
                <a16:creationId xmlns:a16="http://schemas.microsoft.com/office/drawing/2014/main" id="{A5776475-AA70-CFF8-3C85-EA2CB2E680AB}"/>
              </a:ext>
            </a:extLst>
          </p:cNvPr>
          <p:cNvSpPr/>
          <p:nvPr/>
        </p:nvSpPr>
        <p:spPr>
          <a:xfrm>
            <a:off x="4440428" y="1966632"/>
            <a:ext cx="4522978" cy="3439102"/>
          </a:xfrm>
          <a:prstGeom prst="rect">
            <a:avLst/>
          </a:prstGeom>
          <a:solidFill>
            <a:schemeClr val="accent4">
              <a:lumMod val="20000"/>
              <a:lumOff val="80000"/>
            </a:schemeClr>
          </a:solidFill>
          <a:ln w="28575">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TW">
              <a:solidFill>
                <a:schemeClr val="accent2"/>
              </a:solidFill>
            </a:endParaRPr>
          </a:p>
        </p:txBody>
      </p:sp>
      <p:cxnSp>
        <p:nvCxnSpPr>
          <p:cNvPr id="6" name="Straight Connector 5">
            <a:extLst>
              <a:ext uri="{FF2B5EF4-FFF2-40B4-BE49-F238E27FC236}">
                <a16:creationId xmlns:a16="http://schemas.microsoft.com/office/drawing/2014/main" id="{6263124B-BE79-C4E4-E2FC-AC3F45E54A2F}"/>
              </a:ext>
            </a:extLst>
          </p:cNvPr>
          <p:cNvCxnSpPr>
            <a:cxnSpLocks/>
            <a:endCxn id="26" idx="3"/>
          </p:cNvCxnSpPr>
          <p:nvPr/>
        </p:nvCxnSpPr>
        <p:spPr>
          <a:xfrm flipV="1">
            <a:off x="4426508" y="4269386"/>
            <a:ext cx="4464535" cy="35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7F56867-5AD3-3EC3-E6AF-B504F42645B2}"/>
              </a:ext>
            </a:extLst>
          </p:cNvPr>
          <p:cNvSpPr/>
          <p:nvPr/>
        </p:nvSpPr>
        <p:spPr>
          <a:xfrm>
            <a:off x="4686518" y="3803674"/>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1</a:t>
            </a:r>
          </a:p>
        </p:txBody>
      </p:sp>
      <p:cxnSp>
        <p:nvCxnSpPr>
          <p:cNvPr id="8" name="Straight Connector 7">
            <a:extLst>
              <a:ext uri="{FF2B5EF4-FFF2-40B4-BE49-F238E27FC236}">
                <a16:creationId xmlns:a16="http://schemas.microsoft.com/office/drawing/2014/main" id="{FF696F9C-12A3-B61B-19EA-774F8655844B}"/>
              </a:ext>
            </a:extLst>
          </p:cNvPr>
          <p:cNvCxnSpPr>
            <a:cxnSpLocks/>
          </p:cNvCxnSpPr>
          <p:nvPr/>
        </p:nvCxnSpPr>
        <p:spPr>
          <a:xfrm flipH="1">
            <a:off x="5690363" y="4666698"/>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EBA44F-F486-8629-AF2A-8B69EDE315FA}"/>
              </a:ext>
            </a:extLst>
          </p:cNvPr>
          <p:cNvCxnSpPr>
            <a:cxnSpLocks/>
          </p:cNvCxnSpPr>
          <p:nvPr/>
        </p:nvCxnSpPr>
        <p:spPr>
          <a:xfrm>
            <a:off x="5953976" y="4648383"/>
            <a:ext cx="266978" cy="6004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8385A70-A6C9-9BAA-6344-E2B68B7605FA}"/>
              </a:ext>
            </a:extLst>
          </p:cNvPr>
          <p:cNvSpPr/>
          <p:nvPr/>
        </p:nvSpPr>
        <p:spPr>
          <a:xfrm>
            <a:off x="5227225" y="3803673"/>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2</a:t>
            </a:r>
          </a:p>
        </p:txBody>
      </p:sp>
      <p:cxnSp>
        <p:nvCxnSpPr>
          <p:cNvPr id="11" name="Straight Connector 10">
            <a:extLst>
              <a:ext uri="{FF2B5EF4-FFF2-40B4-BE49-F238E27FC236}">
                <a16:creationId xmlns:a16="http://schemas.microsoft.com/office/drawing/2014/main" id="{539F5BD7-7193-22A4-986B-50E413D2FFE4}"/>
              </a:ext>
            </a:extLst>
          </p:cNvPr>
          <p:cNvCxnSpPr>
            <a:cxnSpLocks/>
            <a:stCxn id="19" idx="0"/>
          </p:cNvCxnSpPr>
          <p:nvPr/>
        </p:nvCxnSpPr>
        <p:spPr>
          <a:xfrm>
            <a:off x="7038755" y="2473472"/>
            <a:ext cx="0" cy="183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49CE0F3-8D55-441B-EB33-7083BD4822F7}"/>
              </a:ext>
            </a:extLst>
          </p:cNvPr>
          <p:cNvSpPr/>
          <p:nvPr/>
        </p:nvSpPr>
        <p:spPr>
          <a:xfrm>
            <a:off x="5767932" y="3803674"/>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3</a:t>
            </a:r>
          </a:p>
        </p:txBody>
      </p:sp>
      <p:sp>
        <p:nvSpPr>
          <p:cNvPr id="13" name="Rectangle 12">
            <a:extLst>
              <a:ext uri="{FF2B5EF4-FFF2-40B4-BE49-F238E27FC236}">
                <a16:creationId xmlns:a16="http://schemas.microsoft.com/office/drawing/2014/main" id="{DC69103D-D148-DD99-B035-6F93DD017C3C}"/>
              </a:ext>
            </a:extLst>
          </p:cNvPr>
          <p:cNvSpPr/>
          <p:nvPr/>
        </p:nvSpPr>
        <p:spPr>
          <a:xfrm>
            <a:off x="6300676" y="380367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4</a:t>
            </a:r>
          </a:p>
        </p:txBody>
      </p:sp>
      <p:sp>
        <p:nvSpPr>
          <p:cNvPr id="14" name="Rectangle 13">
            <a:extLst>
              <a:ext uri="{FF2B5EF4-FFF2-40B4-BE49-F238E27FC236}">
                <a16:creationId xmlns:a16="http://schemas.microsoft.com/office/drawing/2014/main" id="{3CAFAD7D-080F-577C-6E35-802B577AD03F}"/>
              </a:ext>
            </a:extLst>
          </p:cNvPr>
          <p:cNvSpPr/>
          <p:nvPr/>
        </p:nvSpPr>
        <p:spPr>
          <a:xfrm>
            <a:off x="6849346" y="380367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5</a:t>
            </a:r>
          </a:p>
        </p:txBody>
      </p:sp>
      <p:sp>
        <p:nvSpPr>
          <p:cNvPr id="15" name="Rectangle 14">
            <a:extLst>
              <a:ext uri="{FF2B5EF4-FFF2-40B4-BE49-F238E27FC236}">
                <a16:creationId xmlns:a16="http://schemas.microsoft.com/office/drawing/2014/main" id="{FB78E60E-97B2-D785-BB8D-AE736E848246}"/>
              </a:ext>
            </a:extLst>
          </p:cNvPr>
          <p:cNvSpPr/>
          <p:nvPr/>
        </p:nvSpPr>
        <p:spPr>
          <a:xfrm>
            <a:off x="7386689" y="380367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6</a:t>
            </a:r>
          </a:p>
        </p:txBody>
      </p:sp>
      <p:cxnSp>
        <p:nvCxnSpPr>
          <p:cNvPr id="16" name="Straight Connector 15">
            <a:extLst>
              <a:ext uri="{FF2B5EF4-FFF2-40B4-BE49-F238E27FC236}">
                <a16:creationId xmlns:a16="http://schemas.microsoft.com/office/drawing/2014/main" id="{024E3669-00AA-F121-B85A-188E39EB1591}"/>
              </a:ext>
            </a:extLst>
          </p:cNvPr>
          <p:cNvCxnSpPr>
            <a:cxnSpLocks/>
            <a:stCxn id="19" idx="1"/>
            <a:endCxn id="20" idx="3"/>
          </p:cNvCxnSpPr>
          <p:nvPr/>
        </p:nvCxnSpPr>
        <p:spPr>
          <a:xfrm>
            <a:off x="6849346" y="2974514"/>
            <a:ext cx="9161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6071E5-4D06-F90A-E6E3-EDCF38EDD272}"/>
              </a:ext>
            </a:extLst>
          </p:cNvPr>
          <p:cNvCxnSpPr>
            <a:cxnSpLocks/>
            <a:stCxn id="27" idx="2"/>
          </p:cNvCxnSpPr>
          <p:nvPr/>
        </p:nvCxnSpPr>
        <p:spPr>
          <a:xfrm>
            <a:off x="7590018" y="2387991"/>
            <a:ext cx="0" cy="10875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317A03E-31D5-B5D9-9122-663E5996561C}"/>
              </a:ext>
            </a:extLst>
          </p:cNvPr>
          <p:cNvSpPr/>
          <p:nvPr/>
        </p:nvSpPr>
        <p:spPr>
          <a:xfrm>
            <a:off x="7914834" y="3803671"/>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7</a:t>
            </a:r>
          </a:p>
        </p:txBody>
      </p:sp>
      <p:sp>
        <p:nvSpPr>
          <p:cNvPr id="19" name="Rectangle 18">
            <a:extLst>
              <a:ext uri="{FF2B5EF4-FFF2-40B4-BE49-F238E27FC236}">
                <a16:creationId xmlns:a16="http://schemas.microsoft.com/office/drawing/2014/main" id="{4C5A5B86-44B9-2100-C26E-97F70D351AA9}"/>
              </a:ext>
            </a:extLst>
          </p:cNvPr>
          <p:cNvSpPr/>
          <p:nvPr/>
        </p:nvSpPr>
        <p:spPr>
          <a:xfrm>
            <a:off x="6849346" y="247347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8</a:t>
            </a:r>
          </a:p>
        </p:txBody>
      </p:sp>
      <p:sp>
        <p:nvSpPr>
          <p:cNvPr id="20" name="Rectangle 19">
            <a:extLst>
              <a:ext uri="{FF2B5EF4-FFF2-40B4-BE49-F238E27FC236}">
                <a16:creationId xmlns:a16="http://schemas.microsoft.com/office/drawing/2014/main" id="{6F150AF8-2D34-BE2A-4422-D1C14E78EFE6}"/>
              </a:ext>
            </a:extLst>
          </p:cNvPr>
          <p:cNvSpPr/>
          <p:nvPr/>
        </p:nvSpPr>
        <p:spPr>
          <a:xfrm>
            <a:off x="7386689" y="2473472"/>
            <a:ext cx="378818" cy="1002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9</a:t>
            </a:r>
          </a:p>
        </p:txBody>
      </p:sp>
      <p:sp>
        <p:nvSpPr>
          <p:cNvPr id="21" name="TextBox 20">
            <a:extLst>
              <a:ext uri="{FF2B5EF4-FFF2-40B4-BE49-F238E27FC236}">
                <a16:creationId xmlns:a16="http://schemas.microsoft.com/office/drawing/2014/main" id="{CDB4FCCE-3455-B28D-2544-7E6A1E7A17A8}"/>
              </a:ext>
            </a:extLst>
          </p:cNvPr>
          <p:cNvSpPr txBox="1"/>
          <p:nvPr/>
        </p:nvSpPr>
        <p:spPr>
          <a:xfrm>
            <a:off x="7771868" y="4779622"/>
            <a:ext cx="1794520" cy="646331"/>
          </a:xfrm>
          <a:prstGeom prst="rect">
            <a:avLst/>
          </a:prstGeom>
          <a:noFill/>
        </p:spPr>
        <p:txBody>
          <a:bodyPr wrap="square" rtlCol="0">
            <a:spAutoFit/>
          </a:bodyPr>
          <a:lstStyle/>
          <a:p>
            <a:r>
              <a:rPr lang="en-US" dirty="0">
                <a:solidFill>
                  <a:schemeClr val="accent2"/>
                </a:solidFill>
              </a:rPr>
              <a:t>Pedestrian Counting</a:t>
            </a:r>
            <a:endParaRPr lang="en-TW" dirty="0">
              <a:solidFill>
                <a:schemeClr val="accent2"/>
              </a:solidFill>
            </a:endParaRPr>
          </a:p>
        </p:txBody>
      </p:sp>
      <p:sp>
        <p:nvSpPr>
          <p:cNvPr id="22" name="TextBox 21">
            <a:extLst>
              <a:ext uri="{FF2B5EF4-FFF2-40B4-BE49-F238E27FC236}">
                <a16:creationId xmlns:a16="http://schemas.microsoft.com/office/drawing/2014/main" id="{766E6CA5-0D55-E1D2-2158-E9FE77F7775E}"/>
              </a:ext>
            </a:extLst>
          </p:cNvPr>
          <p:cNvSpPr txBox="1"/>
          <p:nvPr/>
        </p:nvSpPr>
        <p:spPr>
          <a:xfrm>
            <a:off x="7728712" y="2759177"/>
            <a:ext cx="1424103" cy="646331"/>
          </a:xfrm>
          <a:prstGeom prst="rect">
            <a:avLst/>
          </a:prstGeom>
          <a:noFill/>
        </p:spPr>
        <p:txBody>
          <a:bodyPr wrap="square" rtlCol="0">
            <a:spAutoFit/>
          </a:bodyPr>
          <a:lstStyle/>
          <a:p>
            <a:r>
              <a:rPr lang="en-US" dirty="0">
                <a:solidFill>
                  <a:schemeClr val="accent3">
                    <a:lumMod val="50000"/>
                  </a:schemeClr>
                </a:solidFill>
              </a:rPr>
              <a:t>Accident Detection</a:t>
            </a:r>
            <a:endParaRPr lang="en-TW" dirty="0">
              <a:solidFill>
                <a:schemeClr val="accent3">
                  <a:lumMod val="50000"/>
                </a:schemeClr>
              </a:solidFill>
            </a:endParaRPr>
          </a:p>
        </p:txBody>
      </p:sp>
      <p:sp>
        <p:nvSpPr>
          <p:cNvPr id="24" name="Rectangle 23">
            <a:extLst>
              <a:ext uri="{FF2B5EF4-FFF2-40B4-BE49-F238E27FC236}">
                <a16:creationId xmlns:a16="http://schemas.microsoft.com/office/drawing/2014/main" id="{52B4B117-9131-D1E8-22D9-A98A185C3474}"/>
              </a:ext>
            </a:extLst>
          </p:cNvPr>
          <p:cNvSpPr/>
          <p:nvPr/>
        </p:nvSpPr>
        <p:spPr>
          <a:xfrm>
            <a:off x="5450333" y="4902059"/>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5" name="Rectangle 24">
            <a:extLst>
              <a:ext uri="{FF2B5EF4-FFF2-40B4-BE49-F238E27FC236}">
                <a16:creationId xmlns:a16="http://schemas.microsoft.com/office/drawing/2014/main" id="{7EB8EE80-FBEB-4697-8EE8-48382833EB3B}"/>
              </a:ext>
            </a:extLst>
          </p:cNvPr>
          <p:cNvSpPr/>
          <p:nvPr/>
        </p:nvSpPr>
        <p:spPr>
          <a:xfrm>
            <a:off x="6040115" y="4902059"/>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x1</a:t>
            </a:r>
          </a:p>
        </p:txBody>
      </p:sp>
      <p:sp>
        <p:nvSpPr>
          <p:cNvPr id="26" name="Rectangle 25">
            <a:extLst>
              <a:ext uri="{FF2B5EF4-FFF2-40B4-BE49-F238E27FC236}">
                <a16:creationId xmlns:a16="http://schemas.microsoft.com/office/drawing/2014/main" id="{5713DA5E-F624-3F56-0F7A-15402E37BBB9}"/>
              </a:ext>
            </a:extLst>
          </p:cNvPr>
          <p:cNvSpPr/>
          <p:nvPr/>
        </p:nvSpPr>
        <p:spPr>
          <a:xfrm>
            <a:off x="8410983" y="4086823"/>
            <a:ext cx="480060"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27" name="Rectangle 26">
            <a:extLst>
              <a:ext uri="{FF2B5EF4-FFF2-40B4-BE49-F238E27FC236}">
                <a16:creationId xmlns:a16="http://schemas.microsoft.com/office/drawing/2014/main" id="{B4595091-5807-7559-DBD2-524D566C8DC4}"/>
              </a:ext>
            </a:extLst>
          </p:cNvPr>
          <p:cNvSpPr/>
          <p:nvPr/>
        </p:nvSpPr>
        <p:spPr>
          <a:xfrm>
            <a:off x="7349988" y="2022866"/>
            <a:ext cx="480060" cy="365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dirty="0"/>
              <a:t>x2</a:t>
            </a:r>
          </a:p>
        </p:txBody>
      </p:sp>
      <p:sp>
        <p:nvSpPr>
          <p:cNvPr id="32" name="Oval 31">
            <a:extLst>
              <a:ext uri="{FF2B5EF4-FFF2-40B4-BE49-F238E27FC236}">
                <a16:creationId xmlns:a16="http://schemas.microsoft.com/office/drawing/2014/main" id="{222575C1-48FD-33A6-3F60-52087233547B}"/>
              </a:ext>
            </a:extLst>
          </p:cNvPr>
          <p:cNvSpPr/>
          <p:nvPr/>
        </p:nvSpPr>
        <p:spPr>
          <a:xfrm>
            <a:off x="5269119" y="4715206"/>
            <a:ext cx="1381236" cy="8314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4" name="Straight Connector 33">
            <a:extLst>
              <a:ext uri="{FF2B5EF4-FFF2-40B4-BE49-F238E27FC236}">
                <a16:creationId xmlns:a16="http://schemas.microsoft.com/office/drawing/2014/main" id="{ABE446D3-FA68-572D-C02E-5DD2E9125F85}"/>
              </a:ext>
            </a:extLst>
          </p:cNvPr>
          <p:cNvCxnSpPr>
            <a:cxnSpLocks/>
          </p:cNvCxnSpPr>
          <p:nvPr/>
        </p:nvCxnSpPr>
        <p:spPr>
          <a:xfrm>
            <a:off x="5362586" y="3434613"/>
            <a:ext cx="663875" cy="16030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494DFC5-CD4A-7522-4249-FCDBB9A268D3}"/>
              </a:ext>
            </a:extLst>
          </p:cNvPr>
          <p:cNvSpPr/>
          <p:nvPr/>
        </p:nvSpPr>
        <p:spPr>
          <a:xfrm>
            <a:off x="7232763" y="1825742"/>
            <a:ext cx="686670" cy="726892"/>
          </a:xfrm>
          <a:prstGeom prst="ellipse">
            <a:avLst/>
          </a:prstGeom>
          <a:noFill/>
          <a:ln w="38100">
            <a:solidFill>
              <a:srgbClr val="355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6" name="Oval 35">
            <a:extLst>
              <a:ext uri="{FF2B5EF4-FFF2-40B4-BE49-F238E27FC236}">
                <a16:creationId xmlns:a16="http://schemas.microsoft.com/office/drawing/2014/main" id="{DE7C134A-B978-862B-D832-C3EDDB6383E4}"/>
              </a:ext>
            </a:extLst>
          </p:cNvPr>
          <p:cNvSpPr/>
          <p:nvPr/>
        </p:nvSpPr>
        <p:spPr>
          <a:xfrm>
            <a:off x="5315420" y="4784421"/>
            <a:ext cx="686670" cy="726892"/>
          </a:xfrm>
          <a:prstGeom prst="ellipse">
            <a:avLst/>
          </a:prstGeom>
          <a:noFill/>
          <a:ln w="38100">
            <a:solidFill>
              <a:srgbClr val="355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cxnSp>
        <p:nvCxnSpPr>
          <p:cNvPr id="37" name="Straight Connector 36">
            <a:extLst>
              <a:ext uri="{FF2B5EF4-FFF2-40B4-BE49-F238E27FC236}">
                <a16:creationId xmlns:a16="http://schemas.microsoft.com/office/drawing/2014/main" id="{D28BC8B5-0C2A-EA21-4E22-ABDDAAA2FF34}"/>
              </a:ext>
            </a:extLst>
          </p:cNvPr>
          <p:cNvCxnSpPr>
            <a:cxnSpLocks/>
          </p:cNvCxnSpPr>
          <p:nvPr/>
        </p:nvCxnSpPr>
        <p:spPr>
          <a:xfrm>
            <a:off x="6504459" y="3401815"/>
            <a:ext cx="663875" cy="1603098"/>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FBB140-D397-DF7D-4458-2110125008E8}"/>
              </a:ext>
            </a:extLst>
          </p:cNvPr>
          <p:cNvCxnSpPr>
            <a:cxnSpLocks/>
          </p:cNvCxnSpPr>
          <p:nvPr/>
        </p:nvCxnSpPr>
        <p:spPr>
          <a:xfrm>
            <a:off x="4841730" y="3467836"/>
            <a:ext cx="663875" cy="1603098"/>
          </a:xfrm>
          <a:prstGeom prst="line">
            <a:avLst/>
          </a:prstGeom>
          <a:ln w="38100">
            <a:solidFill>
              <a:srgbClr val="355D7E"/>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771A867F-82E8-1E5B-BF36-07E10414B5B1}"/>
              </a:ext>
            </a:extLst>
          </p:cNvPr>
          <p:cNvSpPr/>
          <p:nvPr/>
        </p:nvSpPr>
        <p:spPr>
          <a:xfrm>
            <a:off x="5967354" y="4785979"/>
            <a:ext cx="686670" cy="726892"/>
          </a:xfrm>
          <a:prstGeom prst="ellipse">
            <a:avLst/>
          </a:prstGeom>
          <a:noFill/>
          <a:ln w="38100">
            <a:solidFill>
              <a:srgbClr val="9766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40" name="Oval 39">
            <a:extLst>
              <a:ext uri="{FF2B5EF4-FFF2-40B4-BE49-F238E27FC236}">
                <a16:creationId xmlns:a16="http://schemas.microsoft.com/office/drawing/2014/main" id="{88B303A2-5FB5-D897-4966-08EE7C2C346A}"/>
              </a:ext>
            </a:extLst>
          </p:cNvPr>
          <p:cNvSpPr/>
          <p:nvPr/>
        </p:nvSpPr>
        <p:spPr>
          <a:xfrm>
            <a:off x="8299077" y="3884521"/>
            <a:ext cx="686670" cy="726892"/>
          </a:xfrm>
          <a:prstGeom prst="ellipse">
            <a:avLst/>
          </a:prstGeom>
          <a:noFill/>
          <a:ln w="38100">
            <a:solidFill>
              <a:srgbClr val="9766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cxnSp>
        <p:nvCxnSpPr>
          <p:cNvPr id="41" name="Straight Connector 40">
            <a:extLst>
              <a:ext uri="{FF2B5EF4-FFF2-40B4-BE49-F238E27FC236}">
                <a16:creationId xmlns:a16="http://schemas.microsoft.com/office/drawing/2014/main" id="{5749FBBE-6025-F7FF-11C5-1B0F2BC2D446}"/>
              </a:ext>
            </a:extLst>
          </p:cNvPr>
          <p:cNvCxnSpPr>
            <a:cxnSpLocks/>
          </p:cNvCxnSpPr>
          <p:nvPr/>
        </p:nvCxnSpPr>
        <p:spPr>
          <a:xfrm>
            <a:off x="7484895" y="3402660"/>
            <a:ext cx="663875" cy="1603098"/>
          </a:xfrm>
          <a:prstGeom prst="line">
            <a:avLst/>
          </a:prstGeom>
          <a:ln w="38100">
            <a:solidFill>
              <a:srgbClr val="97669E"/>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8CFFAAB-0BD9-F4AE-F070-6DB38576FF92}"/>
              </a:ext>
            </a:extLst>
          </p:cNvPr>
          <p:cNvGrpSpPr/>
          <p:nvPr/>
        </p:nvGrpSpPr>
        <p:grpSpPr>
          <a:xfrm>
            <a:off x="6580635" y="8064"/>
            <a:ext cx="2472394" cy="1651930"/>
            <a:chOff x="5880829" y="-82581"/>
            <a:chExt cx="2472394" cy="1651930"/>
          </a:xfrm>
        </p:grpSpPr>
        <p:sp>
          <p:nvSpPr>
            <p:cNvPr id="29" name="Rectangle 28">
              <a:extLst>
                <a:ext uri="{FF2B5EF4-FFF2-40B4-BE49-F238E27FC236}">
                  <a16:creationId xmlns:a16="http://schemas.microsoft.com/office/drawing/2014/main" id="{34510C03-1791-9647-B564-51CA6E13BDAC}"/>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30" name="Rectangle 29">
              <a:extLst>
                <a:ext uri="{FF2B5EF4-FFF2-40B4-BE49-F238E27FC236}">
                  <a16:creationId xmlns:a16="http://schemas.microsoft.com/office/drawing/2014/main" id="{F026C933-2035-F1D6-C5D7-9A7687954562}"/>
                </a:ext>
              </a:extLst>
            </p:cNvPr>
            <p:cNvSpPr/>
            <p:nvPr/>
          </p:nvSpPr>
          <p:spPr>
            <a:xfrm>
              <a:off x="7090387" y="1045349"/>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31" name="Straight Arrow Connector 30">
              <a:extLst>
                <a:ext uri="{FF2B5EF4-FFF2-40B4-BE49-F238E27FC236}">
                  <a16:creationId xmlns:a16="http://schemas.microsoft.com/office/drawing/2014/main" id="{8321BCFB-EEC8-2E7E-80DB-444BFA3EC37E}"/>
                </a:ext>
              </a:extLst>
            </p:cNvPr>
            <p:cNvCxnSpPr>
              <a:cxnSpLocks/>
              <a:stCxn id="29" idx="3"/>
              <a:endCxn id="30"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4E2885-A7DE-CFAE-C0CD-E19FF86D3A63}"/>
                </a:ext>
              </a:extLst>
            </p:cNvPr>
            <p:cNvCxnSpPr>
              <a:cxnSpLocks/>
              <a:stCxn id="43" idx="2"/>
              <a:endCxn id="29" idx="0"/>
            </p:cNvCxnSpPr>
            <p:nvPr/>
          </p:nvCxnSpPr>
          <p:spPr>
            <a:xfrm>
              <a:off x="6387332" y="844570"/>
              <a:ext cx="0" cy="20226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9D209DA-0FF6-02A0-106C-3C92B286061F}"/>
                </a:ext>
              </a:extLst>
            </p:cNvPr>
            <p:cNvCxnSpPr>
              <a:cxnSpLocks/>
              <a:stCxn id="30" idx="3"/>
            </p:cNvCxnSpPr>
            <p:nvPr/>
          </p:nvCxnSpPr>
          <p:spPr>
            <a:xfrm flipV="1">
              <a:off x="8103393" y="1301162"/>
              <a:ext cx="249830" cy="544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E8D8505-3B97-9A16-4816-9F46D289EBCB}"/>
                </a:ext>
              </a:extLst>
            </p:cNvPr>
            <p:cNvSpPr/>
            <p:nvPr/>
          </p:nvSpPr>
          <p:spPr>
            <a:xfrm>
              <a:off x="5880829" y="362286"/>
              <a:ext cx="1013006" cy="4822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Request Aggregator</a:t>
              </a:r>
            </a:p>
          </p:txBody>
        </p:sp>
        <p:sp>
          <p:nvSpPr>
            <p:cNvPr id="44" name="TextBox 43">
              <a:extLst>
                <a:ext uri="{FF2B5EF4-FFF2-40B4-BE49-F238E27FC236}">
                  <a16:creationId xmlns:a16="http://schemas.microsoft.com/office/drawing/2014/main" id="{3C2B23A4-9696-E9A9-8C9A-0383558C53BD}"/>
                </a:ext>
              </a:extLst>
            </p:cNvPr>
            <p:cNvSpPr txBox="1"/>
            <p:nvPr/>
          </p:nvSpPr>
          <p:spPr>
            <a:xfrm>
              <a:off x="5963517" y="-82581"/>
              <a:ext cx="848565" cy="292388"/>
            </a:xfrm>
            <a:prstGeom prst="rect">
              <a:avLst/>
            </a:prstGeom>
            <a:noFill/>
            <a:ln>
              <a:noFill/>
            </a:ln>
          </p:spPr>
          <p:txBody>
            <a:bodyPr wrap="square" rtlCol="0">
              <a:spAutoFit/>
            </a:bodyPr>
            <a:lstStyle/>
            <a:p>
              <a:r>
                <a:rPr lang="en-TW" sz="1300" dirty="0">
                  <a:solidFill>
                    <a:schemeClr val="accent6">
                      <a:lumMod val="40000"/>
                      <a:lumOff val="60000"/>
                    </a:schemeClr>
                  </a:solidFill>
                </a:rPr>
                <a:t>Requests</a:t>
              </a:r>
            </a:p>
          </p:txBody>
        </p:sp>
        <p:cxnSp>
          <p:nvCxnSpPr>
            <p:cNvPr id="45" name="Straight Arrow Connector 44">
              <a:extLst>
                <a:ext uri="{FF2B5EF4-FFF2-40B4-BE49-F238E27FC236}">
                  <a16:creationId xmlns:a16="http://schemas.microsoft.com/office/drawing/2014/main" id="{238F9D73-ADA3-C112-8D81-B5435153F747}"/>
                </a:ext>
              </a:extLst>
            </p:cNvPr>
            <p:cNvCxnSpPr>
              <a:cxnSpLocks/>
              <a:stCxn id="44" idx="2"/>
              <a:endCxn id="43" idx="0"/>
            </p:cNvCxnSpPr>
            <p:nvPr/>
          </p:nvCxnSpPr>
          <p:spPr>
            <a:xfrm flipH="1">
              <a:off x="6387332" y="209807"/>
              <a:ext cx="468" cy="15247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DFA5224E-C80A-6AE0-0356-15ED80AFFDDA}"/>
              </a:ext>
            </a:extLst>
          </p:cNvPr>
          <p:cNvSpPr txBox="1"/>
          <p:nvPr/>
        </p:nvSpPr>
        <p:spPr>
          <a:xfrm>
            <a:off x="4684020" y="5730136"/>
            <a:ext cx="1423788" cy="369332"/>
          </a:xfrm>
          <a:prstGeom prst="rect">
            <a:avLst/>
          </a:prstGeom>
          <a:noFill/>
        </p:spPr>
        <p:txBody>
          <a:bodyPr wrap="none" rtlCol="0">
            <a:spAutoFit/>
          </a:bodyPr>
          <a:lstStyle/>
          <a:p>
            <a:r>
              <a:rPr lang="en-TW" dirty="0">
                <a:solidFill>
                  <a:srgbClr val="C00000"/>
                </a:solidFill>
              </a:rPr>
              <a:t>Candidate 1</a:t>
            </a:r>
          </a:p>
        </p:txBody>
      </p:sp>
      <p:sp>
        <p:nvSpPr>
          <p:cNvPr id="47" name="TextBox 46">
            <a:extLst>
              <a:ext uri="{FF2B5EF4-FFF2-40B4-BE49-F238E27FC236}">
                <a16:creationId xmlns:a16="http://schemas.microsoft.com/office/drawing/2014/main" id="{2984D59F-B16A-8EC7-1538-652669551130}"/>
              </a:ext>
            </a:extLst>
          </p:cNvPr>
          <p:cNvSpPr txBox="1"/>
          <p:nvPr/>
        </p:nvSpPr>
        <p:spPr>
          <a:xfrm>
            <a:off x="3332710" y="5269048"/>
            <a:ext cx="1423788" cy="369332"/>
          </a:xfrm>
          <a:prstGeom prst="rect">
            <a:avLst/>
          </a:prstGeom>
          <a:noFill/>
        </p:spPr>
        <p:txBody>
          <a:bodyPr wrap="none" rtlCol="0">
            <a:spAutoFit/>
          </a:bodyPr>
          <a:lstStyle/>
          <a:p>
            <a:r>
              <a:rPr lang="en-TW" dirty="0">
                <a:solidFill>
                  <a:srgbClr val="355D7E"/>
                </a:solidFill>
              </a:rPr>
              <a:t>Candidate 2</a:t>
            </a:r>
          </a:p>
        </p:txBody>
      </p:sp>
      <p:sp>
        <p:nvSpPr>
          <p:cNvPr id="48" name="TextBox 47">
            <a:extLst>
              <a:ext uri="{FF2B5EF4-FFF2-40B4-BE49-F238E27FC236}">
                <a16:creationId xmlns:a16="http://schemas.microsoft.com/office/drawing/2014/main" id="{2BA0E488-3973-B4A0-3921-47CB0F7A623E}"/>
              </a:ext>
            </a:extLst>
          </p:cNvPr>
          <p:cNvSpPr txBox="1"/>
          <p:nvPr/>
        </p:nvSpPr>
        <p:spPr>
          <a:xfrm>
            <a:off x="6676855" y="5326647"/>
            <a:ext cx="1423788" cy="369332"/>
          </a:xfrm>
          <a:prstGeom prst="rect">
            <a:avLst/>
          </a:prstGeom>
          <a:noFill/>
        </p:spPr>
        <p:txBody>
          <a:bodyPr wrap="none" rtlCol="0">
            <a:spAutoFit/>
          </a:bodyPr>
          <a:lstStyle/>
          <a:p>
            <a:r>
              <a:rPr lang="en-TW" dirty="0">
                <a:solidFill>
                  <a:srgbClr val="97669E"/>
                </a:solidFill>
              </a:rPr>
              <a:t>Candidate 3</a:t>
            </a:r>
          </a:p>
        </p:txBody>
      </p:sp>
      <p:sp>
        <p:nvSpPr>
          <p:cNvPr id="50" name="Oval 49">
            <a:extLst>
              <a:ext uri="{FF2B5EF4-FFF2-40B4-BE49-F238E27FC236}">
                <a16:creationId xmlns:a16="http://schemas.microsoft.com/office/drawing/2014/main" id="{09D79DF3-4F3C-B7A3-1910-77966A1C3199}"/>
              </a:ext>
            </a:extLst>
          </p:cNvPr>
          <p:cNvSpPr/>
          <p:nvPr/>
        </p:nvSpPr>
        <p:spPr>
          <a:xfrm>
            <a:off x="7246683" y="1827836"/>
            <a:ext cx="686670" cy="726892"/>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1" name="Oval 50">
            <a:extLst>
              <a:ext uri="{FF2B5EF4-FFF2-40B4-BE49-F238E27FC236}">
                <a16:creationId xmlns:a16="http://schemas.microsoft.com/office/drawing/2014/main" id="{82AC2DA1-1D77-095F-6675-CDF026B4A07A}"/>
              </a:ext>
            </a:extLst>
          </p:cNvPr>
          <p:cNvSpPr/>
          <p:nvPr/>
        </p:nvSpPr>
        <p:spPr>
          <a:xfrm>
            <a:off x="8290656" y="3884521"/>
            <a:ext cx="686670" cy="726892"/>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2" name="TextBox 51">
            <a:extLst>
              <a:ext uri="{FF2B5EF4-FFF2-40B4-BE49-F238E27FC236}">
                <a16:creationId xmlns:a16="http://schemas.microsoft.com/office/drawing/2014/main" id="{4269ABB0-372F-E8F2-F1E9-93A5D00909CC}"/>
              </a:ext>
            </a:extLst>
          </p:cNvPr>
          <p:cNvSpPr txBox="1"/>
          <p:nvPr/>
        </p:nvSpPr>
        <p:spPr>
          <a:xfrm>
            <a:off x="7504072" y="5658361"/>
            <a:ext cx="1423788" cy="369332"/>
          </a:xfrm>
          <a:prstGeom prst="rect">
            <a:avLst/>
          </a:prstGeom>
          <a:noFill/>
        </p:spPr>
        <p:txBody>
          <a:bodyPr wrap="none" rtlCol="0">
            <a:spAutoFit/>
          </a:bodyPr>
          <a:lstStyle/>
          <a:p>
            <a:r>
              <a:rPr lang="en-TW" dirty="0">
                <a:solidFill>
                  <a:schemeClr val="accent5">
                    <a:lumMod val="75000"/>
                  </a:schemeClr>
                </a:solidFill>
              </a:rPr>
              <a:t>Candidate 4</a:t>
            </a:r>
          </a:p>
        </p:txBody>
      </p:sp>
      <p:sp>
        <p:nvSpPr>
          <p:cNvPr id="49" name="TextBox 48">
            <a:extLst>
              <a:ext uri="{FF2B5EF4-FFF2-40B4-BE49-F238E27FC236}">
                <a16:creationId xmlns:a16="http://schemas.microsoft.com/office/drawing/2014/main" id="{B8274ABD-9ECE-0B28-D034-4AC32AE40E36}"/>
              </a:ext>
            </a:extLst>
          </p:cNvPr>
          <p:cNvSpPr txBox="1"/>
          <p:nvPr/>
        </p:nvSpPr>
        <p:spPr>
          <a:xfrm>
            <a:off x="4500537" y="1972883"/>
            <a:ext cx="1903995" cy="2031325"/>
          </a:xfrm>
          <a:prstGeom prst="rect">
            <a:avLst/>
          </a:prstGeom>
          <a:noFill/>
        </p:spPr>
        <p:txBody>
          <a:bodyPr wrap="square" rtlCol="0">
            <a:spAutoFit/>
          </a:bodyPr>
          <a:lstStyle/>
          <a:p>
            <a:r>
              <a:rPr lang="en-TW" b="1" dirty="0"/>
              <a:t>Model 1</a:t>
            </a:r>
          </a:p>
          <a:p>
            <a:r>
              <a:rPr lang="en-US" dirty="0"/>
              <a:t>Requests:</a:t>
            </a:r>
          </a:p>
          <a:p>
            <a:r>
              <a:rPr lang="en-US" dirty="0"/>
              <a:t>{AD, 70%, 0.25}</a:t>
            </a:r>
          </a:p>
          <a:p>
            <a:r>
              <a:rPr lang="en-US" dirty="0"/>
              <a:t>{AD, 60%, 0.3}</a:t>
            </a:r>
          </a:p>
          <a:p>
            <a:r>
              <a:rPr lang="en-US" dirty="0"/>
              <a:t>{PC, 75%, 0.2}</a:t>
            </a:r>
          </a:p>
          <a:p>
            <a:endParaRPr lang="en-US" dirty="0"/>
          </a:p>
          <a:p>
            <a:endParaRPr lang="en-TW" dirty="0"/>
          </a:p>
        </p:txBody>
      </p:sp>
    </p:spTree>
    <p:extLst>
      <p:ext uri="{BB962C8B-B14F-4D97-AF65-F5344CB8AC3E}">
        <p14:creationId xmlns:p14="http://schemas.microsoft.com/office/powerpoint/2010/main" val="132934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5" grpId="0" animBg="1"/>
      <p:bldP spid="35" grpId="1" animBg="1"/>
      <p:bldP spid="36" grpId="0" animBg="1"/>
      <p:bldP spid="36" grpId="1" animBg="1"/>
      <p:bldP spid="39" grpId="0" animBg="1"/>
      <p:bldP spid="40" grpId="0" animBg="1"/>
      <p:bldP spid="46" grpId="0"/>
      <p:bldP spid="46" grpId="1"/>
      <p:bldP spid="47" grpId="0"/>
      <p:bldP spid="47" grpId="1"/>
      <p:bldP spid="48" grpId="0"/>
      <p:bldP spid="50" grpId="0" animBg="1"/>
      <p:bldP spid="50" grpId="1" animBg="1"/>
      <p:bldP spid="51" grpId="0" animBg="1"/>
      <p:bldP spid="51" grpId="1" animBg="1"/>
      <p:bldP spid="52" grpId="0"/>
      <p:bldP spid="5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normAutofit/>
          </a:bodyPr>
          <a:lstStyle/>
          <a:p>
            <a:r>
              <a:rPr lang="en-TW" sz="5400" dirty="0"/>
              <a:t>Implementations</a:t>
            </a:r>
            <a:endParaRPr lang="en-TW" sz="6000" dirty="0"/>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32</a:t>
            </a:fld>
            <a:endParaRPr lang="en-TW" dirty="0"/>
          </a:p>
        </p:txBody>
      </p:sp>
    </p:spTree>
    <p:extLst>
      <p:ext uri="{BB962C8B-B14F-4D97-AF65-F5344CB8AC3E}">
        <p14:creationId xmlns:p14="http://schemas.microsoft.com/office/powerpoint/2010/main" val="2070758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B656-53A9-2741-B378-D157BA4173B0}"/>
              </a:ext>
            </a:extLst>
          </p:cNvPr>
          <p:cNvSpPr>
            <a:spLocks noGrp="1"/>
          </p:cNvSpPr>
          <p:nvPr>
            <p:ph type="title"/>
          </p:nvPr>
        </p:nvSpPr>
        <p:spPr>
          <a:xfrm>
            <a:off x="633000" y="158127"/>
            <a:ext cx="7886700" cy="1325563"/>
          </a:xfrm>
        </p:spPr>
        <p:txBody>
          <a:bodyPr/>
          <a:lstStyle/>
          <a:p>
            <a:r>
              <a:rPr lang="en-US" dirty="0"/>
              <a:t>Testbed</a:t>
            </a:r>
            <a:endParaRPr lang="en-TW" dirty="0"/>
          </a:p>
        </p:txBody>
      </p:sp>
      <p:sp>
        <p:nvSpPr>
          <p:cNvPr id="3" name="Content Placeholder 2">
            <a:extLst>
              <a:ext uri="{FF2B5EF4-FFF2-40B4-BE49-F238E27FC236}">
                <a16:creationId xmlns:a16="http://schemas.microsoft.com/office/drawing/2014/main" id="{C758B81A-054E-FA40-B187-072A2D0E4362}"/>
              </a:ext>
            </a:extLst>
          </p:cNvPr>
          <p:cNvSpPr>
            <a:spLocks noGrp="1"/>
          </p:cNvSpPr>
          <p:nvPr>
            <p:ph idx="1"/>
          </p:nvPr>
        </p:nvSpPr>
        <p:spPr>
          <a:xfrm>
            <a:off x="428298" y="1301968"/>
            <a:ext cx="7886700" cy="4712302"/>
          </a:xfrm>
        </p:spPr>
        <p:txBody>
          <a:bodyPr>
            <a:normAutofit/>
          </a:bodyPr>
          <a:lstStyle/>
          <a:p>
            <a:r>
              <a:rPr lang="en-TW" dirty="0"/>
              <a:t>Computation devices</a:t>
            </a:r>
          </a:p>
          <a:p>
            <a:pPr lvl="1"/>
            <a:r>
              <a:rPr lang="en-TW" dirty="0"/>
              <a:t>IoT Device (</a:t>
            </a:r>
            <a:r>
              <a:rPr lang="en-US" dirty="0" err="1"/>
              <a:t>Upboard</a:t>
            </a:r>
            <a:r>
              <a:rPr lang="en-US" dirty="0"/>
              <a:t>): Intel Atom</a:t>
            </a:r>
            <a:r>
              <a:rPr lang="zh-TW" altLang="en-US" dirty="0"/>
              <a:t> </a:t>
            </a:r>
            <a:r>
              <a:rPr lang="en-US" dirty="0"/>
              <a:t>CPU @1.44 GHz and </a:t>
            </a:r>
            <a:br>
              <a:rPr lang="en-US" dirty="0"/>
            </a:br>
            <a:r>
              <a:rPr lang="en-US" dirty="0"/>
              <a:t>4 GB RAM</a:t>
            </a:r>
          </a:p>
          <a:p>
            <a:pPr lvl="1"/>
            <a:r>
              <a:rPr lang="en-US" dirty="0"/>
              <a:t>Edge (NUC): Intel i3 CPU @1.7 GHz and 16 GB RAM</a:t>
            </a:r>
          </a:p>
          <a:p>
            <a:pPr lvl="1"/>
            <a:r>
              <a:rPr lang="en-US" dirty="0"/>
              <a:t>Cloud (PC): Intel i7 CPU @3.4 GHz and 24 GB</a:t>
            </a:r>
            <a:r>
              <a:rPr lang="zh-TW" altLang="en-US" dirty="0"/>
              <a:t> </a:t>
            </a:r>
            <a:r>
              <a:rPr lang="en-US" dirty="0"/>
              <a:t>RAM</a:t>
            </a:r>
          </a:p>
          <a:p>
            <a:r>
              <a:rPr lang="en-US" dirty="0"/>
              <a:t>Open-sources tools</a:t>
            </a:r>
          </a:p>
          <a:p>
            <a:pPr lvl="1"/>
            <a:r>
              <a:rPr lang="en-US" dirty="0"/>
              <a:t>Kubernetes</a:t>
            </a:r>
          </a:p>
          <a:p>
            <a:pPr lvl="1"/>
            <a:r>
              <a:rPr lang="en-US" dirty="0"/>
              <a:t>Docker</a:t>
            </a:r>
          </a:p>
          <a:p>
            <a:pPr lvl="1"/>
            <a:r>
              <a:rPr lang="en-US" dirty="0" err="1"/>
              <a:t>ZeroMQ</a:t>
            </a:r>
            <a:endParaRPr lang="en-US" dirty="0"/>
          </a:p>
          <a:p>
            <a:r>
              <a:rPr lang="en-US" dirty="0"/>
              <a:t>Network topology</a:t>
            </a:r>
          </a:p>
          <a:p>
            <a:pPr lvl="1"/>
            <a:r>
              <a:rPr lang="en-US" dirty="0"/>
              <a:t>System communicates to the computing devices via </a:t>
            </a:r>
            <a:r>
              <a:rPr lang="en-US" b="1" dirty="0"/>
              <a:t>control plane</a:t>
            </a:r>
          </a:p>
          <a:p>
            <a:pPr lvl="1"/>
            <a:r>
              <a:rPr lang="en-US" dirty="0"/>
              <a:t>Computing devices send data </a:t>
            </a:r>
            <a:br>
              <a:rPr lang="en-US" dirty="0"/>
            </a:br>
            <a:r>
              <a:rPr lang="en-US" dirty="0"/>
              <a:t>via </a:t>
            </a:r>
            <a:r>
              <a:rPr lang="en-US" b="1" dirty="0"/>
              <a:t>data plane</a:t>
            </a:r>
          </a:p>
        </p:txBody>
      </p:sp>
      <p:sp>
        <p:nvSpPr>
          <p:cNvPr id="4" name="Slide Number Placeholder 3">
            <a:extLst>
              <a:ext uri="{FF2B5EF4-FFF2-40B4-BE49-F238E27FC236}">
                <a16:creationId xmlns:a16="http://schemas.microsoft.com/office/drawing/2014/main" id="{ABA87C26-9199-5245-A2B6-371D2461A4ED}"/>
              </a:ext>
            </a:extLst>
          </p:cNvPr>
          <p:cNvSpPr>
            <a:spLocks noGrp="1"/>
          </p:cNvSpPr>
          <p:nvPr>
            <p:ph type="sldNum" sz="quarter" idx="12"/>
          </p:nvPr>
        </p:nvSpPr>
        <p:spPr/>
        <p:txBody>
          <a:bodyPr/>
          <a:lstStyle/>
          <a:p>
            <a:fld id="{D8A6CFCF-6699-F547-B2B9-9792AFF236BC}" type="slidenum">
              <a:rPr lang="en-TW" smtClean="0"/>
              <a:pPr/>
              <a:t>33</a:t>
            </a:fld>
            <a:endParaRPr lang="en-TW"/>
          </a:p>
        </p:txBody>
      </p:sp>
      <p:grpSp>
        <p:nvGrpSpPr>
          <p:cNvPr id="28" name="Group 27">
            <a:extLst>
              <a:ext uri="{FF2B5EF4-FFF2-40B4-BE49-F238E27FC236}">
                <a16:creationId xmlns:a16="http://schemas.microsoft.com/office/drawing/2014/main" id="{1442B52D-D943-B68B-54D9-B1443191A381}"/>
              </a:ext>
            </a:extLst>
          </p:cNvPr>
          <p:cNvGrpSpPr/>
          <p:nvPr/>
        </p:nvGrpSpPr>
        <p:grpSpPr>
          <a:xfrm>
            <a:off x="6454091" y="0"/>
            <a:ext cx="2689909" cy="2320825"/>
            <a:chOff x="6959284" y="1093135"/>
            <a:chExt cx="2022848" cy="2022848"/>
          </a:xfrm>
        </p:grpSpPr>
        <p:pic>
          <p:nvPicPr>
            <p:cNvPr id="6" name="Picture 5">
              <a:extLst>
                <a:ext uri="{FF2B5EF4-FFF2-40B4-BE49-F238E27FC236}">
                  <a16:creationId xmlns:a16="http://schemas.microsoft.com/office/drawing/2014/main" id="{8009D9CE-D7AA-E74F-B9FD-6762891B818E}"/>
                </a:ext>
              </a:extLst>
            </p:cNvPr>
            <p:cNvPicPr>
              <a:picLocks noChangeAspect="1"/>
            </p:cNvPicPr>
            <p:nvPr/>
          </p:nvPicPr>
          <p:blipFill>
            <a:blip r:embed="rId3"/>
            <a:stretch>
              <a:fillRect/>
            </a:stretch>
          </p:blipFill>
          <p:spPr>
            <a:xfrm>
              <a:off x="6959284" y="1093135"/>
              <a:ext cx="2022848" cy="2022848"/>
            </a:xfrm>
            <a:prstGeom prst="rect">
              <a:avLst/>
            </a:prstGeom>
          </p:spPr>
        </p:pic>
        <p:sp>
          <p:nvSpPr>
            <p:cNvPr id="7" name="TextBox 6">
              <a:extLst>
                <a:ext uri="{FF2B5EF4-FFF2-40B4-BE49-F238E27FC236}">
                  <a16:creationId xmlns:a16="http://schemas.microsoft.com/office/drawing/2014/main" id="{B28CB142-99ED-5646-A459-C6EF264DC068}"/>
                </a:ext>
              </a:extLst>
            </p:cNvPr>
            <p:cNvSpPr txBox="1"/>
            <p:nvPr/>
          </p:nvSpPr>
          <p:spPr>
            <a:xfrm>
              <a:off x="8157569" y="1290736"/>
              <a:ext cx="410204" cy="261554"/>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TW" sz="1350" dirty="0">
                  <a:solidFill>
                    <a:schemeClr val="tx1"/>
                  </a:solidFill>
                </a:rPr>
                <a:t>NUC</a:t>
              </a:r>
            </a:p>
          </p:txBody>
        </p:sp>
        <p:sp>
          <p:nvSpPr>
            <p:cNvPr id="8" name="TextBox 7">
              <a:extLst>
                <a:ext uri="{FF2B5EF4-FFF2-40B4-BE49-F238E27FC236}">
                  <a16:creationId xmlns:a16="http://schemas.microsoft.com/office/drawing/2014/main" id="{AD7F8A04-192B-8541-A9EF-5C6D1E2CC64E}"/>
                </a:ext>
              </a:extLst>
            </p:cNvPr>
            <p:cNvSpPr txBox="1"/>
            <p:nvPr/>
          </p:nvSpPr>
          <p:spPr>
            <a:xfrm>
              <a:off x="7132983" y="2268577"/>
              <a:ext cx="661976" cy="261554"/>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TW" sz="1350" dirty="0">
                  <a:solidFill>
                    <a:schemeClr val="tx1"/>
                  </a:solidFill>
                </a:rPr>
                <a:t>Upboard</a:t>
              </a:r>
            </a:p>
          </p:txBody>
        </p:sp>
      </p:grpSp>
      <p:pic>
        <p:nvPicPr>
          <p:cNvPr id="1026" name="Picture 2" descr="什麼是Docker？| AWS">
            <a:extLst>
              <a:ext uri="{FF2B5EF4-FFF2-40B4-BE49-F238E27FC236}">
                <a16:creationId xmlns:a16="http://schemas.microsoft.com/office/drawing/2014/main" id="{BB6BBB7E-8DE4-0046-9C1E-6AD2EDEB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081" y="3282315"/>
            <a:ext cx="1685344" cy="791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T 邦幫忙::一起幫忙解決難題，拯救IT 人的一天">
            <a:extLst>
              <a:ext uri="{FF2B5EF4-FFF2-40B4-BE49-F238E27FC236}">
                <a16:creationId xmlns:a16="http://schemas.microsoft.com/office/drawing/2014/main" id="{2AFC4853-CC4D-7847-B81D-4ABDE0F3F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803" y="3319947"/>
            <a:ext cx="1346053" cy="6730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18110C4-38E7-495A-E7EB-F5EB92241585}"/>
              </a:ext>
            </a:extLst>
          </p:cNvPr>
          <p:cNvPicPr>
            <a:picLocks noChangeAspect="1"/>
          </p:cNvPicPr>
          <p:nvPr/>
        </p:nvPicPr>
        <p:blipFill>
          <a:blip r:embed="rId6"/>
          <a:stretch>
            <a:fillRect/>
          </a:stretch>
        </p:blipFill>
        <p:spPr>
          <a:xfrm>
            <a:off x="4474902" y="5114608"/>
            <a:ext cx="4121957" cy="1410348"/>
          </a:xfrm>
          <a:prstGeom prst="rect">
            <a:avLst/>
          </a:prstGeom>
        </p:spPr>
      </p:pic>
      <p:pic>
        <p:nvPicPr>
          <p:cNvPr id="15" name="Picture 2" descr="ZeroMQ Reviews 2022: Details, Pricing, &amp; Features | G2">
            <a:extLst>
              <a:ext uri="{FF2B5EF4-FFF2-40B4-BE49-F238E27FC236}">
                <a16:creationId xmlns:a16="http://schemas.microsoft.com/office/drawing/2014/main" id="{03A8E56B-2E0C-0C23-1CBD-E2AAC7A9FB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0271" y="3239277"/>
            <a:ext cx="1589266" cy="83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61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D923-1657-2A1C-8E80-9E24E4C5923E}"/>
              </a:ext>
            </a:extLst>
          </p:cNvPr>
          <p:cNvSpPr>
            <a:spLocks noGrp="1"/>
          </p:cNvSpPr>
          <p:nvPr>
            <p:ph type="title"/>
          </p:nvPr>
        </p:nvSpPr>
        <p:spPr>
          <a:xfrm>
            <a:off x="710946" y="0"/>
            <a:ext cx="7772400" cy="1609344"/>
          </a:xfrm>
        </p:spPr>
        <p:txBody>
          <a:bodyPr/>
          <a:lstStyle/>
          <a:p>
            <a:r>
              <a:rPr lang="en-TW" dirty="0"/>
              <a:t>Multi-task Networks</a:t>
            </a:r>
          </a:p>
        </p:txBody>
      </p:sp>
      <p:sp>
        <p:nvSpPr>
          <p:cNvPr id="3" name="Content Placeholder 2">
            <a:extLst>
              <a:ext uri="{FF2B5EF4-FFF2-40B4-BE49-F238E27FC236}">
                <a16:creationId xmlns:a16="http://schemas.microsoft.com/office/drawing/2014/main" id="{7E532DB3-17DE-C2EC-D358-5D29D35A68D8}"/>
              </a:ext>
            </a:extLst>
          </p:cNvPr>
          <p:cNvSpPr>
            <a:spLocks noGrp="1"/>
          </p:cNvSpPr>
          <p:nvPr>
            <p:ph idx="1"/>
          </p:nvPr>
        </p:nvSpPr>
        <p:spPr>
          <a:xfrm>
            <a:off x="710946" y="1220724"/>
            <a:ext cx="7772400" cy="4050792"/>
          </a:xfrm>
        </p:spPr>
        <p:txBody>
          <a:bodyPr/>
          <a:lstStyle/>
          <a:p>
            <a:r>
              <a:rPr lang="en-TW" dirty="0"/>
              <a:t>Pytorch based Age-Smile-Gender multi-task DNNs [Informatica’18]</a:t>
            </a:r>
          </a:p>
          <a:p>
            <a:r>
              <a:rPr lang="en-TW" dirty="0"/>
              <a:t>Enable early exits with BranchyNet [ICPR’16] structure</a:t>
            </a:r>
          </a:p>
          <a:p>
            <a:r>
              <a:rPr lang="en-TW" dirty="0"/>
              <a:t>Run inference for 100 times and use the average computing time to build the lookup table</a:t>
            </a:r>
          </a:p>
          <a:p>
            <a:r>
              <a:rPr lang="en-TW" dirty="0"/>
              <a:t>Create 5 models by varying the number of convolution </a:t>
            </a:r>
            <a:br>
              <a:rPr lang="en-TW" dirty="0"/>
            </a:br>
            <a:r>
              <a:rPr lang="en-TW" dirty="0"/>
              <a:t>and max-pooling layers </a:t>
            </a:r>
          </a:p>
        </p:txBody>
      </p:sp>
      <p:sp>
        <p:nvSpPr>
          <p:cNvPr id="4" name="Slide Number Placeholder 3">
            <a:extLst>
              <a:ext uri="{FF2B5EF4-FFF2-40B4-BE49-F238E27FC236}">
                <a16:creationId xmlns:a16="http://schemas.microsoft.com/office/drawing/2014/main" id="{FBF4B201-A257-4AE3-59B4-B55B660C6480}"/>
              </a:ext>
            </a:extLst>
          </p:cNvPr>
          <p:cNvSpPr>
            <a:spLocks noGrp="1"/>
          </p:cNvSpPr>
          <p:nvPr>
            <p:ph type="sldNum" sz="quarter" idx="12"/>
          </p:nvPr>
        </p:nvSpPr>
        <p:spPr/>
        <p:txBody>
          <a:bodyPr/>
          <a:lstStyle/>
          <a:p>
            <a:fld id="{D8A6CFCF-6699-F547-B2B9-9792AFF236BC}" type="slidenum">
              <a:rPr lang="en-TW" smtClean="0"/>
              <a:t>34</a:t>
            </a:fld>
            <a:endParaRPr lang="en-TW" dirty="0"/>
          </a:p>
        </p:txBody>
      </p:sp>
      <p:pic>
        <p:nvPicPr>
          <p:cNvPr id="6" name="Picture 5">
            <a:extLst>
              <a:ext uri="{FF2B5EF4-FFF2-40B4-BE49-F238E27FC236}">
                <a16:creationId xmlns:a16="http://schemas.microsoft.com/office/drawing/2014/main" id="{01F9FCC3-CB0A-1918-3BA5-9CA673D84934}"/>
              </a:ext>
            </a:extLst>
          </p:cNvPr>
          <p:cNvPicPr>
            <a:picLocks noChangeAspect="1"/>
          </p:cNvPicPr>
          <p:nvPr/>
        </p:nvPicPr>
        <p:blipFill>
          <a:blip r:embed="rId3"/>
          <a:stretch>
            <a:fillRect/>
          </a:stretch>
        </p:blipFill>
        <p:spPr>
          <a:xfrm>
            <a:off x="3912185" y="3429000"/>
            <a:ext cx="4927015" cy="2509610"/>
          </a:xfrm>
          <a:prstGeom prst="rect">
            <a:avLst/>
          </a:prstGeom>
        </p:spPr>
      </p:pic>
      <p:sp>
        <p:nvSpPr>
          <p:cNvPr id="7" name="TextBox 6">
            <a:extLst>
              <a:ext uri="{FF2B5EF4-FFF2-40B4-BE49-F238E27FC236}">
                <a16:creationId xmlns:a16="http://schemas.microsoft.com/office/drawing/2014/main" id="{04387CBA-8480-53D3-FBC1-65A284B8406A}"/>
              </a:ext>
            </a:extLst>
          </p:cNvPr>
          <p:cNvSpPr txBox="1"/>
          <p:nvPr/>
        </p:nvSpPr>
        <p:spPr>
          <a:xfrm>
            <a:off x="0" y="6088559"/>
            <a:ext cx="8839200" cy="769441"/>
          </a:xfrm>
          <a:prstGeom prst="rect">
            <a:avLst/>
          </a:prstGeom>
          <a:noFill/>
        </p:spPr>
        <p:txBody>
          <a:bodyPr wrap="square">
            <a:spAutoFit/>
          </a:bodyPr>
          <a:lstStyle/>
          <a:p>
            <a:pPr marL="0" indent="0">
              <a:buNone/>
            </a:pPr>
            <a:r>
              <a:rPr lang="en-TW" sz="1100" dirty="0">
                <a:solidFill>
                  <a:schemeClr val="tx2"/>
                </a:solidFill>
              </a:rPr>
              <a:t>[</a:t>
            </a:r>
            <a:r>
              <a:rPr lang="en-US" sz="1100" dirty="0">
                <a:solidFill>
                  <a:schemeClr val="tx2"/>
                </a:solidFill>
              </a:rPr>
              <a:t>Informatica’18</a:t>
            </a:r>
            <a:r>
              <a:rPr lang="en-TW" sz="1100" dirty="0">
                <a:solidFill>
                  <a:schemeClr val="tx2"/>
                </a:solidFill>
              </a:rPr>
              <a:t>]</a:t>
            </a:r>
            <a:r>
              <a:rPr lang="en-US" sz="1100" dirty="0">
                <a:solidFill>
                  <a:schemeClr val="tx2"/>
                </a:solidFill>
              </a:rPr>
              <a:t> S. Viet and C. Bao. Effective deep multi-source multi-task learning frameworks for smile detection, emotion recognition and gender classification. Informatica, 42(3), September 2018.</a:t>
            </a:r>
          </a:p>
          <a:p>
            <a:pPr marL="0" indent="0">
              <a:buNone/>
            </a:pPr>
            <a:r>
              <a:rPr lang="en-US" sz="1100" dirty="0">
                <a:solidFill>
                  <a:schemeClr val="tx2"/>
                </a:solidFill>
              </a:rPr>
              <a:t>[ICPR’16] S. </a:t>
            </a:r>
            <a:r>
              <a:rPr lang="en-US" sz="1100" dirty="0" err="1">
                <a:solidFill>
                  <a:schemeClr val="tx2"/>
                </a:solidFill>
              </a:rPr>
              <a:t>Teerapittayanon</a:t>
            </a:r>
            <a:r>
              <a:rPr lang="en-US" sz="1100" dirty="0">
                <a:solidFill>
                  <a:schemeClr val="tx2"/>
                </a:solidFill>
              </a:rPr>
              <a:t>, B. </a:t>
            </a:r>
            <a:r>
              <a:rPr lang="en-US" sz="1100" dirty="0" err="1">
                <a:solidFill>
                  <a:schemeClr val="tx2"/>
                </a:solidFill>
              </a:rPr>
              <a:t>McDanel</a:t>
            </a:r>
            <a:r>
              <a:rPr lang="en-US" sz="1100" dirty="0">
                <a:solidFill>
                  <a:schemeClr val="tx2"/>
                </a:solidFill>
              </a:rPr>
              <a:t>, and H. Kung. </a:t>
            </a:r>
            <a:r>
              <a:rPr lang="en-US" sz="1100" dirty="0" err="1">
                <a:solidFill>
                  <a:schemeClr val="tx2"/>
                </a:solidFill>
              </a:rPr>
              <a:t>Branchynet</a:t>
            </a:r>
            <a:r>
              <a:rPr lang="en-US" sz="1100" dirty="0">
                <a:solidFill>
                  <a:schemeClr val="tx2"/>
                </a:solidFill>
              </a:rPr>
              <a:t>: Fast inference via early exiting from deep neural networks. In Proc. of IEEE International Conference on Pattern Recognition (ICPR’16), pages 2464–2469, Cancun, Mexico, December 2016.</a:t>
            </a:r>
          </a:p>
        </p:txBody>
      </p:sp>
      <p:grpSp>
        <p:nvGrpSpPr>
          <p:cNvPr id="21" name="Group 20">
            <a:extLst>
              <a:ext uri="{FF2B5EF4-FFF2-40B4-BE49-F238E27FC236}">
                <a16:creationId xmlns:a16="http://schemas.microsoft.com/office/drawing/2014/main" id="{B2C6B95F-BF5F-D776-622F-8BE6B4F7F0AA}"/>
              </a:ext>
            </a:extLst>
          </p:cNvPr>
          <p:cNvGrpSpPr/>
          <p:nvPr/>
        </p:nvGrpSpPr>
        <p:grpSpPr>
          <a:xfrm>
            <a:off x="3860758" y="3549664"/>
            <a:ext cx="5143543" cy="2494280"/>
            <a:chOff x="4000457" y="3246120"/>
            <a:chExt cx="5143543" cy="2494280"/>
          </a:xfrm>
        </p:grpSpPr>
        <p:sp>
          <p:nvSpPr>
            <p:cNvPr id="11" name="Rectangle 10">
              <a:extLst>
                <a:ext uri="{FF2B5EF4-FFF2-40B4-BE49-F238E27FC236}">
                  <a16:creationId xmlns:a16="http://schemas.microsoft.com/office/drawing/2014/main" id="{87A7BAA9-F9EB-5B54-E59D-4B536A994049}"/>
                </a:ext>
              </a:extLst>
            </p:cNvPr>
            <p:cNvSpPr/>
            <p:nvPr/>
          </p:nvSpPr>
          <p:spPr>
            <a:xfrm>
              <a:off x="4039184" y="3246120"/>
              <a:ext cx="5104816" cy="2494280"/>
            </a:xfrm>
            <a:prstGeom prst="rect">
              <a:avLst/>
            </a:prstGeom>
            <a:noFill/>
            <a:ln w="38100">
              <a:solidFill>
                <a:srgbClr val="355D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85FDEA83-B981-3980-88B8-4E424EED0F2B}"/>
                </a:ext>
              </a:extLst>
            </p:cNvPr>
            <p:cNvSpPr txBox="1"/>
            <p:nvPr/>
          </p:nvSpPr>
          <p:spPr>
            <a:xfrm>
              <a:off x="4000457" y="5346932"/>
              <a:ext cx="984565" cy="369332"/>
            </a:xfrm>
            <a:prstGeom prst="rect">
              <a:avLst/>
            </a:prstGeom>
            <a:noFill/>
          </p:spPr>
          <p:txBody>
            <a:bodyPr wrap="none" rtlCol="0">
              <a:spAutoFit/>
            </a:bodyPr>
            <a:lstStyle/>
            <a:p>
              <a:r>
                <a:rPr lang="en-TW" dirty="0">
                  <a:solidFill>
                    <a:srgbClr val="355D7E"/>
                  </a:solidFill>
                </a:rPr>
                <a:t>Model 1</a:t>
              </a:r>
            </a:p>
          </p:txBody>
        </p:sp>
      </p:grpSp>
      <p:grpSp>
        <p:nvGrpSpPr>
          <p:cNvPr id="22" name="Group 21">
            <a:extLst>
              <a:ext uri="{FF2B5EF4-FFF2-40B4-BE49-F238E27FC236}">
                <a16:creationId xmlns:a16="http://schemas.microsoft.com/office/drawing/2014/main" id="{416E27CC-9268-15B2-C144-5844024FB252}"/>
              </a:ext>
            </a:extLst>
          </p:cNvPr>
          <p:cNvGrpSpPr/>
          <p:nvPr/>
        </p:nvGrpSpPr>
        <p:grpSpPr>
          <a:xfrm>
            <a:off x="3031451" y="3549664"/>
            <a:ext cx="5959175" cy="2494280"/>
            <a:chOff x="3171150" y="3246120"/>
            <a:chExt cx="5959175" cy="2494280"/>
          </a:xfrm>
        </p:grpSpPr>
        <p:pic>
          <p:nvPicPr>
            <p:cNvPr id="5" name="Picture 4">
              <a:extLst>
                <a:ext uri="{FF2B5EF4-FFF2-40B4-BE49-F238E27FC236}">
                  <a16:creationId xmlns:a16="http://schemas.microsoft.com/office/drawing/2014/main" id="{4B5B7E86-168B-0529-949B-3B5BC2053406}"/>
                </a:ext>
              </a:extLst>
            </p:cNvPr>
            <p:cNvPicPr>
              <a:picLocks noChangeAspect="1"/>
            </p:cNvPicPr>
            <p:nvPr/>
          </p:nvPicPr>
          <p:blipFill>
            <a:blip r:embed="rId4"/>
            <a:stretch>
              <a:fillRect/>
            </a:stretch>
          </p:blipFill>
          <p:spPr>
            <a:xfrm>
              <a:off x="3234733" y="4087303"/>
              <a:ext cx="804451" cy="763719"/>
            </a:xfrm>
            <a:prstGeom prst="rect">
              <a:avLst/>
            </a:prstGeom>
          </p:spPr>
        </p:pic>
        <p:sp>
          <p:nvSpPr>
            <p:cNvPr id="13" name="Rectangle 12">
              <a:extLst>
                <a:ext uri="{FF2B5EF4-FFF2-40B4-BE49-F238E27FC236}">
                  <a16:creationId xmlns:a16="http://schemas.microsoft.com/office/drawing/2014/main" id="{16F0A134-790B-2EC3-F7F7-006B3B4E6E17}"/>
                </a:ext>
              </a:extLst>
            </p:cNvPr>
            <p:cNvSpPr/>
            <p:nvPr/>
          </p:nvSpPr>
          <p:spPr>
            <a:xfrm>
              <a:off x="3234733" y="3246120"/>
              <a:ext cx="5895592" cy="249428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4" name="TextBox 13">
              <a:extLst>
                <a:ext uri="{FF2B5EF4-FFF2-40B4-BE49-F238E27FC236}">
                  <a16:creationId xmlns:a16="http://schemas.microsoft.com/office/drawing/2014/main" id="{DFB1C693-31C7-21FA-5762-F1936A8B09B3}"/>
                </a:ext>
              </a:extLst>
            </p:cNvPr>
            <p:cNvSpPr txBox="1"/>
            <p:nvPr/>
          </p:nvSpPr>
          <p:spPr>
            <a:xfrm>
              <a:off x="3171150" y="5208672"/>
              <a:ext cx="984565" cy="369332"/>
            </a:xfrm>
            <a:prstGeom prst="rect">
              <a:avLst/>
            </a:prstGeom>
            <a:noFill/>
          </p:spPr>
          <p:txBody>
            <a:bodyPr wrap="none" rtlCol="0">
              <a:spAutoFit/>
            </a:bodyPr>
            <a:lstStyle/>
            <a:p>
              <a:r>
                <a:rPr lang="en-TW" dirty="0">
                  <a:solidFill>
                    <a:srgbClr val="C00000"/>
                  </a:solidFill>
                </a:rPr>
                <a:t>Model 2</a:t>
              </a:r>
            </a:p>
          </p:txBody>
        </p:sp>
      </p:grpSp>
      <p:grpSp>
        <p:nvGrpSpPr>
          <p:cNvPr id="23" name="Group 22">
            <a:extLst>
              <a:ext uri="{FF2B5EF4-FFF2-40B4-BE49-F238E27FC236}">
                <a16:creationId xmlns:a16="http://schemas.microsoft.com/office/drawing/2014/main" id="{23DF508A-9DED-334D-BBC6-31D78E1A9FB2}"/>
              </a:ext>
            </a:extLst>
          </p:cNvPr>
          <p:cNvGrpSpPr/>
          <p:nvPr/>
        </p:nvGrpSpPr>
        <p:grpSpPr>
          <a:xfrm>
            <a:off x="2240675" y="3568067"/>
            <a:ext cx="6749951" cy="2494280"/>
            <a:chOff x="2380374" y="3264523"/>
            <a:chExt cx="6749951" cy="2494280"/>
          </a:xfrm>
        </p:grpSpPr>
        <p:pic>
          <p:nvPicPr>
            <p:cNvPr id="8" name="Picture 7">
              <a:extLst>
                <a:ext uri="{FF2B5EF4-FFF2-40B4-BE49-F238E27FC236}">
                  <a16:creationId xmlns:a16="http://schemas.microsoft.com/office/drawing/2014/main" id="{EA69A697-8951-6B77-1DFC-4DDC83E9E846}"/>
                </a:ext>
              </a:extLst>
            </p:cNvPr>
            <p:cNvPicPr>
              <a:picLocks noChangeAspect="1"/>
            </p:cNvPicPr>
            <p:nvPr/>
          </p:nvPicPr>
          <p:blipFill>
            <a:blip r:embed="rId4"/>
            <a:stretch>
              <a:fillRect/>
            </a:stretch>
          </p:blipFill>
          <p:spPr>
            <a:xfrm>
              <a:off x="2443956" y="4087302"/>
              <a:ext cx="804452" cy="763720"/>
            </a:xfrm>
            <a:prstGeom prst="rect">
              <a:avLst/>
            </a:prstGeom>
          </p:spPr>
        </p:pic>
        <p:sp>
          <p:nvSpPr>
            <p:cNvPr id="15" name="Rectangle 14">
              <a:extLst>
                <a:ext uri="{FF2B5EF4-FFF2-40B4-BE49-F238E27FC236}">
                  <a16:creationId xmlns:a16="http://schemas.microsoft.com/office/drawing/2014/main" id="{23906BD8-FF93-FAE8-DA33-76F411E8CCA0}"/>
                </a:ext>
              </a:extLst>
            </p:cNvPr>
            <p:cNvSpPr/>
            <p:nvPr/>
          </p:nvSpPr>
          <p:spPr>
            <a:xfrm>
              <a:off x="2455063" y="3264523"/>
              <a:ext cx="6675262" cy="2494280"/>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 name="TextBox 15">
              <a:extLst>
                <a:ext uri="{FF2B5EF4-FFF2-40B4-BE49-F238E27FC236}">
                  <a16:creationId xmlns:a16="http://schemas.microsoft.com/office/drawing/2014/main" id="{5F299D89-E15C-D23B-4818-E8600C032288}"/>
                </a:ext>
              </a:extLst>
            </p:cNvPr>
            <p:cNvSpPr txBox="1"/>
            <p:nvPr/>
          </p:nvSpPr>
          <p:spPr>
            <a:xfrm>
              <a:off x="2380374" y="5012153"/>
              <a:ext cx="984565" cy="369332"/>
            </a:xfrm>
            <a:prstGeom prst="rect">
              <a:avLst/>
            </a:prstGeom>
            <a:noFill/>
          </p:spPr>
          <p:txBody>
            <a:bodyPr wrap="none" rtlCol="0">
              <a:spAutoFit/>
            </a:bodyPr>
            <a:lstStyle/>
            <a:p>
              <a:r>
                <a:rPr lang="en-TW" dirty="0">
                  <a:solidFill>
                    <a:schemeClr val="accent2"/>
                  </a:solidFill>
                </a:rPr>
                <a:t>Model 3</a:t>
              </a:r>
            </a:p>
          </p:txBody>
        </p:sp>
      </p:grpSp>
      <p:grpSp>
        <p:nvGrpSpPr>
          <p:cNvPr id="24" name="Group 23">
            <a:extLst>
              <a:ext uri="{FF2B5EF4-FFF2-40B4-BE49-F238E27FC236}">
                <a16:creationId xmlns:a16="http://schemas.microsoft.com/office/drawing/2014/main" id="{BA31058D-770B-A21C-2426-856FE1C27606}"/>
              </a:ext>
            </a:extLst>
          </p:cNvPr>
          <p:cNvGrpSpPr/>
          <p:nvPr/>
        </p:nvGrpSpPr>
        <p:grpSpPr>
          <a:xfrm>
            <a:off x="1406874" y="3568067"/>
            <a:ext cx="7583751" cy="2494280"/>
            <a:chOff x="1546573" y="3264523"/>
            <a:chExt cx="7583751" cy="2494280"/>
          </a:xfrm>
        </p:grpSpPr>
        <p:pic>
          <p:nvPicPr>
            <p:cNvPr id="9" name="Picture 8">
              <a:extLst>
                <a:ext uri="{FF2B5EF4-FFF2-40B4-BE49-F238E27FC236}">
                  <a16:creationId xmlns:a16="http://schemas.microsoft.com/office/drawing/2014/main" id="{430648C6-559C-73CB-9364-185B7003188D}"/>
                </a:ext>
              </a:extLst>
            </p:cNvPr>
            <p:cNvPicPr>
              <a:picLocks noChangeAspect="1"/>
            </p:cNvPicPr>
            <p:nvPr/>
          </p:nvPicPr>
          <p:blipFill>
            <a:blip r:embed="rId4"/>
            <a:stretch>
              <a:fillRect/>
            </a:stretch>
          </p:blipFill>
          <p:spPr>
            <a:xfrm>
              <a:off x="1653180" y="4087302"/>
              <a:ext cx="804452" cy="763720"/>
            </a:xfrm>
            <a:prstGeom prst="rect">
              <a:avLst/>
            </a:prstGeom>
          </p:spPr>
        </p:pic>
        <p:sp>
          <p:nvSpPr>
            <p:cNvPr id="17" name="Rectangle 16">
              <a:extLst>
                <a:ext uri="{FF2B5EF4-FFF2-40B4-BE49-F238E27FC236}">
                  <a16:creationId xmlns:a16="http://schemas.microsoft.com/office/drawing/2014/main" id="{23A4F91D-B984-D880-D35D-0D3A0C605E4B}"/>
                </a:ext>
              </a:extLst>
            </p:cNvPr>
            <p:cNvSpPr/>
            <p:nvPr/>
          </p:nvSpPr>
          <p:spPr>
            <a:xfrm>
              <a:off x="1651099" y="3264523"/>
              <a:ext cx="7479225" cy="2494280"/>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TextBox 17">
              <a:extLst>
                <a:ext uri="{FF2B5EF4-FFF2-40B4-BE49-F238E27FC236}">
                  <a16:creationId xmlns:a16="http://schemas.microsoft.com/office/drawing/2014/main" id="{7F29D1BA-1924-0107-A1CB-B54635DDB47F}"/>
                </a:ext>
              </a:extLst>
            </p:cNvPr>
            <p:cNvSpPr txBox="1"/>
            <p:nvPr/>
          </p:nvSpPr>
          <p:spPr>
            <a:xfrm>
              <a:off x="1546573" y="5244465"/>
              <a:ext cx="984565" cy="369332"/>
            </a:xfrm>
            <a:prstGeom prst="rect">
              <a:avLst/>
            </a:prstGeom>
            <a:noFill/>
          </p:spPr>
          <p:txBody>
            <a:bodyPr wrap="none" rtlCol="0">
              <a:spAutoFit/>
            </a:bodyPr>
            <a:lstStyle/>
            <a:p>
              <a:r>
                <a:rPr lang="en-TW" dirty="0">
                  <a:solidFill>
                    <a:schemeClr val="accent3">
                      <a:lumMod val="75000"/>
                    </a:schemeClr>
                  </a:solidFill>
                </a:rPr>
                <a:t>Model 4</a:t>
              </a:r>
            </a:p>
          </p:txBody>
        </p:sp>
      </p:grpSp>
      <p:grpSp>
        <p:nvGrpSpPr>
          <p:cNvPr id="25" name="Group 24">
            <a:extLst>
              <a:ext uri="{FF2B5EF4-FFF2-40B4-BE49-F238E27FC236}">
                <a16:creationId xmlns:a16="http://schemas.microsoft.com/office/drawing/2014/main" id="{FF36FFF3-285C-96CC-6999-E34CB9F6BA08}"/>
              </a:ext>
            </a:extLst>
          </p:cNvPr>
          <p:cNvGrpSpPr/>
          <p:nvPr/>
        </p:nvGrpSpPr>
        <p:grpSpPr>
          <a:xfrm>
            <a:off x="620592" y="3568067"/>
            <a:ext cx="8358255" cy="2494280"/>
            <a:chOff x="760291" y="3264523"/>
            <a:chExt cx="8358255" cy="2494280"/>
          </a:xfrm>
        </p:grpSpPr>
        <p:pic>
          <p:nvPicPr>
            <p:cNvPr id="10" name="Picture 9">
              <a:extLst>
                <a:ext uri="{FF2B5EF4-FFF2-40B4-BE49-F238E27FC236}">
                  <a16:creationId xmlns:a16="http://schemas.microsoft.com/office/drawing/2014/main" id="{AC2932E5-19FF-2D28-992E-53DE35570BF3}"/>
                </a:ext>
              </a:extLst>
            </p:cNvPr>
            <p:cNvPicPr>
              <a:picLocks noChangeAspect="1"/>
            </p:cNvPicPr>
            <p:nvPr/>
          </p:nvPicPr>
          <p:blipFill>
            <a:blip r:embed="rId4"/>
            <a:stretch>
              <a:fillRect/>
            </a:stretch>
          </p:blipFill>
          <p:spPr>
            <a:xfrm>
              <a:off x="835540" y="4087302"/>
              <a:ext cx="804452" cy="763720"/>
            </a:xfrm>
            <a:prstGeom prst="rect">
              <a:avLst/>
            </a:prstGeom>
          </p:spPr>
        </p:pic>
        <p:sp>
          <p:nvSpPr>
            <p:cNvPr id="19" name="Rectangle 18">
              <a:extLst>
                <a:ext uri="{FF2B5EF4-FFF2-40B4-BE49-F238E27FC236}">
                  <a16:creationId xmlns:a16="http://schemas.microsoft.com/office/drawing/2014/main" id="{D2DED587-47C4-EE3A-2B1F-B540717B73B7}"/>
                </a:ext>
              </a:extLst>
            </p:cNvPr>
            <p:cNvSpPr/>
            <p:nvPr/>
          </p:nvSpPr>
          <p:spPr>
            <a:xfrm>
              <a:off x="839068" y="3264523"/>
              <a:ext cx="8279478" cy="2494280"/>
            </a:xfrm>
            <a:prstGeom prst="rect">
              <a:avLst/>
            </a:prstGeom>
            <a:noFill/>
            <a:ln w="38100">
              <a:solidFill>
                <a:srgbClr val="97669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0" name="TextBox 19">
              <a:extLst>
                <a:ext uri="{FF2B5EF4-FFF2-40B4-BE49-F238E27FC236}">
                  <a16:creationId xmlns:a16="http://schemas.microsoft.com/office/drawing/2014/main" id="{49F1DC56-2ACE-4AEF-1855-0D32B7F4453D}"/>
                </a:ext>
              </a:extLst>
            </p:cNvPr>
            <p:cNvSpPr txBox="1"/>
            <p:nvPr/>
          </p:nvSpPr>
          <p:spPr>
            <a:xfrm>
              <a:off x="760291" y="5033587"/>
              <a:ext cx="984565" cy="369332"/>
            </a:xfrm>
            <a:prstGeom prst="rect">
              <a:avLst/>
            </a:prstGeom>
            <a:noFill/>
          </p:spPr>
          <p:txBody>
            <a:bodyPr wrap="none" rtlCol="0">
              <a:spAutoFit/>
            </a:bodyPr>
            <a:lstStyle/>
            <a:p>
              <a:r>
                <a:rPr lang="en-TW" dirty="0">
                  <a:solidFill>
                    <a:srgbClr val="97669E"/>
                  </a:solidFill>
                </a:rPr>
                <a:t>Model 5</a:t>
              </a:r>
            </a:p>
          </p:txBody>
        </p:sp>
      </p:grpSp>
    </p:spTree>
    <p:extLst>
      <p:ext uri="{BB962C8B-B14F-4D97-AF65-F5344CB8AC3E}">
        <p14:creationId xmlns:p14="http://schemas.microsoft.com/office/powerpoint/2010/main" val="8160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C69F-8471-3875-C52F-84E688D56F46}"/>
              </a:ext>
            </a:extLst>
          </p:cNvPr>
          <p:cNvSpPr>
            <a:spLocks noGrp="1"/>
          </p:cNvSpPr>
          <p:nvPr>
            <p:ph type="title"/>
          </p:nvPr>
        </p:nvSpPr>
        <p:spPr>
          <a:xfrm>
            <a:off x="685800" y="0"/>
            <a:ext cx="7772400" cy="1609344"/>
          </a:xfrm>
        </p:spPr>
        <p:txBody>
          <a:bodyPr/>
          <a:lstStyle/>
          <a:p>
            <a:r>
              <a:rPr lang="en-TW" dirty="0"/>
              <a:t>Compared Algorithms</a:t>
            </a:r>
          </a:p>
        </p:txBody>
      </p:sp>
      <p:sp>
        <p:nvSpPr>
          <p:cNvPr id="3" name="Content Placeholder 2">
            <a:extLst>
              <a:ext uri="{FF2B5EF4-FFF2-40B4-BE49-F238E27FC236}">
                <a16:creationId xmlns:a16="http://schemas.microsoft.com/office/drawing/2014/main" id="{ACCC1AFA-7A55-AFB3-6EB0-D302656CF666}"/>
              </a:ext>
            </a:extLst>
          </p:cNvPr>
          <p:cNvSpPr>
            <a:spLocks noGrp="1"/>
          </p:cNvSpPr>
          <p:nvPr>
            <p:ph idx="1"/>
          </p:nvPr>
        </p:nvSpPr>
        <p:spPr>
          <a:xfrm>
            <a:off x="549729" y="1132414"/>
            <a:ext cx="8413677" cy="4050792"/>
          </a:xfrm>
        </p:spPr>
        <p:txBody>
          <a:bodyPr>
            <a:normAutofit/>
          </a:bodyPr>
          <a:lstStyle/>
          <a:p>
            <a:r>
              <a:rPr lang="en-TW" dirty="0">
                <a:solidFill>
                  <a:schemeClr val="accent3">
                    <a:lumMod val="50000"/>
                  </a:schemeClr>
                </a:solidFill>
              </a:rPr>
              <a:t>Baselines</a:t>
            </a:r>
          </a:p>
          <a:p>
            <a:pPr lvl="1"/>
            <a:r>
              <a:rPr lang="en-US" dirty="0"/>
              <a:t>Neurosurgeon (NEU)</a:t>
            </a:r>
            <a:r>
              <a:rPr lang="en-TW" dirty="0"/>
              <a:t> [</a:t>
            </a:r>
            <a:r>
              <a:rPr lang="en-US" dirty="0"/>
              <a:t>SIGARCH</a:t>
            </a:r>
            <a:r>
              <a:rPr lang="en-US" sz="1800" dirty="0"/>
              <a:t>’17</a:t>
            </a:r>
            <a:r>
              <a:rPr lang="en-TW" dirty="0"/>
              <a:t>]: select partition points for shortest latency</a:t>
            </a:r>
          </a:p>
          <a:p>
            <a:pPr lvl="1"/>
            <a:r>
              <a:rPr lang="en-TW" dirty="0"/>
              <a:t>Edgent [WC’19]: select exit points with highest accuracy that has partition points achieving required latency requirement </a:t>
            </a:r>
            <a:r>
              <a:rPr lang="en-TW" dirty="0">
                <a:solidFill>
                  <a:srgbClr val="C00000"/>
                </a:solidFill>
              </a:rPr>
              <a:t>(we forced it to choose the exit points that satisfying the accuracy requirements)</a:t>
            </a:r>
          </a:p>
          <a:p>
            <a:r>
              <a:rPr lang="en-TW" dirty="0">
                <a:solidFill>
                  <a:schemeClr val="accent1">
                    <a:lumMod val="50000"/>
                  </a:schemeClr>
                </a:solidFill>
              </a:rPr>
              <a:t>T2C </a:t>
            </a:r>
            <a:r>
              <a:rPr lang="en-TW" dirty="0"/>
              <a:t>with different features</a:t>
            </a:r>
          </a:p>
          <a:p>
            <a:endParaRPr lang="en-TW" dirty="0"/>
          </a:p>
          <a:p>
            <a:pPr marL="0" indent="0">
              <a:buNone/>
            </a:pPr>
            <a:endParaRPr lang="en-TW" sz="1800" dirty="0"/>
          </a:p>
        </p:txBody>
      </p:sp>
      <p:sp>
        <p:nvSpPr>
          <p:cNvPr id="4" name="Slide Number Placeholder 3">
            <a:extLst>
              <a:ext uri="{FF2B5EF4-FFF2-40B4-BE49-F238E27FC236}">
                <a16:creationId xmlns:a16="http://schemas.microsoft.com/office/drawing/2014/main" id="{DFFE795E-5526-D9C7-DDD1-7CB5262B9F1E}"/>
              </a:ext>
            </a:extLst>
          </p:cNvPr>
          <p:cNvSpPr>
            <a:spLocks noGrp="1"/>
          </p:cNvSpPr>
          <p:nvPr>
            <p:ph type="sldNum" sz="quarter" idx="12"/>
          </p:nvPr>
        </p:nvSpPr>
        <p:spPr/>
        <p:txBody>
          <a:bodyPr/>
          <a:lstStyle/>
          <a:p>
            <a:fld id="{D8A6CFCF-6699-F547-B2B9-9792AFF236BC}" type="slidenum">
              <a:rPr lang="en-TW" smtClean="0"/>
              <a:t>35</a:t>
            </a:fld>
            <a:endParaRPr lang="en-TW"/>
          </a:p>
        </p:txBody>
      </p:sp>
      <p:graphicFrame>
        <p:nvGraphicFramePr>
          <p:cNvPr id="5" name="Table 5">
            <a:extLst>
              <a:ext uri="{FF2B5EF4-FFF2-40B4-BE49-F238E27FC236}">
                <a16:creationId xmlns:a16="http://schemas.microsoft.com/office/drawing/2014/main" id="{3821A4A6-FC5D-3B5B-B877-8936401CBB67}"/>
              </a:ext>
            </a:extLst>
          </p:cNvPr>
          <p:cNvGraphicFramePr>
            <a:graphicFrameLocks noGrp="1"/>
          </p:cNvGraphicFramePr>
          <p:nvPr>
            <p:extLst>
              <p:ext uri="{D42A27DB-BD31-4B8C-83A1-F6EECF244321}">
                <p14:modId xmlns:p14="http://schemas.microsoft.com/office/powerpoint/2010/main" val="3837714354"/>
              </p:ext>
            </p:extLst>
          </p:nvPr>
        </p:nvGraphicFramePr>
        <p:xfrm>
          <a:off x="479951" y="3521065"/>
          <a:ext cx="7978249" cy="2590528"/>
        </p:xfrm>
        <a:graphic>
          <a:graphicData uri="http://schemas.openxmlformats.org/drawingml/2006/table">
            <a:tbl>
              <a:tblPr firstRow="1" bandRow="1">
                <a:tableStyleId>{5C22544A-7EE6-4342-B048-85BDC9FD1C3A}</a:tableStyleId>
              </a:tblPr>
              <a:tblGrid>
                <a:gridCol w="1850211">
                  <a:extLst>
                    <a:ext uri="{9D8B030D-6E8A-4147-A177-3AD203B41FA5}">
                      <a16:colId xmlns:a16="http://schemas.microsoft.com/office/drawing/2014/main" val="2708588165"/>
                    </a:ext>
                  </a:extLst>
                </a:gridCol>
                <a:gridCol w="901698">
                  <a:extLst>
                    <a:ext uri="{9D8B030D-6E8A-4147-A177-3AD203B41FA5}">
                      <a16:colId xmlns:a16="http://schemas.microsoft.com/office/drawing/2014/main" val="1632805137"/>
                    </a:ext>
                  </a:extLst>
                </a:gridCol>
                <a:gridCol w="999198">
                  <a:extLst>
                    <a:ext uri="{9D8B030D-6E8A-4147-A177-3AD203B41FA5}">
                      <a16:colId xmlns:a16="http://schemas.microsoft.com/office/drawing/2014/main" val="1296314776"/>
                    </a:ext>
                  </a:extLst>
                </a:gridCol>
                <a:gridCol w="1009227">
                  <a:extLst>
                    <a:ext uri="{9D8B030D-6E8A-4147-A177-3AD203B41FA5}">
                      <a16:colId xmlns:a16="http://schemas.microsoft.com/office/drawing/2014/main" val="2071260681"/>
                    </a:ext>
                  </a:extLst>
                </a:gridCol>
                <a:gridCol w="1098539">
                  <a:extLst>
                    <a:ext uri="{9D8B030D-6E8A-4147-A177-3AD203B41FA5}">
                      <a16:colId xmlns:a16="http://schemas.microsoft.com/office/drawing/2014/main" val="201360332"/>
                    </a:ext>
                  </a:extLst>
                </a:gridCol>
                <a:gridCol w="1065493">
                  <a:extLst>
                    <a:ext uri="{9D8B030D-6E8A-4147-A177-3AD203B41FA5}">
                      <a16:colId xmlns:a16="http://schemas.microsoft.com/office/drawing/2014/main" val="3741326883"/>
                    </a:ext>
                  </a:extLst>
                </a:gridCol>
                <a:gridCol w="1053883">
                  <a:extLst>
                    <a:ext uri="{9D8B030D-6E8A-4147-A177-3AD203B41FA5}">
                      <a16:colId xmlns:a16="http://schemas.microsoft.com/office/drawing/2014/main" val="4257703439"/>
                    </a:ext>
                  </a:extLst>
                </a:gridCol>
              </a:tblGrid>
              <a:tr h="583457">
                <a:tc>
                  <a:txBody>
                    <a:bodyPr/>
                    <a:lstStyle/>
                    <a:p>
                      <a:r>
                        <a:rPr lang="en-TW" sz="1800" dirty="0">
                          <a:solidFill>
                            <a:schemeClr val="tx1"/>
                          </a:solidFill>
                        </a:rPr>
                        <a:t>               </a:t>
                      </a:r>
                      <a:r>
                        <a:rPr lang="en-TW" sz="1800" dirty="0">
                          <a:solidFill>
                            <a:schemeClr val="bg1"/>
                          </a:solidFill>
                        </a:rPr>
                        <a:t>Algms</a:t>
                      </a:r>
                    </a:p>
                    <a:p>
                      <a:r>
                        <a:rPr lang="en-TW" sz="1800" dirty="0">
                          <a:solidFill>
                            <a:schemeClr val="tx1"/>
                          </a:solidFill>
                        </a:rPr>
                        <a:t>Features</a:t>
                      </a:r>
                    </a:p>
                  </a:txBody>
                  <a:tcPr marL="68580" marR="68580" marT="34290" marB="3429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chemeClr val="bg2">
                        <a:lumMod val="90000"/>
                      </a:schemeClr>
                    </a:solidFill>
                  </a:tcPr>
                </a:tc>
                <a:tc>
                  <a:txBody>
                    <a:bodyPr/>
                    <a:lstStyle/>
                    <a:p>
                      <a:pPr algn="ctr"/>
                      <a:r>
                        <a:rPr lang="en-TW" sz="1800" dirty="0"/>
                        <a:t>NEU</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TW" sz="1800" dirty="0"/>
                        <a:t>Edgent</a:t>
                      </a:r>
                      <a:endParaRPr lang="en-TW" sz="1800" baseline="-25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TW" sz="1800" dirty="0"/>
                        <a:t>T</a:t>
                      </a:r>
                      <a:r>
                        <a:rPr lang="en-TW" sz="1800" baseline="0" dirty="0"/>
                        <a:t>2</a:t>
                      </a:r>
                      <a:r>
                        <a:rPr lang="en-TW" sz="1800" dirty="0"/>
                        <a:t>C</a:t>
                      </a:r>
                      <a:r>
                        <a:rPr lang="en-TW" sz="1800" baseline="-25000" dirty="0"/>
                        <a:t>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TW" sz="1800" baseline="0" dirty="0"/>
                        <a:t>T2C</a:t>
                      </a:r>
                      <a:r>
                        <a:rPr lang="en-TW" sz="1800" baseline="-25000" dirty="0"/>
                        <a:t>MH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TW" sz="1800" dirty="0"/>
                        <a:t>T</a:t>
                      </a:r>
                      <a:r>
                        <a:rPr lang="en-TW" sz="1800" baseline="0" dirty="0"/>
                        <a:t>2</a:t>
                      </a:r>
                      <a:r>
                        <a:rPr lang="en-TW" sz="1800" dirty="0"/>
                        <a:t>C</a:t>
                      </a:r>
                      <a:r>
                        <a:rPr lang="en-TW" sz="1800" baseline="-25000" dirty="0"/>
                        <a:t>MHE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T</a:t>
                      </a:r>
                      <a:r>
                        <a:rPr lang="en-TW" sz="1800" baseline="0" dirty="0"/>
                        <a:t>2</a:t>
                      </a:r>
                      <a:r>
                        <a:rPr lang="en-TW" sz="1800" dirty="0"/>
                        <a:t>C</a:t>
                      </a:r>
                      <a:r>
                        <a:rPr lang="en-TW" sz="1800" baseline="-25000" dirty="0"/>
                        <a:t>MHER</a:t>
                      </a:r>
                    </a:p>
                  </a:txBody>
                  <a:tcPr marL="68580" marR="68580" marT="34290" marB="3429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13210341"/>
                  </a:ext>
                </a:extLst>
              </a:tr>
              <a:tr h="493327">
                <a:tc>
                  <a:txBody>
                    <a:bodyPr/>
                    <a:lstStyle/>
                    <a:p>
                      <a:r>
                        <a:rPr lang="en-TW" sz="1800" dirty="0"/>
                        <a:t>Multi-task</a:t>
                      </a:r>
                    </a:p>
                  </a:txBody>
                  <a:tcPr marL="68580" marR="68580" marT="34290" marB="3429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90616532"/>
                  </a:ext>
                </a:extLst>
              </a:tr>
              <a:tr h="493327">
                <a:tc>
                  <a:txBody>
                    <a:bodyPr/>
                    <a:lstStyle/>
                    <a:p>
                      <a:r>
                        <a:rPr lang="en-TW" sz="1800" dirty="0"/>
                        <a:t>Hitchhiking</a:t>
                      </a:r>
                    </a:p>
                  </a:txBody>
                  <a:tcPr marL="68580" marR="68580" marT="34290" marB="3429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248260161"/>
                  </a:ext>
                </a:extLst>
              </a:tr>
              <a:tr h="493327">
                <a:tc>
                  <a:txBody>
                    <a:bodyPr/>
                    <a:lstStyle/>
                    <a:p>
                      <a:r>
                        <a:rPr lang="en-TW" sz="1800" dirty="0"/>
                        <a:t>Early exit</a:t>
                      </a:r>
                    </a:p>
                  </a:txBody>
                  <a:tcPr marL="68580" marR="68580" marT="34290" marB="3429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640390282"/>
                  </a:ext>
                </a:extLst>
              </a:tr>
              <a:tr h="493327">
                <a:tc>
                  <a:txBody>
                    <a:bodyPr/>
                    <a:lstStyle/>
                    <a:p>
                      <a:r>
                        <a:rPr lang="en-TW" sz="1800" dirty="0"/>
                        <a:t>Reconfiguration</a:t>
                      </a:r>
                    </a:p>
                  </a:txBody>
                  <a:tcPr marL="68580" marR="68580" marT="34290" marB="3429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schemeClr>
                    </a:solidFill>
                  </a:tcPr>
                </a:tc>
                <a:tc>
                  <a:txBody>
                    <a:bodyPr/>
                    <a:lstStyle/>
                    <a:p>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TW"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TW" sz="1800" dirty="0"/>
                        <a:t>✔️</a:t>
                      </a:r>
                    </a:p>
                  </a:txBody>
                  <a:tcPr marL="68580" marR="68580" marT="34290" marB="3429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987340180"/>
                  </a:ext>
                </a:extLst>
              </a:tr>
            </a:tbl>
          </a:graphicData>
        </a:graphic>
      </p:graphicFrame>
      <p:sp>
        <p:nvSpPr>
          <p:cNvPr id="7" name="TextBox 6">
            <a:extLst>
              <a:ext uri="{FF2B5EF4-FFF2-40B4-BE49-F238E27FC236}">
                <a16:creationId xmlns:a16="http://schemas.microsoft.com/office/drawing/2014/main" id="{A33ED756-F2AA-F6BF-7A28-7422851324AD}"/>
              </a:ext>
            </a:extLst>
          </p:cNvPr>
          <p:cNvSpPr txBox="1"/>
          <p:nvPr/>
        </p:nvSpPr>
        <p:spPr>
          <a:xfrm>
            <a:off x="0" y="6039848"/>
            <a:ext cx="9240926" cy="830997"/>
          </a:xfrm>
          <a:prstGeom prst="rect">
            <a:avLst/>
          </a:prstGeom>
          <a:noFill/>
        </p:spPr>
        <p:txBody>
          <a:bodyPr wrap="square">
            <a:spAutoFit/>
          </a:bodyPr>
          <a:lstStyle/>
          <a:p>
            <a:pPr marL="0" indent="0">
              <a:buNone/>
            </a:pPr>
            <a:r>
              <a:rPr lang="en-TW" sz="1200" dirty="0">
                <a:solidFill>
                  <a:schemeClr val="tx2"/>
                </a:solidFill>
              </a:rPr>
              <a:t>[</a:t>
            </a:r>
            <a:r>
              <a:rPr lang="en-US" sz="1200" dirty="0">
                <a:solidFill>
                  <a:schemeClr val="tx2"/>
                </a:solidFill>
              </a:rPr>
              <a:t>SIGARCH’17</a:t>
            </a:r>
            <a:r>
              <a:rPr lang="en-TW" sz="1200" dirty="0">
                <a:solidFill>
                  <a:schemeClr val="tx2"/>
                </a:solidFill>
              </a:rPr>
              <a:t>]</a:t>
            </a:r>
            <a:r>
              <a:rPr lang="en-US" sz="1200" dirty="0">
                <a:solidFill>
                  <a:schemeClr val="tx2"/>
                </a:solidFill>
              </a:rPr>
              <a:t> Y. Kang, J. </a:t>
            </a:r>
            <a:r>
              <a:rPr lang="en-US" sz="1200" dirty="0" err="1">
                <a:solidFill>
                  <a:schemeClr val="tx2"/>
                </a:solidFill>
              </a:rPr>
              <a:t>Hauswald</a:t>
            </a:r>
            <a:r>
              <a:rPr lang="en-US" sz="1200" dirty="0">
                <a:solidFill>
                  <a:schemeClr val="tx2"/>
                </a:solidFill>
              </a:rPr>
              <a:t>, C. Gao, A. </a:t>
            </a:r>
            <a:r>
              <a:rPr lang="en-US" sz="1200" dirty="0" err="1">
                <a:solidFill>
                  <a:schemeClr val="tx2"/>
                </a:solidFill>
              </a:rPr>
              <a:t>Rovinski</a:t>
            </a:r>
            <a:r>
              <a:rPr lang="en-US" sz="1200" dirty="0">
                <a:solidFill>
                  <a:schemeClr val="tx2"/>
                </a:solidFill>
              </a:rPr>
              <a:t>, T. </a:t>
            </a:r>
            <a:r>
              <a:rPr lang="en-US" sz="1200" dirty="0" err="1">
                <a:solidFill>
                  <a:schemeClr val="tx2"/>
                </a:solidFill>
              </a:rPr>
              <a:t>Mudge</a:t>
            </a:r>
            <a:r>
              <a:rPr lang="en-US" sz="1200" dirty="0">
                <a:solidFill>
                  <a:schemeClr val="tx2"/>
                </a:solidFill>
              </a:rPr>
              <a:t>, J. Mars, and L. Tang. Neurosurgeon: Collaborative intelligence between the cloud and mobile edge. ACM SIGARCH Computer Architecture News, 45(1):615–629, April 2017.</a:t>
            </a:r>
          </a:p>
          <a:p>
            <a:pPr marL="0" indent="0">
              <a:buNone/>
            </a:pPr>
            <a:r>
              <a:rPr lang="en-US" sz="1200" dirty="0">
                <a:solidFill>
                  <a:schemeClr val="tx2"/>
                </a:solidFill>
              </a:rPr>
              <a:t>[WC’19] E. Li, L. Zeng, Z. </a:t>
            </a:r>
            <a:r>
              <a:rPr lang="en-US" sz="1200" dirty="0" err="1">
                <a:solidFill>
                  <a:schemeClr val="tx2"/>
                </a:solidFill>
              </a:rPr>
              <a:t>Zhou,and</a:t>
            </a:r>
            <a:r>
              <a:rPr lang="en-US" sz="1200" dirty="0">
                <a:solidFill>
                  <a:schemeClr val="tx2"/>
                </a:solidFill>
              </a:rPr>
              <a:t> X. Chen. </a:t>
            </a:r>
            <a:r>
              <a:rPr lang="en-US" sz="1200" dirty="0" err="1">
                <a:solidFill>
                  <a:schemeClr val="tx2"/>
                </a:solidFill>
              </a:rPr>
              <a:t>EdgeAI</a:t>
            </a:r>
            <a:r>
              <a:rPr lang="en-US" sz="1200" dirty="0">
                <a:solidFill>
                  <a:schemeClr val="tx2"/>
                </a:solidFill>
              </a:rPr>
              <a:t>: On-demand accelerating deep neural network inference via edge computing. IEEE Transactions on Wireless Communications, 19(1):447–457, October 2019.</a:t>
            </a:r>
          </a:p>
        </p:txBody>
      </p:sp>
    </p:spTree>
    <p:extLst>
      <p:ext uri="{BB962C8B-B14F-4D97-AF65-F5344CB8AC3E}">
        <p14:creationId xmlns:p14="http://schemas.microsoft.com/office/powerpoint/2010/main" val="3142073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lstStyle/>
          <a:p>
            <a:r>
              <a:rPr lang="en-TW" dirty="0"/>
              <a:t>Evaluations</a:t>
            </a:r>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36</a:t>
            </a:fld>
            <a:endParaRPr lang="en-TW" dirty="0"/>
          </a:p>
        </p:txBody>
      </p:sp>
    </p:spTree>
    <p:extLst>
      <p:ext uri="{BB962C8B-B14F-4D97-AF65-F5344CB8AC3E}">
        <p14:creationId xmlns:p14="http://schemas.microsoft.com/office/powerpoint/2010/main" val="4248946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2F24-315E-A9A7-8397-44E8B1B50E01}"/>
              </a:ext>
            </a:extLst>
          </p:cNvPr>
          <p:cNvSpPr>
            <a:spLocks noGrp="1"/>
          </p:cNvSpPr>
          <p:nvPr>
            <p:ph type="title"/>
          </p:nvPr>
        </p:nvSpPr>
        <p:spPr/>
        <p:txBody>
          <a:bodyPr/>
          <a:lstStyle/>
          <a:p>
            <a:r>
              <a:rPr lang="en-TW" dirty="0"/>
              <a:t>Evaluation Setup</a:t>
            </a:r>
          </a:p>
        </p:txBody>
      </p:sp>
      <p:sp>
        <p:nvSpPr>
          <p:cNvPr id="3" name="Content Placeholder 2">
            <a:extLst>
              <a:ext uri="{FF2B5EF4-FFF2-40B4-BE49-F238E27FC236}">
                <a16:creationId xmlns:a16="http://schemas.microsoft.com/office/drawing/2014/main" id="{C11B7C1F-4E8C-EDC6-D9E9-A41E1A9A7AA0}"/>
              </a:ext>
            </a:extLst>
          </p:cNvPr>
          <p:cNvSpPr>
            <a:spLocks noGrp="1"/>
          </p:cNvSpPr>
          <p:nvPr>
            <p:ph sz="half" idx="1"/>
          </p:nvPr>
        </p:nvSpPr>
        <p:spPr>
          <a:xfrm>
            <a:off x="694183" y="1944625"/>
            <a:ext cx="3657600" cy="4693285"/>
          </a:xfrm>
        </p:spPr>
        <p:txBody>
          <a:bodyPr>
            <a:normAutofit fontScale="92500" lnSpcReduction="20000"/>
          </a:bodyPr>
          <a:lstStyle/>
          <a:p>
            <a:r>
              <a:rPr lang="en-US" dirty="0"/>
              <a:t>Experiment duration: 5 min</a:t>
            </a:r>
          </a:p>
          <a:p>
            <a:r>
              <a:rPr lang="en-US" dirty="0"/>
              <a:t>Run (# repeats): 5</a:t>
            </a:r>
          </a:p>
          <a:p>
            <a:r>
              <a:rPr lang="en-US" dirty="0"/>
              <a:t># Models: 5</a:t>
            </a:r>
          </a:p>
          <a:p>
            <a:r>
              <a:rPr lang="en-US" dirty="0"/>
              <a:t>Sliding window of scaling factors: 1 min</a:t>
            </a:r>
          </a:p>
          <a:p>
            <a:r>
              <a:rPr lang="en-US" dirty="0"/>
              <a:t>Aggregation period</a:t>
            </a:r>
          </a:p>
          <a:p>
            <a:pPr lvl="1"/>
            <a:r>
              <a:rPr lang="en-US" dirty="0"/>
              <a:t>Planning phase: 10 s</a:t>
            </a:r>
          </a:p>
          <a:p>
            <a:pPr lvl="1"/>
            <a:r>
              <a:rPr lang="en-US" dirty="0"/>
              <a:t>Operation phase: 20 s</a:t>
            </a:r>
          </a:p>
          <a:p>
            <a:r>
              <a:rPr lang="en-US" dirty="0"/>
              <a:t>Reconfiguration period: 45 s</a:t>
            </a:r>
          </a:p>
          <a:p>
            <a:r>
              <a:rPr lang="en-US" sz="1800" dirty="0"/>
              <a:t>Request arrival rate (Poisson arrival rate of a Public 311 call trace)</a:t>
            </a:r>
          </a:p>
          <a:p>
            <a:pPr lvl="1"/>
            <a:r>
              <a:rPr lang="en-US" dirty="0"/>
              <a:t>Planning phase: {1X, 20X, 40X, 60X, 80X}</a:t>
            </a:r>
          </a:p>
          <a:p>
            <a:pPr lvl="1"/>
            <a:r>
              <a:rPr lang="en-US" dirty="0"/>
              <a:t>Operation phase: {40X, 60X, 80X, 100X, 120X}</a:t>
            </a:r>
          </a:p>
        </p:txBody>
      </p:sp>
      <p:sp>
        <p:nvSpPr>
          <p:cNvPr id="4" name="Content Placeholder 3">
            <a:extLst>
              <a:ext uri="{FF2B5EF4-FFF2-40B4-BE49-F238E27FC236}">
                <a16:creationId xmlns:a16="http://schemas.microsoft.com/office/drawing/2014/main" id="{646CB866-1654-47B6-FF75-C1DA4C8BBAB9}"/>
              </a:ext>
            </a:extLst>
          </p:cNvPr>
          <p:cNvSpPr>
            <a:spLocks noGrp="1"/>
          </p:cNvSpPr>
          <p:nvPr>
            <p:ph sz="half" idx="2"/>
          </p:nvPr>
        </p:nvSpPr>
        <p:spPr>
          <a:xfrm>
            <a:off x="4825746" y="1944625"/>
            <a:ext cx="3657600" cy="3977640"/>
          </a:xfrm>
        </p:spPr>
        <p:txBody>
          <a:bodyPr>
            <a:normAutofit fontScale="92500" lnSpcReduction="20000"/>
          </a:bodyPr>
          <a:lstStyle/>
          <a:p>
            <a:r>
              <a:rPr lang="en-US" dirty="0"/>
              <a:t>Network link: </a:t>
            </a:r>
          </a:p>
          <a:p>
            <a:pPr lvl="1"/>
            <a:r>
              <a:rPr lang="en-US" dirty="0"/>
              <a:t>Sensor-IoT (</a:t>
            </a:r>
            <a:r>
              <a:rPr lang="en-US" b="1" dirty="0"/>
              <a:t>Bluetooth</a:t>
            </a:r>
            <a:r>
              <a:rPr lang="en-US" dirty="0"/>
              <a:t>): 1 Mbps, latency 1ms</a:t>
            </a:r>
          </a:p>
          <a:p>
            <a:pPr lvl="1"/>
            <a:r>
              <a:rPr lang="en-US" dirty="0"/>
              <a:t>IoT-Edge (</a:t>
            </a:r>
            <a:r>
              <a:rPr lang="en-US" b="1" dirty="0" err="1"/>
              <a:t>WiFi</a:t>
            </a:r>
            <a:r>
              <a:rPr lang="en-US" dirty="0"/>
              <a:t>): 24 Mbps, latency 3ms</a:t>
            </a:r>
          </a:p>
          <a:p>
            <a:pPr lvl="1"/>
            <a:r>
              <a:rPr lang="en-US" dirty="0"/>
              <a:t>Edge-Cloud (</a:t>
            </a:r>
            <a:r>
              <a:rPr lang="en-US" b="1" dirty="0"/>
              <a:t>Broadband</a:t>
            </a:r>
            <a:r>
              <a:rPr lang="en-US" dirty="0"/>
              <a:t>): 40 Mbps, latency 5 </a:t>
            </a:r>
            <a:r>
              <a:rPr lang="en-US" dirty="0" err="1"/>
              <a:t>ms</a:t>
            </a:r>
            <a:endParaRPr lang="en-US" dirty="0"/>
          </a:p>
          <a:p>
            <a:r>
              <a:rPr lang="en-US" dirty="0"/>
              <a:t>Computing powers:</a:t>
            </a:r>
          </a:p>
          <a:p>
            <a:pPr lvl="1"/>
            <a:r>
              <a:rPr lang="en-US" dirty="0"/>
              <a:t>Device: 3</a:t>
            </a:r>
          </a:p>
          <a:p>
            <a:pPr lvl="1"/>
            <a:r>
              <a:rPr lang="en-US" dirty="0"/>
              <a:t>Edge: 3</a:t>
            </a:r>
          </a:p>
          <a:p>
            <a:pPr lvl="1"/>
            <a:r>
              <a:rPr lang="en-US" dirty="0"/>
              <a:t>Cloud: 7</a:t>
            </a:r>
          </a:p>
          <a:p>
            <a:endParaRPr lang="en-TW" dirty="0"/>
          </a:p>
        </p:txBody>
      </p:sp>
      <p:sp>
        <p:nvSpPr>
          <p:cNvPr id="5" name="Slide Number Placeholder 4">
            <a:extLst>
              <a:ext uri="{FF2B5EF4-FFF2-40B4-BE49-F238E27FC236}">
                <a16:creationId xmlns:a16="http://schemas.microsoft.com/office/drawing/2014/main" id="{9E925B35-CEA7-7972-A4E1-6B50DA919F26}"/>
              </a:ext>
            </a:extLst>
          </p:cNvPr>
          <p:cNvSpPr>
            <a:spLocks noGrp="1"/>
          </p:cNvSpPr>
          <p:nvPr>
            <p:ph type="sldNum" sz="quarter" idx="12"/>
          </p:nvPr>
        </p:nvSpPr>
        <p:spPr/>
        <p:txBody>
          <a:bodyPr/>
          <a:lstStyle/>
          <a:p>
            <a:fld id="{D8A6CFCF-6699-F547-B2B9-9792AFF236BC}" type="slidenum">
              <a:rPr lang="en-TW" smtClean="0"/>
              <a:t>37</a:t>
            </a:fld>
            <a:endParaRPr lang="en-TW"/>
          </a:p>
        </p:txBody>
      </p:sp>
    </p:spTree>
    <p:extLst>
      <p:ext uri="{BB962C8B-B14F-4D97-AF65-F5344CB8AC3E}">
        <p14:creationId xmlns:p14="http://schemas.microsoft.com/office/powerpoint/2010/main" val="336830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8DB8-873B-9464-1653-8F0386322432}"/>
              </a:ext>
            </a:extLst>
          </p:cNvPr>
          <p:cNvSpPr>
            <a:spLocks noGrp="1"/>
          </p:cNvSpPr>
          <p:nvPr>
            <p:ph type="title"/>
          </p:nvPr>
        </p:nvSpPr>
        <p:spPr/>
        <p:txBody>
          <a:bodyPr/>
          <a:lstStyle/>
          <a:p>
            <a:r>
              <a:rPr lang="en-TW" dirty="0"/>
              <a:t>Perforamance Metrics</a:t>
            </a:r>
          </a:p>
        </p:txBody>
      </p:sp>
      <p:sp>
        <p:nvSpPr>
          <p:cNvPr id="3" name="Content Placeholder 2">
            <a:extLst>
              <a:ext uri="{FF2B5EF4-FFF2-40B4-BE49-F238E27FC236}">
                <a16:creationId xmlns:a16="http://schemas.microsoft.com/office/drawing/2014/main" id="{AE0A8236-4355-41C4-CC21-38C329942B79}"/>
              </a:ext>
            </a:extLst>
          </p:cNvPr>
          <p:cNvSpPr>
            <a:spLocks noGrp="1"/>
          </p:cNvSpPr>
          <p:nvPr>
            <p:ph idx="1"/>
          </p:nvPr>
        </p:nvSpPr>
        <p:spPr/>
        <p:txBody>
          <a:bodyPr>
            <a:normAutofit fontScale="85000" lnSpcReduction="10000"/>
          </a:bodyPr>
          <a:lstStyle/>
          <a:p>
            <a:r>
              <a:rPr lang="en-US" b="1" dirty="0"/>
              <a:t>Throughput</a:t>
            </a:r>
            <a:r>
              <a:rPr lang="en-US" dirty="0"/>
              <a:t>: the number of served requests</a:t>
            </a:r>
          </a:p>
          <a:p>
            <a:r>
              <a:rPr lang="en-US" b="1" dirty="0"/>
              <a:t>Satisfied ratio</a:t>
            </a:r>
            <a:r>
              <a:rPr lang="en-US" dirty="0"/>
              <a:t>: the % of requests meeting both accuracy and latency requirements</a:t>
            </a:r>
          </a:p>
          <a:p>
            <a:r>
              <a:rPr lang="en-US" b="1" dirty="0"/>
              <a:t>Latency</a:t>
            </a:r>
            <a:r>
              <a:rPr lang="en-US" dirty="0"/>
              <a:t>: the inference time of IoT analytics</a:t>
            </a:r>
          </a:p>
          <a:p>
            <a:r>
              <a:rPr lang="en-US" b="1" dirty="0"/>
              <a:t>Accuracy</a:t>
            </a:r>
            <a:r>
              <a:rPr lang="en-US" dirty="0"/>
              <a:t>: the accuracy of IoT analytics</a:t>
            </a:r>
          </a:p>
          <a:p>
            <a:r>
              <a:rPr lang="en-US" b="1" dirty="0"/>
              <a:t>Queuing time</a:t>
            </a:r>
            <a:r>
              <a:rPr lang="en-US" dirty="0"/>
              <a:t>: the waiting time of a each request in the request queue</a:t>
            </a:r>
          </a:p>
          <a:p>
            <a:r>
              <a:rPr lang="en-US" b="1" dirty="0"/>
              <a:t>CPU utilization</a:t>
            </a:r>
            <a:r>
              <a:rPr lang="en-US" dirty="0"/>
              <a:t>: the fraction of algorithm running time on our Intel i7 PC @3.6 GHz </a:t>
            </a:r>
          </a:p>
          <a:p>
            <a:r>
              <a:rPr lang="en-US" b="1" dirty="0"/>
              <a:t>Deployment time</a:t>
            </a:r>
            <a:r>
              <a:rPr lang="en-US" dirty="0"/>
              <a:t>: time difference between deployment plan generation and container launch</a:t>
            </a:r>
          </a:p>
          <a:p>
            <a:r>
              <a:rPr lang="en-US" b="1" dirty="0"/>
              <a:t>Data plane throughput</a:t>
            </a:r>
            <a:r>
              <a:rPr lang="en-US" dirty="0"/>
              <a:t>: the bandwidth consumption among DNN partitions</a:t>
            </a:r>
          </a:p>
          <a:p>
            <a:r>
              <a:rPr lang="en-US" b="1" dirty="0"/>
              <a:t>Control overhead</a:t>
            </a:r>
            <a:r>
              <a:rPr lang="en-US" dirty="0"/>
              <a:t>: the bandwidth consumption of control messages</a:t>
            </a:r>
            <a:endParaRPr lang="en-TW" dirty="0"/>
          </a:p>
        </p:txBody>
      </p:sp>
      <p:sp>
        <p:nvSpPr>
          <p:cNvPr id="4" name="Slide Number Placeholder 3">
            <a:extLst>
              <a:ext uri="{FF2B5EF4-FFF2-40B4-BE49-F238E27FC236}">
                <a16:creationId xmlns:a16="http://schemas.microsoft.com/office/drawing/2014/main" id="{125957F3-D39B-6ECF-F17F-A4525D2B13FF}"/>
              </a:ext>
            </a:extLst>
          </p:cNvPr>
          <p:cNvSpPr>
            <a:spLocks noGrp="1"/>
          </p:cNvSpPr>
          <p:nvPr>
            <p:ph type="sldNum" sz="quarter" idx="12"/>
          </p:nvPr>
        </p:nvSpPr>
        <p:spPr/>
        <p:txBody>
          <a:bodyPr/>
          <a:lstStyle/>
          <a:p>
            <a:fld id="{D8A6CFCF-6699-F547-B2B9-9792AFF236BC}" type="slidenum">
              <a:rPr lang="en-TW" smtClean="0"/>
              <a:t>38</a:t>
            </a:fld>
            <a:endParaRPr lang="en-TW" dirty="0"/>
          </a:p>
        </p:txBody>
      </p:sp>
      <p:sp>
        <p:nvSpPr>
          <p:cNvPr id="5" name="Rectangle 4">
            <a:extLst>
              <a:ext uri="{FF2B5EF4-FFF2-40B4-BE49-F238E27FC236}">
                <a16:creationId xmlns:a16="http://schemas.microsoft.com/office/drawing/2014/main" id="{6C017068-7A73-D6AD-6583-5BB9B14B0FBF}"/>
              </a:ext>
            </a:extLst>
          </p:cNvPr>
          <p:cNvSpPr/>
          <p:nvPr/>
        </p:nvSpPr>
        <p:spPr>
          <a:xfrm>
            <a:off x="685800" y="2093976"/>
            <a:ext cx="7772400" cy="827024"/>
          </a:xfrm>
          <a:prstGeom prst="rect">
            <a:avLst/>
          </a:prstGeom>
          <a:solidFill>
            <a:schemeClr val="accent1">
              <a:alpha val="368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Rectangle 5">
            <a:extLst>
              <a:ext uri="{FF2B5EF4-FFF2-40B4-BE49-F238E27FC236}">
                <a16:creationId xmlns:a16="http://schemas.microsoft.com/office/drawing/2014/main" id="{8D4FA316-B2E3-D21B-CDF5-1D7B7F01CABA}"/>
              </a:ext>
            </a:extLst>
          </p:cNvPr>
          <p:cNvSpPr/>
          <p:nvPr/>
        </p:nvSpPr>
        <p:spPr>
          <a:xfrm>
            <a:off x="685800" y="2921000"/>
            <a:ext cx="7772400" cy="1155700"/>
          </a:xfrm>
          <a:prstGeom prst="rect">
            <a:avLst/>
          </a:prstGeom>
          <a:solidFill>
            <a:schemeClr val="accent3">
              <a:alpha val="368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86EC0C34-10E2-7587-2E7F-9B81AB763412}"/>
              </a:ext>
            </a:extLst>
          </p:cNvPr>
          <p:cNvSpPr/>
          <p:nvPr/>
        </p:nvSpPr>
        <p:spPr>
          <a:xfrm>
            <a:off x="685800" y="4076700"/>
            <a:ext cx="7772400" cy="1943100"/>
          </a:xfrm>
          <a:prstGeom prst="rect">
            <a:avLst/>
          </a:prstGeom>
          <a:solidFill>
            <a:schemeClr val="accent2">
              <a:alpha val="3686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6949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79B4-CE0F-2584-3CBC-52C22A49BB75}"/>
              </a:ext>
            </a:extLst>
          </p:cNvPr>
          <p:cNvSpPr>
            <a:spLocks noGrp="1"/>
          </p:cNvSpPr>
          <p:nvPr>
            <p:ph type="ctrTitle"/>
          </p:nvPr>
        </p:nvSpPr>
        <p:spPr/>
        <p:txBody>
          <a:bodyPr/>
          <a:lstStyle/>
          <a:p>
            <a:r>
              <a:rPr lang="en-TW" dirty="0"/>
              <a:t>Results:</a:t>
            </a:r>
            <a:br>
              <a:rPr lang="en-TW" dirty="0"/>
            </a:br>
            <a:r>
              <a:rPr lang="en-TW" dirty="0"/>
              <a:t>Planning Phase</a:t>
            </a:r>
          </a:p>
        </p:txBody>
      </p:sp>
      <p:sp>
        <p:nvSpPr>
          <p:cNvPr id="3" name="Subtitle 2">
            <a:extLst>
              <a:ext uri="{FF2B5EF4-FFF2-40B4-BE49-F238E27FC236}">
                <a16:creationId xmlns:a16="http://schemas.microsoft.com/office/drawing/2014/main" id="{75DBE852-1A7D-2581-BBEA-ED06B9A3D833}"/>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87987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06B0-FE27-35F1-8BC1-FC3E3D27EEED}"/>
              </a:ext>
            </a:extLst>
          </p:cNvPr>
          <p:cNvSpPr>
            <a:spLocks noGrp="1"/>
          </p:cNvSpPr>
          <p:nvPr>
            <p:ph type="title"/>
          </p:nvPr>
        </p:nvSpPr>
        <p:spPr>
          <a:xfrm>
            <a:off x="685800" y="220090"/>
            <a:ext cx="7772400" cy="1609344"/>
          </a:xfrm>
        </p:spPr>
        <p:txBody>
          <a:bodyPr/>
          <a:lstStyle/>
          <a:p>
            <a:r>
              <a:rPr lang="en-TW" dirty="0"/>
              <a:t>Numbers of IoT Sensors are Growing Rapidly</a:t>
            </a:r>
          </a:p>
        </p:txBody>
      </p:sp>
      <p:sp>
        <p:nvSpPr>
          <p:cNvPr id="3" name="Content Placeholder 2">
            <a:extLst>
              <a:ext uri="{FF2B5EF4-FFF2-40B4-BE49-F238E27FC236}">
                <a16:creationId xmlns:a16="http://schemas.microsoft.com/office/drawing/2014/main" id="{C291AE15-7891-7316-3199-388929D38CEE}"/>
              </a:ext>
            </a:extLst>
          </p:cNvPr>
          <p:cNvSpPr>
            <a:spLocks noGrp="1"/>
          </p:cNvSpPr>
          <p:nvPr>
            <p:ph idx="1"/>
          </p:nvPr>
        </p:nvSpPr>
        <p:spPr>
          <a:xfrm>
            <a:off x="393700" y="2169669"/>
            <a:ext cx="3429000" cy="4050792"/>
          </a:xfrm>
        </p:spPr>
        <p:txBody>
          <a:bodyPr/>
          <a:lstStyle/>
          <a:p>
            <a:r>
              <a:rPr lang="en-US" dirty="0"/>
              <a:t>“By 2025, there will likely be more than 27 billion IoT connections.” [1]</a:t>
            </a:r>
          </a:p>
          <a:p>
            <a:r>
              <a:rPr lang="en-US" dirty="0"/>
              <a:t>The data generated from the sensors need to be analyzed to export the information </a:t>
            </a:r>
          </a:p>
          <a:p>
            <a:pPr lvl="1"/>
            <a:r>
              <a:rPr lang="en-US" dirty="0"/>
              <a:t>IoT analytics are needed</a:t>
            </a:r>
          </a:p>
          <a:p>
            <a:pPr lvl="1"/>
            <a:r>
              <a:rPr lang="en-US" dirty="0"/>
              <a:t>DNNs are popular for analyzing data</a:t>
            </a:r>
          </a:p>
          <a:p>
            <a:pPr lvl="1"/>
            <a:endParaRPr lang="en-US" dirty="0"/>
          </a:p>
          <a:p>
            <a:pPr lvl="1"/>
            <a:endParaRPr lang="en-US" dirty="0"/>
          </a:p>
          <a:p>
            <a:endParaRPr lang="en-US" dirty="0"/>
          </a:p>
          <a:p>
            <a:endParaRPr lang="en-US" dirty="0"/>
          </a:p>
          <a:p>
            <a:endParaRPr lang="en-US" dirty="0"/>
          </a:p>
          <a:p>
            <a:endParaRPr lang="en-US" dirty="0"/>
          </a:p>
          <a:p>
            <a:endParaRPr lang="en-TW" dirty="0"/>
          </a:p>
        </p:txBody>
      </p:sp>
      <p:sp>
        <p:nvSpPr>
          <p:cNvPr id="4" name="Slide Number Placeholder 3">
            <a:extLst>
              <a:ext uri="{FF2B5EF4-FFF2-40B4-BE49-F238E27FC236}">
                <a16:creationId xmlns:a16="http://schemas.microsoft.com/office/drawing/2014/main" id="{B98417C8-569E-D182-E939-BD40128E4376}"/>
              </a:ext>
            </a:extLst>
          </p:cNvPr>
          <p:cNvSpPr>
            <a:spLocks noGrp="1"/>
          </p:cNvSpPr>
          <p:nvPr>
            <p:ph type="sldNum" sz="quarter" idx="12"/>
          </p:nvPr>
        </p:nvSpPr>
        <p:spPr/>
        <p:txBody>
          <a:bodyPr/>
          <a:lstStyle/>
          <a:p>
            <a:fld id="{D8A6CFCF-6699-F547-B2B9-9792AFF236BC}" type="slidenum">
              <a:rPr lang="en-TW" smtClean="0"/>
              <a:t>4</a:t>
            </a:fld>
            <a:endParaRPr lang="en-TW" dirty="0"/>
          </a:p>
        </p:txBody>
      </p:sp>
      <p:pic>
        <p:nvPicPr>
          <p:cNvPr id="5" name="Picture 4">
            <a:extLst>
              <a:ext uri="{FF2B5EF4-FFF2-40B4-BE49-F238E27FC236}">
                <a16:creationId xmlns:a16="http://schemas.microsoft.com/office/drawing/2014/main" id="{D2130E9C-7DD6-1610-08A7-D956FDA1F787}"/>
              </a:ext>
            </a:extLst>
          </p:cNvPr>
          <p:cNvPicPr>
            <a:picLocks noChangeAspect="1"/>
          </p:cNvPicPr>
          <p:nvPr/>
        </p:nvPicPr>
        <p:blipFill>
          <a:blip r:embed="rId3"/>
          <a:stretch>
            <a:fillRect/>
          </a:stretch>
        </p:blipFill>
        <p:spPr>
          <a:xfrm>
            <a:off x="3771902" y="1751882"/>
            <a:ext cx="5129861" cy="4886028"/>
          </a:xfrm>
          <a:prstGeom prst="rect">
            <a:avLst/>
          </a:prstGeom>
        </p:spPr>
      </p:pic>
      <p:sp>
        <p:nvSpPr>
          <p:cNvPr id="6" name="TextBox 5">
            <a:extLst>
              <a:ext uri="{FF2B5EF4-FFF2-40B4-BE49-F238E27FC236}">
                <a16:creationId xmlns:a16="http://schemas.microsoft.com/office/drawing/2014/main" id="{192B09E7-3818-D238-87C1-322B52E80A7C}"/>
              </a:ext>
            </a:extLst>
          </p:cNvPr>
          <p:cNvSpPr txBox="1"/>
          <p:nvPr/>
        </p:nvSpPr>
        <p:spPr>
          <a:xfrm>
            <a:off x="2794" y="5795284"/>
            <a:ext cx="3819906" cy="1015663"/>
          </a:xfrm>
          <a:prstGeom prst="rect">
            <a:avLst/>
          </a:prstGeom>
          <a:noFill/>
        </p:spPr>
        <p:txBody>
          <a:bodyPr wrap="square" rtlCol="0">
            <a:spAutoFit/>
          </a:bodyPr>
          <a:lstStyle/>
          <a:p>
            <a:r>
              <a:rPr lang="en-US" sz="1200" dirty="0">
                <a:solidFill>
                  <a:schemeClr val="accent6"/>
                </a:solidFill>
              </a:rPr>
              <a:t>[1] Satyajit Sinha. (2021) State of IoT 2021: Number of connected IoT devices growing 9% to 12.3 billion globally, cellular IoT now surpassing 2 billion. [Online]. Available: (https://</a:t>
            </a:r>
            <a:r>
              <a:rPr lang="en-US" sz="1200" dirty="0" err="1">
                <a:solidFill>
                  <a:schemeClr val="accent6"/>
                </a:solidFill>
              </a:rPr>
              <a:t>iot-analytics.com</a:t>
            </a:r>
            <a:r>
              <a:rPr lang="en-US" sz="1200" dirty="0">
                <a:solidFill>
                  <a:schemeClr val="accent6"/>
                </a:solidFill>
              </a:rPr>
              <a:t>/number-connected-</a:t>
            </a:r>
            <a:r>
              <a:rPr lang="en-US" sz="1200" dirty="0" err="1">
                <a:solidFill>
                  <a:schemeClr val="accent6"/>
                </a:solidFill>
              </a:rPr>
              <a:t>iot</a:t>
            </a:r>
            <a:r>
              <a:rPr lang="en-US" sz="1200" dirty="0">
                <a:solidFill>
                  <a:schemeClr val="accent6"/>
                </a:solidFill>
              </a:rPr>
              <a:t>-devices/)</a:t>
            </a:r>
            <a:endParaRPr lang="en-TW" sz="1200" dirty="0">
              <a:solidFill>
                <a:schemeClr val="accent6"/>
              </a:solidFill>
            </a:endParaRPr>
          </a:p>
        </p:txBody>
      </p:sp>
    </p:spTree>
    <p:extLst>
      <p:ext uri="{BB962C8B-B14F-4D97-AF65-F5344CB8AC3E}">
        <p14:creationId xmlns:p14="http://schemas.microsoft.com/office/powerpoint/2010/main" val="2694970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E30A-A85D-A5FD-1E71-D9BABCD57D85}"/>
              </a:ext>
            </a:extLst>
          </p:cNvPr>
          <p:cNvSpPr>
            <a:spLocks noGrp="1"/>
          </p:cNvSpPr>
          <p:nvPr>
            <p:ph type="title"/>
          </p:nvPr>
        </p:nvSpPr>
        <p:spPr>
          <a:xfrm>
            <a:off x="108764" y="414689"/>
            <a:ext cx="7772400" cy="1609344"/>
          </a:xfrm>
        </p:spPr>
        <p:txBody>
          <a:bodyPr>
            <a:noAutofit/>
          </a:bodyPr>
          <a:lstStyle/>
          <a:p>
            <a:r>
              <a:rPr lang="en-US" sz="3600" dirty="0"/>
              <a:t>Multi-task and Hitchhiking Improve Throughput without Sacrificing Satisfied Ratio </a:t>
            </a:r>
            <a:br>
              <a:rPr lang="en-US" sz="3600" dirty="0"/>
            </a:br>
            <a:endParaRPr lang="en-US" sz="3600" dirty="0"/>
          </a:p>
        </p:txBody>
      </p:sp>
      <p:sp>
        <p:nvSpPr>
          <p:cNvPr id="3" name="Content Placeholder 2">
            <a:extLst>
              <a:ext uri="{FF2B5EF4-FFF2-40B4-BE49-F238E27FC236}">
                <a16:creationId xmlns:a16="http://schemas.microsoft.com/office/drawing/2014/main" id="{AFCBE588-A929-5873-689D-69A343D6664A}"/>
              </a:ext>
            </a:extLst>
          </p:cNvPr>
          <p:cNvSpPr>
            <a:spLocks noGrp="1"/>
          </p:cNvSpPr>
          <p:nvPr>
            <p:ph idx="1"/>
          </p:nvPr>
        </p:nvSpPr>
        <p:spPr>
          <a:xfrm>
            <a:off x="660654" y="1947056"/>
            <a:ext cx="7772400" cy="4050792"/>
          </a:xfrm>
        </p:spPr>
        <p:txBody>
          <a:bodyPr/>
          <a:lstStyle/>
          <a:p>
            <a:r>
              <a:rPr lang="en-US" dirty="0">
                <a:solidFill>
                  <a:srgbClr val="FF9300"/>
                </a:solidFill>
              </a:rPr>
              <a:t>T2C</a:t>
            </a:r>
            <a:r>
              <a:rPr lang="en-US" baseline="-25000" dirty="0">
                <a:solidFill>
                  <a:srgbClr val="FF9300"/>
                </a:solidFill>
              </a:rPr>
              <a:t>M</a:t>
            </a:r>
            <a:r>
              <a:rPr lang="en-US" baseline="-25000" dirty="0"/>
              <a:t> </a:t>
            </a:r>
            <a:r>
              <a:rPr lang="en-US" dirty="0"/>
              <a:t>and </a:t>
            </a:r>
            <a:r>
              <a:rPr lang="en-US" dirty="0">
                <a:solidFill>
                  <a:srgbClr val="7030A0"/>
                </a:solidFill>
              </a:rPr>
              <a:t>T2C</a:t>
            </a:r>
            <a:r>
              <a:rPr lang="en-US" baseline="-25000" dirty="0">
                <a:solidFill>
                  <a:srgbClr val="7030A0"/>
                </a:solidFill>
              </a:rPr>
              <a:t>MH</a:t>
            </a:r>
            <a:r>
              <a:rPr lang="en-US" baseline="-25000" dirty="0"/>
              <a:t> </a:t>
            </a:r>
            <a:r>
              <a:rPr lang="en-US" dirty="0"/>
              <a:t>achieves 2.34X and 2.44X of throughput compared to </a:t>
            </a:r>
            <a:r>
              <a:rPr lang="en-US" dirty="0">
                <a:solidFill>
                  <a:srgbClr val="0070C0"/>
                </a:solidFill>
              </a:rPr>
              <a:t>NEU</a:t>
            </a:r>
          </a:p>
          <a:p>
            <a:r>
              <a:rPr lang="en-US" dirty="0">
                <a:solidFill>
                  <a:schemeClr val="accent3">
                    <a:lumMod val="75000"/>
                  </a:schemeClr>
                </a:solidFill>
              </a:rPr>
              <a:t>T2C</a:t>
            </a:r>
            <a:r>
              <a:rPr lang="en-US" baseline="-25000" dirty="0">
                <a:solidFill>
                  <a:schemeClr val="accent3">
                    <a:lumMod val="75000"/>
                  </a:schemeClr>
                </a:solidFill>
              </a:rPr>
              <a:t>MHE</a:t>
            </a:r>
            <a:r>
              <a:rPr lang="en-US" dirty="0"/>
              <a:t> delivers 2.74X of throughput compared to </a:t>
            </a:r>
            <a:r>
              <a:rPr lang="en-US" dirty="0" err="1">
                <a:solidFill>
                  <a:srgbClr val="D95319"/>
                </a:solidFill>
              </a:rPr>
              <a:t>Edgent</a:t>
            </a:r>
            <a:endParaRPr lang="en-US" dirty="0">
              <a:solidFill>
                <a:srgbClr val="D95319"/>
              </a:solidFill>
            </a:endParaRPr>
          </a:p>
          <a:p>
            <a:r>
              <a:rPr lang="en-US" dirty="0"/>
              <a:t>Our algorithms satisfy &gt; 97% requests at runtime</a:t>
            </a:r>
            <a:endParaRPr lang="en-TW" dirty="0"/>
          </a:p>
        </p:txBody>
      </p:sp>
      <p:sp>
        <p:nvSpPr>
          <p:cNvPr id="4" name="Slide Number Placeholder 3">
            <a:extLst>
              <a:ext uri="{FF2B5EF4-FFF2-40B4-BE49-F238E27FC236}">
                <a16:creationId xmlns:a16="http://schemas.microsoft.com/office/drawing/2014/main" id="{8A0EF69E-4259-09BF-B26D-229A44866B2B}"/>
              </a:ext>
            </a:extLst>
          </p:cNvPr>
          <p:cNvSpPr>
            <a:spLocks noGrp="1"/>
          </p:cNvSpPr>
          <p:nvPr>
            <p:ph type="sldNum" sz="quarter" idx="12"/>
          </p:nvPr>
        </p:nvSpPr>
        <p:spPr/>
        <p:txBody>
          <a:bodyPr/>
          <a:lstStyle/>
          <a:p>
            <a:fld id="{D8A6CFCF-6699-F547-B2B9-9792AFF236BC}" type="slidenum">
              <a:rPr lang="en-TW" smtClean="0"/>
              <a:t>40</a:t>
            </a:fld>
            <a:endParaRPr lang="en-TW" dirty="0"/>
          </a:p>
        </p:txBody>
      </p:sp>
      <p:pic>
        <p:nvPicPr>
          <p:cNvPr id="10" name="Picture 9">
            <a:extLst>
              <a:ext uri="{FF2B5EF4-FFF2-40B4-BE49-F238E27FC236}">
                <a16:creationId xmlns:a16="http://schemas.microsoft.com/office/drawing/2014/main" id="{AE531C8F-DEB1-B276-282B-9F599CD88DFB}"/>
              </a:ext>
            </a:extLst>
          </p:cNvPr>
          <p:cNvPicPr>
            <a:picLocks noChangeAspect="1"/>
          </p:cNvPicPr>
          <p:nvPr/>
        </p:nvPicPr>
        <p:blipFill>
          <a:blip r:embed="rId2"/>
          <a:stretch>
            <a:fillRect/>
          </a:stretch>
        </p:blipFill>
        <p:spPr>
          <a:xfrm>
            <a:off x="488519" y="3463653"/>
            <a:ext cx="4232343" cy="3174257"/>
          </a:xfrm>
          <a:prstGeom prst="rect">
            <a:avLst/>
          </a:prstGeom>
        </p:spPr>
      </p:pic>
      <p:grpSp>
        <p:nvGrpSpPr>
          <p:cNvPr id="5" name="Group 4">
            <a:extLst>
              <a:ext uri="{FF2B5EF4-FFF2-40B4-BE49-F238E27FC236}">
                <a16:creationId xmlns:a16="http://schemas.microsoft.com/office/drawing/2014/main" id="{3888F44F-14E6-EC53-6577-AAAC50403DFE}"/>
              </a:ext>
            </a:extLst>
          </p:cNvPr>
          <p:cNvGrpSpPr/>
          <p:nvPr/>
        </p:nvGrpSpPr>
        <p:grpSpPr>
          <a:xfrm>
            <a:off x="4764622" y="3767078"/>
            <a:ext cx="3352800" cy="2808075"/>
            <a:chOff x="4745303" y="3012948"/>
            <a:chExt cx="4398697" cy="3391767"/>
          </a:xfrm>
        </p:grpSpPr>
        <p:pic>
          <p:nvPicPr>
            <p:cNvPr id="12" name="Picture 11">
              <a:extLst>
                <a:ext uri="{FF2B5EF4-FFF2-40B4-BE49-F238E27FC236}">
                  <a16:creationId xmlns:a16="http://schemas.microsoft.com/office/drawing/2014/main" id="{1589C961-99F9-E2CA-67F1-82397776FA64}"/>
                </a:ext>
              </a:extLst>
            </p:cNvPr>
            <p:cNvPicPr>
              <a:picLocks noChangeAspect="1"/>
            </p:cNvPicPr>
            <p:nvPr/>
          </p:nvPicPr>
          <p:blipFill>
            <a:blip r:embed="rId3"/>
            <a:stretch>
              <a:fillRect/>
            </a:stretch>
          </p:blipFill>
          <p:spPr>
            <a:xfrm>
              <a:off x="4745303" y="3012948"/>
              <a:ext cx="4398697" cy="3391767"/>
            </a:xfrm>
            <a:prstGeom prst="rect">
              <a:avLst/>
            </a:prstGeom>
          </p:spPr>
        </p:pic>
        <p:cxnSp>
          <p:nvCxnSpPr>
            <p:cNvPr id="15" name="Straight Connector 14">
              <a:extLst>
                <a:ext uri="{FF2B5EF4-FFF2-40B4-BE49-F238E27FC236}">
                  <a16:creationId xmlns:a16="http://schemas.microsoft.com/office/drawing/2014/main" id="{E894430A-34B6-74DA-0145-1B7BBD7221B8}"/>
                </a:ext>
              </a:extLst>
            </p:cNvPr>
            <p:cNvCxnSpPr/>
            <p:nvPr/>
          </p:nvCxnSpPr>
          <p:spPr>
            <a:xfrm>
              <a:off x="5323562" y="4359058"/>
              <a:ext cx="3820438"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grpSp>
        <p:nvGrpSpPr>
          <p:cNvPr id="9" name="Group 8">
            <a:extLst>
              <a:ext uri="{FF2B5EF4-FFF2-40B4-BE49-F238E27FC236}">
                <a16:creationId xmlns:a16="http://schemas.microsoft.com/office/drawing/2014/main" id="{D0B035E8-333F-74CF-88A5-ED39E5D7BA2C}"/>
              </a:ext>
            </a:extLst>
          </p:cNvPr>
          <p:cNvGrpSpPr/>
          <p:nvPr/>
        </p:nvGrpSpPr>
        <p:grpSpPr>
          <a:xfrm>
            <a:off x="6671606" y="188179"/>
            <a:ext cx="2222564" cy="524000"/>
            <a:chOff x="5880829" y="1045349"/>
            <a:chExt cx="2222564" cy="524000"/>
          </a:xfrm>
        </p:grpSpPr>
        <p:sp>
          <p:nvSpPr>
            <p:cNvPr id="11" name="Rectangle 10">
              <a:extLst>
                <a:ext uri="{FF2B5EF4-FFF2-40B4-BE49-F238E27FC236}">
                  <a16:creationId xmlns:a16="http://schemas.microsoft.com/office/drawing/2014/main" id="{6891087D-B950-73A5-7340-FE1F7F0A6296}"/>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3" name="Rectangle 12">
              <a:extLst>
                <a:ext uri="{FF2B5EF4-FFF2-40B4-BE49-F238E27FC236}">
                  <a16:creationId xmlns:a16="http://schemas.microsoft.com/office/drawing/2014/main" id="{F10FBCBC-5E85-93A5-F2BF-5E3FB4B7D7D9}"/>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4" name="Straight Arrow Connector 13">
              <a:extLst>
                <a:ext uri="{FF2B5EF4-FFF2-40B4-BE49-F238E27FC236}">
                  <a16:creationId xmlns:a16="http://schemas.microsoft.com/office/drawing/2014/main" id="{BD8029F3-EF37-E47C-AB78-9CE492399F56}"/>
                </a:ext>
              </a:extLst>
            </p:cNvPr>
            <p:cNvCxnSpPr>
              <a:cxnSpLocks/>
              <a:stCxn id="11" idx="3"/>
              <a:endCxn id="13"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7D78606-12B7-64EE-7D05-C8163922028A}"/>
              </a:ext>
            </a:extLst>
          </p:cNvPr>
          <p:cNvSpPr txBox="1"/>
          <p:nvPr/>
        </p:nvSpPr>
        <p:spPr>
          <a:xfrm>
            <a:off x="7247565" y="892121"/>
            <a:ext cx="1646605" cy="923330"/>
          </a:xfrm>
          <a:prstGeom prst="rect">
            <a:avLst/>
          </a:prstGeom>
          <a:noFill/>
        </p:spPr>
        <p:txBody>
          <a:bodyPr wrap="none" rtlCol="0">
            <a:spAutoFit/>
          </a:bodyPr>
          <a:lstStyle/>
          <a:p>
            <a:r>
              <a:rPr lang="en-TW" i="1" dirty="0">
                <a:solidFill>
                  <a:schemeClr val="accent6"/>
                </a:solidFill>
              </a:rPr>
              <a:t>M: multi-task</a:t>
            </a:r>
          </a:p>
          <a:p>
            <a:r>
              <a:rPr lang="en-TW" i="1" dirty="0">
                <a:solidFill>
                  <a:schemeClr val="accent6"/>
                </a:solidFill>
              </a:rPr>
              <a:t>H: hitchhiking</a:t>
            </a:r>
          </a:p>
          <a:p>
            <a:r>
              <a:rPr lang="en-TW" i="1" dirty="0">
                <a:solidFill>
                  <a:schemeClr val="accent6"/>
                </a:solidFill>
              </a:rPr>
              <a:t>E: early exit</a:t>
            </a:r>
          </a:p>
        </p:txBody>
      </p:sp>
    </p:spTree>
    <p:extLst>
      <p:ext uri="{BB962C8B-B14F-4D97-AF65-F5344CB8AC3E}">
        <p14:creationId xmlns:p14="http://schemas.microsoft.com/office/powerpoint/2010/main" val="3645220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C1A3-79D8-92A3-AE5F-94A8F94924E6}"/>
              </a:ext>
            </a:extLst>
          </p:cNvPr>
          <p:cNvSpPr>
            <a:spLocks noGrp="1"/>
          </p:cNvSpPr>
          <p:nvPr>
            <p:ph type="title"/>
          </p:nvPr>
        </p:nvSpPr>
        <p:spPr>
          <a:xfrm>
            <a:off x="685800" y="281961"/>
            <a:ext cx="7772400" cy="1609344"/>
          </a:xfrm>
        </p:spPr>
        <p:txBody>
          <a:bodyPr>
            <a:normAutofit fontScale="90000"/>
          </a:bodyPr>
          <a:lstStyle/>
          <a:p>
            <a:r>
              <a:rPr lang="en-TW" dirty="0"/>
              <a:t>Early Exits Reduce </a:t>
            </a:r>
            <a:br>
              <a:rPr lang="en-TW" dirty="0"/>
            </a:br>
            <a:r>
              <a:rPr lang="en-TW" dirty="0"/>
              <a:t>Latency </a:t>
            </a:r>
            <a:r>
              <a:rPr lang="en-US" dirty="0"/>
              <a:t>while Satisfying Accuracy Requirements</a:t>
            </a:r>
            <a:endParaRPr lang="en-TW" dirty="0"/>
          </a:p>
        </p:txBody>
      </p:sp>
      <p:sp>
        <p:nvSpPr>
          <p:cNvPr id="3" name="Content Placeholder 2">
            <a:extLst>
              <a:ext uri="{FF2B5EF4-FFF2-40B4-BE49-F238E27FC236}">
                <a16:creationId xmlns:a16="http://schemas.microsoft.com/office/drawing/2014/main" id="{23279C48-7B82-E718-8842-497D3888F301}"/>
              </a:ext>
            </a:extLst>
          </p:cNvPr>
          <p:cNvSpPr>
            <a:spLocks noGrp="1"/>
          </p:cNvSpPr>
          <p:nvPr>
            <p:ph idx="1"/>
          </p:nvPr>
        </p:nvSpPr>
        <p:spPr>
          <a:xfrm>
            <a:off x="685799" y="2204763"/>
            <a:ext cx="7772400" cy="4050792"/>
          </a:xfrm>
        </p:spPr>
        <p:txBody>
          <a:bodyPr/>
          <a:lstStyle/>
          <a:p>
            <a:r>
              <a:rPr lang="en-US" dirty="0">
                <a:solidFill>
                  <a:schemeClr val="accent3">
                    <a:lumMod val="75000"/>
                  </a:schemeClr>
                </a:solidFill>
              </a:rPr>
              <a:t>T2C</a:t>
            </a:r>
            <a:r>
              <a:rPr lang="en-US" baseline="-25000" dirty="0">
                <a:solidFill>
                  <a:schemeClr val="accent3">
                    <a:lumMod val="75000"/>
                  </a:schemeClr>
                </a:solidFill>
              </a:rPr>
              <a:t>MHE</a:t>
            </a:r>
            <a:r>
              <a:rPr lang="en-US" dirty="0"/>
              <a:t> and </a:t>
            </a:r>
            <a:r>
              <a:rPr lang="en-US" dirty="0" err="1">
                <a:solidFill>
                  <a:srgbClr val="D95319"/>
                </a:solidFill>
              </a:rPr>
              <a:t>Edgent</a:t>
            </a:r>
            <a:r>
              <a:rPr lang="en-US" dirty="0"/>
              <a:t> result in 3.85% lower latency compared to </a:t>
            </a:r>
            <a:r>
              <a:rPr lang="en-US" dirty="0">
                <a:solidFill>
                  <a:srgbClr val="0070C0"/>
                </a:solidFill>
              </a:rPr>
              <a:t>NEU</a:t>
            </a:r>
            <a:r>
              <a:rPr lang="en-US" dirty="0"/>
              <a:t> and 7.68% lower latency compared to T2C</a:t>
            </a:r>
            <a:r>
              <a:rPr lang="en-US" baseline="-25000" dirty="0"/>
              <a:t>M</a:t>
            </a:r>
            <a:endParaRPr lang="en-TW" baseline="-25000" dirty="0"/>
          </a:p>
        </p:txBody>
      </p:sp>
      <p:sp>
        <p:nvSpPr>
          <p:cNvPr id="4" name="Slide Number Placeholder 3">
            <a:extLst>
              <a:ext uri="{FF2B5EF4-FFF2-40B4-BE49-F238E27FC236}">
                <a16:creationId xmlns:a16="http://schemas.microsoft.com/office/drawing/2014/main" id="{98BCD75E-D5E5-9430-0C45-3F305062F040}"/>
              </a:ext>
            </a:extLst>
          </p:cNvPr>
          <p:cNvSpPr>
            <a:spLocks noGrp="1"/>
          </p:cNvSpPr>
          <p:nvPr>
            <p:ph type="sldNum" sz="quarter" idx="12"/>
          </p:nvPr>
        </p:nvSpPr>
        <p:spPr/>
        <p:txBody>
          <a:bodyPr/>
          <a:lstStyle/>
          <a:p>
            <a:fld id="{D8A6CFCF-6699-F547-B2B9-9792AFF236BC}" type="slidenum">
              <a:rPr lang="en-TW" smtClean="0"/>
              <a:t>41</a:t>
            </a:fld>
            <a:endParaRPr lang="en-TW" dirty="0"/>
          </a:p>
        </p:txBody>
      </p:sp>
      <p:pic>
        <p:nvPicPr>
          <p:cNvPr id="6" name="Picture 5">
            <a:extLst>
              <a:ext uri="{FF2B5EF4-FFF2-40B4-BE49-F238E27FC236}">
                <a16:creationId xmlns:a16="http://schemas.microsoft.com/office/drawing/2014/main" id="{4959D027-C7AE-06FC-C5F9-EE13B4F75098}"/>
              </a:ext>
            </a:extLst>
          </p:cNvPr>
          <p:cNvPicPr>
            <a:picLocks noChangeAspect="1"/>
          </p:cNvPicPr>
          <p:nvPr/>
        </p:nvPicPr>
        <p:blipFill>
          <a:blip r:embed="rId3"/>
          <a:stretch>
            <a:fillRect/>
          </a:stretch>
        </p:blipFill>
        <p:spPr>
          <a:xfrm>
            <a:off x="502811" y="3210017"/>
            <a:ext cx="3737303" cy="2918372"/>
          </a:xfrm>
          <a:prstGeom prst="rect">
            <a:avLst/>
          </a:prstGeom>
        </p:spPr>
      </p:pic>
      <p:pic>
        <p:nvPicPr>
          <p:cNvPr id="8" name="Picture 7">
            <a:extLst>
              <a:ext uri="{FF2B5EF4-FFF2-40B4-BE49-F238E27FC236}">
                <a16:creationId xmlns:a16="http://schemas.microsoft.com/office/drawing/2014/main" id="{37C9F2D2-388E-80F9-9215-5B744628CE2A}"/>
              </a:ext>
            </a:extLst>
          </p:cNvPr>
          <p:cNvPicPr>
            <a:picLocks noChangeAspect="1"/>
          </p:cNvPicPr>
          <p:nvPr/>
        </p:nvPicPr>
        <p:blipFill>
          <a:blip r:embed="rId4"/>
          <a:stretch>
            <a:fillRect/>
          </a:stretch>
        </p:blipFill>
        <p:spPr>
          <a:xfrm>
            <a:off x="4645253" y="3276929"/>
            <a:ext cx="3565925" cy="2784547"/>
          </a:xfrm>
          <a:prstGeom prst="rect">
            <a:avLst/>
          </a:prstGeom>
        </p:spPr>
      </p:pic>
      <p:grpSp>
        <p:nvGrpSpPr>
          <p:cNvPr id="14" name="Group 13">
            <a:extLst>
              <a:ext uri="{FF2B5EF4-FFF2-40B4-BE49-F238E27FC236}">
                <a16:creationId xmlns:a16="http://schemas.microsoft.com/office/drawing/2014/main" id="{25208B67-BA83-3411-EBCC-1ABC592B0E1B}"/>
              </a:ext>
            </a:extLst>
          </p:cNvPr>
          <p:cNvGrpSpPr/>
          <p:nvPr/>
        </p:nvGrpSpPr>
        <p:grpSpPr>
          <a:xfrm>
            <a:off x="6671606" y="188179"/>
            <a:ext cx="2222564" cy="524000"/>
            <a:chOff x="5880829" y="1045349"/>
            <a:chExt cx="2222564" cy="524000"/>
          </a:xfrm>
        </p:grpSpPr>
        <p:sp>
          <p:nvSpPr>
            <p:cNvPr id="15" name="Rectangle 14">
              <a:extLst>
                <a:ext uri="{FF2B5EF4-FFF2-40B4-BE49-F238E27FC236}">
                  <a16:creationId xmlns:a16="http://schemas.microsoft.com/office/drawing/2014/main" id="{DE54D0B9-A063-2FB5-250F-CBE07AB090FD}"/>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6" name="Rectangle 15">
              <a:extLst>
                <a:ext uri="{FF2B5EF4-FFF2-40B4-BE49-F238E27FC236}">
                  <a16:creationId xmlns:a16="http://schemas.microsoft.com/office/drawing/2014/main" id="{B939133A-526D-2B15-4AF0-89507D01DE7A}"/>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7" name="Straight Arrow Connector 16">
              <a:extLst>
                <a:ext uri="{FF2B5EF4-FFF2-40B4-BE49-F238E27FC236}">
                  <a16:creationId xmlns:a16="http://schemas.microsoft.com/office/drawing/2014/main" id="{C90AA894-DA66-5374-7848-FF390177C224}"/>
                </a:ext>
              </a:extLst>
            </p:cNvPr>
            <p:cNvCxnSpPr>
              <a:cxnSpLocks/>
              <a:stCxn id="15" idx="3"/>
              <a:endCxn id="16"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F3BDD5BB-238C-DA18-2A8C-44C0B9199D7C}"/>
              </a:ext>
            </a:extLst>
          </p:cNvPr>
          <p:cNvSpPr txBox="1"/>
          <p:nvPr/>
        </p:nvSpPr>
        <p:spPr>
          <a:xfrm>
            <a:off x="7247565" y="892121"/>
            <a:ext cx="1646605" cy="923330"/>
          </a:xfrm>
          <a:prstGeom prst="rect">
            <a:avLst/>
          </a:prstGeom>
          <a:noFill/>
        </p:spPr>
        <p:txBody>
          <a:bodyPr wrap="none" rtlCol="0">
            <a:spAutoFit/>
          </a:bodyPr>
          <a:lstStyle/>
          <a:p>
            <a:r>
              <a:rPr lang="en-TW" i="1" dirty="0">
                <a:solidFill>
                  <a:schemeClr val="accent6"/>
                </a:solidFill>
              </a:rPr>
              <a:t>M: multi-task</a:t>
            </a:r>
          </a:p>
          <a:p>
            <a:r>
              <a:rPr lang="en-TW" i="1" dirty="0">
                <a:solidFill>
                  <a:schemeClr val="accent6"/>
                </a:solidFill>
              </a:rPr>
              <a:t>H: hitchhiking</a:t>
            </a:r>
          </a:p>
          <a:p>
            <a:r>
              <a:rPr lang="en-TW" i="1" dirty="0">
                <a:solidFill>
                  <a:schemeClr val="accent6"/>
                </a:solidFill>
              </a:rPr>
              <a:t>E: early exit</a:t>
            </a:r>
          </a:p>
        </p:txBody>
      </p:sp>
      <p:sp>
        <p:nvSpPr>
          <p:cNvPr id="5" name="Rectangle 4">
            <a:extLst>
              <a:ext uri="{FF2B5EF4-FFF2-40B4-BE49-F238E27FC236}">
                <a16:creationId xmlns:a16="http://schemas.microsoft.com/office/drawing/2014/main" id="{3EC85EDB-59EA-150A-6661-97DF683A71AD}"/>
              </a:ext>
            </a:extLst>
          </p:cNvPr>
          <p:cNvSpPr/>
          <p:nvPr/>
        </p:nvSpPr>
        <p:spPr>
          <a:xfrm>
            <a:off x="3579223" y="3210017"/>
            <a:ext cx="775063" cy="27845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9" name="Straight Connector 8">
            <a:extLst>
              <a:ext uri="{FF2B5EF4-FFF2-40B4-BE49-F238E27FC236}">
                <a16:creationId xmlns:a16="http://schemas.microsoft.com/office/drawing/2014/main" id="{11CD5AA8-F7B4-C65D-236B-1B7A89BA4D8D}"/>
              </a:ext>
            </a:extLst>
          </p:cNvPr>
          <p:cNvCxnSpPr>
            <a:cxnSpLocks/>
          </p:cNvCxnSpPr>
          <p:nvPr/>
        </p:nvCxnSpPr>
        <p:spPr>
          <a:xfrm>
            <a:off x="5143754" y="4876799"/>
            <a:ext cx="305570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E877527-8268-F8E4-F274-B5D4E81DC652}"/>
              </a:ext>
            </a:extLst>
          </p:cNvPr>
          <p:cNvSpPr/>
          <p:nvPr/>
        </p:nvSpPr>
        <p:spPr>
          <a:xfrm>
            <a:off x="4572000" y="3276929"/>
            <a:ext cx="267286" cy="479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3677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3438-F1F7-ACB3-6FB9-002048E191C9}"/>
              </a:ext>
            </a:extLst>
          </p:cNvPr>
          <p:cNvSpPr>
            <a:spLocks noGrp="1"/>
          </p:cNvSpPr>
          <p:nvPr>
            <p:ph type="title"/>
          </p:nvPr>
        </p:nvSpPr>
        <p:spPr>
          <a:xfrm>
            <a:off x="685800" y="244383"/>
            <a:ext cx="7772400" cy="1609344"/>
          </a:xfrm>
        </p:spPr>
        <p:txBody>
          <a:bodyPr/>
          <a:lstStyle/>
          <a:p>
            <a:r>
              <a:rPr lang="en-TW" dirty="0"/>
              <a:t>Our System Incurs Acceptable Overhead</a:t>
            </a:r>
          </a:p>
        </p:txBody>
      </p:sp>
      <p:sp>
        <p:nvSpPr>
          <p:cNvPr id="3" name="Content Placeholder 2">
            <a:extLst>
              <a:ext uri="{FF2B5EF4-FFF2-40B4-BE49-F238E27FC236}">
                <a16:creationId xmlns:a16="http://schemas.microsoft.com/office/drawing/2014/main" id="{67E9EAA1-A7E2-5CD7-CA8A-33C5E6E417B5}"/>
              </a:ext>
            </a:extLst>
          </p:cNvPr>
          <p:cNvSpPr>
            <a:spLocks noGrp="1"/>
          </p:cNvSpPr>
          <p:nvPr>
            <p:ph idx="1"/>
          </p:nvPr>
        </p:nvSpPr>
        <p:spPr>
          <a:xfrm>
            <a:off x="685800" y="1853727"/>
            <a:ext cx="7772400" cy="4050792"/>
          </a:xfrm>
        </p:spPr>
        <p:txBody>
          <a:bodyPr>
            <a:normAutofit/>
          </a:bodyPr>
          <a:lstStyle/>
          <a:p>
            <a:r>
              <a:rPr lang="en-TW" sz="2400" dirty="0"/>
              <a:t>All algorithms incur ~1Mbps control overhead </a:t>
            </a:r>
            <a:br>
              <a:rPr lang="en-TW" sz="2400" dirty="0"/>
            </a:br>
            <a:r>
              <a:rPr lang="en-TW" sz="2400" dirty="0">
                <a:solidFill>
                  <a:srgbClr val="C00000"/>
                </a:solidFill>
              </a:rPr>
              <a:t>-&gt; Acceptable</a:t>
            </a:r>
          </a:p>
          <a:p>
            <a:r>
              <a:rPr lang="en-TW" sz="2400" dirty="0">
                <a:solidFill>
                  <a:schemeClr val="accent3">
                    <a:lumMod val="75000"/>
                  </a:schemeClr>
                </a:solidFill>
              </a:rPr>
              <a:t>T2C</a:t>
            </a:r>
            <a:r>
              <a:rPr lang="en-TW" sz="2400" baseline="-25000" dirty="0">
                <a:solidFill>
                  <a:schemeClr val="accent3">
                    <a:lumMod val="75000"/>
                  </a:schemeClr>
                </a:solidFill>
              </a:rPr>
              <a:t>MHE</a:t>
            </a:r>
            <a:r>
              <a:rPr lang="en-TW" sz="2400" dirty="0"/>
              <a:t> obtains </a:t>
            </a:r>
            <a:r>
              <a:rPr lang="en-US" sz="2400" dirty="0"/>
              <a:t>37.86% and 42.86% of CPU utilization compared to NEU and </a:t>
            </a:r>
            <a:r>
              <a:rPr lang="en-US" sz="2400" dirty="0" err="1"/>
              <a:t>Edgent</a:t>
            </a:r>
            <a:endParaRPr lang="en-TW" sz="2400" dirty="0"/>
          </a:p>
        </p:txBody>
      </p:sp>
      <p:sp>
        <p:nvSpPr>
          <p:cNvPr id="4" name="Slide Number Placeholder 3">
            <a:extLst>
              <a:ext uri="{FF2B5EF4-FFF2-40B4-BE49-F238E27FC236}">
                <a16:creationId xmlns:a16="http://schemas.microsoft.com/office/drawing/2014/main" id="{B3D870C9-3172-FEC5-737B-BD5D6842DF11}"/>
              </a:ext>
            </a:extLst>
          </p:cNvPr>
          <p:cNvSpPr>
            <a:spLocks noGrp="1"/>
          </p:cNvSpPr>
          <p:nvPr>
            <p:ph type="sldNum" sz="quarter" idx="12"/>
          </p:nvPr>
        </p:nvSpPr>
        <p:spPr/>
        <p:txBody>
          <a:bodyPr/>
          <a:lstStyle/>
          <a:p>
            <a:fld id="{D8A6CFCF-6699-F547-B2B9-9792AFF236BC}" type="slidenum">
              <a:rPr lang="en-TW" smtClean="0"/>
              <a:t>42</a:t>
            </a:fld>
            <a:endParaRPr lang="en-TW" dirty="0"/>
          </a:p>
        </p:txBody>
      </p:sp>
      <p:pic>
        <p:nvPicPr>
          <p:cNvPr id="6" name="Picture 5">
            <a:extLst>
              <a:ext uri="{FF2B5EF4-FFF2-40B4-BE49-F238E27FC236}">
                <a16:creationId xmlns:a16="http://schemas.microsoft.com/office/drawing/2014/main" id="{64D7F98B-ACBB-1AD6-3878-FC0E1A8DE43C}"/>
              </a:ext>
            </a:extLst>
          </p:cNvPr>
          <p:cNvPicPr>
            <a:picLocks noChangeAspect="1"/>
          </p:cNvPicPr>
          <p:nvPr/>
        </p:nvPicPr>
        <p:blipFill>
          <a:blip r:embed="rId2"/>
          <a:stretch>
            <a:fillRect/>
          </a:stretch>
        </p:blipFill>
        <p:spPr>
          <a:xfrm>
            <a:off x="567824" y="3602964"/>
            <a:ext cx="3589069" cy="2802619"/>
          </a:xfrm>
          <a:prstGeom prst="rect">
            <a:avLst/>
          </a:prstGeom>
        </p:spPr>
      </p:pic>
      <p:pic>
        <p:nvPicPr>
          <p:cNvPr id="8" name="Picture 7">
            <a:extLst>
              <a:ext uri="{FF2B5EF4-FFF2-40B4-BE49-F238E27FC236}">
                <a16:creationId xmlns:a16="http://schemas.microsoft.com/office/drawing/2014/main" id="{A1B69F3E-0492-4804-0E0C-4A261C3BC0A2}"/>
              </a:ext>
            </a:extLst>
          </p:cNvPr>
          <p:cNvPicPr>
            <a:picLocks noChangeAspect="1"/>
          </p:cNvPicPr>
          <p:nvPr/>
        </p:nvPicPr>
        <p:blipFill>
          <a:blip r:embed="rId3"/>
          <a:stretch>
            <a:fillRect/>
          </a:stretch>
        </p:blipFill>
        <p:spPr>
          <a:xfrm>
            <a:off x="4507516" y="3664937"/>
            <a:ext cx="3625207" cy="2802620"/>
          </a:xfrm>
          <a:prstGeom prst="rect">
            <a:avLst/>
          </a:prstGeom>
        </p:spPr>
      </p:pic>
      <p:grpSp>
        <p:nvGrpSpPr>
          <p:cNvPr id="5" name="Group 4">
            <a:extLst>
              <a:ext uri="{FF2B5EF4-FFF2-40B4-BE49-F238E27FC236}">
                <a16:creationId xmlns:a16="http://schemas.microsoft.com/office/drawing/2014/main" id="{D9A36FBE-1374-B389-129C-0447B9DE0A3F}"/>
              </a:ext>
            </a:extLst>
          </p:cNvPr>
          <p:cNvGrpSpPr/>
          <p:nvPr/>
        </p:nvGrpSpPr>
        <p:grpSpPr>
          <a:xfrm>
            <a:off x="6671606" y="188179"/>
            <a:ext cx="2222564" cy="524000"/>
            <a:chOff x="5880829" y="1045349"/>
            <a:chExt cx="2222564" cy="524000"/>
          </a:xfrm>
        </p:grpSpPr>
        <p:sp>
          <p:nvSpPr>
            <p:cNvPr id="7" name="Rectangle 6">
              <a:extLst>
                <a:ext uri="{FF2B5EF4-FFF2-40B4-BE49-F238E27FC236}">
                  <a16:creationId xmlns:a16="http://schemas.microsoft.com/office/drawing/2014/main" id="{DE8599BB-F945-DF25-5475-1A3BCA0528C4}"/>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9" name="Rectangle 8">
              <a:extLst>
                <a:ext uri="{FF2B5EF4-FFF2-40B4-BE49-F238E27FC236}">
                  <a16:creationId xmlns:a16="http://schemas.microsoft.com/office/drawing/2014/main" id="{B2D47978-E8A7-225B-1494-9A81F264C22D}"/>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0" name="Straight Arrow Connector 9">
              <a:extLst>
                <a:ext uri="{FF2B5EF4-FFF2-40B4-BE49-F238E27FC236}">
                  <a16:creationId xmlns:a16="http://schemas.microsoft.com/office/drawing/2014/main" id="{63567F05-C6AC-E54B-0AA0-2EFDDEB294E3}"/>
                </a:ext>
              </a:extLst>
            </p:cNvPr>
            <p:cNvCxnSpPr>
              <a:cxnSpLocks/>
              <a:stCxn id="7" idx="3"/>
              <a:endCxn id="9"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3AB57777-F16D-4B52-214C-D1C842D3CFBF}"/>
              </a:ext>
            </a:extLst>
          </p:cNvPr>
          <p:cNvSpPr txBox="1"/>
          <p:nvPr/>
        </p:nvSpPr>
        <p:spPr>
          <a:xfrm>
            <a:off x="7247565" y="892121"/>
            <a:ext cx="1646605" cy="923330"/>
          </a:xfrm>
          <a:prstGeom prst="rect">
            <a:avLst/>
          </a:prstGeom>
          <a:noFill/>
        </p:spPr>
        <p:txBody>
          <a:bodyPr wrap="none" rtlCol="0">
            <a:spAutoFit/>
          </a:bodyPr>
          <a:lstStyle/>
          <a:p>
            <a:r>
              <a:rPr lang="en-TW" i="1" dirty="0">
                <a:solidFill>
                  <a:schemeClr val="accent6"/>
                </a:solidFill>
              </a:rPr>
              <a:t>M: multi-task</a:t>
            </a:r>
          </a:p>
          <a:p>
            <a:r>
              <a:rPr lang="en-TW" i="1" dirty="0">
                <a:solidFill>
                  <a:schemeClr val="accent6"/>
                </a:solidFill>
              </a:rPr>
              <a:t>H: hitchhiking</a:t>
            </a:r>
          </a:p>
          <a:p>
            <a:r>
              <a:rPr lang="en-TW" i="1" dirty="0">
                <a:solidFill>
                  <a:schemeClr val="accent6"/>
                </a:solidFill>
              </a:rPr>
              <a:t>E: early exit</a:t>
            </a:r>
          </a:p>
        </p:txBody>
      </p:sp>
      <p:cxnSp>
        <p:nvCxnSpPr>
          <p:cNvPr id="11" name="Straight Connector 10">
            <a:extLst>
              <a:ext uri="{FF2B5EF4-FFF2-40B4-BE49-F238E27FC236}">
                <a16:creationId xmlns:a16="http://schemas.microsoft.com/office/drawing/2014/main" id="{B1258535-54F7-5F1D-F131-0BF0A41E1C90}"/>
              </a:ext>
            </a:extLst>
          </p:cNvPr>
          <p:cNvCxnSpPr>
            <a:cxnSpLocks/>
          </p:cNvCxnSpPr>
          <p:nvPr/>
        </p:nvCxnSpPr>
        <p:spPr>
          <a:xfrm>
            <a:off x="1052052" y="4021393"/>
            <a:ext cx="31048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CF43E8F-C876-3FDB-0BAE-C1BA130DC3AC}"/>
              </a:ext>
            </a:extLst>
          </p:cNvPr>
          <p:cNvSpPr/>
          <p:nvPr/>
        </p:nvSpPr>
        <p:spPr>
          <a:xfrm>
            <a:off x="7470917" y="3488239"/>
            <a:ext cx="775063" cy="27845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2580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8EAD-15AD-05CA-B2B6-91C81F7B4D06}"/>
              </a:ext>
            </a:extLst>
          </p:cNvPr>
          <p:cNvSpPr>
            <a:spLocks noGrp="1"/>
          </p:cNvSpPr>
          <p:nvPr>
            <p:ph type="title"/>
          </p:nvPr>
        </p:nvSpPr>
        <p:spPr>
          <a:xfrm>
            <a:off x="615267" y="182754"/>
            <a:ext cx="7772400" cy="1609344"/>
          </a:xfrm>
        </p:spPr>
        <p:txBody>
          <a:bodyPr>
            <a:normAutofit fontScale="90000"/>
          </a:bodyPr>
          <a:lstStyle/>
          <a:p>
            <a:r>
              <a:rPr lang="en-US" dirty="0"/>
              <a:t>Our System Scales </a:t>
            </a:r>
            <a:br>
              <a:rPr lang="en-US" dirty="0"/>
            </a:br>
            <a:r>
              <a:rPr lang="en-US" dirty="0"/>
              <a:t>Well under Heavy </a:t>
            </a:r>
            <a:br>
              <a:rPr lang="en-US" dirty="0"/>
            </a:br>
            <a:r>
              <a:rPr lang="en-US" dirty="0"/>
              <a:t>Workload</a:t>
            </a:r>
          </a:p>
        </p:txBody>
      </p:sp>
      <p:sp>
        <p:nvSpPr>
          <p:cNvPr id="3" name="Content Placeholder 2">
            <a:extLst>
              <a:ext uri="{FF2B5EF4-FFF2-40B4-BE49-F238E27FC236}">
                <a16:creationId xmlns:a16="http://schemas.microsoft.com/office/drawing/2014/main" id="{6D0BC313-34D0-F179-4C4C-7A401374971B}"/>
              </a:ext>
            </a:extLst>
          </p:cNvPr>
          <p:cNvSpPr>
            <a:spLocks noGrp="1"/>
          </p:cNvSpPr>
          <p:nvPr>
            <p:ph idx="1"/>
          </p:nvPr>
        </p:nvSpPr>
        <p:spPr>
          <a:xfrm>
            <a:off x="710946" y="1805877"/>
            <a:ext cx="7772400" cy="4050792"/>
          </a:xfrm>
        </p:spPr>
        <p:txBody>
          <a:bodyPr/>
          <a:lstStyle/>
          <a:p>
            <a:r>
              <a:rPr lang="en-US" dirty="0">
                <a:solidFill>
                  <a:srgbClr val="7030A0"/>
                </a:solidFill>
              </a:rPr>
              <a:t>T2C</a:t>
            </a:r>
            <a:r>
              <a:rPr lang="en-US" baseline="-25000" dirty="0">
                <a:solidFill>
                  <a:srgbClr val="7030A0"/>
                </a:solidFill>
              </a:rPr>
              <a:t>MH</a:t>
            </a:r>
            <a:r>
              <a:rPr lang="en-US" dirty="0"/>
              <a:t> and </a:t>
            </a:r>
            <a:r>
              <a:rPr lang="en-US" dirty="0">
                <a:solidFill>
                  <a:schemeClr val="accent3">
                    <a:lumMod val="75000"/>
                  </a:schemeClr>
                </a:solidFill>
              </a:rPr>
              <a:t>T2C</a:t>
            </a:r>
            <a:r>
              <a:rPr lang="en-US" baseline="-25000" dirty="0">
                <a:solidFill>
                  <a:schemeClr val="accent3">
                    <a:lumMod val="75000"/>
                  </a:schemeClr>
                </a:solidFill>
              </a:rPr>
              <a:t>MHE</a:t>
            </a:r>
            <a:r>
              <a:rPr lang="en-US" dirty="0"/>
              <a:t> achieve at most 5.4X and 6.8X of throughput compared to </a:t>
            </a:r>
            <a:r>
              <a:rPr lang="en-US" dirty="0">
                <a:solidFill>
                  <a:srgbClr val="0070C0"/>
                </a:solidFill>
              </a:rPr>
              <a:t>NEU</a:t>
            </a:r>
          </a:p>
          <a:p>
            <a:r>
              <a:rPr lang="en-US" dirty="0"/>
              <a:t>Queuing time of T2C algorithms is as low as 12.21% of that of </a:t>
            </a:r>
            <a:r>
              <a:rPr lang="en-US" dirty="0">
                <a:solidFill>
                  <a:srgbClr val="0070C0"/>
                </a:solidFill>
              </a:rPr>
              <a:t>NEU</a:t>
            </a:r>
            <a:endParaRPr lang="en-TW" dirty="0">
              <a:solidFill>
                <a:srgbClr val="0070C0"/>
              </a:solidFill>
            </a:endParaRPr>
          </a:p>
        </p:txBody>
      </p:sp>
      <p:sp>
        <p:nvSpPr>
          <p:cNvPr id="4" name="Slide Number Placeholder 3">
            <a:extLst>
              <a:ext uri="{FF2B5EF4-FFF2-40B4-BE49-F238E27FC236}">
                <a16:creationId xmlns:a16="http://schemas.microsoft.com/office/drawing/2014/main" id="{BD7478CC-56C1-0784-4A1B-6CB72D2C7E12}"/>
              </a:ext>
            </a:extLst>
          </p:cNvPr>
          <p:cNvSpPr>
            <a:spLocks noGrp="1"/>
          </p:cNvSpPr>
          <p:nvPr>
            <p:ph type="sldNum" sz="quarter" idx="12"/>
          </p:nvPr>
        </p:nvSpPr>
        <p:spPr/>
        <p:txBody>
          <a:bodyPr/>
          <a:lstStyle/>
          <a:p>
            <a:fld id="{D8A6CFCF-6699-F547-B2B9-9792AFF236BC}" type="slidenum">
              <a:rPr lang="en-TW" smtClean="0"/>
              <a:t>43</a:t>
            </a:fld>
            <a:endParaRPr lang="en-TW" dirty="0"/>
          </a:p>
        </p:txBody>
      </p:sp>
      <p:pic>
        <p:nvPicPr>
          <p:cNvPr id="6" name="Picture 5">
            <a:extLst>
              <a:ext uri="{FF2B5EF4-FFF2-40B4-BE49-F238E27FC236}">
                <a16:creationId xmlns:a16="http://schemas.microsoft.com/office/drawing/2014/main" id="{D482A298-AB8A-E6CD-1166-18EEAEC91E92}"/>
              </a:ext>
            </a:extLst>
          </p:cNvPr>
          <p:cNvPicPr>
            <a:picLocks noChangeAspect="1"/>
          </p:cNvPicPr>
          <p:nvPr/>
        </p:nvPicPr>
        <p:blipFill>
          <a:blip r:embed="rId3"/>
          <a:stretch>
            <a:fillRect/>
          </a:stretch>
        </p:blipFill>
        <p:spPr>
          <a:xfrm>
            <a:off x="403239" y="3429000"/>
            <a:ext cx="3776678" cy="2996372"/>
          </a:xfrm>
          <a:prstGeom prst="rect">
            <a:avLst/>
          </a:prstGeom>
        </p:spPr>
      </p:pic>
      <p:cxnSp>
        <p:nvCxnSpPr>
          <p:cNvPr id="8" name="Straight Arrow Connector 7">
            <a:extLst>
              <a:ext uri="{FF2B5EF4-FFF2-40B4-BE49-F238E27FC236}">
                <a16:creationId xmlns:a16="http://schemas.microsoft.com/office/drawing/2014/main" id="{87D50A2C-E63D-C93B-D51F-293B47AFDFEA}"/>
              </a:ext>
            </a:extLst>
          </p:cNvPr>
          <p:cNvCxnSpPr/>
          <p:nvPr/>
        </p:nvCxnSpPr>
        <p:spPr>
          <a:xfrm flipV="1">
            <a:off x="1227550" y="3369126"/>
            <a:ext cx="2755726" cy="16158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4A36D1E-2480-1F23-AEFC-26C00D51FEE8}"/>
              </a:ext>
            </a:extLst>
          </p:cNvPr>
          <p:cNvPicPr>
            <a:picLocks noChangeAspect="1"/>
          </p:cNvPicPr>
          <p:nvPr/>
        </p:nvPicPr>
        <p:blipFill>
          <a:blip r:embed="rId4"/>
          <a:stretch>
            <a:fillRect/>
          </a:stretch>
        </p:blipFill>
        <p:spPr>
          <a:xfrm>
            <a:off x="4282166" y="3183145"/>
            <a:ext cx="4322968" cy="3242226"/>
          </a:xfrm>
          <a:prstGeom prst="rect">
            <a:avLst/>
          </a:prstGeom>
        </p:spPr>
      </p:pic>
      <p:grpSp>
        <p:nvGrpSpPr>
          <p:cNvPr id="9" name="Group 8">
            <a:extLst>
              <a:ext uri="{FF2B5EF4-FFF2-40B4-BE49-F238E27FC236}">
                <a16:creationId xmlns:a16="http://schemas.microsoft.com/office/drawing/2014/main" id="{417C0F8A-D321-6BE4-3289-6E244E8A41C8}"/>
              </a:ext>
            </a:extLst>
          </p:cNvPr>
          <p:cNvGrpSpPr/>
          <p:nvPr/>
        </p:nvGrpSpPr>
        <p:grpSpPr>
          <a:xfrm>
            <a:off x="6671606" y="188179"/>
            <a:ext cx="2222564" cy="524000"/>
            <a:chOff x="5880829" y="1045349"/>
            <a:chExt cx="2222564" cy="524000"/>
          </a:xfrm>
        </p:grpSpPr>
        <p:sp>
          <p:nvSpPr>
            <p:cNvPr id="11" name="Rectangle 10">
              <a:extLst>
                <a:ext uri="{FF2B5EF4-FFF2-40B4-BE49-F238E27FC236}">
                  <a16:creationId xmlns:a16="http://schemas.microsoft.com/office/drawing/2014/main" id="{BD4A05ED-3508-C29C-0646-3058A3FF7537}"/>
                </a:ext>
              </a:extLst>
            </p:cNvPr>
            <p:cNvSpPr/>
            <p:nvPr/>
          </p:nvSpPr>
          <p:spPr>
            <a:xfrm>
              <a:off x="5880829" y="1046834"/>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2" name="Rectangle 11">
              <a:extLst>
                <a:ext uri="{FF2B5EF4-FFF2-40B4-BE49-F238E27FC236}">
                  <a16:creationId xmlns:a16="http://schemas.microsoft.com/office/drawing/2014/main" id="{299E50D4-72CE-165F-844A-F18EFE70ADBB}"/>
                </a:ext>
              </a:extLst>
            </p:cNvPr>
            <p:cNvSpPr/>
            <p:nvPr/>
          </p:nvSpPr>
          <p:spPr>
            <a:xfrm>
              <a:off x="7090387" y="1045349"/>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3" name="Straight Arrow Connector 12">
              <a:extLst>
                <a:ext uri="{FF2B5EF4-FFF2-40B4-BE49-F238E27FC236}">
                  <a16:creationId xmlns:a16="http://schemas.microsoft.com/office/drawing/2014/main" id="{1FCEC86F-F538-A32B-BAF9-E65D2ABDBCEB}"/>
                </a:ext>
              </a:extLst>
            </p:cNvPr>
            <p:cNvCxnSpPr>
              <a:cxnSpLocks/>
              <a:stCxn id="11" idx="3"/>
              <a:endCxn id="12"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41E50EA7-A1EF-63B3-E4D4-E5C7857DB01E}"/>
              </a:ext>
            </a:extLst>
          </p:cNvPr>
          <p:cNvSpPr txBox="1"/>
          <p:nvPr/>
        </p:nvSpPr>
        <p:spPr>
          <a:xfrm>
            <a:off x="7247565" y="892121"/>
            <a:ext cx="1646605" cy="923330"/>
          </a:xfrm>
          <a:prstGeom prst="rect">
            <a:avLst/>
          </a:prstGeom>
          <a:noFill/>
        </p:spPr>
        <p:txBody>
          <a:bodyPr wrap="none" rtlCol="0">
            <a:spAutoFit/>
          </a:bodyPr>
          <a:lstStyle/>
          <a:p>
            <a:r>
              <a:rPr lang="en-TW" i="1" dirty="0">
                <a:solidFill>
                  <a:schemeClr val="accent6"/>
                </a:solidFill>
              </a:rPr>
              <a:t>M: multi-task</a:t>
            </a:r>
          </a:p>
          <a:p>
            <a:r>
              <a:rPr lang="en-TW" i="1" dirty="0">
                <a:solidFill>
                  <a:schemeClr val="accent6"/>
                </a:solidFill>
              </a:rPr>
              <a:t>H: hitchhiking</a:t>
            </a:r>
          </a:p>
          <a:p>
            <a:r>
              <a:rPr lang="en-TW" i="1" dirty="0">
                <a:solidFill>
                  <a:schemeClr val="accent6"/>
                </a:solidFill>
              </a:rPr>
              <a:t>E: early exit</a:t>
            </a:r>
          </a:p>
        </p:txBody>
      </p:sp>
    </p:spTree>
    <p:extLst>
      <p:ext uri="{BB962C8B-B14F-4D97-AF65-F5344CB8AC3E}">
        <p14:creationId xmlns:p14="http://schemas.microsoft.com/office/powerpoint/2010/main" val="300067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79B4-CE0F-2584-3CBC-52C22A49BB75}"/>
              </a:ext>
            </a:extLst>
          </p:cNvPr>
          <p:cNvSpPr>
            <a:spLocks noGrp="1"/>
          </p:cNvSpPr>
          <p:nvPr>
            <p:ph type="ctrTitle"/>
          </p:nvPr>
        </p:nvSpPr>
        <p:spPr/>
        <p:txBody>
          <a:bodyPr/>
          <a:lstStyle/>
          <a:p>
            <a:r>
              <a:rPr lang="en-TW" dirty="0"/>
              <a:t>Results:</a:t>
            </a:r>
            <a:br>
              <a:rPr lang="en-TW" dirty="0"/>
            </a:br>
            <a:r>
              <a:rPr lang="en-TW" dirty="0"/>
              <a:t>Operation Phase</a:t>
            </a:r>
          </a:p>
        </p:txBody>
      </p:sp>
      <p:sp>
        <p:nvSpPr>
          <p:cNvPr id="3" name="Subtitle 2">
            <a:extLst>
              <a:ext uri="{FF2B5EF4-FFF2-40B4-BE49-F238E27FC236}">
                <a16:creationId xmlns:a16="http://schemas.microsoft.com/office/drawing/2014/main" id="{75DBE852-1A7D-2581-BBEA-ED06B9A3D833}"/>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3837132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C488-B524-90F2-B4C0-9D87431C6ACF}"/>
              </a:ext>
            </a:extLst>
          </p:cNvPr>
          <p:cNvSpPr>
            <a:spLocks noGrp="1"/>
          </p:cNvSpPr>
          <p:nvPr>
            <p:ph type="title"/>
          </p:nvPr>
        </p:nvSpPr>
        <p:spPr>
          <a:xfrm>
            <a:off x="249830" y="331634"/>
            <a:ext cx="6225224" cy="1609344"/>
          </a:xfrm>
        </p:spPr>
        <p:txBody>
          <a:bodyPr>
            <a:normAutofit fontScale="90000"/>
          </a:bodyPr>
          <a:lstStyle/>
          <a:p>
            <a:r>
              <a:rPr lang="en-US" dirty="0"/>
              <a:t>T2C</a:t>
            </a:r>
            <a:r>
              <a:rPr lang="en-US" baseline="-25000" dirty="0"/>
              <a:t>MHER</a:t>
            </a:r>
            <a:r>
              <a:rPr lang="en-US" dirty="0"/>
              <a:t> Obtains Highest Throughput and Satisfied Ratio</a:t>
            </a:r>
            <a:br>
              <a:rPr lang="en-US" dirty="0"/>
            </a:br>
            <a:endParaRPr lang="en-US" dirty="0"/>
          </a:p>
        </p:txBody>
      </p:sp>
      <p:sp>
        <p:nvSpPr>
          <p:cNvPr id="3" name="Content Placeholder 2">
            <a:extLst>
              <a:ext uri="{FF2B5EF4-FFF2-40B4-BE49-F238E27FC236}">
                <a16:creationId xmlns:a16="http://schemas.microsoft.com/office/drawing/2014/main" id="{C72F0D15-A577-6F12-D899-1F95CDB9688E}"/>
              </a:ext>
            </a:extLst>
          </p:cNvPr>
          <p:cNvSpPr>
            <a:spLocks noGrp="1"/>
          </p:cNvSpPr>
          <p:nvPr>
            <p:ph idx="1"/>
          </p:nvPr>
        </p:nvSpPr>
        <p:spPr>
          <a:xfrm>
            <a:off x="710946" y="1770201"/>
            <a:ext cx="7772400" cy="4050792"/>
          </a:xfrm>
        </p:spPr>
        <p:txBody>
          <a:bodyPr/>
          <a:lstStyle/>
          <a:p>
            <a:r>
              <a:rPr lang="en-TW" dirty="0"/>
              <a:t>To trigger reconfiguration, we increase the workload and aggregation period to accumulate more requests in a model</a:t>
            </a:r>
          </a:p>
          <a:p>
            <a:r>
              <a:rPr lang="en-TW" dirty="0"/>
              <a:t>We cut network bandwidth by half to emulate </a:t>
            </a:r>
            <a:r>
              <a:rPr lang="en-TW" b="1" i="1" dirty="0"/>
              <a:t>network congestion</a:t>
            </a:r>
            <a:r>
              <a:rPr lang="en-TW" dirty="0"/>
              <a:t> after the 1st deployment decisions are made (@20s)</a:t>
            </a:r>
          </a:p>
        </p:txBody>
      </p:sp>
      <p:sp>
        <p:nvSpPr>
          <p:cNvPr id="4" name="Slide Number Placeholder 3">
            <a:extLst>
              <a:ext uri="{FF2B5EF4-FFF2-40B4-BE49-F238E27FC236}">
                <a16:creationId xmlns:a16="http://schemas.microsoft.com/office/drawing/2014/main" id="{2BD9E22F-6C46-4B7C-3AAB-9C10794B5986}"/>
              </a:ext>
            </a:extLst>
          </p:cNvPr>
          <p:cNvSpPr>
            <a:spLocks noGrp="1"/>
          </p:cNvSpPr>
          <p:nvPr>
            <p:ph type="sldNum" sz="quarter" idx="12"/>
          </p:nvPr>
        </p:nvSpPr>
        <p:spPr/>
        <p:txBody>
          <a:bodyPr/>
          <a:lstStyle/>
          <a:p>
            <a:fld id="{D8A6CFCF-6699-F547-B2B9-9792AFF236BC}" type="slidenum">
              <a:rPr lang="en-TW" smtClean="0"/>
              <a:t>45</a:t>
            </a:fld>
            <a:endParaRPr lang="en-TW" dirty="0"/>
          </a:p>
        </p:txBody>
      </p:sp>
      <p:pic>
        <p:nvPicPr>
          <p:cNvPr id="6" name="Picture 5">
            <a:extLst>
              <a:ext uri="{FF2B5EF4-FFF2-40B4-BE49-F238E27FC236}">
                <a16:creationId xmlns:a16="http://schemas.microsoft.com/office/drawing/2014/main" id="{9171AC61-2763-6687-D848-4ED419E330F2}"/>
              </a:ext>
            </a:extLst>
          </p:cNvPr>
          <p:cNvPicPr>
            <a:picLocks noChangeAspect="1"/>
          </p:cNvPicPr>
          <p:nvPr/>
        </p:nvPicPr>
        <p:blipFill>
          <a:blip r:embed="rId2"/>
          <a:stretch>
            <a:fillRect/>
          </a:stretch>
        </p:blipFill>
        <p:spPr>
          <a:xfrm>
            <a:off x="660654" y="3560687"/>
            <a:ext cx="3675532" cy="2811562"/>
          </a:xfrm>
          <a:prstGeom prst="rect">
            <a:avLst/>
          </a:prstGeom>
        </p:spPr>
      </p:pic>
      <p:pic>
        <p:nvPicPr>
          <p:cNvPr id="8" name="Picture 7">
            <a:extLst>
              <a:ext uri="{FF2B5EF4-FFF2-40B4-BE49-F238E27FC236}">
                <a16:creationId xmlns:a16="http://schemas.microsoft.com/office/drawing/2014/main" id="{CD14BF58-8305-06AC-B923-431D6A6AD827}"/>
              </a:ext>
            </a:extLst>
          </p:cNvPr>
          <p:cNvPicPr>
            <a:picLocks noChangeAspect="1"/>
          </p:cNvPicPr>
          <p:nvPr/>
        </p:nvPicPr>
        <p:blipFill>
          <a:blip r:embed="rId3"/>
          <a:stretch>
            <a:fillRect/>
          </a:stretch>
        </p:blipFill>
        <p:spPr>
          <a:xfrm>
            <a:off x="4572000" y="3560687"/>
            <a:ext cx="3627353" cy="2811562"/>
          </a:xfrm>
          <a:prstGeom prst="rect">
            <a:avLst/>
          </a:prstGeom>
        </p:spPr>
      </p:pic>
      <p:grpSp>
        <p:nvGrpSpPr>
          <p:cNvPr id="12" name="Group 11">
            <a:extLst>
              <a:ext uri="{FF2B5EF4-FFF2-40B4-BE49-F238E27FC236}">
                <a16:creationId xmlns:a16="http://schemas.microsoft.com/office/drawing/2014/main" id="{78D847DB-D6B0-3E55-E7A2-522FD21C64AC}"/>
              </a:ext>
            </a:extLst>
          </p:cNvPr>
          <p:cNvGrpSpPr/>
          <p:nvPr/>
        </p:nvGrpSpPr>
        <p:grpSpPr>
          <a:xfrm>
            <a:off x="6671606" y="188179"/>
            <a:ext cx="2222564" cy="524000"/>
            <a:chOff x="5880829" y="1045349"/>
            <a:chExt cx="2222564" cy="524000"/>
          </a:xfrm>
        </p:grpSpPr>
        <p:sp>
          <p:nvSpPr>
            <p:cNvPr id="13" name="Rectangle 12">
              <a:extLst>
                <a:ext uri="{FF2B5EF4-FFF2-40B4-BE49-F238E27FC236}">
                  <a16:creationId xmlns:a16="http://schemas.microsoft.com/office/drawing/2014/main" id="{155D4580-0BB8-AC68-FCC2-B80E6E67A599}"/>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4" name="Rectangle 13">
              <a:extLst>
                <a:ext uri="{FF2B5EF4-FFF2-40B4-BE49-F238E27FC236}">
                  <a16:creationId xmlns:a16="http://schemas.microsoft.com/office/drawing/2014/main" id="{83C71081-AF4C-DBC3-3D9B-7C48F8C4D50D}"/>
                </a:ext>
              </a:extLst>
            </p:cNvPr>
            <p:cNvSpPr/>
            <p:nvPr/>
          </p:nvSpPr>
          <p:spPr>
            <a:xfrm>
              <a:off x="7090387" y="1045349"/>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5" name="Straight Arrow Connector 14">
              <a:extLst>
                <a:ext uri="{FF2B5EF4-FFF2-40B4-BE49-F238E27FC236}">
                  <a16:creationId xmlns:a16="http://schemas.microsoft.com/office/drawing/2014/main" id="{8607B137-F5E4-AAB7-9CAD-F0D3E3739B5C}"/>
                </a:ext>
              </a:extLst>
            </p:cNvPr>
            <p:cNvCxnSpPr>
              <a:cxnSpLocks/>
              <a:stCxn id="13" idx="3"/>
              <a:endCxn id="14"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343C628-3A6B-0537-67EA-DF3533C0CB1B}"/>
              </a:ext>
            </a:extLst>
          </p:cNvPr>
          <p:cNvGrpSpPr/>
          <p:nvPr/>
        </p:nvGrpSpPr>
        <p:grpSpPr>
          <a:xfrm>
            <a:off x="6435728" y="838193"/>
            <a:ext cx="2708272" cy="634104"/>
            <a:chOff x="6435728" y="838193"/>
            <a:chExt cx="2708272" cy="634104"/>
          </a:xfrm>
        </p:grpSpPr>
        <p:sp>
          <p:nvSpPr>
            <p:cNvPr id="23" name="TextBox 22">
              <a:extLst>
                <a:ext uri="{FF2B5EF4-FFF2-40B4-BE49-F238E27FC236}">
                  <a16:creationId xmlns:a16="http://schemas.microsoft.com/office/drawing/2014/main" id="{E2DA85A6-8E1C-737A-D91E-624E30013968}"/>
                </a:ext>
              </a:extLst>
            </p:cNvPr>
            <p:cNvSpPr txBox="1"/>
            <p:nvPr/>
          </p:nvSpPr>
          <p:spPr>
            <a:xfrm>
              <a:off x="6435728" y="838193"/>
              <a:ext cx="2708272" cy="307777"/>
            </a:xfrm>
            <a:prstGeom prst="rect">
              <a:avLst/>
            </a:prstGeom>
            <a:solidFill>
              <a:schemeClr val="accent3">
                <a:lumMod val="75000"/>
              </a:schemeClr>
            </a:solidFill>
          </p:spPr>
          <p:txBody>
            <a:bodyPr wrap="square" rtlCol="0">
              <a:spAutoFit/>
            </a:bodyPr>
            <a:lstStyle/>
            <a:p>
              <a:pPr algn="ctr"/>
              <a:r>
                <a:rPr lang="en-TW" sz="1400" i="1" dirty="0">
                  <a:solidFill>
                    <a:schemeClr val="bg1"/>
                  </a:solidFill>
                </a:rPr>
                <a:t>MHE: Without reconfiguration</a:t>
              </a:r>
            </a:p>
          </p:txBody>
        </p:sp>
        <p:sp>
          <p:nvSpPr>
            <p:cNvPr id="24" name="TextBox 23">
              <a:extLst>
                <a:ext uri="{FF2B5EF4-FFF2-40B4-BE49-F238E27FC236}">
                  <a16:creationId xmlns:a16="http://schemas.microsoft.com/office/drawing/2014/main" id="{CC9613C4-22CE-31A9-D67A-D0DBEEBA557C}"/>
                </a:ext>
              </a:extLst>
            </p:cNvPr>
            <p:cNvSpPr txBox="1"/>
            <p:nvPr/>
          </p:nvSpPr>
          <p:spPr>
            <a:xfrm>
              <a:off x="6435728" y="1164520"/>
              <a:ext cx="2708272" cy="307777"/>
            </a:xfrm>
            <a:prstGeom prst="rect">
              <a:avLst/>
            </a:prstGeom>
            <a:solidFill>
              <a:srgbClr val="C00000"/>
            </a:solidFill>
          </p:spPr>
          <p:txBody>
            <a:bodyPr wrap="square" rtlCol="0">
              <a:spAutoFit/>
            </a:bodyPr>
            <a:lstStyle/>
            <a:p>
              <a:pPr algn="ctr"/>
              <a:r>
                <a:rPr lang="en-TW" sz="1400" i="1" dirty="0">
                  <a:solidFill>
                    <a:schemeClr val="bg1"/>
                  </a:solidFill>
                </a:rPr>
                <a:t>MHER: With reconfiguration</a:t>
              </a:r>
            </a:p>
          </p:txBody>
        </p:sp>
      </p:grpSp>
    </p:spTree>
    <p:extLst>
      <p:ext uri="{BB962C8B-B14F-4D97-AF65-F5344CB8AC3E}">
        <p14:creationId xmlns:p14="http://schemas.microsoft.com/office/powerpoint/2010/main" val="2327561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DF4C-066A-3AF7-AB65-E5FC3160EE1F}"/>
              </a:ext>
            </a:extLst>
          </p:cNvPr>
          <p:cNvSpPr>
            <a:spLocks noGrp="1"/>
          </p:cNvSpPr>
          <p:nvPr>
            <p:ph type="title"/>
          </p:nvPr>
        </p:nvSpPr>
        <p:spPr>
          <a:xfrm>
            <a:off x="685800" y="165181"/>
            <a:ext cx="5631693" cy="1609344"/>
          </a:xfrm>
        </p:spPr>
        <p:txBody>
          <a:bodyPr>
            <a:normAutofit fontScale="90000"/>
          </a:bodyPr>
          <a:lstStyle/>
          <a:p>
            <a:r>
              <a:rPr lang="en-TW" dirty="0"/>
              <a:t>Reconfiguration Improves Satisfied Ratio</a:t>
            </a:r>
          </a:p>
        </p:txBody>
      </p:sp>
      <p:sp>
        <p:nvSpPr>
          <p:cNvPr id="3" name="Content Placeholder 2">
            <a:extLst>
              <a:ext uri="{FF2B5EF4-FFF2-40B4-BE49-F238E27FC236}">
                <a16:creationId xmlns:a16="http://schemas.microsoft.com/office/drawing/2014/main" id="{C77A6F94-D1EC-67CB-2F9F-02ABFF15B191}"/>
              </a:ext>
            </a:extLst>
          </p:cNvPr>
          <p:cNvSpPr>
            <a:spLocks noGrp="1"/>
          </p:cNvSpPr>
          <p:nvPr>
            <p:ph idx="1"/>
          </p:nvPr>
        </p:nvSpPr>
        <p:spPr>
          <a:xfrm>
            <a:off x="685800" y="1700210"/>
            <a:ext cx="7772400" cy="4050792"/>
          </a:xfrm>
        </p:spPr>
        <p:txBody>
          <a:bodyPr/>
          <a:lstStyle/>
          <a:p>
            <a:r>
              <a:rPr lang="en-TW" dirty="0"/>
              <a:t>Zoom into the performance of a single model</a:t>
            </a:r>
          </a:p>
          <a:p>
            <a:r>
              <a:rPr lang="en-TW" dirty="0"/>
              <a:t>Light workload: 4 models</a:t>
            </a:r>
          </a:p>
          <a:p>
            <a:r>
              <a:rPr lang="en-TW" dirty="0"/>
              <a:t>Heavy workload: up to 13 models</a:t>
            </a:r>
          </a:p>
        </p:txBody>
      </p:sp>
      <p:sp>
        <p:nvSpPr>
          <p:cNvPr id="4" name="Slide Number Placeholder 3">
            <a:extLst>
              <a:ext uri="{FF2B5EF4-FFF2-40B4-BE49-F238E27FC236}">
                <a16:creationId xmlns:a16="http://schemas.microsoft.com/office/drawing/2014/main" id="{64560E67-D465-D485-A028-3AE8B3A5F4EC}"/>
              </a:ext>
            </a:extLst>
          </p:cNvPr>
          <p:cNvSpPr>
            <a:spLocks noGrp="1"/>
          </p:cNvSpPr>
          <p:nvPr>
            <p:ph type="sldNum" sz="quarter" idx="12"/>
          </p:nvPr>
        </p:nvSpPr>
        <p:spPr/>
        <p:txBody>
          <a:bodyPr/>
          <a:lstStyle/>
          <a:p>
            <a:fld id="{D8A6CFCF-6699-F547-B2B9-9792AFF236BC}" type="slidenum">
              <a:rPr lang="en-TW" smtClean="0"/>
              <a:t>46</a:t>
            </a:fld>
            <a:endParaRPr lang="en-TW" dirty="0"/>
          </a:p>
        </p:txBody>
      </p:sp>
      <p:pic>
        <p:nvPicPr>
          <p:cNvPr id="6" name="Picture 5">
            <a:extLst>
              <a:ext uri="{FF2B5EF4-FFF2-40B4-BE49-F238E27FC236}">
                <a16:creationId xmlns:a16="http://schemas.microsoft.com/office/drawing/2014/main" id="{8F71BD31-DD6C-205A-86FB-9A141A5D52E4}"/>
              </a:ext>
            </a:extLst>
          </p:cNvPr>
          <p:cNvPicPr>
            <a:picLocks noChangeAspect="1"/>
          </p:cNvPicPr>
          <p:nvPr/>
        </p:nvPicPr>
        <p:blipFill>
          <a:blip r:embed="rId3"/>
          <a:stretch>
            <a:fillRect/>
          </a:stretch>
        </p:blipFill>
        <p:spPr>
          <a:xfrm>
            <a:off x="4572000" y="3309554"/>
            <a:ext cx="4090383" cy="3067787"/>
          </a:xfrm>
          <a:prstGeom prst="rect">
            <a:avLst/>
          </a:prstGeom>
        </p:spPr>
      </p:pic>
      <p:pic>
        <p:nvPicPr>
          <p:cNvPr id="8" name="Picture 7">
            <a:extLst>
              <a:ext uri="{FF2B5EF4-FFF2-40B4-BE49-F238E27FC236}">
                <a16:creationId xmlns:a16="http://schemas.microsoft.com/office/drawing/2014/main" id="{79E98113-41A2-1136-EADD-4CD7259DD10A}"/>
              </a:ext>
            </a:extLst>
          </p:cNvPr>
          <p:cNvPicPr>
            <a:picLocks noChangeAspect="1"/>
          </p:cNvPicPr>
          <p:nvPr/>
        </p:nvPicPr>
        <p:blipFill>
          <a:blip r:embed="rId4"/>
          <a:stretch>
            <a:fillRect/>
          </a:stretch>
        </p:blipFill>
        <p:spPr>
          <a:xfrm>
            <a:off x="481617" y="3309554"/>
            <a:ext cx="4090383" cy="3067787"/>
          </a:xfrm>
          <a:prstGeom prst="rect">
            <a:avLst/>
          </a:prstGeom>
        </p:spPr>
      </p:pic>
      <p:sp>
        <p:nvSpPr>
          <p:cNvPr id="9" name="TextBox 8">
            <a:extLst>
              <a:ext uri="{FF2B5EF4-FFF2-40B4-BE49-F238E27FC236}">
                <a16:creationId xmlns:a16="http://schemas.microsoft.com/office/drawing/2014/main" id="{585B3C7F-D687-E91D-AF34-4FE48ACE03B2}"/>
              </a:ext>
            </a:extLst>
          </p:cNvPr>
          <p:cNvSpPr txBox="1"/>
          <p:nvPr/>
        </p:nvSpPr>
        <p:spPr>
          <a:xfrm>
            <a:off x="1670644" y="2983765"/>
            <a:ext cx="1712328" cy="369332"/>
          </a:xfrm>
          <a:prstGeom prst="rect">
            <a:avLst/>
          </a:prstGeom>
          <a:noFill/>
        </p:spPr>
        <p:txBody>
          <a:bodyPr wrap="none" rtlCol="0">
            <a:spAutoFit/>
          </a:bodyPr>
          <a:lstStyle/>
          <a:p>
            <a:r>
              <a:rPr lang="en-US" dirty="0"/>
              <a:t>L</a:t>
            </a:r>
            <a:r>
              <a:rPr lang="en-TW" dirty="0"/>
              <a:t>ight workload</a:t>
            </a:r>
          </a:p>
        </p:txBody>
      </p:sp>
      <p:sp>
        <p:nvSpPr>
          <p:cNvPr id="10" name="TextBox 9">
            <a:extLst>
              <a:ext uri="{FF2B5EF4-FFF2-40B4-BE49-F238E27FC236}">
                <a16:creationId xmlns:a16="http://schemas.microsoft.com/office/drawing/2014/main" id="{0FFD1077-8158-3691-2DE1-10979888C834}"/>
              </a:ext>
            </a:extLst>
          </p:cNvPr>
          <p:cNvSpPr txBox="1"/>
          <p:nvPr/>
        </p:nvSpPr>
        <p:spPr>
          <a:xfrm>
            <a:off x="5856424" y="2983765"/>
            <a:ext cx="1822935" cy="369332"/>
          </a:xfrm>
          <a:prstGeom prst="rect">
            <a:avLst/>
          </a:prstGeom>
          <a:noFill/>
        </p:spPr>
        <p:txBody>
          <a:bodyPr wrap="none" rtlCol="0">
            <a:spAutoFit/>
          </a:bodyPr>
          <a:lstStyle/>
          <a:p>
            <a:r>
              <a:rPr lang="en-TW" dirty="0"/>
              <a:t>Heavy workload</a:t>
            </a:r>
          </a:p>
        </p:txBody>
      </p:sp>
      <p:cxnSp>
        <p:nvCxnSpPr>
          <p:cNvPr id="12" name="Straight Arrow Connector 11">
            <a:extLst>
              <a:ext uri="{FF2B5EF4-FFF2-40B4-BE49-F238E27FC236}">
                <a16:creationId xmlns:a16="http://schemas.microsoft.com/office/drawing/2014/main" id="{84A91043-51DC-D4A5-E92E-F7A4A31F5347}"/>
              </a:ext>
            </a:extLst>
          </p:cNvPr>
          <p:cNvCxnSpPr/>
          <p:nvPr/>
        </p:nvCxnSpPr>
        <p:spPr>
          <a:xfrm flipV="1">
            <a:off x="2108139" y="3353097"/>
            <a:ext cx="676406" cy="332033"/>
          </a:xfrm>
          <a:prstGeom prst="straightConnector1">
            <a:avLst/>
          </a:prstGeom>
          <a:ln w="38100">
            <a:solidFill>
              <a:srgbClr val="355D7E"/>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ED0F5D-781F-0F64-F257-AE9850F8ECC1}"/>
              </a:ext>
            </a:extLst>
          </p:cNvPr>
          <p:cNvSpPr txBox="1"/>
          <p:nvPr/>
        </p:nvSpPr>
        <p:spPr>
          <a:xfrm>
            <a:off x="1639688" y="3278776"/>
            <a:ext cx="660758" cy="400110"/>
          </a:xfrm>
          <a:prstGeom prst="rect">
            <a:avLst/>
          </a:prstGeom>
          <a:noFill/>
        </p:spPr>
        <p:txBody>
          <a:bodyPr wrap="none" rtlCol="0">
            <a:spAutoFit/>
          </a:bodyPr>
          <a:lstStyle/>
          <a:p>
            <a:r>
              <a:rPr lang="en-TW" sz="2000" b="1" dirty="0">
                <a:solidFill>
                  <a:srgbClr val="355D7E"/>
                </a:solidFill>
              </a:rPr>
              <a:t>10%</a:t>
            </a:r>
          </a:p>
        </p:txBody>
      </p:sp>
      <p:cxnSp>
        <p:nvCxnSpPr>
          <p:cNvPr id="15" name="Straight Arrow Connector 14">
            <a:extLst>
              <a:ext uri="{FF2B5EF4-FFF2-40B4-BE49-F238E27FC236}">
                <a16:creationId xmlns:a16="http://schemas.microsoft.com/office/drawing/2014/main" id="{3508849F-A404-7E63-F254-0FDFEC08BDAF}"/>
              </a:ext>
            </a:extLst>
          </p:cNvPr>
          <p:cNvCxnSpPr/>
          <p:nvPr/>
        </p:nvCxnSpPr>
        <p:spPr>
          <a:xfrm>
            <a:off x="4162408" y="3678886"/>
            <a:ext cx="0" cy="1835044"/>
          </a:xfrm>
          <a:prstGeom prst="straightConnector1">
            <a:avLst/>
          </a:prstGeom>
          <a:ln w="38100">
            <a:solidFill>
              <a:srgbClr val="355D7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51D74A-0203-6BA7-DDCD-939EC87074BD}"/>
              </a:ext>
            </a:extLst>
          </p:cNvPr>
          <p:cNvSpPr txBox="1"/>
          <p:nvPr/>
        </p:nvSpPr>
        <p:spPr>
          <a:xfrm>
            <a:off x="3382972" y="4075913"/>
            <a:ext cx="660758" cy="400110"/>
          </a:xfrm>
          <a:prstGeom prst="rect">
            <a:avLst/>
          </a:prstGeom>
          <a:noFill/>
        </p:spPr>
        <p:txBody>
          <a:bodyPr wrap="none" rtlCol="0">
            <a:spAutoFit/>
          </a:bodyPr>
          <a:lstStyle/>
          <a:p>
            <a:r>
              <a:rPr lang="en-TW" sz="2000" b="1" dirty="0">
                <a:solidFill>
                  <a:srgbClr val="355D7E"/>
                </a:solidFill>
              </a:rPr>
              <a:t>54%</a:t>
            </a:r>
          </a:p>
        </p:txBody>
      </p:sp>
      <p:cxnSp>
        <p:nvCxnSpPr>
          <p:cNvPr id="17" name="Straight Arrow Connector 16">
            <a:extLst>
              <a:ext uri="{FF2B5EF4-FFF2-40B4-BE49-F238E27FC236}">
                <a16:creationId xmlns:a16="http://schemas.microsoft.com/office/drawing/2014/main" id="{A36E72BE-234D-5A4E-CBC5-B99A1359C8B7}"/>
              </a:ext>
            </a:extLst>
          </p:cNvPr>
          <p:cNvCxnSpPr>
            <a:cxnSpLocks/>
          </p:cNvCxnSpPr>
          <p:nvPr/>
        </p:nvCxnSpPr>
        <p:spPr>
          <a:xfrm flipV="1">
            <a:off x="6470971" y="4087482"/>
            <a:ext cx="1373454" cy="1089764"/>
          </a:xfrm>
          <a:prstGeom prst="straightConnector1">
            <a:avLst/>
          </a:prstGeom>
          <a:ln w="38100">
            <a:solidFill>
              <a:srgbClr val="355D7E"/>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768D48-AAB3-BB6E-22DF-9E3950A6E43A}"/>
              </a:ext>
            </a:extLst>
          </p:cNvPr>
          <p:cNvSpPr txBox="1"/>
          <p:nvPr/>
        </p:nvSpPr>
        <p:spPr>
          <a:xfrm>
            <a:off x="6317493" y="4196298"/>
            <a:ext cx="660758" cy="400110"/>
          </a:xfrm>
          <a:prstGeom prst="rect">
            <a:avLst/>
          </a:prstGeom>
          <a:noFill/>
        </p:spPr>
        <p:txBody>
          <a:bodyPr wrap="none" rtlCol="0">
            <a:spAutoFit/>
          </a:bodyPr>
          <a:lstStyle/>
          <a:p>
            <a:r>
              <a:rPr lang="en-TW" sz="2000" b="1" dirty="0">
                <a:solidFill>
                  <a:srgbClr val="355D7E"/>
                </a:solidFill>
              </a:rPr>
              <a:t>35%</a:t>
            </a:r>
          </a:p>
        </p:txBody>
      </p:sp>
      <p:cxnSp>
        <p:nvCxnSpPr>
          <p:cNvPr id="22" name="Straight Arrow Connector 21">
            <a:extLst>
              <a:ext uri="{FF2B5EF4-FFF2-40B4-BE49-F238E27FC236}">
                <a16:creationId xmlns:a16="http://schemas.microsoft.com/office/drawing/2014/main" id="{E699E71F-D211-B328-262B-F07525AE6061}"/>
              </a:ext>
            </a:extLst>
          </p:cNvPr>
          <p:cNvCxnSpPr>
            <a:cxnSpLocks/>
          </p:cNvCxnSpPr>
          <p:nvPr/>
        </p:nvCxnSpPr>
        <p:spPr>
          <a:xfrm>
            <a:off x="7984934" y="4425919"/>
            <a:ext cx="0" cy="1238323"/>
          </a:xfrm>
          <a:prstGeom prst="straightConnector1">
            <a:avLst/>
          </a:prstGeom>
          <a:ln w="38100">
            <a:solidFill>
              <a:srgbClr val="355D7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52C1F3-C804-946A-10D6-A744DECE1EB6}"/>
              </a:ext>
            </a:extLst>
          </p:cNvPr>
          <p:cNvSpPr txBox="1"/>
          <p:nvPr/>
        </p:nvSpPr>
        <p:spPr>
          <a:xfrm>
            <a:off x="8120303" y="4936473"/>
            <a:ext cx="660758" cy="400110"/>
          </a:xfrm>
          <a:prstGeom prst="rect">
            <a:avLst/>
          </a:prstGeom>
          <a:noFill/>
        </p:spPr>
        <p:txBody>
          <a:bodyPr wrap="none" rtlCol="0">
            <a:spAutoFit/>
          </a:bodyPr>
          <a:lstStyle/>
          <a:p>
            <a:r>
              <a:rPr lang="en-TW" sz="2000" b="1" dirty="0">
                <a:solidFill>
                  <a:srgbClr val="355D7E"/>
                </a:solidFill>
              </a:rPr>
              <a:t>50%</a:t>
            </a:r>
          </a:p>
        </p:txBody>
      </p:sp>
      <p:grpSp>
        <p:nvGrpSpPr>
          <p:cNvPr id="27" name="Group 26">
            <a:extLst>
              <a:ext uri="{FF2B5EF4-FFF2-40B4-BE49-F238E27FC236}">
                <a16:creationId xmlns:a16="http://schemas.microsoft.com/office/drawing/2014/main" id="{07F820FD-2D36-DFB6-D654-F69A499905E5}"/>
              </a:ext>
            </a:extLst>
          </p:cNvPr>
          <p:cNvGrpSpPr/>
          <p:nvPr/>
        </p:nvGrpSpPr>
        <p:grpSpPr>
          <a:xfrm>
            <a:off x="6671606" y="188179"/>
            <a:ext cx="2222564" cy="524000"/>
            <a:chOff x="5880829" y="1045349"/>
            <a:chExt cx="2222564" cy="524000"/>
          </a:xfrm>
        </p:grpSpPr>
        <p:sp>
          <p:nvSpPr>
            <p:cNvPr id="28" name="Rectangle 27">
              <a:extLst>
                <a:ext uri="{FF2B5EF4-FFF2-40B4-BE49-F238E27FC236}">
                  <a16:creationId xmlns:a16="http://schemas.microsoft.com/office/drawing/2014/main" id="{3B95EF56-2AB2-8B31-F38C-B0850DE01AFE}"/>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29" name="Rectangle 28">
              <a:extLst>
                <a:ext uri="{FF2B5EF4-FFF2-40B4-BE49-F238E27FC236}">
                  <a16:creationId xmlns:a16="http://schemas.microsoft.com/office/drawing/2014/main" id="{C8DD06E4-0BE3-DF60-ADDD-A6A6355B5EC9}"/>
                </a:ext>
              </a:extLst>
            </p:cNvPr>
            <p:cNvSpPr/>
            <p:nvPr/>
          </p:nvSpPr>
          <p:spPr>
            <a:xfrm>
              <a:off x="7090387" y="1045349"/>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30" name="Straight Arrow Connector 29">
              <a:extLst>
                <a:ext uri="{FF2B5EF4-FFF2-40B4-BE49-F238E27FC236}">
                  <a16:creationId xmlns:a16="http://schemas.microsoft.com/office/drawing/2014/main" id="{F579B5D3-F561-8621-09E1-04165B942CD1}"/>
                </a:ext>
              </a:extLst>
            </p:cNvPr>
            <p:cNvCxnSpPr>
              <a:cxnSpLocks/>
              <a:stCxn id="28" idx="3"/>
              <a:endCxn id="29"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68C21AF-340A-8F26-DBB2-CD394AEC07AE}"/>
              </a:ext>
            </a:extLst>
          </p:cNvPr>
          <p:cNvGrpSpPr/>
          <p:nvPr/>
        </p:nvGrpSpPr>
        <p:grpSpPr>
          <a:xfrm>
            <a:off x="6435728" y="838193"/>
            <a:ext cx="2708272" cy="634104"/>
            <a:chOff x="6435728" y="838193"/>
            <a:chExt cx="2708272" cy="634104"/>
          </a:xfrm>
        </p:grpSpPr>
        <p:sp>
          <p:nvSpPr>
            <p:cNvPr id="32" name="TextBox 31">
              <a:extLst>
                <a:ext uri="{FF2B5EF4-FFF2-40B4-BE49-F238E27FC236}">
                  <a16:creationId xmlns:a16="http://schemas.microsoft.com/office/drawing/2014/main" id="{CF022ADA-EFD9-B4E1-A0A4-A6484FAEFC1E}"/>
                </a:ext>
              </a:extLst>
            </p:cNvPr>
            <p:cNvSpPr txBox="1"/>
            <p:nvPr/>
          </p:nvSpPr>
          <p:spPr>
            <a:xfrm>
              <a:off x="6435728" y="838193"/>
              <a:ext cx="2708272" cy="307777"/>
            </a:xfrm>
            <a:prstGeom prst="rect">
              <a:avLst/>
            </a:prstGeom>
            <a:solidFill>
              <a:schemeClr val="accent3">
                <a:lumMod val="75000"/>
              </a:schemeClr>
            </a:solidFill>
          </p:spPr>
          <p:txBody>
            <a:bodyPr wrap="square" rtlCol="0">
              <a:spAutoFit/>
            </a:bodyPr>
            <a:lstStyle/>
            <a:p>
              <a:pPr algn="ctr"/>
              <a:r>
                <a:rPr lang="en-TW" sz="1400" i="1" dirty="0">
                  <a:solidFill>
                    <a:schemeClr val="bg1"/>
                  </a:solidFill>
                </a:rPr>
                <a:t>MHE: Without reconfiguration</a:t>
              </a:r>
            </a:p>
          </p:txBody>
        </p:sp>
        <p:sp>
          <p:nvSpPr>
            <p:cNvPr id="33" name="TextBox 32">
              <a:extLst>
                <a:ext uri="{FF2B5EF4-FFF2-40B4-BE49-F238E27FC236}">
                  <a16:creationId xmlns:a16="http://schemas.microsoft.com/office/drawing/2014/main" id="{584C2B9A-9E96-8A3E-E552-18A01E31E39A}"/>
                </a:ext>
              </a:extLst>
            </p:cNvPr>
            <p:cNvSpPr txBox="1"/>
            <p:nvPr/>
          </p:nvSpPr>
          <p:spPr>
            <a:xfrm>
              <a:off x="6435728" y="1164520"/>
              <a:ext cx="2708272" cy="307777"/>
            </a:xfrm>
            <a:prstGeom prst="rect">
              <a:avLst/>
            </a:prstGeom>
            <a:solidFill>
              <a:srgbClr val="C00000"/>
            </a:solidFill>
          </p:spPr>
          <p:txBody>
            <a:bodyPr wrap="square" rtlCol="0">
              <a:spAutoFit/>
            </a:bodyPr>
            <a:lstStyle/>
            <a:p>
              <a:pPr algn="ctr"/>
              <a:r>
                <a:rPr lang="en-TW" sz="1400" i="1" dirty="0">
                  <a:solidFill>
                    <a:schemeClr val="bg1"/>
                  </a:solidFill>
                </a:rPr>
                <a:t>MHER: With reconfiguration</a:t>
              </a:r>
            </a:p>
          </p:txBody>
        </p:sp>
      </p:grpSp>
      <p:sp>
        <p:nvSpPr>
          <p:cNvPr id="34" name="TextBox 33">
            <a:extLst>
              <a:ext uri="{FF2B5EF4-FFF2-40B4-BE49-F238E27FC236}">
                <a16:creationId xmlns:a16="http://schemas.microsoft.com/office/drawing/2014/main" id="{D0DF952C-0336-DC1A-F7C9-EDC92F977814}"/>
              </a:ext>
            </a:extLst>
          </p:cNvPr>
          <p:cNvSpPr txBox="1"/>
          <p:nvPr/>
        </p:nvSpPr>
        <p:spPr>
          <a:xfrm>
            <a:off x="3382972" y="6377341"/>
            <a:ext cx="2557367" cy="369332"/>
          </a:xfrm>
          <a:prstGeom prst="rect">
            <a:avLst/>
          </a:prstGeom>
          <a:noFill/>
        </p:spPr>
        <p:txBody>
          <a:bodyPr wrap="none" rtlCol="0">
            <a:spAutoFit/>
          </a:bodyPr>
          <a:lstStyle/>
          <a:p>
            <a:r>
              <a:rPr lang="en-TW" dirty="0"/>
              <a:t>Trigger reconfiguration</a:t>
            </a:r>
          </a:p>
        </p:txBody>
      </p:sp>
      <p:cxnSp>
        <p:nvCxnSpPr>
          <p:cNvPr id="36" name="Straight Connector 35">
            <a:extLst>
              <a:ext uri="{FF2B5EF4-FFF2-40B4-BE49-F238E27FC236}">
                <a16:creationId xmlns:a16="http://schemas.microsoft.com/office/drawing/2014/main" id="{C5922F25-EA39-6AD5-EBAA-601E5399C1A4}"/>
              </a:ext>
            </a:extLst>
          </p:cNvPr>
          <p:cNvCxnSpPr>
            <a:endCxn id="34" idx="1"/>
          </p:cNvCxnSpPr>
          <p:nvPr/>
        </p:nvCxnSpPr>
        <p:spPr>
          <a:xfrm>
            <a:off x="2526808" y="5943600"/>
            <a:ext cx="856164" cy="618407"/>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9A83E27-BFBB-7191-9A9A-A754BB0C82F8}"/>
              </a:ext>
            </a:extLst>
          </p:cNvPr>
          <p:cNvCxnSpPr>
            <a:cxnSpLocks/>
            <a:endCxn id="34" idx="3"/>
          </p:cNvCxnSpPr>
          <p:nvPr/>
        </p:nvCxnSpPr>
        <p:spPr>
          <a:xfrm flipH="1">
            <a:off x="5940339" y="5943600"/>
            <a:ext cx="856164" cy="618407"/>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0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5616-B0E8-1A5A-D993-F475DD5F610D}"/>
              </a:ext>
            </a:extLst>
          </p:cNvPr>
          <p:cNvSpPr>
            <a:spLocks noGrp="1"/>
          </p:cNvSpPr>
          <p:nvPr>
            <p:ph type="title"/>
          </p:nvPr>
        </p:nvSpPr>
        <p:spPr>
          <a:xfrm>
            <a:off x="444500" y="97618"/>
            <a:ext cx="7772400" cy="1609344"/>
          </a:xfrm>
        </p:spPr>
        <p:txBody>
          <a:bodyPr/>
          <a:lstStyle/>
          <a:p>
            <a:r>
              <a:rPr lang="en-TW" dirty="0"/>
              <a:t>T2C</a:t>
            </a:r>
            <a:r>
              <a:rPr lang="en-TW" baseline="-25000" dirty="0"/>
              <a:t>MHER </a:t>
            </a:r>
            <a:r>
              <a:rPr lang="en-TW" dirty="0"/>
              <a:t>Incurs </a:t>
            </a:r>
            <a:br>
              <a:rPr lang="en-TW" dirty="0"/>
            </a:br>
            <a:r>
              <a:rPr lang="en-TW" dirty="0"/>
              <a:t>Acceptable Overhead</a:t>
            </a:r>
            <a:endParaRPr lang="en-TW" baseline="-25000" dirty="0"/>
          </a:p>
        </p:txBody>
      </p:sp>
      <p:sp>
        <p:nvSpPr>
          <p:cNvPr id="3" name="Content Placeholder 2">
            <a:extLst>
              <a:ext uri="{FF2B5EF4-FFF2-40B4-BE49-F238E27FC236}">
                <a16:creationId xmlns:a16="http://schemas.microsoft.com/office/drawing/2014/main" id="{F2080505-0831-D800-060B-6AA3BA6BD7DC}"/>
              </a:ext>
            </a:extLst>
          </p:cNvPr>
          <p:cNvSpPr>
            <a:spLocks noGrp="1"/>
          </p:cNvSpPr>
          <p:nvPr>
            <p:ph idx="1"/>
          </p:nvPr>
        </p:nvSpPr>
        <p:spPr>
          <a:xfrm>
            <a:off x="710946" y="1858361"/>
            <a:ext cx="7772400" cy="4050792"/>
          </a:xfrm>
        </p:spPr>
        <p:txBody>
          <a:bodyPr/>
          <a:lstStyle/>
          <a:p>
            <a:r>
              <a:rPr lang="en-US" dirty="0"/>
              <a:t>T2C</a:t>
            </a:r>
            <a:r>
              <a:rPr lang="en-US" baseline="-25000" dirty="0"/>
              <a:t>MHER</a:t>
            </a:r>
            <a:r>
              <a:rPr lang="en-US" dirty="0"/>
              <a:t> has a CPU utilization of ≤ 5%, which is only a few </a:t>
            </a:r>
            <a:r>
              <a:rPr lang="en-US" dirty="0" err="1"/>
              <a:t>ms</a:t>
            </a:r>
            <a:r>
              <a:rPr lang="en-US" dirty="0"/>
              <a:t> for each invocation</a:t>
            </a:r>
          </a:p>
          <a:p>
            <a:r>
              <a:rPr lang="en-US" dirty="0"/>
              <a:t>T2C</a:t>
            </a:r>
            <a:r>
              <a:rPr lang="en-US" baseline="-25000" dirty="0"/>
              <a:t>MHER</a:t>
            </a:r>
            <a:r>
              <a:rPr lang="en-US" dirty="0"/>
              <a:t> consumes extra bandwidth for reconfiguration, but the average throughput is &lt; 1.5 Mbps</a:t>
            </a:r>
            <a:endParaRPr lang="en-TW" dirty="0"/>
          </a:p>
        </p:txBody>
      </p:sp>
      <p:sp>
        <p:nvSpPr>
          <p:cNvPr id="4" name="Slide Number Placeholder 3">
            <a:extLst>
              <a:ext uri="{FF2B5EF4-FFF2-40B4-BE49-F238E27FC236}">
                <a16:creationId xmlns:a16="http://schemas.microsoft.com/office/drawing/2014/main" id="{BC4257CE-5B56-9B30-BE1E-BCCD258FEF7A}"/>
              </a:ext>
            </a:extLst>
          </p:cNvPr>
          <p:cNvSpPr>
            <a:spLocks noGrp="1"/>
          </p:cNvSpPr>
          <p:nvPr>
            <p:ph type="sldNum" sz="quarter" idx="12"/>
          </p:nvPr>
        </p:nvSpPr>
        <p:spPr/>
        <p:txBody>
          <a:bodyPr/>
          <a:lstStyle/>
          <a:p>
            <a:fld id="{D8A6CFCF-6699-F547-B2B9-9792AFF236BC}" type="slidenum">
              <a:rPr lang="en-TW" smtClean="0"/>
              <a:t>47</a:t>
            </a:fld>
            <a:endParaRPr lang="en-TW" dirty="0"/>
          </a:p>
        </p:txBody>
      </p:sp>
      <p:pic>
        <p:nvPicPr>
          <p:cNvPr id="6" name="Picture 5">
            <a:extLst>
              <a:ext uri="{FF2B5EF4-FFF2-40B4-BE49-F238E27FC236}">
                <a16:creationId xmlns:a16="http://schemas.microsoft.com/office/drawing/2014/main" id="{2530D249-E0F4-300B-58DF-C441E2B56037}"/>
              </a:ext>
            </a:extLst>
          </p:cNvPr>
          <p:cNvPicPr>
            <a:picLocks noChangeAspect="1"/>
          </p:cNvPicPr>
          <p:nvPr/>
        </p:nvPicPr>
        <p:blipFill>
          <a:blip r:embed="rId2"/>
          <a:stretch>
            <a:fillRect/>
          </a:stretch>
        </p:blipFill>
        <p:spPr>
          <a:xfrm>
            <a:off x="567106" y="3269115"/>
            <a:ext cx="4004894" cy="3003670"/>
          </a:xfrm>
          <a:prstGeom prst="rect">
            <a:avLst/>
          </a:prstGeom>
        </p:spPr>
      </p:pic>
      <p:pic>
        <p:nvPicPr>
          <p:cNvPr id="8" name="Picture 7">
            <a:extLst>
              <a:ext uri="{FF2B5EF4-FFF2-40B4-BE49-F238E27FC236}">
                <a16:creationId xmlns:a16="http://schemas.microsoft.com/office/drawing/2014/main" id="{545BC80F-E4AA-EF45-B722-05BA4224EE62}"/>
              </a:ext>
            </a:extLst>
          </p:cNvPr>
          <p:cNvPicPr>
            <a:picLocks noChangeAspect="1"/>
          </p:cNvPicPr>
          <p:nvPr/>
        </p:nvPicPr>
        <p:blipFill>
          <a:blip r:embed="rId3"/>
          <a:stretch>
            <a:fillRect/>
          </a:stretch>
        </p:blipFill>
        <p:spPr>
          <a:xfrm>
            <a:off x="4740986" y="3382615"/>
            <a:ext cx="3701187" cy="2890170"/>
          </a:xfrm>
          <a:prstGeom prst="rect">
            <a:avLst/>
          </a:prstGeom>
        </p:spPr>
      </p:pic>
      <p:grpSp>
        <p:nvGrpSpPr>
          <p:cNvPr id="9" name="Group 8">
            <a:extLst>
              <a:ext uri="{FF2B5EF4-FFF2-40B4-BE49-F238E27FC236}">
                <a16:creationId xmlns:a16="http://schemas.microsoft.com/office/drawing/2014/main" id="{12E2BFD6-B9A5-F4A5-99C5-317696716DD9}"/>
              </a:ext>
            </a:extLst>
          </p:cNvPr>
          <p:cNvGrpSpPr/>
          <p:nvPr/>
        </p:nvGrpSpPr>
        <p:grpSpPr>
          <a:xfrm>
            <a:off x="6671606" y="188179"/>
            <a:ext cx="2222564" cy="524000"/>
            <a:chOff x="5880829" y="1045349"/>
            <a:chExt cx="2222564" cy="524000"/>
          </a:xfrm>
        </p:grpSpPr>
        <p:sp>
          <p:nvSpPr>
            <p:cNvPr id="10" name="Rectangle 9">
              <a:extLst>
                <a:ext uri="{FF2B5EF4-FFF2-40B4-BE49-F238E27FC236}">
                  <a16:creationId xmlns:a16="http://schemas.microsoft.com/office/drawing/2014/main" id="{A231CB84-797A-EB6D-5D49-24503891E40F}"/>
                </a:ext>
              </a:extLst>
            </p:cNvPr>
            <p:cNvSpPr/>
            <p:nvPr/>
          </p:nvSpPr>
          <p:spPr>
            <a:xfrm>
              <a:off x="5880829" y="1046834"/>
              <a:ext cx="1013006" cy="52251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Planning Phase</a:t>
              </a:r>
            </a:p>
          </p:txBody>
        </p:sp>
        <p:sp>
          <p:nvSpPr>
            <p:cNvPr id="11" name="Rectangle 10">
              <a:extLst>
                <a:ext uri="{FF2B5EF4-FFF2-40B4-BE49-F238E27FC236}">
                  <a16:creationId xmlns:a16="http://schemas.microsoft.com/office/drawing/2014/main" id="{B247FAF4-7573-BC71-8635-2AD0476B0646}"/>
                </a:ext>
              </a:extLst>
            </p:cNvPr>
            <p:cNvSpPr/>
            <p:nvPr/>
          </p:nvSpPr>
          <p:spPr>
            <a:xfrm>
              <a:off x="7090387" y="1045349"/>
              <a:ext cx="1013006" cy="52251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W" sz="1300" dirty="0"/>
                <a:t>Operation Phase</a:t>
              </a:r>
            </a:p>
          </p:txBody>
        </p:sp>
        <p:cxnSp>
          <p:nvCxnSpPr>
            <p:cNvPr id="12" name="Straight Arrow Connector 11">
              <a:extLst>
                <a:ext uri="{FF2B5EF4-FFF2-40B4-BE49-F238E27FC236}">
                  <a16:creationId xmlns:a16="http://schemas.microsoft.com/office/drawing/2014/main" id="{88450783-A5B5-E001-F790-7C6D16418975}"/>
                </a:ext>
              </a:extLst>
            </p:cNvPr>
            <p:cNvCxnSpPr>
              <a:cxnSpLocks/>
              <a:stCxn id="10" idx="3"/>
              <a:endCxn id="11" idx="1"/>
            </p:cNvCxnSpPr>
            <p:nvPr/>
          </p:nvCxnSpPr>
          <p:spPr>
            <a:xfrm flipV="1">
              <a:off x="6893835" y="1306607"/>
              <a:ext cx="196552" cy="1485"/>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691E62B-2359-CB6B-5349-D3A764E4D1DE}"/>
              </a:ext>
            </a:extLst>
          </p:cNvPr>
          <p:cNvGrpSpPr/>
          <p:nvPr/>
        </p:nvGrpSpPr>
        <p:grpSpPr>
          <a:xfrm>
            <a:off x="6435728" y="838193"/>
            <a:ext cx="2708272" cy="634104"/>
            <a:chOff x="6435728" y="838193"/>
            <a:chExt cx="2708272" cy="634104"/>
          </a:xfrm>
        </p:grpSpPr>
        <p:sp>
          <p:nvSpPr>
            <p:cNvPr id="15" name="TextBox 14">
              <a:extLst>
                <a:ext uri="{FF2B5EF4-FFF2-40B4-BE49-F238E27FC236}">
                  <a16:creationId xmlns:a16="http://schemas.microsoft.com/office/drawing/2014/main" id="{EA545355-A08E-1004-737E-11F823E95DDB}"/>
                </a:ext>
              </a:extLst>
            </p:cNvPr>
            <p:cNvSpPr txBox="1"/>
            <p:nvPr/>
          </p:nvSpPr>
          <p:spPr>
            <a:xfrm>
              <a:off x="6435728" y="838193"/>
              <a:ext cx="2708272" cy="307777"/>
            </a:xfrm>
            <a:prstGeom prst="rect">
              <a:avLst/>
            </a:prstGeom>
            <a:solidFill>
              <a:schemeClr val="accent3">
                <a:lumMod val="75000"/>
              </a:schemeClr>
            </a:solidFill>
          </p:spPr>
          <p:txBody>
            <a:bodyPr wrap="square" rtlCol="0">
              <a:spAutoFit/>
            </a:bodyPr>
            <a:lstStyle/>
            <a:p>
              <a:pPr algn="ctr"/>
              <a:r>
                <a:rPr lang="en-TW" sz="1400" i="1" dirty="0">
                  <a:solidFill>
                    <a:schemeClr val="bg1"/>
                  </a:solidFill>
                </a:rPr>
                <a:t>MHE: Without reconfiguration</a:t>
              </a:r>
            </a:p>
          </p:txBody>
        </p:sp>
        <p:sp>
          <p:nvSpPr>
            <p:cNvPr id="16" name="TextBox 15">
              <a:extLst>
                <a:ext uri="{FF2B5EF4-FFF2-40B4-BE49-F238E27FC236}">
                  <a16:creationId xmlns:a16="http://schemas.microsoft.com/office/drawing/2014/main" id="{553FD33E-4537-E5C2-94F8-DE54D1C6D0E3}"/>
                </a:ext>
              </a:extLst>
            </p:cNvPr>
            <p:cNvSpPr txBox="1"/>
            <p:nvPr/>
          </p:nvSpPr>
          <p:spPr>
            <a:xfrm>
              <a:off x="6435728" y="1164520"/>
              <a:ext cx="2708272" cy="307777"/>
            </a:xfrm>
            <a:prstGeom prst="rect">
              <a:avLst/>
            </a:prstGeom>
            <a:solidFill>
              <a:srgbClr val="C00000"/>
            </a:solidFill>
          </p:spPr>
          <p:txBody>
            <a:bodyPr wrap="square" rtlCol="0">
              <a:spAutoFit/>
            </a:bodyPr>
            <a:lstStyle/>
            <a:p>
              <a:pPr algn="ctr"/>
              <a:r>
                <a:rPr lang="en-TW" sz="1400" i="1" dirty="0">
                  <a:solidFill>
                    <a:schemeClr val="bg1"/>
                  </a:solidFill>
                </a:rPr>
                <a:t>MHER: With reconfiguration</a:t>
              </a:r>
            </a:p>
          </p:txBody>
        </p:sp>
      </p:grpSp>
    </p:spTree>
    <p:extLst>
      <p:ext uri="{BB962C8B-B14F-4D97-AF65-F5344CB8AC3E}">
        <p14:creationId xmlns:p14="http://schemas.microsoft.com/office/powerpoint/2010/main" val="4013082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1DF1-245A-BB17-05E2-42830AB400E6}"/>
              </a:ext>
            </a:extLst>
          </p:cNvPr>
          <p:cNvSpPr>
            <a:spLocks noGrp="1"/>
          </p:cNvSpPr>
          <p:nvPr>
            <p:ph type="title"/>
          </p:nvPr>
        </p:nvSpPr>
        <p:spPr>
          <a:xfrm>
            <a:off x="591778" y="61444"/>
            <a:ext cx="7772400" cy="1609344"/>
          </a:xfrm>
        </p:spPr>
        <p:txBody>
          <a:bodyPr/>
          <a:lstStyle/>
          <a:p>
            <a:r>
              <a:rPr lang="en-TW" dirty="0"/>
              <a:t>Summary</a:t>
            </a:r>
          </a:p>
        </p:txBody>
      </p:sp>
      <p:sp>
        <p:nvSpPr>
          <p:cNvPr id="3" name="Content Placeholder 2">
            <a:extLst>
              <a:ext uri="{FF2B5EF4-FFF2-40B4-BE49-F238E27FC236}">
                <a16:creationId xmlns:a16="http://schemas.microsoft.com/office/drawing/2014/main" id="{3543BEC7-D356-A2F1-825E-A05133D58159}"/>
              </a:ext>
            </a:extLst>
          </p:cNvPr>
          <p:cNvSpPr>
            <a:spLocks noGrp="1"/>
          </p:cNvSpPr>
          <p:nvPr>
            <p:ph idx="1"/>
          </p:nvPr>
        </p:nvSpPr>
        <p:spPr>
          <a:xfrm>
            <a:off x="2051231" y="5545544"/>
            <a:ext cx="7772400" cy="4050792"/>
          </a:xfrm>
        </p:spPr>
        <p:txBody>
          <a:bodyPr/>
          <a:lstStyle/>
          <a:p>
            <a:r>
              <a:rPr lang="en-US" dirty="0"/>
              <a:t>T2C</a:t>
            </a:r>
            <a:r>
              <a:rPr lang="en-US" baseline="-25000" dirty="0"/>
              <a:t>MHE</a:t>
            </a:r>
            <a:r>
              <a:rPr lang="en-US" dirty="0"/>
              <a:t> achieves 6.8X throughput at low latency</a:t>
            </a:r>
          </a:p>
          <a:p>
            <a:r>
              <a:rPr lang="en-US" dirty="0"/>
              <a:t>T2C</a:t>
            </a:r>
            <a:r>
              <a:rPr lang="en-US" baseline="-25000" dirty="0"/>
              <a:t>MHER</a:t>
            </a:r>
            <a:r>
              <a:rPr lang="en-US" dirty="0"/>
              <a:t> improves up to 35% satisfied ratio</a:t>
            </a:r>
          </a:p>
          <a:p>
            <a:endParaRPr lang="en-TW" dirty="0"/>
          </a:p>
        </p:txBody>
      </p:sp>
      <p:sp>
        <p:nvSpPr>
          <p:cNvPr id="4" name="Slide Number Placeholder 3">
            <a:extLst>
              <a:ext uri="{FF2B5EF4-FFF2-40B4-BE49-F238E27FC236}">
                <a16:creationId xmlns:a16="http://schemas.microsoft.com/office/drawing/2014/main" id="{F9B8AD81-0CF4-C3D6-AB21-0D0A0BB3BD76}"/>
              </a:ext>
            </a:extLst>
          </p:cNvPr>
          <p:cNvSpPr>
            <a:spLocks noGrp="1"/>
          </p:cNvSpPr>
          <p:nvPr>
            <p:ph type="sldNum" sz="quarter" idx="12"/>
          </p:nvPr>
        </p:nvSpPr>
        <p:spPr/>
        <p:txBody>
          <a:bodyPr/>
          <a:lstStyle/>
          <a:p>
            <a:fld id="{D8A6CFCF-6699-F547-B2B9-9792AFF236BC}" type="slidenum">
              <a:rPr lang="en-TW" smtClean="0"/>
              <a:t>48</a:t>
            </a:fld>
            <a:endParaRPr lang="en-TW" dirty="0"/>
          </a:p>
        </p:txBody>
      </p:sp>
      <p:grpSp>
        <p:nvGrpSpPr>
          <p:cNvPr id="14" name="Group 13">
            <a:extLst>
              <a:ext uri="{FF2B5EF4-FFF2-40B4-BE49-F238E27FC236}">
                <a16:creationId xmlns:a16="http://schemas.microsoft.com/office/drawing/2014/main" id="{D83ED025-23A0-2C2D-C7D8-298EF6289AEE}"/>
              </a:ext>
            </a:extLst>
          </p:cNvPr>
          <p:cNvGrpSpPr/>
          <p:nvPr/>
        </p:nvGrpSpPr>
        <p:grpSpPr>
          <a:xfrm>
            <a:off x="1806291" y="1068641"/>
            <a:ext cx="5974660" cy="4219532"/>
            <a:chOff x="1829974" y="1525841"/>
            <a:chExt cx="5974660" cy="4219532"/>
          </a:xfrm>
        </p:grpSpPr>
        <p:grpSp>
          <p:nvGrpSpPr>
            <p:cNvPr id="5" name="Group 4">
              <a:extLst>
                <a:ext uri="{FF2B5EF4-FFF2-40B4-BE49-F238E27FC236}">
                  <a16:creationId xmlns:a16="http://schemas.microsoft.com/office/drawing/2014/main" id="{56118719-1F89-9A6F-07DC-E3CE392D3377}"/>
                </a:ext>
              </a:extLst>
            </p:cNvPr>
            <p:cNvGrpSpPr/>
            <p:nvPr/>
          </p:nvGrpSpPr>
          <p:grpSpPr>
            <a:xfrm>
              <a:off x="4561529" y="1531064"/>
              <a:ext cx="1202070" cy="1252415"/>
              <a:chOff x="6751318" y="5516998"/>
              <a:chExt cx="938349" cy="938349"/>
            </a:xfrm>
          </p:grpSpPr>
          <p:pic>
            <p:nvPicPr>
              <p:cNvPr id="6" name="Picture 5">
                <a:extLst>
                  <a:ext uri="{FF2B5EF4-FFF2-40B4-BE49-F238E27FC236}">
                    <a16:creationId xmlns:a16="http://schemas.microsoft.com/office/drawing/2014/main" id="{28AE22CC-0A2D-9A67-0EA3-974576E50B41}"/>
                  </a:ext>
                </a:extLst>
              </p:cNvPr>
              <p:cNvPicPr>
                <a:picLocks noChangeAspect="1"/>
              </p:cNvPicPr>
              <p:nvPr/>
            </p:nvPicPr>
            <p:blipFill>
              <a:blip r:embed="rId3"/>
              <a:stretch>
                <a:fillRect/>
              </a:stretch>
            </p:blipFill>
            <p:spPr>
              <a:xfrm>
                <a:off x="6751318" y="5516998"/>
                <a:ext cx="938349" cy="938349"/>
              </a:xfrm>
              <a:prstGeom prst="rect">
                <a:avLst/>
              </a:prstGeom>
            </p:spPr>
          </p:pic>
          <p:pic>
            <p:nvPicPr>
              <p:cNvPr id="7" name="Picture 6">
                <a:extLst>
                  <a:ext uri="{FF2B5EF4-FFF2-40B4-BE49-F238E27FC236}">
                    <a16:creationId xmlns:a16="http://schemas.microsoft.com/office/drawing/2014/main" id="{89210C32-11C2-425A-EDF1-4CD44922014D}"/>
                  </a:ext>
                </a:extLst>
              </p:cNvPr>
              <p:cNvPicPr>
                <a:picLocks noChangeAspect="1"/>
              </p:cNvPicPr>
              <p:nvPr/>
            </p:nvPicPr>
            <p:blipFill>
              <a:blip r:embed="rId4"/>
              <a:stretch>
                <a:fillRect/>
              </a:stretch>
            </p:blipFill>
            <p:spPr>
              <a:xfrm>
                <a:off x="6832887" y="5516998"/>
                <a:ext cx="476794" cy="476794"/>
              </a:xfrm>
              <a:prstGeom prst="rect">
                <a:avLst/>
              </a:prstGeom>
            </p:spPr>
          </p:pic>
        </p:grpSp>
        <p:pic>
          <p:nvPicPr>
            <p:cNvPr id="8" name="Picture 7">
              <a:extLst>
                <a:ext uri="{FF2B5EF4-FFF2-40B4-BE49-F238E27FC236}">
                  <a16:creationId xmlns:a16="http://schemas.microsoft.com/office/drawing/2014/main" id="{5C5E4B6D-CF08-0116-D41A-E139BB87E088}"/>
                </a:ext>
              </a:extLst>
            </p:cNvPr>
            <p:cNvPicPr>
              <a:picLocks noChangeAspect="1"/>
            </p:cNvPicPr>
            <p:nvPr/>
          </p:nvPicPr>
          <p:blipFill>
            <a:blip r:embed="rId5"/>
            <a:stretch>
              <a:fillRect/>
            </a:stretch>
          </p:blipFill>
          <p:spPr>
            <a:xfrm>
              <a:off x="3023496" y="1525841"/>
              <a:ext cx="1252415" cy="1252415"/>
            </a:xfrm>
            <a:prstGeom prst="rect">
              <a:avLst/>
            </a:prstGeom>
          </p:spPr>
        </p:pic>
        <p:pic>
          <p:nvPicPr>
            <p:cNvPr id="9" name="Picture 8">
              <a:extLst>
                <a:ext uri="{FF2B5EF4-FFF2-40B4-BE49-F238E27FC236}">
                  <a16:creationId xmlns:a16="http://schemas.microsoft.com/office/drawing/2014/main" id="{C684AA02-7BFD-E270-D38E-E19F1C017F6A}"/>
                </a:ext>
              </a:extLst>
            </p:cNvPr>
            <p:cNvPicPr>
              <a:picLocks noChangeAspect="1"/>
            </p:cNvPicPr>
            <p:nvPr/>
          </p:nvPicPr>
          <p:blipFill>
            <a:blip r:embed="rId6"/>
            <a:srcRect/>
            <a:stretch/>
          </p:blipFill>
          <p:spPr>
            <a:xfrm>
              <a:off x="2127986" y="3620292"/>
              <a:ext cx="1252415" cy="1252415"/>
            </a:xfrm>
            <a:prstGeom prst="rect">
              <a:avLst/>
            </a:prstGeom>
          </p:spPr>
        </p:pic>
        <p:pic>
          <p:nvPicPr>
            <p:cNvPr id="10" name="Picture 9">
              <a:extLst>
                <a:ext uri="{FF2B5EF4-FFF2-40B4-BE49-F238E27FC236}">
                  <a16:creationId xmlns:a16="http://schemas.microsoft.com/office/drawing/2014/main" id="{8A9C34B5-9EB0-C0D2-C0C4-DF6BF820345B}"/>
                </a:ext>
              </a:extLst>
            </p:cNvPr>
            <p:cNvPicPr>
              <a:picLocks noChangeAspect="1"/>
            </p:cNvPicPr>
            <p:nvPr/>
          </p:nvPicPr>
          <p:blipFill>
            <a:blip r:embed="rId7"/>
            <a:stretch>
              <a:fillRect/>
            </a:stretch>
          </p:blipFill>
          <p:spPr>
            <a:xfrm>
              <a:off x="5763599" y="3620292"/>
              <a:ext cx="1252415" cy="1252415"/>
            </a:xfrm>
            <a:prstGeom prst="rect">
              <a:avLst/>
            </a:prstGeom>
          </p:spPr>
        </p:pic>
        <p:sp>
          <p:nvSpPr>
            <p:cNvPr id="11" name="TextBox 10">
              <a:extLst>
                <a:ext uri="{FF2B5EF4-FFF2-40B4-BE49-F238E27FC236}">
                  <a16:creationId xmlns:a16="http://schemas.microsoft.com/office/drawing/2014/main" id="{524FC06C-FF36-D87E-A332-D9D5F3E3C9A4}"/>
                </a:ext>
              </a:extLst>
            </p:cNvPr>
            <p:cNvSpPr txBox="1"/>
            <p:nvPr/>
          </p:nvSpPr>
          <p:spPr>
            <a:xfrm>
              <a:off x="3222358" y="2878720"/>
              <a:ext cx="2887329" cy="6463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TW" dirty="0"/>
                <a:t>Multi-task and Hitchhiking</a:t>
              </a:r>
            </a:p>
            <a:p>
              <a:pPr algn="ctr"/>
              <a:r>
                <a:rPr lang="en-US" dirty="0"/>
                <a:t>improve</a:t>
              </a:r>
              <a:r>
                <a:rPr lang="en-TW" dirty="0"/>
                <a:t> throughput</a:t>
              </a:r>
            </a:p>
          </p:txBody>
        </p:sp>
        <p:sp>
          <p:nvSpPr>
            <p:cNvPr id="12" name="TextBox 11">
              <a:extLst>
                <a:ext uri="{FF2B5EF4-FFF2-40B4-BE49-F238E27FC236}">
                  <a16:creationId xmlns:a16="http://schemas.microsoft.com/office/drawing/2014/main" id="{F693C8FB-BB22-C90F-7125-82F602C30789}"/>
                </a:ext>
              </a:extLst>
            </p:cNvPr>
            <p:cNvSpPr txBox="1"/>
            <p:nvPr/>
          </p:nvSpPr>
          <p:spPr>
            <a:xfrm>
              <a:off x="1829974" y="5099042"/>
              <a:ext cx="1819729" cy="6463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dirty="0"/>
                <a:t>Early exit </a:t>
              </a:r>
            </a:p>
            <a:p>
              <a:pPr algn="ctr"/>
              <a:r>
                <a:rPr lang="en-US" dirty="0"/>
                <a:t>reduces latency</a:t>
              </a:r>
              <a:endParaRPr lang="en-TW" dirty="0"/>
            </a:p>
          </p:txBody>
        </p:sp>
        <p:sp>
          <p:nvSpPr>
            <p:cNvPr id="13" name="TextBox 12">
              <a:extLst>
                <a:ext uri="{FF2B5EF4-FFF2-40B4-BE49-F238E27FC236}">
                  <a16:creationId xmlns:a16="http://schemas.microsoft.com/office/drawing/2014/main" id="{8C6BC3C7-E6D4-6561-BA33-EB5042B760AD}"/>
                </a:ext>
              </a:extLst>
            </p:cNvPr>
            <p:cNvSpPr txBox="1"/>
            <p:nvPr/>
          </p:nvSpPr>
          <p:spPr>
            <a:xfrm>
              <a:off x="5162564" y="5099042"/>
              <a:ext cx="2642070" cy="6463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dirty="0"/>
                <a:t>Reconfiguration </a:t>
              </a:r>
            </a:p>
            <a:p>
              <a:pPr algn="ctr"/>
              <a:r>
                <a:rPr lang="en-US" dirty="0"/>
                <a:t>increases satisfied ratio</a:t>
              </a:r>
              <a:endParaRPr lang="en-TW" dirty="0"/>
            </a:p>
          </p:txBody>
        </p:sp>
      </p:grpSp>
    </p:spTree>
    <p:extLst>
      <p:ext uri="{BB962C8B-B14F-4D97-AF65-F5344CB8AC3E}">
        <p14:creationId xmlns:p14="http://schemas.microsoft.com/office/powerpoint/2010/main" val="2392650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38C1-E9BB-C529-A424-9DBCA5E93222}"/>
              </a:ext>
            </a:extLst>
          </p:cNvPr>
          <p:cNvSpPr>
            <a:spLocks noGrp="1"/>
          </p:cNvSpPr>
          <p:nvPr>
            <p:ph type="title"/>
          </p:nvPr>
        </p:nvSpPr>
        <p:spPr/>
        <p:txBody>
          <a:bodyPr/>
          <a:lstStyle/>
          <a:p>
            <a:r>
              <a:rPr lang="en-TW" dirty="0"/>
              <a:t>Conclusion &amp; Future Work</a:t>
            </a:r>
          </a:p>
        </p:txBody>
      </p:sp>
      <p:sp>
        <p:nvSpPr>
          <p:cNvPr id="3" name="Text Placeholder 2">
            <a:extLst>
              <a:ext uri="{FF2B5EF4-FFF2-40B4-BE49-F238E27FC236}">
                <a16:creationId xmlns:a16="http://schemas.microsoft.com/office/drawing/2014/main" id="{5A35095A-CFE0-3F32-8A38-2299D15219E7}"/>
              </a:ext>
            </a:extLst>
          </p:cNvPr>
          <p:cNvSpPr>
            <a:spLocks noGrp="1"/>
          </p:cNvSpPr>
          <p:nvPr>
            <p:ph type="body" idx="1"/>
          </p:nvPr>
        </p:nvSpPr>
        <p:spPr/>
        <p:txBody>
          <a:bodyPr/>
          <a:lstStyle/>
          <a:p>
            <a:endParaRPr lang="en-TW"/>
          </a:p>
        </p:txBody>
      </p:sp>
      <p:sp>
        <p:nvSpPr>
          <p:cNvPr id="4" name="Slide Number Placeholder 3">
            <a:extLst>
              <a:ext uri="{FF2B5EF4-FFF2-40B4-BE49-F238E27FC236}">
                <a16:creationId xmlns:a16="http://schemas.microsoft.com/office/drawing/2014/main" id="{90759396-858C-226A-BB01-C3A937EDBAA9}"/>
              </a:ext>
            </a:extLst>
          </p:cNvPr>
          <p:cNvSpPr>
            <a:spLocks noGrp="1"/>
          </p:cNvSpPr>
          <p:nvPr>
            <p:ph type="sldNum" sz="quarter" idx="12"/>
          </p:nvPr>
        </p:nvSpPr>
        <p:spPr/>
        <p:txBody>
          <a:bodyPr/>
          <a:lstStyle/>
          <a:p>
            <a:fld id="{D8A6CFCF-6699-F547-B2B9-9792AFF236BC}" type="slidenum">
              <a:rPr lang="en-TW" smtClean="0"/>
              <a:t>49</a:t>
            </a:fld>
            <a:endParaRPr lang="en-TW" dirty="0"/>
          </a:p>
        </p:txBody>
      </p:sp>
    </p:spTree>
    <p:extLst>
      <p:ext uri="{BB962C8B-B14F-4D97-AF65-F5344CB8AC3E}">
        <p14:creationId xmlns:p14="http://schemas.microsoft.com/office/powerpoint/2010/main" val="158826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37A5-AEDB-1020-F90A-3E5EE37F4525}"/>
              </a:ext>
            </a:extLst>
          </p:cNvPr>
          <p:cNvSpPr>
            <a:spLocks noGrp="1"/>
          </p:cNvSpPr>
          <p:nvPr>
            <p:ph type="title"/>
          </p:nvPr>
        </p:nvSpPr>
        <p:spPr/>
        <p:txBody>
          <a:bodyPr/>
          <a:lstStyle/>
          <a:p>
            <a:r>
              <a:rPr lang="en-TW" dirty="0"/>
              <a:t>DNN Deployment Problem</a:t>
            </a:r>
          </a:p>
        </p:txBody>
      </p:sp>
      <p:sp>
        <p:nvSpPr>
          <p:cNvPr id="3" name="Content Placeholder 2">
            <a:extLst>
              <a:ext uri="{FF2B5EF4-FFF2-40B4-BE49-F238E27FC236}">
                <a16:creationId xmlns:a16="http://schemas.microsoft.com/office/drawing/2014/main" id="{2AD23881-9A47-94B4-C12E-1F6F7F462219}"/>
              </a:ext>
            </a:extLst>
          </p:cNvPr>
          <p:cNvSpPr>
            <a:spLocks noGrp="1"/>
          </p:cNvSpPr>
          <p:nvPr>
            <p:ph idx="1"/>
          </p:nvPr>
        </p:nvSpPr>
        <p:spPr>
          <a:xfrm>
            <a:off x="460331" y="1983620"/>
            <a:ext cx="4445203" cy="4654289"/>
          </a:xfrm>
        </p:spPr>
        <p:txBody>
          <a:bodyPr>
            <a:normAutofit/>
          </a:bodyPr>
          <a:lstStyle/>
          <a:p>
            <a:r>
              <a:rPr lang="en-US" dirty="0"/>
              <a:t>Deploying DNN</a:t>
            </a:r>
          </a:p>
          <a:p>
            <a:pPr lvl="1"/>
            <a:r>
              <a:rPr lang="en-US" dirty="0"/>
              <a:t>On IoT device: computing latency </a:t>
            </a:r>
          </a:p>
          <a:p>
            <a:pPr lvl="1"/>
            <a:r>
              <a:rPr lang="en-US" dirty="0"/>
              <a:t>On cloud server: transmission latency</a:t>
            </a:r>
          </a:p>
          <a:p>
            <a:r>
              <a:rPr lang="en-US" dirty="0"/>
              <a:t>DNN deployment decision becomes a key research problem to guarantee the Quality-of-Service (QoS) of IoT analytics</a:t>
            </a:r>
          </a:p>
          <a:p>
            <a:pPr lvl="1"/>
            <a:r>
              <a:rPr lang="en-US" dirty="0"/>
              <a:t>Trade-offs between analytics accuracy, computation and transmission latencies, network overhead, etc.</a:t>
            </a:r>
            <a:endParaRPr lang="en-TW" dirty="0"/>
          </a:p>
        </p:txBody>
      </p:sp>
      <p:sp>
        <p:nvSpPr>
          <p:cNvPr id="4" name="Slide Number Placeholder 3">
            <a:extLst>
              <a:ext uri="{FF2B5EF4-FFF2-40B4-BE49-F238E27FC236}">
                <a16:creationId xmlns:a16="http://schemas.microsoft.com/office/drawing/2014/main" id="{8C2C673F-EB64-14DD-F1BF-E0EF57658ACC}"/>
              </a:ext>
            </a:extLst>
          </p:cNvPr>
          <p:cNvSpPr>
            <a:spLocks noGrp="1"/>
          </p:cNvSpPr>
          <p:nvPr>
            <p:ph type="sldNum" sz="quarter" idx="12"/>
          </p:nvPr>
        </p:nvSpPr>
        <p:spPr/>
        <p:txBody>
          <a:bodyPr/>
          <a:lstStyle/>
          <a:p>
            <a:fld id="{D8A6CFCF-6699-F547-B2B9-9792AFF236BC}" type="slidenum">
              <a:rPr lang="en-TW" smtClean="0"/>
              <a:t>5</a:t>
            </a:fld>
            <a:endParaRPr lang="en-TW" dirty="0"/>
          </a:p>
        </p:txBody>
      </p:sp>
      <p:pic>
        <p:nvPicPr>
          <p:cNvPr id="6" name="Picture 5">
            <a:extLst>
              <a:ext uri="{FF2B5EF4-FFF2-40B4-BE49-F238E27FC236}">
                <a16:creationId xmlns:a16="http://schemas.microsoft.com/office/drawing/2014/main" id="{6E789DE9-9B75-E9A2-AB5B-34A866056778}"/>
              </a:ext>
            </a:extLst>
          </p:cNvPr>
          <p:cNvPicPr>
            <a:picLocks noChangeAspect="1"/>
          </p:cNvPicPr>
          <p:nvPr/>
        </p:nvPicPr>
        <p:blipFill>
          <a:blip r:embed="rId3"/>
          <a:stretch>
            <a:fillRect/>
          </a:stretch>
        </p:blipFill>
        <p:spPr>
          <a:xfrm>
            <a:off x="4459266" y="1870538"/>
            <a:ext cx="4445203" cy="3985031"/>
          </a:xfrm>
          <a:prstGeom prst="rect">
            <a:avLst/>
          </a:prstGeom>
        </p:spPr>
      </p:pic>
      <p:sp>
        <p:nvSpPr>
          <p:cNvPr id="5" name="TextBox 4">
            <a:extLst>
              <a:ext uri="{FF2B5EF4-FFF2-40B4-BE49-F238E27FC236}">
                <a16:creationId xmlns:a16="http://schemas.microsoft.com/office/drawing/2014/main" id="{9C72DA32-9300-F790-B464-5D8F9E31F4B9}"/>
              </a:ext>
            </a:extLst>
          </p:cNvPr>
          <p:cNvSpPr txBox="1"/>
          <p:nvPr/>
        </p:nvSpPr>
        <p:spPr>
          <a:xfrm>
            <a:off x="8176785" y="3790106"/>
            <a:ext cx="753732" cy="369332"/>
          </a:xfrm>
          <a:prstGeom prst="rect">
            <a:avLst/>
          </a:prstGeom>
          <a:solidFill>
            <a:schemeClr val="accent1">
              <a:lumMod val="50000"/>
            </a:schemeClr>
          </a:solidFill>
        </p:spPr>
        <p:txBody>
          <a:bodyPr wrap="none" rtlCol="0">
            <a:spAutoFit/>
          </a:bodyPr>
          <a:lstStyle/>
          <a:p>
            <a:r>
              <a:rPr lang="en-TW" dirty="0">
                <a:solidFill>
                  <a:schemeClr val="bg1"/>
                </a:solidFill>
              </a:rPr>
              <a:t>Thing</a:t>
            </a:r>
          </a:p>
        </p:txBody>
      </p:sp>
      <p:sp>
        <p:nvSpPr>
          <p:cNvPr id="7" name="TextBox 6">
            <a:extLst>
              <a:ext uri="{FF2B5EF4-FFF2-40B4-BE49-F238E27FC236}">
                <a16:creationId xmlns:a16="http://schemas.microsoft.com/office/drawing/2014/main" id="{CD8B7CC4-ECE8-A89F-74AF-B82BB42B69CE}"/>
              </a:ext>
            </a:extLst>
          </p:cNvPr>
          <p:cNvSpPr txBox="1"/>
          <p:nvPr/>
        </p:nvSpPr>
        <p:spPr>
          <a:xfrm>
            <a:off x="8214456" y="3003558"/>
            <a:ext cx="678391" cy="369332"/>
          </a:xfrm>
          <a:prstGeom prst="rect">
            <a:avLst/>
          </a:prstGeom>
          <a:solidFill>
            <a:schemeClr val="accent1">
              <a:lumMod val="50000"/>
            </a:schemeClr>
          </a:solidFill>
        </p:spPr>
        <p:txBody>
          <a:bodyPr wrap="none" rtlCol="0">
            <a:spAutoFit/>
          </a:bodyPr>
          <a:lstStyle/>
          <a:p>
            <a:r>
              <a:rPr lang="en-TW" dirty="0">
                <a:solidFill>
                  <a:schemeClr val="bg1"/>
                </a:solidFill>
              </a:rPr>
              <a:t>Edge</a:t>
            </a:r>
          </a:p>
        </p:txBody>
      </p:sp>
      <p:sp>
        <p:nvSpPr>
          <p:cNvPr id="8" name="TextBox 7">
            <a:extLst>
              <a:ext uri="{FF2B5EF4-FFF2-40B4-BE49-F238E27FC236}">
                <a16:creationId xmlns:a16="http://schemas.microsoft.com/office/drawing/2014/main" id="{C4B588DE-2A5C-6E29-2A4B-BC6AEEE15A93}"/>
              </a:ext>
            </a:extLst>
          </p:cNvPr>
          <p:cNvSpPr txBox="1"/>
          <p:nvPr/>
        </p:nvSpPr>
        <p:spPr>
          <a:xfrm>
            <a:off x="8169572" y="2125939"/>
            <a:ext cx="768159" cy="369332"/>
          </a:xfrm>
          <a:prstGeom prst="rect">
            <a:avLst/>
          </a:prstGeom>
          <a:solidFill>
            <a:schemeClr val="accent1">
              <a:lumMod val="50000"/>
            </a:schemeClr>
          </a:solidFill>
        </p:spPr>
        <p:txBody>
          <a:bodyPr wrap="none" rtlCol="0">
            <a:spAutoFit/>
          </a:bodyPr>
          <a:lstStyle/>
          <a:p>
            <a:r>
              <a:rPr lang="en-TW" dirty="0">
                <a:solidFill>
                  <a:schemeClr val="bg1"/>
                </a:solidFill>
              </a:rPr>
              <a:t>Cloud</a:t>
            </a:r>
          </a:p>
        </p:txBody>
      </p:sp>
      <p:sp>
        <p:nvSpPr>
          <p:cNvPr id="9" name="TextBox 8">
            <a:extLst>
              <a:ext uri="{FF2B5EF4-FFF2-40B4-BE49-F238E27FC236}">
                <a16:creationId xmlns:a16="http://schemas.microsoft.com/office/drawing/2014/main" id="{25F9DE6B-F11C-3610-044C-5498AC2CC962}"/>
              </a:ext>
            </a:extLst>
          </p:cNvPr>
          <p:cNvSpPr txBox="1"/>
          <p:nvPr/>
        </p:nvSpPr>
        <p:spPr>
          <a:xfrm>
            <a:off x="6117209" y="1444241"/>
            <a:ext cx="3026791" cy="369332"/>
          </a:xfrm>
          <a:prstGeom prst="rect">
            <a:avLst/>
          </a:prstGeom>
          <a:noFill/>
        </p:spPr>
        <p:txBody>
          <a:bodyPr wrap="none" rtlCol="0">
            <a:spAutoFit/>
          </a:bodyPr>
          <a:lstStyle/>
          <a:p>
            <a:r>
              <a:rPr lang="en-TW" b="1" dirty="0">
                <a:solidFill>
                  <a:schemeClr val="accent1">
                    <a:lumMod val="50000"/>
                  </a:schemeClr>
                </a:solidFill>
              </a:rPr>
              <a:t>Thing-to-Cloud Continuum</a:t>
            </a:r>
          </a:p>
        </p:txBody>
      </p:sp>
      <p:pic>
        <p:nvPicPr>
          <p:cNvPr id="11" name="Graphic 10" descr="Arrow Clockwise curve">
            <a:extLst>
              <a:ext uri="{FF2B5EF4-FFF2-40B4-BE49-F238E27FC236}">
                <a16:creationId xmlns:a16="http://schemas.microsoft.com/office/drawing/2014/main" id="{1164EF77-9756-EB77-F660-B8C4F99236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0272" y="2207058"/>
            <a:ext cx="414091" cy="414091"/>
          </a:xfrm>
          <a:prstGeom prst="rect">
            <a:avLst/>
          </a:prstGeom>
        </p:spPr>
      </p:pic>
      <p:pic>
        <p:nvPicPr>
          <p:cNvPr id="12" name="Graphic 11" descr="Arrow Clockwise curve">
            <a:extLst>
              <a:ext uri="{FF2B5EF4-FFF2-40B4-BE49-F238E27FC236}">
                <a16:creationId xmlns:a16="http://schemas.microsoft.com/office/drawing/2014/main" id="{A0102080-40F8-E99B-2A38-600055B71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0646" y="2880568"/>
            <a:ext cx="414091" cy="414091"/>
          </a:xfrm>
          <a:prstGeom prst="rect">
            <a:avLst/>
          </a:prstGeom>
        </p:spPr>
      </p:pic>
      <p:sp>
        <p:nvSpPr>
          <p:cNvPr id="13" name="Rectangle 12">
            <a:extLst>
              <a:ext uri="{FF2B5EF4-FFF2-40B4-BE49-F238E27FC236}">
                <a16:creationId xmlns:a16="http://schemas.microsoft.com/office/drawing/2014/main" id="{78025B21-C081-6D65-E33B-8143F3F062E5}"/>
              </a:ext>
            </a:extLst>
          </p:cNvPr>
          <p:cNvSpPr/>
          <p:nvPr/>
        </p:nvSpPr>
        <p:spPr>
          <a:xfrm>
            <a:off x="6548284" y="4310764"/>
            <a:ext cx="2487561" cy="154480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47710BF6-BEA6-F981-DCB0-D55258CC324A}"/>
              </a:ext>
            </a:extLst>
          </p:cNvPr>
          <p:cNvSpPr txBox="1"/>
          <p:nvPr/>
        </p:nvSpPr>
        <p:spPr>
          <a:xfrm rot="16200000">
            <a:off x="6282987" y="4790778"/>
            <a:ext cx="1176925" cy="584775"/>
          </a:xfrm>
          <a:prstGeom prst="rect">
            <a:avLst/>
          </a:prstGeom>
          <a:solidFill>
            <a:schemeClr val="bg1"/>
          </a:solidFill>
        </p:spPr>
        <p:txBody>
          <a:bodyPr wrap="none" rtlCol="0">
            <a:spAutoFit/>
          </a:bodyPr>
          <a:lstStyle/>
          <a:p>
            <a:pPr algn="ctr"/>
            <a:r>
              <a:rPr lang="en-TW" sz="1600" b="1" dirty="0">
                <a:latin typeface="Times New Roman" panose="02020603050405020304" pitchFamily="18" charset="0"/>
                <a:cs typeface="Times New Roman" panose="02020603050405020304" pitchFamily="18" charset="0"/>
              </a:rPr>
              <a:t>Computing</a:t>
            </a:r>
            <a:br>
              <a:rPr lang="en-TW" sz="1600" b="1" dirty="0">
                <a:latin typeface="Times New Roman" panose="02020603050405020304" pitchFamily="18" charset="0"/>
                <a:cs typeface="Times New Roman" panose="02020603050405020304" pitchFamily="18" charset="0"/>
              </a:rPr>
            </a:br>
            <a:r>
              <a:rPr lang="en-TW" sz="1600" b="1" dirty="0">
                <a:latin typeface="Times New Roman" panose="02020603050405020304" pitchFamily="18" charset="0"/>
                <a:cs typeface="Times New Roman" panose="02020603050405020304" pitchFamily="18" charset="0"/>
              </a:rPr>
              <a:t>Latency</a:t>
            </a:r>
          </a:p>
        </p:txBody>
      </p:sp>
    </p:spTree>
    <p:extLst>
      <p:ext uri="{BB962C8B-B14F-4D97-AF65-F5344CB8AC3E}">
        <p14:creationId xmlns:p14="http://schemas.microsoft.com/office/powerpoint/2010/main" val="18685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6ED9-A669-A2E7-0B12-793ED7FB1698}"/>
              </a:ext>
            </a:extLst>
          </p:cNvPr>
          <p:cNvSpPr>
            <a:spLocks noGrp="1"/>
          </p:cNvSpPr>
          <p:nvPr>
            <p:ph type="title"/>
          </p:nvPr>
        </p:nvSpPr>
        <p:spPr/>
        <p:txBody>
          <a:bodyPr/>
          <a:lstStyle/>
          <a:p>
            <a:r>
              <a:rPr lang="en-TW" dirty="0"/>
              <a:t>Conclusion</a:t>
            </a:r>
          </a:p>
        </p:txBody>
      </p:sp>
      <p:sp>
        <p:nvSpPr>
          <p:cNvPr id="3" name="Content Placeholder 2">
            <a:extLst>
              <a:ext uri="{FF2B5EF4-FFF2-40B4-BE49-F238E27FC236}">
                <a16:creationId xmlns:a16="http://schemas.microsoft.com/office/drawing/2014/main" id="{479ED706-36AD-8FFA-A2A7-DF67587F6683}"/>
              </a:ext>
            </a:extLst>
          </p:cNvPr>
          <p:cNvSpPr>
            <a:spLocks noGrp="1"/>
          </p:cNvSpPr>
          <p:nvPr>
            <p:ph idx="1"/>
          </p:nvPr>
        </p:nvSpPr>
        <p:spPr>
          <a:xfrm>
            <a:off x="685799" y="2121408"/>
            <a:ext cx="7969685" cy="4050792"/>
          </a:xfrm>
        </p:spPr>
        <p:txBody>
          <a:bodyPr>
            <a:normAutofit lnSpcReduction="10000"/>
          </a:bodyPr>
          <a:lstStyle/>
          <a:p>
            <a:r>
              <a:rPr lang="en-US" dirty="0"/>
              <a:t>Propose the T2C system for deploying DNNs in a thing-to-cloud continuum</a:t>
            </a:r>
          </a:p>
          <a:p>
            <a:r>
              <a:rPr lang="en-US" dirty="0"/>
              <a:t>Leverage multi-task, hitchhiking, early exits, and reconfiguration</a:t>
            </a:r>
          </a:p>
          <a:p>
            <a:endParaRPr lang="en-US" dirty="0"/>
          </a:p>
          <a:p>
            <a:endParaRPr lang="en-US" dirty="0"/>
          </a:p>
          <a:p>
            <a:r>
              <a:rPr lang="en-US" dirty="0"/>
              <a:t>Divide the deployment decision-making process into planning and operation phase</a:t>
            </a:r>
          </a:p>
          <a:p>
            <a:r>
              <a:rPr lang="en-US" dirty="0"/>
              <a:t>Solve the deployment planning problem and dynamic reconfiguration problem</a:t>
            </a:r>
          </a:p>
          <a:p>
            <a:r>
              <a:rPr lang="en-US" dirty="0"/>
              <a:t>T2C</a:t>
            </a:r>
            <a:r>
              <a:rPr lang="en-US" baseline="-25000" dirty="0"/>
              <a:t>MHE</a:t>
            </a:r>
            <a:r>
              <a:rPr lang="en-US" dirty="0"/>
              <a:t> achieves 6.8X throughput at low latency</a:t>
            </a:r>
          </a:p>
          <a:p>
            <a:r>
              <a:rPr lang="en-US" dirty="0"/>
              <a:t>T2C</a:t>
            </a:r>
            <a:r>
              <a:rPr lang="en-US" baseline="-25000" dirty="0"/>
              <a:t>MHER</a:t>
            </a:r>
            <a:r>
              <a:rPr lang="en-US" dirty="0"/>
              <a:t> improves up to 35% satisfied ratio</a:t>
            </a:r>
            <a:endParaRPr lang="en-TW" dirty="0"/>
          </a:p>
        </p:txBody>
      </p:sp>
      <p:sp>
        <p:nvSpPr>
          <p:cNvPr id="4" name="Slide Number Placeholder 3">
            <a:extLst>
              <a:ext uri="{FF2B5EF4-FFF2-40B4-BE49-F238E27FC236}">
                <a16:creationId xmlns:a16="http://schemas.microsoft.com/office/drawing/2014/main" id="{4C33DB3D-BAB5-E327-7276-D45889D219C4}"/>
              </a:ext>
            </a:extLst>
          </p:cNvPr>
          <p:cNvSpPr>
            <a:spLocks noGrp="1"/>
          </p:cNvSpPr>
          <p:nvPr>
            <p:ph type="sldNum" sz="quarter" idx="12"/>
          </p:nvPr>
        </p:nvSpPr>
        <p:spPr/>
        <p:txBody>
          <a:bodyPr/>
          <a:lstStyle/>
          <a:p>
            <a:fld id="{D8A6CFCF-6699-F547-B2B9-9792AFF236BC}" type="slidenum">
              <a:rPr lang="en-TW" smtClean="0"/>
              <a:t>50</a:t>
            </a:fld>
            <a:endParaRPr lang="en-TW" dirty="0"/>
          </a:p>
        </p:txBody>
      </p:sp>
      <p:grpSp>
        <p:nvGrpSpPr>
          <p:cNvPr id="5" name="Group 4">
            <a:extLst>
              <a:ext uri="{FF2B5EF4-FFF2-40B4-BE49-F238E27FC236}">
                <a16:creationId xmlns:a16="http://schemas.microsoft.com/office/drawing/2014/main" id="{8F823CB0-654C-0611-8A3B-226A4ED6ECDD}"/>
              </a:ext>
            </a:extLst>
          </p:cNvPr>
          <p:cNvGrpSpPr/>
          <p:nvPr/>
        </p:nvGrpSpPr>
        <p:grpSpPr>
          <a:xfrm>
            <a:off x="3730013" y="3148615"/>
            <a:ext cx="720000" cy="720000"/>
            <a:chOff x="6751318" y="5516998"/>
            <a:chExt cx="938349" cy="938349"/>
          </a:xfrm>
        </p:grpSpPr>
        <p:pic>
          <p:nvPicPr>
            <p:cNvPr id="6" name="Picture 5">
              <a:extLst>
                <a:ext uri="{FF2B5EF4-FFF2-40B4-BE49-F238E27FC236}">
                  <a16:creationId xmlns:a16="http://schemas.microsoft.com/office/drawing/2014/main" id="{DD4712E3-E6A9-E3B9-DCAF-760819621800}"/>
                </a:ext>
              </a:extLst>
            </p:cNvPr>
            <p:cNvPicPr>
              <a:picLocks noChangeAspect="1"/>
            </p:cNvPicPr>
            <p:nvPr/>
          </p:nvPicPr>
          <p:blipFill>
            <a:blip r:embed="rId3"/>
            <a:stretch>
              <a:fillRect/>
            </a:stretch>
          </p:blipFill>
          <p:spPr>
            <a:xfrm>
              <a:off x="6751318" y="5516998"/>
              <a:ext cx="938349" cy="938349"/>
            </a:xfrm>
            <a:prstGeom prst="rect">
              <a:avLst/>
            </a:prstGeom>
          </p:spPr>
        </p:pic>
        <p:pic>
          <p:nvPicPr>
            <p:cNvPr id="7" name="Picture 6">
              <a:extLst>
                <a:ext uri="{FF2B5EF4-FFF2-40B4-BE49-F238E27FC236}">
                  <a16:creationId xmlns:a16="http://schemas.microsoft.com/office/drawing/2014/main" id="{5AF4022A-24A7-3E0B-C5F6-06D7FE7C572B}"/>
                </a:ext>
              </a:extLst>
            </p:cNvPr>
            <p:cNvPicPr>
              <a:picLocks noChangeAspect="1"/>
            </p:cNvPicPr>
            <p:nvPr/>
          </p:nvPicPr>
          <p:blipFill>
            <a:blip r:embed="rId4"/>
            <a:stretch>
              <a:fillRect/>
            </a:stretch>
          </p:blipFill>
          <p:spPr>
            <a:xfrm>
              <a:off x="6832887" y="5516998"/>
              <a:ext cx="476794" cy="476794"/>
            </a:xfrm>
            <a:prstGeom prst="rect">
              <a:avLst/>
            </a:prstGeom>
          </p:spPr>
        </p:pic>
      </p:grpSp>
      <p:pic>
        <p:nvPicPr>
          <p:cNvPr id="9" name="Picture 8">
            <a:extLst>
              <a:ext uri="{FF2B5EF4-FFF2-40B4-BE49-F238E27FC236}">
                <a16:creationId xmlns:a16="http://schemas.microsoft.com/office/drawing/2014/main" id="{933C151C-50E6-CAD7-2CAF-DDA934ED8572}"/>
              </a:ext>
            </a:extLst>
          </p:cNvPr>
          <p:cNvPicPr>
            <a:picLocks noChangeAspect="1"/>
          </p:cNvPicPr>
          <p:nvPr/>
        </p:nvPicPr>
        <p:blipFill>
          <a:blip r:embed="rId5"/>
          <a:stretch>
            <a:fillRect/>
          </a:stretch>
        </p:blipFill>
        <p:spPr>
          <a:xfrm>
            <a:off x="2240005" y="3148615"/>
            <a:ext cx="720000" cy="720000"/>
          </a:xfrm>
          <a:prstGeom prst="rect">
            <a:avLst/>
          </a:prstGeom>
        </p:spPr>
      </p:pic>
      <p:pic>
        <p:nvPicPr>
          <p:cNvPr id="10" name="Picture 9">
            <a:extLst>
              <a:ext uri="{FF2B5EF4-FFF2-40B4-BE49-F238E27FC236}">
                <a16:creationId xmlns:a16="http://schemas.microsoft.com/office/drawing/2014/main" id="{6F4C04E3-3170-0CF4-2603-778EC61097E9}"/>
              </a:ext>
            </a:extLst>
          </p:cNvPr>
          <p:cNvPicPr>
            <a:picLocks noChangeAspect="1"/>
          </p:cNvPicPr>
          <p:nvPr/>
        </p:nvPicPr>
        <p:blipFill>
          <a:blip r:embed="rId6"/>
          <a:srcRect/>
          <a:stretch/>
        </p:blipFill>
        <p:spPr>
          <a:xfrm>
            <a:off x="5220021" y="3148615"/>
            <a:ext cx="720000" cy="720000"/>
          </a:xfrm>
          <a:prstGeom prst="rect">
            <a:avLst/>
          </a:prstGeom>
        </p:spPr>
      </p:pic>
      <p:pic>
        <p:nvPicPr>
          <p:cNvPr id="14" name="Picture 13">
            <a:extLst>
              <a:ext uri="{FF2B5EF4-FFF2-40B4-BE49-F238E27FC236}">
                <a16:creationId xmlns:a16="http://schemas.microsoft.com/office/drawing/2014/main" id="{B66E4DE8-1757-9812-A0DF-8D357F40CEE7}"/>
              </a:ext>
            </a:extLst>
          </p:cNvPr>
          <p:cNvPicPr>
            <a:picLocks noChangeAspect="1"/>
          </p:cNvPicPr>
          <p:nvPr/>
        </p:nvPicPr>
        <p:blipFill>
          <a:blip r:embed="rId7"/>
          <a:stretch>
            <a:fillRect/>
          </a:stretch>
        </p:blipFill>
        <p:spPr>
          <a:xfrm>
            <a:off x="6710030" y="3148615"/>
            <a:ext cx="720000" cy="720000"/>
          </a:xfrm>
          <a:prstGeom prst="rect">
            <a:avLst/>
          </a:prstGeom>
        </p:spPr>
      </p:pic>
    </p:spTree>
    <p:extLst>
      <p:ext uri="{BB962C8B-B14F-4D97-AF65-F5344CB8AC3E}">
        <p14:creationId xmlns:p14="http://schemas.microsoft.com/office/powerpoint/2010/main" val="595511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8C4E-9EDA-8A42-A0B6-71B26FD7E36A}"/>
              </a:ext>
            </a:extLst>
          </p:cNvPr>
          <p:cNvSpPr>
            <a:spLocks noGrp="1"/>
          </p:cNvSpPr>
          <p:nvPr>
            <p:ph type="title"/>
          </p:nvPr>
        </p:nvSpPr>
        <p:spPr>
          <a:xfrm>
            <a:off x="685800" y="0"/>
            <a:ext cx="7772400" cy="1609344"/>
          </a:xfrm>
        </p:spPr>
        <p:txBody>
          <a:bodyPr/>
          <a:lstStyle/>
          <a:p>
            <a:r>
              <a:rPr lang="en-TW" dirty="0"/>
              <a:t>Future Work</a:t>
            </a:r>
          </a:p>
        </p:txBody>
      </p:sp>
      <p:sp>
        <p:nvSpPr>
          <p:cNvPr id="4" name="Slide Number Placeholder 3">
            <a:extLst>
              <a:ext uri="{FF2B5EF4-FFF2-40B4-BE49-F238E27FC236}">
                <a16:creationId xmlns:a16="http://schemas.microsoft.com/office/drawing/2014/main" id="{217F1F97-D811-E246-99D3-D3818B732DA4}"/>
              </a:ext>
            </a:extLst>
          </p:cNvPr>
          <p:cNvSpPr>
            <a:spLocks noGrp="1"/>
          </p:cNvSpPr>
          <p:nvPr>
            <p:ph type="sldNum" sz="quarter" idx="12"/>
          </p:nvPr>
        </p:nvSpPr>
        <p:spPr/>
        <p:txBody>
          <a:bodyPr/>
          <a:lstStyle/>
          <a:p>
            <a:fld id="{D8A6CFCF-6699-F547-B2B9-9792AFF236BC}" type="slidenum">
              <a:rPr lang="en-TW" smtClean="0"/>
              <a:t>51</a:t>
            </a:fld>
            <a:endParaRPr lang="en-TW"/>
          </a:p>
        </p:txBody>
      </p:sp>
      <p:grpSp>
        <p:nvGrpSpPr>
          <p:cNvPr id="16" name="Group 15">
            <a:extLst>
              <a:ext uri="{FF2B5EF4-FFF2-40B4-BE49-F238E27FC236}">
                <a16:creationId xmlns:a16="http://schemas.microsoft.com/office/drawing/2014/main" id="{F091E311-A8D2-ABA6-3CBD-8D0299155121}"/>
              </a:ext>
            </a:extLst>
          </p:cNvPr>
          <p:cNvGrpSpPr/>
          <p:nvPr/>
        </p:nvGrpSpPr>
        <p:grpSpPr>
          <a:xfrm>
            <a:off x="3534900" y="981720"/>
            <a:ext cx="2413053" cy="1867815"/>
            <a:chOff x="3520296" y="983754"/>
            <a:chExt cx="2218998" cy="1732450"/>
          </a:xfrm>
        </p:grpSpPr>
        <p:pic>
          <p:nvPicPr>
            <p:cNvPr id="11" name="Picture 10">
              <a:extLst>
                <a:ext uri="{FF2B5EF4-FFF2-40B4-BE49-F238E27FC236}">
                  <a16:creationId xmlns:a16="http://schemas.microsoft.com/office/drawing/2014/main" id="{7C1FE5E5-9784-10B5-F87B-1953F2D38670}"/>
                </a:ext>
              </a:extLst>
            </p:cNvPr>
            <p:cNvPicPr>
              <a:picLocks noChangeAspect="1"/>
            </p:cNvPicPr>
            <p:nvPr/>
          </p:nvPicPr>
          <p:blipFill>
            <a:blip r:embed="rId3"/>
            <a:stretch>
              <a:fillRect/>
            </a:stretch>
          </p:blipFill>
          <p:spPr>
            <a:xfrm>
              <a:off x="3880608" y="1101703"/>
              <a:ext cx="1614501" cy="1614501"/>
            </a:xfrm>
            <a:prstGeom prst="rect">
              <a:avLst/>
            </a:prstGeom>
          </p:spPr>
        </p:pic>
        <p:pic>
          <p:nvPicPr>
            <p:cNvPr id="9" name="Picture 8">
              <a:extLst>
                <a:ext uri="{FF2B5EF4-FFF2-40B4-BE49-F238E27FC236}">
                  <a16:creationId xmlns:a16="http://schemas.microsoft.com/office/drawing/2014/main" id="{9A98D1D2-22E6-14E9-5A26-2F23B43D5AF5}"/>
                </a:ext>
              </a:extLst>
            </p:cNvPr>
            <p:cNvPicPr>
              <a:picLocks noChangeAspect="1"/>
            </p:cNvPicPr>
            <p:nvPr/>
          </p:nvPicPr>
          <p:blipFill>
            <a:blip r:embed="rId4"/>
            <a:stretch>
              <a:fillRect/>
            </a:stretch>
          </p:blipFill>
          <p:spPr>
            <a:xfrm>
              <a:off x="4948338" y="983754"/>
              <a:ext cx="790956" cy="790956"/>
            </a:xfrm>
            <a:prstGeom prst="rect">
              <a:avLst/>
            </a:prstGeom>
          </p:spPr>
        </p:pic>
        <p:pic>
          <p:nvPicPr>
            <p:cNvPr id="13" name="Picture 12">
              <a:extLst>
                <a:ext uri="{FF2B5EF4-FFF2-40B4-BE49-F238E27FC236}">
                  <a16:creationId xmlns:a16="http://schemas.microsoft.com/office/drawing/2014/main" id="{936F50E8-AD67-21C9-1989-7544D95E4495}"/>
                </a:ext>
              </a:extLst>
            </p:cNvPr>
            <p:cNvPicPr>
              <a:picLocks noChangeAspect="1"/>
            </p:cNvPicPr>
            <p:nvPr/>
          </p:nvPicPr>
          <p:blipFill>
            <a:blip r:embed="rId5"/>
            <a:stretch>
              <a:fillRect/>
            </a:stretch>
          </p:blipFill>
          <p:spPr>
            <a:xfrm>
              <a:off x="3520296" y="1173136"/>
              <a:ext cx="894177" cy="894177"/>
            </a:xfrm>
            <a:prstGeom prst="rect">
              <a:avLst/>
            </a:prstGeom>
          </p:spPr>
        </p:pic>
      </p:grpSp>
      <p:sp>
        <p:nvSpPr>
          <p:cNvPr id="17" name="TextBox 16">
            <a:extLst>
              <a:ext uri="{FF2B5EF4-FFF2-40B4-BE49-F238E27FC236}">
                <a16:creationId xmlns:a16="http://schemas.microsoft.com/office/drawing/2014/main" id="{8747D3D0-682D-3747-1B62-1F064C9048E5}"/>
              </a:ext>
            </a:extLst>
          </p:cNvPr>
          <p:cNvSpPr txBox="1"/>
          <p:nvPr/>
        </p:nvSpPr>
        <p:spPr>
          <a:xfrm>
            <a:off x="3554143" y="3038310"/>
            <a:ext cx="2551956" cy="369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TW" dirty="0"/>
              <a:t>Cost of reconfiguration</a:t>
            </a:r>
          </a:p>
        </p:txBody>
      </p:sp>
      <p:sp>
        <p:nvSpPr>
          <p:cNvPr id="19" name="TextBox 18">
            <a:extLst>
              <a:ext uri="{FF2B5EF4-FFF2-40B4-BE49-F238E27FC236}">
                <a16:creationId xmlns:a16="http://schemas.microsoft.com/office/drawing/2014/main" id="{3B836611-55C2-6ABC-67F8-15D346745926}"/>
              </a:ext>
            </a:extLst>
          </p:cNvPr>
          <p:cNvSpPr txBox="1"/>
          <p:nvPr/>
        </p:nvSpPr>
        <p:spPr>
          <a:xfrm>
            <a:off x="1093815" y="5784718"/>
            <a:ext cx="3029997" cy="6463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TW" dirty="0"/>
              <a:t>Multiple devices </a:t>
            </a:r>
            <a:br>
              <a:rPr lang="en-TW" dirty="0"/>
            </a:br>
            <a:r>
              <a:rPr lang="en-TW" dirty="0"/>
              <a:t>in each infrastructure layer</a:t>
            </a:r>
          </a:p>
        </p:txBody>
      </p:sp>
      <p:sp>
        <p:nvSpPr>
          <p:cNvPr id="22" name="TextBox 21">
            <a:extLst>
              <a:ext uri="{FF2B5EF4-FFF2-40B4-BE49-F238E27FC236}">
                <a16:creationId xmlns:a16="http://schemas.microsoft.com/office/drawing/2014/main" id="{7C9F4FEB-C58B-9E01-999D-65863D754F62}"/>
              </a:ext>
            </a:extLst>
          </p:cNvPr>
          <p:cNvSpPr txBox="1"/>
          <p:nvPr/>
        </p:nvSpPr>
        <p:spPr>
          <a:xfrm>
            <a:off x="5383202" y="5947515"/>
            <a:ext cx="3099310" cy="369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TW" dirty="0"/>
              <a:t>Adaptive aggregation period</a:t>
            </a:r>
          </a:p>
        </p:txBody>
      </p:sp>
      <p:grpSp>
        <p:nvGrpSpPr>
          <p:cNvPr id="27" name="Group 26">
            <a:extLst>
              <a:ext uri="{FF2B5EF4-FFF2-40B4-BE49-F238E27FC236}">
                <a16:creationId xmlns:a16="http://schemas.microsoft.com/office/drawing/2014/main" id="{69BAEE81-FAD1-1BED-B288-2CF0F2A8AD48}"/>
              </a:ext>
            </a:extLst>
          </p:cNvPr>
          <p:cNvGrpSpPr/>
          <p:nvPr/>
        </p:nvGrpSpPr>
        <p:grpSpPr>
          <a:xfrm>
            <a:off x="5343564" y="3997895"/>
            <a:ext cx="3100977" cy="1440815"/>
            <a:chOff x="5296083" y="4033886"/>
            <a:chExt cx="3018469" cy="1482765"/>
          </a:xfrm>
        </p:grpSpPr>
        <p:pic>
          <p:nvPicPr>
            <p:cNvPr id="21" name="Picture 20">
              <a:extLst>
                <a:ext uri="{FF2B5EF4-FFF2-40B4-BE49-F238E27FC236}">
                  <a16:creationId xmlns:a16="http://schemas.microsoft.com/office/drawing/2014/main" id="{41B2C048-85ED-4755-4203-06ACE73A0776}"/>
                </a:ext>
              </a:extLst>
            </p:cNvPr>
            <p:cNvPicPr>
              <a:picLocks noChangeAspect="1"/>
            </p:cNvPicPr>
            <p:nvPr/>
          </p:nvPicPr>
          <p:blipFill>
            <a:blip r:embed="rId6"/>
            <a:stretch>
              <a:fillRect/>
            </a:stretch>
          </p:blipFill>
          <p:spPr>
            <a:xfrm>
              <a:off x="5296083" y="4033886"/>
              <a:ext cx="1482765" cy="1482765"/>
            </a:xfrm>
            <a:prstGeom prst="rect">
              <a:avLst/>
            </a:prstGeom>
          </p:spPr>
        </p:pic>
        <p:pic>
          <p:nvPicPr>
            <p:cNvPr id="26" name="Picture 25">
              <a:extLst>
                <a:ext uri="{FF2B5EF4-FFF2-40B4-BE49-F238E27FC236}">
                  <a16:creationId xmlns:a16="http://schemas.microsoft.com/office/drawing/2014/main" id="{6D8EB24B-4988-66F2-4BFB-C96E360EACDE}"/>
                </a:ext>
              </a:extLst>
            </p:cNvPr>
            <p:cNvPicPr>
              <a:picLocks noChangeAspect="1"/>
            </p:cNvPicPr>
            <p:nvPr/>
          </p:nvPicPr>
          <p:blipFill>
            <a:blip r:embed="rId7"/>
            <a:stretch>
              <a:fillRect/>
            </a:stretch>
          </p:blipFill>
          <p:spPr>
            <a:xfrm>
              <a:off x="6831787" y="4033886"/>
              <a:ext cx="1482765" cy="1482765"/>
            </a:xfrm>
            <a:prstGeom prst="rect">
              <a:avLst/>
            </a:prstGeom>
          </p:spPr>
        </p:pic>
      </p:grpSp>
      <p:pic>
        <p:nvPicPr>
          <p:cNvPr id="31" name="Picture 30">
            <a:extLst>
              <a:ext uri="{FF2B5EF4-FFF2-40B4-BE49-F238E27FC236}">
                <a16:creationId xmlns:a16="http://schemas.microsoft.com/office/drawing/2014/main" id="{4765B60B-654C-8BE0-997F-93FD97C767A8}"/>
              </a:ext>
            </a:extLst>
          </p:cNvPr>
          <p:cNvPicPr>
            <a:picLocks noChangeAspect="1"/>
          </p:cNvPicPr>
          <p:nvPr/>
        </p:nvPicPr>
        <p:blipFill>
          <a:blip r:embed="rId8"/>
          <a:stretch>
            <a:fillRect/>
          </a:stretch>
        </p:blipFill>
        <p:spPr>
          <a:xfrm>
            <a:off x="4899096" y="2040375"/>
            <a:ext cx="815364" cy="815364"/>
          </a:xfrm>
          <a:prstGeom prst="rect">
            <a:avLst/>
          </a:prstGeom>
        </p:spPr>
      </p:pic>
      <p:pic>
        <p:nvPicPr>
          <p:cNvPr id="33" name="Picture 32">
            <a:extLst>
              <a:ext uri="{FF2B5EF4-FFF2-40B4-BE49-F238E27FC236}">
                <a16:creationId xmlns:a16="http://schemas.microsoft.com/office/drawing/2014/main" id="{7684FE10-BAE2-AAD7-B6AC-0B49C982727E}"/>
              </a:ext>
            </a:extLst>
          </p:cNvPr>
          <p:cNvPicPr>
            <a:picLocks noChangeAspect="1"/>
          </p:cNvPicPr>
          <p:nvPr/>
        </p:nvPicPr>
        <p:blipFill>
          <a:blip r:embed="rId9"/>
          <a:stretch>
            <a:fillRect/>
          </a:stretch>
        </p:blipFill>
        <p:spPr>
          <a:xfrm>
            <a:off x="1780656" y="3786531"/>
            <a:ext cx="1773487" cy="1773487"/>
          </a:xfrm>
          <a:prstGeom prst="rect">
            <a:avLst/>
          </a:prstGeom>
        </p:spPr>
      </p:pic>
    </p:spTree>
    <p:extLst>
      <p:ext uri="{BB962C8B-B14F-4D97-AF65-F5344CB8AC3E}">
        <p14:creationId xmlns:p14="http://schemas.microsoft.com/office/powerpoint/2010/main" val="3655618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E77A-6537-EB02-2CD9-CD8F916AA8BD}"/>
              </a:ext>
            </a:extLst>
          </p:cNvPr>
          <p:cNvSpPr>
            <a:spLocks noGrp="1"/>
          </p:cNvSpPr>
          <p:nvPr>
            <p:ph type="title"/>
          </p:nvPr>
        </p:nvSpPr>
        <p:spPr>
          <a:xfrm>
            <a:off x="685800" y="407223"/>
            <a:ext cx="7772400" cy="1609344"/>
          </a:xfrm>
        </p:spPr>
        <p:txBody>
          <a:bodyPr>
            <a:normAutofit/>
          </a:bodyPr>
          <a:lstStyle/>
          <a:p>
            <a:r>
              <a:rPr lang="en-TW" dirty="0"/>
              <a:t>Thank you for listening</a:t>
            </a:r>
            <a:br>
              <a:rPr lang="en-TW" dirty="0"/>
            </a:br>
            <a:r>
              <a:rPr lang="en-TW" sz="2000" dirty="0"/>
              <a:t>Chia-Ying Hsieh (cyinghsieh@gmail.com)</a:t>
            </a:r>
          </a:p>
        </p:txBody>
      </p:sp>
      <p:sp>
        <p:nvSpPr>
          <p:cNvPr id="3" name="Content Placeholder 2">
            <a:extLst>
              <a:ext uri="{FF2B5EF4-FFF2-40B4-BE49-F238E27FC236}">
                <a16:creationId xmlns:a16="http://schemas.microsoft.com/office/drawing/2014/main" id="{CEB7F369-B689-9D46-B0A6-AB20D65B3B69}"/>
              </a:ext>
            </a:extLst>
          </p:cNvPr>
          <p:cNvSpPr>
            <a:spLocks noGrp="1"/>
          </p:cNvSpPr>
          <p:nvPr>
            <p:ph idx="1"/>
          </p:nvPr>
        </p:nvSpPr>
        <p:spPr>
          <a:xfrm>
            <a:off x="685800" y="1856560"/>
            <a:ext cx="7772400" cy="4621343"/>
          </a:xfrm>
        </p:spPr>
        <p:txBody>
          <a:bodyPr>
            <a:normAutofit fontScale="92500" lnSpcReduction="20000"/>
          </a:bodyPr>
          <a:lstStyle/>
          <a:p>
            <a:pPr marL="0" indent="0">
              <a:lnSpc>
                <a:spcPct val="120000"/>
              </a:lnSpc>
              <a:buNone/>
            </a:pPr>
            <a:r>
              <a:rPr lang="en-US" altLang="zh-TW" sz="1600" i="1" dirty="0">
                <a:latin typeface="+mj-lt"/>
                <a:cs typeface="Times New Roman" panose="02020603050405020304" pitchFamily="18" charset="0"/>
              </a:rPr>
              <a:t>Thanks</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for</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the</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help</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of</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Prof.</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Hsu,</a:t>
            </a:r>
            <a:r>
              <a:rPr lang="zh-TW" altLang="en-US" sz="1600" i="1" dirty="0">
                <a:latin typeface="+mj-lt"/>
                <a:cs typeface="Times New Roman" panose="02020603050405020304" pitchFamily="18" charset="0"/>
              </a:rPr>
              <a:t> </a:t>
            </a:r>
            <a:r>
              <a:rPr lang="en-US" altLang="zh-TW" sz="1600" i="1" dirty="0">
                <a:latin typeface="+mj-lt"/>
                <a:cs typeface="Times New Roman" panose="02020603050405020304" pitchFamily="18" charset="0"/>
              </a:rPr>
              <a:t>Prof.</a:t>
            </a:r>
            <a:r>
              <a:rPr lang="zh-TW" altLang="en-US" sz="1600" i="1" dirty="0">
                <a:latin typeface="+mj-lt"/>
                <a:cs typeface="Times New Roman" panose="02020603050405020304" pitchFamily="18" charset="0"/>
              </a:rPr>
              <a:t> </a:t>
            </a:r>
            <a:r>
              <a:rPr lang="en-US" sz="1600" i="1" dirty="0" err="1">
                <a:latin typeface="+mj-lt"/>
              </a:rPr>
              <a:t>Venkatasubramanian</a:t>
            </a:r>
            <a:r>
              <a:rPr lang="en-US" altLang="zh-TW" sz="1600" i="1" dirty="0">
                <a:latin typeface="+mj-lt"/>
              </a:rPr>
              <a:t>, Praveen </a:t>
            </a:r>
            <a:r>
              <a:rPr lang="en-US" altLang="zh-TW" sz="1600" i="1" dirty="0" err="1">
                <a:latin typeface="+mj-lt"/>
              </a:rPr>
              <a:t>Venkateswaran</a:t>
            </a:r>
            <a:r>
              <a:rPr lang="en-US" altLang="zh-TW" sz="1600" i="1" dirty="0">
                <a:latin typeface="+mj-lt"/>
              </a:rPr>
              <a:t>,</a:t>
            </a:r>
            <a:r>
              <a:rPr lang="zh-TW" altLang="en-US" sz="1600" i="1" dirty="0">
                <a:latin typeface="+mj-lt"/>
              </a:rPr>
              <a:t> </a:t>
            </a:r>
            <a:r>
              <a:rPr lang="en-US" altLang="zh-TW" sz="1600" i="1" dirty="0">
                <a:latin typeface="+mj-lt"/>
              </a:rPr>
              <a:t>Tung-Chun Chang, Chao-Wen</a:t>
            </a:r>
            <a:r>
              <a:rPr lang="zh-TW" altLang="en-US" sz="1600" i="1" dirty="0">
                <a:latin typeface="+mj-lt"/>
              </a:rPr>
              <a:t> </a:t>
            </a:r>
            <a:r>
              <a:rPr lang="en-US" altLang="zh-TW" sz="1600" i="1" dirty="0">
                <a:latin typeface="+mj-lt"/>
              </a:rPr>
              <a:t>Chen, </a:t>
            </a:r>
            <a:r>
              <a:rPr lang="en-US" altLang="zh-TW" sz="1600" i="1" dirty="0" err="1">
                <a:latin typeface="+mj-lt"/>
              </a:rPr>
              <a:t>Kuan</a:t>
            </a:r>
            <a:r>
              <a:rPr lang="en-US" altLang="zh-TW" sz="1600" i="1" dirty="0">
                <a:latin typeface="+mj-lt"/>
              </a:rPr>
              <a:t>-Yu Lee, and</a:t>
            </a:r>
            <a:r>
              <a:rPr lang="zh-TW" altLang="en-US" sz="1600" i="1" dirty="0">
                <a:latin typeface="+mj-lt"/>
              </a:rPr>
              <a:t> </a:t>
            </a:r>
            <a:r>
              <a:rPr lang="en-US" altLang="zh-TW" sz="1600" i="1" dirty="0">
                <a:latin typeface="+mj-lt"/>
              </a:rPr>
              <a:t>all</a:t>
            </a:r>
            <a:r>
              <a:rPr lang="zh-TW" altLang="en-US" sz="1600" i="1" dirty="0">
                <a:latin typeface="+mj-lt"/>
              </a:rPr>
              <a:t> </a:t>
            </a:r>
            <a:r>
              <a:rPr lang="en-US" altLang="zh-TW" sz="1600" i="1" dirty="0">
                <a:latin typeface="+mj-lt"/>
              </a:rPr>
              <a:t>lab mates</a:t>
            </a:r>
          </a:p>
          <a:p>
            <a:pPr>
              <a:lnSpc>
                <a:spcPct val="120000"/>
              </a:lnSpc>
            </a:pPr>
            <a:r>
              <a:rPr lang="en-US" altLang="zh-TW" sz="1600" dirty="0">
                <a:latin typeface="+mj-lt"/>
              </a:rPr>
              <a:t>Publications</a:t>
            </a:r>
          </a:p>
          <a:p>
            <a:pPr lvl="1">
              <a:lnSpc>
                <a:spcPct val="120000"/>
              </a:lnSpc>
            </a:pPr>
            <a:r>
              <a:rPr lang="en-US" altLang="zh-TW" sz="1400" b="1" u="sng" dirty="0">
                <a:solidFill>
                  <a:srgbClr val="C00000"/>
                </a:solidFill>
                <a:latin typeface="+mj-lt"/>
              </a:rPr>
              <a:t>C. Hsieh</a:t>
            </a:r>
            <a:r>
              <a:rPr lang="en-US" altLang="zh-TW" sz="1400" dirty="0">
                <a:solidFill>
                  <a:srgbClr val="C00000"/>
                </a:solidFill>
                <a:latin typeface="+mj-lt"/>
              </a:rPr>
              <a:t>, P. </a:t>
            </a:r>
            <a:r>
              <a:rPr lang="en-US" altLang="zh-TW" sz="1400" dirty="0" err="1">
                <a:solidFill>
                  <a:srgbClr val="C00000"/>
                </a:solidFill>
                <a:latin typeface="+mj-lt"/>
              </a:rPr>
              <a:t>Venkateswaran</a:t>
            </a:r>
            <a:r>
              <a:rPr lang="en-US" altLang="zh-TW" sz="1400" dirty="0">
                <a:solidFill>
                  <a:srgbClr val="C00000"/>
                </a:solidFill>
                <a:latin typeface="+mj-lt"/>
              </a:rPr>
              <a:t>, N. </a:t>
            </a:r>
            <a:r>
              <a:rPr lang="en-US" altLang="zh-TW" sz="1400" dirty="0" err="1">
                <a:solidFill>
                  <a:srgbClr val="C00000"/>
                </a:solidFill>
                <a:latin typeface="+mj-lt"/>
              </a:rPr>
              <a:t>Venkatasubramanian</a:t>
            </a:r>
            <a:r>
              <a:rPr lang="en-US" altLang="zh-TW" sz="1400" dirty="0">
                <a:solidFill>
                  <a:srgbClr val="C00000"/>
                </a:solidFill>
                <a:latin typeface="+mj-lt"/>
              </a:rPr>
              <a:t>, and C. Hsu T2C: A Multi-User System for Deploying DNNs in a Thing-to-Cloud Continuum. In Proc. of IEEE  International Conference on Mobility, Sensing and Networking (MSN’22), December 2022, invited paper.</a:t>
            </a:r>
          </a:p>
          <a:p>
            <a:pPr lvl="1">
              <a:lnSpc>
                <a:spcPct val="120000"/>
              </a:lnSpc>
            </a:pPr>
            <a:r>
              <a:rPr lang="en-US" altLang="zh-TW" sz="1400" dirty="0">
                <a:latin typeface="+mj-lt"/>
              </a:rPr>
              <a:t>P. </a:t>
            </a:r>
            <a:r>
              <a:rPr lang="en-US" altLang="zh-TW" sz="1400" dirty="0" err="1">
                <a:latin typeface="+mj-lt"/>
              </a:rPr>
              <a:t>Venkateswaran</a:t>
            </a:r>
            <a:r>
              <a:rPr lang="en-US" altLang="zh-TW" sz="1400" dirty="0">
                <a:latin typeface="+mj-lt"/>
              </a:rPr>
              <a:t>, K. Benson, </a:t>
            </a:r>
            <a:r>
              <a:rPr lang="en-US" altLang="zh-TW" sz="1400" b="1" u="sng" dirty="0">
                <a:latin typeface="+mj-lt"/>
              </a:rPr>
              <a:t>C. Hsieh</a:t>
            </a:r>
            <a:r>
              <a:rPr lang="en-US" altLang="zh-TW" sz="1400" dirty="0">
                <a:latin typeface="+mj-lt"/>
              </a:rPr>
              <a:t>, C. Hsu, S. Mehrotra, and N. </a:t>
            </a:r>
            <a:r>
              <a:rPr lang="en-US" altLang="zh-TW" sz="1400" dirty="0" err="1">
                <a:latin typeface="+mj-lt"/>
              </a:rPr>
              <a:t>Venkatasubramanian</a:t>
            </a:r>
            <a:r>
              <a:rPr lang="en-US" altLang="zh-TW" sz="1400" dirty="0">
                <a:latin typeface="+mj-lt"/>
              </a:rPr>
              <a:t> REAM: A Framework for Resource Efficient Adaptive Monitoring of Community Spaces. Pervasive and Mobile Computing, September 2021.</a:t>
            </a:r>
          </a:p>
          <a:p>
            <a:pPr lvl="1">
              <a:lnSpc>
                <a:spcPct val="120000"/>
              </a:lnSpc>
            </a:pPr>
            <a:r>
              <a:rPr lang="en-US" altLang="zh-TW" sz="1400" dirty="0">
                <a:latin typeface="+mj-lt"/>
              </a:rPr>
              <a:t>T. Chang, G. </a:t>
            </a:r>
            <a:r>
              <a:rPr lang="en-US" altLang="zh-TW" sz="1400" dirty="0" err="1">
                <a:latin typeface="+mj-lt"/>
              </a:rPr>
              <a:t>Bouloukakis</a:t>
            </a:r>
            <a:r>
              <a:rPr lang="en-US" altLang="zh-TW" sz="1400" dirty="0">
                <a:latin typeface="+mj-lt"/>
              </a:rPr>
              <a:t>, </a:t>
            </a:r>
            <a:r>
              <a:rPr lang="en-US" altLang="zh-TW" sz="1400" b="1" u="sng" dirty="0">
                <a:latin typeface="+mj-lt"/>
              </a:rPr>
              <a:t>C. Hsieh</a:t>
            </a:r>
            <a:r>
              <a:rPr lang="en-US" altLang="zh-TW" sz="1400" dirty="0">
                <a:latin typeface="+mj-lt"/>
              </a:rPr>
              <a:t>, C. Hsu, and N. </a:t>
            </a:r>
            <a:r>
              <a:rPr lang="en-US" altLang="zh-TW" sz="1400" dirty="0" err="1">
                <a:latin typeface="+mj-lt"/>
              </a:rPr>
              <a:t>Venkatasubramanian</a:t>
            </a:r>
            <a:r>
              <a:rPr lang="en-US" altLang="zh-TW" sz="1400" dirty="0">
                <a:latin typeface="+mj-lt"/>
              </a:rPr>
              <a:t> </a:t>
            </a:r>
            <a:r>
              <a:rPr lang="en-US" altLang="zh-TW" sz="1400" dirty="0" err="1">
                <a:latin typeface="+mj-lt"/>
              </a:rPr>
              <a:t>SmartParcels</a:t>
            </a:r>
            <a:r>
              <a:rPr lang="en-US" altLang="zh-TW" sz="1400" dirty="0">
                <a:latin typeface="+mj-lt"/>
              </a:rPr>
              <a:t>: Cross-Layer IoT Planning for Smart Communities. In Proc. of ACM/IEEE Conference on Internet of Things Design and Implementation (IoTDI’21), May 2021.</a:t>
            </a:r>
          </a:p>
          <a:p>
            <a:pPr lvl="1">
              <a:lnSpc>
                <a:spcPct val="120000"/>
              </a:lnSpc>
            </a:pPr>
            <a:r>
              <a:rPr lang="en-US" altLang="zh-TW" sz="1400" dirty="0">
                <a:latin typeface="+mj-lt"/>
              </a:rPr>
              <a:t>T. Chang, G. </a:t>
            </a:r>
            <a:r>
              <a:rPr lang="en-US" altLang="zh-TW" sz="1400" dirty="0" err="1">
                <a:latin typeface="+mj-lt"/>
              </a:rPr>
              <a:t>Bouloukakis</a:t>
            </a:r>
            <a:r>
              <a:rPr lang="en-US" altLang="zh-TW" sz="1400" dirty="0">
                <a:latin typeface="+mj-lt"/>
              </a:rPr>
              <a:t>, </a:t>
            </a:r>
            <a:r>
              <a:rPr lang="en-US" altLang="zh-TW" sz="1400" b="1" u="sng" dirty="0">
                <a:latin typeface="+mj-lt"/>
              </a:rPr>
              <a:t>C. Hsieh</a:t>
            </a:r>
            <a:r>
              <a:rPr lang="en-US" altLang="zh-TW" sz="1400" dirty="0">
                <a:latin typeface="+mj-lt"/>
              </a:rPr>
              <a:t>, C. Hsu, and N. </a:t>
            </a:r>
            <a:r>
              <a:rPr lang="en-US" altLang="zh-TW" sz="1400" dirty="0" err="1">
                <a:latin typeface="+mj-lt"/>
              </a:rPr>
              <a:t>Venkatasubramanian</a:t>
            </a:r>
            <a:r>
              <a:rPr lang="en-US" altLang="zh-TW" sz="1400" dirty="0">
                <a:latin typeface="+mj-lt"/>
              </a:rPr>
              <a:t> </a:t>
            </a:r>
            <a:r>
              <a:rPr lang="en-US" altLang="zh-TW" sz="1400" dirty="0" err="1">
                <a:latin typeface="+mj-lt"/>
              </a:rPr>
              <a:t>SmartParcels</a:t>
            </a:r>
            <a:r>
              <a:rPr lang="en-US" altLang="zh-TW" sz="1400" dirty="0">
                <a:latin typeface="+mj-lt"/>
              </a:rPr>
              <a:t>–A What-if Analysis and Planning Tool for IoT-Enabled Smart communities. In Proc. of ACM/IEEE Conference on Internet of Things Design and Implementation (IoTDI’21), Demo Session, May 2021.</a:t>
            </a:r>
          </a:p>
          <a:p>
            <a:pPr lvl="1">
              <a:lnSpc>
                <a:spcPct val="120000"/>
              </a:lnSpc>
            </a:pPr>
            <a:r>
              <a:rPr lang="en-US" altLang="zh-TW" sz="1400" b="1" u="sng" dirty="0">
                <a:latin typeface="+mj-lt"/>
              </a:rPr>
              <a:t>C. Hsieh</a:t>
            </a:r>
            <a:r>
              <a:rPr lang="en-US" altLang="zh-TW" sz="1400" dirty="0">
                <a:latin typeface="+mj-lt"/>
              </a:rPr>
              <a:t>, Y. Li, </a:t>
            </a:r>
            <a:r>
              <a:rPr lang="en-US" altLang="zh-TW" sz="1400" dirty="0" err="1">
                <a:latin typeface="+mj-lt"/>
              </a:rPr>
              <a:t>C.Hsu</a:t>
            </a:r>
            <a:r>
              <a:rPr lang="en-US" altLang="zh-TW" sz="1400" dirty="0">
                <a:latin typeface="+mj-lt"/>
              </a:rPr>
              <a:t>, </a:t>
            </a:r>
            <a:r>
              <a:rPr lang="en-US" altLang="zh-TW" sz="1400" dirty="0" err="1">
                <a:latin typeface="+mj-lt"/>
              </a:rPr>
              <a:t>Y.Kuo</a:t>
            </a:r>
            <a:r>
              <a:rPr lang="en-US" altLang="zh-TW" sz="1400" dirty="0">
                <a:latin typeface="+mj-lt"/>
              </a:rPr>
              <a:t>, C. Chen, C. Hsu, and J. </a:t>
            </a:r>
            <a:r>
              <a:rPr lang="en-US" altLang="zh-TW" sz="1400" dirty="0" err="1">
                <a:latin typeface="+mj-lt"/>
              </a:rPr>
              <a:t>Sheu</a:t>
            </a:r>
            <a:r>
              <a:rPr lang="en-US" altLang="zh-TW" sz="1400" dirty="0">
                <a:latin typeface="+mj-lt"/>
              </a:rPr>
              <a:t> Stream Processing of Software-Defined Video Analytics on a Smart Campus. In Proc. of IEEE International Conference on Big Data Intelligence and Computing (DataCom’19), Demo Session, Kaohsiung, Taiwan, October 2019.</a:t>
            </a:r>
            <a:endParaRPr lang="en-TW" sz="1400" dirty="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40B410-98BF-02AA-34AF-B0C1169FB808}"/>
              </a:ext>
            </a:extLst>
          </p:cNvPr>
          <p:cNvSpPr>
            <a:spLocks noGrp="1"/>
          </p:cNvSpPr>
          <p:nvPr>
            <p:ph type="sldNum" sz="quarter" idx="12"/>
          </p:nvPr>
        </p:nvSpPr>
        <p:spPr/>
        <p:txBody>
          <a:bodyPr/>
          <a:lstStyle/>
          <a:p>
            <a:fld id="{D8A6CFCF-6699-F547-B2B9-9792AFF236BC}" type="slidenum">
              <a:rPr lang="en-TW" smtClean="0"/>
              <a:t>52</a:t>
            </a:fld>
            <a:endParaRPr lang="en-TW" dirty="0"/>
          </a:p>
        </p:txBody>
      </p:sp>
    </p:spTree>
    <p:extLst>
      <p:ext uri="{BB962C8B-B14F-4D97-AF65-F5344CB8AC3E}">
        <p14:creationId xmlns:p14="http://schemas.microsoft.com/office/powerpoint/2010/main" val="3222218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FD6F-FA52-1E4F-3990-5B9C16BA0B28}"/>
              </a:ext>
            </a:extLst>
          </p:cNvPr>
          <p:cNvSpPr>
            <a:spLocks noGrp="1"/>
          </p:cNvSpPr>
          <p:nvPr>
            <p:ph type="title"/>
          </p:nvPr>
        </p:nvSpPr>
        <p:spPr/>
        <p:txBody>
          <a:bodyPr/>
          <a:lstStyle/>
          <a:p>
            <a:r>
              <a:rPr lang="en-TW" dirty="0"/>
              <a:t>Multi-task Networks</a:t>
            </a:r>
          </a:p>
        </p:txBody>
      </p:sp>
      <p:sp>
        <p:nvSpPr>
          <p:cNvPr id="3" name="Content Placeholder 2">
            <a:extLst>
              <a:ext uri="{FF2B5EF4-FFF2-40B4-BE49-F238E27FC236}">
                <a16:creationId xmlns:a16="http://schemas.microsoft.com/office/drawing/2014/main" id="{A319F8CE-5E8A-1E05-D214-55870B594F85}"/>
              </a:ext>
            </a:extLst>
          </p:cNvPr>
          <p:cNvSpPr>
            <a:spLocks noGrp="1"/>
          </p:cNvSpPr>
          <p:nvPr>
            <p:ph idx="1"/>
          </p:nvPr>
        </p:nvSpPr>
        <p:spPr>
          <a:xfrm>
            <a:off x="685800" y="1820783"/>
            <a:ext cx="7772400" cy="4050792"/>
          </a:xfrm>
        </p:spPr>
        <p:txBody>
          <a:bodyPr/>
          <a:lstStyle/>
          <a:p>
            <a:r>
              <a:rPr lang="en-TW" dirty="0"/>
              <a:t>Originally proposed to share weights of prefix layers of different tasks [ML’97]</a:t>
            </a:r>
            <a:endParaRPr lang="en-US" dirty="0"/>
          </a:p>
          <a:p>
            <a:r>
              <a:rPr lang="en-US" dirty="0"/>
              <a:t>Trained several DNNs for multiple video analytics with different number of shared layers to trade accuracy and complexity [ATC'18]</a:t>
            </a:r>
            <a:endParaRPr lang="en-TW" dirty="0"/>
          </a:p>
          <a:p>
            <a:r>
              <a:rPr lang="en-US" dirty="0"/>
              <a:t>Trained popular networks and replaced the classifier (fully-connected layers) and some of the convolution layers with that of the target tasks [SEC’20]</a:t>
            </a:r>
          </a:p>
          <a:p>
            <a:endParaRPr lang="en-TW" dirty="0"/>
          </a:p>
        </p:txBody>
      </p:sp>
      <p:sp>
        <p:nvSpPr>
          <p:cNvPr id="4" name="Slide Number Placeholder 3">
            <a:extLst>
              <a:ext uri="{FF2B5EF4-FFF2-40B4-BE49-F238E27FC236}">
                <a16:creationId xmlns:a16="http://schemas.microsoft.com/office/drawing/2014/main" id="{E23FD17E-0EF3-C57C-2EC5-1B60C1E12354}"/>
              </a:ext>
            </a:extLst>
          </p:cNvPr>
          <p:cNvSpPr>
            <a:spLocks noGrp="1"/>
          </p:cNvSpPr>
          <p:nvPr>
            <p:ph type="sldNum" sz="quarter" idx="12"/>
          </p:nvPr>
        </p:nvSpPr>
        <p:spPr/>
        <p:txBody>
          <a:bodyPr/>
          <a:lstStyle/>
          <a:p>
            <a:fld id="{D8A6CFCF-6699-F547-B2B9-9792AFF236BC}" type="slidenum">
              <a:rPr lang="en-TW" smtClean="0"/>
              <a:t>53</a:t>
            </a:fld>
            <a:endParaRPr lang="en-TW" dirty="0"/>
          </a:p>
        </p:txBody>
      </p:sp>
      <p:sp>
        <p:nvSpPr>
          <p:cNvPr id="5" name="TextBox 4">
            <a:extLst>
              <a:ext uri="{FF2B5EF4-FFF2-40B4-BE49-F238E27FC236}">
                <a16:creationId xmlns:a16="http://schemas.microsoft.com/office/drawing/2014/main" id="{ABB274E4-512D-CCFF-42B6-AA9689A29515}"/>
              </a:ext>
            </a:extLst>
          </p:cNvPr>
          <p:cNvSpPr txBox="1"/>
          <p:nvPr/>
        </p:nvSpPr>
        <p:spPr>
          <a:xfrm>
            <a:off x="1691013" y="4597973"/>
            <a:ext cx="6037545" cy="707886"/>
          </a:xfrm>
          <a:prstGeom prst="rect">
            <a:avLst/>
          </a:prstGeom>
          <a:solidFill>
            <a:schemeClr val="accent4">
              <a:lumMod val="20000"/>
              <a:lumOff val="80000"/>
            </a:schemeClr>
          </a:solidFill>
        </p:spPr>
        <p:txBody>
          <a:bodyPr wrap="square" rtlCol="0">
            <a:spAutoFit/>
          </a:bodyPr>
          <a:lstStyle/>
          <a:p>
            <a:r>
              <a:rPr lang="en-TW" sz="2000" dirty="0">
                <a:solidFill>
                  <a:srgbClr val="C00000"/>
                </a:solidFill>
              </a:rPr>
              <a:t>Deploy </a:t>
            </a:r>
            <a:r>
              <a:rPr lang="en-US" sz="2000" dirty="0">
                <a:solidFill>
                  <a:srgbClr val="C00000"/>
                </a:solidFill>
              </a:rPr>
              <a:t>multi-task model in the thing-to-cloud continuum has not been thoroughly studied</a:t>
            </a:r>
            <a:endParaRPr lang="en-TW" sz="2000" dirty="0">
              <a:solidFill>
                <a:srgbClr val="C00000"/>
              </a:solidFill>
            </a:endParaRPr>
          </a:p>
        </p:txBody>
      </p:sp>
      <p:sp>
        <p:nvSpPr>
          <p:cNvPr id="6" name="TextBox 5">
            <a:extLst>
              <a:ext uri="{FF2B5EF4-FFF2-40B4-BE49-F238E27FC236}">
                <a16:creationId xmlns:a16="http://schemas.microsoft.com/office/drawing/2014/main" id="{9FB571D2-1B73-E41C-4428-43BFAA7FEA8B}"/>
              </a:ext>
            </a:extLst>
          </p:cNvPr>
          <p:cNvSpPr txBox="1"/>
          <p:nvPr/>
        </p:nvSpPr>
        <p:spPr>
          <a:xfrm>
            <a:off x="0" y="5401993"/>
            <a:ext cx="8537521" cy="1692771"/>
          </a:xfrm>
          <a:prstGeom prst="rect">
            <a:avLst/>
          </a:prstGeom>
          <a:noFill/>
        </p:spPr>
        <p:txBody>
          <a:bodyPr wrap="square" rtlCol="0">
            <a:spAutoFit/>
          </a:bodyPr>
          <a:lstStyle/>
          <a:p>
            <a:r>
              <a:rPr lang="en-TW" sz="1300" dirty="0"/>
              <a:t>[ML’97] </a:t>
            </a:r>
            <a:r>
              <a:rPr lang="en-US" sz="1300" dirty="0"/>
              <a:t>R. Caruana. Multitask learning. Springer Machine Learning, 28(1):41–75, July 1997.</a:t>
            </a:r>
          </a:p>
          <a:p>
            <a:r>
              <a:rPr lang="en-US" sz="1300" dirty="0"/>
              <a:t>[ATC’18] </a:t>
            </a:r>
            <a:r>
              <a:rPr lang="en-US" sz="1300" dirty="0">
                <a:effectLst/>
                <a:latin typeface="NimbusRomNo9L"/>
              </a:rPr>
              <a:t>A. Jiang, D. Wong, C. </a:t>
            </a:r>
            <a:r>
              <a:rPr lang="en-US" sz="1300" dirty="0" err="1">
                <a:effectLst/>
                <a:latin typeface="NimbusRomNo9L"/>
              </a:rPr>
              <a:t>Canel</a:t>
            </a:r>
            <a:r>
              <a:rPr lang="en-US" sz="1300" dirty="0">
                <a:effectLst/>
                <a:latin typeface="NimbusRomNo9L"/>
              </a:rPr>
              <a:t>, L. Tang, I. </a:t>
            </a:r>
            <a:r>
              <a:rPr lang="en-US" sz="1300" dirty="0" err="1">
                <a:effectLst/>
                <a:latin typeface="NimbusRomNo9L"/>
              </a:rPr>
              <a:t>Misra</a:t>
            </a:r>
            <a:r>
              <a:rPr lang="en-US" sz="1300" dirty="0">
                <a:effectLst/>
                <a:latin typeface="NimbusRomNo9L"/>
              </a:rPr>
              <a:t>, M. Kaminsky, M. </a:t>
            </a:r>
            <a:r>
              <a:rPr lang="en-US" sz="1300" dirty="0" err="1">
                <a:effectLst/>
                <a:latin typeface="NimbusRomNo9L"/>
              </a:rPr>
              <a:t>Kozuch</a:t>
            </a:r>
            <a:r>
              <a:rPr lang="en-US" sz="1300" dirty="0">
                <a:effectLst/>
                <a:latin typeface="NimbusRomNo9L"/>
              </a:rPr>
              <a:t>, P. Pillai, D. Andersen, and G. Ganger. Mainstream: Dynamic stem-sharing for multi-tenant video processing. In </a:t>
            </a:r>
            <a:r>
              <a:rPr lang="en-US" sz="1300" i="1" dirty="0">
                <a:effectLst/>
                <a:latin typeface="NimbusRomNo9L"/>
              </a:rPr>
              <a:t>Proc. of </a:t>
            </a:r>
            <a:r>
              <a:rPr lang="en-US" sz="1300" i="1" dirty="0" err="1">
                <a:effectLst/>
                <a:latin typeface="NimbusRomNo9L"/>
              </a:rPr>
              <a:t>Internatioal</a:t>
            </a:r>
            <a:r>
              <a:rPr lang="en-US" sz="1300" i="1" dirty="0">
                <a:effectLst/>
                <a:latin typeface="NimbusRomNo9L"/>
              </a:rPr>
              <a:t> USENIX Annual Technical Conference (ATC’18)</a:t>
            </a:r>
            <a:r>
              <a:rPr lang="en-US" sz="1300" dirty="0">
                <a:effectLst/>
                <a:latin typeface="NimbusRomNo9L"/>
              </a:rPr>
              <a:t>, pages 29–42, Boston, MA, July 2018. </a:t>
            </a:r>
            <a:endParaRPr lang="en-US" sz="1300" dirty="0">
              <a:effectLst/>
            </a:endParaRPr>
          </a:p>
          <a:p>
            <a:r>
              <a:rPr lang="en-TW" sz="1300" dirty="0"/>
              <a:t>[SEC’20] </a:t>
            </a:r>
            <a:r>
              <a:rPr lang="en-US" sz="1300" dirty="0">
                <a:effectLst/>
                <a:latin typeface="NimbusRomNo9L"/>
              </a:rPr>
              <a:t>M. Chao, R. </a:t>
            </a:r>
            <a:r>
              <a:rPr lang="en-US" sz="1300" dirty="0" err="1">
                <a:effectLst/>
                <a:latin typeface="NimbusRomNo9L"/>
              </a:rPr>
              <a:t>Stoleru</a:t>
            </a:r>
            <a:r>
              <a:rPr lang="en-US" sz="1300" dirty="0">
                <a:effectLst/>
                <a:latin typeface="NimbusRomNo9L"/>
              </a:rPr>
              <a:t>, L. </a:t>
            </a:r>
            <a:r>
              <a:rPr lang="en-US" sz="1300" dirty="0" err="1">
                <a:effectLst/>
                <a:latin typeface="NimbusRomNo9L"/>
              </a:rPr>
              <a:t>Jin</a:t>
            </a:r>
            <a:r>
              <a:rPr lang="en-US" sz="1300" dirty="0">
                <a:effectLst/>
                <a:latin typeface="NimbusRomNo9L"/>
              </a:rPr>
              <a:t>, S. Yao, M. Maurice, and R. Blalock. AMVP: Adaptive CNN-based multitask video processing on mobile stream processing platforms. In </a:t>
            </a:r>
            <a:r>
              <a:rPr lang="en-US" sz="1300" i="1" dirty="0">
                <a:effectLst/>
                <a:latin typeface="NimbusRomNo9L"/>
              </a:rPr>
              <a:t>Proc. of IEEE/ACM Symposium on Edge Computing (SEC’20)</a:t>
            </a:r>
            <a:r>
              <a:rPr lang="en-US" sz="1300" dirty="0">
                <a:effectLst/>
                <a:latin typeface="NimbusRomNo9L"/>
              </a:rPr>
              <a:t>, pages 96–109, Virtual, November 2020. </a:t>
            </a:r>
            <a:endParaRPr lang="en-US" sz="1300" dirty="0">
              <a:effectLst/>
            </a:endParaRPr>
          </a:p>
          <a:p>
            <a:endParaRPr lang="en-TW" sz="1300" dirty="0"/>
          </a:p>
        </p:txBody>
      </p:sp>
    </p:spTree>
    <p:extLst>
      <p:ext uri="{BB962C8B-B14F-4D97-AF65-F5344CB8AC3E}">
        <p14:creationId xmlns:p14="http://schemas.microsoft.com/office/powerpoint/2010/main" val="2287220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E133-2224-49AD-55D3-492AB86AAC38}"/>
              </a:ext>
            </a:extLst>
          </p:cNvPr>
          <p:cNvSpPr>
            <a:spLocks noGrp="1"/>
          </p:cNvSpPr>
          <p:nvPr>
            <p:ph type="title"/>
          </p:nvPr>
        </p:nvSpPr>
        <p:spPr>
          <a:xfrm>
            <a:off x="685800" y="220090"/>
            <a:ext cx="8821455" cy="1609344"/>
          </a:xfrm>
        </p:spPr>
        <p:txBody>
          <a:bodyPr/>
          <a:lstStyle/>
          <a:p>
            <a:r>
              <a:rPr lang="en-TW" dirty="0"/>
              <a:t>Early Exits and Deployment</a:t>
            </a:r>
          </a:p>
        </p:txBody>
      </p:sp>
      <p:sp>
        <p:nvSpPr>
          <p:cNvPr id="3" name="Content Placeholder 2">
            <a:extLst>
              <a:ext uri="{FF2B5EF4-FFF2-40B4-BE49-F238E27FC236}">
                <a16:creationId xmlns:a16="http://schemas.microsoft.com/office/drawing/2014/main" id="{0EBCD79A-EC91-DBAE-ACD3-560C88CE32D6}"/>
              </a:ext>
            </a:extLst>
          </p:cNvPr>
          <p:cNvSpPr>
            <a:spLocks noGrp="1"/>
          </p:cNvSpPr>
          <p:nvPr>
            <p:ph idx="1"/>
          </p:nvPr>
        </p:nvSpPr>
        <p:spPr>
          <a:xfrm>
            <a:off x="685800" y="1545220"/>
            <a:ext cx="7772400" cy="4050792"/>
          </a:xfrm>
        </p:spPr>
        <p:txBody>
          <a:bodyPr/>
          <a:lstStyle/>
          <a:p>
            <a:r>
              <a:rPr lang="en-US" dirty="0"/>
              <a:t>Infer with prefix layers as long as the accuracy reaches the target [ICPR'16]</a:t>
            </a:r>
          </a:p>
          <a:p>
            <a:r>
              <a:rPr lang="en-US" dirty="0"/>
              <a:t>Dynamically selected partition and exit points between an IoT device and an edge server [WC’19]</a:t>
            </a:r>
          </a:p>
          <a:p>
            <a:r>
              <a:rPr lang="en-US" dirty="0"/>
              <a:t>Partitioned the DNNs and guaranteed that the local device has at least an exit point [MobiCom’20]</a:t>
            </a:r>
          </a:p>
          <a:p>
            <a:endParaRPr lang="en-TW" dirty="0"/>
          </a:p>
        </p:txBody>
      </p:sp>
      <p:sp>
        <p:nvSpPr>
          <p:cNvPr id="4" name="Slide Number Placeholder 3">
            <a:extLst>
              <a:ext uri="{FF2B5EF4-FFF2-40B4-BE49-F238E27FC236}">
                <a16:creationId xmlns:a16="http://schemas.microsoft.com/office/drawing/2014/main" id="{321C3AC8-C323-283D-E129-2100258C7D83}"/>
              </a:ext>
            </a:extLst>
          </p:cNvPr>
          <p:cNvSpPr>
            <a:spLocks noGrp="1"/>
          </p:cNvSpPr>
          <p:nvPr>
            <p:ph type="sldNum" sz="quarter" idx="12"/>
          </p:nvPr>
        </p:nvSpPr>
        <p:spPr/>
        <p:txBody>
          <a:bodyPr/>
          <a:lstStyle/>
          <a:p>
            <a:fld id="{D8A6CFCF-6699-F547-B2B9-9792AFF236BC}" type="slidenum">
              <a:rPr lang="en-TW" smtClean="0"/>
              <a:t>54</a:t>
            </a:fld>
            <a:endParaRPr lang="en-TW" dirty="0"/>
          </a:p>
        </p:txBody>
      </p:sp>
      <p:sp>
        <p:nvSpPr>
          <p:cNvPr id="5" name="TextBox 4">
            <a:extLst>
              <a:ext uri="{FF2B5EF4-FFF2-40B4-BE49-F238E27FC236}">
                <a16:creationId xmlns:a16="http://schemas.microsoft.com/office/drawing/2014/main" id="{F78F01E9-72A2-E51B-5B1B-4589475F402F}"/>
              </a:ext>
            </a:extLst>
          </p:cNvPr>
          <p:cNvSpPr txBox="1"/>
          <p:nvPr/>
        </p:nvSpPr>
        <p:spPr>
          <a:xfrm>
            <a:off x="1426213" y="3708393"/>
            <a:ext cx="6291574" cy="1323439"/>
          </a:xfrm>
          <a:prstGeom prst="rect">
            <a:avLst/>
          </a:prstGeom>
          <a:solidFill>
            <a:schemeClr val="accent4">
              <a:lumMod val="20000"/>
              <a:lumOff val="80000"/>
            </a:schemeClr>
          </a:solidFill>
        </p:spPr>
        <p:txBody>
          <a:bodyPr wrap="square" rtlCol="0">
            <a:spAutoFit/>
          </a:bodyPr>
          <a:lstStyle/>
          <a:p>
            <a:pPr marL="457200" indent="-457200">
              <a:buAutoNum type="arabicPeriod"/>
            </a:pPr>
            <a:r>
              <a:rPr lang="en-US" sz="2000" dirty="0">
                <a:solidFill>
                  <a:srgbClr val="C00000"/>
                </a:solidFill>
              </a:rPr>
              <a:t>Only considered the decision between thing-edge or edge-cloud, the topology of thing-edge-cloud has not been fully studied yet</a:t>
            </a:r>
          </a:p>
          <a:p>
            <a:pPr marL="457200" indent="-457200">
              <a:buAutoNum type="arabicPeriod"/>
            </a:pPr>
            <a:r>
              <a:rPr lang="en-US" sz="2000" dirty="0">
                <a:solidFill>
                  <a:srgbClr val="C00000"/>
                </a:solidFill>
              </a:rPr>
              <a:t>Focus on one-time request</a:t>
            </a:r>
            <a:endParaRPr lang="en-TW" sz="2000" dirty="0">
              <a:solidFill>
                <a:srgbClr val="C00000"/>
              </a:solidFill>
            </a:endParaRPr>
          </a:p>
        </p:txBody>
      </p:sp>
      <p:sp>
        <p:nvSpPr>
          <p:cNvPr id="6" name="TextBox 5">
            <a:extLst>
              <a:ext uri="{FF2B5EF4-FFF2-40B4-BE49-F238E27FC236}">
                <a16:creationId xmlns:a16="http://schemas.microsoft.com/office/drawing/2014/main" id="{2C3F5B6F-28A6-6EC0-5B2A-BB6F184F0027}"/>
              </a:ext>
            </a:extLst>
          </p:cNvPr>
          <p:cNvSpPr txBox="1"/>
          <p:nvPr/>
        </p:nvSpPr>
        <p:spPr>
          <a:xfrm>
            <a:off x="278876" y="5085577"/>
            <a:ext cx="8586248" cy="1892826"/>
          </a:xfrm>
          <a:prstGeom prst="rect">
            <a:avLst/>
          </a:prstGeom>
          <a:noFill/>
        </p:spPr>
        <p:txBody>
          <a:bodyPr wrap="square" rtlCol="0">
            <a:spAutoFit/>
          </a:bodyPr>
          <a:lstStyle/>
          <a:p>
            <a:r>
              <a:rPr lang="en-TW" sz="1300" dirty="0"/>
              <a:t>[</a:t>
            </a:r>
            <a:r>
              <a:rPr lang="en-US" sz="1300" dirty="0"/>
              <a:t>ICPR’16</a:t>
            </a:r>
            <a:r>
              <a:rPr lang="en-TW" sz="1300" dirty="0"/>
              <a:t>] </a:t>
            </a:r>
            <a:r>
              <a:rPr lang="en-US" sz="1300" dirty="0">
                <a:effectLst/>
                <a:latin typeface="NimbusRomNo9L"/>
              </a:rPr>
              <a:t>S. </a:t>
            </a:r>
            <a:r>
              <a:rPr lang="en-US" sz="1300" dirty="0" err="1">
                <a:effectLst/>
                <a:latin typeface="NimbusRomNo9L"/>
              </a:rPr>
              <a:t>Teerapittayanon</a:t>
            </a:r>
            <a:r>
              <a:rPr lang="en-US" sz="1300" dirty="0">
                <a:effectLst/>
                <a:latin typeface="NimbusRomNo9L"/>
              </a:rPr>
              <a:t>, B. </a:t>
            </a:r>
            <a:r>
              <a:rPr lang="en-US" sz="1300" dirty="0" err="1">
                <a:effectLst/>
                <a:latin typeface="NimbusRomNo9L"/>
              </a:rPr>
              <a:t>McDanel</a:t>
            </a:r>
            <a:r>
              <a:rPr lang="en-US" sz="1300" dirty="0">
                <a:effectLst/>
                <a:latin typeface="NimbusRomNo9L"/>
              </a:rPr>
              <a:t>, and H. Kung. </a:t>
            </a:r>
            <a:r>
              <a:rPr lang="en-US" sz="1300" dirty="0" err="1">
                <a:effectLst/>
                <a:latin typeface="NimbusRomNo9L"/>
              </a:rPr>
              <a:t>Branchynet</a:t>
            </a:r>
            <a:r>
              <a:rPr lang="en-US" sz="1300" dirty="0">
                <a:effectLst/>
                <a:latin typeface="NimbusRomNo9L"/>
              </a:rPr>
              <a:t>: Fast inference via early exiting from deep neural networks. In </a:t>
            </a:r>
            <a:r>
              <a:rPr lang="en-US" sz="1300" i="1" dirty="0">
                <a:effectLst/>
                <a:latin typeface="NimbusRomNo9L"/>
              </a:rPr>
              <a:t>Proc. of IEEE International Conference on Pattern Recognition (ICPR’16)</a:t>
            </a:r>
            <a:r>
              <a:rPr lang="en-US" sz="1300" dirty="0">
                <a:effectLst/>
                <a:latin typeface="NimbusRomNo9L"/>
              </a:rPr>
              <a:t>, pages 2464–2469, Cancun, Mexico, December 2016. </a:t>
            </a:r>
            <a:endParaRPr lang="en-US" sz="1300" dirty="0">
              <a:effectLst/>
            </a:endParaRPr>
          </a:p>
          <a:p>
            <a:r>
              <a:rPr lang="en-TW" sz="1300" dirty="0"/>
              <a:t>[WC’19] </a:t>
            </a:r>
            <a:r>
              <a:rPr lang="en-US" sz="1300" dirty="0">
                <a:effectLst/>
                <a:latin typeface="NimbusRomNo9L"/>
              </a:rPr>
              <a:t>E. Li, L. Zeng, Z. Zhou, and X. Chen. </a:t>
            </a:r>
            <a:r>
              <a:rPr lang="en-US" sz="1300" dirty="0" err="1">
                <a:effectLst/>
                <a:latin typeface="NimbusRomNo9L"/>
              </a:rPr>
              <a:t>EdgeAI</a:t>
            </a:r>
            <a:r>
              <a:rPr lang="en-US" sz="1300" dirty="0">
                <a:effectLst/>
                <a:latin typeface="NimbusRomNo9L"/>
              </a:rPr>
              <a:t>: On-demand accelerating deep neural network inference via edge computing. </a:t>
            </a:r>
            <a:r>
              <a:rPr lang="en-US" sz="1300" i="1" dirty="0">
                <a:effectLst/>
                <a:latin typeface="NimbusRomNo9L"/>
              </a:rPr>
              <a:t>IEEE Transactions on Wireless </a:t>
            </a:r>
            <a:r>
              <a:rPr lang="en-US" sz="1300" i="1" dirty="0" err="1">
                <a:effectLst/>
                <a:latin typeface="NimbusRomNo9L"/>
              </a:rPr>
              <a:t>Communi</a:t>
            </a:r>
            <a:r>
              <a:rPr lang="en-US" sz="1300" i="1" dirty="0">
                <a:effectLst/>
                <a:latin typeface="NimbusRomNo9L"/>
              </a:rPr>
              <a:t>- cations</a:t>
            </a:r>
            <a:r>
              <a:rPr lang="en-US" sz="1300" dirty="0">
                <a:effectLst/>
                <a:latin typeface="NimbusRomNo9L"/>
              </a:rPr>
              <a:t>, 19(1):447–457, October 2019 </a:t>
            </a:r>
            <a:endParaRPr lang="en-US" sz="1300" dirty="0">
              <a:effectLst/>
            </a:endParaRPr>
          </a:p>
          <a:p>
            <a:r>
              <a:rPr lang="en-US" sz="1300" dirty="0">
                <a:effectLst/>
                <a:latin typeface="NimbusRomNo9L"/>
              </a:rPr>
              <a:t>[MobiCom’20]S. </a:t>
            </a:r>
            <a:r>
              <a:rPr lang="en-US" sz="1300" dirty="0" err="1">
                <a:effectLst/>
                <a:latin typeface="NimbusRomNo9L"/>
              </a:rPr>
              <a:t>Laskaridis</a:t>
            </a:r>
            <a:r>
              <a:rPr lang="en-US" sz="1300" dirty="0">
                <a:effectLst/>
                <a:latin typeface="NimbusRomNo9L"/>
              </a:rPr>
              <a:t>, S. I. </a:t>
            </a:r>
            <a:r>
              <a:rPr lang="en-US" sz="1300" dirty="0" err="1">
                <a:effectLst/>
                <a:latin typeface="NimbusRomNo9L"/>
              </a:rPr>
              <a:t>Venieris</a:t>
            </a:r>
            <a:r>
              <a:rPr lang="en-US" sz="1300" dirty="0">
                <a:effectLst/>
                <a:latin typeface="NimbusRomNo9L"/>
              </a:rPr>
              <a:t>, M. Almeida, I. </a:t>
            </a:r>
            <a:r>
              <a:rPr lang="en-US" sz="1300" dirty="0" err="1">
                <a:effectLst/>
                <a:latin typeface="NimbusRomNo9L"/>
              </a:rPr>
              <a:t>Leontiadis</a:t>
            </a:r>
            <a:r>
              <a:rPr lang="en-US" sz="1300" dirty="0">
                <a:effectLst/>
                <a:latin typeface="NimbusRomNo9L"/>
              </a:rPr>
              <a:t>, and N. D. Lane. </a:t>
            </a:r>
            <a:r>
              <a:rPr lang="en-US" sz="1300" dirty="0" err="1">
                <a:effectLst/>
                <a:latin typeface="NimbusRomNo9L"/>
              </a:rPr>
              <a:t>Spinn</a:t>
            </a:r>
            <a:r>
              <a:rPr lang="en-US" sz="1300" dirty="0">
                <a:effectLst/>
                <a:latin typeface="NimbusRomNo9L"/>
              </a:rPr>
              <a:t>: synergistic progressive inference of neural networks over device and cloud. In </a:t>
            </a:r>
            <a:r>
              <a:rPr lang="en-US" sz="1300" i="1" dirty="0">
                <a:effectLst/>
                <a:latin typeface="NimbusRomNo9L"/>
              </a:rPr>
              <a:t>Proc. of the Annual International Conference on Mobile Computing and Networking (Mobi- Com’20)</a:t>
            </a:r>
            <a:r>
              <a:rPr lang="en-US" sz="1300" dirty="0">
                <a:effectLst/>
                <a:latin typeface="NimbusRomNo9L"/>
              </a:rPr>
              <a:t>, pages 1–15, London, UK, April 2020. </a:t>
            </a:r>
            <a:endParaRPr lang="en-US" sz="1300" dirty="0">
              <a:effectLst/>
            </a:endParaRPr>
          </a:p>
          <a:p>
            <a:endParaRPr lang="en-TW" sz="1300" dirty="0"/>
          </a:p>
        </p:txBody>
      </p:sp>
    </p:spTree>
    <p:extLst>
      <p:ext uri="{BB962C8B-B14F-4D97-AF65-F5344CB8AC3E}">
        <p14:creationId xmlns:p14="http://schemas.microsoft.com/office/powerpoint/2010/main" val="154723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94C6-A5E2-AF88-9FC4-F397BF35C95F}"/>
              </a:ext>
            </a:extLst>
          </p:cNvPr>
          <p:cNvSpPr>
            <a:spLocks noGrp="1"/>
          </p:cNvSpPr>
          <p:nvPr>
            <p:ph type="title"/>
          </p:nvPr>
        </p:nvSpPr>
        <p:spPr/>
        <p:txBody>
          <a:bodyPr/>
          <a:lstStyle/>
          <a:p>
            <a:r>
              <a:rPr lang="en-TW" dirty="0"/>
              <a:t>Reconfiguration</a:t>
            </a:r>
          </a:p>
        </p:txBody>
      </p:sp>
      <p:sp>
        <p:nvSpPr>
          <p:cNvPr id="3" name="Content Placeholder 2">
            <a:extLst>
              <a:ext uri="{FF2B5EF4-FFF2-40B4-BE49-F238E27FC236}">
                <a16:creationId xmlns:a16="http://schemas.microsoft.com/office/drawing/2014/main" id="{B7C47090-73CF-D5BE-9065-73F447C230E1}"/>
              </a:ext>
            </a:extLst>
          </p:cNvPr>
          <p:cNvSpPr>
            <a:spLocks noGrp="1"/>
          </p:cNvSpPr>
          <p:nvPr>
            <p:ph idx="1"/>
          </p:nvPr>
        </p:nvSpPr>
        <p:spPr/>
        <p:txBody>
          <a:bodyPr/>
          <a:lstStyle/>
          <a:p>
            <a:r>
              <a:rPr lang="en-US" dirty="0"/>
              <a:t>Reconfigured mobile apps during cloud offloading to maximize the execution speed [CC’14]</a:t>
            </a:r>
          </a:p>
          <a:p>
            <a:r>
              <a:rPr lang="en-US" dirty="0"/>
              <a:t>Investigated if reconfiguration of DNN is useful [CLOUD’21]</a:t>
            </a:r>
          </a:p>
          <a:p>
            <a:r>
              <a:rPr lang="en-US" dirty="0"/>
              <a:t>Reduced service downtime of reconfiguration [IC2E’21]</a:t>
            </a:r>
            <a:endParaRPr lang="en-TW" dirty="0"/>
          </a:p>
        </p:txBody>
      </p:sp>
      <p:sp>
        <p:nvSpPr>
          <p:cNvPr id="4" name="Slide Number Placeholder 3">
            <a:extLst>
              <a:ext uri="{FF2B5EF4-FFF2-40B4-BE49-F238E27FC236}">
                <a16:creationId xmlns:a16="http://schemas.microsoft.com/office/drawing/2014/main" id="{2493DC27-5946-6368-A0E1-D077FF753CE4}"/>
              </a:ext>
            </a:extLst>
          </p:cNvPr>
          <p:cNvSpPr>
            <a:spLocks noGrp="1"/>
          </p:cNvSpPr>
          <p:nvPr>
            <p:ph type="sldNum" sz="quarter" idx="12"/>
          </p:nvPr>
        </p:nvSpPr>
        <p:spPr/>
        <p:txBody>
          <a:bodyPr/>
          <a:lstStyle/>
          <a:p>
            <a:fld id="{D8A6CFCF-6699-F547-B2B9-9792AFF236BC}" type="slidenum">
              <a:rPr lang="en-TW" smtClean="0"/>
              <a:t>55</a:t>
            </a:fld>
            <a:endParaRPr lang="en-TW" dirty="0"/>
          </a:p>
        </p:txBody>
      </p:sp>
      <p:sp>
        <p:nvSpPr>
          <p:cNvPr id="5" name="TextBox 4">
            <a:extLst>
              <a:ext uri="{FF2B5EF4-FFF2-40B4-BE49-F238E27FC236}">
                <a16:creationId xmlns:a16="http://schemas.microsoft.com/office/drawing/2014/main" id="{7CD71D28-17DE-21A9-01D5-6783B34A9A5A}"/>
              </a:ext>
            </a:extLst>
          </p:cNvPr>
          <p:cNvSpPr txBox="1"/>
          <p:nvPr/>
        </p:nvSpPr>
        <p:spPr>
          <a:xfrm>
            <a:off x="1078805" y="3921320"/>
            <a:ext cx="6374182" cy="707886"/>
          </a:xfrm>
          <a:prstGeom prst="rect">
            <a:avLst/>
          </a:prstGeom>
          <a:solidFill>
            <a:schemeClr val="accent4">
              <a:lumMod val="20000"/>
              <a:lumOff val="80000"/>
            </a:schemeClr>
          </a:solidFill>
        </p:spPr>
        <p:txBody>
          <a:bodyPr wrap="square" rtlCol="0">
            <a:spAutoFit/>
          </a:bodyPr>
          <a:lstStyle/>
          <a:p>
            <a:r>
              <a:rPr lang="en-TW" sz="2000" dirty="0">
                <a:solidFill>
                  <a:srgbClr val="C00000"/>
                </a:solidFill>
              </a:rPr>
              <a:t>Reconfiguration of DNNs has not been integrated in a deployment system </a:t>
            </a:r>
          </a:p>
        </p:txBody>
      </p:sp>
      <p:sp>
        <p:nvSpPr>
          <p:cNvPr id="6" name="TextBox 5">
            <a:extLst>
              <a:ext uri="{FF2B5EF4-FFF2-40B4-BE49-F238E27FC236}">
                <a16:creationId xmlns:a16="http://schemas.microsoft.com/office/drawing/2014/main" id="{EF5BDA78-82E9-5B49-46AD-FB5C336C92FF}"/>
              </a:ext>
            </a:extLst>
          </p:cNvPr>
          <p:cNvSpPr txBox="1"/>
          <p:nvPr/>
        </p:nvSpPr>
        <p:spPr>
          <a:xfrm>
            <a:off x="180594" y="5033754"/>
            <a:ext cx="8637729" cy="1692771"/>
          </a:xfrm>
          <a:prstGeom prst="rect">
            <a:avLst/>
          </a:prstGeom>
          <a:noFill/>
        </p:spPr>
        <p:txBody>
          <a:bodyPr wrap="square" rtlCol="0">
            <a:spAutoFit/>
          </a:bodyPr>
          <a:lstStyle/>
          <a:p>
            <a:r>
              <a:rPr lang="en-US" sz="1300" dirty="0"/>
              <a:t>[CC’14] L. Yang, J. Cao, S. Tang, D. Han, and N. Suri. Run time application repartitioning in dynamic mobile cloud environments. IEEE Transactions on Cloud Computing, 4(3):336–348, September 2014.</a:t>
            </a:r>
          </a:p>
          <a:p>
            <a:r>
              <a:rPr lang="en-US" sz="1300" dirty="0"/>
              <a:t>[CLOUD’21] F. McNamee, S. </a:t>
            </a:r>
            <a:r>
              <a:rPr lang="en-US" sz="1300" dirty="0" err="1"/>
              <a:t>Dustdar</a:t>
            </a:r>
            <a:r>
              <a:rPr lang="en-US" sz="1300" dirty="0"/>
              <a:t>, P. Kilpatrick, W. Shi, I. Spence, and B. Varghese. The case for adaptive deep neural networks in edge computing. In Proc. of IEEE International Conference on Cloud Computing (CLOUD’21), pages 43–52, Chicago, IL, September 2021.</a:t>
            </a:r>
          </a:p>
          <a:p>
            <a:r>
              <a:rPr lang="en-US" sz="1300" dirty="0"/>
              <a:t>[IC2E’21] A. Majeed, P. Kilpatrick, I. Spence, and B. Varghese. </a:t>
            </a:r>
            <a:r>
              <a:rPr lang="en-US" sz="1300" dirty="0" err="1"/>
              <a:t>NEUKONFIG:Reducing</a:t>
            </a:r>
            <a:r>
              <a:rPr lang="en-US" sz="1300" dirty="0"/>
              <a:t> edge service downtime when repartitioning DNNs. In in Proc. of IEEE International Conference on Cloud Engineering (IC2E’21), pages 118–125, San Francisco, CA, October 2021.</a:t>
            </a:r>
            <a:endParaRPr lang="en-TW" sz="1300" dirty="0"/>
          </a:p>
        </p:txBody>
      </p:sp>
    </p:spTree>
    <p:extLst>
      <p:ext uri="{BB962C8B-B14F-4D97-AF65-F5344CB8AC3E}">
        <p14:creationId xmlns:p14="http://schemas.microsoft.com/office/powerpoint/2010/main" val="2116955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06811-7831-46EE-D46C-E5A81FFCDBF1}"/>
              </a:ext>
            </a:extLst>
          </p:cNvPr>
          <p:cNvSpPr>
            <a:spLocks noGrp="1"/>
          </p:cNvSpPr>
          <p:nvPr>
            <p:ph type="title"/>
          </p:nvPr>
        </p:nvSpPr>
        <p:spPr/>
        <p:txBody>
          <a:bodyPr>
            <a:normAutofit fontScale="90000"/>
          </a:bodyPr>
          <a:lstStyle/>
          <a:p>
            <a:r>
              <a:rPr lang="en-US" dirty="0"/>
              <a:t>Overhead under Different Workload Compared to NEU</a:t>
            </a:r>
            <a:endParaRPr lang="en-TW" dirty="0"/>
          </a:p>
        </p:txBody>
      </p:sp>
      <p:sp>
        <p:nvSpPr>
          <p:cNvPr id="3" name="Content Placeholder 2">
            <a:extLst>
              <a:ext uri="{FF2B5EF4-FFF2-40B4-BE49-F238E27FC236}">
                <a16:creationId xmlns:a16="http://schemas.microsoft.com/office/drawing/2014/main" id="{6F19F9AA-8771-E6C2-E2A4-3F2058384701}"/>
              </a:ext>
            </a:extLst>
          </p:cNvPr>
          <p:cNvSpPr>
            <a:spLocks noGrp="1"/>
          </p:cNvSpPr>
          <p:nvPr>
            <p:ph idx="1"/>
          </p:nvPr>
        </p:nvSpPr>
        <p:spPr/>
        <p:txBody>
          <a:bodyPr/>
          <a:lstStyle/>
          <a:p>
            <a:r>
              <a:rPr lang="en-TW" dirty="0"/>
              <a:t>T2C algorithms </a:t>
            </a:r>
            <a:r>
              <a:rPr lang="en-US" dirty="0"/>
              <a:t>do not incur significantly more overhead when workload is heavier</a:t>
            </a:r>
            <a:endParaRPr lang="en-TW" dirty="0"/>
          </a:p>
        </p:txBody>
      </p:sp>
      <p:sp>
        <p:nvSpPr>
          <p:cNvPr id="4" name="Slide Number Placeholder 3">
            <a:extLst>
              <a:ext uri="{FF2B5EF4-FFF2-40B4-BE49-F238E27FC236}">
                <a16:creationId xmlns:a16="http://schemas.microsoft.com/office/drawing/2014/main" id="{DDB3ABEA-7093-CF17-04BE-C16E20BDE97A}"/>
              </a:ext>
            </a:extLst>
          </p:cNvPr>
          <p:cNvSpPr>
            <a:spLocks noGrp="1"/>
          </p:cNvSpPr>
          <p:nvPr>
            <p:ph type="sldNum" sz="quarter" idx="12"/>
          </p:nvPr>
        </p:nvSpPr>
        <p:spPr/>
        <p:txBody>
          <a:bodyPr/>
          <a:lstStyle/>
          <a:p>
            <a:fld id="{D8A6CFCF-6699-F547-B2B9-9792AFF236BC}" type="slidenum">
              <a:rPr lang="en-TW" smtClean="0"/>
              <a:t>56</a:t>
            </a:fld>
            <a:endParaRPr lang="en-TW" dirty="0"/>
          </a:p>
        </p:txBody>
      </p:sp>
      <p:pic>
        <p:nvPicPr>
          <p:cNvPr id="6" name="Picture 5">
            <a:extLst>
              <a:ext uri="{FF2B5EF4-FFF2-40B4-BE49-F238E27FC236}">
                <a16:creationId xmlns:a16="http://schemas.microsoft.com/office/drawing/2014/main" id="{0BBC0ED0-0276-9A5E-D1CB-55DAC53124DC}"/>
              </a:ext>
            </a:extLst>
          </p:cNvPr>
          <p:cNvPicPr>
            <a:picLocks noChangeAspect="1"/>
          </p:cNvPicPr>
          <p:nvPr/>
        </p:nvPicPr>
        <p:blipFill>
          <a:blip r:embed="rId2"/>
          <a:stretch>
            <a:fillRect/>
          </a:stretch>
        </p:blipFill>
        <p:spPr>
          <a:xfrm>
            <a:off x="371599" y="2859713"/>
            <a:ext cx="4044015" cy="3157876"/>
          </a:xfrm>
          <a:prstGeom prst="rect">
            <a:avLst/>
          </a:prstGeom>
        </p:spPr>
      </p:pic>
      <p:pic>
        <p:nvPicPr>
          <p:cNvPr id="8" name="Picture 7">
            <a:extLst>
              <a:ext uri="{FF2B5EF4-FFF2-40B4-BE49-F238E27FC236}">
                <a16:creationId xmlns:a16="http://schemas.microsoft.com/office/drawing/2014/main" id="{1F9D866F-6954-809C-135A-593C4960B357}"/>
              </a:ext>
            </a:extLst>
          </p:cNvPr>
          <p:cNvPicPr>
            <a:picLocks noChangeAspect="1"/>
          </p:cNvPicPr>
          <p:nvPr/>
        </p:nvPicPr>
        <p:blipFill>
          <a:blip r:embed="rId3"/>
          <a:stretch>
            <a:fillRect/>
          </a:stretch>
        </p:blipFill>
        <p:spPr>
          <a:xfrm>
            <a:off x="4765607" y="2906037"/>
            <a:ext cx="3973066" cy="3157875"/>
          </a:xfrm>
          <a:prstGeom prst="rect">
            <a:avLst/>
          </a:prstGeom>
        </p:spPr>
      </p:pic>
      <p:sp>
        <p:nvSpPr>
          <p:cNvPr id="9" name="TextBox 8">
            <a:extLst>
              <a:ext uri="{FF2B5EF4-FFF2-40B4-BE49-F238E27FC236}">
                <a16:creationId xmlns:a16="http://schemas.microsoft.com/office/drawing/2014/main" id="{DFE79BC2-7B60-7FA1-92CF-F3FDA4707291}"/>
              </a:ext>
            </a:extLst>
          </p:cNvPr>
          <p:cNvSpPr txBox="1"/>
          <p:nvPr/>
        </p:nvSpPr>
        <p:spPr>
          <a:xfrm>
            <a:off x="1571517" y="6213473"/>
            <a:ext cx="6000966" cy="400110"/>
          </a:xfrm>
          <a:prstGeom prst="rect">
            <a:avLst/>
          </a:prstGeom>
          <a:solidFill>
            <a:schemeClr val="accent4">
              <a:lumMod val="20000"/>
              <a:lumOff val="80000"/>
            </a:schemeClr>
          </a:solidFill>
        </p:spPr>
        <p:txBody>
          <a:bodyPr wrap="square" rtlCol="0">
            <a:spAutoFit/>
          </a:bodyPr>
          <a:lstStyle/>
          <a:p>
            <a:r>
              <a:rPr lang="en-US" sz="2000" b="1" dirty="0">
                <a:solidFill>
                  <a:srgbClr val="C00000"/>
                </a:solidFill>
              </a:rPr>
              <a:t>Our system scales well under heavy workload</a:t>
            </a:r>
            <a:endParaRPr lang="en-TW" sz="2000" b="1" dirty="0">
              <a:solidFill>
                <a:srgbClr val="C00000"/>
              </a:solidFill>
            </a:endParaRPr>
          </a:p>
        </p:txBody>
      </p:sp>
    </p:spTree>
    <p:extLst>
      <p:ext uri="{BB962C8B-B14F-4D97-AF65-F5344CB8AC3E}">
        <p14:creationId xmlns:p14="http://schemas.microsoft.com/office/powerpoint/2010/main" val="157034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FB0E-3F48-7E08-53BA-C882C7D4BB82}"/>
              </a:ext>
            </a:extLst>
          </p:cNvPr>
          <p:cNvSpPr>
            <a:spLocks noGrp="1"/>
          </p:cNvSpPr>
          <p:nvPr>
            <p:ph type="title"/>
          </p:nvPr>
        </p:nvSpPr>
        <p:spPr/>
        <p:txBody>
          <a:bodyPr/>
          <a:lstStyle/>
          <a:p>
            <a:r>
              <a:rPr lang="en-TW" dirty="0"/>
              <a:t>Latency Reduction by Reconfiguration</a:t>
            </a:r>
          </a:p>
        </p:txBody>
      </p:sp>
      <p:sp>
        <p:nvSpPr>
          <p:cNvPr id="3" name="Content Placeholder 2">
            <a:extLst>
              <a:ext uri="{FF2B5EF4-FFF2-40B4-BE49-F238E27FC236}">
                <a16:creationId xmlns:a16="http://schemas.microsoft.com/office/drawing/2014/main" id="{0528EEFE-7633-B907-BFA7-C29CDBEC94FF}"/>
              </a:ext>
            </a:extLst>
          </p:cNvPr>
          <p:cNvSpPr>
            <a:spLocks noGrp="1"/>
          </p:cNvSpPr>
          <p:nvPr>
            <p:ph idx="1"/>
          </p:nvPr>
        </p:nvSpPr>
        <p:spPr/>
        <p:txBody>
          <a:bodyPr/>
          <a:lstStyle/>
          <a:p>
            <a:r>
              <a:rPr lang="en-TW" dirty="0"/>
              <a:t>T2C</a:t>
            </a:r>
            <a:r>
              <a:rPr lang="en-TW" baseline="-25000" dirty="0"/>
              <a:t>MHER </a:t>
            </a:r>
            <a:r>
              <a:rPr lang="en-TW" dirty="0"/>
              <a:t>changes the partition points to reduce latency</a:t>
            </a:r>
          </a:p>
        </p:txBody>
      </p:sp>
      <p:sp>
        <p:nvSpPr>
          <p:cNvPr id="4" name="Slide Number Placeholder 3">
            <a:extLst>
              <a:ext uri="{FF2B5EF4-FFF2-40B4-BE49-F238E27FC236}">
                <a16:creationId xmlns:a16="http://schemas.microsoft.com/office/drawing/2014/main" id="{BC37B2B5-D26E-DB24-E68D-53ADAD097B2C}"/>
              </a:ext>
            </a:extLst>
          </p:cNvPr>
          <p:cNvSpPr>
            <a:spLocks noGrp="1"/>
          </p:cNvSpPr>
          <p:nvPr>
            <p:ph type="sldNum" sz="quarter" idx="12"/>
          </p:nvPr>
        </p:nvSpPr>
        <p:spPr/>
        <p:txBody>
          <a:bodyPr/>
          <a:lstStyle/>
          <a:p>
            <a:fld id="{D8A6CFCF-6699-F547-B2B9-9792AFF236BC}" type="slidenum">
              <a:rPr lang="en-TW" smtClean="0"/>
              <a:t>57</a:t>
            </a:fld>
            <a:endParaRPr lang="en-TW" dirty="0"/>
          </a:p>
        </p:txBody>
      </p:sp>
      <p:pic>
        <p:nvPicPr>
          <p:cNvPr id="6" name="Picture 5">
            <a:extLst>
              <a:ext uri="{FF2B5EF4-FFF2-40B4-BE49-F238E27FC236}">
                <a16:creationId xmlns:a16="http://schemas.microsoft.com/office/drawing/2014/main" id="{90E9A9F8-A0DF-DEC2-8246-EE2E291CC18E}"/>
              </a:ext>
            </a:extLst>
          </p:cNvPr>
          <p:cNvPicPr>
            <a:picLocks noChangeAspect="1"/>
          </p:cNvPicPr>
          <p:nvPr/>
        </p:nvPicPr>
        <p:blipFill>
          <a:blip r:embed="rId2"/>
          <a:stretch>
            <a:fillRect/>
          </a:stretch>
        </p:blipFill>
        <p:spPr>
          <a:xfrm>
            <a:off x="180594" y="3429000"/>
            <a:ext cx="4066390" cy="3175348"/>
          </a:xfrm>
          <a:prstGeom prst="rect">
            <a:avLst/>
          </a:prstGeom>
        </p:spPr>
      </p:pic>
      <p:pic>
        <p:nvPicPr>
          <p:cNvPr id="8" name="Picture 7">
            <a:extLst>
              <a:ext uri="{FF2B5EF4-FFF2-40B4-BE49-F238E27FC236}">
                <a16:creationId xmlns:a16="http://schemas.microsoft.com/office/drawing/2014/main" id="{BBC61A81-B9C1-C401-E1B6-5CC2ECB5BE27}"/>
              </a:ext>
            </a:extLst>
          </p:cNvPr>
          <p:cNvPicPr>
            <a:picLocks noChangeAspect="1"/>
          </p:cNvPicPr>
          <p:nvPr/>
        </p:nvPicPr>
        <p:blipFill>
          <a:blip r:embed="rId3"/>
          <a:stretch>
            <a:fillRect/>
          </a:stretch>
        </p:blipFill>
        <p:spPr>
          <a:xfrm>
            <a:off x="4353620" y="3285891"/>
            <a:ext cx="4269548" cy="3461566"/>
          </a:xfrm>
          <a:prstGeom prst="rect">
            <a:avLst/>
          </a:prstGeom>
        </p:spPr>
      </p:pic>
      <p:sp>
        <p:nvSpPr>
          <p:cNvPr id="9" name="TextBox 8">
            <a:extLst>
              <a:ext uri="{FF2B5EF4-FFF2-40B4-BE49-F238E27FC236}">
                <a16:creationId xmlns:a16="http://schemas.microsoft.com/office/drawing/2014/main" id="{0A740EF5-AF11-9158-45A4-984B3B083759}"/>
              </a:ext>
            </a:extLst>
          </p:cNvPr>
          <p:cNvSpPr txBox="1"/>
          <p:nvPr/>
        </p:nvSpPr>
        <p:spPr>
          <a:xfrm>
            <a:off x="2544181" y="3088361"/>
            <a:ext cx="1556836" cy="400110"/>
          </a:xfrm>
          <a:prstGeom prst="rect">
            <a:avLst/>
          </a:prstGeom>
          <a:noFill/>
        </p:spPr>
        <p:txBody>
          <a:bodyPr wrap="none" rtlCol="0">
            <a:spAutoFit/>
          </a:bodyPr>
          <a:lstStyle/>
          <a:p>
            <a:r>
              <a:rPr lang="en-TW" sz="2000" dirty="0">
                <a:solidFill>
                  <a:srgbClr val="C00000"/>
                </a:solidFill>
              </a:rPr>
              <a:t>7.67% lower</a:t>
            </a:r>
          </a:p>
        </p:txBody>
      </p:sp>
      <p:sp>
        <p:nvSpPr>
          <p:cNvPr id="10" name="TextBox 9">
            <a:extLst>
              <a:ext uri="{FF2B5EF4-FFF2-40B4-BE49-F238E27FC236}">
                <a16:creationId xmlns:a16="http://schemas.microsoft.com/office/drawing/2014/main" id="{B01F60D5-7E3B-E756-A099-16FE5E88CA6F}"/>
              </a:ext>
            </a:extLst>
          </p:cNvPr>
          <p:cNvSpPr txBox="1"/>
          <p:nvPr/>
        </p:nvSpPr>
        <p:spPr>
          <a:xfrm>
            <a:off x="7031887" y="3058404"/>
            <a:ext cx="1691489" cy="400110"/>
          </a:xfrm>
          <a:prstGeom prst="rect">
            <a:avLst/>
          </a:prstGeom>
          <a:noFill/>
        </p:spPr>
        <p:txBody>
          <a:bodyPr wrap="none" rtlCol="0">
            <a:spAutoFit/>
          </a:bodyPr>
          <a:lstStyle/>
          <a:p>
            <a:r>
              <a:rPr lang="en-TW" sz="2000" dirty="0">
                <a:solidFill>
                  <a:srgbClr val="C00000"/>
                </a:solidFill>
              </a:rPr>
              <a:t>10.28% lower</a:t>
            </a:r>
          </a:p>
        </p:txBody>
      </p:sp>
    </p:spTree>
    <p:extLst>
      <p:ext uri="{BB962C8B-B14F-4D97-AF65-F5344CB8AC3E}">
        <p14:creationId xmlns:p14="http://schemas.microsoft.com/office/powerpoint/2010/main" val="3639040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B3A9-EA5D-E547-76E4-4E0A6B5FCECE}"/>
              </a:ext>
            </a:extLst>
          </p:cNvPr>
          <p:cNvSpPr>
            <a:spLocks noGrp="1"/>
          </p:cNvSpPr>
          <p:nvPr>
            <p:ph type="title"/>
          </p:nvPr>
        </p:nvSpPr>
        <p:spPr/>
        <p:txBody>
          <a:bodyPr/>
          <a:lstStyle/>
          <a:p>
            <a:r>
              <a:rPr lang="en-TW" dirty="0"/>
              <a:t>Performance under Different Workload</a:t>
            </a:r>
          </a:p>
        </p:txBody>
      </p:sp>
      <p:sp>
        <p:nvSpPr>
          <p:cNvPr id="3" name="Content Placeholder 2">
            <a:extLst>
              <a:ext uri="{FF2B5EF4-FFF2-40B4-BE49-F238E27FC236}">
                <a16:creationId xmlns:a16="http://schemas.microsoft.com/office/drawing/2014/main" id="{3AC64BA3-8F3C-597B-55DC-FEA067F5686A}"/>
              </a:ext>
            </a:extLst>
          </p:cNvPr>
          <p:cNvSpPr>
            <a:spLocks noGrp="1"/>
          </p:cNvSpPr>
          <p:nvPr>
            <p:ph idx="1"/>
          </p:nvPr>
        </p:nvSpPr>
        <p:spPr/>
        <p:txBody>
          <a:bodyPr/>
          <a:lstStyle/>
          <a:p>
            <a:r>
              <a:rPr lang="en-US" dirty="0"/>
              <a:t>T2C</a:t>
            </a:r>
            <a:r>
              <a:rPr lang="en-US" baseline="-25000" dirty="0"/>
              <a:t>MHER</a:t>
            </a:r>
            <a:r>
              <a:rPr lang="en-US" dirty="0"/>
              <a:t> always achieves better satisfied ratio under different workload</a:t>
            </a:r>
          </a:p>
          <a:p>
            <a:r>
              <a:rPr lang="en-US" dirty="0"/>
              <a:t>Higher control overhead but still &lt; 1.5 Mbps</a:t>
            </a:r>
            <a:endParaRPr lang="en-TW" dirty="0"/>
          </a:p>
        </p:txBody>
      </p:sp>
      <p:sp>
        <p:nvSpPr>
          <p:cNvPr id="4" name="Slide Number Placeholder 3">
            <a:extLst>
              <a:ext uri="{FF2B5EF4-FFF2-40B4-BE49-F238E27FC236}">
                <a16:creationId xmlns:a16="http://schemas.microsoft.com/office/drawing/2014/main" id="{B6474270-D06A-FDE1-64A9-B591EAE97E36}"/>
              </a:ext>
            </a:extLst>
          </p:cNvPr>
          <p:cNvSpPr>
            <a:spLocks noGrp="1"/>
          </p:cNvSpPr>
          <p:nvPr>
            <p:ph type="sldNum" sz="quarter" idx="12"/>
          </p:nvPr>
        </p:nvSpPr>
        <p:spPr/>
        <p:txBody>
          <a:bodyPr/>
          <a:lstStyle/>
          <a:p>
            <a:fld id="{D8A6CFCF-6699-F547-B2B9-9792AFF236BC}" type="slidenum">
              <a:rPr lang="en-TW" smtClean="0"/>
              <a:t>58</a:t>
            </a:fld>
            <a:endParaRPr lang="en-TW" dirty="0"/>
          </a:p>
        </p:txBody>
      </p:sp>
      <p:pic>
        <p:nvPicPr>
          <p:cNvPr id="8" name="Picture 7">
            <a:extLst>
              <a:ext uri="{FF2B5EF4-FFF2-40B4-BE49-F238E27FC236}">
                <a16:creationId xmlns:a16="http://schemas.microsoft.com/office/drawing/2014/main" id="{1C2CCDB9-9BD2-9873-735A-23E311AE9104}"/>
              </a:ext>
            </a:extLst>
          </p:cNvPr>
          <p:cNvPicPr>
            <a:picLocks noChangeAspect="1"/>
          </p:cNvPicPr>
          <p:nvPr/>
        </p:nvPicPr>
        <p:blipFill>
          <a:blip r:embed="rId2"/>
          <a:stretch>
            <a:fillRect/>
          </a:stretch>
        </p:blipFill>
        <p:spPr>
          <a:xfrm>
            <a:off x="180594" y="3429000"/>
            <a:ext cx="4148727" cy="3173528"/>
          </a:xfrm>
          <a:prstGeom prst="rect">
            <a:avLst/>
          </a:prstGeom>
        </p:spPr>
      </p:pic>
      <p:pic>
        <p:nvPicPr>
          <p:cNvPr id="10" name="Picture 9">
            <a:extLst>
              <a:ext uri="{FF2B5EF4-FFF2-40B4-BE49-F238E27FC236}">
                <a16:creationId xmlns:a16="http://schemas.microsoft.com/office/drawing/2014/main" id="{1D294BC6-643C-AF79-EA9C-EFC5F73D6EDF}"/>
              </a:ext>
            </a:extLst>
          </p:cNvPr>
          <p:cNvPicPr>
            <a:picLocks noChangeAspect="1"/>
          </p:cNvPicPr>
          <p:nvPr/>
        </p:nvPicPr>
        <p:blipFill>
          <a:blip r:embed="rId3"/>
          <a:stretch>
            <a:fillRect/>
          </a:stretch>
        </p:blipFill>
        <p:spPr>
          <a:xfrm>
            <a:off x="4470702" y="3429000"/>
            <a:ext cx="3987498" cy="3169346"/>
          </a:xfrm>
          <a:prstGeom prst="rect">
            <a:avLst/>
          </a:prstGeom>
        </p:spPr>
      </p:pic>
    </p:spTree>
    <p:extLst>
      <p:ext uri="{BB962C8B-B14F-4D97-AF65-F5344CB8AC3E}">
        <p14:creationId xmlns:p14="http://schemas.microsoft.com/office/powerpoint/2010/main" val="219549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D55C-4871-08A5-BBB1-C5B0D2CD6133}"/>
              </a:ext>
            </a:extLst>
          </p:cNvPr>
          <p:cNvSpPr>
            <a:spLocks noGrp="1"/>
          </p:cNvSpPr>
          <p:nvPr>
            <p:ph type="ctrTitle"/>
          </p:nvPr>
        </p:nvSpPr>
        <p:spPr/>
        <p:txBody>
          <a:bodyPr/>
          <a:lstStyle/>
          <a:p>
            <a:r>
              <a:rPr lang="en-TW" dirty="0"/>
              <a:t>Goals and Challenges</a:t>
            </a:r>
          </a:p>
        </p:txBody>
      </p:sp>
      <p:sp>
        <p:nvSpPr>
          <p:cNvPr id="3" name="Subtitle 2">
            <a:extLst>
              <a:ext uri="{FF2B5EF4-FFF2-40B4-BE49-F238E27FC236}">
                <a16:creationId xmlns:a16="http://schemas.microsoft.com/office/drawing/2014/main" id="{334A302D-D8CE-4A18-BD21-316C2127574F}"/>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76563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BA0E-2AD1-D2AC-86AB-079E5A9F8EFE}"/>
              </a:ext>
            </a:extLst>
          </p:cNvPr>
          <p:cNvSpPr>
            <a:spLocks noGrp="1"/>
          </p:cNvSpPr>
          <p:nvPr>
            <p:ph type="title"/>
          </p:nvPr>
        </p:nvSpPr>
        <p:spPr/>
        <p:txBody>
          <a:bodyPr/>
          <a:lstStyle/>
          <a:p>
            <a:r>
              <a:rPr lang="en-TW" dirty="0"/>
              <a:t>Goals and Challenges</a:t>
            </a:r>
          </a:p>
        </p:txBody>
      </p:sp>
      <p:sp>
        <p:nvSpPr>
          <p:cNvPr id="3" name="Content Placeholder 2">
            <a:extLst>
              <a:ext uri="{FF2B5EF4-FFF2-40B4-BE49-F238E27FC236}">
                <a16:creationId xmlns:a16="http://schemas.microsoft.com/office/drawing/2014/main" id="{0E1FA21F-BE82-FE4F-A531-20A91CB5A209}"/>
              </a:ext>
            </a:extLst>
          </p:cNvPr>
          <p:cNvSpPr>
            <a:spLocks noGrp="1"/>
          </p:cNvSpPr>
          <p:nvPr>
            <p:ph idx="1"/>
          </p:nvPr>
        </p:nvSpPr>
        <p:spPr/>
        <p:txBody>
          <a:bodyPr>
            <a:normAutofit/>
          </a:bodyPr>
          <a:lstStyle/>
          <a:p>
            <a:r>
              <a:rPr lang="en-US" sz="2400" dirty="0"/>
              <a:t>Goals</a:t>
            </a:r>
          </a:p>
          <a:p>
            <a:pPr lvl="1"/>
            <a:r>
              <a:rPr lang="en-US" sz="2000" dirty="0">
                <a:solidFill>
                  <a:srgbClr val="C00000"/>
                </a:solidFill>
              </a:rPr>
              <a:t>Maximize # served requests</a:t>
            </a:r>
          </a:p>
          <a:p>
            <a:pPr lvl="1"/>
            <a:r>
              <a:rPr lang="en-US" sz="2000" dirty="0"/>
              <a:t>Dynamically choose, deploy, monitor, and control IoT analytics under resource constraints</a:t>
            </a:r>
          </a:p>
          <a:p>
            <a:r>
              <a:rPr lang="en-US" sz="2400" dirty="0"/>
              <a:t>Challenges</a:t>
            </a:r>
          </a:p>
          <a:p>
            <a:pPr lvl="1"/>
            <a:r>
              <a:rPr lang="en-US" sz="2000" dirty="0"/>
              <a:t>Limited resources</a:t>
            </a:r>
          </a:p>
          <a:p>
            <a:pPr lvl="1"/>
            <a:r>
              <a:rPr lang="en-US" sz="2000" dirty="0"/>
              <a:t>Diverse QoS requirements</a:t>
            </a:r>
          </a:p>
          <a:p>
            <a:pPr lvl="1"/>
            <a:r>
              <a:rPr lang="en-US" sz="2000" dirty="0"/>
              <a:t>Different request arrival patterns </a:t>
            </a:r>
          </a:p>
          <a:p>
            <a:pPr lvl="1"/>
            <a:r>
              <a:rPr lang="en-US" sz="2000" dirty="0"/>
              <a:t>Dynamic environments</a:t>
            </a:r>
            <a:endParaRPr lang="en-TW" sz="2000" dirty="0"/>
          </a:p>
        </p:txBody>
      </p:sp>
      <p:sp>
        <p:nvSpPr>
          <p:cNvPr id="4" name="Slide Number Placeholder 3">
            <a:extLst>
              <a:ext uri="{FF2B5EF4-FFF2-40B4-BE49-F238E27FC236}">
                <a16:creationId xmlns:a16="http://schemas.microsoft.com/office/drawing/2014/main" id="{10DD755A-61F3-36C9-91ED-16FCFB2C92B7}"/>
              </a:ext>
            </a:extLst>
          </p:cNvPr>
          <p:cNvSpPr>
            <a:spLocks noGrp="1"/>
          </p:cNvSpPr>
          <p:nvPr>
            <p:ph type="sldNum" sz="quarter" idx="12"/>
          </p:nvPr>
        </p:nvSpPr>
        <p:spPr/>
        <p:txBody>
          <a:bodyPr/>
          <a:lstStyle/>
          <a:p>
            <a:fld id="{D8A6CFCF-6699-F547-B2B9-9792AFF236BC}" type="slidenum">
              <a:rPr lang="en-TW" smtClean="0"/>
              <a:t>7</a:t>
            </a:fld>
            <a:endParaRPr lang="en-TW" dirty="0"/>
          </a:p>
        </p:txBody>
      </p:sp>
      <p:pic>
        <p:nvPicPr>
          <p:cNvPr id="6" name="Picture 5">
            <a:extLst>
              <a:ext uri="{FF2B5EF4-FFF2-40B4-BE49-F238E27FC236}">
                <a16:creationId xmlns:a16="http://schemas.microsoft.com/office/drawing/2014/main" id="{50B229F5-7514-5732-3912-0778BD3344BC}"/>
              </a:ext>
            </a:extLst>
          </p:cNvPr>
          <p:cNvPicPr>
            <a:picLocks noChangeAspect="1"/>
          </p:cNvPicPr>
          <p:nvPr/>
        </p:nvPicPr>
        <p:blipFill>
          <a:blip r:embed="rId3"/>
          <a:stretch>
            <a:fillRect/>
          </a:stretch>
        </p:blipFill>
        <p:spPr>
          <a:xfrm>
            <a:off x="6006119" y="3976060"/>
            <a:ext cx="1755396" cy="1755396"/>
          </a:xfrm>
          <a:prstGeom prst="rect">
            <a:avLst/>
          </a:prstGeom>
        </p:spPr>
      </p:pic>
      <p:pic>
        <p:nvPicPr>
          <p:cNvPr id="8" name="Picture 7">
            <a:extLst>
              <a:ext uri="{FF2B5EF4-FFF2-40B4-BE49-F238E27FC236}">
                <a16:creationId xmlns:a16="http://schemas.microsoft.com/office/drawing/2014/main" id="{8491E23B-6CE8-A905-A388-74F82F08B9C5}"/>
              </a:ext>
            </a:extLst>
          </p:cNvPr>
          <p:cNvPicPr>
            <a:picLocks noChangeAspect="1"/>
          </p:cNvPicPr>
          <p:nvPr/>
        </p:nvPicPr>
        <p:blipFill>
          <a:blip r:embed="rId4"/>
          <a:stretch>
            <a:fillRect/>
          </a:stretch>
        </p:blipFill>
        <p:spPr>
          <a:xfrm>
            <a:off x="7212875" y="3659124"/>
            <a:ext cx="975360" cy="975360"/>
          </a:xfrm>
          <a:prstGeom prst="rect">
            <a:avLst/>
          </a:prstGeom>
        </p:spPr>
      </p:pic>
    </p:spTree>
    <p:extLst>
      <p:ext uri="{BB962C8B-B14F-4D97-AF65-F5344CB8AC3E}">
        <p14:creationId xmlns:p14="http://schemas.microsoft.com/office/powerpoint/2010/main" val="243344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649B-A267-7CEF-69FD-C8A127C4278D}"/>
              </a:ext>
            </a:extLst>
          </p:cNvPr>
          <p:cNvSpPr>
            <a:spLocks noGrp="1"/>
          </p:cNvSpPr>
          <p:nvPr>
            <p:ph type="title"/>
          </p:nvPr>
        </p:nvSpPr>
        <p:spPr/>
        <p:txBody>
          <a:bodyPr/>
          <a:lstStyle/>
          <a:p>
            <a:r>
              <a:rPr lang="en-TW" dirty="0"/>
              <a:t>Observations</a:t>
            </a:r>
          </a:p>
        </p:txBody>
      </p:sp>
      <p:sp>
        <p:nvSpPr>
          <p:cNvPr id="3" name="Content Placeholder 2">
            <a:extLst>
              <a:ext uri="{FF2B5EF4-FFF2-40B4-BE49-F238E27FC236}">
                <a16:creationId xmlns:a16="http://schemas.microsoft.com/office/drawing/2014/main" id="{CF281679-3E1E-FF57-ED48-5EA1B29081D8}"/>
              </a:ext>
            </a:extLst>
          </p:cNvPr>
          <p:cNvSpPr>
            <a:spLocks noGrp="1"/>
          </p:cNvSpPr>
          <p:nvPr>
            <p:ph idx="1"/>
          </p:nvPr>
        </p:nvSpPr>
        <p:spPr>
          <a:xfrm>
            <a:off x="823587" y="2322576"/>
            <a:ext cx="3648205" cy="4050792"/>
          </a:xfrm>
        </p:spPr>
        <p:txBody>
          <a:bodyPr>
            <a:normAutofit/>
          </a:bodyPr>
          <a:lstStyle/>
          <a:p>
            <a:pPr marL="0" indent="0">
              <a:buNone/>
            </a:pPr>
            <a:r>
              <a:rPr lang="en-US" sz="2400" dirty="0"/>
              <a:t>Multiple analytics could share the same sensor data or even some common prefix layers of their DNNs</a:t>
            </a:r>
          </a:p>
          <a:p>
            <a:pPr marL="274320" lvl="1" indent="0">
              <a:buNone/>
            </a:pPr>
            <a:endParaRPr lang="en-TW" sz="2000" dirty="0"/>
          </a:p>
        </p:txBody>
      </p:sp>
      <p:sp>
        <p:nvSpPr>
          <p:cNvPr id="4" name="Slide Number Placeholder 3">
            <a:extLst>
              <a:ext uri="{FF2B5EF4-FFF2-40B4-BE49-F238E27FC236}">
                <a16:creationId xmlns:a16="http://schemas.microsoft.com/office/drawing/2014/main" id="{E59859F4-0864-60B3-5931-51C118AA3E33}"/>
              </a:ext>
            </a:extLst>
          </p:cNvPr>
          <p:cNvSpPr>
            <a:spLocks noGrp="1"/>
          </p:cNvSpPr>
          <p:nvPr>
            <p:ph type="sldNum" sz="quarter" idx="12"/>
          </p:nvPr>
        </p:nvSpPr>
        <p:spPr/>
        <p:txBody>
          <a:bodyPr/>
          <a:lstStyle/>
          <a:p>
            <a:fld id="{D8A6CFCF-6699-F547-B2B9-9792AFF236BC}" type="slidenum">
              <a:rPr lang="en-TW" smtClean="0"/>
              <a:t>8</a:t>
            </a:fld>
            <a:endParaRPr lang="en-TW" dirty="0"/>
          </a:p>
        </p:txBody>
      </p:sp>
      <p:pic>
        <p:nvPicPr>
          <p:cNvPr id="6" name="Picture 5">
            <a:extLst>
              <a:ext uri="{FF2B5EF4-FFF2-40B4-BE49-F238E27FC236}">
                <a16:creationId xmlns:a16="http://schemas.microsoft.com/office/drawing/2014/main" id="{49EBE3D0-C3C8-6487-DFBF-53A146D90BE5}"/>
              </a:ext>
            </a:extLst>
          </p:cNvPr>
          <p:cNvPicPr>
            <a:picLocks noChangeAspect="1"/>
          </p:cNvPicPr>
          <p:nvPr/>
        </p:nvPicPr>
        <p:blipFill>
          <a:blip r:embed="rId3"/>
          <a:stretch>
            <a:fillRect/>
          </a:stretch>
        </p:blipFill>
        <p:spPr>
          <a:xfrm>
            <a:off x="3731229" y="1289305"/>
            <a:ext cx="5129861" cy="4886028"/>
          </a:xfrm>
          <a:prstGeom prst="rect">
            <a:avLst/>
          </a:prstGeom>
        </p:spPr>
      </p:pic>
      <p:sp>
        <p:nvSpPr>
          <p:cNvPr id="5" name="Oval 4">
            <a:extLst>
              <a:ext uri="{FF2B5EF4-FFF2-40B4-BE49-F238E27FC236}">
                <a16:creationId xmlns:a16="http://schemas.microsoft.com/office/drawing/2014/main" id="{38153361-0DC3-5393-294B-EA83F8A25E04}"/>
              </a:ext>
            </a:extLst>
          </p:cNvPr>
          <p:cNvSpPr/>
          <p:nvPr/>
        </p:nvSpPr>
        <p:spPr>
          <a:xfrm>
            <a:off x="4310743" y="1863634"/>
            <a:ext cx="1593668" cy="104502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Oval 6">
            <a:extLst>
              <a:ext uri="{FF2B5EF4-FFF2-40B4-BE49-F238E27FC236}">
                <a16:creationId xmlns:a16="http://schemas.microsoft.com/office/drawing/2014/main" id="{3E44A210-AE50-D3F8-3B65-1EAA0F4085A6}"/>
              </a:ext>
            </a:extLst>
          </p:cNvPr>
          <p:cNvSpPr/>
          <p:nvPr/>
        </p:nvSpPr>
        <p:spPr>
          <a:xfrm>
            <a:off x="6726745" y="2093976"/>
            <a:ext cx="1468021" cy="9017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9" name="Picture 8">
            <a:extLst>
              <a:ext uri="{FF2B5EF4-FFF2-40B4-BE49-F238E27FC236}">
                <a16:creationId xmlns:a16="http://schemas.microsoft.com/office/drawing/2014/main" id="{03CE770B-C8FE-87B8-BA1F-296722CB7B7D}"/>
              </a:ext>
            </a:extLst>
          </p:cNvPr>
          <p:cNvPicPr>
            <a:picLocks noChangeAspect="1"/>
          </p:cNvPicPr>
          <p:nvPr/>
        </p:nvPicPr>
        <p:blipFill>
          <a:blip r:embed="rId4"/>
          <a:stretch>
            <a:fillRect/>
          </a:stretch>
        </p:blipFill>
        <p:spPr>
          <a:xfrm>
            <a:off x="6935613" y="1091270"/>
            <a:ext cx="497641" cy="497641"/>
          </a:xfrm>
          <a:prstGeom prst="rect">
            <a:avLst/>
          </a:prstGeom>
        </p:spPr>
      </p:pic>
      <p:pic>
        <p:nvPicPr>
          <p:cNvPr id="11" name="Picture 10">
            <a:extLst>
              <a:ext uri="{FF2B5EF4-FFF2-40B4-BE49-F238E27FC236}">
                <a16:creationId xmlns:a16="http://schemas.microsoft.com/office/drawing/2014/main" id="{8986A1ED-8811-D932-8C2F-9AD77DC13B62}"/>
              </a:ext>
            </a:extLst>
          </p:cNvPr>
          <p:cNvPicPr>
            <a:picLocks noChangeAspect="1"/>
          </p:cNvPicPr>
          <p:nvPr/>
        </p:nvPicPr>
        <p:blipFill>
          <a:blip r:embed="rId5">
            <a:alphaModFix amt="50000"/>
          </a:blip>
          <a:stretch>
            <a:fillRect/>
          </a:stretch>
        </p:blipFill>
        <p:spPr>
          <a:xfrm>
            <a:off x="5318518" y="1191853"/>
            <a:ext cx="497641" cy="497641"/>
          </a:xfrm>
          <a:prstGeom prst="rect">
            <a:avLst/>
          </a:prstGeom>
        </p:spPr>
      </p:pic>
      <p:pic>
        <p:nvPicPr>
          <p:cNvPr id="13" name="Picture 12">
            <a:extLst>
              <a:ext uri="{FF2B5EF4-FFF2-40B4-BE49-F238E27FC236}">
                <a16:creationId xmlns:a16="http://schemas.microsoft.com/office/drawing/2014/main" id="{D1BE31D4-0EB4-A85E-0A11-8D8AF2339A29}"/>
              </a:ext>
            </a:extLst>
          </p:cNvPr>
          <p:cNvPicPr>
            <a:picLocks noChangeAspect="1"/>
          </p:cNvPicPr>
          <p:nvPr/>
        </p:nvPicPr>
        <p:blipFill>
          <a:blip r:embed="rId6">
            <a:alphaModFix amt="50000"/>
          </a:blip>
          <a:stretch>
            <a:fillRect/>
          </a:stretch>
        </p:blipFill>
        <p:spPr>
          <a:xfrm>
            <a:off x="5009639" y="1427227"/>
            <a:ext cx="557700" cy="557700"/>
          </a:xfrm>
          <a:prstGeom prst="rect">
            <a:avLst/>
          </a:prstGeom>
        </p:spPr>
      </p:pic>
    </p:spTree>
    <p:extLst>
      <p:ext uri="{BB962C8B-B14F-4D97-AF65-F5344CB8AC3E}">
        <p14:creationId xmlns:p14="http://schemas.microsoft.com/office/powerpoint/2010/main" val="261488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0.02708 0.01366 L -0.15035 0.01134 " pathEditMode="relative" ptsTypes="AA">
                                      <p:cBhvr>
                                        <p:cTn id="14" dur="2000" fill="hold"/>
                                        <p:tgtEl>
                                          <p:spTgt spid="9"/>
                                        </p:tgtEl>
                                        <p:attrNameLst>
                                          <p:attrName>ppt_x</p:attrName>
                                          <p:attrName>ppt_y</p:attrName>
                                        </p:attrNameLst>
                                      </p:cBhvr>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 0 L -0.04444 -0.04375 " pathEditMode="relative" ptsTypes="AA">
                                      <p:cBhvr>
                                        <p:cTn id="21" dur="2000" fill="hold"/>
                                        <p:tgtEl>
                                          <p:spTgt spid="13"/>
                                        </p:tgtEl>
                                        <p:attrNameLst>
                                          <p:attrName>ppt_x</p:attrName>
                                          <p:attrName>ppt_y</p:attrName>
                                        </p:attrNameLst>
                                      </p:cBhvr>
                                    </p:animMotion>
                                  </p:childTnLst>
                                </p:cTn>
                              </p:par>
                              <p:par>
                                <p:cTn id="22" presetID="0" presetClass="path" presetSubtype="0" accel="50000" decel="50000" fill="hold" nodeType="withEffect">
                                  <p:stCondLst>
                                    <p:cond delay="0"/>
                                  </p:stCondLst>
                                  <p:childTnLst>
                                    <p:animMotion origin="layout" path="M 0 0 L -0.04444 -0.04375 " pathEditMode="relative" ptsTypes="AA">
                                      <p:cBhvr>
                                        <p:cTn id="23"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F3DB28A-B92E-0B22-01B2-F481164B931B}"/>
              </a:ext>
            </a:extLst>
          </p:cNvPr>
          <p:cNvSpPr txBox="1">
            <a:spLocks/>
          </p:cNvSpPr>
          <p:nvPr/>
        </p:nvSpPr>
        <p:spPr>
          <a:xfrm>
            <a:off x="599957" y="1512253"/>
            <a:ext cx="777240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pPr>
              <a:lnSpc>
                <a:spcPct val="200000"/>
              </a:lnSpc>
            </a:pPr>
            <a:r>
              <a:rPr lang="en-TW" sz="1800" dirty="0"/>
              <a:t>Limited resources</a:t>
            </a:r>
          </a:p>
          <a:p>
            <a:pPr>
              <a:lnSpc>
                <a:spcPct val="200000"/>
              </a:lnSpc>
            </a:pPr>
            <a:r>
              <a:rPr lang="en-TW" sz="1800" dirty="0"/>
              <a:t>Diverse QoS requirements</a:t>
            </a:r>
          </a:p>
          <a:p>
            <a:pPr>
              <a:lnSpc>
                <a:spcPct val="200000"/>
              </a:lnSpc>
            </a:pPr>
            <a:r>
              <a:rPr lang="en-TW" sz="1800" dirty="0"/>
              <a:t>Different request arrival patterns</a:t>
            </a:r>
          </a:p>
          <a:p>
            <a:pPr>
              <a:lnSpc>
                <a:spcPct val="200000"/>
              </a:lnSpc>
            </a:pPr>
            <a:r>
              <a:rPr lang="en-TW" sz="1800" dirty="0"/>
              <a:t>Dynamic environments</a:t>
            </a:r>
          </a:p>
        </p:txBody>
      </p:sp>
      <p:sp>
        <p:nvSpPr>
          <p:cNvPr id="2" name="Title 1">
            <a:extLst>
              <a:ext uri="{FF2B5EF4-FFF2-40B4-BE49-F238E27FC236}">
                <a16:creationId xmlns:a16="http://schemas.microsoft.com/office/drawing/2014/main" id="{5CC10B57-B423-E98F-34EA-3C2F45D6A376}"/>
              </a:ext>
            </a:extLst>
          </p:cNvPr>
          <p:cNvSpPr>
            <a:spLocks noGrp="1"/>
          </p:cNvSpPr>
          <p:nvPr>
            <p:ph type="title"/>
          </p:nvPr>
        </p:nvSpPr>
        <p:spPr>
          <a:xfrm>
            <a:off x="223543" y="42250"/>
            <a:ext cx="4858451" cy="1609344"/>
          </a:xfrm>
        </p:spPr>
        <p:txBody>
          <a:bodyPr>
            <a:normAutofit fontScale="90000"/>
          </a:bodyPr>
          <a:lstStyle/>
          <a:p>
            <a:r>
              <a:rPr lang="en-TW" dirty="0"/>
              <a:t>Proposed Thing-to-Cloud (T2C) System Features</a:t>
            </a:r>
          </a:p>
        </p:txBody>
      </p:sp>
      <p:sp>
        <p:nvSpPr>
          <p:cNvPr id="3" name="Content Placeholder 2">
            <a:extLst>
              <a:ext uri="{FF2B5EF4-FFF2-40B4-BE49-F238E27FC236}">
                <a16:creationId xmlns:a16="http://schemas.microsoft.com/office/drawing/2014/main" id="{B4EEEC38-9036-372C-EDCE-A8CA2442226A}"/>
              </a:ext>
            </a:extLst>
          </p:cNvPr>
          <p:cNvSpPr>
            <a:spLocks noGrp="1"/>
          </p:cNvSpPr>
          <p:nvPr>
            <p:ph idx="1"/>
          </p:nvPr>
        </p:nvSpPr>
        <p:spPr>
          <a:xfrm>
            <a:off x="818631" y="2064200"/>
            <a:ext cx="7772400" cy="4050792"/>
          </a:xfrm>
        </p:spPr>
        <p:txBody>
          <a:bodyPr>
            <a:normAutofit/>
          </a:bodyPr>
          <a:lstStyle/>
          <a:p>
            <a:pPr marL="0" indent="0">
              <a:buNone/>
            </a:pPr>
            <a:r>
              <a:rPr lang="en-TW" b="1" dirty="0">
                <a:solidFill>
                  <a:srgbClr val="C00000"/>
                </a:solidFill>
              </a:rPr>
              <a:t>Multi-task </a:t>
            </a:r>
            <a:r>
              <a:rPr lang="en-TW" b="1" dirty="0"/>
              <a:t>[</a:t>
            </a:r>
            <a:r>
              <a:rPr lang="en-TW" dirty="0"/>
              <a:t>ML’97</a:t>
            </a:r>
            <a:r>
              <a:rPr lang="en-TW" b="1" dirty="0"/>
              <a:t>]</a:t>
            </a:r>
            <a:br>
              <a:rPr lang="en-TW" b="1" dirty="0"/>
            </a:br>
            <a:endParaRPr lang="en-TW" dirty="0"/>
          </a:p>
          <a:p>
            <a:pPr marL="0" indent="0">
              <a:buNone/>
            </a:pPr>
            <a:r>
              <a:rPr lang="en-TW" b="1" dirty="0">
                <a:solidFill>
                  <a:srgbClr val="C00000"/>
                </a:solidFill>
              </a:rPr>
              <a:t>Early exit </a:t>
            </a:r>
            <a:r>
              <a:rPr lang="en-TW" b="1" dirty="0"/>
              <a:t>[</a:t>
            </a:r>
            <a:r>
              <a:rPr lang="en-US" dirty="0"/>
              <a:t>ICPR’16</a:t>
            </a:r>
            <a:r>
              <a:rPr lang="en-TW" b="1" dirty="0"/>
              <a:t>]</a:t>
            </a:r>
            <a:br>
              <a:rPr lang="en-TW" b="1" dirty="0"/>
            </a:br>
            <a:endParaRPr lang="en-TW" dirty="0"/>
          </a:p>
          <a:p>
            <a:pPr marL="0" indent="0">
              <a:buNone/>
            </a:pPr>
            <a:r>
              <a:rPr lang="en-US" b="1" dirty="0">
                <a:solidFill>
                  <a:srgbClr val="C00000"/>
                </a:solidFill>
              </a:rPr>
              <a:t>Hitchhiking</a:t>
            </a:r>
            <a:br>
              <a:rPr lang="en-US" b="1" dirty="0">
                <a:solidFill>
                  <a:srgbClr val="C00000"/>
                </a:solidFill>
              </a:rPr>
            </a:br>
            <a:endParaRPr lang="en-TW" dirty="0"/>
          </a:p>
          <a:p>
            <a:pPr marL="0" indent="0">
              <a:buNone/>
            </a:pPr>
            <a:r>
              <a:rPr lang="en-TW" b="1" dirty="0">
                <a:solidFill>
                  <a:srgbClr val="C00000"/>
                </a:solidFill>
              </a:rPr>
              <a:t>Reconfiguration</a:t>
            </a:r>
            <a:r>
              <a:rPr lang="en-TW" dirty="0"/>
              <a:t> </a:t>
            </a:r>
            <a:r>
              <a:rPr lang="en-TW" b="1" dirty="0"/>
              <a:t>[</a:t>
            </a:r>
            <a:r>
              <a:rPr lang="en-US" dirty="0"/>
              <a:t>CC’14</a:t>
            </a:r>
            <a:r>
              <a:rPr lang="en-TW" b="1" dirty="0"/>
              <a:t>]</a:t>
            </a:r>
            <a:endParaRPr lang="en-TW" dirty="0"/>
          </a:p>
          <a:p>
            <a:endParaRPr lang="en-TW" dirty="0"/>
          </a:p>
        </p:txBody>
      </p:sp>
      <p:sp>
        <p:nvSpPr>
          <p:cNvPr id="4" name="Slide Number Placeholder 3">
            <a:extLst>
              <a:ext uri="{FF2B5EF4-FFF2-40B4-BE49-F238E27FC236}">
                <a16:creationId xmlns:a16="http://schemas.microsoft.com/office/drawing/2014/main" id="{3D076F59-816D-68F6-E4C1-166139BB8D30}"/>
              </a:ext>
            </a:extLst>
          </p:cNvPr>
          <p:cNvSpPr>
            <a:spLocks noGrp="1"/>
          </p:cNvSpPr>
          <p:nvPr>
            <p:ph type="sldNum" sz="quarter" idx="12"/>
          </p:nvPr>
        </p:nvSpPr>
        <p:spPr/>
        <p:txBody>
          <a:bodyPr/>
          <a:lstStyle/>
          <a:p>
            <a:fld id="{D8A6CFCF-6699-F547-B2B9-9792AFF236BC}" type="slidenum">
              <a:rPr lang="en-TW" smtClean="0"/>
              <a:t>9</a:t>
            </a:fld>
            <a:endParaRPr lang="en-TW" dirty="0"/>
          </a:p>
        </p:txBody>
      </p:sp>
      <p:pic>
        <p:nvPicPr>
          <p:cNvPr id="6" name="Picture 5">
            <a:extLst>
              <a:ext uri="{FF2B5EF4-FFF2-40B4-BE49-F238E27FC236}">
                <a16:creationId xmlns:a16="http://schemas.microsoft.com/office/drawing/2014/main" id="{7B110701-AE9A-241F-27C4-BCFDA2129D04}"/>
              </a:ext>
            </a:extLst>
          </p:cNvPr>
          <p:cNvPicPr>
            <a:picLocks noChangeAspect="1"/>
          </p:cNvPicPr>
          <p:nvPr/>
        </p:nvPicPr>
        <p:blipFill>
          <a:blip r:embed="rId3"/>
          <a:stretch>
            <a:fillRect/>
          </a:stretch>
        </p:blipFill>
        <p:spPr>
          <a:xfrm>
            <a:off x="247180" y="4511258"/>
            <a:ext cx="2483387" cy="2103575"/>
          </a:xfrm>
          <a:prstGeom prst="rect">
            <a:avLst/>
          </a:prstGeom>
        </p:spPr>
      </p:pic>
      <p:pic>
        <p:nvPicPr>
          <p:cNvPr id="12" name="Picture 11">
            <a:extLst>
              <a:ext uri="{FF2B5EF4-FFF2-40B4-BE49-F238E27FC236}">
                <a16:creationId xmlns:a16="http://schemas.microsoft.com/office/drawing/2014/main" id="{C74AB310-FB5C-9BF3-10A3-A91E2BC1C40B}"/>
              </a:ext>
            </a:extLst>
          </p:cNvPr>
          <p:cNvPicPr>
            <a:picLocks noChangeAspect="1"/>
          </p:cNvPicPr>
          <p:nvPr/>
        </p:nvPicPr>
        <p:blipFill>
          <a:blip r:embed="rId4"/>
          <a:stretch>
            <a:fillRect/>
          </a:stretch>
        </p:blipFill>
        <p:spPr>
          <a:xfrm>
            <a:off x="5719740" y="366889"/>
            <a:ext cx="3003636" cy="3320259"/>
          </a:xfrm>
          <a:prstGeom prst="rect">
            <a:avLst/>
          </a:prstGeom>
        </p:spPr>
      </p:pic>
      <p:pic>
        <p:nvPicPr>
          <p:cNvPr id="10" name="Picture 9">
            <a:extLst>
              <a:ext uri="{FF2B5EF4-FFF2-40B4-BE49-F238E27FC236}">
                <a16:creationId xmlns:a16="http://schemas.microsoft.com/office/drawing/2014/main" id="{7132BAAB-78FB-9ABF-90F9-FC87D5B740E0}"/>
              </a:ext>
            </a:extLst>
          </p:cNvPr>
          <p:cNvPicPr>
            <a:picLocks noChangeAspect="1"/>
          </p:cNvPicPr>
          <p:nvPr/>
        </p:nvPicPr>
        <p:blipFill>
          <a:blip r:embed="rId5"/>
          <a:stretch>
            <a:fillRect/>
          </a:stretch>
        </p:blipFill>
        <p:spPr>
          <a:xfrm>
            <a:off x="2858574" y="4398265"/>
            <a:ext cx="2748382" cy="2216568"/>
          </a:xfrm>
          <a:prstGeom prst="rect">
            <a:avLst/>
          </a:prstGeom>
        </p:spPr>
      </p:pic>
      <p:grpSp>
        <p:nvGrpSpPr>
          <p:cNvPr id="11" name="Group 10">
            <a:extLst>
              <a:ext uri="{FF2B5EF4-FFF2-40B4-BE49-F238E27FC236}">
                <a16:creationId xmlns:a16="http://schemas.microsoft.com/office/drawing/2014/main" id="{6F4D6FF5-66DD-DCC2-C22B-163E668F2C17}"/>
              </a:ext>
            </a:extLst>
          </p:cNvPr>
          <p:cNvGrpSpPr>
            <a:grpSpLocks/>
          </p:cNvGrpSpPr>
          <p:nvPr/>
        </p:nvGrpSpPr>
        <p:grpSpPr>
          <a:xfrm>
            <a:off x="176602" y="3402068"/>
            <a:ext cx="540000" cy="540000"/>
            <a:chOff x="6751318" y="5516998"/>
            <a:chExt cx="938349" cy="938349"/>
          </a:xfrm>
        </p:grpSpPr>
        <p:pic>
          <p:nvPicPr>
            <p:cNvPr id="7" name="Picture 6">
              <a:extLst>
                <a:ext uri="{FF2B5EF4-FFF2-40B4-BE49-F238E27FC236}">
                  <a16:creationId xmlns:a16="http://schemas.microsoft.com/office/drawing/2014/main" id="{8E822603-DD6D-8D80-E9FB-B9487CFEC028}"/>
                </a:ext>
              </a:extLst>
            </p:cNvPr>
            <p:cNvPicPr>
              <a:picLocks noChangeAspect="1"/>
            </p:cNvPicPr>
            <p:nvPr/>
          </p:nvPicPr>
          <p:blipFill>
            <a:blip r:embed="rId6"/>
            <a:stretch>
              <a:fillRect/>
            </a:stretch>
          </p:blipFill>
          <p:spPr>
            <a:xfrm>
              <a:off x="6751318" y="5516998"/>
              <a:ext cx="938349" cy="938349"/>
            </a:xfrm>
            <a:prstGeom prst="rect">
              <a:avLst/>
            </a:prstGeom>
          </p:spPr>
        </p:pic>
        <p:pic>
          <p:nvPicPr>
            <p:cNvPr id="9" name="Picture 8">
              <a:extLst>
                <a:ext uri="{FF2B5EF4-FFF2-40B4-BE49-F238E27FC236}">
                  <a16:creationId xmlns:a16="http://schemas.microsoft.com/office/drawing/2014/main" id="{1420615E-681E-6FBA-9CE7-0D9F4599D8A3}"/>
                </a:ext>
              </a:extLst>
            </p:cNvPr>
            <p:cNvPicPr>
              <a:picLocks noChangeAspect="1"/>
            </p:cNvPicPr>
            <p:nvPr/>
          </p:nvPicPr>
          <p:blipFill>
            <a:blip r:embed="rId7"/>
            <a:stretch>
              <a:fillRect/>
            </a:stretch>
          </p:blipFill>
          <p:spPr>
            <a:xfrm>
              <a:off x="6832887" y="5516998"/>
              <a:ext cx="476794" cy="476794"/>
            </a:xfrm>
            <a:prstGeom prst="rect">
              <a:avLst/>
            </a:prstGeom>
          </p:spPr>
        </p:pic>
      </p:grpSp>
      <p:pic>
        <p:nvPicPr>
          <p:cNvPr id="14" name="Picture 13">
            <a:extLst>
              <a:ext uri="{FF2B5EF4-FFF2-40B4-BE49-F238E27FC236}">
                <a16:creationId xmlns:a16="http://schemas.microsoft.com/office/drawing/2014/main" id="{877D3AE6-48B8-4FB4-22BB-91008612676C}"/>
              </a:ext>
            </a:extLst>
          </p:cNvPr>
          <p:cNvPicPr>
            <a:picLocks noChangeAspect="1"/>
          </p:cNvPicPr>
          <p:nvPr/>
        </p:nvPicPr>
        <p:blipFill>
          <a:blip r:embed="rId8"/>
          <a:srcRect/>
          <a:stretch/>
        </p:blipFill>
        <p:spPr>
          <a:xfrm>
            <a:off x="186728" y="4109647"/>
            <a:ext cx="540000" cy="540000"/>
          </a:xfrm>
          <a:prstGeom prst="rect">
            <a:avLst/>
          </a:prstGeom>
        </p:spPr>
      </p:pic>
      <p:pic>
        <p:nvPicPr>
          <p:cNvPr id="16" name="Picture 15">
            <a:extLst>
              <a:ext uri="{FF2B5EF4-FFF2-40B4-BE49-F238E27FC236}">
                <a16:creationId xmlns:a16="http://schemas.microsoft.com/office/drawing/2014/main" id="{5E81A23D-0DE5-2EA2-4067-505E3D6067D8}"/>
              </a:ext>
            </a:extLst>
          </p:cNvPr>
          <p:cNvPicPr>
            <a:picLocks noChangeAspect="1"/>
          </p:cNvPicPr>
          <p:nvPr/>
        </p:nvPicPr>
        <p:blipFill>
          <a:blip r:embed="rId9"/>
          <a:stretch>
            <a:fillRect/>
          </a:stretch>
        </p:blipFill>
        <p:spPr>
          <a:xfrm>
            <a:off x="181808" y="1907303"/>
            <a:ext cx="540000" cy="540000"/>
          </a:xfrm>
          <a:prstGeom prst="rect">
            <a:avLst/>
          </a:prstGeom>
        </p:spPr>
      </p:pic>
      <p:pic>
        <p:nvPicPr>
          <p:cNvPr id="18" name="Picture 17">
            <a:extLst>
              <a:ext uri="{FF2B5EF4-FFF2-40B4-BE49-F238E27FC236}">
                <a16:creationId xmlns:a16="http://schemas.microsoft.com/office/drawing/2014/main" id="{C5DD7774-BE2C-C27F-CDA8-9FCA0CD016DB}"/>
              </a:ext>
            </a:extLst>
          </p:cNvPr>
          <p:cNvPicPr>
            <a:picLocks noChangeAspect="1"/>
          </p:cNvPicPr>
          <p:nvPr/>
        </p:nvPicPr>
        <p:blipFill>
          <a:blip r:embed="rId10"/>
          <a:srcRect/>
          <a:stretch/>
        </p:blipFill>
        <p:spPr>
          <a:xfrm>
            <a:off x="186728" y="2694283"/>
            <a:ext cx="540000" cy="540000"/>
          </a:xfrm>
          <a:prstGeom prst="rect">
            <a:avLst/>
          </a:prstGeom>
        </p:spPr>
      </p:pic>
      <p:sp>
        <p:nvSpPr>
          <p:cNvPr id="19" name="TextBox 18">
            <a:extLst>
              <a:ext uri="{FF2B5EF4-FFF2-40B4-BE49-F238E27FC236}">
                <a16:creationId xmlns:a16="http://schemas.microsoft.com/office/drawing/2014/main" id="{4CA440C2-19D8-898E-E7C9-2737B2070FD0}"/>
              </a:ext>
            </a:extLst>
          </p:cNvPr>
          <p:cNvSpPr txBox="1"/>
          <p:nvPr/>
        </p:nvSpPr>
        <p:spPr>
          <a:xfrm>
            <a:off x="6027838" y="4065385"/>
            <a:ext cx="3191870" cy="2462213"/>
          </a:xfrm>
          <a:prstGeom prst="rect">
            <a:avLst/>
          </a:prstGeom>
          <a:noFill/>
        </p:spPr>
        <p:txBody>
          <a:bodyPr wrap="square" rtlCol="0">
            <a:spAutoFit/>
          </a:bodyPr>
          <a:lstStyle/>
          <a:p>
            <a:r>
              <a:rPr lang="en-TW" sz="1100" dirty="0">
                <a:solidFill>
                  <a:schemeClr val="accent6"/>
                </a:solidFill>
              </a:rPr>
              <a:t>[ML’97] </a:t>
            </a:r>
            <a:r>
              <a:rPr lang="en-US" sz="1100" dirty="0">
                <a:solidFill>
                  <a:schemeClr val="accent6"/>
                </a:solidFill>
              </a:rPr>
              <a:t>R. Caruana. Multitask learning. Springer Machine Learning, 28(1):41–75, July 1997.</a:t>
            </a:r>
          </a:p>
          <a:p>
            <a:r>
              <a:rPr lang="en-TW" sz="1100" dirty="0">
                <a:solidFill>
                  <a:schemeClr val="accent6"/>
                </a:solidFill>
              </a:rPr>
              <a:t>[</a:t>
            </a:r>
            <a:r>
              <a:rPr lang="en-US" sz="1100" dirty="0">
                <a:solidFill>
                  <a:schemeClr val="accent6"/>
                </a:solidFill>
              </a:rPr>
              <a:t>ICPR’16</a:t>
            </a:r>
            <a:r>
              <a:rPr lang="en-TW" sz="1100" dirty="0">
                <a:solidFill>
                  <a:schemeClr val="accent6"/>
                </a:solidFill>
              </a:rPr>
              <a:t>] </a:t>
            </a:r>
            <a:r>
              <a:rPr lang="en-US" sz="1100" dirty="0">
                <a:solidFill>
                  <a:schemeClr val="accent6"/>
                </a:solidFill>
                <a:effectLst/>
                <a:latin typeface="NimbusRomNo9L"/>
              </a:rPr>
              <a:t>S. </a:t>
            </a:r>
            <a:r>
              <a:rPr lang="en-US" sz="1100" dirty="0" err="1">
                <a:solidFill>
                  <a:schemeClr val="accent6"/>
                </a:solidFill>
                <a:effectLst/>
                <a:latin typeface="NimbusRomNo9L"/>
              </a:rPr>
              <a:t>Teerapittayanon</a:t>
            </a:r>
            <a:r>
              <a:rPr lang="en-US" sz="1100" dirty="0">
                <a:solidFill>
                  <a:schemeClr val="accent6"/>
                </a:solidFill>
                <a:effectLst/>
                <a:latin typeface="NimbusRomNo9L"/>
              </a:rPr>
              <a:t>, B. </a:t>
            </a:r>
            <a:r>
              <a:rPr lang="en-US" sz="1100" dirty="0" err="1">
                <a:solidFill>
                  <a:schemeClr val="accent6"/>
                </a:solidFill>
                <a:effectLst/>
                <a:latin typeface="NimbusRomNo9L"/>
              </a:rPr>
              <a:t>McDanel</a:t>
            </a:r>
            <a:r>
              <a:rPr lang="en-US" sz="1100" dirty="0">
                <a:solidFill>
                  <a:schemeClr val="accent6"/>
                </a:solidFill>
                <a:effectLst/>
                <a:latin typeface="NimbusRomNo9L"/>
              </a:rPr>
              <a:t>, and H. Kung. </a:t>
            </a:r>
            <a:r>
              <a:rPr lang="en-US" sz="1100" dirty="0" err="1">
                <a:solidFill>
                  <a:schemeClr val="accent6"/>
                </a:solidFill>
                <a:effectLst/>
                <a:latin typeface="NimbusRomNo9L"/>
              </a:rPr>
              <a:t>Branchynet</a:t>
            </a:r>
            <a:r>
              <a:rPr lang="en-US" sz="1100" dirty="0">
                <a:solidFill>
                  <a:schemeClr val="accent6"/>
                </a:solidFill>
                <a:effectLst/>
                <a:latin typeface="NimbusRomNo9L"/>
              </a:rPr>
              <a:t>: Fast inference via early exiting from deep neural networks. In </a:t>
            </a:r>
            <a:r>
              <a:rPr lang="en-US" sz="1100" i="1" dirty="0">
                <a:solidFill>
                  <a:schemeClr val="accent6"/>
                </a:solidFill>
                <a:effectLst/>
                <a:latin typeface="NimbusRomNo9L"/>
              </a:rPr>
              <a:t>Proc. of IEEE International Conference on Pattern Recognition (ICPR’16)</a:t>
            </a:r>
            <a:r>
              <a:rPr lang="en-US" sz="1100" dirty="0">
                <a:solidFill>
                  <a:schemeClr val="accent6"/>
                </a:solidFill>
                <a:effectLst/>
                <a:latin typeface="NimbusRomNo9L"/>
              </a:rPr>
              <a:t>, pages 2464–2469, Cancun, Mexico, December 2016. </a:t>
            </a:r>
            <a:endParaRPr lang="en-US" sz="1100" dirty="0">
              <a:solidFill>
                <a:schemeClr val="accent6"/>
              </a:solidFill>
              <a:effectLst/>
            </a:endParaRPr>
          </a:p>
          <a:p>
            <a:r>
              <a:rPr lang="en-US" sz="1100" dirty="0">
                <a:solidFill>
                  <a:schemeClr val="accent6"/>
                </a:solidFill>
              </a:rPr>
              <a:t>[CC’14] L. Yang, J. Cao, S. Tang, D. Han, and N. Suri. Run time application repartitioning in dynamic mobile cloud environments. IEEE Transactions on Cloud Computing, 4(3):336–348, September 2014.</a:t>
            </a:r>
          </a:p>
        </p:txBody>
      </p:sp>
    </p:spTree>
    <p:extLst>
      <p:ext uri="{BB962C8B-B14F-4D97-AF65-F5344CB8AC3E}">
        <p14:creationId xmlns:p14="http://schemas.microsoft.com/office/powerpoint/2010/main" val="255824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{97FA6294-D167-F348-BD3D-0D3EF0EA6CBF}tf10001070</Template>
  <TotalTime>156474</TotalTime>
  <Words>4851</Words>
  <Application>Microsoft Macintosh PowerPoint</Application>
  <PresentationFormat>On-screen Show (4:3)</PresentationFormat>
  <Paragraphs>827</Paragraphs>
  <Slides>58</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NimbusRomNo9L</vt:lpstr>
      <vt:lpstr>American Typewriter</vt:lpstr>
      <vt:lpstr>Arial</vt:lpstr>
      <vt:lpstr>Calibri</vt:lpstr>
      <vt:lpstr>Cambria Math</vt:lpstr>
      <vt:lpstr>Georgia</vt:lpstr>
      <vt:lpstr>Rockwell Extra Bold</vt:lpstr>
      <vt:lpstr>Times New Roman</vt:lpstr>
      <vt:lpstr>Trebuchet MS</vt:lpstr>
      <vt:lpstr>Wingdings</vt:lpstr>
      <vt:lpstr>Wood Type</vt:lpstr>
      <vt:lpstr>A Multi-Tenant System for Deploying Deep Neural Networks in a Thing-to-Cloud Continuum</vt:lpstr>
      <vt:lpstr>Outline</vt:lpstr>
      <vt:lpstr>Motivations</vt:lpstr>
      <vt:lpstr>Numbers of IoT Sensors are Growing Rapidly</vt:lpstr>
      <vt:lpstr>DNN Deployment Problem</vt:lpstr>
      <vt:lpstr>Goals and Challenges</vt:lpstr>
      <vt:lpstr>Goals and Challenges</vt:lpstr>
      <vt:lpstr>Observations</vt:lpstr>
      <vt:lpstr>Proposed Thing-to-Cloud (T2C) System Features</vt:lpstr>
      <vt:lpstr>Related Work</vt:lpstr>
      <vt:lpstr>DNN-based IoT Analytics Deployment</vt:lpstr>
      <vt:lpstr>Reference</vt:lpstr>
      <vt:lpstr>System Overview</vt:lpstr>
      <vt:lpstr>System Design</vt:lpstr>
      <vt:lpstr>Controller</vt:lpstr>
      <vt:lpstr>Controller</vt:lpstr>
      <vt:lpstr>Computing Devices</vt:lpstr>
      <vt:lpstr>Research Problems</vt:lpstr>
      <vt:lpstr>Goals of DNN Deployment</vt:lpstr>
      <vt:lpstr>Deployment Plan Decision-Making Process</vt:lpstr>
      <vt:lpstr>Planning Phase</vt:lpstr>
      <vt:lpstr>Multi-task Model Requests</vt:lpstr>
      <vt:lpstr>Resource Status</vt:lpstr>
      <vt:lpstr>Deployment Planning Problem</vt:lpstr>
      <vt:lpstr>Performance Prediction</vt:lpstr>
      <vt:lpstr>Scaling Factors</vt:lpstr>
      <vt:lpstr>Throughput</vt:lpstr>
      <vt:lpstr>Deployment Planning Algorithm</vt:lpstr>
      <vt:lpstr>Operation Phase</vt:lpstr>
      <vt:lpstr>Dynamic Reconfiguration Problem</vt:lpstr>
      <vt:lpstr>Dynamic Reconfiguration Algorithm</vt:lpstr>
      <vt:lpstr>Implementations</vt:lpstr>
      <vt:lpstr>Testbed</vt:lpstr>
      <vt:lpstr>Multi-task Networks</vt:lpstr>
      <vt:lpstr>Compared Algorithms</vt:lpstr>
      <vt:lpstr>Evaluations</vt:lpstr>
      <vt:lpstr>Evaluation Setup</vt:lpstr>
      <vt:lpstr>Perforamance Metrics</vt:lpstr>
      <vt:lpstr>Results: Planning Phase</vt:lpstr>
      <vt:lpstr>Multi-task and Hitchhiking Improve Throughput without Sacrificing Satisfied Ratio  </vt:lpstr>
      <vt:lpstr>Early Exits Reduce  Latency while Satisfying Accuracy Requirements</vt:lpstr>
      <vt:lpstr>Our System Incurs Acceptable Overhead</vt:lpstr>
      <vt:lpstr>Our System Scales  Well under Heavy  Workload</vt:lpstr>
      <vt:lpstr>Results: Operation Phase</vt:lpstr>
      <vt:lpstr>T2CMHER Obtains Highest Throughput and Satisfied Ratio </vt:lpstr>
      <vt:lpstr>Reconfiguration Improves Satisfied Ratio</vt:lpstr>
      <vt:lpstr>T2CMHER Incurs  Acceptable Overhead</vt:lpstr>
      <vt:lpstr>Summary</vt:lpstr>
      <vt:lpstr>Conclusion &amp; Future Work</vt:lpstr>
      <vt:lpstr>Conclusion</vt:lpstr>
      <vt:lpstr>Future Work</vt:lpstr>
      <vt:lpstr>Thank you for listening Chia-Ying Hsieh (cyinghsieh@gmail.com)</vt:lpstr>
      <vt:lpstr>Multi-task Networks</vt:lpstr>
      <vt:lpstr>Early Exits and Deployment</vt:lpstr>
      <vt:lpstr>Reconfiguration</vt:lpstr>
      <vt:lpstr>Overhead under Different Workload Compared to NEU</vt:lpstr>
      <vt:lpstr>Latency Reduction by Reconfiguration</vt:lpstr>
      <vt:lpstr>Performance under Different Workload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Hsieh</dc:creator>
  <cp:lastModifiedBy>Irene Hsieh</cp:lastModifiedBy>
  <cp:revision>278</cp:revision>
  <cp:lastPrinted>2021-05-25T02:37:28Z</cp:lastPrinted>
  <dcterms:created xsi:type="dcterms:W3CDTF">2021-05-24T06:31:50Z</dcterms:created>
  <dcterms:modified xsi:type="dcterms:W3CDTF">2022-10-20T08:55:49Z</dcterms:modified>
</cp:coreProperties>
</file>