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7" r:id="rId2"/>
  </p:sldMasterIdLst>
  <p:notesMasterIdLst>
    <p:notesMasterId r:id="rId66"/>
  </p:notesMasterIdLst>
  <p:sldIdLst>
    <p:sldId id="256" r:id="rId3"/>
    <p:sldId id="310" r:id="rId4"/>
    <p:sldId id="309" r:id="rId5"/>
    <p:sldId id="273" r:id="rId6"/>
    <p:sldId id="337" r:id="rId7"/>
    <p:sldId id="276" r:id="rId8"/>
    <p:sldId id="318" r:id="rId9"/>
    <p:sldId id="338" r:id="rId10"/>
    <p:sldId id="277" r:id="rId11"/>
    <p:sldId id="341" r:id="rId12"/>
    <p:sldId id="342" r:id="rId13"/>
    <p:sldId id="343" r:id="rId14"/>
    <p:sldId id="344" r:id="rId15"/>
    <p:sldId id="339" r:id="rId16"/>
    <p:sldId id="340" r:id="rId17"/>
    <p:sldId id="345" r:id="rId18"/>
    <p:sldId id="347" r:id="rId19"/>
    <p:sldId id="311" r:id="rId20"/>
    <p:sldId id="280" r:id="rId21"/>
    <p:sldId id="378" r:id="rId22"/>
    <p:sldId id="319" r:id="rId23"/>
    <p:sldId id="321" r:id="rId24"/>
    <p:sldId id="320" r:id="rId25"/>
    <p:sldId id="374" r:id="rId26"/>
    <p:sldId id="322" r:id="rId27"/>
    <p:sldId id="323" r:id="rId28"/>
    <p:sldId id="358" r:id="rId29"/>
    <p:sldId id="375" r:id="rId30"/>
    <p:sldId id="257" r:id="rId31"/>
    <p:sldId id="324" r:id="rId32"/>
    <p:sldId id="314" r:id="rId33"/>
    <p:sldId id="267" r:id="rId34"/>
    <p:sldId id="348" r:id="rId35"/>
    <p:sldId id="350" r:id="rId36"/>
    <p:sldId id="325" r:id="rId37"/>
    <p:sldId id="352" r:id="rId38"/>
    <p:sldId id="351" r:id="rId39"/>
    <p:sldId id="353" r:id="rId40"/>
    <p:sldId id="355" r:id="rId41"/>
    <p:sldId id="356" r:id="rId42"/>
    <p:sldId id="357" r:id="rId43"/>
    <p:sldId id="354" r:id="rId44"/>
    <p:sldId id="327" r:id="rId45"/>
    <p:sldId id="360" r:id="rId46"/>
    <p:sldId id="372" r:id="rId47"/>
    <p:sldId id="363" r:id="rId48"/>
    <p:sldId id="366" r:id="rId49"/>
    <p:sldId id="364" r:id="rId50"/>
    <p:sldId id="298" r:id="rId51"/>
    <p:sldId id="330" r:id="rId52"/>
    <p:sldId id="335" r:id="rId53"/>
    <p:sldId id="376" r:id="rId54"/>
    <p:sldId id="332" r:id="rId55"/>
    <p:sldId id="371" r:id="rId56"/>
    <p:sldId id="367" r:id="rId57"/>
    <p:sldId id="368" r:id="rId58"/>
    <p:sldId id="369" r:id="rId59"/>
    <p:sldId id="370" r:id="rId60"/>
    <p:sldId id="331" r:id="rId61"/>
    <p:sldId id="334" r:id="rId62"/>
    <p:sldId id="380" r:id="rId63"/>
    <p:sldId id="381" r:id="rId64"/>
    <p:sldId id="379" r:id="rId65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7FC9"/>
    <a:srgbClr val="ED7D31"/>
    <a:srgbClr val="0072BD"/>
    <a:srgbClr val="77AC30"/>
    <a:srgbClr val="FF9933"/>
    <a:srgbClr val="AC2D45"/>
    <a:srgbClr val="EDB120"/>
    <a:srgbClr val="D95319"/>
    <a:srgbClr val="A2142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80" autoAdjust="0"/>
    <p:restoredTop sz="96404" autoAdjust="0"/>
  </p:normalViewPr>
  <p:slideViewPr>
    <p:cSldViewPr>
      <p:cViewPr varScale="1">
        <p:scale>
          <a:sx n="115" d="100"/>
          <a:sy n="115" d="100"/>
        </p:scale>
        <p:origin x="1620" y="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22B0BDAE-19BD-496F-9548-E34C328959E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3293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509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To study the loss patterns of V-PCC, we parsed encoded V-PCC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bitstreams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and encoder logs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to identify individual Network abstraction units, which is essentially network packets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Notice that aside from the aforementioned geometry, attribute and occupancy map,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there are headers and parameter sets, we assume these crucial packet is protected by, for example Forward Error Correction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We simulate packet loss by the following steps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Firstly we encode a group of frame with 5 frames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We mark the 3</a:t>
            </a:r>
            <a:r>
              <a:rPr lang="en-US" sz="1200" b="0" i="0" u="none" strike="noStrike" kern="1200" baseline="300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frame then parse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bitstream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again and replaced marked packets with zero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Then finally we decode corrupt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bitstreams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by V-PCC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5027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N means no clear visual impairment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572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The strategy is as follows, except for Attribute only distortion, that we need to do attribute concealment only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We need to go geometry concealment for the others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1880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first algorithm is to deal with only missing the color information</a:t>
            </a:r>
          </a:p>
          <a:p>
            <a:r>
              <a:rPr lang="en-US" baseline="0" dirty="0" smtClean="0"/>
              <a:t>We use the previous frame as source</a:t>
            </a:r>
            <a:br>
              <a:rPr lang="en-US" baseline="0" dirty="0" smtClean="0"/>
            </a:br>
            <a:r>
              <a:rPr lang="en-US" baseline="0" dirty="0" smtClean="0"/>
              <a:t>search the nearest neighbor in the previous frame</a:t>
            </a:r>
          </a:p>
          <a:p>
            <a:r>
              <a:rPr lang="en-US" baseline="0" dirty="0" smtClean="0"/>
              <a:t>And copy the attributes over from matched points in the previous frame to current frame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3172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first algorithm is to deal with only missing the color information</a:t>
            </a:r>
          </a:p>
          <a:p>
            <a:r>
              <a:rPr lang="en-US" baseline="0" dirty="0" smtClean="0"/>
              <a:t>We use the previous frame as source</a:t>
            </a:r>
            <a:br>
              <a:rPr lang="en-US" baseline="0" dirty="0" smtClean="0"/>
            </a:br>
            <a:r>
              <a:rPr lang="en-US" baseline="0" dirty="0" smtClean="0"/>
              <a:t>search the nearest neighbor in the previous frame</a:t>
            </a:r>
          </a:p>
          <a:p>
            <a:r>
              <a:rPr lang="en-US" baseline="0" dirty="0" smtClean="0"/>
              <a:t>And copy the attributes over from matched points in the previous frame to current frame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7742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For geometry concealment</a:t>
            </a:r>
          </a:p>
          <a:p>
            <a:r>
              <a:rPr lang="en-US" dirty="0" smtClean="0"/>
              <a:t>Firstly</a:t>
            </a:r>
            <a:r>
              <a:rPr lang="en-US" baseline="0" dirty="0" smtClean="0"/>
              <a:t> we propose point to point interpolation algorithm</a:t>
            </a:r>
          </a:p>
          <a:p>
            <a:r>
              <a:rPr lang="en-US" baseline="0" dirty="0" smtClean="0"/>
              <a:t>For each point in the previous frame, we interpolate the point in the future frame within some specific radius</a:t>
            </a:r>
          </a:p>
          <a:p>
            <a:endParaRPr lang="en-US" baseline="0" dirty="0" smtClean="0"/>
          </a:p>
          <a:p>
            <a:r>
              <a:rPr lang="en-US" baseline="0" dirty="0" smtClean="0"/>
              <a:t>If we didn’t limit the search radius</a:t>
            </a:r>
          </a:p>
          <a:p>
            <a:r>
              <a:rPr lang="en-US" baseline="0" dirty="0" smtClean="0"/>
              <a:t>The output would like the bottom left one</a:t>
            </a:r>
          </a:p>
          <a:p>
            <a:r>
              <a:rPr lang="en-US" baseline="0" dirty="0" smtClean="0"/>
              <a:t>There would be many cracks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03710-23A0-415F-81D5-9E0084D18AB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0564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Actually</a:t>
            </a:r>
            <a:r>
              <a:rPr lang="en-US" baseline="0" dirty="0" smtClean="0"/>
              <a:t> point to point matching and triangular matching looks similar in the concealed video</a:t>
            </a:r>
          </a:p>
          <a:p>
            <a:r>
              <a:rPr lang="en-US" baseline="0" dirty="0" smtClean="0"/>
              <a:t>And triangular matching is only able to reduce size of the cracks, not completely conceal them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3749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smtClean="0"/>
              <a:t>The next is the triangular interpolation algorithm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smtClean="0"/>
              <a:t>S</a:t>
            </a:r>
            <a:r>
              <a:rPr lang="en-US" dirty="0" smtClean="0"/>
              <a:t>imilar to</a:t>
            </a:r>
            <a:r>
              <a:rPr lang="zh-TW" altLang="en-US" dirty="0" smtClean="0"/>
              <a:t> </a:t>
            </a:r>
            <a:r>
              <a:rPr lang="en-US" altLang="zh-TW" dirty="0" smtClean="0"/>
              <a:t>point</a:t>
            </a:r>
            <a:r>
              <a:rPr lang="en-US" altLang="zh-TW" baseline="0" dirty="0" smtClean="0"/>
              <a:t>-to-point interpolation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except that</a:t>
            </a:r>
            <a:r>
              <a:rPr lang="en-US" baseline="0" dirty="0" smtClean="0"/>
              <a:t> we match 3 points at once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TI algorithm can lead to smoother surfaces and remove many small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cracks in the model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3118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Actually</a:t>
            </a:r>
            <a:r>
              <a:rPr lang="en-US" baseline="0" dirty="0" smtClean="0"/>
              <a:t> point to point matching and triangular matching looks similar in the concealed video</a:t>
            </a:r>
          </a:p>
          <a:p>
            <a:r>
              <a:rPr lang="en-US" baseline="0" dirty="0" smtClean="0"/>
              <a:t>And triangular matching is only able to reduce size of the cracks, not completely conceal them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9612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our</a:t>
            </a:r>
            <a:r>
              <a:rPr lang="en-US" baseline="0" dirty="0" smtClean="0"/>
              <a:t> next algorithm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ensures a block of the points moves in a consistent direction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We avoid creating cracks in the reconstructed frames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The rigid transformation for each block is the average of each point to point matching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But the gap happened when adjacent cubes moves far away from each other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Let 𝑙 be the length of each cube 𝐶. In the source frame,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distance between every center of every cube is exactly 𝑙 . If, after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interpolation, the center of two adjacent, interpolated, has a length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𝑙 ′ larger than 𝑙 , then there is a possibility of visible gaps in the 3D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point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cloud.We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thus enlarge the size of 𝐶, from 𝑙 to 𝑙 ′,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556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firstly introduce</a:t>
            </a:r>
            <a:r>
              <a:rPr lang="en-US" baseline="0" dirty="0" smtClean="0"/>
              <a:t> the two popular 3D representations, meshes, and point clouds</a:t>
            </a:r>
          </a:p>
          <a:p>
            <a:r>
              <a:rPr lang="en-US" baseline="0" dirty="0" smtClean="0"/>
              <a:t>Meshes are composed of not only three D points, but also, edges, and faces</a:t>
            </a:r>
          </a:p>
          <a:p>
            <a:r>
              <a:rPr lang="en-US" baseline="0" dirty="0" smtClean="0"/>
              <a:t>Although pipelines of rendering meshes are quite mature</a:t>
            </a:r>
          </a:p>
          <a:p>
            <a:r>
              <a:rPr lang="en-US" baseline="0" dirty="0" smtClean="0"/>
              <a:t>Meshes are not native output data type of any sensors. Make it hard to run in real time</a:t>
            </a:r>
          </a:p>
          <a:p>
            <a:endParaRPr lang="en-US" dirty="0" smtClean="0"/>
          </a:p>
          <a:p>
            <a:r>
              <a:rPr lang="en-US" dirty="0" smtClean="0"/>
              <a:t>On the other hand, point cloud</a:t>
            </a:r>
            <a:r>
              <a:rPr lang="en-US" baseline="0" dirty="0" smtClean="0"/>
              <a:t> is a light weight data format </a:t>
            </a:r>
          </a:p>
          <a:p>
            <a:r>
              <a:rPr lang="en-US" baseline="0" dirty="0" smtClean="0"/>
              <a:t>With mandatory geometry information, for example the X, Y, Z coordinates</a:t>
            </a:r>
          </a:p>
          <a:p>
            <a:r>
              <a:rPr lang="en-US" baseline="0" dirty="0" smtClean="0"/>
              <a:t>And the optional attributes like colors, for example the R, G, B values</a:t>
            </a:r>
          </a:p>
          <a:p>
            <a:r>
              <a:rPr lang="en-US" baseline="0" dirty="0" smtClean="0"/>
              <a:t>It’s easier to edit and interact with point cloud in real time</a:t>
            </a:r>
          </a:p>
          <a:p>
            <a:r>
              <a:rPr lang="en-US" altLang="zh-TW" baseline="0" dirty="0" smtClean="0"/>
              <a:t>We are interested in 3D point clouds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4663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can see Cube-based Motion Interpolation ensure</a:t>
            </a:r>
            <a:endParaRPr lang="en-US" baseline="0" dirty="0" smtClean="0"/>
          </a:p>
          <a:p>
            <a:r>
              <a:rPr lang="en-US" baseline="0" dirty="0" smtClean="0"/>
              <a:t>A cube of the points moves in a consistent direction to avoid creating cracks in the generated frames</a:t>
            </a:r>
          </a:p>
          <a:p>
            <a:r>
              <a:rPr lang="en-US" baseline="0" dirty="0" smtClean="0"/>
              <a:t>And we can prevent gaps between cubes, but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8748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similar to previous algorithm, we also compute rigid</a:t>
            </a:r>
            <a:r>
              <a:rPr lang="en-US" baseline="0" dirty="0" smtClean="0"/>
              <a:t> transformation of each cube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But we loop each point again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Get 27-vectors from each point to 27-neighbor cube center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And weighted sum by inverse volume of each vector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9634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can see Cube-based Motion Interpolation ensure</a:t>
            </a:r>
            <a:endParaRPr lang="en-US" baseline="0" dirty="0" smtClean="0"/>
          </a:p>
          <a:p>
            <a:r>
              <a:rPr lang="en-US" baseline="0" dirty="0" smtClean="0"/>
              <a:t>A cube of the points moves in a consistent direction to avoid creating cracks in the generated frames</a:t>
            </a:r>
          </a:p>
          <a:p>
            <a:r>
              <a:rPr lang="en-US" baseline="0" dirty="0" smtClean="0"/>
              <a:t>And we can prevent gaps between cubes, but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2004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We use seven MPEG dynamic 3D point cloud sequences with different complexity levels for our experiments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We use Gilbert Elliot to simulate the packet loss of 5%, 10%, and 15%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We choose the baseline of 2D frame copy, which is in the codec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The </a:t>
            </a:r>
            <a:r>
              <a:rPr lang="en-US" altLang="zh-TW" dirty="0" smtClean="0"/>
              <a:t>3D frame copy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is just to copy the nearest available frame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6364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4239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 smtClean="0"/>
              <a:t>Note that we didn’t plot the frame that cannot be decoded by 2DFC</a:t>
            </a:r>
            <a:endParaRPr lang="en-US" dirty="0" smtClean="0"/>
          </a:p>
          <a:p>
            <a:r>
              <a:rPr lang="en-US" dirty="0" smtClean="0"/>
              <a:t>And if not mentioned</a:t>
            </a:r>
            <a:r>
              <a:rPr lang="en-US" baseline="0" dirty="0" smtClean="0"/>
              <a:t>, we will use intermediate complexity of dataset </a:t>
            </a:r>
            <a:r>
              <a:rPr lang="en-US" baseline="0" dirty="0" err="1" smtClean="0"/>
              <a:t>Redandblack</a:t>
            </a:r>
            <a:r>
              <a:rPr lang="en-US" baseline="0" dirty="0" smtClean="0"/>
              <a:t>, and intermediate packet loss rate 10%</a:t>
            </a:r>
            <a:endParaRPr lang="en-US" dirty="0" smtClean="0"/>
          </a:p>
          <a:p>
            <a:r>
              <a:rPr lang="en-US" dirty="0" smtClean="0"/>
              <a:t>We show</a:t>
            </a:r>
            <a:r>
              <a:rPr lang="en-US" baseline="0" dirty="0" smtClean="0"/>
              <a:t> the limitation of 2DFC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8690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also for </a:t>
            </a:r>
            <a:r>
              <a:rPr lang="en-US" dirty="0" err="1" smtClean="0"/>
              <a:t>Hausdorff</a:t>
            </a:r>
            <a:r>
              <a:rPr lang="en-US" baseline="0" dirty="0" smtClean="0"/>
              <a:t> distance</a:t>
            </a:r>
          </a:p>
          <a:p>
            <a:r>
              <a:rPr lang="en-US" baseline="0" dirty="0" smtClean="0"/>
              <a:t>This metrics is the lower the better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2163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We have the key observation that </a:t>
            </a:r>
            <a:r>
              <a:rPr lang="en-US" dirty="0" smtClean="0"/>
              <a:t>2DFC still results low in as low as 30 dB in GPSNR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In contrast the 20% best performing frames achieved by our CMI and NI are above 52 dB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And 3DFC at the same level is about 49 dB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04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Next</a:t>
            </a:r>
            <a:r>
              <a:rPr lang="en-US" baseline="0" dirty="0" smtClean="0"/>
              <a:t> we plot bar chart of different concealment algorithm for all dataset</a:t>
            </a:r>
          </a:p>
          <a:p>
            <a:r>
              <a:rPr lang="en-US" baseline="0" dirty="0" smtClean="0"/>
              <a:t>We have 2 main observation</a:t>
            </a:r>
            <a:br>
              <a:rPr lang="en-US" baseline="0" dirty="0" smtClean="0"/>
            </a:br>
            <a:r>
              <a:rPr lang="en-US" baseline="0" dirty="0" smtClean="0"/>
              <a:t>Number one: We always outperform 2DFC and 3DFC in GPSNR</a:t>
            </a:r>
          </a:p>
          <a:p>
            <a:r>
              <a:rPr lang="en-US" baseline="0" dirty="0" smtClean="0"/>
              <a:t>Number two: Cube based motion interpolation always outperform others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165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similar observation</a:t>
            </a:r>
            <a:r>
              <a:rPr lang="en-US" baseline="0" dirty="0" smtClean="0"/>
              <a:t> can be found in this figure</a:t>
            </a:r>
          </a:p>
          <a:p>
            <a:r>
              <a:rPr lang="en-US" baseline="0" dirty="0" smtClean="0"/>
              <a:t>The lower the better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739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And let’s discuss more characteristics for point cloud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Point cloud doesn’t have edge information. Make it easier to edit or interactive in real time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But it require more points to achieve comparable rendering quality to meshes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And the point clouds have neither specific order within a frame.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Nor 1 to 1 match between points in the different frames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The point number can also be different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And the point clouds has heterogeneous sparseness levels and optional attributes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For different applications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4345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Next</a:t>
            </a:r>
            <a:r>
              <a:rPr lang="en-US" baseline="0" dirty="0" smtClean="0"/>
              <a:t> we plot bar chart of different concealment algorithm will all dataset</a:t>
            </a:r>
          </a:p>
          <a:p>
            <a:r>
              <a:rPr lang="en-US" baseline="0" dirty="0" smtClean="0"/>
              <a:t>We have 2 main observation</a:t>
            </a:r>
            <a:br>
              <a:rPr lang="en-US" baseline="0" dirty="0" smtClean="0"/>
            </a:br>
            <a:r>
              <a:rPr lang="en-US" baseline="0" dirty="0" smtClean="0"/>
              <a:t>Number one: We always outperform 2DFC and 3DFC</a:t>
            </a:r>
          </a:p>
          <a:p>
            <a:r>
              <a:rPr lang="en-US" baseline="0" dirty="0" smtClean="0"/>
              <a:t>Number two: Cube based motion interpolation always outperform others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5090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Then let’s move on overall quality of 2D</a:t>
            </a:r>
            <a:r>
              <a:rPr lang="en-US" baseline="0" dirty="0" smtClean="0"/>
              <a:t> metrics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2787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Especially</a:t>
            </a:r>
            <a:r>
              <a:rPr lang="en-US" baseline="0" dirty="0" smtClean="0"/>
              <a:t> for basketball and soldier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9332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 for</a:t>
            </a:r>
            <a:r>
              <a:rPr lang="en-US" baseline="0" dirty="0" smtClean="0"/>
              <a:t> VMAF metrics proposed by Netflix, considering motion smoothness</a:t>
            </a:r>
          </a:p>
          <a:p>
            <a:r>
              <a:rPr lang="en-US" baseline="0" dirty="0" smtClean="0"/>
              <a:t>CMI and NCI perform better than previous 2D metrics</a:t>
            </a:r>
          </a:p>
          <a:p>
            <a:r>
              <a:rPr lang="en-US" baseline="0" dirty="0" smtClean="0"/>
              <a:t>But NCI for soldier is still bad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237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</a:t>
            </a:r>
            <a:r>
              <a:rPr lang="en-US" baseline="0" dirty="0" smtClean="0"/>
              <a:t> find that our algorithms don’t perform well especially for avatars holding extra items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4595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We select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24 random point cloud frames from each considered sequence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measure the running time of our algorithms.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Among the three algorithms, PI is the fastest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The running time of CMI and NCI becomes longer compared to TI when the complexity level of sequences increases.</a:t>
            </a:r>
          </a:p>
          <a:p>
            <a:r>
              <a:rPr lang="en-US" dirty="0" smtClean="0"/>
              <a:t>We also calculate 7 neighbors and 27 neighbors for NCI</a:t>
            </a:r>
            <a:endParaRPr lang="en-US" dirty="0"/>
          </a:p>
          <a:p>
            <a:r>
              <a:rPr lang="en-US" dirty="0" smtClean="0"/>
              <a:t>I</a:t>
            </a:r>
            <a:r>
              <a:rPr lang="en-US" baseline="0" dirty="0" smtClean="0"/>
              <a:t> haven’t report the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2314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We use seven MPEG dynamic 3D point cloud sequences with different complexity levels for our experiments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We use Gilbert Elliot to simulate the packet loss of 5%, 10%, and 15%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We choose the baseline of 2D frame copy, which is in the codec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The </a:t>
            </a:r>
            <a:r>
              <a:rPr lang="en-US" altLang="zh-TW" dirty="0" smtClean="0"/>
              <a:t>3D frame copy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is just to copy the nearest available frame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20817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 for</a:t>
            </a:r>
            <a:r>
              <a:rPr lang="en-US" baseline="0" dirty="0" smtClean="0"/>
              <a:t> VMAF metrics proposed by Netflix, considering motion smoothness</a:t>
            </a:r>
          </a:p>
          <a:p>
            <a:r>
              <a:rPr lang="en-US" baseline="0" dirty="0" smtClean="0"/>
              <a:t>CMI and NCI perform better than previous 2D metrics</a:t>
            </a:r>
          </a:p>
          <a:p>
            <a:r>
              <a:rPr lang="en-US" baseline="0" dirty="0" smtClean="0"/>
              <a:t>But NCI for soldier is still bad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48789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 for</a:t>
            </a:r>
            <a:r>
              <a:rPr lang="en-US" baseline="0" dirty="0" smtClean="0"/>
              <a:t> VMAF metrics proposed by Netflix, considering motion smoothness</a:t>
            </a:r>
          </a:p>
          <a:p>
            <a:r>
              <a:rPr lang="en-US" baseline="0" dirty="0" smtClean="0"/>
              <a:t>CMI and NCI perform better than previous 2D metrics</a:t>
            </a:r>
          </a:p>
          <a:p>
            <a:r>
              <a:rPr lang="en-US" baseline="0" dirty="0" smtClean="0"/>
              <a:t>But NCI for soldier is still bad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1532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 for</a:t>
            </a:r>
            <a:r>
              <a:rPr lang="en-US" baseline="0" dirty="0" smtClean="0"/>
              <a:t> VMAF metrics proposed by Netflix, considering motion smoothness</a:t>
            </a:r>
          </a:p>
          <a:p>
            <a:r>
              <a:rPr lang="en-US" baseline="0" dirty="0" smtClean="0"/>
              <a:t>CMI and NCI perform better than previous 2D metrics</a:t>
            </a:r>
          </a:p>
          <a:p>
            <a:r>
              <a:rPr lang="en-US" baseline="0" dirty="0" smtClean="0"/>
              <a:t>But NCI for soldier is still bad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814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It’s reported half a million</a:t>
            </a:r>
            <a:r>
              <a:rPr lang="en-US" altLang="zh-TW" baseline="0" dirty="0" smtClean="0"/>
              <a:t> points are required to represent an acceptable quality human avatars</a:t>
            </a:r>
            <a:endParaRPr lang="en-US" dirty="0" smtClean="0"/>
          </a:p>
          <a:p>
            <a:r>
              <a:rPr lang="en-US" dirty="0" smtClean="0"/>
              <a:t>However streaming</a:t>
            </a:r>
            <a:r>
              <a:rPr lang="en-US" baseline="0" dirty="0" smtClean="0"/>
              <a:t> a single avatar of uncompressed dense point cloud may consume more that 4 Giga bits per second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Which is not supported by contemporary network infrastructures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So compression before streaming is a must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934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We study the uninvestigated problem of error concealment for 3D point cloud streaming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By proposing the following algorithms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Firstly, the point to point interpolation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Then, Triangular interpolation matching 3 points at once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all of them outperform the baseline 2DFC and 3DFC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And we have one algorithm, the cube-base motion interpolation method always outperform others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We also report the computational time for tradeoff between quality and running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4578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Finally,</a:t>
            </a:r>
            <a:r>
              <a:rPr lang="en-US" baseline="0" dirty="0" smtClean="0"/>
              <a:t> this work can be extended and improved in multiple directions.</a:t>
            </a:r>
          </a:p>
          <a:p>
            <a:endParaRPr lang="en-US" dirty="0" smtClean="0"/>
          </a:p>
          <a:p>
            <a:r>
              <a:rPr lang="en-US" dirty="0" smtClean="0"/>
              <a:t>Firstly,</a:t>
            </a:r>
            <a:r>
              <a:rPr lang="en-US" baseline="0" dirty="0" smtClean="0"/>
              <a:t> our </a:t>
            </a:r>
            <a:r>
              <a:rPr lang="en-US" baseline="0" dirty="0" err="1" smtClean="0"/>
              <a:t>c++</a:t>
            </a:r>
            <a:r>
              <a:rPr lang="en-US" baseline="0" dirty="0" smtClean="0"/>
              <a:t> implementation is not fully-optimized. Parallel ability of GPU can be adopted to reduce execution time.</a:t>
            </a:r>
          </a:p>
          <a:p>
            <a:endParaRPr lang="en-US" dirty="0" smtClean="0"/>
          </a:p>
          <a:p>
            <a:r>
              <a:rPr lang="en-US" dirty="0" smtClean="0"/>
              <a:t>Then we want to improve our</a:t>
            </a:r>
            <a:r>
              <a:rPr lang="en-US" baseline="0" dirty="0" smtClean="0"/>
              <a:t> temporal concealment with better matching of cubes across target and reference frame</a:t>
            </a:r>
          </a:p>
          <a:p>
            <a:r>
              <a:rPr lang="en-US" baseline="0" dirty="0" smtClean="0"/>
              <a:t>By diving into motion estimation and formulate the problem of motion estimation. And we will also consider the rotation of cubes.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Then we want to implement a real system with adaptive bitrate mechanism</a:t>
            </a:r>
          </a:p>
          <a:p>
            <a:r>
              <a:rPr lang="en-US" baseline="0" dirty="0" smtClean="0"/>
              <a:t>instead of the current simulated Gilbert Elliot models.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Last, we only consider the temporal concealment. </a:t>
            </a:r>
          </a:p>
          <a:p>
            <a:r>
              <a:rPr lang="en-US" baseline="0" dirty="0" smtClean="0"/>
              <a:t>We assume all point cloud frames are lost. Which may not be always the case. </a:t>
            </a:r>
          </a:p>
          <a:p>
            <a:r>
              <a:rPr lang="en-US" baseline="0" dirty="0" smtClean="0"/>
              <a:t>There can still be useful information in the distorted frame for spatial concealment.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82180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And let’s see examples,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With tens to hundreds of points captured by millimeter wave radar.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The points don’t reveal human identity, can be apply to human activity analysis and fall detection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Without compromise the privacy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For cylindrical ‘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sɪˈlɪndrɪk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(ə)l’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point clouds captured by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Lidars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, they have high horizontal resolution but sparse in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vertical resolution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For dense point clouds, they can be used in Head Mounted Display interaction like Virtual Reality and teleconference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Virtual Reality, Augmented Reality, Mixed Reality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97241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 for</a:t>
            </a:r>
            <a:r>
              <a:rPr lang="en-US" baseline="0" dirty="0" smtClean="0"/>
              <a:t> VMAF metrics proposed by Netflix, considering motion smoothness</a:t>
            </a:r>
          </a:p>
          <a:p>
            <a:r>
              <a:rPr lang="en-US" baseline="0" dirty="0" smtClean="0"/>
              <a:t>CMI and NCI perform better than previous 2D metrics</a:t>
            </a:r>
          </a:p>
          <a:p>
            <a:r>
              <a:rPr lang="en-US" baseline="0" dirty="0" smtClean="0"/>
              <a:t>But NCI for soldier is still bad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80600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 for</a:t>
            </a:r>
            <a:r>
              <a:rPr lang="en-US" baseline="0" dirty="0" smtClean="0"/>
              <a:t> VMAF metrics proposed by Netflix, considering motion smoothness</a:t>
            </a:r>
          </a:p>
          <a:p>
            <a:r>
              <a:rPr lang="en-US" baseline="0" dirty="0" smtClean="0"/>
              <a:t>CMI and NCI perform better than previous 2D metrics</a:t>
            </a:r>
          </a:p>
          <a:p>
            <a:r>
              <a:rPr lang="en-US" baseline="0" dirty="0" smtClean="0"/>
              <a:t>But NCI for soldier is still bad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39364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 for</a:t>
            </a:r>
            <a:r>
              <a:rPr lang="en-US" baseline="0" dirty="0" smtClean="0"/>
              <a:t> VMAF metrics proposed by Netflix, considering motion smoothness</a:t>
            </a:r>
          </a:p>
          <a:p>
            <a:r>
              <a:rPr lang="en-US" baseline="0" dirty="0" smtClean="0"/>
              <a:t>CMI and NCI perform better than previous 2D metrics</a:t>
            </a:r>
          </a:p>
          <a:p>
            <a:r>
              <a:rPr lang="en-US" baseline="0" dirty="0" smtClean="0"/>
              <a:t>But NCI for soldier is still bad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9417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 for</a:t>
            </a:r>
            <a:r>
              <a:rPr lang="en-US" baseline="0" dirty="0" smtClean="0"/>
              <a:t> VMAF metrics proposed by Netflix, considering motion smoothness</a:t>
            </a:r>
          </a:p>
          <a:p>
            <a:r>
              <a:rPr lang="en-US" baseline="0" dirty="0" smtClean="0"/>
              <a:t>CMI and NCI perform better than previous 2D metrics</a:t>
            </a:r>
          </a:p>
          <a:p>
            <a:r>
              <a:rPr lang="en-US" baseline="0" dirty="0" smtClean="0"/>
              <a:t>But NCI for soldier is still bad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09482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37021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61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Unfortunately,</a:t>
            </a:r>
            <a:r>
              <a:rPr lang="en-US" baseline="0" dirty="0" smtClean="0"/>
              <a:t> lost or late packets of encoded </a:t>
            </a:r>
            <a:r>
              <a:rPr lang="en-US" baseline="0" dirty="0" err="1" smtClean="0"/>
              <a:t>bitstream</a:t>
            </a:r>
            <a:r>
              <a:rPr lang="en-US" baseline="0" dirty="0" smtClean="0"/>
              <a:t> could lead to catastrophic distortion on quality of decoded point clouds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7479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That’s when error concealment comes in handy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And our problem is like what the video shows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We are going to conceal the transmission distortion caused by late or loss packets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9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Let first take a look into video-based point cloud compression standard, proposed by MPEG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It project geometry and attribute into 2D images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The gap of projected patches are filled with values derived from nearby patches for better compression efficiency, so it needs an extra occupancy map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multiplexer packs all three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bitstreams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with auxiliary information and parameter sets into a V-PCC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bitstream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5111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Next we move on to error concealment for 2D video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When loss or late packet occurs, we can perform either naively frame copy by unaffected frame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Or using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temporal information from nearby frames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Or using spatial information from nearby blocks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baseline="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So, can we apply 2D error concealment for V-PCC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?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baseline="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Unfortunately, the projected patches of near by frames can be placed in totally different positions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103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Related work of error concealment for 3D point cloud exist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Like point cloud completion applied Deep neural network to estimate the missing geometry of the objects and scenes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And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inpainting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techniques search the similar cube temporally and spatially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and use the best matching cubes as the source to fill cracks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0BDAE-19BD-496F-9548-E34C328959E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549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60648"/>
            <a:ext cx="7772400" cy="1728192"/>
          </a:xfrm>
        </p:spPr>
        <p:txBody>
          <a:bodyPr/>
          <a:lstStyle>
            <a:lvl1pPr algn="ctr">
              <a:defRPr sz="5800"/>
            </a:lvl1pPr>
          </a:lstStyle>
          <a:p>
            <a:pPr lvl="0"/>
            <a:r>
              <a:rPr lang="zh-TW" altLang="en-US" noProof="0"/>
              <a:t>按一下以編輯母片標題樣式</a:t>
            </a:r>
            <a:endParaRPr lang="en-US" noProof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70250"/>
            <a:ext cx="6400800" cy="22098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000"/>
            </a:lvl1pPr>
          </a:lstStyle>
          <a:p>
            <a:pPr lvl="0"/>
            <a:r>
              <a:rPr lang="zh-TW" altLang="en-US" noProof="0"/>
              <a:t>按一下以編輯母片子標題樣式</a:t>
            </a:r>
            <a:endParaRPr lang="en-US" noProof="0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C7E5EE11-B15A-4C57-86DE-6B49DE77850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6392" name="Rectangle 8" descr="Gold bar"/>
          <p:cNvSpPr>
            <a:spLocks noChangeArrowheads="1"/>
          </p:cNvSpPr>
          <p:nvPr/>
        </p:nvSpPr>
        <p:spPr bwMode="auto">
          <a:xfrm>
            <a:off x="228600" y="2132856"/>
            <a:ext cx="2870200" cy="2016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3" name="Rectangle 9" descr="Orange bar"/>
          <p:cNvSpPr>
            <a:spLocks noChangeArrowheads="1"/>
          </p:cNvSpPr>
          <p:nvPr/>
        </p:nvSpPr>
        <p:spPr bwMode="auto">
          <a:xfrm>
            <a:off x="3098800" y="2132856"/>
            <a:ext cx="2870200" cy="2016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4" name="Rectangle 10" descr="Slate bar"/>
          <p:cNvSpPr>
            <a:spLocks noChangeArrowheads="1"/>
          </p:cNvSpPr>
          <p:nvPr/>
        </p:nvSpPr>
        <p:spPr bwMode="auto">
          <a:xfrm>
            <a:off x="5969000" y="2132856"/>
            <a:ext cx="2870200" cy="20161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A9DEE7-2190-497E-A2B1-E0EFC16E02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304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0429A9-BFEA-4888-8FE0-55006DF6276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6597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標題，文字及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FD323E55-419D-49E0-AA7C-3409C556FA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985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標題，文字及美工圖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r>
              <a:rPr lang="zh-TW" altLang="en-US"/>
              <a:t>按一下圖示以新增線上影像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6FACEEEC-A400-45FD-AB88-09AF46C832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098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2DC983-A656-4310-B853-8C30532C0C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615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83E6AF-DAEA-4301-BA54-194089EF85F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Rectangle 7" descr="Gold bar">
            <a:extLst>
              <a:ext uri="{FF2B5EF4-FFF2-40B4-BE49-F238E27FC236}">
                <a16:creationId xmlns:a16="http://schemas.microsoft.com/office/drawing/2014/main" id="{0D820DF8-0B0A-4E7E-939A-907AB905001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228600" cy="2286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sz="2400">
              <a:latin typeface="Times New Roman" pitchFamily="18" charset="0"/>
            </a:endParaRPr>
          </a:p>
        </p:txBody>
      </p:sp>
      <p:sp>
        <p:nvSpPr>
          <p:cNvPr id="10" name="Rectangle 9" descr="Orange bar">
            <a:extLst>
              <a:ext uri="{FF2B5EF4-FFF2-40B4-BE49-F238E27FC236}">
                <a16:creationId xmlns:a16="http://schemas.microsoft.com/office/drawing/2014/main" id="{D5B217E3-921B-4BF8-8BC5-7F46E25CE00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2286000"/>
            <a:ext cx="228600" cy="2286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sz="2400">
              <a:latin typeface="Times New Roman" pitchFamily="18" charset="0"/>
            </a:endParaRPr>
          </a:p>
        </p:txBody>
      </p:sp>
      <p:sp>
        <p:nvSpPr>
          <p:cNvPr id="11" name="Rectangle 10" descr="Slate bar">
            <a:extLst>
              <a:ext uri="{FF2B5EF4-FFF2-40B4-BE49-F238E27FC236}">
                <a16:creationId xmlns:a16="http://schemas.microsoft.com/office/drawing/2014/main" id="{D4625277-BBBD-4AAA-B0D2-A67558531D8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4572000"/>
            <a:ext cx="228600" cy="2286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sz="2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723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BD3ABE-E84C-4691-9D2F-4A05684F67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978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9735EC-7738-46ED-BFF2-D6BDC783CA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532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21AB87-00A7-4B91-8683-B6D0720524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846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C5A564-8724-4135-A767-94587534F06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675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5AAA5D-B21B-4936-B6F8-2D44BC7C703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628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67D844-1E0C-4361-987C-8C29961BDD8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506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20272" y="6453336"/>
            <a:ext cx="2016224" cy="28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871C88EC-66AB-47BF-AFDF-0695C6489F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367" name="Rectangle 7" descr="Gold bar"/>
          <p:cNvSpPr>
            <a:spLocks noChangeArrowheads="1"/>
          </p:cNvSpPr>
          <p:nvPr/>
        </p:nvSpPr>
        <p:spPr bwMode="auto">
          <a:xfrm>
            <a:off x="0" y="0"/>
            <a:ext cx="228600" cy="2286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sz="2400">
              <a:latin typeface="Times New Roman" pitchFamily="18" charset="0"/>
            </a:endParaRPr>
          </a:p>
        </p:txBody>
      </p:sp>
      <p:sp>
        <p:nvSpPr>
          <p:cNvPr id="15369" name="Rectangle 9" descr="Orange bar"/>
          <p:cNvSpPr>
            <a:spLocks noChangeArrowheads="1"/>
          </p:cNvSpPr>
          <p:nvPr/>
        </p:nvSpPr>
        <p:spPr bwMode="auto">
          <a:xfrm>
            <a:off x="0" y="2286000"/>
            <a:ext cx="228600" cy="2286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sz="2400">
              <a:latin typeface="Times New Roman" pitchFamily="18" charset="0"/>
            </a:endParaRPr>
          </a:p>
        </p:txBody>
      </p:sp>
      <p:sp>
        <p:nvSpPr>
          <p:cNvPr id="15370" name="Rectangle 10" descr="Slate bar"/>
          <p:cNvSpPr>
            <a:spLocks noChangeArrowheads="1"/>
          </p:cNvSpPr>
          <p:nvPr/>
        </p:nvSpPr>
        <p:spPr bwMode="auto">
          <a:xfrm>
            <a:off x="0" y="4572000"/>
            <a:ext cx="228600" cy="2286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sz="2400"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p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p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hungtzukuan@gmail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6.mp4"/><Relationship Id="rId7" Type="http://schemas.openxmlformats.org/officeDocument/2006/relationships/image" Target="../media/image22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6.mp4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7.mp4"/><Relationship Id="rId7" Type="http://schemas.openxmlformats.org/officeDocument/2006/relationships/image" Target="../media/image22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7.mp4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9.mp4"/><Relationship Id="rId7" Type="http://schemas.openxmlformats.org/officeDocument/2006/relationships/image" Target="../media/image27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9.mp4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10.mp4"/><Relationship Id="rId7" Type="http://schemas.openxmlformats.org/officeDocument/2006/relationships/image" Target="../media/image28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0.mp4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microsoft.com/office/2007/relationships/hdphoto" Target="../media/hdphoto9.wdp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microsoft.com/office/2007/relationships/hdphoto" Target="../media/hdphoto8.wdp"/><Relationship Id="rId4" Type="http://schemas.openxmlformats.org/officeDocument/2006/relationships/image" Target="../media/image43.png"/><Relationship Id="rId9" Type="http://schemas.microsoft.com/office/2007/relationships/hdphoto" Target="../media/hdphoto10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44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microsoft.com/office/2007/relationships/hdphoto" Target="../media/hdphoto7.wdp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microsoft.com/office/2007/relationships/hdphoto" Target="../media/hdphoto9.wdp"/><Relationship Id="rId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microsoft.com/office/2007/relationships/hdphoto" Target="../media/hdphoto9.wdp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microsoft.com/office/2007/relationships/hdphoto" Target="../media/hdphoto7.wdp"/><Relationship Id="rId4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microsoft.com/office/2007/relationships/hdphoto" Target="../media/hdphoto11.wdp"/><Relationship Id="rId3" Type="http://schemas.microsoft.com/office/2007/relationships/media" Target="../media/media12.mp4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notesSlide" Target="../notesSlides/notesSlide34.xml"/><Relationship Id="rId11" Type="http://schemas.openxmlformats.org/officeDocument/2006/relationships/image" Target="../media/image5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2.png"/><Relationship Id="rId4" Type="http://schemas.openxmlformats.org/officeDocument/2006/relationships/video" Target="../media/media12.mp4"/><Relationship Id="rId9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3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54.png"/><Relationship Id="rId4" Type="http://schemas.openxmlformats.org/officeDocument/2006/relationships/image" Target="../media/image49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0.png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69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4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3.mp4"/><Relationship Id="rId7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5E0C928-5D7D-4A0F-8B1E-6DA01D0EC5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28" y="260648"/>
            <a:ext cx="8424936" cy="1728192"/>
          </a:xfrm>
        </p:spPr>
        <p:txBody>
          <a:bodyPr anchor="ctr"/>
          <a:lstStyle/>
          <a:p>
            <a:pPr algn="l"/>
            <a:r>
              <a:rPr lang="en-US" altLang="zh-TW" sz="4400" dirty="0" smtClean="0"/>
              <a:t>On Error Concealment of </a:t>
            </a:r>
            <a:br>
              <a:rPr lang="en-US" altLang="zh-TW" sz="4400" dirty="0" smtClean="0"/>
            </a:br>
            <a:r>
              <a:rPr lang="en-US" altLang="zh-TW" sz="4400" dirty="0" smtClean="0"/>
              <a:t>Dynamic 3D Point Cloud Streaming</a:t>
            </a:r>
            <a:endParaRPr lang="zh-TW" altLang="en-US" sz="4400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455496C2-6B58-4155-9C0A-4C71442591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544" y="4437112"/>
            <a:ext cx="7992888" cy="2340868"/>
          </a:xfrm>
        </p:spPr>
        <p:txBody>
          <a:bodyPr/>
          <a:lstStyle/>
          <a:p>
            <a:pPr algn="l"/>
            <a:r>
              <a:rPr lang="en-US" altLang="zh-TW" sz="2800" dirty="0" smtClean="0"/>
              <a:t>Tzu-</a:t>
            </a:r>
            <a:r>
              <a:rPr lang="en-US" altLang="zh-TW" sz="2800" dirty="0" err="1" smtClean="0"/>
              <a:t>Kuan</a:t>
            </a:r>
            <a:r>
              <a:rPr lang="en-US" altLang="zh-TW" sz="2800" dirty="0" smtClean="0"/>
              <a:t> Hung (</a:t>
            </a:r>
            <a:r>
              <a:rPr lang="en-US" altLang="zh-TW" sz="2800" dirty="0" smtClean="0">
                <a:hlinkClick r:id="rId3"/>
              </a:rPr>
              <a:t>hungtzukuan@gmail.com</a:t>
            </a:r>
            <a:r>
              <a:rPr lang="en-US" altLang="zh-TW" sz="2800" dirty="0" smtClean="0"/>
              <a:t>)</a:t>
            </a:r>
          </a:p>
          <a:p>
            <a:pPr algn="l"/>
            <a:r>
              <a:rPr lang="en-US" altLang="zh-TW" sz="2800" dirty="0" smtClean="0"/>
              <a:t>Advisor: Cheng-</a:t>
            </a:r>
            <a:r>
              <a:rPr lang="en-US" altLang="zh-TW" sz="2800" dirty="0" err="1" smtClean="0"/>
              <a:t>Hsin</a:t>
            </a:r>
            <a:r>
              <a:rPr lang="en-US" altLang="zh-TW" sz="2800" dirty="0" smtClean="0"/>
              <a:t> Hsu</a:t>
            </a:r>
          </a:p>
          <a:p>
            <a:pPr algn="l"/>
            <a:endParaRPr lang="en-US" altLang="zh-TW" sz="1200" dirty="0" smtClean="0"/>
          </a:p>
          <a:p>
            <a:pPr algn="l"/>
            <a:endParaRPr lang="en-US" altLang="zh-TW" sz="1200" dirty="0" smtClean="0"/>
          </a:p>
          <a:p>
            <a:pPr algn="l"/>
            <a:r>
              <a:rPr lang="en-US" altLang="zh-TW" sz="1800" dirty="0" smtClean="0"/>
              <a:t>Networking </a:t>
            </a:r>
            <a:r>
              <a:rPr lang="en-US" altLang="zh-TW" sz="1800" dirty="0"/>
              <a:t>and Multimedia Systems Lab,</a:t>
            </a:r>
          </a:p>
          <a:p>
            <a:pPr algn="l"/>
            <a:r>
              <a:rPr lang="en-US" altLang="zh-TW" sz="1800" dirty="0" smtClean="0"/>
              <a:t>CS, </a:t>
            </a:r>
            <a:r>
              <a:rPr lang="en-US" altLang="zh-TW" sz="1800" dirty="0"/>
              <a:t>National Tsing Hua University</a:t>
            </a:r>
          </a:p>
          <a:p>
            <a:pPr algn="l"/>
            <a:endParaRPr lang="en-US" altLang="zh-TW" sz="32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528DD0B-A486-4A07-BFF6-F3AFA6B44D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7E5EE11-B15A-4C57-86DE-6B49DE778508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9C2FC01-BB1B-4DC6-B786-59911F2D0F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5081" y="6128691"/>
            <a:ext cx="3713383" cy="64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36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CB5BFCB4-BBC3-49E1-9476-441E383E4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Related Work</a:t>
            </a:r>
            <a:endParaRPr lang="zh-TW" altLang="en-US" dirty="0"/>
          </a:p>
        </p:txBody>
      </p:sp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B31E347B-1E59-417D-9326-1498E649E9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BB9F757-89F3-405E-B80A-D0AF157F9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2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17572AF-DFE9-4185-919E-7EB442813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156" y="559063"/>
            <a:ext cx="8229600" cy="1139825"/>
          </a:xfrm>
        </p:spPr>
        <p:txBody>
          <a:bodyPr/>
          <a:lstStyle/>
          <a:p>
            <a:r>
              <a:rPr lang="en-US" dirty="0"/>
              <a:t>MPEG </a:t>
            </a:r>
            <a:r>
              <a:rPr lang="en-US" dirty="0" smtClean="0"/>
              <a:t>Video-based Point Cloud Compression (V-PCC)</a:t>
            </a:r>
            <a:endParaRPr lang="zh-TW" altLang="en-US" sz="40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4741EDE-3CB5-4D33-8A8C-BD8055AC7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98888"/>
            <a:ext cx="8307505" cy="2306176"/>
          </a:xfrm>
        </p:spPr>
        <p:txBody>
          <a:bodyPr/>
          <a:lstStyle/>
          <a:p>
            <a:r>
              <a:rPr lang="en-US" altLang="zh-TW" dirty="0" smtClean="0"/>
              <a:t>V-PCC[2]</a:t>
            </a:r>
          </a:p>
          <a:p>
            <a:pPr lvl="1"/>
            <a:r>
              <a:rPr lang="en-US" altLang="zh-TW" dirty="0" smtClean="0"/>
              <a:t>Project each point cloud into:</a:t>
            </a:r>
            <a:endParaRPr lang="en-US" altLang="zh-TW" dirty="0"/>
          </a:p>
          <a:p>
            <a:pPr lvl="2"/>
            <a:r>
              <a:rPr lang="en-US" altLang="zh-TW" dirty="0" smtClean="0"/>
              <a:t>Geometry (Near and Far map)</a:t>
            </a:r>
          </a:p>
          <a:p>
            <a:pPr lvl="2"/>
            <a:r>
              <a:rPr lang="en-US" altLang="zh-TW" dirty="0" smtClean="0"/>
              <a:t>Attribute </a:t>
            </a:r>
            <a:r>
              <a:rPr lang="en-US" altLang="zh-TW" dirty="0"/>
              <a:t>(Near and Far map)</a:t>
            </a:r>
            <a:endParaRPr lang="en-US" altLang="zh-TW" dirty="0" smtClean="0"/>
          </a:p>
          <a:p>
            <a:pPr lvl="2"/>
            <a:r>
              <a:rPr lang="en-US" altLang="zh-TW" dirty="0" smtClean="0"/>
              <a:t>Occupancy</a:t>
            </a:r>
          </a:p>
          <a:p>
            <a:pPr lvl="2"/>
            <a:r>
              <a:rPr lang="en-US" altLang="zh-TW" dirty="0" smtClean="0"/>
              <a:t>Metadata and parameters</a:t>
            </a:r>
          </a:p>
          <a:p>
            <a:pPr lvl="1"/>
            <a:r>
              <a:rPr lang="en-US" altLang="zh-TW" dirty="0" smtClean="0"/>
              <a:t>Encode sub-</a:t>
            </a:r>
            <a:r>
              <a:rPr lang="en-US" altLang="zh-TW" dirty="0" err="1" smtClean="0"/>
              <a:t>bitsream</a:t>
            </a:r>
            <a:r>
              <a:rPr lang="en-US" altLang="zh-TW" dirty="0" smtClean="0"/>
              <a:t> by HEVC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CC5ABE9-7982-4B05-AB5E-B4CF329D2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F453FB-A68B-2C4F-8EAC-890BAB02DD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11" b="11759"/>
          <a:stretch/>
        </p:blipFill>
        <p:spPr>
          <a:xfrm>
            <a:off x="516026" y="4477502"/>
            <a:ext cx="2759830" cy="19038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5FEE95-A4ED-C844-8968-0CFA9EA022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3" r="288" b="11776"/>
          <a:stretch/>
        </p:blipFill>
        <p:spPr>
          <a:xfrm>
            <a:off x="3275856" y="4481555"/>
            <a:ext cx="2754480" cy="18997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7E4F2F-CD2C-B74A-BA0C-7B62283CC5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6" t="-1242" r="34025" b="12858"/>
          <a:stretch/>
        </p:blipFill>
        <p:spPr>
          <a:xfrm>
            <a:off x="6012160" y="4442561"/>
            <a:ext cx="2805949" cy="19387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1091" y="2264355"/>
            <a:ext cx="2736390" cy="2215173"/>
          </a:xfrm>
          <a:prstGeom prst="rect">
            <a:avLst/>
          </a:prstGeom>
        </p:spPr>
      </p:pic>
      <p:sp>
        <p:nvSpPr>
          <p:cNvPr id="12" name="文字方塊 25">
            <a:extLst>
              <a:ext uri="{FF2B5EF4-FFF2-40B4-BE49-F238E27FC236}">
                <a16:creationId xmlns:a16="http://schemas.microsoft.com/office/drawing/2014/main" id="{15E931C5-7600-4639-AC86-BD8EE2047900}"/>
              </a:ext>
            </a:extLst>
          </p:cNvPr>
          <p:cNvSpPr txBox="1"/>
          <p:nvPr/>
        </p:nvSpPr>
        <p:spPr>
          <a:xfrm>
            <a:off x="2483768" y="1702783"/>
            <a:ext cx="8418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Reference codec used in our work</a:t>
            </a:r>
            <a:endParaRPr lang="en-US" altLang="zh-TW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04084" y="6420322"/>
            <a:ext cx="5544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[2] MPEG </a:t>
            </a:r>
            <a:r>
              <a:rPr lang="en-US" sz="1000" dirty="0"/>
              <a:t>3DGC. V-PCC codec description v12. International Organization for </a:t>
            </a:r>
            <a:r>
              <a:rPr lang="en-US" sz="1000" dirty="0" smtClean="0"/>
              <a:t>Standardization Meeting </a:t>
            </a:r>
            <a:r>
              <a:rPr lang="en-US" sz="1000" dirty="0"/>
              <a:t>Document ISO/IEC JTC1/SC29/WG7 MPEG/N0012, </a:t>
            </a:r>
            <a:r>
              <a:rPr lang="en-US" sz="1000" dirty="0" smtClean="0"/>
              <a:t>2020. Meeting </a:t>
            </a:r>
            <a:r>
              <a:rPr lang="en-US" sz="1000" dirty="0"/>
              <a:t>held online.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5342566" y="3305567"/>
            <a:ext cx="720080" cy="369332"/>
            <a:chOff x="5310256" y="2671158"/>
            <a:chExt cx="720080" cy="369332"/>
          </a:xfrm>
        </p:grpSpPr>
        <p:cxnSp>
          <p:nvCxnSpPr>
            <p:cNvPr id="9" name="Straight Arrow Connector 8"/>
            <p:cNvCxnSpPr/>
            <p:nvPr/>
          </p:nvCxnSpPr>
          <p:spPr bwMode="auto">
            <a:xfrm>
              <a:off x="5310256" y="2996952"/>
              <a:ext cx="72008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" name="TextBox 9"/>
            <p:cNvSpPr txBox="1"/>
            <p:nvPr/>
          </p:nvSpPr>
          <p:spPr>
            <a:xfrm>
              <a:off x="5321420" y="2671158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</a:t>
              </a:r>
              <a:r>
                <a:rPr lang="en-US" dirty="0" smtClean="0"/>
                <a:t>VD</a:t>
              </a:r>
              <a:endParaRPr lang="en-US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342566" y="2743795"/>
            <a:ext cx="720080" cy="369332"/>
            <a:chOff x="5310256" y="2671158"/>
            <a:chExt cx="720080" cy="369332"/>
          </a:xfrm>
        </p:grpSpPr>
        <p:cxnSp>
          <p:nvCxnSpPr>
            <p:cNvPr id="16" name="Straight Arrow Connector 15"/>
            <p:cNvCxnSpPr/>
            <p:nvPr/>
          </p:nvCxnSpPr>
          <p:spPr bwMode="auto">
            <a:xfrm>
              <a:off x="5310256" y="2996952"/>
              <a:ext cx="72008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TextBox 16"/>
            <p:cNvSpPr txBox="1"/>
            <p:nvPr/>
          </p:nvSpPr>
          <p:spPr>
            <a:xfrm>
              <a:off x="5321420" y="2671158"/>
              <a:ext cx="642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dirty="0" smtClean="0"/>
                <a:t>VD</a:t>
              </a:r>
              <a:endParaRPr lang="en-US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336091" y="2276872"/>
            <a:ext cx="720080" cy="369332"/>
            <a:chOff x="5310256" y="2671158"/>
            <a:chExt cx="720080" cy="369332"/>
          </a:xfrm>
        </p:grpSpPr>
        <p:cxnSp>
          <p:nvCxnSpPr>
            <p:cNvPr id="20" name="Straight Arrow Connector 19"/>
            <p:cNvCxnSpPr/>
            <p:nvPr/>
          </p:nvCxnSpPr>
          <p:spPr bwMode="auto">
            <a:xfrm>
              <a:off x="5310256" y="2996952"/>
              <a:ext cx="72008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1" name="TextBox 20"/>
            <p:cNvSpPr txBox="1"/>
            <p:nvPr/>
          </p:nvSpPr>
          <p:spPr>
            <a:xfrm>
              <a:off x="5321420" y="2671158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GVD</a:t>
              </a:r>
              <a:endParaRPr lang="en-US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220072" y="3658794"/>
            <a:ext cx="941283" cy="369332"/>
            <a:chOff x="5187762" y="2671158"/>
            <a:chExt cx="941283" cy="369332"/>
          </a:xfrm>
        </p:grpSpPr>
        <p:cxnSp>
          <p:nvCxnSpPr>
            <p:cNvPr id="23" name="Straight Arrow Connector 22"/>
            <p:cNvCxnSpPr/>
            <p:nvPr/>
          </p:nvCxnSpPr>
          <p:spPr bwMode="auto">
            <a:xfrm>
              <a:off x="5310256" y="2996952"/>
              <a:ext cx="72008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" name="TextBox 23"/>
            <p:cNvSpPr txBox="1"/>
            <p:nvPr/>
          </p:nvSpPr>
          <p:spPr>
            <a:xfrm>
              <a:off x="5187762" y="2671158"/>
              <a:ext cx="9412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Header</a:t>
              </a:r>
              <a:endParaRPr lang="en-US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8222886" y="3305567"/>
            <a:ext cx="720080" cy="369332"/>
            <a:chOff x="5310256" y="2671158"/>
            <a:chExt cx="720080" cy="369332"/>
          </a:xfrm>
        </p:grpSpPr>
        <p:cxnSp>
          <p:nvCxnSpPr>
            <p:cNvPr id="26" name="Straight Arrow Connector 25"/>
            <p:cNvCxnSpPr/>
            <p:nvPr/>
          </p:nvCxnSpPr>
          <p:spPr bwMode="auto">
            <a:xfrm>
              <a:off x="5310256" y="2996952"/>
              <a:ext cx="72008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7" name="TextBox 26"/>
            <p:cNvSpPr txBox="1"/>
            <p:nvPr/>
          </p:nvSpPr>
          <p:spPr>
            <a:xfrm>
              <a:off x="5321420" y="2671158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</a:t>
              </a:r>
              <a:r>
                <a:rPr lang="en-US" dirty="0" smtClean="0"/>
                <a:t>VD</a:t>
              </a:r>
              <a:endParaRPr lang="en-US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222886" y="2743795"/>
            <a:ext cx="720080" cy="369332"/>
            <a:chOff x="5310256" y="2671158"/>
            <a:chExt cx="720080" cy="369332"/>
          </a:xfrm>
        </p:grpSpPr>
        <p:cxnSp>
          <p:nvCxnSpPr>
            <p:cNvPr id="29" name="Straight Arrow Connector 28"/>
            <p:cNvCxnSpPr/>
            <p:nvPr/>
          </p:nvCxnSpPr>
          <p:spPr bwMode="auto">
            <a:xfrm>
              <a:off x="5310256" y="2996952"/>
              <a:ext cx="72008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0" name="TextBox 29"/>
            <p:cNvSpPr txBox="1"/>
            <p:nvPr/>
          </p:nvSpPr>
          <p:spPr>
            <a:xfrm>
              <a:off x="5321420" y="2671158"/>
              <a:ext cx="642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dirty="0" smtClean="0"/>
                <a:t>VD</a:t>
              </a:r>
              <a:endParaRPr lang="en-US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216411" y="2276872"/>
            <a:ext cx="720080" cy="369332"/>
            <a:chOff x="5310256" y="2671158"/>
            <a:chExt cx="720080" cy="369332"/>
          </a:xfrm>
        </p:grpSpPr>
        <p:cxnSp>
          <p:nvCxnSpPr>
            <p:cNvPr id="32" name="Straight Arrow Connector 31"/>
            <p:cNvCxnSpPr/>
            <p:nvPr/>
          </p:nvCxnSpPr>
          <p:spPr bwMode="auto">
            <a:xfrm>
              <a:off x="5310256" y="2996952"/>
              <a:ext cx="72008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3" name="TextBox 32"/>
            <p:cNvSpPr txBox="1"/>
            <p:nvPr/>
          </p:nvSpPr>
          <p:spPr>
            <a:xfrm>
              <a:off x="5321420" y="2671158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GVD</a:t>
              </a:r>
              <a:endParaRPr lang="en-US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167221" y="3658794"/>
            <a:ext cx="941283" cy="369332"/>
            <a:chOff x="5254591" y="2671158"/>
            <a:chExt cx="941283" cy="369332"/>
          </a:xfrm>
        </p:grpSpPr>
        <p:cxnSp>
          <p:nvCxnSpPr>
            <p:cNvPr id="35" name="Straight Arrow Connector 34"/>
            <p:cNvCxnSpPr/>
            <p:nvPr/>
          </p:nvCxnSpPr>
          <p:spPr bwMode="auto">
            <a:xfrm>
              <a:off x="5310256" y="2996952"/>
              <a:ext cx="72008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6" name="TextBox 35"/>
            <p:cNvSpPr txBox="1"/>
            <p:nvPr/>
          </p:nvSpPr>
          <p:spPr>
            <a:xfrm>
              <a:off x="5254591" y="2671158"/>
              <a:ext cx="9412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Header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1976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17572AF-DFE9-4185-919E-7EB442813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156" y="260648"/>
            <a:ext cx="8229600" cy="1139825"/>
          </a:xfrm>
        </p:spPr>
        <p:txBody>
          <a:bodyPr/>
          <a:lstStyle/>
          <a:p>
            <a:r>
              <a:rPr lang="en-US" altLang="zh-TW" dirty="0" smtClean="0"/>
              <a:t>Error Concealment for 2D Videos </a:t>
            </a:r>
            <a:endParaRPr lang="zh-TW" altLang="en-US" sz="40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4741EDE-3CB5-4D33-8A8C-BD8055AC7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484784"/>
            <a:ext cx="8307505" cy="2306176"/>
          </a:xfrm>
        </p:spPr>
        <p:txBody>
          <a:bodyPr/>
          <a:lstStyle/>
          <a:p>
            <a:r>
              <a:rPr lang="en-US" altLang="zh-TW" dirty="0" smtClean="0"/>
              <a:t>Reduce the distortion by:</a:t>
            </a:r>
          </a:p>
          <a:p>
            <a:pPr lvl="1"/>
            <a:r>
              <a:rPr lang="en-US" altLang="zh-TW" dirty="0" smtClean="0"/>
              <a:t>Frame copy</a:t>
            </a:r>
          </a:p>
          <a:p>
            <a:pPr lvl="1"/>
            <a:r>
              <a:rPr lang="en-US" altLang="zh-TW" dirty="0" smtClean="0"/>
              <a:t>Temporal concealment</a:t>
            </a:r>
          </a:p>
          <a:p>
            <a:pPr lvl="1"/>
            <a:r>
              <a:rPr lang="en-US" altLang="zh-TW" dirty="0" smtClean="0"/>
              <a:t>Spatial concealment</a:t>
            </a:r>
          </a:p>
          <a:p>
            <a:pPr marL="0" indent="0">
              <a:buNone/>
            </a:pPr>
            <a:endParaRPr lang="en-US" altLang="zh-TW" dirty="0" smtClean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CC5ABE9-7982-4B05-AB5E-B4CF329D2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3" name="文字方塊 25">
            <a:extLst>
              <a:ext uri="{FF2B5EF4-FFF2-40B4-BE49-F238E27FC236}">
                <a16:creationId xmlns:a16="http://schemas.microsoft.com/office/drawing/2014/main" id="{15E931C5-7600-4639-AC86-BD8EE2047900}"/>
              </a:ext>
            </a:extLst>
          </p:cNvPr>
          <p:cNvSpPr txBox="1"/>
          <p:nvPr/>
        </p:nvSpPr>
        <p:spPr>
          <a:xfrm>
            <a:off x="313726" y="3302439"/>
            <a:ext cx="8418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Can we apply them to V-PCC?</a:t>
            </a:r>
            <a:endParaRPr lang="en-US" altLang="zh-TW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49744" y="6331608"/>
            <a:ext cx="7956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[3] L</a:t>
            </a:r>
            <a:r>
              <a:rPr lang="en-US" sz="1000" dirty="0"/>
              <a:t>. Li, Z. Li, V. Zakharchenko, J. Chen and H. Li, "Advanced 3D Motion Prediction for Video-Based Dynamic Point Cloud Compression," 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/>
              <a:t>in</a:t>
            </a:r>
            <a:r>
              <a:rPr lang="en-US" sz="1000" dirty="0"/>
              <a:t> </a:t>
            </a:r>
            <a:r>
              <a:rPr lang="en-US" sz="1000" i="1" dirty="0"/>
              <a:t>IEEE Transactions on Image Processing</a:t>
            </a:r>
            <a:r>
              <a:rPr lang="en-US" sz="1000" dirty="0"/>
              <a:t>, vol. 29, pp. 289-302, 2020, </a:t>
            </a:r>
            <a:r>
              <a:rPr lang="en-US" sz="1000" dirty="0" err="1"/>
              <a:t>doi</a:t>
            </a:r>
            <a:r>
              <a:rPr lang="en-US" sz="1000" dirty="0"/>
              <a:t>: 10.1109/TIP.2019.2931621.</a:t>
            </a:r>
          </a:p>
        </p:txBody>
      </p:sp>
      <p:pic>
        <p:nvPicPr>
          <p:cNvPr id="17" name="redandblack_vox10_ai_a0.15_b0.85_ro1_2dfc_5_fps2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50286" y="1844824"/>
            <a:ext cx="3061691" cy="40822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405" y="4250779"/>
            <a:ext cx="5448300" cy="1914525"/>
          </a:xfrm>
          <a:prstGeom prst="rect">
            <a:avLst/>
          </a:prstGeom>
        </p:spPr>
      </p:pic>
      <p:sp>
        <p:nvSpPr>
          <p:cNvPr id="15" name="文字方塊 25">
            <a:extLst>
              <a:ext uri="{FF2B5EF4-FFF2-40B4-BE49-F238E27FC236}">
                <a16:creationId xmlns:a16="http://schemas.microsoft.com/office/drawing/2014/main" id="{15E931C5-7600-4639-AC86-BD8EE2047900}"/>
              </a:ext>
            </a:extLst>
          </p:cNvPr>
          <p:cNvSpPr txBox="1"/>
          <p:nvPr/>
        </p:nvSpPr>
        <p:spPr>
          <a:xfrm>
            <a:off x="346305" y="3733825"/>
            <a:ext cx="8418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No! Patches are at different places[3]</a:t>
            </a:r>
            <a:endParaRPr lang="en-US" altLang="zh-TW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75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3" grpId="0"/>
      <p:bldP spid="10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17572AF-DFE9-4185-919E-7EB442813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155" y="476672"/>
            <a:ext cx="8229600" cy="1139825"/>
          </a:xfrm>
        </p:spPr>
        <p:txBody>
          <a:bodyPr/>
          <a:lstStyle/>
          <a:p>
            <a:r>
              <a:rPr lang="en-US" altLang="zh-TW" dirty="0"/>
              <a:t>Error Concealment for </a:t>
            </a:r>
            <a:r>
              <a:rPr lang="en-US" altLang="zh-TW" dirty="0" smtClean="0"/>
              <a:t>3D</a:t>
            </a:r>
            <a:br>
              <a:rPr lang="en-US" altLang="zh-TW" dirty="0" smtClean="0"/>
            </a:br>
            <a:r>
              <a:rPr lang="en-US" altLang="zh-TW" dirty="0" smtClean="0"/>
              <a:t>Point Clouds</a:t>
            </a:r>
            <a:endParaRPr lang="zh-TW" altLang="en-US" sz="40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4741EDE-3CB5-4D33-8A8C-BD8055AC7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98888"/>
            <a:ext cx="8307505" cy="2306176"/>
          </a:xfrm>
        </p:spPr>
        <p:txBody>
          <a:bodyPr/>
          <a:lstStyle/>
          <a:p>
            <a:r>
              <a:rPr lang="en-US" altLang="zh-TW" dirty="0" smtClean="0"/>
              <a:t>Point cloud completion</a:t>
            </a:r>
          </a:p>
          <a:p>
            <a:pPr lvl="1"/>
            <a:r>
              <a:rPr lang="en-US" altLang="zh-TW" dirty="0" smtClean="0"/>
              <a:t>Estimate the complete geometry of objects and scenes</a:t>
            </a:r>
          </a:p>
          <a:p>
            <a:pPr lvl="1"/>
            <a:r>
              <a:rPr lang="en-US" altLang="zh-TW" dirty="0" smtClean="0"/>
              <a:t>Mostly by deep learning</a:t>
            </a:r>
          </a:p>
          <a:p>
            <a:r>
              <a:rPr lang="en-US" altLang="zh-TW" dirty="0" err="1" smtClean="0"/>
              <a:t>Inpainting</a:t>
            </a:r>
            <a:r>
              <a:rPr lang="en-US" altLang="zh-TW" dirty="0" smtClean="0"/>
              <a:t>[4]</a:t>
            </a:r>
            <a:endParaRPr lang="en-US" altLang="zh-TW" dirty="0"/>
          </a:p>
          <a:p>
            <a:pPr lvl="1"/>
            <a:r>
              <a:rPr lang="en-US" altLang="zh-TW" dirty="0"/>
              <a:t>Reduce </a:t>
            </a:r>
            <a:r>
              <a:rPr lang="en-US" altLang="zh-TW" dirty="0" smtClean="0"/>
              <a:t>cracks</a:t>
            </a:r>
            <a:endParaRPr lang="en-US" altLang="zh-TW" dirty="0"/>
          </a:p>
          <a:p>
            <a:pPr lvl="2"/>
            <a:r>
              <a:rPr lang="en-US" dirty="0"/>
              <a:t>Self-similarity blocks</a:t>
            </a:r>
          </a:p>
          <a:p>
            <a:pPr lvl="2"/>
            <a:r>
              <a:rPr lang="en-US" altLang="zh-TW" dirty="0"/>
              <a:t>Inter-frame </a:t>
            </a:r>
            <a:r>
              <a:rPr lang="en-US" altLang="zh-TW" dirty="0" smtClean="0"/>
              <a:t>consistency</a:t>
            </a:r>
          </a:p>
          <a:p>
            <a:pPr lvl="1"/>
            <a:r>
              <a:rPr lang="en-US" altLang="zh-TW" dirty="0" smtClean="0">
                <a:solidFill>
                  <a:srgbClr val="FF0000"/>
                </a:solidFill>
              </a:rPr>
              <a:t>Computationally expensive</a:t>
            </a:r>
          </a:p>
          <a:p>
            <a:pPr lvl="1"/>
            <a:r>
              <a:rPr lang="en-US" altLang="zh-TW" dirty="0" smtClean="0">
                <a:solidFill>
                  <a:srgbClr val="FF0000"/>
                </a:solidFill>
              </a:rPr>
              <a:t>Not applicable to catastrophic distortion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CC5ABE9-7982-4B05-AB5E-B4CF329D2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2" name="文字方塊 25">
            <a:extLst>
              <a:ext uri="{FF2B5EF4-FFF2-40B4-BE49-F238E27FC236}">
                <a16:creationId xmlns:a16="http://schemas.microsoft.com/office/drawing/2014/main" id="{15E931C5-7600-4639-AC86-BD8EE2047900}"/>
              </a:ext>
            </a:extLst>
          </p:cNvPr>
          <p:cNvSpPr txBox="1"/>
          <p:nvPr/>
        </p:nvSpPr>
        <p:spPr>
          <a:xfrm>
            <a:off x="4676657" y="1734813"/>
            <a:ext cx="4110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Not for streaming</a:t>
            </a:r>
            <a:endParaRPr lang="en-US" altLang="zh-TW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文字方塊 25">
            <a:extLst>
              <a:ext uri="{FF2B5EF4-FFF2-40B4-BE49-F238E27FC236}">
                <a16:creationId xmlns:a16="http://schemas.microsoft.com/office/drawing/2014/main" id="{15E931C5-7600-4639-AC86-BD8EE2047900}"/>
              </a:ext>
            </a:extLst>
          </p:cNvPr>
          <p:cNvSpPr txBox="1"/>
          <p:nvPr/>
        </p:nvSpPr>
        <p:spPr>
          <a:xfrm>
            <a:off x="3283874" y="3944669"/>
            <a:ext cx="589663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6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d</a:t>
            </a:r>
            <a:r>
              <a:rPr lang="en-US" altLang="zh-TW" sz="2600" dirty="0" smtClean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ue to imperfect data acquisition</a:t>
            </a:r>
            <a:endParaRPr lang="en-US" altLang="zh-TW" sz="2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1531" y="6340414"/>
            <a:ext cx="7632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[4] Wei </a:t>
            </a:r>
            <a:r>
              <a:rPr lang="en-US" sz="1000" dirty="0"/>
              <a:t>Hu, </a:t>
            </a:r>
            <a:r>
              <a:rPr lang="en-US" sz="1000" dirty="0" err="1"/>
              <a:t>Zeqing</a:t>
            </a:r>
            <a:r>
              <a:rPr lang="en-US" sz="1000" dirty="0"/>
              <a:t> Fu, and </a:t>
            </a:r>
            <a:r>
              <a:rPr lang="en-US" sz="1000" dirty="0" err="1"/>
              <a:t>Zongming</a:t>
            </a:r>
            <a:r>
              <a:rPr lang="en-US" sz="1000" dirty="0"/>
              <a:t> </a:t>
            </a:r>
            <a:r>
              <a:rPr lang="en-US" sz="1000" dirty="0" err="1"/>
              <a:t>Guo</a:t>
            </a:r>
            <a:r>
              <a:rPr lang="en-US" sz="1000" dirty="0"/>
              <a:t>. 2019. Local frequency interpretation </a:t>
            </a:r>
            <a:r>
              <a:rPr lang="en-US" sz="1000" dirty="0" smtClean="0"/>
              <a:t>and non-local </a:t>
            </a:r>
            <a:r>
              <a:rPr lang="en-US" sz="1000" dirty="0"/>
              <a:t>self-similarity on graph for point cloud </a:t>
            </a:r>
            <a:r>
              <a:rPr lang="en-US" sz="1000" dirty="0" err="1"/>
              <a:t>inpainting</a:t>
            </a:r>
            <a:r>
              <a:rPr lang="en-US" sz="1000" dirty="0"/>
              <a:t>. IEEE </a:t>
            </a:r>
            <a:r>
              <a:rPr lang="en-US" sz="1000" dirty="0" smtClean="0"/>
              <a:t>Transactions on </a:t>
            </a:r>
            <a:r>
              <a:rPr lang="en-US" sz="1000" dirty="0"/>
              <a:t>Image Processing 28, 8 (2019), 4087–4100.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67594" b="22660"/>
          <a:stretch/>
        </p:blipFill>
        <p:spPr>
          <a:xfrm>
            <a:off x="7236296" y="4390017"/>
            <a:ext cx="928425" cy="19305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2627194"/>
            <a:ext cx="1887070" cy="1261014"/>
          </a:xfrm>
          <a:prstGeom prst="rect">
            <a:avLst/>
          </a:prstGeom>
        </p:spPr>
      </p:pic>
      <p:sp>
        <p:nvSpPr>
          <p:cNvPr id="10" name="文字方塊 25">
            <a:extLst>
              <a:ext uri="{FF2B5EF4-FFF2-40B4-BE49-F238E27FC236}">
                <a16:creationId xmlns:a16="http://schemas.microsoft.com/office/drawing/2014/main" id="{15E931C5-7600-4639-AC86-BD8EE2047900}"/>
              </a:ext>
            </a:extLst>
          </p:cNvPr>
          <p:cNvSpPr txBox="1"/>
          <p:nvPr/>
        </p:nvSpPr>
        <p:spPr>
          <a:xfrm>
            <a:off x="7358407" y="3036496"/>
            <a:ext cx="1785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Too slow!</a:t>
            </a:r>
            <a:endParaRPr lang="en-US" altLang="zh-TW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12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CB5BFCB4-BBC3-49E1-9476-441E383E4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Problem</a:t>
            </a:r>
            <a:endParaRPr lang="zh-TW" altLang="en-US" dirty="0"/>
          </a:p>
        </p:txBody>
      </p:sp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B31E347B-1E59-417D-9326-1498E649E9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BB9F757-89F3-405E-B80A-D0AF157F9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5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17572AF-DFE9-4185-919E-7EB442813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39825"/>
          </a:xfrm>
        </p:spPr>
        <p:txBody>
          <a:bodyPr/>
          <a:lstStyle/>
          <a:p>
            <a:r>
              <a:rPr lang="en-US" altLang="zh-TW" sz="4000" dirty="0" smtClean="0"/>
              <a:t>Create V-PCC Loss Patterns</a:t>
            </a:r>
            <a:endParaRPr lang="zh-TW" altLang="en-US" sz="40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4741EDE-3CB5-4D33-8A8C-BD8055AC7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98888"/>
            <a:ext cx="8307505" cy="2306176"/>
          </a:xfrm>
        </p:spPr>
        <p:txBody>
          <a:bodyPr/>
          <a:lstStyle/>
          <a:p>
            <a:r>
              <a:rPr lang="en-US" altLang="zh-TW" dirty="0" err="1" smtClean="0"/>
              <a:t>Bitstreams</a:t>
            </a:r>
            <a:r>
              <a:rPr lang="en-US" altLang="zh-TW" dirty="0" smtClean="0"/>
              <a:t> consist of </a:t>
            </a:r>
            <a:r>
              <a:rPr lang="en-US" dirty="0"/>
              <a:t>Network Abstraction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Layer Units (NALUs)</a:t>
            </a:r>
            <a:endParaRPr lang="en-US" altLang="zh-TW" dirty="0"/>
          </a:p>
          <a:p>
            <a:pPr lvl="1"/>
            <a:r>
              <a:rPr lang="en-US" altLang="zh-TW" dirty="0" smtClean="0">
                <a:solidFill>
                  <a:srgbClr val="FF0000"/>
                </a:solidFill>
              </a:rPr>
              <a:t>Geometry </a:t>
            </a:r>
            <a:r>
              <a:rPr lang="en-US" altLang="zh-TW" dirty="0">
                <a:solidFill>
                  <a:srgbClr val="FF0000"/>
                </a:solidFill>
              </a:rPr>
              <a:t>Video Data (</a:t>
            </a:r>
            <a:r>
              <a:rPr lang="en-US" altLang="zh-TW" dirty="0" smtClean="0">
                <a:solidFill>
                  <a:srgbClr val="FF0000"/>
                </a:solidFill>
              </a:rPr>
              <a:t>GVD)</a:t>
            </a:r>
            <a:endParaRPr lang="en-US" altLang="zh-TW" dirty="0">
              <a:solidFill>
                <a:srgbClr val="FF0000"/>
              </a:solidFill>
            </a:endParaRPr>
          </a:p>
          <a:p>
            <a:pPr lvl="1"/>
            <a:r>
              <a:rPr lang="en-US" altLang="zh-TW" dirty="0">
                <a:solidFill>
                  <a:srgbClr val="FF0000"/>
                </a:solidFill>
              </a:rPr>
              <a:t>Attribute Video Data </a:t>
            </a:r>
            <a:r>
              <a:rPr lang="en-US" altLang="zh-TW" dirty="0" smtClean="0">
                <a:solidFill>
                  <a:srgbClr val="FF0000"/>
                </a:solidFill>
              </a:rPr>
              <a:t>(AVD)</a:t>
            </a:r>
          </a:p>
          <a:p>
            <a:pPr lvl="1"/>
            <a:r>
              <a:rPr lang="en-US" altLang="zh-TW" dirty="0">
                <a:solidFill>
                  <a:srgbClr val="FF0000"/>
                </a:solidFill>
              </a:rPr>
              <a:t>Occupancy Video Data (OVD</a:t>
            </a:r>
            <a:r>
              <a:rPr lang="en-US" altLang="zh-TW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altLang="zh-TW" dirty="0" smtClean="0"/>
              <a:t>Simulate packet loss</a:t>
            </a:r>
          </a:p>
          <a:p>
            <a:pPr lvl="1"/>
            <a:r>
              <a:rPr lang="en-US" altLang="zh-TW" dirty="0" smtClean="0"/>
              <a:t>Encode 5 frames as a Group of Frame (</a:t>
            </a:r>
            <a:r>
              <a:rPr lang="en-US" altLang="zh-TW" dirty="0" err="1" smtClean="0"/>
              <a:t>GoF</a:t>
            </a:r>
            <a:r>
              <a:rPr lang="en-US" altLang="zh-TW" dirty="0" smtClean="0"/>
              <a:t>)</a:t>
            </a:r>
          </a:p>
          <a:p>
            <a:pPr lvl="1"/>
            <a:r>
              <a:rPr lang="en-US" altLang="zh-TW" dirty="0" smtClean="0"/>
              <a:t>Mark NALUs of 3</a:t>
            </a:r>
            <a:r>
              <a:rPr lang="en-US" altLang="zh-TW" baseline="30000" dirty="0" smtClean="0"/>
              <a:t>rd</a:t>
            </a:r>
            <a:r>
              <a:rPr lang="en-US" altLang="zh-TW" dirty="0" smtClean="0"/>
              <a:t> frame to drop</a:t>
            </a:r>
          </a:p>
          <a:p>
            <a:pPr lvl="1"/>
            <a:r>
              <a:rPr lang="en-US" altLang="zh-TW" dirty="0" smtClean="0"/>
              <a:t>Overwrite </a:t>
            </a:r>
            <a:r>
              <a:rPr lang="en-US" altLang="zh-TW" dirty="0"/>
              <a:t>NALUs </a:t>
            </a:r>
            <a:r>
              <a:rPr lang="en-US" altLang="zh-TW" dirty="0" smtClean="0"/>
              <a:t>with zeros</a:t>
            </a:r>
          </a:p>
          <a:p>
            <a:pPr lvl="1"/>
            <a:r>
              <a:rPr lang="en-US" altLang="zh-TW" dirty="0" smtClean="0"/>
              <a:t>Decode corrupted </a:t>
            </a:r>
            <a:r>
              <a:rPr lang="en-US" altLang="zh-TW" dirty="0" err="1" smtClean="0"/>
              <a:t>bitstreams</a:t>
            </a:r>
            <a:r>
              <a:rPr lang="en-US" altLang="zh-TW" dirty="0" smtClean="0"/>
              <a:t> with V-PCC</a:t>
            </a:r>
            <a:endParaRPr lang="en-US" altLang="zh-TW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CC5ABE9-7982-4B05-AB5E-B4CF329D2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1" name="內容版面配置區 2">
            <a:extLst>
              <a:ext uri="{FF2B5EF4-FFF2-40B4-BE49-F238E27FC236}">
                <a16:creationId xmlns:a16="http://schemas.microsoft.com/office/drawing/2014/main" id="{74741EDE-3CB5-4D33-8A8C-BD8055AC7C87}"/>
              </a:ext>
            </a:extLst>
          </p:cNvPr>
          <p:cNvSpPr txBox="1">
            <a:spLocks/>
          </p:cNvSpPr>
          <p:nvPr/>
        </p:nvSpPr>
        <p:spPr bwMode="auto">
          <a:xfrm>
            <a:off x="4670639" y="2574374"/>
            <a:ext cx="4725897" cy="2306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lvl="1"/>
            <a:r>
              <a:rPr lang="en-US" altLang="zh-TW" sz="2300" dirty="0" smtClean="0"/>
              <a:t>V-PCC </a:t>
            </a:r>
            <a:r>
              <a:rPr lang="en-US" altLang="zh-TW" sz="2300" dirty="0"/>
              <a:t>header</a:t>
            </a:r>
          </a:p>
          <a:p>
            <a:pPr lvl="1"/>
            <a:r>
              <a:rPr lang="en-US" altLang="zh-TW" sz="2300" dirty="0"/>
              <a:t>V3C Parameter </a:t>
            </a:r>
            <a:r>
              <a:rPr lang="en-US" altLang="zh-TW" sz="2300" dirty="0" smtClean="0"/>
              <a:t>Set</a:t>
            </a:r>
            <a:endParaRPr lang="en-US" altLang="zh-TW" sz="2300" kern="0" dirty="0" smtClean="0"/>
          </a:p>
        </p:txBody>
      </p:sp>
      <p:sp>
        <p:nvSpPr>
          <p:cNvPr id="5" name="Right Brace 4"/>
          <p:cNvSpPr/>
          <p:nvPr/>
        </p:nvSpPr>
        <p:spPr bwMode="auto">
          <a:xfrm>
            <a:off x="8028384" y="2708920"/>
            <a:ext cx="180104" cy="660383"/>
          </a:xfrm>
          <a:prstGeom prst="righ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89594" y="2669779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Headers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34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467" y="1400473"/>
            <a:ext cx="7416824" cy="2736835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17572AF-DFE9-4185-919E-7EB442813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39825"/>
          </a:xfrm>
        </p:spPr>
        <p:txBody>
          <a:bodyPr/>
          <a:lstStyle/>
          <a:p>
            <a:r>
              <a:rPr lang="en-US" altLang="zh-TW" sz="4000" dirty="0" smtClean="0"/>
              <a:t>Results from Loss Pattern</a:t>
            </a:r>
            <a:endParaRPr lang="zh-TW" altLang="en-US" sz="40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4741EDE-3CB5-4D33-8A8C-BD8055AC7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4003144"/>
            <a:ext cx="8307505" cy="2306176"/>
          </a:xfrm>
        </p:spPr>
        <p:txBody>
          <a:bodyPr/>
          <a:lstStyle/>
          <a:p>
            <a:r>
              <a:rPr lang="en-US" altLang="zh-TW" sz="2400" dirty="0" smtClean="0"/>
              <a:t>Outcomes</a:t>
            </a:r>
            <a:endParaRPr lang="en-US" altLang="zh-TW" sz="2400" dirty="0"/>
          </a:p>
          <a:p>
            <a:pPr lvl="1"/>
            <a:r>
              <a:rPr lang="en-US" altLang="zh-TW" sz="2300" dirty="0" smtClean="0"/>
              <a:t>N: No clear visual impairment</a:t>
            </a:r>
          </a:p>
          <a:p>
            <a:pPr lvl="1"/>
            <a:r>
              <a:rPr lang="en-US" sz="2300" dirty="0"/>
              <a:t>C</a:t>
            </a:r>
            <a:r>
              <a:rPr lang="en-US" sz="2300" baseline="-25000" dirty="0"/>
              <a:t>𝐴</a:t>
            </a:r>
            <a:r>
              <a:rPr lang="en-US" sz="2300" dirty="0"/>
              <a:t>: Point cloud frame 3 is distorted in attributes </a:t>
            </a:r>
            <a:r>
              <a:rPr lang="en-US" sz="2300" dirty="0" smtClean="0"/>
              <a:t>only</a:t>
            </a:r>
          </a:p>
          <a:p>
            <a:pPr lvl="1"/>
            <a:r>
              <a:rPr lang="en-US" altLang="zh-TW" sz="2300" dirty="0" smtClean="0"/>
              <a:t>C</a:t>
            </a:r>
            <a:r>
              <a:rPr lang="zh-TW" altLang="en-US" sz="2300" baseline="-25000" dirty="0" smtClean="0"/>
              <a:t>𝐺</a:t>
            </a:r>
            <a:r>
              <a:rPr lang="en-US" altLang="zh-TW" sz="2300" dirty="0" smtClean="0"/>
              <a:t>: Distorted in both geometry and attributes</a:t>
            </a:r>
          </a:p>
          <a:p>
            <a:pPr lvl="1"/>
            <a:r>
              <a:rPr lang="en-US" altLang="zh-TW" sz="2300" dirty="0" smtClean="0"/>
              <a:t>C</a:t>
            </a:r>
            <a:r>
              <a:rPr lang="zh-TW" altLang="en-US" sz="2300" baseline="-25000" dirty="0" smtClean="0"/>
              <a:t>𝐺</a:t>
            </a:r>
            <a:r>
              <a:rPr lang="en-US" altLang="zh-TW" sz="2300" dirty="0" smtClean="0"/>
              <a:t>-End: 3-5 frames are distorted</a:t>
            </a:r>
          </a:p>
          <a:p>
            <a:pPr lvl="1"/>
            <a:r>
              <a:rPr lang="en-US" altLang="zh-TW" sz="2300" dirty="0" smtClean="0"/>
              <a:t>X: Not decoded due to assertion errors of V-PCC 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CC5ABE9-7982-4B05-AB5E-B4CF329D2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116853" y="3958158"/>
            <a:ext cx="5646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dirty="0" smtClean="0">
                <a:solidFill>
                  <a:srgbClr val="FF0000"/>
                </a:solidFill>
              </a:rPr>
              <a:t>I: Near map, P: Far map</a:t>
            </a:r>
          </a:p>
          <a:p>
            <a:pPr marL="0" lvl="1"/>
            <a:r>
              <a:rPr lang="en-US" dirty="0" smtClean="0">
                <a:solidFill>
                  <a:srgbClr val="FF0000"/>
                </a:solidFill>
              </a:rPr>
              <a:t>S: Supplemental Enhancement </a:t>
            </a:r>
            <a:r>
              <a:rPr lang="en-US" dirty="0">
                <a:solidFill>
                  <a:srgbClr val="FF0000"/>
                </a:solidFill>
              </a:rPr>
              <a:t>Information (SEI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endParaRPr lang="en-US" altLang="zh-TW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24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467" y="1400473"/>
            <a:ext cx="7416824" cy="2736835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17572AF-DFE9-4185-919E-7EB442813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39825"/>
          </a:xfrm>
        </p:spPr>
        <p:txBody>
          <a:bodyPr/>
          <a:lstStyle/>
          <a:p>
            <a:r>
              <a:rPr lang="en-US" altLang="zh-TW" sz="4000" dirty="0"/>
              <a:t>Concealment </a:t>
            </a:r>
            <a:r>
              <a:rPr lang="en-US" altLang="zh-TW" sz="4000" dirty="0" smtClean="0"/>
              <a:t>Strategies</a:t>
            </a:r>
            <a:endParaRPr lang="zh-TW" altLang="en-US" sz="40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4741EDE-3CB5-4D33-8A8C-BD8055AC7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4003144"/>
            <a:ext cx="8307505" cy="2306176"/>
          </a:xfrm>
        </p:spPr>
        <p:txBody>
          <a:bodyPr/>
          <a:lstStyle/>
          <a:p>
            <a:r>
              <a:rPr lang="en-US" altLang="zh-TW" sz="2400" dirty="0"/>
              <a:t>Strategy </a:t>
            </a:r>
            <a:endParaRPr lang="en-US" altLang="zh-TW" sz="2400" dirty="0" smtClean="0"/>
          </a:p>
          <a:p>
            <a:pPr lvl="1"/>
            <a:r>
              <a:rPr lang="en-US" altLang="zh-TW" sz="2300" dirty="0" smtClean="0"/>
              <a:t>N</a:t>
            </a:r>
            <a:r>
              <a:rPr lang="en-US" altLang="zh-TW" sz="2300" dirty="0"/>
              <a:t>: No concealment </a:t>
            </a:r>
            <a:r>
              <a:rPr lang="en-US" altLang="zh-TW" sz="2300" dirty="0" smtClean="0"/>
              <a:t>required</a:t>
            </a:r>
            <a:endParaRPr lang="en-US" altLang="zh-TW" sz="2300" dirty="0"/>
          </a:p>
          <a:p>
            <a:pPr lvl="1"/>
            <a:r>
              <a:rPr lang="en-US" sz="2300" dirty="0"/>
              <a:t>C</a:t>
            </a:r>
            <a:r>
              <a:rPr lang="en-US" sz="2300" baseline="-25000" dirty="0"/>
              <a:t>𝐴</a:t>
            </a:r>
            <a:r>
              <a:rPr lang="en-US" sz="2300" dirty="0"/>
              <a:t>: Attribute Concealment</a:t>
            </a:r>
          </a:p>
          <a:p>
            <a:pPr lvl="1"/>
            <a:r>
              <a:rPr lang="en-US" altLang="zh-TW" sz="2300" dirty="0"/>
              <a:t>C</a:t>
            </a:r>
            <a:r>
              <a:rPr lang="zh-TW" altLang="en-US" sz="2300" baseline="-25000" dirty="0"/>
              <a:t>𝐺</a:t>
            </a:r>
            <a:r>
              <a:rPr lang="en-US" altLang="zh-TW" sz="2300" dirty="0"/>
              <a:t>: Geometry Concealment</a:t>
            </a:r>
          </a:p>
          <a:p>
            <a:pPr lvl="1"/>
            <a:r>
              <a:rPr lang="en-US" altLang="zh-TW" sz="2300" dirty="0"/>
              <a:t>C</a:t>
            </a:r>
            <a:r>
              <a:rPr lang="zh-TW" altLang="en-US" sz="2300" baseline="-25000" dirty="0"/>
              <a:t>𝐺</a:t>
            </a:r>
            <a:r>
              <a:rPr lang="en-US" altLang="zh-TW" sz="2300" dirty="0"/>
              <a:t>-End: Geometry Concealment</a:t>
            </a:r>
          </a:p>
          <a:p>
            <a:pPr lvl="1"/>
            <a:r>
              <a:rPr lang="en-US" altLang="zh-TW" sz="2300" dirty="0"/>
              <a:t>X: Geometry Concealment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CC5ABE9-7982-4B05-AB5E-B4CF329D2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7790" y="4243774"/>
            <a:ext cx="2864963" cy="249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64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CB5BFCB4-BBC3-49E1-9476-441E383E4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SOLUTIONS</a:t>
            </a:r>
            <a:endParaRPr lang="zh-TW" altLang="en-US" dirty="0"/>
          </a:p>
        </p:txBody>
      </p:sp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B31E347B-1E59-417D-9326-1498E649E9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BB9F757-89F3-405E-B80A-D0AF157F9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7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F1056-A902-AA49-9B38-E658601E3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1770"/>
            <a:ext cx="8229600" cy="796950"/>
          </a:xfrm>
        </p:spPr>
        <p:txBody>
          <a:bodyPr/>
          <a:lstStyle/>
          <a:p>
            <a:r>
              <a:rPr lang="en-US" dirty="0"/>
              <a:t>Nearest Point (NP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4415E4-EFAD-2B4F-9042-E2366501B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E6AF-DAEA-4301-BA54-194089EF85FC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0094"/>
            <a:ext cx="8229600" cy="4530725"/>
          </a:xfrm>
        </p:spPr>
        <p:txBody>
          <a:bodyPr/>
          <a:lstStyle/>
          <a:p>
            <a:r>
              <a:rPr lang="en-US" dirty="0"/>
              <a:t>Conceal point cloud frames without </a:t>
            </a:r>
            <a:br>
              <a:rPr lang="en-US" dirty="0"/>
            </a:br>
            <a:r>
              <a:rPr lang="en-US" dirty="0"/>
              <a:t>attribute (color) data only</a:t>
            </a:r>
          </a:p>
          <a:p>
            <a:pPr marL="342900" lvl="2" indent="-342900">
              <a:buClr>
                <a:schemeClr val="bg2"/>
              </a:buClr>
              <a:buSzPct val="75000"/>
            </a:pPr>
            <a:r>
              <a:rPr lang="en-US" sz="2800" dirty="0"/>
              <a:t>For each point in the current frame</a:t>
            </a:r>
          </a:p>
          <a:p>
            <a:pPr lvl="1"/>
            <a:r>
              <a:rPr lang="en-US" dirty="0"/>
              <a:t>Search for the closest </a:t>
            </a:r>
            <a:r>
              <a:rPr lang="en-US" dirty="0" smtClean="0"/>
              <a:t>point in the previous point cloud frame</a:t>
            </a:r>
          </a:p>
          <a:p>
            <a:pPr lvl="1"/>
            <a:r>
              <a:rPr lang="en-US" altLang="zh-TW" dirty="0"/>
              <a:t>C</a:t>
            </a:r>
            <a:r>
              <a:rPr lang="en-US" dirty="0"/>
              <a:t>opy the attributes over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691680" y="4005064"/>
            <a:ext cx="5904656" cy="2592288"/>
            <a:chOff x="5810692" y="3729080"/>
            <a:chExt cx="4821865" cy="280983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8112D1E-8821-054E-8674-926DA0463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0692" y="3729080"/>
              <a:ext cx="4821865" cy="2809832"/>
            </a:xfrm>
            <a:prstGeom prst="rect">
              <a:avLst/>
            </a:prstGeom>
          </p:spPr>
        </p:pic>
        <p:sp>
          <p:nvSpPr>
            <p:cNvPr id="10" name="Right Arrow 9"/>
            <p:cNvSpPr/>
            <p:nvPr/>
          </p:nvSpPr>
          <p:spPr>
            <a:xfrm>
              <a:off x="6996223" y="4955904"/>
              <a:ext cx="595423" cy="17809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Arrow 10"/>
            <p:cNvSpPr/>
            <p:nvPr/>
          </p:nvSpPr>
          <p:spPr>
            <a:xfrm>
              <a:off x="8887936" y="4957035"/>
              <a:ext cx="595423" cy="17809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2688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F0D5802-315B-4901-B4B7-634D9358B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Outline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A50C28D-7EDC-4E75-BF98-96094224FA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2600" dirty="0" smtClean="0"/>
              <a:t>Introduction</a:t>
            </a:r>
            <a:endParaRPr lang="en-US" altLang="zh-TW" sz="2600" dirty="0"/>
          </a:p>
          <a:p>
            <a:r>
              <a:rPr lang="en-US" altLang="zh-TW" sz="2600" dirty="0" smtClean="0"/>
              <a:t>Motivations</a:t>
            </a:r>
          </a:p>
          <a:p>
            <a:r>
              <a:rPr lang="en-US" altLang="zh-TW" sz="2600" dirty="0" smtClean="0"/>
              <a:t>Related Work</a:t>
            </a:r>
          </a:p>
          <a:p>
            <a:r>
              <a:rPr lang="en-US" altLang="zh-TW" sz="2600" dirty="0" smtClean="0"/>
              <a:t>Problem</a:t>
            </a:r>
          </a:p>
          <a:p>
            <a:r>
              <a:rPr lang="en-US" altLang="zh-TW" sz="2600" dirty="0" smtClean="0"/>
              <a:t>Solutions</a:t>
            </a:r>
            <a:endParaRPr lang="en-US" altLang="zh-TW" sz="2600" dirty="0"/>
          </a:p>
          <a:p>
            <a:r>
              <a:rPr lang="en-US" altLang="zh-TW" sz="2600" dirty="0"/>
              <a:t>Experimental Setup</a:t>
            </a:r>
          </a:p>
          <a:p>
            <a:r>
              <a:rPr lang="en-US" altLang="zh-TW" sz="2600" dirty="0"/>
              <a:t>Objective </a:t>
            </a:r>
            <a:r>
              <a:rPr lang="en-US" altLang="zh-TW" sz="2600" dirty="0" smtClean="0"/>
              <a:t>Results</a:t>
            </a:r>
          </a:p>
          <a:p>
            <a:r>
              <a:rPr lang="en-US" altLang="zh-TW" sz="2600" dirty="0" smtClean="0"/>
              <a:t>Subjective Results</a:t>
            </a:r>
          </a:p>
          <a:p>
            <a:r>
              <a:rPr lang="en-US" altLang="zh-TW" sz="2600" dirty="0" smtClean="0"/>
              <a:t>Conclusion</a:t>
            </a:r>
            <a:endParaRPr lang="en-US" altLang="zh-TW" sz="2600" dirty="0"/>
          </a:p>
          <a:p>
            <a:r>
              <a:rPr lang="en-US" altLang="zh-TW" sz="2600" dirty="0" smtClean="0"/>
              <a:t>Future Work</a:t>
            </a:r>
            <a:endParaRPr lang="zh-TW" altLang="en-US" sz="26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837B5B1-B989-426A-BC73-4F3E7A5E3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84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F1056-A902-AA49-9B38-E658601E3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1770"/>
            <a:ext cx="8229600" cy="796950"/>
          </a:xfrm>
        </p:spPr>
        <p:txBody>
          <a:bodyPr/>
          <a:lstStyle/>
          <a:p>
            <a:r>
              <a:rPr lang="en-US" dirty="0"/>
              <a:t>Error Concealment Schemes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4415E4-EFAD-2B4F-9042-E2366501B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E6AF-DAEA-4301-BA54-194089EF85FC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686800" cy="4530725"/>
          </a:xfrm>
        </p:spPr>
        <p:txBody>
          <a:bodyPr/>
          <a:lstStyle/>
          <a:p>
            <a:r>
              <a:rPr lang="en-US" dirty="0" smtClean="0"/>
              <a:t>We propose a suite of error concealment algorithms for geometry distortion</a:t>
            </a:r>
          </a:p>
          <a:p>
            <a:pPr marL="0" indent="0">
              <a:buNone/>
            </a:pPr>
            <a:endParaRPr lang="en-US" dirty="0"/>
          </a:p>
          <a:p>
            <a:pPr marL="342900" lvl="2" indent="-342900">
              <a:buClr>
                <a:schemeClr val="bg2"/>
              </a:buClr>
              <a:buSzPct val="75000"/>
            </a:pPr>
            <a:endParaRPr lang="en-US" sz="2800" dirty="0" smtClean="0"/>
          </a:p>
          <a:p>
            <a:pPr marL="342900" lvl="2" indent="-342900">
              <a:buClr>
                <a:schemeClr val="bg2"/>
              </a:buClr>
              <a:buSzPct val="75000"/>
            </a:pPr>
            <a:endParaRPr lang="en-US" sz="2800" dirty="0" smtClean="0"/>
          </a:p>
          <a:p>
            <a:pPr marL="342900" lvl="2" indent="-342900">
              <a:buClr>
                <a:schemeClr val="bg2"/>
              </a:buClr>
              <a:buSzPct val="75000"/>
            </a:pPr>
            <a:r>
              <a:rPr lang="en-US" altLang="zh-TW" sz="2800" dirty="0" smtClean="0"/>
              <a:t>Assume all geometry and attribute </a:t>
            </a:r>
            <a:r>
              <a:rPr lang="en-US" sz="2800" dirty="0" smtClean="0"/>
              <a:t>data are lost</a:t>
            </a:r>
            <a:endParaRPr lang="en-US" sz="2800" dirty="0"/>
          </a:p>
          <a:p>
            <a:pPr lvl="1"/>
            <a:r>
              <a:rPr lang="en-US" dirty="0" smtClean="0"/>
              <a:t>Catastrophic distortion for decoded</a:t>
            </a:r>
            <a:br>
              <a:rPr lang="en-US" dirty="0" smtClean="0"/>
            </a:br>
            <a:r>
              <a:rPr lang="en-US" dirty="0" smtClean="0"/>
              <a:t>point clouds with V-PCC</a:t>
            </a:r>
          </a:p>
          <a:p>
            <a:pPr lvl="1"/>
            <a:r>
              <a:rPr lang="en-US" dirty="0" smtClean="0"/>
              <a:t>Point-base (first 2) and cube-based </a:t>
            </a:r>
            <a:br>
              <a:rPr lang="en-US" dirty="0" smtClean="0"/>
            </a:br>
            <a:r>
              <a:rPr lang="en-US" dirty="0" smtClean="0"/>
              <a:t>(next 2) algorithms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34920"/>
          <a:stretch/>
        </p:blipFill>
        <p:spPr>
          <a:xfrm>
            <a:off x="6372200" y="4259511"/>
            <a:ext cx="1948381" cy="25793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800" r="399"/>
          <a:stretch/>
        </p:blipFill>
        <p:spPr>
          <a:xfrm>
            <a:off x="251520" y="2440200"/>
            <a:ext cx="8892480" cy="106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59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Point-to-Point </a:t>
            </a:r>
            <a:r>
              <a:rPr lang="en-US" dirty="0" smtClean="0"/>
              <a:t>Interpolation </a:t>
            </a:r>
            <a:r>
              <a:rPr lang="en-US" dirty="0"/>
              <a:t>(</a:t>
            </a:r>
            <a:r>
              <a:rPr lang="en-US" dirty="0" smtClean="0"/>
              <a:t>PI)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867328" cy="4530725"/>
          </a:xfrm>
        </p:spPr>
        <p:txBody>
          <a:bodyPr/>
          <a:lstStyle/>
          <a:p>
            <a:r>
              <a:rPr lang="en-US" altLang="zh-TW" dirty="0" smtClean="0"/>
              <a:t>C</a:t>
            </a:r>
            <a:r>
              <a:rPr lang="en-US" dirty="0" smtClean="0"/>
              <a:t>onceal point</a:t>
            </a:r>
            <a:r>
              <a:rPr lang="zh-TW" altLang="en-US" dirty="0" smtClean="0"/>
              <a:t> </a:t>
            </a:r>
            <a:r>
              <a:rPr lang="en-US" dirty="0" smtClean="0"/>
              <a:t>cloud </a:t>
            </a:r>
            <a:r>
              <a:rPr lang="en-US" dirty="0"/>
              <a:t>frames without </a:t>
            </a:r>
            <a:r>
              <a:rPr lang="en-US" dirty="0" smtClean="0"/>
              <a:t>geometry</a:t>
            </a:r>
            <a:r>
              <a:rPr lang="zh-TW" altLang="en-US" dirty="0" smtClean="0"/>
              <a:t> </a:t>
            </a:r>
            <a:r>
              <a:rPr lang="en-US" altLang="zh-TW" dirty="0" smtClean="0"/>
              <a:t>data</a:t>
            </a:r>
          </a:p>
          <a:p>
            <a:pPr lvl="1"/>
            <a:r>
              <a:rPr lang="en-US" dirty="0" smtClean="0"/>
              <a:t>If geometry data are distorted or </a:t>
            </a:r>
            <a:br>
              <a:rPr lang="en-US" dirty="0" smtClean="0"/>
            </a:br>
            <a:r>
              <a:rPr lang="en-US" dirty="0" smtClean="0"/>
              <a:t>missing, the attribute data become useless</a:t>
            </a:r>
          </a:p>
          <a:p>
            <a:pPr marL="342900" lvl="2" indent="-342900">
              <a:buClr>
                <a:schemeClr val="bg2"/>
              </a:buClr>
              <a:buSzPct val="75000"/>
            </a:pPr>
            <a:r>
              <a:rPr lang="en-US" sz="2800" dirty="0"/>
              <a:t>For each point in the </a:t>
            </a:r>
            <a:r>
              <a:rPr lang="en-US" sz="2800" dirty="0" smtClean="0"/>
              <a:t>previous frame</a:t>
            </a:r>
            <a:endParaRPr lang="en-US" sz="2800" dirty="0"/>
          </a:p>
          <a:p>
            <a:pPr lvl="1"/>
            <a:r>
              <a:rPr lang="en-US" dirty="0" smtClean="0"/>
              <a:t>Interpolate with the point </a:t>
            </a:r>
            <a:r>
              <a:rPr lang="en-US" dirty="0"/>
              <a:t>in the </a:t>
            </a:r>
            <a:r>
              <a:rPr lang="en-US" dirty="0" smtClean="0"/>
              <a:t>future frame </a:t>
            </a:r>
            <a:r>
              <a:rPr lang="en-US" b="1" dirty="0" smtClean="0"/>
              <a:t>within a specific radius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4107-66B9-4DDE-81B5-22E892A05A16}" type="slidenum">
              <a:rPr lang="en-US" smtClean="0"/>
              <a:t>21</a:t>
            </a:fld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4716016" y="4337228"/>
            <a:ext cx="3528392" cy="2330128"/>
            <a:chOff x="6560136" y="3561875"/>
            <a:chExt cx="5183512" cy="356623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29" b="99271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87524" y="3561875"/>
              <a:ext cx="1312166" cy="356623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404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0136" y="3561875"/>
              <a:ext cx="1301672" cy="3563167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33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425406" y="3561876"/>
              <a:ext cx="1318242" cy="3563166"/>
            </a:xfrm>
            <a:prstGeom prst="rect">
              <a:avLst/>
            </a:prstGeom>
          </p:spPr>
        </p:pic>
        <p:sp>
          <p:nvSpPr>
            <p:cNvPr id="21" name="Right Arrow 20"/>
            <p:cNvSpPr/>
            <p:nvPr/>
          </p:nvSpPr>
          <p:spPr>
            <a:xfrm>
              <a:off x="7888836" y="5261918"/>
              <a:ext cx="582184" cy="16307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ight Arrow 21"/>
            <p:cNvSpPr/>
            <p:nvPr/>
          </p:nvSpPr>
          <p:spPr>
            <a:xfrm rot="10800000">
              <a:off x="9796674" y="5250554"/>
              <a:ext cx="582185" cy="16307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818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1640" y="4780853"/>
            <a:ext cx="1411669" cy="18865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23645" y="4228959"/>
            <a:ext cx="3493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solidFill>
                  <a:srgbClr val="FF0000"/>
                </a:solidFill>
                <a:latin typeface="CMR12"/>
              </a:rPr>
              <a:t>Δ(</a:t>
            </a:r>
            <a:r>
              <a:rPr lang="en-US" dirty="0">
                <a:solidFill>
                  <a:srgbClr val="FF0000"/>
                </a:solidFill>
                <a:latin typeface="CMMI12"/>
              </a:rPr>
              <a:t>p, q</a:t>
            </a:r>
            <a:r>
              <a:rPr lang="en-US" dirty="0">
                <a:solidFill>
                  <a:srgbClr val="FF0000"/>
                </a:solidFill>
                <a:latin typeface="CMR12"/>
              </a:rPr>
              <a:t>) = </a:t>
            </a:r>
            <a:r>
              <a:rPr lang="el-GR" dirty="0">
                <a:solidFill>
                  <a:srgbClr val="FF0000"/>
                </a:solidFill>
                <a:latin typeface="CMMI12"/>
              </a:rPr>
              <a:t>α</a:t>
            </a:r>
            <a:r>
              <a:rPr lang="el-GR" dirty="0">
                <a:solidFill>
                  <a:srgbClr val="FF0000"/>
                </a:solidFill>
                <a:latin typeface="CMR12"/>
              </a:rPr>
              <a:t>Δ</a:t>
            </a:r>
            <a:r>
              <a:rPr lang="en-US" sz="1050" dirty="0">
                <a:solidFill>
                  <a:srgbClr val="FF0000"/>
                </a:solidFill>
                <a:latin typeface="CMMI8"/>
              </a:rPr>
              <a:t>g</a:t>
            </a:r>
            <a:r>
              <a:rPr lang="en-US" dirty="0">
                <a:solidFill>
                  <a:srgbClr val="FF0000"/>
                </a:solidFill>
                <a:latin typeface="CMR12"/>
              </a:rPr>
              <a:t>(</a:t>
            </a:r>
            <a:r>
              <a:rPr lang="en-US" dirty="0">
                <a:solidFill>
                  <a:srgbClr val="FF0000"/>
                </a:solidFill>
                <a:latin typeface="CMMI12"/>
              </a:rPr>
              <a:t>p, q</a:t>
            </a:r>
            <a:r>
              <a:rPr lang="en-US" dirty="0">
                <a:solidFill>
                  <a:srgbClr val="FF0000"/>
                </a:solidFill>
                <a:latin typeface="CMR12"/>
              </a:rPr>
              <a:t>)+(1</a:t>
            </a:r>
            <a:r>
              <a:rPr lang="en-US" dirty="0">
                <a:solidFill>
                  <a:srgbClr val="FF0000"/>
                </a:solidFill>
                <a:latin typeface="CMSY10"/>
              </a:rPr>
              <a:t>−</a:t>
            </a:r>
            <a:r>
              <a:rPr lang="el-GR" dirty="0">
                <a:solidFill>
                  <a:srgbClr val="FF0000"/>
                </a:solidFill>
                <a:latin typeface="CMMI12"/>
              </a:rPr>
              <a:t>α</a:t>
            </a:r>
            <a:r>
              <a:rPr lang="el-GR" dirty="0">
                <a:solidFill>
                  <a:srgbClr val="FF0000"/>
                </a:solidFill>
                <a:latin typeface="CMR12"/>
              </a:rPr>
              <a:t>)Δ</a:t>
            </a:r>
            <a:r>
              <a:rPr lang="en-US" sz="1050" dirty="0">
                <a:solidFill>
                  <a:srgbClr val="FF0000"/>
                </a:solidFill>
                <a:latin typeface="CMMI8"/>
              </a:rPr>
              <a:t>a</a:t>
            </a:r>
            <a:r>
              <a:rPr lang="en-US" dirty="0">
                <a:solidFill>
                  <a:srgbClr val="FF0000"/>
                </a:solidFill>
                <a:latin typeface="CMR12"/>
              </a:rPr>
              <a:t>(</a:t>
            </a:r>
            <a:r>
              <a:rPr lang="en-US" dirty="0">
                <a:solidFill>
                  <a:srgbClr val="FF0000"/>
                </a:solidFill>
                <a:latin typeface="CMMI12"/>
              </a:rPr>
              <a:t>p, q</a:t>
            </a:r>
            <a:r>
              <a:rPr lang="en-US" dirty="0">
                <a:solidFill>
                  <a:srgbClr val="FF0000"/>
                </a:solidFill>
                <a:latin typeface="CMR12"/>
              </a:rPr>
              <a:t>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0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loot_vox10_ai_a0.05_b0.95_ro1_2dfc_5_fps2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8549"/>
            <a:ext cx="5148064" cy="686248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9" name="loot_vox10_ai_a0.05_b0.95_ro1_test2_a0.05_b0.95_ro1_euclidean_d3_0.9_0.1_32_32_lim0_ra2_p2p_rec0_ext0_sd0_u0_cl128_langcpp_itr1_nei1_cen1_5_fps20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00500" y="-8549"/>
            <a:ext cx="51435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39752" y="616892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VPCC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62563" y="616892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</a:t>
            </a:r>
            <a:r>
              <a:rPr lang="en-US" sz="2400" dirty="0" smtClean="0">
                <a:solidFill>
                  <a:srgbClr val="FF0000"/>
                </a:solidFill>
              </a:rPr>
              <a:t>I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08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Triangular Interpolation (</a:t>
            </a:r>
            <a:r>
              <a:rPr lang="en-US" dirty="0" smtClean="0"/>
              <a:t>TI)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</a:t>
            </a:r>
            <a:r>
              <a:rPr lang="en-US" dirty="0" smtClean="0"/>
              <a:t>atching </a:t>
            </a:r>
            <a:r>
              <a:rPr lang="en-US" dirty="0"/>
              <a:t>subroutine is done among triangles</a:t>
            </a:r>
            <a:r>
              <a:rPr lang="zh-TW" altLang="en-US" dirty="0"/>
              <a:t> </a:t>
            </a:r>
            <a:r>
              <a:rPr lang="en-US" dirty="0"/>
              <a:t>instead of points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0542"/>
          <a:stretch/>
        </p:blipFill>
        <p:spPr>
          <a:xfrm>
            <a:off x="3059832" y="2748111"/>
            <a:ext cx="2746475" cy="3857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49426"/>
          <a:stretch/>
        </p:blipFill>
        <p:spPr>
          <a:xfrm>
            <a:off x="251520" y="2748111"/>
            <a:ext cx="2808387" cy="385762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>
            <a:off x="1763688" y="5309592"/>
            <a:ext cx="288032" cy="288032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1763688" y="5885656"/>
            <a:ext cx="288032" cy="288032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2411760" y="5165576"/>
            <a:ext cx="288032" cy="288032"/>
          </a:xfrm>
          <a:prstGeom prst="ellipse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5148064" y="5229200"/>
            <a:ext cx="288032" cy="288032"/>
          </a:xfrm>
          <a:prstGeom prst="ellipse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文字方塊 25">
            <a:extLst>
              <a:ext uri="{FF2B5EF4-FFF2-40B4-BE49-F238E27FC236}">
                <a16:creationId xmlns:a16="http://schemas.microsoft.com/office/drawing/2014/main" id="{15E931C5-7600-4639-AC86-BD8EE2047900}"/>
              </a:ext>
            </a:extLst>
          </p:cNvPr>
          <p:cNvSpPr txBox="1"/>
          <p:nvPr/>
        </p:nvSpPr>
        <p:spPr>
          <a:xfrm>
            <a:off x="5868144" y="5420286"/>
            <a:ext cx="25058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600" dirty="0" smtClean="0">
                <a:solidFill>
                  <a:srgbClr val="00B05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Smaller cracks</a:t>
            </a:r>
            <a:endParaRPr lang="en-US" altLang="zh-TW" sz="26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文字方塊 25">
            <a:extLst>
              <a:ext uri="{FF2B5EF4-FFF2-40B4-BE49-F238E27FC236}">
                <a16:creationId xmlns:a16="http://schemas.microsoft.com/office/drawing/2014/main" id="{15E931C5-7600-4639-AC86-BD8EE2047900}"/>
              </a:ext>
            </a:extLst>
          </p:cNvPr>
          <p:cNvSpPr txBox="1"/>
          <p:nvPr/>
        </p:nvSpPr>
        <p:spPr>
          <a:xfrm>
            <a:off x="5891524" y="5816877"/>
            <a:ext cx="17901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600" dirty="0" smtClean="0">
                <a:solidFill>
                  <a:srgbClr val="0070C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No cracks</a:t>
            </a:r>
            <a:endParaRPr lang="en-US" altLang="zh-TW" sz="2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4534306" y="5301208"/>
            <a:ext cx="288032" cy="288032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4534306" y="5842893"/>
            <a:ext cx="288032" cy="288032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文字方塊 25">
            <a:extLst>
              <a:ext uri="{FF2B5EF4-FFF2-40B4-BE49-F238E27FC236}">
                <a16:creationId xmlns:a16="http://schemas.microsoft.com/office/drawing/2014/main" id="{15E931C5-7600-4639-AC86-BD8EE2047900}"/>
              </a:ext>
            </a:extLst>
          </p:cNvPr>
          <p:cNvSpPr txBox="1"/>
          <p:nvPr/>
        </p:nvSpPr>
        <p:spPr>
          <a:xfrm>
            <a:off x="5868144" y="5002023"/>
            <a:ext cx="17901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600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TI (right)</a:t>
            </a:r>
            <a:endParaRPr lang="en-US" altLang="zh-TW" sz="2600" dirty="0">
              <a:latin typeface="Comic Sans MS" panose="030F0702030302020204" pitchFamily="66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2505" y="2071334"/>
            <a:ext cx="3609975" cy="1762125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 bwMode="auto">
          <a:xfrm flipV="1">
            <a:off x="6084168" y="2654172"/>
            <a:ext cx="1440160" cy="2961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Arrow Connector 22"/>
          <p:cNvCxnSpPr/>
          <p:nvPr/>
        </p:nvCxnSpPr>
        <p:spPr bwMode="auto">
          <a:xfrm flipV="1">
            <a:off x="6115123" y="2774637"/>
            <a:ext cx="1265189" cy="9847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Arrow Connector 26"/>
          <p:cNvCxnSpPr/>
          <p:nvPr/>
        </p:nvCxnSpPr>
        <p:spPr bwMode="auto">
          <a:xfrm flipV="1">
            <a:off x="5856847" y="2504335"/>
            <a:ext cx="1739489" cy="12628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文字方塊 25">
            <a:extLst>
              <a:ext uri="{FF2B5EF4-FFF2-40B4-BE49-F238E27FC236}">
                <a16:creationId xmlns:a16="http://schemas.microsoft.com/office/drawing/2014/main" id="{15E931C5-7600-4639-AC86-BD8EE2047900}"/>
              </a:ext>
            </a:extLst>
          </p:cNvPr>
          <p:cNvSpPr txBox="1"/>
          <p:nvPr/>
        </p:nvSpPr>
        <p:spPr>
          <a:xfrm>
            <a:off x="5873193" y="4650954"/>
            <a:ext cx="17901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600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PI (left)</a:t>
            </a:r>
            <a:endParaRPr lang="en-US" altLang="zh-TW" sz="2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87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loot_vox10_ai_a0.05_b0.95_ro1_2dfc_5_fps2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8549"/>
            <a:ext cx="5148064" cy="686248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3" name="loot_vox10_ai_a0.05_b0.95_ro1_test2_a0.05_b0.95_ro1_euclidean_d3_0.9_0.1_32_32_lim0_ra2_TMA_rec0_ext0_sd0_u0_cl128_langcpp_itr1_nei1_cen1_5_fps20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00500" y="-8549"/>
            <a:ext cx="51435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39752" y="616892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VPCC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62563" y="616892"/>
            <a:ext cx="457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TI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416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Cube-based Motion </a:t>
            </a:r>
            <a:r>
              <a:rPr lang="en-US" dirty="0" smtClean="0"/>
              <a:t>Interpolation (CMI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30725"/>
          </a:xfrm>
        </p:spPr>
        <p:txBody>
          <a:bodyPr/>
          <a:lstStyle/>
          <a:p>
            <a:r>
              <a:rPr lang="en-US" altLang="zh-TW" dirty="0" smtClean="0"/>
              <a:t>Divide point clouds into </a:t>
            </a:r>
            <a:r>
              <a:rPr lang="en-US" dirty="0"/>
              <a:t>non-overlapped cubes with the </a:t>
            </a:r>
            <a:r>
              <a:rPr lang="en-US" dirty="0" smtClean="0"/>
              <a:t>same dimension</a:t>
            </a:r>
          </a:p>
          <a:p>
            <a:r>
              <a:rPr lang="en-US" dirty="0" smtClean="0"/>
              <a:t>Average all point-to-point outcomes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within a cube for a </a:t>
            </a:r>
            <a:r>
              <a:rPr lang="en-US" b="1" dirty="0" smtClean="0"/>
              <a:t>rigid motion </a:t>
            </a:r>
            <a:br>
              <a:rPr lang="en-US" b="1" dirty="0" smtClean="0"/>
            </a:br>
            <a:r>
              <a:rPr lang="en-US" b="1" dirty="0" smtClean="0"/>
              <a:t>vector of the whole cube</a:t>
            </a:r>
          </a:p>
          <a:p>
            <a:r>
              <a:rPr lang="en-US" dirty="0" smtClean="0"/>
              <a:t>Enlarge cubes when gap happens</a:t>
            </a:r>
          </a:p>
          <a:p>
            <a:pPr lvl="1"/>
            <a:r>
              <a:rPr lang="en-US" dirty="0"/>
              <a:t>Let 𝑙 be the length of each cube 𝐶</a:t>
            </a:r>
            <a:endParaRPr lang="en-US" dirty="0" smtClean="0"/>
          </a:p>
          <a:p>
            <a:pPr lvl="1"/>
            <a:r>
              <a:rPr lang="en-US" dirty="0" smtClean="0"/>
              <a:t>Dist. </a:t>
            </a:r>
            <a:r>
              <a:rPr lang="en-US" dirty="0"/>
              <a:t>between every center </a:t>
            </a:r>
            <a:r>
              <a:rPr lang="en-US" dirty="0" smtClean="0"/>
              <a:t>to neighbor </a:t>
            </a:r>
            <a:r>
              <a:rPr lang="en-US" dirty="0"/>
              <a:t>cube is exactly </a:t>
            </a:r>
            <a:r>
              <a:rPr lang="en-US" dirty="0" smtClean="0"/>
              <a:t>𝑙</a:t>
            </a:r>
          </a:p>
          <a:p>
            <a:pPr lvl="1"/>
            <a:r>
              <a:rPr lang="en-US" dirty="0" smtClean="0"/>
              <a:t>After interpolation, if dist. of centers between any adjacent </a:t>
            </a:r>
            <a:r>
              <a:rPr lang="en-US" dirty="0"/>
              <a:t>cubes 𝑙 </a:t>
            </a:r>
            <a:r>
              <a:rPr lang="en-US" dirty="0" smtClean="0"/>
              <a:t>‘ &gt; 𝑙, we enlarge length of the cube</a:t>
            </a:r>
            <a:br>
              <a:rPr lang="en-US" dirty="0" smtClean="0"/>
            </a:br>
            <a:r>
              <a:rPr lang="en-US" dirty="0" smtClean="0"/>
              <a:t>from </a:t>
            </a:r>
            <a:r>
              <a:rPr lang="en-US" dirty="0"/>
              <a:t>𝑙 </a:t>
            </a:r>
            <a:r>
              <a:rPr lang="en-US" dirty="0" smtClean="0"/>
              <a:t>to 𝑙’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0542"/>
          <a:stretch/>
        </p:blipFill>
        <p:spPr>
          <a:xfrm>
            <a:off x="6767139" y="2420888"/>
            <a:ext cx="1691308" cy="2375567"/>
          </a:xfrm>
          <a:prstGeom prst="rect">
            <a:avLst/>
          </a:prstGeom>
        </p:spPr>
      </p:pic>
      <p:sp>
        <p:nvSpPr>
          <p:cNvPr id="6" name="文字方塊 25">
            <a:extLst>
              <a:ext uri="{FF2B5EF4-FFF2-40B4-BE49-F238E27FC236}">
                <a16:creationId xmlns:a16="http://schemas.microsoft.com/office/drawing/2014/main" id="{15E931C5-7600-4639-AC86-BD8EE2047900}"/>
              </a:ext>
            </a:extLst>
          </p:cNvPr>
          <p:cNvSpPr txBox="1"/>
          <p:nvPr/>
        </p:nvSpPr>
        <p:spPr>
          <a:xfrm>
            <a:off x="6767139" y="2073588"/>
            <a:ext cx="30243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600" dirty="0" smtClean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TI’s cracks</a:t>
            </a:r>
            <a:endParaRPr lang="en-US" altLang="zh-TW" sz="2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48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7" name="loot_vox10_ai_a0.15_b0.85_ro1_test2_a0.15_b0.85_ro1_euclidean_d3_0.9_0.1_32_32_lim0_ra2_motion_adp_iter_rec0_ext0_sd0_u0_cl128_langcpp_itr1_nei1_cen1_5_fps2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95936" y="0"/>
            <a:ext cx="5148064" cy="6862483"/>
          </a:xfrm>
        </p:spPr>
      </p:pic>
      <p:pic>
        <p:nvPicPr>
          <p:cNvPr id="8" name="loot_vox10_ai_a0.15_b0.85_ro1_2dfc_5_fps20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4483"/>
            <a:ext cx="51435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39752" y="616892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VPCC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62563" y="616892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CMI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27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7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17018"/>
          <a:stretch/>
        </p:blipFill>
        <p:spPr>
          <a:xfrm>
            <a:off x="5940152" y="5289014"/>
            <a:ext cx="1440160" cy="15465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Neighbor Cube-based </a:t>
            </a:r>
            <a:r>
              <a:rPr lang="en-US" dirty="0"/>
              <a:t>Motion </a:t>
            </a:r>
            <a:r>
              <a:rPr lang="en-US" dirty="0" smtClean="0"/>
              <a:t>Interpolation (NCI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700" dirty="0" smtClean="0"/>
              <a:t>Use the same method to divide cubes and</a:t>
            </a:r>
            <a:br>
              <a:rPr lang="en-US" sz="2700" dirty="0" smtClean="0"/>
            </a:br>
            <a:r>
              <a:rPr lang="en-US" sz="2700" dirty="0" smtClean="0"/>
              <a:t>derive motion vectors for each cube</a:t>
            </a:r>
          </a:p>
          <a:p>
            <a:r>
              <a:rPr lang="en-US" sz="2700" dirty="0" smtClean="0"/>
              <a:t>Interpolate each point by inversely proportional to volume of vectors to 27-neighbors’ centers</a:t>
            </a:r>
          </a:p>
          <a:p>
            <a:pPr lvl="1"/>
            <a:r>
              <a:rPr lang="en-US" sz="2300" dirty="0" smtClean="0"/>
              <a:t>Get 27 vectors from each point to center of </a:t>
            </a:r>
            <a:br>
              <a:rPr lang="en-US" sz="2300" dirty="0" smtClean="0"/>
            </a:br>
            <a:r>
              <a:rPr lang="en-US" sz="2300" dirty="0" smtClean="0"/>
              <a:t>27-neighbor cubes </a:t>
            </a:r>
          </a:p>
          <a:p>
            <a:pPr lvl="1"/>
            <a:r>
              <a:rPr lang="en-US" sz="2300" dirty="0" smtClean="0"/>
              <a:t>Get volume of each vector (x</a:t>
            </a:r>
            <a:r>
              <a:rPr lang="en-US" sz="2300" baseline="-25000" dirty="0" smtClean="0"/>
              <a:t>i</a:t>
            </a:r>
            <a:r>
              <a:rPr lang="en-US" sz="2300" dirty="0" smtClean="0"/>
              <a:t>, </a:t>
            </a:r>
            <a:r>
              <a:rPr lang="en-US" sz="2300" dirty="0" err="1" smtClean="0"/>
              <a:t>y</a:t>
            </a:r>
            <a:r>
              <a:rPr lang="en-US" sz="2300" baseline="-25000" dirty="0" err="1" smtClean="0"/>
              <a:t>i</a:t>
            </a:r>
            <a:r>
              <a:rPr lang="en-US" sz="2300" dirty="0" smtClean="0"/>
              <a:t>, </a:t>
            </a:r>
            <a:r>
              <a:rPr lang="en-US" sz="2300" dirty="0" err="1" smtClean="0"/>
              <a:t>z</a:t>
            </a:r>
            <a:r>
              <a:rPr lang="en-US" sz="2300" baseline="-25000" dirty="0" err="1" smtClean="0"/>
              <a:t>i</a:t>
            </a:r>
            <a:r>
              <a:rPr lang="en-US" sz="2300" dirty="0" smtClean="0"/>
              <a:t>) by </a:t>
            </a:r>
            <a:br>
              <a:rPr lang="en-US" sz="2300" dirty="0" smtClean="0"/>
            </a:br>
            <a:r>
              <a:rPr lang="en-US" sz="2300" dirty="0" smtClean="0"/>
              <a:t>(|x</a:t>
            </a:r>
            <a:r>
              <a:rPr lang="en-US" sz="2300" baseline="-25000" dirty="0" smtClean="0"/>
              <a:t>i</a:t>
            </a:r>
            <a:r>
              <a:rPr lang="en-US" sz="2300" dirty="0" smtClean="0"/>
              <a:t>| * |</a:t>
            </a:r>
            <a:r>
              <a:rPr lang="en-US" sz="2300" dirty="0" err="1" smtClean="0"/>
              <a:t>y</a:t>
            </a:r>
            <a:r>
              <a:rPr lang="en-US" sz="2300" baseline="-25000" dirty="0" err="1" smtClean="0"/>
              <a:t>i</a:t>
            </a:r>
            <a:r>
              <a:rPr lang="en-US" sz="2300" dirty="0" smtClean="0"/>
              <a:t>| * |</a:t>
            </a:r>
            <a:r>
              <a:rPr lang="en-US" sz="2300" dirty="0" err="1" smtClean="0"/>
              <a:t>z</a:t>
            </a:r>
            <a:r>
              <a:rPr lang="en-US" sz="2300" baseline="-25000" dirty="0" err="1" smtClean="0"/>
              <a:t>i</a:t>
            </a:r>
            <a:r>
              <a:rPr lang="en-US" sz="2300" dirty="0" smtClean="0"/>
              <a:t>|)</a:t>
            </a:r>
          </a:p>
          <a:p>
            <a:pPr lvl="1"/>
            <a:r>
              <a:rPr lang="en-US" sz="2300" dirty="0" smtClean="0"/>
              <a:t>Weighted sum by inverse volume of each vector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7" name="文字方塊 25">
            <a:extLst>
              <a:ext uri="{FF2B5EF4-FFF2-40B4-BE49-F238E27FC236}">
                <a16:creationId xmlns:a16="http://schemas.microsoft.com/office/drawing/2014/main" id="{15E931C5-7600-4639-AC86-BD8EE2047900}"/>
              </a:ext>
            </a:extLst>
          </p:cNvPr>
          <p:cNvSpPr txBox="1"/>
          <p:nvPr/>
        </p:nvSpPr>
        <p:spPr>
          <a:xfrm>
            <a:off x="971600" y="5638482"/>
            <a:ext cx="273630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6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CMI’s extrusion</a:t>
            </a:r>
            <a:endParaRPr lang="en-US" altLang="zh-TW" sz="2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59" b="100000" l="9244" r="8991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81337" y="5177680"/>
            <a:ext cx="1826767" cy="165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00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8" name="loot_vox10_ai_a0.15_b0.85_ro1_2dfc_5_fps2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4483"/>
            <a:ext cx="5143500" cy="6858000"/>
          </a:xfrm>
          <a:prstGeom prst="rect">
            <a:avLst/>
          </a:prstGeom>
        </p:spPr>
      </p:pic>
      <p:pic>
        <p:nvPicPr>
          <p:cNvPr id="5" name="loot_vox10_ai_a0.05_b0.95_ro1_test2_a0.05_b0.95_ro1_euclidean_d3_0.9_0.1_32_32_lim0_ra2_CMI_Neighbor_rec0_ext0_sd0_u0_cl128_langcpp_itr1_nei1_cen1_5_fps20">
            <a:hlinkClick r:id="" action="ppaction://media"/>
          </p:cNvPr>
          <p:cNvPicPr>
            <a:picLocks noGrp="1" noChangeAspect="1"/>
          </p:cNvPicPr>
          <p:nvPr>
            <p:ph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07806" y="-4483"/>
            <a:ext cx="5136194" cy="6846661"/>
          </a:xfrm>
        </p:spPr>
      </p:pic>
      <p:sp>
        <p:nvSpPr>
          <p:cNvPr id="6" name="TextBox 5"/>
          <p:cNvSpPr txBox="1"/>
          <p:nvPr/>
        </p:nvSpPr>
        <p:spPr>
          <a:xfrm>
            <a:off x="2339752" y="616892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VPCC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62563" y="616892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NCI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50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123A89D9-A1D0-4253-A95A-A55E0707F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Experimental</a:t>
            </a:r>
            <a:br>
              <a:rPr lang="en-US" altLang="zh-TW" dirty="0"/>
            </a:br>
            <a:r>
              <a:rPr lang="en-US" altLang="zh-TW" dirty="0"/>
              <a:t>Setup</a:t>
            </a:r>
            <a:endParaRPr lang="zh-TW" altLang="en-US" dirty="0"/>
          </a:p>
        </p:txBody>
      </p:sp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79CF3541-21FE-4151-B4E5-04A643705C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4BFBF48-5569-4F9B-B2BB-906AED2C6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72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CB5BFCB4-BBC3-49E1-9476-441E383E4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introduction</a:t>
            </a:r>
            <a:endParaRPr lang="zh-TW" altLang="en-US" dirty="0"/>
          </a:p>
        </p:txBody>
      </p:sp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B31E347B-1E59-417D-9326-1498E649E9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BB9F757-89F3-405E-B80A-D0AF157F9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43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1452F6E-96D5-47AC-A46B-E1C76E6F4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Experimental Setup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218E052-C362-400D-8C46-E6F7FB2CC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79987"/>
          </a:xfrm>
        </p:spPr>
        <p:txBody>
          <a:bodyPr/>
          <a:lstStyle/>
          <a:p>
            <a:r>
              <a:rPr lang="en-US" altLang="zh-TW" dirty="0" smtClean="0"/>
              <a:t>Datasets</a:t>
            </a:r>
          </a:p>
          <a:p>
            <a:pPr lvl="1"/>
            <a:r>
              <a:rPr lang="en-US" dirty="0"/>
              <a:t>MPEG dynamic 3D point cloud </a:t>
            </a:r>
            <a:r>
              <a:rPr lang="en-US" dirty="0" smtClean="0"/>
              <a:t>sequences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altLang="zh-TW" dirty="0" smtClean="0"/>
              <a:t>Gilbert-Elliot Models[5] parameters</a:t>
            </a:r>
            <a:endParaRPr lang="en-US" altLang="zh-TW" dirty="0"/>
          </a:p>
          <a:p>
            <a:pPr lvl="1"/>
            <a:r>
              <a:rPr lang="en-US" altLang="zh-TW" dirty="0" smtClean="0"/>
              <a:t>5%, 10%, 15%</a:t>
            </a:r>
            <a:endParaRPr lang="en-US" altLang="zh-TW" dirty="0"/>
          </a:p>
          <a:p>
            <a:r>
              <a:rPr lang="en-US" altLang="zh-TW" dirty="0" smtClean="0"/>
              <a:t>Baseline</a:t>
            </a:r>
          </a:p>
          <a:p>
            <a:pPr lvl="1"/>
            <a:r>
              <a:rPr lang="en-US" altLang="zh-TW" dirty="0" smtClean="0"/>
              <a:t>2D frame copy (2DFC): naive frame copy mechanism by V-PCC codec</a:t>
            </a:r>
          </a:p>
          <a:p>
            <a:pPr lvl="1"/>
            <a:r>
              <a:rPr lang="en-US" altLang="zh-TW" dirty="0" smtClean="0"/>
              <a:t>3D frame copy (3DFC): copy the nearest undistorted frame over</a:t>
            </a:r>
          </a:p>
          <a:p>
            <a:pPr lvl="1"/>
            <a:endParaRPr lang="en-US" altLang="zh-TW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79BA567-327F-4B20-86A5-38B56D490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6882" b="10531"/>
          <a:stretch/>
        </p:blipFill>
        <p:spPr>
          <a:xfrm>
            <a:off x="755576" y="2503661"/>
            <a:ext cx="7820681" cy="8640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1754" y="3790195"/>
            <a:ext cx="3978386" cy="9620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84784" y="6301084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[5] M</a:t>
            </a:r>
            <a:r>
              <a:rPr lang="en-US" sz="1200" dirty="0"/>
              <a:t>. </a:t>
            </a:r>
            <a:r>
              <a:rPr lang="en-US" sz="1200" dirty="0" err="1"/>
              <a:t>Mushkin</a:t>
            </a:r>
            <a:r>
              <a:rPr lang="en-US" sz="1200" dirty="0"/>
              <a:t> and I. Bar-David, "Capacity and coding for the gilbert-</a:t>
            </a:r>
            <a:r>
              <a:rPr lang="en-US" sz="1200" dirty="0" err="1"/>
              <a:t>elliott</a:t>
            </a:r>
            <a:r>
              <a:rPr lang="en-US" sz="1200" dirty="0"/>
              <a:t> channels," in IEEE Transactions on Information Theory, vol. 35, no. 6, pp. 1277-1290, Nov. 1989, </a:t>
            </a:r>
            <a:r>
              <a:rPr lang="en-US" sz="1200" dirty="0" err="1"/>
              <a:t>doi</a:t>
            </a:r>
            <a:r>
              <a:rPr lang="en-US" sz="1200" dirty="0"/>
              <a:t>: 10.1109/18.45284.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6912" y="671837"/>
            <a:ext cx="2789888" cy="147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96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1452F6E-96D5-47AC-A46B-E1C76E6F4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Performance Metrics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218E052-C362-400D-8C46-E6F7FB2CC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2776"/>
            <a:ext cx="8579296" cy="4979987"/>
          </a:xfrm>
        </p:spPr>
        <p:txBody>
          <a:bodyPr/>
          <a:lstStyle/>
          <a:p>
            <a:r>
              <a:rPr lang="en-US" altLang="zh-TW" sz="2500" dirty="0"/>
              <a:t>3D Visual </a:t>
            </a:r>
            <a:r>
              <a:rPr lang="en-US" altLang="zh-TW" sz="2500" dirty="0" smtClean="0"/>
              <a:t>Metrics</a:t>
            </a:r>
            <a:endParaRPr lang="en-US" altLang="zh-TW" sz="2500" dirty="0"/>
          </a:p>
          <a:p>
            <a:pPr lvl="1"/>
            <a:r>
              <a:rPr lang="en-US" altLang="zh-TW" sz="2200" b="1" dirty="0" smtClean="0"/>
              <a:t>GPSNR</a:t>
            </a:r>
            <a:r>
              <a:rPr lang="en-US" altLang="zh-TW" sz="2200" dirty="0" smtClean="0"/>
              <a:t> - </a:t>
            </a:r>
            <a:r>
              <a:rPr lang="en-US" sz="2200" dirty="0"/>
              <a:t>The PSNR of Chamfer distance between </a:t>
            </a:r>
            <a:r>
              <a:rPr lang="en-US" sz="2200" dirty="0" smtClean="0"/>
              <a:t>pair-wise closest </a:t>
            </a:r>
            <a:r>
              <a:rPr lang="en-US" sz="2200" dirty="0"/>
              <a:t>points in the target and </a:t>
            </a:r>
            <a:r>
              <a:rPr lang="en-US" sz="2200" dirty="0" smtClean="0"/>
              <a:t>ref. frames</a:t>
            </a:r>
            <a:endParaRPr lang="en-US" altLang="zh-TW" sz="2200" dirty="0" smtClean="0"/>
          </a:p>
          <a:p>
            <a:pPr lvl="1"/>
            <a:r>
              <a:rPr lang="en-US" sz="2200" b="1" dirty="0" err="1"/>
              <a:t>Hausdorff</a:t>
            </a:r>
            <a:r>
              <a:rPr lang="en-US" sz="2200" b="1" dirty="0"/>
              <a:t> distance</a:t>
            </a:r>
            <a:r>
              <a:rPr lang="en-US" sz="2200" dirty="0"/>
              <a:t>: The maximal shortest distance </a:t>
            </a:r>
            <a:r>
              <a:rPr lang="en-US" sz="2200" dirty="0" smtClean="0"/>
              <a:t>between the </a:t>
            </a:r>
            <a:r>
              <a:rPr lang="en-US" sz="2200" dirty="0"/>
              <a:t>points in the target and </a:t>
            </a:r>
            <a:r>
              <a:rPr lang="en-US" sz="2200" dirty="0" smtClean="0"/>
              <a:t>ref. frames</a:t>
            </a:r>
          </a:p>
          <a:p>
            <a:pPr lvl="1"/>
            <a:r>
              <a:rPr lang="en-US" altLang="zh-TW" sz="2200" b="1" dirty="0" smtClean="0"/>
              <a:t>CPSNR: </a:t>
            </a:r>
            <a:r>
              <a:rPr lang="en-US" sz="2200" dirty="0"/>
              <a:t>The luminance component of color distortion </a:t>
            </a:r>
            <a:r>
              <a:rPr lang="en-US" sz="2200" dirty="0" smtClean="0"/>
              <a:t>between </a:t>
            </a:r>
            <a:r>
              <a:rPr lang="en-US" sz="2200" dirty="0"/>
              <a:t>the nearest points in the target and </a:t>
            </a:r>
            <a:r>
              <a:rPr lang="en-US" sz="2200" dirty="0" smtClean="0"/>
              <a:t>ref. frames</a:t>
            </a:r>
            <a:endParaRPr lang="en-US" sz="2200" dirty="0"/>
          </a:p>
          <a:p>
            <a:r>
              <a:rPr lang="en-US" altLang="zh-TW" sz="2500" dirty="0" smtClean="0"/>
              <a:t>2D </a:t>
            </a:r>
            <a:r>
              <a:rPr lang="en-US" altLang="zh-TW" sz="2500" dirty="0"/>
              <a:t>Visual </a:t>
            </a:r>
            <a:r>
              <a:rPr lang="en-US" altLang="zh-TW" sz="2500" dirty="0" smtClean="0"/>
              <a:t>Metrics</a:t>
            </a:r>
            <a:endParaRPr lang="en-US" altLang="zh-TW" sz="2500" dirty="0"/>
          </a:p>
          <a:p>
            <a:pPr lvl="1"/>
            <a:r>
              <a:rPr lang="en-US" altLang="zh-TW" sz="2200" b="1" dirty="0" smtClean="0"/>
              <a:t>PSNR:</a:t>
            </a:r>
            <a:r>
              <a:rPr lang="zh-TW" altLang="en-US" sz="2200" b="1" dirty="0" smtClean="0"/>
              <a:t> </a:t>
            </a:r>
            <a:r>
              <a:rPr lang="en-US" sz="2200" dirty="0"/>
              <a:t>The PSNR of the foreground object (avatar) only</a:t>
            </a:r>
            <a:endParaRPr lang="en-US" altLang="zh-TW" sz="2200" b="1" dirty="0"/>
          </a:p>
          <a:p>
            <a:pPr lvl="1"/>
            <a:r>
              <a:rPr lang="en-US" altLang="zh-TW" sz="2200" b="1" dirty="0" smtClean="0"/>
              <a:t>SSIM:</a:t>
            </a:r>
            <a:r>
              <a:rPr lang="zh-TW" altLang="en-US" sz="2200" b="1" dirty="0" smtClean="0"/>
              <a:t> </a:t>
            </a:r>
            <a:r>
              <a:rPr lang="en-US" sz="2300" dirty="0"/>
              <a:t>The luminance SSIM of the foreground </a:t>
            </a:r>
            <a:r>
              <a:rPr lang="en-US" sz="2300" dirty="0" smtClean="0"/>
              <a:t>object</a:t>
            </a:r>
            <a:r>
              <a:rPr lang="zh-TW" altLang="en-US" sz="2300" dirty="0" smtClean="0"/>
              <a:t> </a:t>
            </a:r>
            <a:r>
              <a:rPr lang="en-US" altLang="zh-TW" sz="2300" dirty="0" smtClean="0"/>
              <a:t>only</a:t>
            </a:r>
            <a:endParaRPr lang="en-US" altLang="zh-TW" sz="2300" b="1" dirty="0" smtClean="0"/>
          </a:p>
          <a:p>
            <a:pPr lvl="1"/>
            <a:r>
              <a:rPr lang="en-US" altLang="zh-TW" sz="2200" b="1" dirty="0" smtClean="0"/>
              <a:t>VMAF: </a:t>
            </a:r>
            <a:r>
              <a:rPr lang="en-US" altLang="zh-TW" sz="2200" dirty="0" smtClean="0"/>
              <a:t>Predicts subjective video quality consider the whole video sequences</a:t>
            </a:r>
            <a:endParaRPr lang="en-US" altLang="zh-TW" dirty="0" smtClean="0"/>
          </a:p>
          <a:p>
            <a:r>
              <a:rPr lang="en-US" altLang="zh-TW" sz="2500" dirty="0" smtClean="0"/>
              <a:t>Running time</a:t>
            </a:r>
            <a:endParaRPr lang="en-US" altLang="zh-TW" sz="25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79BA567-327F-4B20-86A5-38B56D490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84168" y="2926105"/>
            <a:ext cx="26981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</a:rPr>
              <a:t>The lower the better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71800" y="6166465"/>
            <a:ext cx="26981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</a:rPr>
              <a:t>The lower the better</a:t>
            </a:r>
            <a:endParaRPr lang="en-US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54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123A89D9-A1D0-4253-A95A-A55E0707F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Objective </a:t>
            </a:r>
            <a:r>
              <a:rPr lang="en-US" altLang="zh-TW" dirty="0" smtClean="0"/>
              <a:t>Results</a:t>
            </a:r>
            <a:endParaRPr lang="zh-TW" altLang="en-US" dirty="0"/>
          </a:p>
        </p:txBody>
      </p:sp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79CF3541-21FE-4151-B4E5-04A643705C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4BFBF48-5569-4F9B-B2BB-906AED2C6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23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Per-Frame Line Figure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Key </a:t>
            </a:r>
            <a:r>
              <a:rPr lang="en-US" dirty="0" smtClean="0"/>
              <a:t>observations</a:t>
            </a:r>
            <a:r>
              <a:rPr lang="en-US" dirty="0"/>
              <a:t>:</a:t>
            </a:r>
          </a:p>
          <a:p>
            <a:pPr lvl="1"/>
            <a:r>
              <a:rPr lang="en-US" dirty="0" smtClean="0"/>
              <a:t>NCI &gt; PI &gt; 3DFC &gt; 2DFC in PSNR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quality drops as high as </a:t>
            </a:r>
            <a:r>
              <a:rPr lang="en-US" dirty="0" smtClean="0"/>
              <a:t>12 dB in PSNR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542191"/>
            <a:ext cx="7139136" cy="3198333"/>
          </a:xfrm>
          <a:prstGeom prst="rect">
            <a:avLst/>
          </a:prstGeom>
        </p:spPr>
      </p:pic>
      <p:sp>
        <p:nvSpPr>
          <p:cNvPr id="7" name="文字方塊 25">
            <a:extLst>
              <a:ext uri="{FF2B5EF4-FFF2-40B4-BE49-F238E27FC236}">
                <a16:creationId xmlns:a16="http://schemas.microsoft.com/office/drawing/2014/main" id="{15E931C5-7600-4639-AC86-BD8EE2047900}"/>
              </a:ext>
            </a:extLst>
          </p:cNvPr>
          <p:cNvSpPr txBox="1"/>
          <p:nvPr/>
        </p:nvSpPr>
        <p:spPr>
          <a:xfrm>
            <a:off x="761580" y="2957416"/>
            <a:ext cx="8418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Limitations </a:t>
            </a:r>
            <a:r>
              <a:rPr lang="en-US" altLang="zh-TW" sz="32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of the current 2DFC method</a:t>
            </a:r>
            <a:endParaRPr lang="en-US" altLang="zh-TW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236296" y="618048"/>
            <a:ext cx="1069524" cy="2306896"/>
            <a:chOff x="7252738" y="415988"/>
            <a:chExt cx="1069524" cy="230689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/>
            <a:srcRect r="78070"/>
            <a:stretch/>
          </p:blipFill>
          <p:spPr>
            <a:xfrm>
              <a:off x="7380312" y="761859"/>
              <a:ext cx="814377" cy="196102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252738" y="415988"/>
              <a:ext cx="1069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10% lost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5782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Per-Frame Line Figure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30725"/>
          </a:xfrm>
        </p:spPr>
        <p:txBody>
          <a:bodyPr/>
          <a:lstStyle/>
          <a:p>
            <a:r>
              <a:rPr lang="en-US" dirty="0"/>
              <a:t>Key </a:t>
            </a:r>
            <a:r>
              <a:rPr lang="en-US" dirty="0" smtClean="0"/>
              <a:t>observations</a:t>
            </a:r>
            <a:r>
              <a:rPr lang="en-US" dirty="0"/>
              <a:t>:</a:t>
            </a:r>
          </a:p>
          <a:p>
            <a:pPr lvl="1"/>
            <a:r>
              <a:rPr lang="en-US" dirty="0" smtClean="0"/>
              <a:t>2DFC &gt; </a:t>
            </a:r>
            <a:r>
              <a:rPr lang="en-US" dirty="0"/>
              <a:t>3DFC </a:t>
            </a:r>
            <a:r>
              <a:rPr lang="en-US" dirty="0" smtClean="0"/>
              <a:t>&gt; PI &gt; NCI in </a:t>
            </a:r>
            <a:r>
              <a:rPr lang="en-US" dirty="0" err="1" smtClean="0"/>
              <a:t>Hausdorff</a:t>
            </a:r>
            <a:r>
              <a:rPr lang="en-US" dirty="0" smtClean="0"/>
              <a:t> distance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quality </a:t>
            </a:r>
            <a:r>
              <a:rPr lang="en-US" dirty="0" smtClean="0"/>
              <a:t>surges </a:t>
            </a:r>
            <a:r>
              <a:rPr lang="en-US" dirty="0"/>
              <a:t>as high as </a:t>
            </a:r>
            <a:r>
              <a:rPr lang="en-US" dirty="0" smtClean="0"/>
              <a:t>35K in </a:t>
            </a:r>
            <a:r>
              <a:rPr lang="en-US" dirty="0" err="1"/>
              <a:t>Hausdorff</a:t>
            </a:r>
            <a:r>
              <a:rPr lang="en-US" dirty="0"/>
              <a:t> distance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7" name="文字方塊 25">
            <a:extLst>
              <a:ext uri="{FF2B5EF4-FFF2-40B4-BE49-F238E27FC236}">
                <a16:creationId xmlns:a16="http://schemas.microsoft.com/office/drawing/2014/main" id="{15E931C5-7600-4639-AC86-BD8EE2047900}"/>
              </a:ext>
            </a:extLst>
          </p:cNvPr>
          <p:cNvSpPr txBox="1"/>
          <p:nvPr/>
        </p:nvSpPr>
        <p:spPr>
          <a:xfrm>
            <a:off x="761580" y="2957416"/>
            <a:ext cx="8418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Limitations </a:t>
            </a:r>
            <a:r>
              <a:rPr lang="en-US" altLang="zh-TW" sz="32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of the current 2DFC method</a:t>
            </a:r>
            <a:endParaRPr lang="en-US" altLang="zh-TW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25" y="3537534"/>
            <a:ext cx="6977943" cy="320299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606932" y="332656"/>
            <a:ext cx="1069524" cy="2306896"/>
            <a:chOff x="7252738" y="415988"/>
            <a:chExt cx="1069524" cy="230689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/>
            <a:srcRect r="78070"/>
            <a:stretch/>
          </p:blipFill>
          <p:spPr>
            <a:xfrm>
              <a:off x="7380312" y="761859"/>
              <a:ext cx="814377" cy="196102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252738" y="415988"/>
              <a:ext cx="1069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10% lost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1800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912292" y="2276872"/>
            <a:ext cx="1069524" cy="2306896"/>
            <a:chOff x="7252738" y="415988"/>
            <a:chExt cx="1069524" cy="230689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r="78070"/>
            <a:stretch/>
          </p:blipFill>
          <p:spPr>
            <a:xfrm>
              <a:off x="7380312" y="761859"/>
              <a:ext cx="814377" cy="196102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252738" y="415988"/>
              <a:ext cx="1069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10% lost</a:t>
              </a:r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686800" cy="1139825"/>
          </a:xfrm>
        </p:spPr>
        <p:txBody>
          <a:bodyPr/>
          <a:lstStyle/>
          <a:p>
            <a:r>
              <a:rPr lang="en-US" sz="4000" dirty="0"/>
              <a:t>Cumulative Distribution </a:t>
            </a:r>
            <a:r>
              <a:rPr lang="en-US" sz="4000" dirty="0" smtClean="0"/>
              <a:t>Function (CDF)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30725"/>
          </a:xfrm>
        </p:spPr>
        <p:txBody>
          <a:bodyPr/>
          <a:lstStyle/>
          <a:p>
            <a:r>
              <a:rPr lang="en-US" dirty="0" smtClean="0"/>
              <a:t>Key </a:t>
            </a:r>
            <a:r>
              <a:rPr lang="en-US" dirty="0" err="1" smtClean="0"/>
              <a:t>obserbations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2DFC still results low </a:t>
            </a:r>
            <a:r>
              <a:rPr lang="en-US" dirty="0"/>
              <a:t>in </a:t>
            </a:r>
            <a:r>
              <a:rPr lang="en-US" dirty="0" smtClean="0"/>
              <a:t>as </a:t>
            </a:r>
            <a:r>
              <a:rPr lang="en-US" dirty="0"/>
              <a:t>low as 30 </a:t>
            </a:r>
            <a:r>
              <a:rPr lang="en-US" dirty="0" smtClean="0"/>
              <a:t>dB in GPSNR</a:t>
            </a:r>
          </a:p>
          <a:p>
            <a:pPr lvl="1"/>
            <a:r>
              <a:rPr lang="en-US" dirty="0" smtClean="0"/>
              <a:t>Clustered into (3DFC), (PI, TI), and (CMI, NCI)</a:t>
            </a:r>
          </a:p>
          <a:p>
            <a:pPr lvl="1"/>
            <a:r>
              <a:rPr lang="en-US" dirty="0" smtClean="0"/>
              <a:t>20</a:t>
            </a:r>
            <a:r>
              <a:rPr lang="en-US" dirty="0"/>
              <a:t>% best performing </a:t>
            </a:r>
            <a:r>
              <a:rPr lang="en-US" dirty="0" smtClean="0"/>
              <a:t>of (CMI</a:t>
            </a:r>
            <a:r>
              <a:rPr lang="en-US" dirty="0"/>
              <a:t>, NCI</a:t>
            </a:r>
            <a:r>
              <a:rPr lang="en-US" dirty="0" smtClean="0"/>
              <a:t>) is </a:t>
            </a:r>
            <a:r>
              <a:rPr lang="en-US" dirty="0" smtClean="0">
                <a:solidFill>
                  <a:srgbClr val="FF0000"/>
                </a:solidFill>
              </a:rPr>
              <a:t>52</a:t>
            </a:r>
            <a:r>
              <a:rPr lang="en-US" baseline="30000" dirty="0" smtClean="0">
                <a:solidFill>
                  <a:srgbClr val="FF0000"/>
                </a:solidFill>
              </a:rPr>
              <a:t>+</a:t>
            </a:r>
            <a:r>
              <a:rPr lang="en-US" dirty="0" smtClean="0"/>
              <a:t> dB</a:t>
            </a:r>
          </a:p>
          <a:p>
            <a:pPr lvl="1"/>
            <a:r>
              <a:rPr lang="en-US" dirty="0"/>
              <a:t>20% best performing of </a:t>
            </a:r>
            <a:r>
              <a:rPr lang="en-US" dirty="0" smtClean="0"/>
              <a:t>(3DFC) is </a:t>
            </a:r>
            <a:r>
              <a:rPr lang="en-US" dirty="0" smtClean="0">
                <a:solidFill>
                  <a:srgbClr val="FF0000"/>
                </a:solidFill>
              </a:rPr>
              <a:t>49</a:t>
            </a:r>
            <a:r>
              <a:rPr lang="en-US" baseline="30000" dirty="0" smtClean="0">
                <a:solidFill>
                  <a:srgbClr val="FF0000"/>
                </a:solidFill>
              </a:rPr>
              <a:t>+</a:t>
            </a:r>
            <a:r>
              <a:rPr lang="en-US" dirty="0" smtClean="0"/>
              <a:t> dB</a:t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718862"/>
            <a:ext cx="3805483" cy="28576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8"/>
          <a:stretch/>
        </p:blipFill>
        <p:spPr>
          <a:xfrm>
            <a:off x="4674817" y="3718862"/>
            <a:ext cx="3569591" cy="285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54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686800" cy="1139825"/>
          </a:xfrm>
        </p:spPr>
        <p:txBody>
          <a:bodyPr/>
          <a:lstStyle/>
          <a:p>
            <a:r>
              <a:rPr lang="en-US" dirty="0"/>
              <a:t>Overall </a:t>
            </a:r>
            <a:r>
              <a:rPr lang="en-US" dirty="0" smtClean="0"/>
              <a:t>Quality of GPSNR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Our algorithms </a:t>
            </a:r>
            <a:r>
              <a:rPr lang="en-US" dirty="0" smtClean="0">
                <a:solidFill>
                  <a:srgbClr val="FF0000"/>
                </a:solidFill>
              </a:rPr>
              <a:t>always</a:t>
            </a:r>
            <a:r>
              <a:rPr lang="en-US" dirty="0" smtClean="0"/>
              <a:t> outperform 3DFC </a:t>
            </a:r>
          </a:p>
          <a:p>
            <a:r>
              <a:rPr lang="en-US" dirty="0" smtClean="0"/>
              <a:t>CMI and NCI consistently outperform others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266128"/>
            <a:ext cx="6506913" cy="3403232"/>
          </a:xfrm>
          <a:prstGeom prst="rect">
            <a:avLst/>
          </a:prstGeom>
        </p:spPr>
      </p:pic>
      <p:sp>
        <p:nvSpPr>
          <p:cNvPr id="6" name="文字方塊 25">
            <a:extLst>
              <a:ext uri="{FF2B5EF4-FFF2-40B4-BE49-F238E27FC236}">
                <a16:creationId xmlns:a16="http://schemas.microsoft.com/office/drawing/2014/main" id="{15E931C5-7600-4639-AC86-BD8EE2047900}"/>
              </a:ext>
            </a:extLst>
          </p:cNvPr>
          <p:cNvSpPr txBox="1"/>
          <p:nvPr/>
        </p:nvSpPr>
        <p:spPr>
          <a:xfrm>
            <a:off x="2273748" y="2628201"/>
            <a:ext cx="4098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Best: +7 dB </a:t>
            </a:r>
            <a:r>
              <a:rPr lang="en-US" sz="2800" dirty="0">
                <a:solidFill>
                  <a:srgbClr val="FF0000"/>
                </a:solidFill>
              </a:rPr>
              <a:t>in Dancer</a:t>
            </a:r>
            <a:endParaRPr lang="en-US" altLang="zh-TW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941778" y="2348880"/>
            <a:ext cx="2676116" cy="3568154"/>
            <a:chOff x="6941778" y="2204864"/>
            <a:chExt cx="2784128" cy="371217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7438" l="10000" r="90000">
                          <a14:foregroundMark x1="56417" y1="42625" x2="56417" y2="42625"/>
                          <a14:foregroundMark x1="57167" y1="41875" x2="57167" y2="41875"/>
                          <a14:foregroundMark x1="43000" y1="46938" x2="43000" y2="46938"/>
                          <a14:foregroundMark x1="39833" y1="73375" x2="39833" y2="73375"/>
                          <a14:foregroundMark x1="40750" y1="72063" x2="40750" y2="72063"/>
                          <a14:foregroundMark x1="65167" y1="73875" x2="65167" y2="73875"/>
                          <a14:foregroundMark x1="61583" y1="71875" x2="61583" y2="71875"/>
                          <a14:backgroundMark x1="58250" y1="41500" x2="58250" y2="41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778" y="2204864"/>
              <a:ext cx="2784128" cy="371217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799080" y="2705145"/>
              <a:ext cx="1069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10% lost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6774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77813"/>
            <a:ext cx="8939336" cy="1139825"/>
          </a:xfrm>
        </p:spPr>
        <p:txBody>
          <a:bodyPr/>
          <a:lstStyle/>
          <a:p>
            <a:r>
              <a:rPr lang="en-US" dirty="0"/>
              <a:t>Overall </a:t>
            </a:r>
            <a:r>
              <a:rPr lang="en-US" dirty="0" smtClean="0"/>
              <a:t>Quality </a:t>
            </a:r>
            <a:r>
              <a:rPr lang="en-US" dirty="0"/>
              <a:t>of </a:t>
            </a:r>
            <a:r>
              <a:rPr lang="en-US" dirty="0" err="1"/>
              <a:t>Hausdorff</a:t>
            </a:r>
            <a:r>
              <a:rPr lang="en-US" dirty="0"/>
              <a:t> </a:t>
            </a:r>
            <a:r>
              <a:rPr lang="en-US" dirty="0" smtClean="0"/>
              <a:t>Distance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Our algorithms </a:t>
            </a:r>
            <a:r>
              <a:rPr lang="en-US" dirty="0" smtClean="0">
                <a:solidFill>
                  <a:srgbClr val="FF0000"/>
                </a:solidFill>
              </a:rPr>
              <a:t>always</a:t>
            </a:r>
            <a:r>
              <a:rPr lang="en-US" dirty="0" smtClean="0"/>
              <a:t> outperform 3DFC </a:t>
            </a:r>
          </a:p>
          <a:p>
            <a:r>
              <a:rPr lang="en-US" dirty="0" smtClean="0"/>
              <a:t>CMI and NCI consistently outperform others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284984"/>
            <a:ext cx="6527639" cy="3414072"/>
          </a:xfrm>
          <a:prstGeom prst="rect">
            <a:avLst/>
          </a:prstGeom>
        </p:spPr>
      </p:pic>
      <p:sp>
        <p:nvSpPr>
          <p:cNvPr id="7" name="文字方塊 25">
            <a:extLst>
              <a:ext uri="{FF2B5EF4-FFF2-40B4-BE49-F238E27FC236}">
                <a16:creationId xmlns:a16="http://schemas.microsoft.com/office/drawing/2014/main" id="{15E931C5-7600-4639-AC86-BD8EE2047900}"/>
              </a:ext>
            </a:extLst>
          </p:cNvPr>
          <p:cNvSpPr txBox="1"/>
          <p:nvPr/>
        </p:nvSpPr>
        <p:spPr>
          <a:xfrm>
            <a:off x="2273748" y="2636912"/>
            <a:ext cx="4098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Best: -1.5 </a:t>
            </a:r>
            <a:r>
              <a:rPr lang="en-US" sz="2800" dirty="0">
                <a:solidFill>
                  <a:srgbClr val="FF0000"/>
                </a:solidFill>
              </a:rPr>
              <a:t>K in Dancer</a:t>
            </a:r>
            <a:endParaRPr lang="en-US" altLang="zh-TW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7438" l="10000" r="90000">
                        <a14:foregroundMark x1="56417" y1="42625" x2="56417" y2="42625"/>
                        <a14:foregroundMark x1="57167" y1="41875" x2="57167" y2="41875"/>
                        <a14:foregroundMark x1="43000" y1="46938" x2="43000" y2="46938"/>
                        <a14:foregroundMark x1="39833" y1="73375" x2="39833" y2="73375"/>
                        <a14:foregroundMark x1="40750" y1="72063" x2="40750" y2="72063"/>
                        <a14:foregroundMark x1="65167" y1="73875" x2="65167" y2="73875"/>
                        <a14:foregroundMark x1="61583" y1="71875" x2="61583" y2="71875"/>
                        <a14:backgroundMark x1="58250" y1="41500" x2="58250" y2="41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778" y="2348880"/>
            <a:ext cx="2676116" cy="35681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65820" y="2829752"/>
            <a:ext cx="1028031" cy="355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10% lost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17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333271"/>
            <a:ext cx="6516216" cy="34080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</a:t>
            </a:r>
            <a:r>
              <a:rPr lang="en-US" dirty="0" smtClean="0"/>
              <a:t>Quality of CPSNR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30725"/>
          </a:xfrm>
        </p:spPr>
        <p:txBody>
          <a:bodyPr/>
          <a:lstStyle/>
          <a:p>
            <a:r>
              <a:rPr lang="en-US" dirty="0" smtClean="0"/>
              <a:t>Our algorithms </a:t>
            </a:r>
            <a:r>
              <a:rPr lang="en-US" dirty="0" smtClean="0">
                <a:solidFill>
                  <a:srgbClr val="FF0000"/>
                </a:solidFill>
              </a:rPr>
              <a:t>may not </a:t>
            </a:r>
            <a:r>
              <a:rPr lang="en-US" dirty="0" smtClean="0"/>
              <a:t>outperform others</a:t>
            </a:r>
          </a:p>
          <a:p>
            <a:r>
              <a:rPr lang="en-US" dirty="0" smtClean="0"/>
              <a:t>CMI and NCI </a:t>
            </a:r>
            <a:r>
              <a:rPr lang="en-US" dirty="0" smtClean="0">
                <a:solidFill>
                  <a:srgbClr val="FF0000"/>
                </a:solidFill>
              </a:rPr>
              <a:t>may not</a:t>
            </a:r>
            <a:r>
              <a:rPr lang="en-US" dirty="0" smtClean="0"/>
              <a:t> </a:t>
            </a:r>
            <a:r>
              <a:rPr lang="en-US" dirty="0"/>
              <a:t>outperform </a:t>
            </a:r>
            <a:r>
              <a:rPr lang="en-US" dirty="0" smtClean="0"/>
              <a:t>others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6" name="文字方塊 25">
            <a:extLst>
              <a:ext uri="{FF2B5EF4-FFF2-40B4-BE49-F238E27FC236}">
                <a16:creationId xmlns:a16="http://schemas.microsoft.com/office/drawing/2014/main" id="{15E931C5-7600-4639-AC86-BD8EE2047900}"/>
              </a:ext>
            </a:extLst>
          </p:cNvPr>
          <p:cNvSpPr txBox="1"/>
          <p:nvPr/>
        </p:nvSpPr>
        <p:spPr>
          <a:xfrm>
            <a:off x="612392" y="2722828"/>
            <a:ext cx="4098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Best: +1 dB in Queen</a:t>
            </a:r>
            <a:endParaRPr lang="en-US" altLang="zh-TW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文字方塊 25">
            <a:extLst>
              <a:ext uri="{FF2B5EF4-FFF2-40B4-BE49-F238E27FC236}">
                <a16:creationId xmlns:a16="http://schemas.microsoft.com/office/drawing/2014/main" id="{15E931C5-7600-4639-AC86-BD8EE2047900}"/>
              </a:ext>
            </a:extLst>
          </p:cNvPr>
          <p:cNvSpPr txBox="1"/>
          <p:nvPr/>
        </p:nvSpPr>
        <p:spPr>
          <a:xfrm>
            <a:off x="4139952" y="2722828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Worst: Soldier and Basket</a:t>
            </a:r>
            <a:endParaRPr lang="en-US" altLang="zh-TW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524418" y="2868267"/>
            <a:ext cx="2656094" cy="3541458"/>
            <a:chOff x="6197047" y="2722828"/>
            <a:chExt cx="3381839" cy="450911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3688" l="10000" r="90000">
                          <a14:foregroundMark x1="57417" y1="71875" x2="57417" y2="71875"/>
                          <a14:foregroundMark x1="56667" y1="71500" x2="56667" y2="71500"/>
                          <a14:foregroundMark x1="57583" y1="71250" x2="57583" y2="71250"/>
                          <a14:foregroundMark x1="59333" y1="73313" x2="59333" y2="73313"/>
                          <a14:foregroundMark x1="58750" y1="72625" x2="58750" y2="72625"/>
                          <a14:foregroundMark x1="55500" y1="73813" x2="55500" y2="73813"/>
                          <a14:foregroundMark x1="42083" y1="71375" x2="42083" y2="71375"/>
                          <a14:foregroundMark x1="40333" y1="73000" x2="40333" y2="73000"/>
                          <a14:foregroundMark x1="41417" y1="73000" x2="41417" y2="73000"/>
                          <a14:foregroundMark x1="43000" y1="74313" x2="43000" y2="74313"/>
                          <a14:foregroundMark x1="42750" y1="74875" x2="42750" y2="74875"/>
                          <a14:foregroundMark x1="40917" y1="75813" x2="40917" y2="75813"/>
                          <a14:foregroundMark x1="41417" y1="75375" x2="41417" y2="75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7047" y="2722828"/>
              <a:ext cx="3381839" cy="450911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712589" y="3419708"/>
              <a:ext cx="1069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10% lost</a:t>
              </a:r>
              <a:endParaRPr lang="en-US" dirty="0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3667" y1="55375" x2="43667" y2="55375"/>
                        <a14:foregroundMark x1="42583" y1="54250" x2="42583" y2="54250"/>
                        <a14:foregroundMark x1="42750" y1="53188" x2="42750" y2="53188"/>
                        <a14:foregroundMark x1="37000" y1="41875" x2="37000" y2="41875"/>
                        <a14:foregroundMark x1="37417" y1="42875" x2="37417" y2="42875"/>
                        <a14:foregroundMark x1="37500" y1="39188" x2="37500" y2="39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967" y="3092067"/>
            <a:ext cx="2311853" cy="30824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5706" y="2517701"/>
            <a:ext cx="2560788" cy="341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18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</a:t>
            </a:r>
            <a:r>
              <a:rPr lang="en-US" dirty="0" smtClean="0"/>
              <a:t>Quality of PSNR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Our algorithms outperform 3DFC in PSNR </a:t>
            </a:r>
            <a:r>
              <a:rPr lang="en-US" dirty="0" smtClean="0">
                <a:solidFill>
                  <a:srgbClr val="FF0000"/>
                </a:solidFill>
              </a:rPr>
              <a:t>in most cases</a:t>
            </a:r>
          </a:p>
          <a:p>
            <a:r>
              <a:rPr lang="en-US" dirty="0" smtClean="0"/>
              <a:t>NCI </a:t>
            </a:r>
            <a:r>
              <a:rPr lang="en-US" dirty="0" smtClean="0">
                <a:solidFill>
                  <a:srgbClr val="FF0000"/>
                </a:solidFill>
              </a:rPr>
              <a:t>may not </a:t>
            </a:r>
            <a:r>
              <a:rPr lang="en-US" dirty="0" smtClean="0"/>
              <a:t>outperform </a:t>
            </a:r>
            <a:r>
              <a:rPr lang="en-US" dirty="0"/>
              <a:t>others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495852"/>
            <a:ext cx="6480720" cy="3389532"/>
          </a:xfrm>
          <a:prstGeom prst="rect">
            <a:avLst/>
          </a:prstGeom>
        </p:spPr>
      </p:pic>
      <p:sp>
        <p:nvSpPr>
          <p:cNvPr id="7" name="文字方塊 25">
            <a:extLst>
              <a:ext uri="{FF2B5EF4-FFF2-40B4-BE49-F238E27FC236}">
                <a16:creationId xmlns:a16="http://schemas.microsoft.com/office/drawing/2014/main" id="{15E931C5-7600-4639-AC86-BD8EE2047900}"/>
              </a:ext>
            </a:extLst>
          </p:cNvPr>
          <p:cNvSpPr txBox="1"/>
          <p:nvPr/>
        </p:nvSpPr>
        <p:spPr>
          <a:xfrm>
            <a:off x="539552" y="3049796"/>
            <a:ext cx="4098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Best: +2 dB in Loot</a:t>
            </a:r>
            <a:endParaRPr lang="en-US" altLang="zh-TW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文字方塊 25">
            <a:extLst>
              <a:ext uri="{FF2B5EF4-FFF2-40B4-BE49-F238E27FC236}">
                <a16:creationId xmlns:a16="http://schemas.microsoft.com/office/drawing/2014/main" id="{15E931C5-7600-4639-AC86-BD8EE2047900}"/>
              </a:ext>
            </a:extLst>
          </p:cNvPr>
          <p:cNvSpPr txBox="1"/>
          <p:nvPr/>
        </p:nvSpPr>
        <p:spPr>
          <a:xfrm>
            <a:off x="4186300" y="3049796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Worst: Soldier</a:t>
            </a:r>
            <a:endParaRPr lang="en-US" altLang="zh-TW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41162" r="39447"/>
          <a:stretch/>
        </p:blipFill>
        <p:spPr>
          <a:xfrm>
            <a:off x="334888" y="4105052"/>
            <a:ext cx="720080" cy="19610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3667" y1="55375" x2="43667" y2="55375"/>
                        <a14:foregroundMark x1="42583" y1="54250" x2="42583" y2="54250"/>
                        <a14:foregroundMark x1="42750" y1="53188" x2="42750" y2="53188"/>
                        <a14:foregroundMark x1="37000" y1="41875" x2="37000" y2="41875"/>
                        <a14:foregroundMark x1="37417" y1="42875" x2="37417" y2="42875"/>
                        <a14:foregroundMark x1="37500" y1="39188" x2="37500" y2="39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147" y="3471941"/>
            <a:ext cx="2311853" cy="308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6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17572AF-DFE9-4185-919E-7EB442813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dirty="0" smtClean="0"/>
              <a:t>3D Representations</a:t>
            </a:r>
            <a:endParaRPr lang="zh-TW" altLang="en-US" sz="40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CC5ABE9-7982-4B05-AB5E-B4CF329D2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0" name="內容版面配置區 59">
            <a:extLst>
              <a:ext uri="{FF2B5EF4-FFF2-40B4-BE49-F238E27FC236}">
                <a16:creationId xmlns:a16="http://schemas.microsoft.com/office/drawing/2014/main" id="{77F31ABF-4A5D-49A7-BC46-28328CCFED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8777" y="1409247"/>
            <a:ext cx="8073797" cy="3951288"/>
          </a:xfrm>
        </p:spPr>
        <p:txBody>
          <a:bodyPr/>
          <a:lstStyle/>
          <a:p>
            <a:r>
              <a:rPr lang="en-US" altLang="zh-TW" dirty="0"/>
              <a:t>Meshes</a:t>
            </a:r>
          </a:p>
          <a:p>
            <a:pPr lvl="1"/>
            <a:r>
              <a:rPr lang="en-US" altLang="zh-TW" dirty="0"/>
              <a:t>Points, </a:t>
            </a:r>
            <a:r>
              <a:rPr lang="en-US" altLang="zh-TW" dirty="0" smtClean="0"/>
              <a:t>edges, </a:t>
            </a:r>
            <a:r>
              <a:rPr lang="en-US" altLang="zh-TW" dirty="0"/>
              <a:t>and </a:t>
            </a:r>
            <a:r>
              <a:rPr lang="en-US" altLang="zh-TW" dirty="0" smtClean="0"/>
              <a:t>faces</a:t>
            </a:r>
            <a:endParaRPr lang="en-US" altLang="zh-TW" dirty="0"/>
          </a:p>
          <a:p>
            <a:pPr lvl="1"/>
            <a:r>
              <a:rPr lang="en-US" dirty="0">
                <a:solidFill>
                  <a:srgbClr val="FF0000"/>
                </a:solidFill>
              </a:rPr>
              <a:t>Not </a:t>
            </a:r>
            <a:r>
              <a:rPr lang="en-US" dirty="0" smtClean="0">
                <a:solidFill>
                  <a:srgbClr val="FF0000"/>
                </a:solidFill>
              </a:rPr>
              <a:t>native output </a:t>
            </a:r>
            <a:r>
              <a:rPr lang="en-US" dirty="0">
                <a:solidFill>
                  <a:srgbClr val="FF0000"/>
                </a:solidFill>
              </a:rPr>
              <a:t>data </a:t>
            </a:r>
            <a:r>
              <a:rPr lang="en-US" dirty="0" smtClean="0">
                <a:solidFill>
                  <a:srgbClr val="FF0000"/>
                </a:solidFill>
              </a:rPr>
              <a:t>types of any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capturing sensors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r>
              <a:rPr lang="en-US" altLang="zh-TW" dirty="0" smtClean="0"/>
              <a:t>Point Clouds</a:t>
            </a:r>
          </a:p>
          <a:p>
            <a:pPr lvl="1"/>
            <a:r>
              <a:rPr lang="en-US" altLang="zh-TW" dirty="0" smtClean="0"/>
              <a:t>Mandatory: 3D coordinates</a:t>
            </a:r>
          </a:p>
          <a:p>
            <a:pPr lvl="1"/>
            <a:r>
              <a:rPr lang="en-US" altLang="zh-TW" dirty="0" smtClean="0"/>
              <a:t>Optional: attributes, such as colors</a:t>
            </a:r>
            <a:endParaRPr lang="en-US" altLang="zh-TW" dirty="0"/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Native </a:t>
            </a:r>
            <a:r>
              <a:rPr lang="en-US" dirty="0">
                <a:solidFill>
                  <a:srgbClr val="FF0000"/>
                </a:solidFill>
              </a:rPr>
              <a:t>data format from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some </a:t>
            </a:r>
            <a:r>
              <a:rPr lang="en-US" dirty="0" smtClean="0">
                <a:solidFill>
                  <a:srgbClr val="FF0000"/>
                </a:solidFill>
              </a:rPr>
              <a:t>sensors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Light-weight data format</a:t>
            </a:r>
          </a:p>
          <a:p>
            <a:pPr lvl="1"/>
            <a:r>
              <a:rPr lang="en-US" altLang="zh-TW" dirty="0" smtClean="0"/>
              <a:t>Applications:</a:t>
            </a:r>
          </a:p>
          <a:p>
            <a:pPr lvl="2"/>
            <a:r>
              <a:rPr lang="en-US" dirty="0"/>
              <a:t>Extended Reality (XR</a:t>
            </a:r>
            <a:r>
              <a:rPr lang="en-US" dirty="0" smtClean="0"/>
              <a:t>)</a:t>
            </a:r>
            <a:endParaRPr lang="en-US" altLang="zh-TW" dirty="0" smtClean="0"/>
          </a:p>
          <a:p>
            <a:pPr lvl="2"/>
            <a:r>
              <a:rPr lang="en-US" altLang="zh-TW" dirty="0" smtClean="0"/>
              <a:t>Entertainments</a:t>
            </a:r>
            <a:endParaRPr lang="en-US" altLang="zh-TW" dirty="0"/>
          </a:p>
          <a:p>
            <a:pPr lvl="2"/>
            <a:r>
              <a:rPr lang="en-US" altLang="zh-TW" dirty="0" smtClean="0"/>
              <a:t>Teleconference</a:t>
            </a:r>
          </a:p>
          <a:p>
            <a:pPr lvl="2"/>
            <a:r>
              <a:rPr lang="en-US" altLang="zh-TW" dirty="0" smtClean="0"/>
              <a:t>……</a:t>
            </a:r>
            <a:r>
              <a:rPr lang="en-US" altLang="zh-TW" dirty="0" smtClean="0">
                <a:latin typeface="Bahnschrift Light SemiCondensed" panose="020B0502040204020203" pitchFamily="34" charset="0"/>
              </a:rPr>
              <a:t>.</a:t>
            </a:r>
            <a:endParaRPr lang="en-US" altLang="zh-TW" dirty="0">
              <a:latin typeface="Bahnschrift Light SemiCondensed" panose="020B0502040204020203" pitchFamily="34" charset="0"/>
            </a:endParaRPr>
          </a:p>
          <a:p>
            <a:pPr marL="457200" lvl="1" indent="0">
              <a:buNone/>
            </a:pPr>
            <a:endParaRPr lang="en-US" altLang="zh-TW" dirty="0" smtClean="0"/>
          </a:p>
        </p:txBody>
      </p:sp>
      <p:pic>
        <p:nvPicPr>
          <p:cNvPr id="16" name="outpu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44007" y="4077072"/>
            <a:ext cx="4332903" cy="2437151"/>
          </a:xfr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F21EA04-CC0B-5B45-9E4F-507D0CEDE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690" y="1301108"/>
            <a:ext cx="2376264" cy="232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5">
            <a:extLst>
              <a:ext uri="{FF2B5EF4-FFF2-40B4-BE49-F238E27FC236}">
                <a16:creationId xmlns:a16="http://schemas.microsoft.com/office/drawing/2014/main" id="{5851B3EE-E7BA-4AC8-8EC3-CD6E973E0243}"/>
              </a:ext>
            </a:extLst>
          </p:cNvPr>
          <p:cNvSpPr txBox="1"/>
          <p:nvPr/>
        </p:nvSpPr>
        <p:spPr>
          <a:xfrm>
            <a:off x="4317636" y="1336519"/>
            <a:ext cx="25654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Hard to edit</a:t>
            </a:r>
            <a:br>
              <a:rPr lang="en-US" altLang="zh-TW" sz="2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altLang="zh-TW" sz="2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in real time</a:t>
            </a:r>
            <a:endParaRPr lang="zh-TW" altLang="en-US" sz="2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25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4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</a:t>
            </a:r>
            <a:r>
              <a:rPr lang="en-US" dirty="0" smtClean="0"/>
              <a:t>Quality of SSIM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Our algorithms outperform 3DFC in SSIM </a:t>
            </a:r>
            <a:r>
              <a:rPr lang="en-US" dirty="0" smtClean="0">
                <a:solidFill>
                  <a:srgbClr val="FF0000"/>
                </a:solidFill>
              </a:rPr>
              <a:t>in </a:t>
            </a:r>
            <a:r>
              <a:rPr lang="en-US" dirty="0">
                <a:solidFill>
                  <a:srgbClr val="FF0000"/>
                </a:solidFill>
              </a:rPr>
              <a:t>most </a:t>
            </a:r>
            <a:r>
              <a:rPr lang="en-US" dirty="0" smtClean="0">
                <a:solidFill>
                  <a:srgbClr val="FF0000"/>
                </a:solidFill>
              </a:rPr>
              <a:t>cases</a:t>
            </a:r>
            <a:endParaRPr lang="en-US" dirty="0" smtClean="0"/>
          </a:p>
          <a:p>
            <a:r>
              <a:rPr lang="en-US" dirty="0" smtClean="0"/>
              <a:t>NCI </a:t>
            </a:r>
            <a:r>
              <a:rPr lang="en-US" dirty="0" smtClean="0">
                <a:solidFill>
                  <a:srgbClr val="FF0000"/>
                </a:solidFill>
              </a:rPr>
              <a:t>may not</a:t>
            </a:r>
            <a:r>
              <a:rPr lang="en-US" dirty="0" smtClean="0"/>
              <a:t> </a:t>
            </a:r>
            <a:r>
              <a:rPr lang="en-US" dirty="0"/>
              <a:t>outperform others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21" y="3502515"/>
            <a:ext cx="6517607" cy="3382869"/>
          </a:xfrm>
          <a:prstGeom prst="rect">
            <a:avLst/>
          </a:prstGeom>
        </p:spPr>
      </p:pic>
      <p:sp>
        <p:nvSpPr>
          <p:cNvPr id="6" name="文字方塊 25">
            <a:extLst>
              <a:ext uri="{FF2B5EF4-FFF2-40B4-BE49-F238E27FC236}">
                <a16:creationId xmlns:a16="http://schemas.microsoft.com/office/drawing/2014/main" id="{15E931C5-7600-4639-AC86-BD8EE2047900}"/>
              </a:ext>
            </a:extLst>
          </p:cNvPr>
          <p:cNvSpPr txBox="1"/>
          <p:nvPr/>
        </p:nvSpPr>
        <p:spPr>
          <a:xfrm>
            <a:off x="539552" y="3049796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Best: +0.05 dB in Dancer</a:t>
            </a:r>
            <a:endParaRPr lang="en-US" altLang="zh-TW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25">
            <a:extLst>
              <a:ext uri="{FF2B5EF4-FFF2-40B4-BE49-F238E27FC236}">
                <a16:creationId xmlns:a16="http://schemas.microsoft.com/office/drawing/2014/main" id="{15E931C5-7600-4639-AC86-BD8EE2047900}"/>
              </a:ext>
            </a:extLst>
          </p:cNvPr>
          <p:cNvSpPr txBox="1"/>
          <p:nvPr/>
        </p:nvSpPr>
        <p:spPr>
          <a:xfrm>
            <a:off x="4932040" y="3049796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Worst: Soldier</a:t>
            </a:r>
            <a:endParaRPr lang="en-US" altLang="zh-TW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667" y1="55375" x2="43667" y2="55375"/>
                        <a14:foregroundMark x1="42583" y1="54250" x2="42583" y2="54250"/>
                        <a14:foregroundMark x1="42750" y1="53188" x2="42750" y2="53188"/>
                        <a14:foregroundMark x1="37000" y1="41875" x2="37000" y2="41875"/>
                        <a14:foregroundMark x1="37417" y1="42875" x2="37417" y2="42875"/>
                        <a14:foregroundMark x1="37500" y1="39188" x2="37500" y2="39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147" y="3471941"/>
            <a:ext cx="2311853" cy="30824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7438" l="10000" r="90000">
                        <a14:foregroundMark x1="56417" y1="42625" x2="56417" y2="42625"/>
                        <a14:foregroundMark x1="57167" y1="41875" x2="57167" y2="41875"/>
                        <a14:foregroundMark x1="43000" y1="46938" x2="43000" y2="46938"/>
                        <a14:foregroundMark x1="39833" y1="73375" x2="39833" y2="73375"/>
                        <a14:foregroundMark x1="40750" y1="72063" x2="40750" y2="72063"/>
                        <a14:foregroundMark x1="65167" y1="73875" x2="65167" y2="73875"/>
                        <a14:foregroundMark x1="61583" y1="71875" x2="61583" y2="71875"/>
                        <a14:backgroundMark x1="58250" y1="41500" x2="58250" y2="41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6789" y="3170806"/>
            <a:ext cx="2676116" cy="356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0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</a:t>
            </a:r>
            <a:r>
              <a:rPr lang="en-US" dirty="0" smtClean="0"/>
              <a:t>Quality of VMAF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Our algorithms outperform 3DFC in VMAF </a:t>
            </a:r>
            <a:r>
              <a:rPr lang="en-US" dirty="0" smtClean="0">
                <a:solidFill>
                  <a:srgbClr val="FF0000"/>
                </a:solidFill>
              </a:rPr>
              <a:t>in </a:t>
            </a:r>
            <a:r>
              <a:rPr lang="en-US" dirty="0">
                <a:solidFill>
                  <a:srgbClr val="FF0000"/>
                </a:solidFill>
              </a:rPr>
              <a:t>most </a:t>
            </a:r>
            <a:r>
              <a:rPr lang="en-US" dirty="0" smtClean="0">
                <a:solidFill>
                  <a:srgbClr val="FF0000"/>
                </a:solidFill>
              </a:rPr>
              <a:t>cases</a:t>
            </a:r>
            <a:endParaRPr lang="en-US" dirty="0" smtClean="0"/>
          </a:p>
          <a:p>
            <a:r>
              <a:rPr lang="en-US" dirty="0" smtClean="0"/>
              <a:t>NCI </a:t>
            </a:r>
            <a:r>
              <a:rPr lang="en-US" dirty="0" smtClean="0">
                <a:solidFill>
                  <a:srgbClr val="FF0000"/>
                </a:solidFill>
              </a:rPr>
              <a:t>may not </a:t>
            </a:r>
            <a:r>
              <a:rPr lang="en-US" dirty="0" smtClean="0"/>
              <a:t>outperform </a:t>
            </a:r>
            <a:r>
              <a:rPr lang="en-US" dirty="0"/>
              <a:t>others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502515"/>
            <a:ext cx="6467979" cy="3382869"/>
          </a:xfrm>
          <a:prstGeom prst="rect">
            <a:avLst/>
          </a:prstGeom>
        </p:spPr>
      </p:pic>
      <p:sp>
        <p:nvSpPr>
          <p:cNvPr id="7" name="文字方塊 25">
            <a:extLst>
              <a:ext uri="{FF2B5EF4-FFF2-40B4-BE49-F238E27FC236}">
                <a16:creationId xmlns:a16="http://schemas.microsoft.com/office/drawing/2014/main" id="{15E931C5-7600-4639-AC86-BD8EE2047900}"/>
              </a:ext>
            </a:extLst>
          </p:cNvPr>
          <p:cNvSpPr txBox="1"/>
          <p:nvPr/>
        </p:nvSpPr>
        <p:spPr>
          <a:xfrm>
            <a:off x="539552" y="3049796"/>
            <a:ext cx="4098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Best: +9 in Dancer</a:t>
            </a:r>
            <a:endParaRPr lang="en-US" altLang="zh-TW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文字方塊 25">
            <a:extLst>
              <a:ext uri="{FF2B5EF4-FFF2-40B4-BE49-F238E27FC236}">
                <a16:creationId xmlns:a16="http://schemas.microsoft.com/office/drawing/2014/main" id="{15E931C5-7600-4639-AC86-BD8EE2047900}"/>
              </a:ext>
            </a:extLst>
          </p:cNvPr>
          <p:cNvSpPr txBox="1"/>
          <p:nvPr/>
        </p:nvSpPr>
        <p:spPr>
          <a:xfrm>
            <a:off x="4932040" y="3049796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Worst: Soldier</a:t>
            </a:r>
            <a:endParaRPr lang="en-US" altLang="zh-TW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7438" l="10000" r="90000">
                        <a14:foregroundMark x1="56417" y1="42625" x2="56417" y2="42625"/>
                        <a14:foregroundMark x1="57167" y1="41875" x2="57167" y2="41875"/>
                        <a14:foregroundMark x1="43000" y1="46938" x2="43000" y2="46938"/>
                        <a14:foregroundMark x1="39833" y1="73375" x2="39833" y2="73375"/>
                        <a14:foregroundMark x1="40750" y1="72063" x2="40750" y2="72063"/>
                        <a14:foregroundMark x1="65167" y1="73875" x2="65167" y2="73875"/>
                        <a14:foregroundMark x1="61583" y1="71875" x2="61583" y2="71875"/>
                        <a14:backgroundMark x1="58250" y1="41500" x2="58250" y2="41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6789" y="3170806"/>
            <a:ext cx="2676116" cy="35681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3667" y1="55375" x2="43667" y2="55375"/>
                        <a14:foregroundMark x1="42583" y1="54250" x2="42583" y2="54250"/>
                        <a14:foregroundMark x1="42750" y1="53188" x2="42750" y2="53188"/>
                        <a14:foregroundMark x1="37000" y1="41875" x2="37000" y2="41875"/>
                        <a14:foregroundMark x1="37417" y1="42875" x2="37417" y2="42875"/>
                        <a14:foregroundMark x1="37500" y1="39188" x2="37500" y2="39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147" y="3471941"/>
            <a:ext cx="2311853" cy="308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8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t="2498" b="930"/>
          <a:stretch/>
        </p:blipFill>
        <p:spPr>
          <a:xfrm>
            <a:off x="2660158" y="3869734"/>
            <a:ext cx="2100026" cy="23941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Sequences </a:t>
            </a:r>
            <a:r>
              <a:rPr lang="en-US" dirty="0"/>
              <a:t>w</a:t>
            </a:r>
            <a:r>
              <a:rPr lang="en-US" dirty="0" smtClean="0"/>
              <a:t>ith Inferior Quality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Example of artifacts from </a:t>
            </a:r>
            <a:r>
              <a:rPr lang="en-US" b="1" dirty="0" smtClean="0"/>
              <a:t>Soldier</a:t>
            </a:r>
            <a:r>
              <a:rPr lang="en-US" dirty="0" smtClean="0"/>
              <a:t> and </a:t>
            </a:r>
            <a:r>
              <a:rPr lang="en-US" b="1" dirty="0" smtClean="0"/>
              <a:t>Basketball </a:t>
            </a:r>
            <a:r>
              <a:rPr lang="en-US" dirty="0" smtClean="0"/>
              <a:t>sequences with </a:t>
            </a:r>
            <a:r>
              <a:rPr lang="en-US" dirty="0" smtClean="0">
                <a:solidFill>
                  <a:srgbClr val="FF0000"/>
                </a:solidFill>
              </a:rPr>
              <a:t>CMI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FF0000"/>
                </a:solidFill>
              </a:rPr>
              <a:t>NCI </a:t>
            </a:r>
            <a:r>
              <a:rPr lang="en-US" dirty="0" smtClean="0"/>
              <a:t>algorithms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7" name="soldier_CM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32040" y="3140968"/>
            <a:ext cx="2143204" cy="3095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/>
          <a:srcRect l="232" r="-879"/>
          <a:stretch/>
        </p:blipFill>
        <p:spPr>
          <a:xfrm>
            <a:off x="404986" y="3124706"/>
            <a:ext cx="4095006" cy="520318"/>
          </a:xfrm>
          <a:prstGeom prst="rect">
            <a:avLst/>
          </a:prstGeom>
        </p:spPr>
      </p:pic>
      <p:pic>
        <p:nvPicPr>
          <p:cNvPr id="5" name="test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21284" y="3140968"/>
            <a:ext cx="2143204" cy="30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0684" y="3976836"/>
            <a:ext cx="2438400" cy="24765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226" b="98387" l="9016" r="88525">
                        <a14:foregroundMark x1="61475" y1="82661" x2="61475" y2="82661"/>
                        <a14:foregroundMark x1="55738" y1="88710" x2="55738" y2="88710"/>
                        <a14:foregroundMark x1="46721" y1="37903" x2="46721" y2="37903"/>
                        <a14:backgroundMark x1="29508" y1="68145" x2="29508" y2="68145"/>
                        <a14:backgroundMark x1="24590" y1="54435" x2="24590" y2="54435"/>
                      </a14:backgroundRemoval>
                    </a14:imgEffect>
                  </a14:imgLayer>
                </a14:imgProps>
              </a:ext>
            </a:extLst>
          </a:blip>
          <a:srcRect b="29291"/>
          <a:stretch/>
        </p:blipFill>
        <p:spPr>
          <a:xfrm>
            <a:off x="7308305" y="620688"/>
            <a:ext cx="1753414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55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Per-frame Running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500" kern="1200" dirty="0" smtClean="0">
                <a:latin typeface="Arial" charset="0"/>
              </a:rPr>
              <a:t>Select 24 </a:t>
            </a:r>
            <a:r>
              <a:rPr lang="en-US" sz="2500" kern="1200" dirty="0">
                <a:latin typeface="Arial" charset="0"/>
              </a:rPr>
              <a:t>random point cloud </a:t>
            </a:r>
            <a:r>
              <a:rPr lang="en-US" sz="2500" kern="1200" dirty="0" smtClean="0">
                <a:latin typeface="Arial" charset="0"/>
              </a:rPr>
              <a:t>frames from total 250 frames</a:t>
            </a:r>
          </a:p>
          <a:p>
            <a:r>
              <a:rPr lang="en-US" sz="2500" kern="1200" dirty="0" smtClean="0">
                <a:latin typeface="Arial" charset="0"/>
              </a:rPr>
              <a:t>PI run the fastest</a:t>
            </a:r>
          </a:p>
          <a:p>
            <a:r>
              <a:rPr lang="en-US" sz="2500" kern="1200" dirty="0" smtClean="0">
                <a:latin typeface="Arial" charset="0"/>
              </a:rPr>
              <a:t>CMI and NCI</a:t>
            </a:r>
            <a:br>
              <a:rPr lang="en-US" sz="2500" kern="1200" dirty="0" smtClean="0">
                <a:latin typeface="Arial" charset="0"/>
              </a:rPr>
            </a:br>
            <a:r>
              <a:rPr lang="en-US" sz="2500" kern="1200" dirty="0" smtClean="0">
                <a:latin typeface="Arial" charset="0"/>
              </a:rPr>
              <a:t>runs slower on </a:t>
            </a:r>
            <a:br>
              <a:rPr lang="en-US" sz="2500" kern="1200" dirty="0" smtClean="0">
                <a:latin typeface="Arial" charset="0"/>
              </a:rPr>
            </a:br>
            <a:r>
              <a:rPr lang="en-US" sz="2500" kern="1200" dirty="0" smtClean="0">
                <a:latin typeface="Arial" charset="0"/>
              </a:rPr>
              <a:t>high-complexity</a:t>
            </a:r>
            <a:br>
              <a:rPr lang="en-US" sz="2500" kern="1200" dirty="0" smtClean="0">
                <a:latin typeface="Arial" charset="0"/>
              </a:rPr>
            </a:br>
            <a:r>
              <a:rPr lang="en-US" sz="2500" kern="1200" dirty="0" smtClean="0">
                <a:latin typeface="Arial" charset="0"/>
              </a:rPr>
              <a:t>sequences</a:t>
            </a:r>
          </a:p>
          <a:p>
            <a:r>
              <a:rPr lang="en-US" sz="2500" kern="1200" dirty="0" smtClean="0">
                <a:latin typeface="Arial" charset="0"/>
              </a:rPr>
              <a:t>NCI runs slower</a:t>
            </a:r>
            <a:br>
              <a:rPr lang="en-US" sz="2500" kern="1200" dirty="0" smtClean="0">
                <a:latin typeface="Arial" charset="0"/>
              </a:rPr>
            </a:br>
            <a:r>
              <a:rPr lang="en-US" sz="2500" kern="1200" dirty="0" smtClean="0">
                <a:latin typeface="Arial" charset="0"/>
              </a:rPr>
              <a:t>on Dancer and </a:t>
            </a:r>
            <a:br>
              <a:rPr lang="en-US" sz="2500" kern="1200" dirty="0" smtClean="0">
                <a:latin typeface="Arial" charset="0"/>
              </a:rPr>
            </a:br>
            <a:r>
              <a:rPr lang="en-US" sz="2500" kern="1200" dirty="0" smtClean="0">
                <a:latin typeface="Arial" charset="0"/>
              </a:rPr>
              <a:t>Basketball player</a:t>
            </a:r>
            <a:br>
              <a:rPr lang="en-US" sz="2500" kern="1200" dirty="0" smtClean="0">
                <a:latin typeface="Arial" charset="0"/>
              </a:rPr>
            </a:br>
            <a:r>
              <a:rPr lang="en-US" sz="2500" kern="1200" dirty="0" smtClean="0">
                <a:latin typeface="Arial" charset="0"/>
              </a:rPr>
              <a:t>sequences</a:t>
            </a:r>
          </a:p>
          <a:p>
            <a:r>
              <a:rPr lang="en-US" sz="2500" kern="1200" dirty="0" smtClean="0">
                <a:latin typeface="Arial" charset="0"/>
              </a:rPr>
              <a:t>Absolute running time is still long</a:t>
            </a:r>
            <a:endParaRPr lang="en-US" sz="2500" dirty="0" smtClean="0"/>
          </a:p>
          <a:p>
            <a:endParaRPr lang="en-US" kern="1200" dirty="0" smtClean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401" y="2060848"/>
            <a:ext cx="5184576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37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123A89D9-A1D0-4253-A95A-A55E0707F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Subjective </a:t>
            </a:r>
            <a:r>
              <a:rPr lang="en-US" altLang="zh-TW" dirty="0"/>
              <a:t>Results</a:t>
            </a:r>
            <a:endParaRPr lang="zh-TW" altLang="en-US" dirty="0"/>
          </a:p>
        </p:txBody>
      </p:sp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79CF3541-21FE-4151-B4E5-04A643705C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4BFBF48-5569-4F9B-B2BB-906AED2C6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95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1452F6E-96D5-47AC-A46B-E1C76E6F4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Experimental Setup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218E052-C362-400D-8C46-E6F7FB2CC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79987"/>
          </a:xfrm>
        </p:spPr>
        <p:txBody>
          <a:bodyPr/>
          <a:lstStyle/>
          <a:p>
            <a:r>
              <a:rPr lang="en-US" altLang="zh-TW" dirty="0" smtClean="0"/>
              <a:t>Head-to-head video comparison</a:t>
            </a:r>
          </a:p>
          <a:p>
            <a:r>
              <a:rPr lang="en-US" altLang="zh-TW" dirty="0" smtClean="0"/>
              <a:t>No. subjects:</a:t>
            </a:r>
            <a:r>
              <a:rPr lang="zh-TW" altLang="en-US" dirty="0" smtClean="0"/>
              <a:t> </a:t>
            </a:r>
            <a:r>
              <a:rPr lang="en-US" altLang="zh-TW" dirty="0" smtClean="0"/>
              <a:t>12</a:t>
            </a:r>
          </a:p>
          <a:p>
            <a:r>
              <a:rPr lang="en-US" dirty="0"/>
              <a:t>T</a:t>
            </a:r>
            <a:r>
              <a:rPr lang="en-US" dirty="0" smtClean="0"/>
              <a:t>hree</a:t>
            </a:r>
            <a:r>
              <a:rPr lang="en-US" dirty="0"/>
              <a:t> </a:t>
            </a:r>
            <a:r>
              <a:rPr lang="en-US" dirty="0" smtClean="0"/>
              <a:t>questions</a:t>
            </a:r>
            <a:r>
              <a:rPr lang="en-US" dirty="0"/>
              <a:t>:</a:t>
            </a:r>
          </a:p>
          <a:p>
            <a:pPr lvl="1"/>
            <a:r>
              <a:rPr lang="en-US" i="1" dirty="0" smtClean="0"/>
              <a:t>Which</a:t>
            </a:r>
            <a:r>
              <a:rPr lang="en-US" i="1" dirty="0"/>
              <a:t> video was smoother</a:t>
            </a:r>
            <a:r>
              <a:rPr lang="en-US" i="1" dirty="0" smtClean="0"/>
              <a:t>?</a:t>
            </a:r>
            <a:r>
              <a:rPr lang="en-US" dirty="0"/>
              <a:t> </a:t>
            </a:r>
          </a:p>
          <a:p>
            <a:pPr lvl="1"/>
            <a:r>
              <a:rPr lang="en-US" i="1" dirty="0" smtClean="0"/>
              <a:t>Which</a:t>
            </a:r>
            <a:r>
              <a:rPr lang="en-US" i="1" dirty="0"/>
              <a:t> video had better image quality</a:t>
            </a:r>
            <a:r>
              <a:rPr lang="en-US" i="1" dirty="0" smtClean="0"/>
              <a:t>?</a:t>
            </a:r>
            <a:endParaRPr lang="en-US" dirty="0"/>
          </a:p>
          <a:p>
            <a:pPr lvl="1"/>
            <a:r>
              <a:rPr lang="en-US" i="1" dirty="0" smtClean="0"/>
              <a:t>Which</a:t>
            </a:r>
            <a:r>
              <a:rPr lang="en-US" i="1" dirty="0"/>
              <a:t> video did you prefer</a:t>
            </a:r>
            <a:r>
              <a:rPr lang="en-US" i="1" dirty="0" smtClean="0"/>
              <a:t>?</a:t>
            </a:r>
          </a:p>
          <a:p>
            <a:r>
              <a:rPr lang="en-US" dirty="0" smtClean="0"/>
              <a:t>Derive head-to-head comparison</a:t>
            </a:r>
            <a:br>
              <a:rPr lang="en-US" dirty="0" smtClean="0"/>
            </a:br>
            <a:r>
              <a:rPr lang="en-US" dirty="0" smtClean="0"/>
              <a:t>to MOS between 0 to 1</a:t>
            </a:r>
          </a:p>
          <a:p>
            <a:pPr lvl="1"/>
            <a:r>
              <a:rPr lang="en-US" dirty="0" smtClean="0"/>
              <a:t>Transform by </a:t>
            </a:r>
            <a:r>
              <a:rPr lang="en-US" dirty="0" err="1" smtClean="0"/>
              <a:t>Plackett-Luce</a:t>
            </a:r>
            <a:r>
              <a:rPr lang="en-US" dirty="0"/>
              <a:t> </a:t>
            </a:r>
            <a:r>
              <a:rPr lang="en-US" dirty="0" smtClean="0"/>
              <a:t>model[6]</a:t>
            </a:r>
          </a:p>
          <a:p>
            <a:pPr lvl="1"/>
            <a:r>
              <a:rPr lang="en-US" dirty="0" smtClean="0"/>
              <a:t>Normalize to [0, 1]</a:t>
            </a:r>
            <a:endParaRPr lang="en-US" dirty="0"/>
          </a:p>
          <a:p>
            <a:pPr lvl="1"/>
            <a:endParaRPr lang="en-US" altLang="zh-TW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79BA567-327F-4B20-86A5-38B56D490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6" name="basketball_player_vox11_ai_a0.15_b0.85_ro1_test1_a0.15_b0.85_ro1_euclidean_d3_0.9_0.1_32_32_lim0_ra2_CMI_Neighbor_rec0_ext0_sd0_u0_cl128_langcpp_itr1_nei1_cen1_6_fps2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54187" y="2597513"/>
            <a:ext cx="2031422" cy="2708562"/>
          </a:xfrm>
          <a:prstGeom prst="rect">
            <a:avLst/>
          </a:prstGeom>
        </p:spPr>
      </p:pic>
      <p:sp>
        <p:nvSpPr>
          <p:cNvPr id="7" name="文字方塊 25">
            <a:extLst>
              <a:ext uri="{FF2B5EF4-FFF2-40B4-BE49-F238E27FC236}">
                <a16:creationId xmlns:a16="http://schemas.microsoft.com/office/drawing/2014/main" id="{15E931C5-7600-4639-AC86-BD8EE2047900}"/>
              </a:ext>
            </a:extLst>
          </p:cNvPr>
          <p:cNvSpPr txBox="1"/>
          <p:nvPr/>
        </p:nvSpPr>
        <p:spPr>
          <a:xfrm>
            <a:off x="5979158" y="1988840"/>
            <a:ext cx="4098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250 frames, 20 fps</a:t>
            </a:r>
            <a:endParaRPr lang="en-US" altLang="zh-TW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47864" y="6349354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1200" dirty="0" smtClean="0"/>
              <a:t>[6] H</a:t>
            </a:r>
            <a:r>
              <a:rPr lang="nn-NO" sz="1200" dirty="0"/>
              <a:t>. L. Turner, J. van Etten, D. Firth, and I. Kosmidis, “Modelling rankings</a:t>
            </a:r>
          </a:p>
          <a:p>
            <a:r>
              <a:rPr lang="en-US" sz="1200" dirty="0"/>
              <a:t>in R: The </a:t>
            </a:r>
            <a:r>
              <a:rPr lang="en-US" sz="1200" dirty="0" err="1"/>
              <a:t>PlackettLuce</a:t>
            </a:r>
            <a:r>
              <a:rPr lang="en-US" sz="1200" dirty="0"/>
              <a:t> package,” Computational Statistics, pp. </a:t>
            </a:r>
            <a:r>
              <a:rPr lang="en-US" sz="1200" dirty="0" smtClean="0"/>
              <a:t>1–31, 2020</a:t>
            </a:r>
            <a:r>
              <a:rPr lang="en-U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8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162" y="-27384"/>
            <a:ext cx="8229600" cy="707777"/>
          </a:xfrm>
        </p:spPr>
        <p:txBody>
          <a:bodyPr/>
          <a:lstStyle/>
          <a:p>
            <a:r>
              <a:rPr lang="en-US" dirty="0" smtClean="0"/>
              <a:t>Subjective Results - Basketball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8" b="9070"/>
          <a:stretch/>
        </p:blipFill>
        <p:spPr>
          <a:xfrm>
            <a:off x="543397" y="3755333"/>
            <a:ext cx="3657206" cy="25611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4" b="8318"/>
          <a:stretch/>
        </p:blipFill>
        <p:spPr>
          <a:xfrm>
            <a:off x="539552" y="890659"/>
            <a:ext cx="3657206" cy="26134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66" b="7375"/>
          <a:stretch/>
        </p:blipFill>
        <p:spPr>
          <a:xfrm>
            <a:off x="4732126" y="910852"/>
            <a:ext cx="3657206" cy="261343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975007" y="621269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latin typeface="+mj-lt"/>
              </a:rPr>
              <a:t>Quality</a:t>
            </a:r>
            <a:endParaRPr lang="en-US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07948" y="621269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latin typeface="+mj-lt"/>
              </a:rPr>
              <a:t>Smoothness</a:t>
            </a:r>
            <a:endParaRPr lang="en-US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15708" y="3501008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latin typeface="+mj-lt"/>
              </a:rPr>
              <a:t>Preference</a:t>
            </a:r>
            <a:endParaRPr lang="en-US" dirty="0">
              <a:latin typeface="+mj-lt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452" y="3501008"/>
            <a:ext cx="3614956" cy="294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38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162" y="-27384"/>
            <a:ext cx="8229600" cy="707777"/>
          </a:xfrm>
        </p:spPr>
        <p:txBody>
          <a:bodyPr/>
          <a:lstStyle/>
          <a:p>
            <a:r>
              <a:rPr lang="en-US" dirty="0" smtClean="0"/>
              <a:t>Subjective Results - Queen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007948" y="621269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latin typeface="+mj-lt"/>
              </a:rPr>
              <a:t>Smoothness</a:t>
            </a:r>
            <a:endParaRPr lang="en-US" dirty="0"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8" b="9070"/>
          <a:stretch/>
        </p:blipFill>
        <p:spPr>
          <a:xfrm>
            <a:off x="539553" y="3755754"/>
            <a:ext cx="3648018" cy="25547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69" b="7872"/>
          <a:stretch/>
        </p:blipFill>
        <p:spPr>
          <a:xfrm>
            <a:off x="539552" y="908720"/>
            <a:ext cx="3648017" cy="26068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4" b="8037"/>
          <a:stretch/>
        </p:blipFill>
        <p:spPr>
          <a:xfrm>
            <a:off x="4732126" y="892390"/>
            <a:ext cx="3648017" cy="260686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975007" y="621269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latin typeface="+mj-lt"/>
              </a:rPr>
              <a:t>Quality</a:t>
            </a:r>
            <a:endParaRPr lang="en-US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15708" y="3501008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latin typeface="+mj-lt"/>
              </a:rPr>
              <a:t>Preference</a:t>
            </a:r>
            <a:endParaRPr lang="en-US" dirty="0">
              <a:latin typeface="+mj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776" y="3501008"/>
            <a:ext cx="3624151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36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162" y="-27384"/>
            <a:ext cx="8229600" cy="707777"/>
          </a:xfrm>
        </p:spPr>
        <p:txBody>
          <a:bodyPr/>
          <a:lstStyle/>
          <a:p>
            <a:r>
              <a:rPr lang="en-US" dirty="0" smtClean="0"/>
              <a:t>Subjective Results - Soldier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975007" y="621269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latin typeface="+mj-lt"/>
              </a:rPr>
              <a:t>Quality</a:t>
            </a:r>
            <a:endParaRPr lang="en-US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07948" y="621269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latin typeface="+mj-lt"/>
              </a:rPr>
              <a:t>Smoothness</a:t>
            </a:r>
            <a:endParaRPr lang="en-US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15708" y="3501008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latin typeface="+mj-lt"/>
              </a:rPr>
              <a:t>Preference</a:t>
            </a:r>
            <a:endParaRPr lang="en-US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8" b="9196"/>
          <a:stretch/>
        </p:blipFill>
        <p:spPr>
          <a:xfrm>
            <a:off x="539552" y="3774037"/>
            <a:ext cx="3642165" cy="25329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9" b="8779"/>
          <a:stretch/>
        </p:blipFill>
        <p:spPr>
          <a:xfrm>
            <a:off x="539552" y="933446"/>
            <a:ext cx="3642165" cy="25506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46" b="8831"/>
          <a:stretch/>
        </p:blipFill>
        <p:spPr>
          <a:xfrm>
            <a:off x="4732126" y="924621"/>
            <a:ext cx="3642165" cy="255063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445" y="3501008"/>
            <a:ext cx="3618963" cy="29481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3451" y="6395347"/>
            <a:ext cx="775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Need more investigations for most suitable algorithms on each sequences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123A89D9-A1D0-4253-A95A-A55E0707F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CONCLUSION</a:t>
            </a:r>
            <a:endParaRPr lang="zh-TW" altLang="en-US" dirty="0"/>
          </a:p>
        </p:txBody>
      </p:sp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79CF3541-21FE-4151-B4E5-04A643705C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4BFBF48-5569-4F9B-B2BB-906AED2C6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8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4688736"/>
            <a:ext cx="3828891" cy="1855457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17572AF-DFE9-4185-919E-7EB442813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39825"/>
          </a:xfrm>
        </p:spPr>
        <p:txBody>
          <a:bodyPr/>
          <a:lstStyle/>
          <a:p>
            <a:r>
              <a:rPr lang="en-US" altLang="zh-TW" sz="4000" dirty="0" smtClean="0"/>
              <a:t>Point Cloud Characteristics</a:t>
            </a:r>
            <a:endParaRPr lang="zh-TW" altLang="en-US" sz="40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4741EDE-3CB5-4D33-8A8C-BD8055AC7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98888"/>
            <a:ext cx="8307505" cy="2306176"/>
          </a:xfrm>
        </p:spPr>
        <p:txBody>
          <a:bodyPr/>
          <a:lstStyle/>
          <a:p>
            <a:r>
              <a:rPr lang="en-US" altLang="zh-TW" dirty="0" smtClean="0"/>
              <a:t>No connectivity among points</a:t>
            </a:r>
            <a:endParaRPr lang="en-US" altLang="zh-TW" dirty="0"/>
          </a:p>
          <a:p>
            <a:pPr lvl="1"/>
            <a:r>
              <a:rPr lang="en-US" altLang="zh-TW" dirty="0" smtClean="0"/>
              <a:t>No edge or face information</a:t>
            </a:r>
          </a:p>
          <a:p>
            <a:pPr lvl="1"/>
            <a:r>
              <a:rPr lang="en-US" altLang="zh-TW" dirty="0" smtClean="0"/>
              <a:t>More points are needed compare to meshes</a:t>
            </a:r>
          </a:p>
          <a:p>
            <a:r>
              <a:rPr lang="en-US" altLang="zh-TW" dirty="0" smtClean="0"/>
              <a:t>Unordered</a:t>
            </a:r>
          </a:p>
          <a:p>
            <a:pPr lvl="1"/>
            <a:r>
              <a:rPr lang="en-US" altLang="zh-TW" dirty="0" smtClean="0"/>
              <a:t>No specific order among points</a:t>
            </a:r>
          </a:p>
          <a:p>
            <a:pPr lvl="1"/>
            <a:r>
              <a:rPr lang="en-US" altLang="zh-TW" dirty="0" smtClean="0">
                <a:solidFill>
                  <a:srgbClr val="FF0000"/>
                </a:solidFill>
              </a:rPr>
              <a:t>No 1-1 matches </a:t>
            </a:r>
            <a:r>
              <a:rPr lang="en-US" altLang="zh-TW" dirty="0" smtClean="0"/>
              <a:t>among points across frames</a:t>
            </a:r>
          </a:p>
          <a:p>
            <a:r>
              <a:rPr lang="en-US" altLang="zh-TW" dirty="0" smtClean="0"/>
              <a:t>Heterogeneity</a:t>
            </a:r>
          </a:p>
          <a:p>
            <a:pPr lvl="1"/>
            <a:r>
              <a:rPr lang="en-US" altLang="zh-TW" dirty="0" smtClean="0"/>
              <a:t>Sparseness levels</a:t>
            </a:r>
          </a:p>
          <a:p>
            <a:pPr lvl="1"/>
            <a:r>
              <a:rPr lang="en-US" altLang="zh-TW" dirty="0" smtClean="0"/>
              <a:t>Optional attributes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CC5ABE9-7982-4B05-AB5E-B4CF329D2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文字方塊 15">
            <a:extLst>
              <a:ext uri="{FF2B5EF4-FFF2-40B4-BE49-F238E27FC236}">
                <a16:creationId xmlns:a16="http://schemas.microsoft.com/office/drawing/2014/main" id="{5851B3EE-E7BA-4AC8-8EC3-CD6E973E0243}"/>
              </a:ext>
            </a:extLst>
          </p:cNvPr>
          <p:cNvSpPr txBox="1"/>
          <p:nvPr/>
        </p:nvSpPr>
        <p:spPr>
          <a:xfrm>
            <a:off x="1043608" y="5847972"/>
            <a:ext cx="47525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Dense point clouds</a:t>
            </a:r>
          </a:p>
          <a:p>
            <a:r>
              <a:rPr lang="en-US" altLang="zh-TW" sz="2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with colors</a:t>
            </a:r>
            <a:endParaRPr lang="zh-TW" altLang="en-US" sz="2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66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 smtClean="0"/>
              <a:t>Studied </a:t>
            </a:r>
            <a:r>
              <a:rPr lang="en-US" sz="2600" dirty="0"/>
              <a:t>the uninvestigated problem of error </a:t>
            </a:r>
            <a:r>
              <a:rPr lang="en-US" sz="2600" dirty="0" smtClean="0"/>
              <a:t>concealment for 3D point cloud streaming</a:t>
            </a:r>
          </a:p>
          <a:p>
            <a:r>
              <a:rPr lang="en-US" sz="2600" dirty="0" smtClean="0"/>
              <a:t>Proposed error concealment algorithms</a:t>
            </a:r>
          </a:p>
          <a:p>
            <a:pPr lvl="1"/>
            <a:r>
              <a:rPr lang="en-US" sz="2000" dirty="0" smtClean="0"/>
              <a:t>PI, TI, CMI, and NCI</a:t>
            </a:r>
            <a:endParaRPr lang="en-US" sz="2000" dirty="0"/>
          </a:p>
          <a:p>
            <a:r>
              <a:rPr lang="en-US" sz="2600" kern="1200" dirty="0">
                <a:latin typeface="Arial" charset="0"/>
              </a:rPr>
              <a:t>S</a:t>
            </a:r>
            <a:r>
              <a:rPr lang="en-US" sz="2600" dirty="0" smtClean="0"/>
              <a:t>ignificantly </a:t>
            </a:r>
            <a:r>
              <a:rPr lang="en-US" sz="2600" dirty="0"/>
              <a:t>outperform the </a:t>
            </a:r>
            <a:r>
              <a:rPr lang="en-US" sz="2600" dirty="0" smtClean="0"/>
              <a:t>baseline 2DFC </a:t>
            </a:r>
            <a:r>
              <a:rPr lang="en-US" sz="2600" dirty="0"/>
              <a:t>and </a:t>
            </a:r>
            <a:r>
              <a:rPr lang="en-US" sz="2600" dirty="0" smtClean="0"/>
              <a:t>usually outperform 3DFC</a:t>
            </a:r>
          </a:p>
          <a:p>
            <a:pPr lvl="1"/>
            <a:r>
              <a:rPr lang="en-US" sz="2000" dirty="0"/>
              <a:t>Report computational time for </a:t>
            </a:r>
            <a:r>
              <a:rPr lang="en-US" sz="2000" dirty="0" smtClean="0"/>
              <a:t>tradeoff</a:t>
            </a:r>
          </a:p>
          <a:p>
            <a:r>
              <a:rPr lang="en-US" sz="2600" dirty="0" smtClean="0"/>
              <a:t>CMI and NCI usually </a:t>
            </a:r>
            <a:r>
              <a:rPr lang="en-US" sz="2600" dirty="0"/>
              <a:t>outperform </a:t>
            </a:r>
            <a:r>
              <a:rPr lang="en-US" sz="2600" dirty="0" smtClean="0"/>
              <a:t>others except for Basketball and Soldier sequences</a:t>
            </a:r>
          </a:p>
          <a:p>
            <a:pPr lvl="1"/>
            <a:r>
              <a:rPr lang="en-US" sz="2000" dirty="0" smtClean="0"/>
              <a:t>Issue for avatars carrying objects</a:t>
            </a:r>
          </a:p>
          <a:p>
            <a:r>
              <a:rPr lang="en-US" sz="2400" dirty="0" smtClean="0"/>
              <a:t>3DFC performs well in the user study</a:t>
            </a:r>
          </a:p>
          <a:p>
            <a:pPr lvl="1"/>
            <a:r>
              <a:rPr lang="en-US" sz="2000" dirty="0" smtClean="0"/>
              <a:t>Hypothesis: Subjects are accustomed to stalls rather than cracks</a:t>
            </a:r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71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Exploit parallelization of Graphic Processing </a:t>
            </a:r>
            <a:br>
              <a:rPr lang="en-US" dirty="0" smtClean="0"/>
            </a:br>
            <a:r>
              <a:rPr lang="en-US" dirty="0" smtClean="0"/>
              <a:t>Unit (GPU)</a:t>
            </a:r>
          </a:p>
          <a:p>
            <a:r>
              <a:rPr lang="en-US" dirty="0" smtClean="0"/>
              <a:t>Improve matching for cubes across frames</a:t>
            </a:r>
          </a:p>
          <a:p>
            <a:pPr lvl="1"/>
            <a:r>
              <a:rPr lang="en-US" dirty="0" smtClean="0"/>
              <a:t>Formulate problem of motion estimation</a:t>
            </a:r>
          </a:p>
          <a:p>
            <a:pPr lvl="1"/>
            <a:r>
              <a:rPr lang="en-US" dirty="0" smtClean="0"/>
              <a:t>Consider the rotation</a:t>
            </a:r>
          </a:p>
          <a:p>
            <a:pPr marL="342900" lvl="1" indent="-342900">
              <a:buClr>
                <a:schemeClr val="bg2"/>
              </a:buClr>
              <a:buFont typeface="Wingdings" pitchFamily="2" charset="2"/>
              <a:buChar char="p"/>
            </a:pPr>
            <a:r>
              <a:rPr lang="en-US" sz="2800" dirty="0" smtClean="0"/>
              <a:t>Address issue </a:t>
            </a:r>
            <a:r>
              <a:rPr lang="en-US" sz="2800" dirty="0"/>
              <a:t>for avatars with extra </a:t>
            </a:r>
            <a:r>
              <a:rPr lang="en-US" sz="2800" dirty="0" smtClean="0"/>
              <a:t>items</a:t>
            </a:r>
          </a:p>
          <a:p>
            <a:pPr marL="400050" lvl="2" indent="0">
              <a:buClr>
                <a:schemeClr val="bg2"/>
              </a:buClr>
              <a:buNone/>
            </a:pPr>
            <a:r>
              <a:rPr lang="en-US" sz="2400" dirty="0"/>
              <a:t/>
            </a:r>
            <a:br>
              <a:rPr lang="en-US" sz="2400" dirty="0"/>
            </a:br>
            <a:endParaRPr lang="en-US" sz="2400" dirty="0" smtClean="0"/>
          </a:p>
          <a:p>
            <a:r>
              <a:rPr lang="en-US" dirty="0" smtClean="0"/>
              <a:t>Implement real streaming system</a:t>
            </a:r>
          </a:p>
          <a:p>
            <a:r>
              <a:rPr lang="en-US" dirty="0" smtClean="0"/>
              <a:t>Implement spatial concealment</a:t>
            </a: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7594" b="22660"/>
          <a:stretch/>
        </p:blipFill>
        <p:spPr>
          <a:xfrm>
            <a:off x="6660232" y="4509120"/>
            <a:ext cx="1004051" cy="20878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43695" r="28311" b="17732"/>
          <a:stretch/>
        </p:blipFill>
        <p:spPr>
          <a:xfrm>
            <a:off x="2987824" y="4365104"/>
            <a:ext cx="1512168" cy="9605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26" b="98387" l="9016" r="88525">
                        <a14:foregroundMark x1="61475" y1="82661" x2="61475" y2="82661"/>
                        <a14:foregroundMark x1="55738" y1="88710" x2="55738" y2="88710"/>
                        <a14:foregroundMark x1="46721" y1="37903" x2="46721" y2="37903"/>
                        <a14:backgroundMark x1="29508" y1="68145" x2="29508" y2="68145"/>
                        <a14:backgroundMark x1="24590" y1="54435" x2="24590" y2="54435"/>
                      </a14:backgroundRemoval>
                    </a14:imgEffect>
                  </a14:imgLayer>
                </a14:imgProps>
              </a:ext>
            </a:extLst>
          </a:blip>
          <a:srcRect t="48486" b="29291"/>
          <a:stretch/>
        </p:blipFill>
        <p:spPr>
          <a:xfrm>
            <a:off x="1187624" y="4365104"/>
            <a:ext cx="2088232" cy="94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29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462667-8513-46AD-ABAC-AC6C089A5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7476"/>
            <a:ext cx="8229600" cy="706933"/>
          </a:xfrm>
        </p:spPr>
        <p:txBody>
          <a:bodyPr/>
          <a:lstStyle/>
          <a:p>
            <a:r>
              <a:rPr lang="en-US" altLang="zh-TW" dirty="0"/>
              <a:t>Publications and Cooperators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FA76DF3-81C2-4D85-8C71-60E22834C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4704"/>
            <a:ext cx="8363272" cy="6033591"/>
          </a:xfrm>
        </p:spPr>
        <p:txBody>
          <a:bodyPr/>
          <a:lstStyle/>
          <a:p>
            <a:r>
              <a:rPr lang="en-US" altLang="zh-TW" sz="1900" b="1" dirty="0" smtClean="0">
                <a:latin typeface="+mj-lt"/>
                <a:cs typeface="Times New Roman" panose="02020603050405020304" pitchFamily="18" charset="0"/>
              </a:rPr>
              <a:t>T. Hung</a:t>
            </a:r>
            <a:r>
              <a:rPr lang="en-US" altLang="zh-TW" sz="1900" dirty="0" smtClean="0">
                <a:latin typeface="+mj-lt"/>
                <a:cs typeface="Times New Roman" panose="02020603050405020304" pitchFamily="18" charset="0"/>
              </a:rPr>
              <a:t>, I. Huang</a:t>
            </a:r>
            <a:r>
              <a:rPr lang="en-US" altLang="zh-TW" sz="19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zh-TW" sz="1900" dirty="0" smtClean="0">
                <a:latin typeface="+mj-lt"/>
                <a:cs typeface="Times New Roman" panose="02020603050405020304" pitchFamily="18" charset="0"/>
              </a:rPr>
              <a:t>S. Cox, </a:t>
            </a:r>
            <a:r>
              <a:rPr lang="en-US" altLang="zh-TW" sz="1900" dirty="0">
                <a:latin typeface="+mj-lt"/>
                <a:cs typeface="Times New Roman" panose="02020603050405020304" pitchFamily="18" charset="0"/>
              </a:rPr>
              <a:t>W. </a:t>
            </a:r>
            <a:r>
              <a:rPr lang="en-US" altLang="zh-TW" sz="1900" dirty="0" err="1">
                <a:latin typeface="+mj-lt"/>
                <a:cs typeface="Times New Roman" panose="02020603050405020304" pitchFamily="18" charset="0"/>
              </a:rPr>
              <a:t>Ooi</a:t>
            </a:r>
            <a:r>
              <a:rPr lang="en-US" altLang="zh-TW" sz="1900" dirty="0">
                <a:latin typeface="+mj-lt"/>
                <a:cs typeface="Times New Roman" panose="02020603050405020304" pitchFamily="18" charset="0"/>
              </a:rPr>
              <a:t>, and C. Hsu, “Error Concealment of Dynamic 3D Point Cloud Streaming,” In </a:t>
            </a:r>
            <a:r>
              <a:rPr lang="en-US" altLang="zh-TW" sz="1900" dirty="0" smtClean="0">
                <a:latin typeface="+mj-lt"/>
                <a:cs typeface="Times New Roman" panose="02020603050405020304" pitchFamily="18" charset="0"/>
              </a:rPr>
              <a:t>submission </a:t>
            </a:r>
            <a:r>
              <a:rPr lang="en-US" altLang="zh-TW" sz="1900" dirty="0">
                <a:latin typeface="+mj-lt"/>
                <a:cs typeface="Times New Roman" panose="02020603050405020304" pitchFamily="18" charset="0"/>
              </a:rPr>
              <a:t>of </a:t>
            </a:r>
            <a:r>
              <a:rPr lang="en-US" altLang="zh-TW" sz="1900" i="1" dirty="0" smtClean="0">
                <a:latin typeface="+mj-lt"/>
                <a:cs typeface="Times New Roman" panose="02020603050405020304" pitchFamily="18" charset="0"/>
              </a:rPr>
              <a:t>ACM International Conference on Multimedia </a:t>
            </a:r>
            <a:r>
              <a:rPr lang="en-US" altLang="zh-TW" sz="1900" dirty="0" smtClean="0">
                <a:latin typeface="+mj-lt"/>
                <a:cs typeface="Times New Roman" panose="02020603050405020304" pitchFamily="18" charset="0"/>
              </a:rPr>
              <a:t>(MM’22), </a:t>
            </a:r>
            <a:r>
              <a:rPr lang="en-US" altLang="zh-TW" sz="1900" b="1" dirty="0" smtClean="0">
                <a:latin typeface="+mj-lt"/>
                <a:cs typeface="Times New Roman" panose="02020603050405020304" pitchFamily="18" charset="0"/>
              </a:rPr>
              <a:t>Under Review.</a:t>
            </a:r>
          </a:p>
          <a:p>
            <a:r>
              <a:rPr lang="en-US" altLang="zh-TW" sz="1900" dirty="0">
                <a:latin typeface="+mj-lt"/>
                <a:cs typeface="Times New Roman" panose="02020603050405020304" pitchFamily="18" charset="0"/>
              </a:rPr>
              <a:t>C. Wu, C. Hsu, </a:t>
            </a:r>
            <a:r>
              <a:rPr lang="en-US" altLang="zh-TW" sz="1900" b="1" dirty="0">
                <a:latin typeface="+mj-lt"/>
                <a:cs typeface="Times New Roman" panose="02020603050405020304" pitchFamily="18" charset="0"/>
              </a:rPr>
              <a:t>T. Hung</a:t>
            </a:r>
            <a:r>
              <a:rPr lang="en-US" altLang="zh-TW" sz="1900" dirty="0">
                <a:latin typeface="+mj-lt"/>
                <a:cs typeface="Times New Roman" panose="02020603050405020304" pitchFamily="18" charset="0"/>
              </a:rPr>
              <a:t>, C. </a:t>
            </a:r>
            <a:r>
              <a:rPr lang="en-US" altLang="zh-TW" sz="1900" dirty="0" err="1">
                <a:latin typeface="+mj-lt"/>
                <a:cs typeface="Times New Roman" panose="02020603050405020304" pitchFamily="18" charset="0"/>
              </a:rPr>
              <a:t>Griwodz</a:t>
            </a:r>
            <a:r>
              <a:rPr lang="en-US" altLang="zh-TW" sz="1900" dirty="0">
                <a:latin typeface="+mj-lt"/>
                <a:cs typeface="Times New Roman" panose="02020603050405020304" pitchFamily="18" charset="0"/>
              </a:rPr>
              <a:t>, W. </a:t>
            </a:r>
            <a:r>
              <a:rPr lang="en-US" altLang="zh-TW" sz="1900" dirty="0" err="1">
                <a:latin typeface="+mj-lt"/>
                <a:cs typeface="Times New Roman" panose="02020603050405020304" pitchFamily="18" charset="0"/>
              </a:rPr>
              <a:t>Ooi</a:t>
            </a:r>
            <a:r>
              <a:rPr lang="en-US" altLang="zh-TW" sz="1900" dirty="0">
                <a:latin typeface="+mj-lt"/>
                <a:cs typeface="Times New Roman" panose="02020603050405020304" pitchFamily="18" charset="0"/>
              </a:rPr>
              <a:t>, and C. Hsu, “Quantitative comparison of point cloud compression algorithms with PCC Arena,” </a:t>
            </a:r>
            <a:r>
              <a:rPr lang="en-US" altLang="zh-TW" sz="1900" i="1" dirty="0">
                <a:latin typeface="+mj-lt"/>
                <a:cs typeface="Times New Roman" panose="02020603050405020304" pitchFamily="18" charset="0"/>
              </a:rPr>
              <a:t>IEEE Transactions on Multimedia</a:t>
            </a:r>
            <a:r>
              <a:rPr lang="en-US" altLang="zh-TW" sz="1900" dirty="0">
                <a:latin typeface="+mj-lt"/>
                <a:cs typeface="Times New Roman" panose="02020603050405020304" pitchFamily="18" charset="0"/>
              </a:rPr>
              <a:t>,</a:t>
            </a:r>
            <a:r>
              <a:rPr lang="zh-TW" altLang="en-US" sz="19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900" dirty="0">
                <a:latin typeface="+mj-lt"/>
              </a:rPr>
              <a:t>pages 1–16,</a:t>
            </a:r>
            <a:r>
              <a:rPr lang="zh-TW" altLang="en-US" sz="1900" dirty="0">
                <a:latin typeface="+mj-lt"/>
              </a:rPr>
              <a:t> </a:t>
            </a:r>
            <a:r>
              <a:rPr lang="en-US" sz="1900" dirty="0">
                <a:latin typeface="+mj-lt"/>
              </a:rPr>
              <a:t>February 2022. Accepted to Appear</a:t>
            </a:r>
            <a:r>
              <a:rPr lang="en-US" sz="1900" dirty="0" smtClean="0">
                <a:latin typeface="+mj-lt"/>
              </a:rPr>
              <a:t>.</a:t>
            </a:r>
          </a:p>
          <a:p>
            <a:r>
              <a:rPr lang="en-US" altLang="zh-TW" sz="1900" dirty="0" smtClean="0">
                <a:latin typeface="+mj-lt"/>
                <a:cs typeface="Times New Roman" panose="02020603050405020304" pitchFamily="18" charset="0"/>
              </a:rPr>
              <a:t>I</a:t>
            </a:r>
            <a:r>
              <a:rPr lang="en-US" altLang="zh-TW" sz="1900" dirty="0">
                <a:latin typeface="+mj-lt"/>
                <a:cs typeface="Times New Roman" panose="02020603050405020304" pitchFamily="18" charset="0"/>
              </a:rPr>
              <a:t>. Huang, S</a:t>
            </a:r>
            <a:r>
              <a:rPr lang="en-US" altLang="zh-TW" sz="1900" dirty="0" smtClean="0">
                <a:latin typeface="+mj-lt"/>
                <a:cs typeface="Times New Roman" panose="02020603050405020304" pitchFamily="18" charset="0"/>
              </a:rPr>
              <a:t>. Cox, Y. Shi, </a:t>
            </a:r>
            <a:r>
              <a:rPr lang="en-US" altLang="zh-TW" sz="1900" b="1" dirty="0" smtClean="0">
                <a:latin typeface="+mj-lt"/>
                <a:cs typeface="Times New Roman" panose="02020603050405020304" pitchFamily="18" charset="0"/>
              </a:rPr>
              <a:t>T. Hung</a:t>
            </a:r>
            <a:r>
              <a:rPr lang="en-US" altLang="zh-TW" sz="1900" dirty="0" smtClean="0">
                <a:latin typeface="+mj-lt"/>
                <a:cs typeface="Times New Roman" panose="02020603050405020304" pitchFamily="18" charset="0"/>
              </a:rPr>
              <a:t>, W</a:t>
            </a:r>
            <a:r>
              <a:rPr lang="en-US" altLang="zh-TW" sz="1900" dirty="0">
                <a:latin typeface="+mj-lt"/>
                <a:cs typeface="Times New Roman" panose="02020603050405020304" pitchFamily="18" charset="0"/>
              </a:rPr>
              <a:t>. </a:t>
            </a:r>
            <a:r>
              <a:rPr lang="en-US" altLang="zh-TW" sz="1900" dirty="0" err="1">
                <a:latin typeface="+mj-lt"/>
                <a:cs typeface="Times New Roman" panose="02020603050405020304" pitchFamily="18" charset="0"/>
              </a:rPr>
              <a:t>Ooi</a:t>
            </a:r>
            <a:r>
              <a:rPr lang="en-US" altLang="zh-TW" sz="1900" dirty="0">
                <a:latin typeface="+mj-lt"/>
                <a:cs typeface="Times New Roman" panose="02020603050405020304" pitchFamily="18" charset="0"/>
              </a:rPr>
              <a:t>, and C. Hsu, “Trajectory-driven error concealment of dynamic 3D point cloud streaming for interactive applications,” In </a:t>
            </a:r>
            <a:r>
              <a:rPr lang="en-US" altLang="zh-TW" sz="1900" dirty="0" smtClean="0">
                <a:latin typeface="+mj-lt"/>
                <a:cs typeface="Times New Roman" panose="02020603050405020304" pitchFamily="18" charset="0"/>
              </a:rPr>
              <a:t>preparation for </a:t>
            </a:r>
            <a:r>
              <a:rPr lang="en-US" altLang="zh-TW" sz="1900" i="1" dirty="0">
                <a:latin typeface="+mj-lt"/>
                <a:cs typeface="Times New Roman" panose="02020603050405020304" pitchFamily="18" charset="0"/>
              </a:rPr>
              <a:t>IEEE Transactions on </a:t>
            </a:r>
            <a:r>
              <a:rPr lang="en-US" altLang="zh-TW" sz="1900" i="1" dirty="0" smtClean="0">
                <a:latin typeface="+mj-lt"/>
                <a:cs typeface="Times New Roman" panose="02020603050405020304" pitchFamily="18" charset="0"/>
              </a:rPr>
              <a:t>Multimedia</a:t>
            </a:r>
            <a:r>
              <a:rPr lang="en-US" altLang="zh-TW" sz="1900" dirty="0" smtClean="0">
                <a:latin typeface="+mj-lt"/>
                <a:cs typeface="Times New Roman" panose="02020603050405020304" pitchFamily="18" charset="0"/>
              </a:rPr>
              <a:t>.</a:t>
            </a:r>
          </a:p>
          <a:p>
            <a:endParaRPr lang="en-US" altLang="zh-TW" sz="1900" dirty="0">
              <a:latin typeface="+mj-lt"/>
              <a:cs typeface="Times New Roman" panose="02020603050405020304" pitchFamily="18" charset="0"/>
            </a:endParaRPr>
          </a:p>
          <a:p>
            <a:r>
              <a:rPr lang="en-US" altLang="zh-TW" sz="1900" dirty="0" smtClean="0">
                <a:latin typeface="+mj-lt"/>
                <a:cs typeface="Times New Roman" panose="02020603050405020304" pitchFamily="18" charset="0"/>
              </a:rPr>
              <a:t>I-Chun Huang, </a:t>
            </a:r>
            <a:r>
              <a:rPr lang="en-US" altLang="zh-TW" sz="1900" i="1" dirty="0">
                <a:latin typeface="+mj-lt"/>
                <a:cs typeface="Times New Roman" panose="02020603050405020304" pitchFamily="18" charset="0"/>
              </a:rPr>
              <a:t>National </a:t>
            </a:r>
            <a:r>
              <a:rPr lang="en-US" altLang="zh-TW" sz="1900" i="1" dirty="0" smtClean="0">
                <a:latin typeface="+mj-lt"/>
                <a:cs typeface="Times New Roman" panose="02020603050405020304" pitchFamily="18" charset="0"/>
              </a:rPr>
              <a:t>Tsing </a:t>
            </a:r>
            <a:r>
              <a:rPr lang="en-US" altLang="zh-TW" sz="1900" i="1" dirty="0">
                <a:latin typeface="+mj-lt"/>
                <a:cs typeface="Times New Roman" panose="02020603050405020304" pitchFamily="18" charset="0"/>
              </a:rPr>
              <a:t>Hua </a:t>
            </a:r>
            <a:r>
              <a:rPr lang="en-US" altLang="zh-TW" sz="1900" i="1" dirty="0" smtClean="0">
                <a:latin typeface="+mj-lt"/>
                <a:cs typeface="Times New Roman" panose="02020603050405020304" pitchFamily="18" charset="0"/>
              </a:rPr>
              <a:t>University</a:t>
            </a:r>
          </a:p>
          <a:p>
            <a:r>
              <a:rPr lang="en-US" altLang="zh-TW" sz="1900" dirty="0">
                <a:latin typeface="+mj-lt"/>
                <a:cs typeface="Times New Roman" panose="02020603050405020304" pitchFamily="18" charset="0"/>
              </a:rPr>
              <a:t>Sam Cox, </a:t>
            </a:r>
            <a:r>
              <a:rPr lang="en-US" altLang="zh-TW" sz="1900" i="1" dirty="0">
                <a:latin typeface="+mj-lt"/>
                <a:cs typeface="Times New Roman" panose="02020603050405020304" pitchFamily="18" charset="0"/>
              </a:rPr>
              <a:t>National Tsing Hua </a:t>
            </a:r>
            <a:r>
              <a:rPr lang="en-US" altLang="zh-TW" sz="1900" i="1" dirty="0" smtClean="0">
                <a:latin typeface="+mj-lt"/>
                <a:cs typeface="Times New Roman" panose="02020603050405020304" pitchFamily="18" charset="0"/>
              </a:rPr>
              <a:t>University</a:t>
            </a:r>
          </a:p>
          <a:p>
            <a:r>
              <a:rPr lang="en-US" altLang="zh-TW" sz="1900" dirty="0" smtClean="0">
                <a:latin typeface="+mj-lt"/>
                <a:cs typeface="Times New Roman" panose="02020603050405020304" pitchFamily="18" charset="0"/>
              </a:rPr>
              <a:t>Young Shi</a:t>
            </a:r>
            <a:r>
              <a:rPr lang="en-US" altLang="zh-TW" sz="1900" i="1" dirty="0" smtClean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zh-TW" sz="1900" i="1" dirty="0">
                <a:latin typeface="+mj-lt"/>
                <a:cs typeface="Times New Roman" panose="02020603050405020304" pitchFamily="18" charset="0"/>
              </a:rPr>
              <a:t>National Tsing Hua </a:t>
            </a:r>
            <a:r>
              <a:rPr lang="en-US" altLang="zh-TW" sz="1900" i="1" dirty="0" smtClean="0">
                <a:latin typeface="+mj-lt"/>
                <a:cs typeface="Times New Roman" panose="02020603050405020304" pitchFamily="18" charset="0"/>
              </a:rPr>
              <a:t>University</a:t>
            </a:r>
            <a:endParaRPr lang="en-US" altLang="zh-TW" sz="1900" dirty="0" smtClean="0">
              <a:latin typeface="+mj-lt"/>
              <a:cs typeface="Times New Roman" panose="02020603050405020304" pitchFamily="18" charset="0"/>
            </a:endParaRPr>
          </a:p>
          <a:p>
            <a:r>
              <a:rPr lang="en-US" altLang="zh-TW" sz="1900" dirty="0" smtClean="0">
                <a:latin typeface="+mj-lt"/>
                <a:cs typeface="Times New Roman" panose="02020603050405020304" pitchFamily="18" charset="0"/>
              </a:rPr>
              <a:t>Chen-</a:t>
            </a:r>
            <a:r>
              <a:rPr lang="en-US" altLang="zh-TW" sz="1900" dirty="0" err="1" smtClean="0">
                <a:latin typeface="+mj-lt"/>
                <a:cs typeface="Times New Roman" panose="02020603050405020304" pitchFamily="18" charset="0"/>
              </a:rPr>
              <a:t>Hao</a:t>
            </a:r>
            <a:r>
              <a:rPr lang="en-US" altLang="zh-TW" sz="19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TW" sz="1900" dirty="0" smtClean="0">
                <a:latin typeface="+mj-lt"/>
                <a:cs typeface="Times New Roman" panose="02020603050405020304" pitchFamily="18" charset="0"/>
              </a:rPr>
              <a:t>Wu,</a:t>
            </a:r>
            <a:r>
              <a:rPr lang="zh-TW" altLang="en-US" sz="19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TW" sz="1900" i="1" smtClean="0">
                <a:latin typeface="+mj-lt"/>
                <a:cs typeface="Times New Roman" panose="02020603050405020304" pitchFamily="18" charset="0"/>
              </a:rPr>
              <a:t>Synopsys</a:t>
            </a:r>
            <a:endParaRPr lang="en-US" altLang="zh-TW" sz="1900" i="1" dirty="0" smtClean="0">
              <a:latin typeface="+mj-lt"/>
              <a:cs typeface="Times New Roman" panose="02020603050405020304" pitchFamily="18" charset="0"/>
            </a:endParaRPr>
          </a:p>
          <a:p>
            <a:r>
              <a:rPr lang="en-US" altLang="zh-TW" sz="1900" dirty="0" smtClean="0">
                <a:latin typeface="+mj-lt"/>
                <a:cs typeface="Times New Roman" panose="02020603050405020304" pitchFamily="18" charset="0"/>
              </a:rPr>
              <a:t>Wei </a:t>
            </a:r>
            <a:r>
              <a:rPr lang="en-US" altLang="zh-TW" sz="1900" dirty="0">
                <a:latin typeface="+mj-lt"/>
                <a:cs typeface="Times New Roman" panose="02020603050405020304" pitchFamily="18" charset="0"/>
              </a:rPr>
              <a:t>Tsang </a:t>
            </a:r>
            <a:r>
              <a:rPr lang="en-US" altLang="zh-TW" sz="1900" dirty="0" err="1">
                <a:latin typeface="+mj-lt"/>
                <a:cs typeface="Times New Roman" panose="02020603050405020304" pitchFamily="18" charset="0"/>
              </a:rPr>
              <a:t>Ooi</a:t>
            </a:r>
            <a:r>
              <a:rPr lang="en-US" altLang="zh-TW" sz="19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zh-TW" sz="1900" i="1" dirty="0">
                <a:latin typeface="+mj-lt"/>
                <a:cs typeface="Times New Roman" panose="02020603050405020304" pitchFamily="18" charset="0"/>
              </a:rPr>
              <a:t>National University of </a:t>
            </a:r>
            <a:r>
              <a:rPr lang="en-US" altLang="zh-TW" sz="1900" i="1" dirty="0" smtClean="0">
                <a:latin typeface="+mj-lt"/>
                <a:cs typeface="Times New Roman" panose="02020603050405020304" pitchFamily="18" charset="0"/>
              </a:rPr>
              <a:t>Singapore</a:t>
            </a:r>
            <a:endParaRPr lang="en-US" altLang="zh-TW" sz="1900" dirty="0" smtClean="0">
              <a:latin typeface="+mj-lt"/>
              <a:cs typeface="Times New Roman" panose="02020603050405020304" pitchFamily="18" charset="0"/>
            </a:endParaRPr>
          </a:p>
          <a:p>
            <a:r>
              <a:rPr lang="en-US" altLang="zh-TW" sz="1900" dirty="0" smtClean="0">
                <a:latin typeface="+mj-lt"/>
                <a:cs typeface="Times New Roman" panose="02020603050405020304" pitchFamily="18" charset="0"/>
              </a:rPr>
              <a:t>Carsten </a:t>
            </a:r>
            <a:r>
              <a:rPr lang="en-US" altLang="zh-TW" sz="1900" dirty="0" err="1" smtClean="0">
                <a:latin typeface="+mj-lt"/>
                <a:cs typeface="Times New Roman" panose="02020603050405020304" pitchFamily="18" charset="0"/>
              </a:rPr>
              <a:t>Griwodz</a:t>
            </a:r>
            <a:r>
              <a:rPr lang="en-US" altLang="zh-TW" sz="1900" dirty="0" smtClean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zh-TW" sz="1900" i="1" dirty="0" smtClean="0">
                <a:latin typeface="+mj-lt"/>
                <a:cs typeface="Times New Roman" panose="02020603050405020304" pitchFamily="18" charset="0"/>
              </a:rPr>
              <a:t>University of Oslo</a:t>
            </a:r>
          </a:p>
          <a:p>
            <a:r>
              <a:rPr lang="en-US" altLang="zh-TW" sz="1900" dirty="0" err="1" smtClean="0">
                <a:latin typeface="+mj-lt"/>
                <a:cs typeface="Times New Roman" panose="02020603050405020304" pitchFamily="18" charset="0"/>
              </a:rPr>
              <a:t>Chih</a:t>
            </a:r>
            <a:r>
              <a:rPr lang="en-US" altLang="zh-TW" sz="1900" dirty="0" smtClean="0">
                <a:latin typeface="+mj-lt"/>
                <a:cs typeface="Times New Roman" panose="02020603050405020304" pitchFamily="18" charset="0"/>
              </a:rPr>
              <a:t>-Fan </a:t>
            </a:r>
            <a:r>
              <a:rPr lang="en-US" altLang="zh-TW" sz="1900" dirty="0">
                <a:latin typeface="+mj-lt"/>
                <a:cs typeface="Times New Roman" panose="02020603050405020304" pitchFamily="18" charset="0"/>
              </a:rPr>
              <a:t>Hsu, </a:t>
            </a:r>
            <a:r>
              <a:rPr lang="en-US" altLang="zh-TW" sz="1900" i="1" dirty="0">
                <a:latin typeface="+mj-lt"/>
                <a:cs typeface="Times New Roman" panose="02020603050405020304" pitchFamily="18" charset="0"/>
              </a:rPr>
              <a:t>National Yang Ming </a:t>
            </a:r>
            <a:r>
              <a:rPr lang="en-US" altLang="zh-TW" sz="1900" i="1" dirty="0" err="1">
                <a:latin typeface="+mj-lt"/>
                <a:cs typeface="Times New Roman" panose="02020603050405020304" pitchFamily="18" charset="0"/>
              </a:rPr>
              <a:t>Chiao</a:t>
            </a:r>
            <a:r>
              <a:rPr lang="en-US" altLang="zh-TW" sz="1900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TW" sz="1900" i="1" dirty="0" smtClean="0">
                <a:latin typeface="+mj-lt"/>
                <a:cs typeface="Times New Roman" panose="02020603050405020304" pitchFamily="18" charset="0"/>
              </a:rPr>
              <a:t>Tung University</a:t>
            </a:r>
            <a:endParaRPr lang="en-US" altLang="zh-TW" sz="1900" i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1CEF173-B5B8-4023-9000-41967EF26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06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20EBDE02-273B-49F2-8D5E-E1E5C5A36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8800" dirty="0"/>
              <a:t>Q&amp;A</a:t>
            </a:r>
            <a:endParaRPr lang="zh-TW" altLang="en-US" sz="88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645DD84-8A5D-498B-AC63-AD77E1117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7" name="文字版面配置區 6">
            <a:extLst>
              <a:ext uri="{FF2B5EF4-FFF2-40B4-BE49-F238E27FC236}">
                <a16:creationId xmlns:a16="http://schemas.microsoft.com/office/drawing/2014/main" id="{3575E5E3-C286-481B-8976-6CED44CA46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3600" dirty="0"/>
              <a:t>Thank you for listening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76283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17572AF-DFE9-4185-919E-7EB442813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39825"/>
          </a:xfrm>
        </p:spPr>
        <p:txBody>
          <a:bodyPr/>
          <a:lstStyle/>
          <a:p>
            <a:r>
              <a:rPr lang="en-US" altLang="zh-TW" sz="4000" dirty="0"/>
              <a:t>Applications </a:t>
            </a:r>
            <a:r>
              <a:rPr lang="en-US" altLang="zh-TW" sz="4000" dirty="0" smtClean="0"/>
              <a:t>on </a:t>
            </a:r>
            <a:r>
              <a:rPr lang="en-US" altLang="zh-TW" sz="4000" dirty="0"/>
              <a:t>Point Clouds</a:t>
            </a:r>
            <a:endParaRPr lang="zh-TW" altLang="en-US" sz="40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4741EDE-3CB5-4D33-8A8C-BD8055AC7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98888"/>
            <a:ext cx="8307505" cy="2306176"/>
          </a:xfrm>
        </p:spPr>
        <p:txBody>
          <a:bodyPr/>
          <a:lstStyle/>
          <a:p>
            <a:r>
              <a:rPr lang="en-US" altLang="zh-TW" dirty="0" smtClean="0"/>
              <a:t>Sparse Point Clouds</a:t>
            </a:r>
            <a:endParaRPr lang="en-US" altLang="zh-TW" dirty="0"/>
          </a:p>
          <a:p>
            <a:pPr lvl="1"/>
            <a:r>
              <a:rPr lang="en-US" altLang="zh-TW" dirty="0" smtClean="0"/>
              <a:t>Human activity analysis</a:t>
            </a:r>
          </a:p>
          <a:p>
            <a:pPr lvl="1"/>
            <a:r>
              <a:rPr lang="en-US" altLang="zh-TW" dirty="0" smtClean="0"/>
              <a:t>Fall detection</a:t>
            </a:r>
          </a:p>
          <a:p>
            <a:r>
              <a:rPr lang="en-US" altLang="zh-TW" dirty="0" smtClean="0"/>
              <a:t>Cylindrical Point Clouds</a:t>
            </a:r>
          </a:p>
          <a:p>
            <a:pPr lvl="1"/>
            <a:r>
              <a:rPr lang="en-US" altLang="zh-TW" dirty="0" smtClean="0"/>
              <a:t>Civil engineering inspection</a:t>
            </a:r>
          </a:p>
          <a:p>
            <a:pPr lvl="1"/>
            <a:r>
              <a:rPr lang="en-US" altLang="zh-TW" dirty="0" smtClean="0"/>
              <a:t>Obstacle detection</a:t>
            </a:r>
          </a:p>
          <a:p>
            <a:r>
              <a:rPr lang="en-US" altLang="zh-TW" dirty="0" smtClean="0"/>
              <a:t>Dense Point Clouds</a:t>
            </a:r>
          </a:p>
          <a:p>
            <a:pPr lvl="1"/>
            <a:r>
              <a:rPr lang="en-US" altLang="zh-TW" dirty="0" smtClean="0">
                <a:solidFill>
                  <a:srgbClr val="FF0000"/>
                </a:solidFill>
              </a:rPr>
              <a:t>Entertainment</a:t>
            </a:r>
          </a:p>
          <a:p>
            <a:pPr lvl="1"/>
            <a:r>
              <a:rPr lang="en-US" altLang="zh-TW" dirty="0" smtClean="0">
                <a:solidFill>
                  <a:srgbClr val="FF0000"/>
                </a:solidFill>
              </a:rPr>
              <a:t>Teleconference</a:t>
            </a:r>
            <a:endParaRPr lang="en-US" altLang="zh-TW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CC5ABE9-7982-4B05-AB5E-B4CF329D2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3968" y="4753401"/>
            <a:ext cx="3713594" cy="1961025"/>
          </a:xfrm>
          <a:prstGeom prst="rect">
            <a:avLst/>
          </a:prstGeom>
        </p:spPr>
      </p:pic>
      <p:sp>
        <p:nvSpPr>
          <p:cNvPr id="9" name="文字方塊 15">
            <a:extLst>
              <a:ext uri="{FF2B5EF4-FFF2-40B4-BE49-F238E27FC236}">
                <a16:creationId xmlns:a16="http://schemas.microsoft.com/office/drawing/2014/main" id="{5851B3EE-E7BA-4AC8-8EC3-CD6E973E0243}"/>
              </a:ext>
            </a:extLst>
          </p:cNvPr>
          <p:cNvSpPr txBox="1"/>
          <p:nvPr/>
        </p:nvSpPr>
        <p:spPr>
          <a:xfrm>
            <a:off x="755576" y="5959879"/>
            <a:ext cx="47525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Our usage scenario</a:t>
            </a:r>
            <a:endParaRPr lang="zh-TW" altLang="en-US" sz="2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C_Lidar.mp4" descr="PC_Lidar.mp4">
            <a:hlinkClick r:id="" action="ppaction://media"/>
            <a:extLst>
              <a:ext uri="{FF2B5EF4-FFF2-40B4-BE49-F238E27FC236}">
                <a16:creationId xmlns:a16="http://schemas.microsoft.com/office/drawing/2014/main" id="{4BC3E62F-2D6F-2348-A73E-1BB8C7624A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1365" t="19103" r="12865" b="13427"/>
          <a:stretch/>
        </p:blipFill>
        <p:spPr>
          <a:xfrm>
            <a:off x="5148064" y="3105527"/>
            <a:ext cx="2898349" cy="15216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2362" y="1485737"/>
            <a:ext cx="2232248" cy="161979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C8189567-4F68-8F49-9269-15A8456EC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610" y="4089073"/>
            <a:ext cx="885770" cy="66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57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5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162" y="-27384"/>
            <a:ext cx="8229600" cy="707777"/>
          </a:xfrm>
        </p:spPr>
        <p:txBody>
          <a:bodyPr/>
          <a:lstStyle/>
          <a:p>
            <a:r>
              <a:rPr lang="en-US" dirty="0" smtClean="0"/>
              <a:t>Subjective Results - </a:t>
            </a:r>
            <a:r>
              <a:rPr lang="en-US" altLang="zh-TW" dirty="0" smtClean="0"/>
              <a:t>Dancer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975007" y="621269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latin typeface="+mj-lt"/>
              </a:rPr>
              <a:t>Quality</a:t>
            </a:r>
            <a:endParaRPr lang="en-US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07948" y="621269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latin typeface="+mj-lt"/>
              </a:rPr>
              <a:t>Smoothness</a:t>
            </a:r>
            <a:endParaRPr lang="en-US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15708" y="3645024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latin typeface="+mj-lt"/>
              </a:rPr>
              <a:t>Preference</a:t>
            </a:r>
            <a:endParaRPr lang="en-US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58"/>
          <a:stretch/>
        </p:blipFill>
        <p:spPr>
          <a:xfrm>
            <a:off x="503976" y="3696753"/>
            <a:ext cx="3852000" cy="30446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8"/>
          <a:stretch/>
        </p:blipFill>
        <p:spPr>
          <a:xfrm>
            <a:off x="575984" y="673086"/>
            <a:ext cx="3852000" cy="30439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126" y="642429"/>
            <a:ext cx="3852000" cy="33626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17032"/>
            <a:ext cx="3810806" cy="310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61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162" y="-27384"/>
            <a:ext cx="8229600" cy="707777"/>
          </a:xfrm>
        </p:spPr>
        <p:txBody>
          <a:bodyPr/>
          <a:lstStyle/>
          <a:p>
            <a:r>
              <a:rPr lang="en-US" dirty="0" smtClean="0"/>
              <a:t>Subjective Results - Loot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975007" y="621269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latin typeface="+mj-lt"/>
              </a:rPr>
              <a:t>Quality</a:t>
            </a:r>
            <a:endParaRPr lang="en-US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07948" y="621269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latin typeface="+mj-lt"/>
              </a:rPr>
              <a:t>Smoothness</a:t>
            </a:r>
            <a:endParaRPr lang="en-US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15708" y="3645024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latin typeface="+mj-lt"/>
              </a:rPr>
              <a:t>Preference</a:t>
            </a:r>
            <a:endParaRPr lang="en-US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53"/>
          <a:stretch/>
        </p:blipFill>
        <p:spPr>
          <a:xfrm>
            <a:off x="503976" y="3717032"/>
            <a:ext cx="3852000" cy="30918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03"/>
          <a:stretch/>
        </p:blipFill>
        <p:spPr>
          <a:xfrm>
            <a:off x="539844" y="668603"/>
            <a:ext cx="3852000" cy="31204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642429"/>
            <a:ext cx="3852000" cy="33626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691954"/>
            <a:ext cx="3888432" cy="316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75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162" y="-27384"/>
            <a:ext cx="8229600" cy="707777"/>
          </a:xfrm>
        </p:spPr>
        <p:txBody>
          <a:bodyPr/>
          <a:lstStyle/>
          <a:p>
            <a:r>
              <a:rPr lang="en-US" dirty="0" smtClean="0"/>
              <a:t>Subjective Results - </a:t>
            </a:r>
            <a:r>
              <a:rPr lang="en-US" dirty="0" err="1" smtClean="0"/>
              <a:t>Longdress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975007" y="621269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latin typeface="+mj-lt"/>
              </a:rPr>
              <a:t>Quality</a:t>
            </a:r>
            <a:endParaRPr lang="en-US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07948" y="621269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latin typeface="+mj-lt"/>
              </a:rPr>
              <a:t>Smoothness</a:t>
            </a:r>
            <a:endParaRPr lang="en-US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15708" y="3645024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latin typeface="+mj-lt"/>
              </a:rPr>
              <a:t>Preference</a:t>
            </a:r>
            <a:endParaRPr lang="en-US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19"/>
          <a:stretch/>
        </p:blipFill>
        <p:spPr>
          <a:xfrm>
            <a:off x="503976" y="3717032"/>
            <a:ext cx="3852000" cy="30929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6"/>
          <a:stretch/>
        </p:blipFill>
        <p:spPr>
          <a:xfrm>
            <a:off x="550752" y="678047"/>
            <a:ext cx="3852000" cy="30746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440" y="678047"/>
            <a:ext cx="3852000" cy="33626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118" y="3741276"/>
            <a:ext cx="3737274" cy="304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53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162" y="-27384"/>
            <a:ext cx="8229600" cy="707777"/>
          </a:xfrm>
        </p:spPr>
        <p:txBody>
          <a:bodyPr/>
          <a:lstStyle/>
          <a:p>
            <a:r>
              <a:rPr lang="en-US" dirty="0" smtClean="0"/>
              <a:t>Subjective Results - </a:t>
            </a:r>
            <a:r>
              <a:rPr lang="en-US" dirty="0" err="1" smtClean="0"/>
              <a:t>Redandblack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975007" y="621269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latin typeface="+mj-lt"/>
              </a:rPr>
              <a:t>Quality</a:t>
            </a:r>
            <a:endParaRPr lang="en-US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07948" y="621269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latin typeface="+mj-lt"/>
              </a:rPr>
              <a:t>Smoothness</a:t>
            </a:r>
            <a:endParaRPr lang="en-US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15708" y="3645024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latin typeface="+mj-lt"/>
              </a:rPr>
              <a:t>Preference</a:t>
            </a:r>
            <a:endParaRPr lang="en-US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19"/>
          <a:stretch/>
        </p:blipFill>
        <p:spPr>
          <a:xfrm>
            <a:off x="503976" y="3705305"/>
            <a:ext cx="3852000" cy="30963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36"/>
          <a:stretch/>
        </p:blipFill>
        <p:spPr>
          <a:xfrm>
            <a:off x="528861" y="666304"/>
            <a:ext cx="3852000" cy="30957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181" y="621269"/>
            <a:ext cx="3852000" cy="33626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304" y="3695117"/>
            <a:ext cx="3863894" cy="314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6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don’t we use ML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NN-based PCC algorithms runs at least 10 times slower than SP-based ones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051720" y="5858266"/>
            <a:ext cx="68042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C.-H. Wu, C.-F. Hsu, T.-K. Hung, C. </a:t>
            </a:r>
            <a:r>
              <a:rPr lang="en-US" sz="1400" dirty="0" err="1"/>
              <a:t>Griwodz</a:t>
            </a:r>
            <a:r>
              <a:rPr lang="en-US" sz="1400" dirty="0"/>
              <a:t>, W. T. </a:t>
            </a:r>
            <a:r>
              <a:rPr lang="en-US" sz="1400" dirty="0" err="1"/>
              <a:t>Ooi</a:t>
            </a:r>
            <a:r>
              <a:rPr lang="en-US" sz="1400" dirty="0"/>
              <a:t>, and C.-H. Hsu. Quantitative</a:t>
            </a:r>
          </a:p>
          <a:p>
            <a:r>
              <a:rPr lang="en-US" sz="1400" dirty="0"/>
              <a:t>comparison of point cloud compression algorithms with PCC Arena. IEEE</a:t>
            </a:r>
          </a:p>
          <a:p>
            <a:r>
              <a:rPr lang="en-US" sz="1400" dirty="0"/>
              <a:t>Transactions on Multimedia, pages 1–16, February 2022. Accepted to Appear</a:t>
            </a:r>
          </a:p>
        </p:txBody>
      </p:sp>
    </p:spTree>
    <p:extLst>
      <p:ext uri="{BB962C8B-B14F-4D97-AF65-F5344CB8AC3E}">
        <p14:creationId xmlns:p14="http://schemas.microsoft.com/office/powerpoint/2010/main" val="172043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CB5BFCB4-BBC3-49E1-9476-441E383E4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MOTIVATIONS</a:t>
            </a:r>
            <a:endParaRPr lang="zh-TW" altLang="en-US" dirty="0"/>
          </a:p>
        </p:txBody>
      </p:sp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B31E347B-1E59-417D-9326-1498E649E9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BB9F757-89F3-405E-B80A-D0AF157F9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27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use V-PCC as the ref SW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Proposed by a well </a:t>
            </a:r>
            <a:r>
              <a:rPr lang="en-US" dirty="0"/>
              <a:t>known ISO/IEC standards organization </a:t>
            </a:r>
            <a:r>
              <a:rPr lang="en-US" dirty="0" smtClean="0"/>
              <a:t>group: MPEG</a:t>
            </a:r>
          </a:p>
          <a:p>
            <a:r>
              <a:rPr lang="en-US" dirty="0" smtClean="0"/>
              <a:t>SP-based </a:t>
            </a:r>
            <a:r>
              <a:rPr lang="en-US" altLang="zh-TW" dirty="0" smtClean="0"/>
              <a:t>PCC</a:t>
            </a:r>
            <a:r>
              <a:rPr lang="zh-TW" altLang="en-US" dirty="0" smtClean="0"/>
              <a:t> </a:t>
            </a:r>
            <a:r>
              <a:rPr lang="en-US" altLang="zh-TW" dirty="0" smtClean="0"/>
              <a:t>algorithm</a:t>
            </a:r>
          </a:p>
          <a:p>
            <a:r>
              <a:rPr lang="en-US" dirty="0" smtClean="0"/>
              <a:t>Suitable for point cloud videos</a:t>
            </a:r>
          </a:p>
          <a:p>
            <a:r>
              <a:rPr lang="en-US" dirty="0" smtClean="0"/>
              <a:t>Well documented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861166" y="5570973"/>
            <a:ext cx="582563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S. Schwarz, M. </a:t>
            </a:r>
            <a:r>
              <a:rPr lang="en-US" sz="1400" dirty="0" err="1"/>
              <a:t>Preda</a:t>
            </a:r>
            <a:r>
              <a:rPr lang="en-US" sz="1400" dirty="0"/>
              <a:t>, V. </a:t>
            </a:r>
            <a:r>
              <a:rPr lang="en-US" sz="1400" dirty="0" err="1"/>
              <a:t>Baroncini</a:t>
            </a:r>
            <a:r>
              <a:rPr lang="en-US" sz="1400" dirty="0"/>
              <a:t>, M. </a:t>
            </a:r>
            <a:r>
              <a:rPr lang="en-US" sz="1400" dirty="0" err="1"/>
              <a:t>Budagavi</a:t>
            </a:r>
            <a:r>
              <a:rPr lang="en-US" sz="1400" dirty="0"/>
              <a:t>, P. Cesar, P. A. Chou,</a:t>
            </a:r>
          </a:p>
          <a:p>
            <a:r>
              <a:rPr lang="en-US" sz="1400" dirty="0"/>
              <a:t>R. A. Cohen, M. </a:t>
            </a:r>
            <a:r>
              <a:rPr lang="en-US" sz="1400" dirty="0" err="1"/>
              <a:t>Krivoku´ca</a:t>
            </a:r>
            <a:r>
              <a:rPr lang="en-US" sz="1400" dirty="0"/>
              <a:t>, S. </a:t>
            </a:r>
            <a:r>
              <a:rPr lang="en-US" sz="1400" dirty="0" err="1"/>
              <a:t>Lasserre</a:t>
            </a:r>
            <a:r>
              <a:rPr lang="en-US" sz="1400" dirty="0"/>
              <a:t>, Z. Li et al., “Emerging MPEG</a:t>
            </a:r>
          </a:p>
          <a:p>
            <a:r>
              <a:rPr lang="en-US" sz="1400" dirty="0"/>
              <a:t>standards for point cloud compression,” IEEE Journal on Emerging and</a:t>
            </a:r>
          </a:p>
          <a:p>
            <a:r>
              <a:rPr lang="en-US" sz="1400" dirty="0"/>
              <a:t>Selected Topics in Circuits and Systems, vol. 9, no. 1, pp. 133–148,</a:t>
            </a:r>
          </a:p>
          <a:p>
            <a:r>
              <a:rPr lang="en-US" sz="1400" dirty="0"/>
              <a:t>2018.</a:t>
            </a:r>
          </a:p>
        </p:txBody>
      </p:sp>
    </p:spTree>
    <p:extLst>
      <p:ext uri="{BB962C8B-B14F-4D97-AF65-F5344CB8AC3E}">
        <p14:creationId xmlns:p14="http://schemas.microsoft.com/office/powerpoint/2010/main" val="75502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PC</a:t>
            </a:r>
            <a:r>
              <a:rPr lang="zh-TW" altLang="en-US" dirty="0" smtClean="0"/>
              <a:t> </a:t>
            </a:r>
            <a:r>
              <a:rPr lang="en-US" altLang="zh-TW" dirty="0" smtClean="0"/>
              <a:t>MB/s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522451"/>
            <a:ext cx="7230170" cy="45307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47864" y="600186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1200" dirty="0" smtClean="0"/>
              <a:t>C</a:t>
            </a:r>
            <a:r>
              <a:rPr lang="en-US" altLang="zh-TW" sz="1200" dirty="0"/>
              <a:t>. Cao, M. </a:t>
            </a:r>
            <a:r>
              <a:rPr lang="en-US" altLang="zh-TW" sz="1200" dirty="0" err="1"/>
              <a:t>Preda</a:t>
            </a:r>
            <a:r>
              <a:rPr lang="en-US" altLang="zh-TW" sz="1200" dirty="0"/>
              <a:t>, and T. </a:t>
            </a:r>
            <a:r>
              <a:rPr lang="en-US" altLang="zh-TW" sz="1200" dirty="0" err="1"/>
              <a:t>Zaharia</a:t>
            </a:r>
            <a:r>
              <a:rPr lang="en-US" altLang="zh-TW" sz="1200" dirty="0"/>
              <a:t>, “3D point cloud compression: A survey,” ACM International Conference on 3D Web Technology (Web3D’19), pages 1–9, July 2019.</a:t>
            </a:r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26921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NCI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200"/>
            <a:ext cx="8334944" cy="15017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4" y="3501008"/>
            <a:ext cx="2520280" cy="254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47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GPSNR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DC983-A656-4310-B853-8C30532C0C2A}" type="slidenum">
              <a:rPr lang="en-US" smtClean="0"/>
              <a:pPr/>
              <a:t>63</a:t>
            </a:fld>
            <a:endParaRPr lang="en-US"/>
          </a:p>
        </p:txBody>
      </p:sp>
      <p:pic>
        <p:nvPicPr>
          <p:cNvPr id="7" name="圖片 5">
            <a:extLst>
              <a:ext uri="{FF2B5EF4-FFF2-40B4-BE49-F238E27FC236}">
                <a16:creationId xmlns:a16="http://schemas.microsoft.com/office/drawing/2014/main" id="{BB250B3D-CE81-4EEB-BE28-65759BE82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700808"/>
            <a:ext cx="4248286" cy="6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65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C45E9205-1F7F-4D50-BA6A-DE3D46625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Issue of Dynamic Point Cloud Streaming (1/3)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9B59F50-9D16-4F9F-85D3-C2758546B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E6AF-DAEA-4301-BA54-194089EF85FC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4" name="內容版面配置區 13">
            <a:extLst>
              <a:ext uri="{FF2B5EF4-FFF2-40B4-BE49-F238E27FC236}">
                <a16:creationId xmlns:a16="http://schemas.microsoft.com/office/drawing/2014/main" id="{3EA89AEA-15AE-4AF3-9C2C-ED98FFD0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003435"/>
            <a:ext cx="8229600" cy="943160"/>
          </a:xfrm>
        </p:spPr>
        <p:txBody>
          <a:bodyPr/>
          <a:lstStyle/>
          <a:p>
            <a:r>
              <a:rPr lang="en-US" altLang="zh-TW" dirty="0" smtClean="0"/>
              <a:t>Streaming uncompressed dynamic point cloud dictates more than 4 </a:t>
            </a:r>
            <a:r>
              <a:rPr lang="en-US" altLang="zh-TW" dirty="0" err="1" smtClean="0"/>
              <a:t>Gbps</a:t>
            </a:r>
            <a:endParaRPr lang="zh-TW" alt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980" y="1442489"/>
            <a:ext cx="7325444" cy="3646223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>
            <a:off x="1999084" y="2204864"/>
            <a:ext cx="1368152" cy="0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 bwMode="auto">
          <a:xfrm>
            <a:off x="4303340" y="2204864"/>
            <a:ext cx="1296144" cy="0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文字方塊 25">
            <a:extLst>
              <a:ext uri="{FF2B5EF4-FFF2-40B4-BE49-F238E27FC236}">
                <a16:creationId xmlns:a16="http://schemas.microsoft.com/office/drawing/2014/main" id="{15E931C5-7600-4639-AC86-BD8EE2047900}"/>
              </a:ext>
            </a:extLst>
          </p:cNvPr>
          <p:cNvSpPr txBox="1"/>
          <p:nvPr/>
        </p:nvSpPr>
        <p:spPr>
          <a:xfrm>
            <a:off x="457200" y="5804216"/>
            <a:ext cx="8418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Compression before streaming </a:t>
            </a:r>
            <a:r>
              <a:rPr lang="en-US" altLang="zh-TW" sz="32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is essential</a:t>
            </a:r>
            <a:endParaRPr lang="en-US" altLang="zh-TW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文字方塊 25">
            <a:extLst>
              <a:ext uri="{FF2B5EF4-FFF2-40B4-BE49-F238E27FC236}">
                <a16:creationId xmlns:a16="http://schemas.microsoft.com/office/drawing/2014/main" id="{15E931C5-7600-4639-AC86-BD8EE2047900}"/>
              </a:ext>
            </a:extLst>
          </p:cNvPr>
          <p:cNvSpPr txBox="1"/>
          <p:nvPr/>
        </p:nvSpPr>
        <p:spPr>
          <a:xfrm>
            <a:off x="367550" y="2902391"/>
            <a:ext cx="5356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More than 0.5 M points [1]</a:t>
            </a:r>
            <a:endParaRPr lang="en-US" altLang="zh-TW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文字方塊 26">
            <a:extLst>
              <a:ext uri="{FF2B5EF4-FFF2-40B4-BE49-F238E27FC236}">
                <a16:creationId xmlns:a16="http://schemas.microsoft.com/office/drawing/2014/main" id="{F103B6F7-BBF5-43FB-8493-A756E0921545}"/>
              </a:ext>
            </a:extLst>
          </p:cNvPr>
          <p:cNvSpPr txBox="1"/>
          <p:nvPr/>
        </p:nvSpPr>
        <p:spPr>
          <a:xfrm>
            <a:off x="3734619" y="6381328"/>
            <a:ext cx="496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dirty="0"/>
              <a:t>[1] C. Cao, M. </a:t>
            </a:r>
            <a:r>
              <a:rPr lang="en-US" altLang="zh-TW" sz="1000" dirty="0" err="1"/>
              <a:t>Preda</a:t>
            </a:r>
            <a:r>
              <a:rPr lang="en-US" altLang="zh-TW" sz="1000" dirty="0"/>
              <a:t>, and T. </a:t>
            </a:r>
            <a:r>
              <a:rPr lang="en-US" altLang="zh-TW" sz="1000" dirty="0" err="1"/>
              <a:t>Zaharia</a:t>
            </a:r>
            <a:r>
              <a:rPr lang="en-US" altLang="zh-TW" sz="1000" dirty="0"/>
              <a:t>, “3D point cloud compression: A survey,” ACM International Conference on 3D Web Technology (Web3D’19), pages 1–9, July 2019.</a:t>
            </a:r>
            <a:endParaRPr lang="zh-TW" altLang="en-US" sz="1000" dirty="0"/>
          </a:p>
        </p:txBody>
      </p:sp>
    </p:spTree>
    <p:extLst>
      <p:ext uri="{BB962C8B-B14F-4D97-AF65-F5344CB8AC3E}">
        <p14:creationId xmlns:p14="http://schemas.microsoft.com/office/powerpoint/2010/main" val="51315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C45E9205-1F7F-4D50-BA6A-DE3D46625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Issue of Dynamic Point Cloud Streaming (2/3)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9B59F50-9D16-4F9F-85D3-C2758546B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E6AF-DAEA-4301-BA54-194089EF85FC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4" name="內容版面配置區 13">
            <a:extLst>
              <a:ext uri="{FF2B5EF4-FFF2-40B4-BE49-F238E27FC236}">
                <a16:creationId xmlns:a16="http://schemas.microsoft.com/office/drawing/2014/main" id="{3EA89AEA-15AE-4AF3-9C2C-ED98FFD0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229200"/>
            <a:ext cx="8229600" cy="943160"/>
          </a:xfrm>
        </p:spPr>
        <p:txBody>
          <a:bodyPr/>
          <a:lstStyle/>
          <a:p>
            <a:r>
              <a:rPr lang="en-US" altLang="zh-TW" dirty="0" smtClean="0"/>
              <a:t>Lost or late packets of encoded </a:t>
            </a:r>
            <a:r>
              <a:rPr lang="en-US" altLang="zh-TW" dirty="0" err="1" smtClean="0"/>
              <a:t>bitstreams</a:t>
            </a:r>
            <a:r>
              <a:rPr lang="en-US" altLang="zh-TW" dirty="0" smtClean="0"/>
              <a:t> </a:t>
            </a:r>
            <a:r>
              <a:rPr lang="en-US" altLang="zh-TW" dirty="0" smtClean="0">
                <a:solidFill>
                  <a:srgbClr val="FF0000"/>
                </a:solidFill>
              </a:rPr>
              <a:t>degrade visual quality</a:t>
            </a:r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980" y="1442489"/>
            <a:ext cx="7325444" cy="3646223"/>
          </a:xfrm>
          <a:prstGeom prst="rect">
            <a:avLst/>
          </a:prstGeom>
        </p:spPr>
      </p:pic>
      <p:cxnSp>
        <p:nvCxnSpPr>
          <p:cNvPr id="21" name="Elbow Connector 20"/>
          <p:cNvCxnSpPr/>
          <p:nvPr/>
        </p:nvCxnSpPr>
        <p:spPr bwMode="auto">
          <a:xfrm>
            <a:off x="6516360" y="2225328"/>
            <a:ext cx="1296000" cy="666000"/>
          </a:xfrm>
          <a:prstGeom prst="bentConnector3">
            <a:avLst>
              <a:gd name="adj1" fmla="val 99971"/>
            </a:avLst>
          </a:prstGeom>
          <a:ln>
            <a:headEnd type="none" w="med" len="med"/>
            <a:tailEnd type="triangle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Elbow Connector 29"/>
          <p:cNvCxnSpPr/>
          <p:nvPr/>
        </p:nvCxnSpPr>
        <p:spPr bwMode="auto">
          <a:xfrm rot="10800000" flipV="1">
            <a:off x="6840360" y="3593185"/>
            <a:ext cx="972000" cy="753653"/>
          </a:xfrm>
          <a:prstGeom prst="bentConnector3">
            <a:avLst>
              <a:gd name="adj1" fmla="val -1920"/>
            </a:avLst>
          </a:prstGeom>
          <a:ln>
            <a:headEnd type="none" w="med" len="med"/>
            <a:tailEnd type="triangle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99" b="98051" l="9972" r="897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5696" y="3472844"/>
            <a:ext cx="850329" cy="161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78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C45E9205-1F7F-4D50-BA6A-DE3D46625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Issue of Dynamic Point Cloud Streaming (3/3)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9B59F50-9D16-4F9F-85D3-C2758546B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E6AF-DAEA-4301-BA54-194089EF85FC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4" name="內容版面配置區 13">
            <a:extLst>
              <a:ext uri="{FF2B5EF4-FFF2-40B4-BE49-F238E27FC236}">
                <a16:creationId xmlns:a16="http://schemas.microsoft.com/office/drawing/2014/main" id="{3EA89AEA-15AE-4AF3-9C2C-ED98FFD0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229200"/>
            <a:ext cx="8229600" cy="943160"/>
          </a:xfrm>
        </p:spPr>
        <p:txBody>
          <a:bodyPr/>
          <a:lstStyle/>
          <a:p>
            <a:r>
              <a:rPr lang="en-US" altLang="zh-TW" dirty="0" smtClean="0"/>
              <a:t>Lost or late packets of encoded </a:t>
            </a:r>
            <a:r>
              <a:rPr lang="en-US" altLang="zh-TW" dirty="0" err="1" smtClean="0"/>
              <a:t>bitstreams</a:t>
            </a:r>
            <a:r>
              <a:rPr lang="en-US" altLang="zh-TW" dirty="0" smtClean="0"/>
              <a:t> degrade visual quality</a:t>
            </a:r>
            <a:endParaRPr lang="zh-TW" altLang="en-US" dirty="0"/>
          </a:p>
        </p:txBody>
      </p:sp>
      <p:pic>
        <p:nvPicPr>
          <p:cNvPr id="35" name="basket_2df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 bwMode="auto">
          <a:xfrm>
            <a:off x="860919" y="1464903"/>
            <a:ext cx="3717031" cy="371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dancer_2dfc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2000" y="1464903"/>
            <a:ext cx="3717032" cy="3717032"/>
          </a:xfrm>
          <a:prstGeom prst="rect">
            <a:avLst/>
          </a:prstGeom>
        </p:spPr>
      </p:pic>
      <p:sp>
        <p:nvSpPr>
          <p:cNvPr id="37" name="文字方塊 25">
            <a:extLst>
              <a:ext uri="{FF2B5EF4-FFF2-40B4-BE49-F238E27FC236}">
                <a16:creationId xmlns:a16="http://schemas.microsoft.com/office/drawing/2014/main" id="{15E931C5-7600-4639-AC86-BD8EE2047900}"/>
              </a:ext>
            </a:extLst>
          </p:cNvPr>
          <p:cNvSpPr txBox="1"/>
          <p:nvPr/>
        </p:nvSpPr>
        <p:spPr>
          <a:xfrm>
            <a:off x="551439" y="6020461"/>
            <a:ext cx="8418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That’s why we need error concealment</a:t>
            </a:r>
            <a:endParaRPr lang="en-US" altLang="zh-TW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611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00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0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theme/theme1.xml><?xml version="1.0" encoding="utf-8"?>
<a:theme xmlns:a="http://schemas.openxmlformats.org/drawingml/2006/main" name="Level">
  <a:themeElements>
    <a:clrScheme name="Level 9">
      <a:dk1>
        <a:srgbClr val="000000"/>
      </a:dk1>
      <a:lt1>
        <a:srgbClr val="FFFFFF"/>
      </a:lt1>
      <a:dk2>
        <a:srgbClr val="666699"/>
      </a:dk2>
      <a:lt2>
        <a:srgbClr val="FFCC00"/>
      </a:lt2>
      <a:accent1>
        <a:srgbClr val="FF9900"/>
      </a:accent1>
      <a:accent2>
        <a:srgbClr val="FF9900"/>
      </a:accent2>
      <a:accent3>
        <a:srgbClr val="FFFFFF"/>
      </a:accent3>
      <a:accent4>
        <a:srgbClr val="000000"/>
      </a:accent4>
      <a:accent5>
        <a:srgbClr val="FFCAAA"/>
      </a:accent5>
      <a:accent6>
        <a:srgbClr val="E78A00"/>
      </a:accent6>
      <a:hlink>
        <a:srgbClr val="666699"/>
      </a:hlink>
      <a:folHlink>
        <a:srgbClr val="999966"/>
      </a:folHlink>
    </a:clrScheme>
    <a:fontScheme name="Level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9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A2271301-13BD-46EB-A9FF-1533B9C443C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19926</TotalTime>
  <Words>3890</Words>
  <Application>Microsoft Office PowerPoint</Application>
  <PresentationFormat>On-screen Show (4:3)</PresentationFormat>
  <Paragraphs>668</Paragraphs>
  <Slides>63</Slides>
  <Notes>48</Notes>
  <HiddenSlides>0</HiddenSlides>
  <MMClips>16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4" baseType="lpstr">
      <vt:lpstr>CMMI12</vt:lpstr>
      <vt:lpstr>CMMI8</vt:lpstr>
      <vt:lpstr>CMR12</vt:lpstr>
      <vt:lpstr>CMSY10</vt:lpstr>
      <vt:lpstr>新細明體</vt:lpstr>
      <vt:lpstr>Arial</vt:lpstr>
      <vt:lpstr>Bahnschrift Light SemiCondensed</vt:lpstr>
      <vt:lpstr>Comic Sans MS</vt:lpstr>
      <vt:lpstr>Times New Roman</vt:lpstr>
      <vt:lpstr>Wingdings</vt:lpstr>
      <vt:lpstr>Level</vt:lpstr>
      <vt:lpstr>On Error Concealment of  Dynamic 3D Point Cloud Streaming</vt:lpstr>
      <vt:lpstr>Outline</vt:lpstr>
      <vt:lpstr>introduction</vt:lpstr>
      <vt:lpstr>3D Representations</vt:lpstr>
      <vt:lpstr>Point Cloud Characteristics</vt:lpstr>
      <vt:lpstr>MOTIVATIONS</vt:lpstr>
      <vt:lpstr>Issue of Dynamic Point Cloud Streaming (1/3)</vt:lpstr>
      <vt:lpstr>Issue of Dynamic Point Cloud Streaming (2/3)</vt:lpstr>
      <vt:lpstr>Issue of Dynamic Point Cloud Streaming (3/3)</vt:lpstr>
      <vt:lpstr>Related Work</vt:lpstr>
      <vt:lpstr>MPEG Video-based Point Cloud Compression (V-PCC)</vt:lpstr>
      <vt:lpstr>Error Concealment for 2D Videos </vt:lpstr>
      <vt:lpstr>Error Concealment for 3D Point Clouds</vt:lpstr>
      <vt:lpstr>Problem</vt:lpstr>
      <vt:lpstr>Create V-PCC Loss Patterns</vt:lpstr>
      <vt:lpstr>Results from Loss Pattern</vt:lpstr>
      <vt:lpstr>Concealment Strategies</vt:lpstr>
      <vt:lpstr>SOLUTIONS</vt:lpstr>
      <vt:lpstr>Nearest Point (NP)</vt:lpstr>
      <vt:lpstr>Error Concealment Schemes</vt:lpstr>
      <vt:lpstr>Point-to-Point Interpolation (PI)</vt:lpstr>
      <vt:lpstr>PowerPoint Presentation</vt:lpstr>
      <vt:lpstr>Triangular Interpolation (TI)</vt:lpstr>
      <vt:lpstr>PowerPoint Presentation</vt:lpstr>
      <vt:lpstr>Cube-based Motion Interpolation (CMI)</vt:lpstr>
      <vt:lpstr>PowerPoint Presentation</vt:lpstr>
      <vt:lpstr>Neighbor Cube-based Motion Interpolation (NCI)</vt:lpstr>
      <vt:lpstr>PowerPoint Presentation</vt:lpstr>
      <vt:lpstr>Experimental Setup</vt:lpstr>
      <vt:lpstr>Experimental Setup</vt:lpstr>
      <vt:lpstr>Performance Metrics</vt:lpstr>
      <vt:lpstr>Objective Results</vt:lpstr>
      <vt:lpstr>Per-Frame Line Figure</vt:lpstr>
      <vt:lpstr>Per-Frame Line Figure</vt:lpstr>
      <vt:lpstr>Cumulative Distribution Function (CDF)</vt:lpstr>
      <vt:lpstr>Overall Quality of GPSNR</vt:lpstr>
      <vt:lpstr>Overall Quality of Hausdorff Distance</vt:lpstr>
      <vt:lpstr>Overall Quality of CPSNR</vt:lpstr>
      <vt:lpstr>Overall Quality of PSNR</vt:lpstr>
      <vt:lpstr>Overall Quality of SSIM</vt:lpstr>
      <vt:lpstr>Overall Quality of VMAF</vt:lpstr>
      <vt:lpstr>Sequences with Inferior Quality</vt:lpstr>
      <vt:lpstr>Per-frame Running Time</vt:lpstr>
      <vt:lpstr>Subjective Results</vt:lpstr>
      <vt:lpstr>Experimental Setup</vt:lpstr>
      <vt:lpstr>Subjective Results - Basketball</vt:lpstr>
      <vt:lpstr>Subjective Results - Queen</vt:lpstr>
      <vt:lpstr>Subjective Results - Soldier</vt:lpstr>
      <vt:lpstr>CONCLUSION</vt:lpstr>
      <vt:lpstr>Conclusion</vt:lpstr>
      <vt:lpstr>Future Work</vt:lpstr>
      <vt:lpstr>Publications and Cooperators</vt:lpstr>
      <vt:lpstr>Q&amp;A</vt:lpstr>
      <vt:lpstr>Applications on Point Clouds</vt:lpstr>
      <vt:lpstr>Subjective Results - Dancer</vt:lpstr>
      <vt:lpstr>Subjective Results - Loot</vt:lpstr>
      <vt:lpstr>Subjective Results - Longdress</vt:lpstr>
      <vt:lpstr>Subjective Results - Redandblack</vt:lpstr>
      <vt:lpstr>Why don’t we use ML</vt:lpstr>
      <vt:lpstr>Why use V-PCC as the ref SW</vt:lpstr>
      <vt:lpstr>PC MB/s</vt:lpstr>
      <vt:lpstr>NCI</vt:lpstr>
      <vt:lpstr>GPSNR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PCC Arena: A Comprehensive Comparison for Point Cloud Compression Algorithms</dc:title>
  <dc:creator>吳丞浩</dc:creator>
  <cp:lastModifiedBy>Token</cp:lastModifiedBy>
  <cp:revision>423</cp:revision>
  <dcterms:created xsi:type="dcterms:W3CDTF">2020-03-08T07:01:48Z</dcterms:created>
  <dcterms:modified xsi:type="dcterms:W3CDTF">2022-07-08T16:44:07Z</dcterms:modified>
</cp:coreProperties>
</file>