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66"/>
  </p:notesMasterIdLst>
  <p:sldIdLst>
    <p:sldId id="256" r:id="rId2"/>
    <p:sldId id="257" r:id="rId3"/>
    <p:sldId id="258" r:id="rId4"/>
    <p:sldId id="318" r:id="rId5"/>
    <p:sldId id="31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307" r:id="rId17"/>
    <p:sldId id="274" r:id="rId18"/>
    <p:sldId id="273" r:id="rId19"/>
    <p:sldId id="275" r:id="rId20"/>
    <p:sldId id="276" r:id="rId21"/>
    <p:sldId id="281" r:id="rId22"/>
    <p:sldId id="277" r:id="rId23"/>
    <p:sldId id="331" r:id="rId24"/>
    <p:sldId id="278" r:id="rId25"/>
    <p:sldId id="279" r:id="rId26"/>
    <p:sldId id="280" r:id="rId27"/>
    <p:sldId id="285" r:id="rId28"/>
    <p:sldId id="287" r:id="rId29"/>
    <p:sldId id="284" r:id="rId30"/>
    <p:sldId id="320" r:id="rId31"/>
    <p:sldId id="288" r:id="rId32"/>
    <p:sldId id="321" r:id="rId33"/>
    <p:sldId id="290" r:id="rId34"/>
    <p:sldId id="289" r:id="rId35"/>
    <p:sldId id="291" r:id="rId36"/>
    <p:sldId id="292" r:id="rId37"/>
    <p:sldId id="295" r:id="rId38"/>
    <p:sldId id="294" r:id="rId39"/>
    <p:sldId id="310" r:id="rId40"/>
    <p:sldId id="312" r:id="rId41"/>
    <p:sldId id="313" r:id="rId42"/>
    <p:sldId id="314" r:id="rId43"/>
    <p:sldId id="315" r:id="rId44"/>
    <p:sldId id="316" r:id="rId45"/>
    <p:sldId id="317" r:id="rId46"/>
    <p:sldId id="303" r:id="rId47"/>
    <p:sldId id="308" r:id="rId48"/>
    <p:sldId id="322" r:id="rId49"/>
    <p:sldId id="298" r:id="rId50"/>
    <p:sldId id="304" r:id="rId51"/>
    <p:sldId id="335" r:id="rId52"/>
    <p:sldId id="309" r:id="rId53"/>
    <p:sldId id="334" r:id="rId54"/>
    <p:sldId id="333" r:id="rId55"/>
    <p:sldId id="330" r:id="rId56"/>
    <p:sldId id="332" r:id="rId57"/>
    <p:sldId id="266" r:id="rId58"/>
    <p:sldId id="306" r:id="rId59"/>
    <p:sldId id="324" r:id="rId60"/>
    <p:sldId id="325" r:id="rId61"/>
    <p:sldId id="326" r:id="rId62"/>
    <p:sldId id="327" r:id="rId63"/>
    <p:sldId id="328" r:id="rId64"/>
    <p:sldId id="286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9" autoAdjust="0"/>
    <p:restoredTop sz="91022" autoAdjust="0"/>
  </p:normalViewPr>
  <p:slideViewPr>
    <p:cSldViewPr snapToGrid="0">
      <p:cViewPr varScale="1">
        <p:scale>
          <a:sx n="88" d="100"/>
          <a:sy n="88" d="100"/>
        </p:scale>
        <p:origin x="12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05A2-A903-4D3A-B713-13E40CD394FA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75CF0-BE87-4143-8520-C46DAA15D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0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By develop of ML</a:t>
            </a:r>
          </a:p>
          <a:p>
            <a:r>
              <a:rPr lang="en-US" altLang="zh-CN" dirty="0"/>
              <a:t>Depth -&gt; 3D modeling, thermal-&gt; anomaly detection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2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主要关注与我们相同目标与</a:t>
            </a:r>
            <a:r>
              <a:rPr lang="en-US" altLang="zh-CN" dirty="0"/>
              <a:t>client</a:t>
            </a:r>
            <a:r>
              <a:rPr lang="zh-CN" altLang="en-US" dirty="0"/>
              <a:t>环境的算法，最近几年的</a:t>
            </a:r>
            <a:r>
              <a:rPr lang="en-US" altLang="zh-CN" dirty="0"/>
              <a:t>state of the art</a:t>
            </a:r>
          </a:p>
          <a:p>
            <a:r>
              <a:rPr lang="en-US" altLang="zh-CN" dirty="0" err="1"/>
              <a:t>FedCon</a:t>
            </a:r>
            <a:r>
              <a:rPr lang="en-US" altLang="zh-CN" dirty="0"/>
              <a:t> similar to server model, far to last round model</a:t>
            </a:r>
          </a:p>
          <a:p>
            <a:r>
              <a:rPr lang="en-US" altLang="zh-CN" dirty="0"/>
              <a:t>Beta1, beta2 in Adam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89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Client-side server-side learning target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85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Target: Lower computation resource consumption</a:t>
            </a:r>
          </a:p>
          <a:p>
            <a:r>
              <a:rPr lang="en-US" altLang="zh-CN" dirty="0"/>
              <a:t>Client train full model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6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Server-side is the core design of HPFL</a:t>
            </a:r>
          </a:p>
          <a:p>
            <a:r>
              <a:rPr lang="en-US" altLang="zh-CN" dirty="0"/>
              <a:t>Modularized HPFL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5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will show in experiments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57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Server-side cannot access sensitive data</a:t>
            </a:r>
          </a:p>
          <a:p>
            <a:r>
              <a:rPr lang="en-US" altLang="zh-CN" dirty="0"/>
              <a:t>Server model from average client model</a:t>
            </a:r>
          </a:p>
          <a:p>
            <a:r>
              <a:rPr lang="en-US" altLang="zh-CN" dirty="0"/>
              <a:t>Decided by specific application and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242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Distillation model training with insensitive data only cause bias</a:t>
            </a:r>
          </a:p>
          <a:p>
            <a:r>
              <a:rPr lang="en-US" altLang="zh-CN" dirty="0"/>
              <a:t>Comm. cost</a:t>
            </a:r>
          </a:p>
          <a:p>
            <a:r>
              <a:rPr lang="en-US" altLang="zh-CN" dirty="0"/>
              <a:t>Regular distillation = offline distillation</a:t>
            </a:r>
          </a:p>
          <a:p>
            <a:r>
              <a:rPr lang="en-US" altLang="zh-CN" dirty="0"/>
              <a:t>Client model -&gt; teacher, distillation model -&gt; student</a:t>
            </a:r>
          </a:p>
          <a:p>
            <a:r>
              <a:rPr lang="en-US" altLang="zh-CN" dirty="0"/>
              <a:t>Decided by model structure</a:t>
            </a:r>
          </a:p>
          <a:p>
            <a:r>
              <a:rPr lang="en-US" altLang="zh-CN" dirty="0"/>
              <a:t>In HPP distillation model decoder same with server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3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not all trained part will be merged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126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Inception -&gt; merge 2 parallel conv. results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6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Select multiple parameter combination and merge methods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All applications based on ML</a:t>
            </a:r>
          </a:p>
          <a:p>
            <a:r>
              <a:rPr lang="en-US" altLang="zh-CN" dirty="0"/>
              <a:t>Regular centralized learning method</a:t>
            </a:r>
          </a:p>
          <a:p>
            <a:r>
              <a:rPr lang="en-US" altLang="zh-CN" dirty="0"/>
              <a:t>RGB-D/T camera is cheap, widely used</a:t>
            </a:r>
          </a:p>
          <a:p>
            <a:r>
              <a:rPr lang="en-US" altLang="zh-CN" dirty="0"/>
              <a:t>Parallel SL has same performance of FL, hard implement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90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MLP</a:t>
            </a:r>
          </a:p>
          <a:p>
            <a:r>
              <a:rPr lang="en-US" altLang="zh-CN" dirty="0"/>
              <a:t>Vector multiplication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35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Author provide dataset</a:t>
            </a:r>
          </a:p>
          <a:p>
            <a:r>
              <a:rPr lang="en-US" altLang="zh-CN" dirty="0"/>
              <a:t>Each client get same amount of dataset, default 8 clients</a:t>
            </a:r>
          </a:p>
          <a:p>
            <a:r>
              <a:rPr lang="en-US" altLang="zh-CN" dirty="0"/>
              <a:t>In segmentation, each image has multi class</a:t>
            </a:r>
          </a:p>
          <a:p>
            <a:r>
              <a:rPr lang="en-US" altLang="zh-CN" dirty="0"/>
              <a:t>Different non-</a:t>
            </a:r>
            <a:r>
              <a:rPr lang="en-US" altLang="zh-CN" dirty="0" err="1"/>
              <a:t>iid</a:t>
            </a:r>
            <a:r>
              <a:rPr lang="en-US" altLang="zh-CN" dirty="0"/>
              <a:t> data distributions affect HPFL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10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Alpha = 0.1 works worse in </a:t>
            </a:r>
            <a:r>
              <a:rPr lang="en-US" altLang="zh-CN" dirty="0" err="1"/>
              <a:t>MFNet</a:t>
            </a:r>
            <a:endParaRPr lang="en-US" altLang="zh-CN" dirty="0"/>
          </a:p>
          <a:p>
            <a:r>
              <a:rPr lang="en-US" altLang="zh-CN" dirty="0"/>
              <a:t>Learning rate, epoch is fixed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50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HPP destroy too many data link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380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Compressed by jpeg with quality 80</a:t>
            </a:r>
          </a:p>
          <a:p>
            <a:r>
              <a:rPr lang="en-US" altLang="zh-CN" dirty="0"/>
              <a:t>No accuracy decrease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272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HPD, HPE all bad in different 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029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655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Each client get fewer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91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Close to centralized learning</a:t>
            </a:r>
          </a:p>
          <a:p>
            <a:r>
              <a:rPr lang="en-US" altLang="zh-CN" dirty="0"/>
              <a:t>We will show the inference result later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818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7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*Horizontal FL -&gt; same feature</a:t>
            </a:r>
          </a:p>
          <a:p>
            <a:r>
              <a:rPr lang="en-US" altLang="zh-CN" dirty="0"/>
              <a:t>Vertical FL -&gt; same label </a:t>
            </a:r>
          </a:p>
          <a:p>
            <a:r>
              <a:rPr lang="en-US" altLang="zh-CN" dirty="0"/>
              <a:t>Cannot see all training data</a:t>
            </a:r>
          </a:p>
          <a:p>
            <a:r>
              <a:rPr lang="en-US" altLang="zh-CN" dirty="0"/>
              <a:t>Drift -&gt; same label</a:t>
            </a:r>
          </a:p>
          <a:p>
            <a:r>
              <a:rPr lang="en-US" altLang="zh-CN" dirty="0"/>
              <a:t>Shift1 -&gt; same feature, NLP emotion in different sentiments shift2-&gt; different sample distribution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8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Special structure– client – server training inference each other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672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(learning target/insensitive data</a:t>
            </a:r>
            <a:r>
              <a:rPr lang="zh-CN" altLang="en-US" dirty="0"/>
              <a:t>取决于应用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592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Focus on insensitive data and learning target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498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FedAvg</a:t>
            </a:r>
            <a:r>
              <a:rPr lang="en-US" altLang="zh-CN" dirty="0"/>
              <a:t>, centralized learning has proved</a:t>
            </a:r>
          </a:p>
          <a:p>
            <a:r>
              <a:rPr lang="en-US" altLang="zh-CN" dirty="0"/>
              <a:t>HFCL: no convergence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69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RGB image contains more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6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8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Send one modality = train single modal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77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From our core idea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58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Public dataset distribution ~ local dataset</a:t>
            </a:r>
            <a:br>
              <a:rPr lang="en-US" altLang="zh-CN" dirty="0"/>
            </a:br>
            <a:r>
              <a:rPr lang="en-US" altLang="zh-CN" dirty="0"/>
              <a:t>FL </a:t>
            </a:r>
            <a:r>
              <a:rPr lang="zh-CN" altLang="en-US" dirty="0"/>
              <a:t>假设原本的资料全部是</a:t>
            </a:r>
            <a:r>
              <a:rPr lang="en-US" altLang="zh-CN" dirty="0"/>
              <a:t>sensitive data</a:t>
            </a:r>
          </a:p>
          <a:p>
            <a:r>
              <a:rPr lang="en-US" altLang="zh-CN" dirty="0"/>
              <a:t>fore data region and usage situations</a:t>
            </a:r>
          </a:p>
          <a:p>
            <a:r>
              <a:rPr lang="en-US" altLang="zh-CN" dirty="0"/>
              <a:t>Classify cat/dog hospital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8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target: client model guide server training avoid to similar single modal</a:t>
            </a:r>
          </a:p>
          <a:p>
            <a:r>
              <a:rPr lang="en-US" altLang="zh-CN" dirty="0"/>
              <a:t>Client-side distillation: 1% comm. Cost compared to </a:t>
            </a:r>
            <a:r>
              <a:rPr lang="en-US" altLang="zh-CN" dirty="0" err="1"/>
              <a:t>FedAvg</a:t>
            </a:r>
            <a:r>
              <a:rPr lang="en-US" altLang="zh-CN" dirty="0"/>
              <a:t>, higher computation resource, lower performance</a:t>
            </a:r>
          </a:p>
          <a:p>
            <a:r>
              <a:rPr lang="en-US" altLang="zh-CN" dirty="0"/>
              <a:t>Server-side distillation, include some data share distillation, public dataset, we have same domain data for KD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75CF0-BE87-4143-8520-C46DAA15D19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82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C9580A-9E61-449E-BD06-3ED5309A3809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9968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206-891C-4BEC-8A9F-F35BBC336956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6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0BCE-2684-4500-A5E8-02AFA729FA9E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6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035-ACD8-4A1C-A95E-A0718C7B6175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4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700A1B-D867-4FE9-863D-7145A087B153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1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4549-7218-4AA4-80F2-C5A4DE0D44C8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8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491E-8537-4DDD-B004-8B3544EBF297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4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22A-3892-4166-A31A-D9D362D3A7D6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0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1BF-643B-4E8C-8EF1-509EF88B4929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9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5135ED-1F5D-4EFD-983E-207B30C4BD13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49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755BF6-71F3-4CA1-AC2C-00B8E11F1FDF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75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AA22484-F678-405E-8229-3DA3DE73EB8A}" type="datetime1">
              <a:rPr lang="en-US" altLang="zh-CN" smtClean="0"/>
              <a:t>6/10/2022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11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5FC18-95AC-4827-B957-DA053CC1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290" y="1582612"/>
            <a:ext cx="6686549" cy="2373668"/>
          </a:xfrm>
        </p:spPr>
        <p:txBody>
          <a:bodyPr>
            <a:normAutofit/>
          </a:bodyPr>
          <a:lstStyle/>
          <a:p>
            <a:r>
              <a:rPr lang="en-US" altLang="zh-CN" sz="2700" dirty="0"/>
              <a:t>HPFL: Federated Learning by Fusing Multiple Sensor Modalities</a:t>
            </a:r>
            <a:br>
              <a:rPr lang="en-US" altLang="zh-CN" sz="2700" dirty="0"/>
            </a:br>
            <a:r>
              <a:rPr lang="en-US" altLang="zh-CN" sz="2700" dirty="0"/>
              <a:t>with Heterogeneous Privacy Sensitivity Levels</a:t>
            </a:r>
            <a:endParaRPr lang="zh-CN" altLang="en-US" sz="27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0CA8BF-BA4F-4227-94D4-3F59AE8A4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Yuan-</a:t>
            </a:r>
            <a:r>
              <a:rPr lang="en-US" altLang="zh-CN" dirty="0" err="1"/>
              <a:t>Jie</a:t>
            </a:r>
            <a:r>
              <a:rPr lang="en-US" altLang="zh-CN" dirty="0"/>
              <a:t> Chen</a:t>
            </a:r>
          </a:p>
          <a:p>
            <a:r>
              <a:rPr lang="en-US" altLang="zh-CN" dirty="0"/>
              <a:t>Advisor:</a:t>
            </a:r>
            <a:r>
              <a:rPr lang="zh-CN" altLang="en-US" dirty="0"/>
              <a:t> </a:t>
            </a:r>
            <a:r>
              <a:rPr lang="en-US" altLang="zh-CN" dirty="0"/>
              <a:t>Cheng-</a:t>
            </a:r>
            <a:r>
              <a:rPr lang="en-US" altLang="zh-CN" dirty="0" err="1"/>
              <a:t>Hsin</a:t>
            </a:r>
            <a:r>
              <a:rPr lang="en-US" altLang="zh-CN" dirty="0"/>
              <a:t> Hsu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0F1058-CC55-4AE2-A70B-A9BA1AEE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2BA5FB-C802-45E9-B9FA-D90EACB9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481" y="4748248"/>
            <a:ext cx="1050358" cy="9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3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50D8F-C610-4B9C-B40D-B614A18A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 Level Solution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D59F62-6B87-45E5-8776-8EE18D29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All clients upload </a:t>
            </a:r>
            <a:r>
              <a:rPr lang="en-US" altLang="zh-CN" dirty="0">
                <a:solidFill>
                  <a:srgbClr val="0070C0"/>
                </a:solidFill>
              </a:rPr>
              <a:t>insensitive data </a:t>
            </a:r>
            <a:r>
              <a:rPr lang="en-US" altLang="zh-CN" dirty="0"/>
              <a:t>to server</a:t>
            </a:r>
          </a:p>
          <a:p>
            <a:r>
              <a:rPr lang="en-US" altLang="zh-CN" dirty="0"/>
              <a:t>Create a </a:t>
            </a:r>
            <a:r>
              <a:rPr lang="en-US" altLang="zh-CN" dirty="0">
                <a:solidFill>
                  <a:srgbClr val="0070C0"/>
                </a:solidFill>
              </a:rPr>
              <a:t>distillation model</a:t>
            </a:r>
            <a:r>
              <a:rPr lang="en-US" altLang="zh-CN" dirty="0"/>
              <a:t> at the server </a:t>
            </a:r>
          </a:p>
          <a:p>
            <a:r>
              <a:rPr lang="en-US" altLang="zh-CN" dirty="0"/>
              <a:t>Train distillation model with all insensitive data</a:t>
            </a:r>
          </a:p>
          <a:p>
            <a:r>
              <a:rPr lang="en-US" altLang="zh-CN" dirty="0"/>
              <a:t>Merge distillation model back to aggregation model </a:t>
            </a:r>
            <a:br>
              <a:rPr lang="en-US" altLang="zh-CN" dirty="0"/>
            </a:br>
            <a:r>
              <a:rPr lang="en-US" altLang="zh-CN" dirty="0"/>
              <a:t>(the </a:t>
            </a:r>
            <a:r>
              <a:rPr lang="en-US" altLang="zh-CN" dirty="0" err="1"/>
              <a:t>FedAvg</a:t>
            </a:r>
            <a:r>
              <a:rPr lang="en-US" altLang="zh-CN" dirty="0"/>
              <a:t> output)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6F48A5-A285-44B3-AECC-7F79740F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0DEE2E-B4B2-4C4F-B69B-4B36DEB5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39" y="4303304"/>
            <a:ext cx="2048303" cy="21500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5691B71-F3B8-4C38-A979-5903164180B4}"/>
              </a:ext>
            </a:extLst>
          </p:cNvPr>
          <p:cNvSpPr txBox="1"/>
          <p:nvPr/>
        </p:nvSpPr>
        <p:spPr>
          <a:xfrm>
            <a:off x="1582338" y="6488668"/>
            <a:ext cx="204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Aggregation model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5738D9-AFFF-4C18-B19A-8F26E2BD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645" y="4306121"/>
            <a:ext cx="1045986" cy="21500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A6DEE88-CEC2-48AB-99A8-57522CC72C41}"/>
              </a:ext>
            </a:extLst>
          </p:cNvPr>
          <p:cNvSpPr txBox="1"/>
          <p:nvPr/>
        </p:nvSpPr>
        <p:spPr>
          <a:xfrm>
            <a:off x="5220293" y="6453386"/>
            <a:ext cx="204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Distillation model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C3BA2E1-6C59-47E9-8642-B34DB408D582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630642" y="5378345"/>
            <a:ext cx="2144003" cy="28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0FD6E92-4515-4336-A2C2-5A7EFEE7C681}"/>
              </a:ext>
            </a:extLst>
          </p:cNvPr>
          <p:cNvSpPr txBox="1"/>
          <p:nvPr/>
        </p:nvSpPr>
        <p:spPr>
          <a:xfrm>
            <a:off x="3773955" y="5057775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Remove weights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198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FFF8CD-0BC2-4D73-9EEE-5C766EC4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166FC8-0CAB-49F9-ABD8-1D3980AA3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24050"/>
            <a:ext cx="7343775" cy="4057650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We are the </a:t>
            </a:r>
            <a:r>
              <a:rPr lang="en-US" altLang="zh-CN" sz="2200" dirty="0">
                <a:solidFill>
                  <a:srgbClr val="FF0000"/>
                </a:solidFill>
              </a:rPr>
              <a:t>first group </a:t>
            </a:r>
            <a:r>
              <a:rPr lang="en-US" altLang="zh-CN" sz="2200" dirty="0"/>
              <a:t>who considered multi-sensor (or multi-modal) classification problems, in which sensor data have </a:t>
            </a:r>
            <a:r>
              <a:rPr lang="en-US" altLang="zh-CN" sz="2200" dirty="0">
                <a:solidFill>
                  <a:srgbClr val="0070C0"/>
                </a:solidFill>
              </a:rPr>
              <a:t>diverse privacy sensitivity levels</a:t>
            </a:r>
          </a:p>
          <a:p>
            <a:r>
              <a:rPr lang="en-US" altLang="zh-CN" sz="2200" dirty="0">
                <a:solidFill>
                  <a:schemeClr val="tx1"/>
                </a:solidFill>
              </a:rPr>
              <a:t>We apply HPFL on a </a:t>
            </a:r>
            <a:r>
              <a:rPr lang="en-US" altLang="zh-CN" sz="2200" dirty="0">
                <a:solidFill>
                  <a:srgbClr val="0070C0"/>
                </a:solidFill>
              </a:rPr>
              <a:t>semantic segmentation </a:t>
            </a:r>
            <a:r>
              <a:rPr lang="en-US" altLang="zh-CN" sz="2200" dirty="0">
                <a:solidFill>
                  <a:schemeClr val="tx1"/>
                </a:solidFill>
              </a:rPr>
              <a:t>network, an </a:t>
            </a:r>
            <a:r>
              <a:rPr lang="en-US" altLang="zh-CN" sz="2200" dirty="0">
                <a:solidFill>
                  <a:srgbClr val="0070C0"/>
                </a:solidFill>
              </a:rPr>
              <a:t>emotion recognition </a:t>
            </a:r>
            <a:r>
              <a:rPr lang="en-US" altLang="zh-CN" sz="2200" dirty="0">
                <a:solidFill>
                  <a:schemeClr val="tx1"/>
                </a:solidFill>
              </a:rPr>
              <a:t>network, and get </a:t>
            </a:r>
            <a:r>
              <a:rPr lang="en-US" altLang="zh-CN" sz="2200" dirty="0">
                <a:solidFill>
                  <a:srgbClr val="0070C0"/>
                </a:solidFill>
              </a:rPr>
              <a:t>18.2%</a:t>
            </a:r>
            <a:r>
              <a:rPr lang="en-US" altLang="zh-CN" sz="2200" dirty="0">
                <a:solidFill>
                  <a:schemeClr val="tx1"/>
                </a:solidFill>
              </a:rPr>
              <a:t> improvement in foreground accuracy and </a:t>
            </a:r>
            <a:r>
              <a:rPr lang="en-US" altLang="zh-CN" sz="2200" dirty="0">
                <a:solidFill>
                  <a:srgbClr val="0070C0"/>
                </a:solidFill>
              </a:rPr>
              <a:t>4.2%</a:t>
            </a:r>
            <a:r>
              <a:rPr lang="en-US" altLang="zh-CN" sz="2200" dirty="0">
                <a:solidFill>
                  <a:schemeClr val="tx1"/>
                </a:solidFill>
              </a:rPr>
              <a:t> in F1-score, compared to </a:t>
            </a:r>
            <a:r>
              <a:rPr lang="en-US" altLang="zh-CN" sz="2200" dirty="0" err="1">
                <a:solidFill>
                  <a:schemeClr val="tx1"/>
                </a:solidFill>
              </a:rPr>
              <a:t>FedAvg</a:t>
            </a:r>
            <a:endParaRPr lang="en-US" altLang="zh-CN" sz="2200" dirty="0">
              <a:solidFill>
                <a:schemeClr val="tx1"/>
              </a:solidFill>
            </a:endParaRPr>
          </a:p>
          <a:p>
            <a:r>
              <a:rPr lang="en-US" altLang="zh-CN" sz="2200" dirty="0">
                <a:solidFill>
                  <a:schemeClr val="tx1"/>
                </a:solidFill>
              </a:rPr>
              <a:t>HPFL outperforms state-of-the-art advanced FL optimization algorithms, </a:t>
            </a:r>
            <a:r>
              <a:rPr lang="en-US" altLang="zh-CN" sz="2200" dirty="0" err="1">
                <a:solidFill>
                  <a:srgbClr val="0070C0"/>
                </a:solidFill>
              </a:rPr>
              <a:t>FedProx</a:t>
            </a:r>
            <a:r>
              <a:rPr lang="en-US" altLang="zh-CN" sz="2200" dirty="0">
                <a:solidFill>
                  <a:schemeClr val="tx1"/>
                </a:solidFill>
              </a:rPr>
              <a:t>, </a:t>
            </a:r>
            <a:r>
              <a:rPr lang="en-US" altLang="zh-CN" sz="2200" dirty="0" err="1">
                <a:solidFill>
                  <a:srgbClr val="0070C0"/>
                </a:solidFill>
              </a:rPr>
              <a:t>FedAdam</a:t>
            </a:r>
            <a:r>
              <a:rPr lang="en-US" altLang="zh-CN" sz="2200" dirty="0">
                <a:solidFill>
                  <a:schemeClr val="tx1"/>
                </a:solidFill>
              </a:rPr>
              <a:t>, </a:t>
            </a:r>
            <a:r>
              <a:rPr lang="en-US" altLang="zh-CN" sz="2200" dirty="0" err="1">
                <a:solidFill>
                  <a:srgbClr val="0070C0"/>
                </a:solidFill>
              </a:rPr>
              <a:t>FedDyn</a:t>
            </a:r>
            <a:r>
              <a:rPr lang="en-US" altLang="zh-CN" sz="2200" dirty="0">
                <a:solidFill>
                  <a:schemeClr val="tx1"/>
                </a:solidFill>
              </a:rPr>
              <a:t>, </a:t>
            </a:r>
            <a:r>
              <a:rPr lang="en-US" altLang="zh-CN" sz="2200" dirty="0" err="1">
                <a:solidFill>
                  <a:srgbClr val="0070C0"/>
                </a:solidFill>
              </a:rPr>
              <a:t>FedCon</a:t>
            </a:r>
            <a:r>
              <a:rPr lang="en-US" altLang="zh-CN" sz="2200" dirty="0">
                <a:solidFill>
                  <a:schemeClr val="tx1"/>
                </a:solidFill>
              </a:rPr>
              <a:t>, </a:t>
            </a:r>
            <a:r>
              <a:rPr lang="en-US" altLang="zh-CN" sz="2200" dirty="0">
                <a:solidFill>
                  <a:srgbClr val="0070C0"/>
                </a:solidFill>
              </a:rPr>
              <a:t>12.4%-17.7%</a:t>
            </a:r>
            <a:r>
              <a:rPr lang="en-US" altLang="zh-CN" sz="2200" dirty="0">
                <a:solidFill>
                  <a:schemeClr val="tx1"/>
                </a:solidFill>
              </a:rPr>
              <a:t> improvement in foreground accuracy and </a:t>
            </a:r>
            <a:r>
              <a:rPr lang="en-US" altLang="zh-CN" sz="2200" dirty="0">
                <a:solidFill>
                  <a:srgbClr val="0070C0"/>
                </a:solidFill>
              </a:rPr>
              <a:t>2.54%-4.1% </a:t>
            </a:r>
            <a:r>
              <a:rPr lang="en-US" altLang="zh-CN" sz="2200" dirty="0">
                <a:solidFill>
                  <a:schemeClr val="tx1"/>
                </a:solidFill>
              </a:rPr>
              <a:t>in F1-scores</a:t>
            </a:r>
            <a:endParaRPr lang="zh-CN" altLang="en-US" sz="2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32C845-1BBD-4376-AF70-87AEB2CA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2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EA0560-97CC-449F-A419-3A149898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</a:t>
            </a:r>
            <a:r>
              <a:rPr lang="en-US" altLang="zh-CN" dirty="0" err="1"/>
              <a:t>wORK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DD7BE3-56E1-4667-AFEB-5DEF19903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A1770-757B-4CAB-AB44-40A8EF39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8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27E3E-DA9F-45E7-ADD6-24CEA3B2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Sharing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75D369-331D-4375-8F94-1831DCBF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71649"/>
            <a:ext cx="7429500" cy="3962401"/>
          </a:xfrm>
        </p:spPr>
        <p:txBody>
          <a:bodyPr>
            <a:noAutofit/>
          </a:bodyPr>
          <a:lstStyle/>
          <a:p>
            <a:r>
              <a:rPr lang="en-US" altLang="zh-CN" sz="2200" dirty="0"/>
              <a:t>To overcome the inference of non-</a:t>
            </a:r>
            <a:r>
              <a:rPr lang="en-US" altLang="zh-CN" sz="2200" dirty="0" err="1"/>
              <a:t>iid</a:t>
            </a:r>
            <a:r>
              <a:rPr lang="en-US" altLang="zh-CN" sz="2200" dirty="0"/>
              <a:t> data distribution</a:t>
            </a:r>
          </a:p>
          <a:p>
            <a:r>
              <a:rPr lang="en-US" altLang="zh-CN" sz="2200" dirty="0"/>
              <a:t>Redistribute the data that collect from clients or public dataset to </a:t>
            </a:r>
            <a:r>
              <a:rPr lang="en-US" altLang="zh-CN" sz="2200" dirty="0">
                <a:solidFill>
                  <a:srgbClr val="0070C0"/>
                </a:solidFill>
              </a:rPr>
              <a:t>balance local data </a:t>
            </a:r>
            <a:r>
              <a:rPr lang="en-US" altLang="zh-CN" sz="2200" dirty="0">
                <a:solidFill>
                  <a:schemeClr val="tx1"/>
                </a:solidFill>
              </a:rPr>
              <a:t>(</a:t>
            </a:r>
            <a:r>
              <a:rPr lang="zh-CN" altLang="en-US" sz="2200" dirty="0">
                <a:solidFill>
                  <a:schemeClr val="tx1"/>
                </a:solidFill>
              </a:rPr>
              <a:t>①</a:t>
            </a:r>
            <a:r>
              <a:rPr lang="en-US" altLang="zh-CN" sz="2200" dirty="0">
                <a:solidFill>
                  <a:schemeClr val="tx1"/>
                </a:solidFill>
              </a:rPr>
              <a:t>, </a:t>
            </a:r>
            <a:r>
              <a:rPr lang="zh-CN" altLang="en-US" sz="2200" dirty="0">
                <a:solidFill>
                  <a:schemeClr val="tx1"/>
                </a:solidFill>
              </a:rPr>
              <a:t>②</a:t>
            </a:r>
            <a:r>
              <a:rPr lang="en-US" altLang="zh-CN" sz="22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sz="2200" dirty="0"/>
              <a:t>Employ the collected data to carry out </a:t>
            </a:r>
            <a:r>
              <a:rPr lang="en-US" altLang="zh-CN" sz="2200" dirty="0">
                <a:solidFill>
                  <a:srgbClr val="0070C0"/>
                </a:solidFill>
              </a:rPr>
              <a:t>additional training </a:t>
            </a:r>
            <a:r>
              <a:rPr lang="en-US" altLang="zh-CN" sz="2200" dirty="0"/>
              <a:t>after the client training (</a:t>
            </a:r>
            <a:r>
              <a:rPr lang="zh-CN" altLang="en-US" sz="2200" dirty="0"/>
              <a:t>①</a:t>
            </a:r>
            <a:r>
              <a:rPr lang="en-US" altLang="zh-CN" sz="2200" dirty="0"/>
              <a:t>, </a:t>
            </a:r>
            <a:r>
              <a:rPr lang="zh-CN" altLang="en-US" sz="2200" dirty="0"/>
              <a:t>③</a:t>
            </a:r>
            <a:r>
              <a:rPr lang="en-US" altLang="zh-CN" sz="2200" dirty="0"/>
              <a:t>)</a:t>
            </a:r>
          </a:p>
          <a:p>
            <a:r>
              <a:rPr lang="en-US" altLang="zh-CN" sz="2200" dirty="0"/>
              <a:t>Summary</a:t>
            </a:r>
          </a:p>
          <a:p>
            <a:pPr lvl="1"/>
            <a:r>
              <a:rPr lang="en-US" altLang="zh-CN" sz="2200" dirty="0"/>
              <a:t>Not realize the </a:t>
            </a:r>
            <a:r>
              <a:rPr lang="en-US" altLang="zh-CN" sz="2200" dirty="0">
                <a:solidFill>
                  <a:srgbClr val="FF0000"/>
                </a:solidFill>
              </a:rPr>
              <a:t>heterogeneous </a:t>
            </a:r>
            <a:br>
              <a:rPr lang="en-US" altLang="zh-CN" sz="2200" dirty="0">
                <a:solidFill>
                  <a:srgbClr val="FF0000"/>
                </a:solidFill>
              </a:rPr>
            </a:br>
            <a:r>
              <a:rPr lang="en-US" altLang="zh-CN" sz="2200" dirty="0">
                <a:solidFill>
                  <a:srgbClr val="FF0000"/>
                </a:solidFill>
              </a:rPr>
              <a:t>privacy</a:t>
            </a:r>
            <a:r>
              <a:rPr lang="en-US" altLang="zh-CN" sz="2200" dirty="0"/>
              <a:t> sensitivity levels data</a:t>
            </a:r>
          </a:p>
          <a:p>
            <a:pPr lvl="1"/>
            <a:r>
              <a:rPr lang="en-US" altLang="zh-CN" sz="2200" dirty="0">
                <a:solidFill>
                  <a:schemeClr val="tx1"/>
                </a:solidFill>
              </a:rPr>
              <a:t>Still have </a:t>
            </a:r>
            <a:r>
              <a:rPr lang="en-US" altLang="zh-CN" sz="2200" dirty="0">
                <a:solidFill>
                  <a:srgbClr val="FF0000"/>
                </a:solidFill>
              </a:rPr>
              <a:t>privacy concern</a:t>
            </a:r>
            <a:endParaRPr lang="en-US" altLang="zh-CN" sz="2200" dirty="0"/>
          </a:p>
          <a:p>
            <a:pPr lvl="1"/>
            <a:r>
              <a:rPr lang="en-US" altLang="zh-CN" sz="2200" dirty="0"/>
              <a:t>Unable to confront strong non-</a:t>
            </a:r>
            <a:r>
              <a:rPr lang="en-US" altLang="zh-CN" sz="2200" dirty="0" err="1"/>
              <a:t>iid</a:t>
            </a:r>
            <a:br>
              <a:rPr lang="en-US" altLang="zh-CN" sz="2200" dirty="0"/>
            </a:br>
            <a:r>
              <a:rPr lang="en-US" altLang="zh-CN" sz="2200" dirty="0"/>
              <a:t>degree, performance improvement</a:t>
            </a:r>
            <a:br>
              <a:rPr lang="en-US" altLang="zh-CN" sz="2200" dirty="0"/>
            </a:br>
            <a:r>
              <a:rPr lang="en-US" altLang="zh-CN" sz="2200" dirty="0"/>
              <a:t>is small (2%~5%)</a:t>
            </a:r>
          </a:p>
          <a:p>
            <a:pPr lvl="1"/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5435A6-EA47-4E87-A4E3-91D3C7C0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599B2D-E6BB-4A3C-899F-DC3A2104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806" y="3752849"/>
            <a:ext cx="2820692" cy="22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075829-F1AF-4B1F-9907-76769D3F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Distillation and</a:t>
            </a:r>
            <a:br>
              <a:rPr lang="en-US" altLang="zh-CN" dirty="0"/>
            </a:br>
            <a:r>
              <a:rPr lang="en-US" altLang="zh-CN" dirty="0"/>
              <a:t>Federated Distillation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E24472-CB18-459A-BCE5-0B903891D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933575"/>
            <a:ext cx="7614558" cy="4804681"/>
          </a:xfrm>
        </p:spPr>
        <p:txBody>
          <a:bodyPr>
            <a:noAutofit/>
          </a:bodyPr>
          <a:lstStyle/>
          <a:p>
            <a:r>
              <a:rPr lang="en-US" altLang="zh-CN" sz="2200" dirty="0"/>
              <a:t>Distillation was initially proposed to compress neural networks</a:t>
            </a:r>
          </a:p>
          <a:p>
            <a:r>
              <a:rPr lang="en-US" altLang="zh-CN" sz="2200" dirty="0"/>
              <a:t>Federated distillation was proposed for two targets:</a:t>
            </a:r>
          </a:p>
          <a:p>
            <a:pPr lvl="1"/>
            <a:r>
              <a:rPr lang="en-US" altLang="zh-CN" sz="2200" dirty="0"/>
              <a:t>Trade model accuracy for </a:t>
            </a:r>
            <a:r>
              <a:rPr lang="en-US" altLang="zh-CN" sz="2200" dirty="0">
                <a:solidFill>
                  <a:srgbClr val="0070C0"/>
                </a:solidFill>
              </a:rPr>
              <a:t>lower communication cost</a:t>
            </a:r>
          </a:p>
          <a:p>
            <a:pPr lvl="1"/>
            <a:r>
              <a:rPr lang="en-US" altLang="zh-CN" sz="2200" dirty="0"/>
              <a:t>Server-side distillation for </a:t>
            </a:r>
            <a:r>
              <a:rPr lang="en-US" altLang="zh-CN" sz="2200" dirty="0">
                <a:solidFill>
                  <a:srgbClr val="0070C0"/>
                </a:solidFill>
              </a:rPr>
              <a:t>better server model performance </a:t>
            </a:r>
            <a:r>
              <a:rPr lang="en-US" altLang="zh-CN" sz="2200" dirty="0"/>
              <a:t>and compatible </a:t>
            </a:r>
            <a:r>
              <a:rPr lang="en-US" altLang="zh-CN" sz="2200" dirty="0">
                <a:solidFill>
                  <a:srgbClr val="0070C0"/>
                </a:solidFill>
              </a:rPr>
              <a:t>heterogeneous client model structure</a:t>
            </a:r>
          </a:p>
          <a:p>
            <a:endParaRPr lang="en-US" altLang="zh-CN" sz="2200" dirty="0"/>
          </a:p>
          <a:p>
            <a:pPr marL="0" indent="0">
              <a:buNone/>
            </a:pP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We only collect insensitive data to server, so, we cannot perform the </a:t>
            </a:r>
            <a:r>
              <a:rPr lang="en-US" altLang="zh-CN" sz="2200" dirty="0">
                <a:solidFill>
                  <a:srgbClr val="FF0000"/>
                </a:solidFill>
              </a:rPr>
              <a:t>offline distillation </a:t>
            </a:r>
            <a:r>
              <a:rPr lang="en-US" altLang="zh-CN" sz="2200" dirty="0"/>
              <a:t>at server </a:t>
            </a:r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3BEB5-CCD5-4303-95FE-14E480B9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FD20C6-C18B-4700-9111-5308BC40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763" y="4227100"/>
            <a:ext cx="2433638" cy="18701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7ECE2B-E395-4715-826F-35C404FF7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3" y="4549309"/>
            <a:ext cx="3257550" cy="14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2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DB4D2-25BA-4038-8CB2-CE3201D7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Federated Transfer Learning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F670FF-F619-43FF-BE87-9D1272F31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16271"/>
            <a:ext cx="8210550" cy="3581400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Transfer learning focuses on </a:t>
            </a:r>
            <a:r>
              <a:rPr lang="en-US" altLang="zh-CN" sz="2200" dirty="0">
                <a:solidFill>
                  <a:srgbClr val="0070C0"/>
                </a:solidFill>
              </a:rPr>
              <a:t>transferring</a:t>
            </a:r>
            <a:r>
              <a:rPr lang="en-US" altLang="zh-CN" sz="2200" dirty="0"/>
              <a:t> a domain </a:t>
            </a:r>
            <a:r>
              <a:rPr lang="en-US" altLang="zh-CN" sz="2200" dirty="0">
                <a:solidFill>
                  <a:srgbClr val="0070C0"/>
                </a:solidFill>
              </a:rPr>
              <a:t>knowledge</a:t>
            </a:r>
            <a:r>
              <a:rPr lang="en-US" altLang="zh-CN" sz="2200" dirty="0"/>
              <a:t> to a </a:t>
            </a:r>
            <a:r>
              <a:rPr lang="en-US" altLang="zh-CN" sz="2200" dirty="0">
                <a:solidFill>
                  <a:srgbClr val="0070C0"/>
                </a:solidFill>
              </a:rPr>
              <a:t>different but similar domain</a:t>
            </a:r>
          </a:p>
          <a:p>
            <a:r>
              <a:rPr lang="en-US" altLang="zh-CN" sz="2200" dirty="0"/>
              <a:t>FTL belongs to personalization FL </a:t>
            </a:r>
          </a:p>
          <a:p>
            <a:pPr lvl="1"/>
            <a:r>
              <a:rPr lang="en-US" altLang="zh-CN" sz="2200" dirty="0"/>
              <a:t>The server model may not adapt to every participating client</a:t>
            </a:r>
          </a:p>
          <a:p>
            <a:r>
              <a:rPr lang="en-US" altLang="zh-CN" sz="2200" dirty="0"/>
              <a:t>FTL freezes the </a:t>
            </a:r>
            <a:r>
              <a:rPr lang="en-US" altLang="zh-CN" sz="2200" dirty="0">
                <a:solidFill>
                  <a:schemeClr val="tx1"/>
                </a:solidFill>
              </a:rPr>
              <a:t>parameters</a:t>
            </a:r>
            <a:r>
              <a:rPr lang="en-US" altLang="zh-CN" sz="2200" dirty="0"/>
              <a:t> related to </a:t>
            </a:r>
            <a:r>
              <a:rPr lang="en-US" altLang="zh-CN" sz="2200" dirty="0">
                <a:solidFill>
                  <a:srgbClr val="FF0000"/>
                </a:solidFill>
              </a:rPr>
              <a:t>high-level features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but HPFL freezes the parameters related to </a:t>
            </a:r>
            <a:r>
              <a:rPr lang="en-US" altLang="zh-CN" sz="2200" dirty="0">
                <a:solidFill>
                  <a:srgbClr val="FF0000"/>
                </a:solidFill>
              </a:rPr>
              <a:t>sensitive data</a:t>
            </a:r>
          </a:p>
          <a:p>
            <a:r>
              <a:rPr lang="en-US" altLang="zh-CN" sz="2200" dirty="0"/>
              <a:t>FTL focuses on optimizing </a:t>
            </a:r>
            <a:r>
              <a:rPr lang="en-US" altLang="zh-CN" sz="2200" dirty="0">
                <a:solidFill>
                  <a:srgbClr val="0070C0"/>
                </a:solidFill>
              </a:rPr>
              <a:t>client model </a:t>
            </a:r>
            <a:r>
              <a:rPr lang="en-US" altLang="zh-CN" sz="2200" dirty="0"/>
              <a:t>but HPFL focuses on optimizing </a:t>
            </a:r>
            <a:r>
              <a:rPr lang="en-US" altLang="zh-CN" sz="2200" dirty="0">
                <a:solidFill>
                  <a:srgbClr val="0070C0"/>
                </a:solidFill>
              </a:rPr>
              <a:t>server model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A636A0-227A-448E-ACFC-6319203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DC6906-3FED-4325-BCFE-FD599282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25" y="4614269"/>
            <a:ext cx="2877096" cy="20414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084898-BD86-4520-981D-27A67DD7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37" y="4504659"/>
            <a:ext cx="2777217" cy="20920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F91F3AC-8C72-4B78-80FC-88FB2F9EEA20}"/>
              </a:ext>
            </a:extLst>
          </p:cNvPr>
          <p:cNvSpPr txBox="1"/>
          <p:nvPr/>
        </p:nvSpPr>
        <p:spPr>
          <a:xfrm>
            <a:off x="3176615" y="6520090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FTL						HPFL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815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F7E00-07BD-445C-B831-3150DD55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Advanced FL Algorithms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1FD364-F013-4C58-8BD8-0A6133AA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47850"/>
            <a:ext cx="7200900" cy="4019550"/>
          </a:xfrm>
        </p:spPr>
        <p:txBody>
          <a:bodyPr>
            <a:normAutofit/>
          </a:bodyPr>
          <a:lstStyle/>
          <a:p>
            <a:r>
              <a:rPr lang="en-US" altLang="zh-CN" dirty="0"/>
              <a:t>Common target: improve server model performance in FL</a:t>
            </a:r>
          </a:p>
          <a:p>
            <a:r>
              <a:rPr lang="en-US" altLang="zh-CN" dirty="0"/>
              <a:t>Optimize client trainer:</a:t>
            </a:r>
          </a:p>
          <a:p>
            <a:pPr lvl="1"/>
            <a:r>
              <a:rPr lang="en-US" altLang="zh-CN" dirty="0" err="1"/>
              <a:t>FedProx</a:t>
            </a:r>
            <a:r>
              <a:rPr lang="en-US" altLang="zh-CN" dirty="0"/>
              <a:t> [1]: add a </a:t>
            </a:r>
            <a:r>
              <a:rPr lang="en-US" altLang="zh-CN" dirty="0">
                <a:solidFill>
                  <a:srgbClr val="0070C0"/>
                </a:solidFill>
              </a:rPr>
              <a:t>L2-regularize term </a:t>
            </a:r>
            <a:r>
              <a:rPr lang="en-US" altLang="zh-CN" dirty="0"/>
              <a:t>on client trainer </a:t>
            </a:r>
            <a:r>
              <a:rPr lang="zh-CN" altLang="en-US" dirty="0">
                <a:solidFill>
                  <a:srgbClr val="0070C0"/>
                </a:solidFill>
              </a:rPr>
              <a:t>→</a:t>
            </a:r>
            <a:br>
              <a:rPr lang="en-US" altLang="zh-CN" dirty="0"/>
            </a:br>
            <a:r>
              <a:rPr lang="en-US" altLang="zh-CN" dirty="0"/>
              <a:t>reduce the distance between client and server model</a:t>
            </a:r>
          </a:p>
          <a:p>
            <a:pPr lvl="1"/>
            <a:r>
              <a:rPr lang="en-US" altLang="zh-CN" dirty="0" err="1"/>
              <a:t>FedDyn</a:t>
            </a:r>
            <a:r>
              <a:rPr lang="en-US" altLang="zh-CN" dirty="0"/>
              <a:t> [2]: consider </a:t>
            </a:r>
            <a:r>
              <a:rPr lang="en-US" altLang="zh-CN" dirty="0">
                <a:solidFill>
                  <a:srgbClr val="0070C0"/>
                </a:solidFill>
              </a:rPr>
              <a:t>history updates </a:t>
            </a:r>
            <a:r>
              <a:rPr lang="en-US" altLang="zh-CN" dirty="0"/>
              <a:t>and distance to server model </a:t>
            </a:r>
            <a:r>
              <a:rPr lang="zh-CN" altLang="en-US" dirty="0">
                <a:solidFill>
                  <a:srgbClr val="0070C0"/>
                </a:solidFill>
              </a:rPr>
              <a:t>→</a:t>
            </a:r>
            <a:r>
              <a:rPr lang="zh-CN" altLang="en-US" dirty="0"/>
              <a:t> </a:t>
            </a:r>
            <a:r>
              <a:rPr lang="en-US" altLang="zh-CN" dirty="0"/>
              <a:t>smooth updating </a:t>
            </a:r>
          </a:p>
          <a:p>
            <a:pPr lvl="1"/>
            <a:r>
              <a:rPr lang="en-US" altLang="zh-CN" dirty="0" err="1"/>
              <a:t>FedCon</a:t>
            </a:r>
            <a:r>
              <a:rPr lang="en-US" altLang="zh-CN" dirty="0"/>
              <a:t> [3]: consider the </a:t>
            </a:r>
            <a:r>
              <a:rPr lang="en-US" altLang="zh-CN" dirty="0">
                <a:solidFill>
                  <a:srgbClr val="0070C0"/>
                </a:solidFill>
              </a:rPr>
              <a:t>feature</a:t>
            </a:r>
            <a:r>
              <a:rPr lang="en-US" altLang="zh-CN" dirty="0"/>
              <a:t> learned by client model and server model need to be </a:t>
            </a:r>
            <a:r>
              <a:rPr lang="en-US" altLang="zh-CN" dirty="0">
                <a:solidFill>
                  <a:srgbClr val="0070C0"/>
                </a:solidFill>
              </a:rPr>
              <a:t>similar</a:t>
            </a:r>
            <a:r>
              <a:rPr lang="en-US" altLang="zh-CN" dirty="0"/>
              <a:t> </a:t>
            </a:r>
            <a:r>
              <a:rPr lang="zh-CN" altLang="en-US" dirty="0">
                <a:solidFill>
                  <a:srgbClr val="0070C0"/>
                </a:solidFill>
              </a:rPr>
              <a:t>→</a:t>
            </a:r>
            <a:r>
              <a:rPr lang="zh-CN" altLang="en-US" dirty="0"/>
              <a:t> </a:t>
            </a:r>
            <a:r>
              <a:rPr lang="en-US" altLang="zh-CN" dirty="0"/>
              <a:t>fast converge</a:t>
            </a:r>
          </a:p>
          <a:p>
            <a:r>
              <a:rPr lang="en-US" altLang="zh-CN" dirty="0"/>
              <a:t>Optimize server aggregator:</a:t>
            </a:r>
          </a:p>
          <a:p>
            <a:pPr lvl="1"/>
            <a:r>
              <a:rPr lang="en-US" altLang="zh-CN" dirty="0" err="1"/>
              <a:t>FedAdam</a:t>
            </a:r>
            <a:r>
              <a:rPr lang="en-US" altLang="zh-CN" dirty="0"/>
              <a:t> [4]: use </a:t>
            </a:r>
            <a:r>
              <a:rPr lang="en-US" altLang="zh-CN" dirty="0">
                <a:solidFill>
                  <a:srgbClr val="0070C0"/>
                </a:solidFill>
              </a:rPr>
              <a:t>Adam optimizer </a:t>
            </a:r>
            <a:r>
              <a:rPr lang="en-US" altLang="zh-CN" dirty="0"/>
              <a:t>to replace average aggregator in </a:t>
            </a:r>
            <a:r>
              <a:rPr lang="en-US" altLang="zh-CN" dirty="0" err="1"/>
              <a:t>FedAvg</a:t>
            </a:r>
            <a:r>
              <a:rPr lang="en-US" altLang="zh-CN" dirty="0"/>
              <a:t> </a:t>
            </a:r>
            <a:r>
              <a:rPr lang="zh-CN" altLang="en-US" dirty="0">
                <a:solidFill>
                  <a:srgbClr val="0070C0"/>
                </a:solidFill>
              </a:rPr>
              <a:t>→</a:t>
            </a:r>
            <a:r>
              <a:rPr lang="zh-CN" altLang="en-US" dirty="0"/>
              <a:t> </a:t>
            </a:r>
            <a:r>
              <a:rPr lang="en-US" altLang="zh-CN" dirty="0"/>
              <a:t>fast converge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279AEC-3FCD-479C-B761-1E9B8D3A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F867DC-2B8F-4806-925F-9E16839E32CF}"/>
              </a:ext>
            </a:extLst>
          </p:cNvPr>
          <p:cNvSpPr txBox="1"/>
          <p:nvPr/>
        </p:nvSpPr>
        <p:spPr>
          <a:xfrm>
            <a:off x="1100871" y="5648325"/>
            <a:ext cx="7200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[1] </a:t>
            </a:r>
            <a:r>
              <a:rPr lang="en-US" altLang="zh-CN" sz="1000" dirty="0" err="1"/>
              <a:t>Sahu</a:t>
            </a:r>
            <a:r>
              <a:rPr lang="en-US" altLang="zh-CN" sz="1000" dirty="0"/>
              <a:t> A K, Li T, </a:t>
            </a:r>
            <a:r>
              <a:rPr lang="en-US" altLang="zh-CN" sz="1000" dirty="0" err="1"/>
              <a:t>Sanjabi</a:t>
            </a:r>
            <a:r>
              <a:rPr lang="en-US" altLang="zh-CN" sz="1000" dirty="0"/>
              <a:t> M, et al. On the convergence of federated optimization in heterogeneous networks[J]. </a:t>
            </a:r>
            <a:r>
              <a:rPr lang="en-US" altLang="zh-CN" sz="1000" dirty="0" err="1"/>
              <a:t>arXiv</a:t>
            </a:r>
            <a:r>
              <a:rPr lang="en-US" altLang="zh-CN" sz="1000" dirty="0"/>
              <a:t> preprint arXiv:1812.06127, 2018, 3: 3. </a:t>
            </a:r>
          </a:p>
          <a:p>
            <a:r>
              <a:rPr lang="en-US" altLang="zh-CN" sz="1000" dirty="0"/>
              <a:t>[2] </a:t>
            </a:r>
            <a:r>
              <a:rPr lang="en-US" altLang="zh-CN" sz="1000" dirty="0" err="1"/>
              <a:t>Acar</a:t>
            </a:r>
            <a:r>
              <a:rPr lang="en-US" altLang="zh-CN" sz="1000" dirty="0"/>
              <a:t> D A E, Zhao Y, Navarro R M, et al. Federated learning based on dynamic regularization[J]. </a:t>
            </a:r>
            <a:r>
              <a:rPr lang="en-US" altLang="zh-CN" sz="1000" dirty="0" err="1"/>
              <a:t>arXiv</a:t>
            </a:r>
            <a:r>
              <a:rPr lang="en-US" altLang="zh-CN" sz="1000" dirty="0"/>
              <a:t> preprint arXiv:2111.04263, 2021. </a:t>
            </a:r>
          </a:p>
          <a:p>
            <a:r>
              <a:rPr lang="en-US" altLang="zh-CN" sz="1000" dirty="0"/>
              <a:t>[3] Li Q, He B, Song D. Model-contrastive federated learning[C]//Proceedings of the IEEE/CVF Conference on Computer Vision and Pattern Recognition. 2021: 10713-10722. [4] </a:t>
            </a:r>
            <a:r>
              <a:rPr lang="en-US" altLang="zh-CN" sz="1000" dirty="0" err="1"/>
              <a:t>Reddi</a:t>
            </a:r>
            <a:r>
              <a:rPr lang="en-US" altLang="zh-CN" sz="1000" dirty="0"/>
              <a:t> S, Charles Z, Zaheer M, et al. Adaptive federated optimization[J]. </a:t>
            </a:r>
            <a:r>
              <a:rPr lang="en-US" altLang="zh-CN" sz="1000" dirty="0" err="1"/>
              <a:t>arXiv</a:t>
            </a:r>
            <a:r>
              <a:rPr lang="en-US" altLang="zh-CN" sz="1000" dirty="0"/>
              <a:t> preprint arXiv:2003.00295, 2020.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3341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1C8A6DAC-BBE0-4C24-9B59-897AFA9B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Heterogeneous Privacy Federated Learning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9BD2C88-F880-439C-BD47-116C4E204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3DC30E-2CFF-41E8-8FFE-7DAA4D25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3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D336DF-ECE9-4F07-A09A-AD1379F2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HPFL Workflow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1BAABC-8172-45E1-819F-B9BDC38F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9DD349-7DC8-4C65-A869-F5F1D4BF485C}"/>
              </a:ext>
            </a:extLst>
          </p:cNvPr>
          <p:cNvSpPr txBox="1"/>
          <p:nvPr/>
        </p:nvSpPr>
        <p:spPr>
          <a:xfrm>
            <a:off x="842229" y="5664368"/>
            <a:ext cx="8149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</a:rPr>
              <a:t>Client model</a:t>
            </a:r>
            <a:r>
              <a:rPr lang="en-US" altLang="zh-CN" sz="2000" dirty="0"/>
              <a:t>: used by the clients to train with locally collected sensor data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Server model</a:t>
            </a:r>
            <a:r>
              <a:rPr lang="en-US" altLang="zh-CN" sz="2000" dirty="0"/>
              <a:t>: aggregated from models sent by all clients</a:t>
            </a:r>
          </a:p>
          <a:p>
            <a:r>
              <a:rPr lang="en-US" altLang="zh-CN" sz="2000" dirty="0">
                <a:solidFill>
                  <a:srgbClr val="0070C0"/>
                </a:solidFill>
              </a:rPr>
              <a:t>Distillation model</a:t>
            </a:r>
            <a:r>
              <a:rPr lang="en-US" altLang="zh-CN" sz="2000" dirty="0"/>
              <a:t>: trained by insensitive data from all clients at the server</a:t>
            </a: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D65C09FF-2D9C-4B38-B94B-91497396C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0" y="1721107"/>
            <a:ext cx="7724363" cy="3852380"/>
          </a:xfrm>
        </p:spPr>
      </p:pic>
    </p:spTree>
    <p:extLst>
      <p:ext uri="{BB962C8B-B14F-4D97-AF65-F5344CB8AC3E}">
        <p14:creationId xmlns:p14="http://schemas.microsoft.com/office/powerpoint/2010/main" val="155194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BD813-5EDE-4A1B-A70A-1F6D2BC2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Client Side Design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1E8D-7284-4129-BB9C-BB57FE619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1550" y="1459543"/>
                <a:ext cx="8167342" cy="43397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Target</a:t>
                </a:r>
              </a:p>
              <a:p>
                <a:pPr lvl="1"/>
                <a:r>
                  <a:rPr lang="en-US" altLang="zh-CN" dirty="0"/>
                  <a:t>Better utilize sensor data with different privacy levels in federated learning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Methodology (for each client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k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in K)</a:t>
                </a:r>
              </a:p>
              <a:p>
                <a:pPr lvl="1"/>
                <a:r>
                  <a:rPr lang="en-US" altLang="zh-CN" dirty="0">
                    <a:solidFill>
                      <a:srgbClr val="0070C0"/>
                    </a:solidFill>
                  </a:rPr>
                  <a:t>Classify</a:t>
                </a:r>
                <a:r>
                  <a:rPr lang="en-US" altLang="zh-CN" dirty="0"/>
                  <a:t> the local sensor data </a:t>
                </a:r>
                <a:r>
                  <a:rPr lang="en-US" altLang="zh-CN" i="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i="0" dirty="0"/>
                  <a:t>)</a:t>
                </a:r>
                <a:r>
                  <a:rPr lang="en-US" altLang="zh-CN" dirty="0"/>
                  <a:t> into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sensitive </a:t>
                </a:r>
                <a:r>
                  <a:rPr lang="en-US" altLang="zh-CN" i="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zh-CN" i="0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CN" i="0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/>
                  <a:t> and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insensitive </a:t>
                </a:r>
                <a:r>
                  <a:rPr lang="en-US" altLang="zh-CN" i="0" dirty="0">
                    <a:solidFill>
                      <a:schemeClr val="tx1"/>
                    </a:solidFill>
                  </a:rPr>
                  <a:t>(</a:t>
                </a:r>
                <a:r>
                  <a:rPr lang="en-US" altLang="zh-CN" i="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zh-CN" i="0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i="0" dirty="0"/>
                  <a:t> </a:t>
                </a:r>
                <a:r>
                  <a:rPr lang="en-US" altLang="zh-CN" dirty="0"/>
                  <a:t>ones </a:t>
                </a:r>
                <a:r>
                  <a:rPr lang="en-US" altLang="zh-CN" i="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i="0" dirty="0"/>
                  <a:t>)</a:t>
                </a:r>
              </a:p>
              <a:p>
                <a:pPr lvl="1"/>
                <a:r>
                  <a:rPr lang="en-US" altLang="zh-CN" dirty="0"/>
                  <a:t>Upload 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insensitive data </a:t>
                </a:r>
                <a:r>
                  <a:rPr lang="en-US" altLang="zh-CN" i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i="0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/>
                  <a:t>to the server </a:t>
                </a:r>
                <a:r>
                  <a:rPr lang="en-US" altLang="zh-CN" i="0" dirty="0"/>
                  <a:t>(</a:t>
                </a:r>
                <a:r>
                  <a:rPr lang="en-US" altLang="zh-CN" dirty="0"/>
                  <a:t>only once</a:t>
                </a:r>
                <a:r>
                  <a:rPr lang="en-US" altLang="zh-CN" i="0" dirty="0"/>
                  <a:t>)</a:t>
                </a:r>
              </a:p>
              <a:p>
                <a:pPr lvl="1"/>
                <a:r>
                  <a:rPr lang="en-US" altLang="zh-CN" dirty="0"/>
                  <a:t>Train a client model </a:t>
                </a:r>
                <a:r>
                  <a:rPr lang="en-US" altLang="zh-CN" i="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i="0" dirty="0"/>
                  <a:t>) </a:t>
                </a:r>
                <a:r>
                  <a:rPr lang="en-US" altLang="zh-CN" dirty="0"/>
                  <a:t>with all locally </a:t>
                </a:r>
                <a:br>
                  <a:rPr lang="en-US" altLang="zh-CN" dirty="0"/>
                </a:br>
                <a:r>
                  <a:rPr lang="en-US" altLang="zh-CN" dirty="0"/>
                  <a:t>available sensor data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dirty="0"/>
                  <a:t> =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sSubSup>
                          <m:sSub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𝑎𝑟𝑔𝑚𝑖𝑛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i="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i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i="0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i="0" dirty="0"/>
                  <a:t>)</a:t>
                </a:r>
              </a:p>
              <a:p>
                <a:pPr lvl="1"/>
                <a:r>
                  <a:rPr lang="en-US" altLang="zh-CN" dirty="0"/>
                  <a:t>Upload trained model and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learning target </a:t>
                </a:r>
                <a:r>
                  <a:rPr lang="en-US" altLang="zh-CN" i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i="0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261E8D-7284-4129-BB9C-BB57FE619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550" y="1459543"/>
                <a:ext cx="8167342" cy="4339700"/>
              </a:xfrm>
              <a:blipFill>
                <a:blip r:embed="rId3"/>
                <a:stretch>
                  <a:fillRect l="-672" t="-1124" r="-1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5C3633-753F-4131-8169-3FDD4F9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CBCD13-71E3-4B70-A910-53C8E1A0C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26" y="5799825"/>
            <a:ext cx="1343624" cy="10077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3B12C1-162F-410D-8D8B-4F49F6CDA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20" y="5799825"/>
            <a:ext cx="1364619" cy="10077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FDCB18C-EC30-4BD0-81FD-26D858FC3CF9}"/>
              </a:ext>
            </a:extLst>
          </p:cNvPr>
          <p:cNvSpPr txBox="1"/>
          <p:nvPr/>
        </p:nvSpPr>
        <p:spPr>
          <a:xfrm>
            <a:off x="481194" y="6037091"/>
            <a:ext cx="166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Sensitive data</a:t>
            </a:r>
          </a:p>
          <a:p>
            <a:pPr algn="ctr"/>
            <a:r>
              <a:rPr lang="en-US" altLang="zh-CN" dirty="0"/>
              <a:t> (RGB)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A45960-E6FB-4A09-ABEE-F727BB9FC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548" y="3907952"/>
            <a:ext cx="2419452" cy="239573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FCEEF89-E034-4337-82EB-C5C08DEE371D}"/>
              </a:ext>
            </a:extLst>
          </p:cNvPr>
          <p:cNvSpPr txBox="1"/>
          <p:nvPr/>
        </p:nvSpPr>
        <p:spPr>
          <a:xfrm>
            <a:off x="6752622" y="6172200"/>
            <a:ext cx="219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General client model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5478E9-D8C4-4DCD-B129-606B2F8C2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280" y="45960"/>
            <a:ext cx="3166504" cy="17062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13FE415-0F91-433A-8CF5-91884F938062}"/>
              </a:ext>
            </a:extLst>
          </p:cNvPr>
          <p:cNvSpPr txBox="1"/>
          <p:nvPr/>
        </p:nvSpPr>
        <p:spPr>
          <a:xfrm>
            <a:off x="4896974" y="6037091"/>
            <a:ext cx="172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Insensitive data</a:t>
            </a:r>
          </a:p>
          <a:p>
            <a:pPr algn="ctr"/>
            <a:r>
              <a:rPr lang="en-US" altLang="zh-CN" dirty="0"/>
              <a:t> (Thermal)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27A640-A7F3-46AA-8E07-CE673F996F1B}"/>
              </a:ext>
            </a:extLst>
          </p:cNvPr>
          <p:cNvSpPr txBox="1"/>
          <p:nvPr/>
        </p:nvSpPr>
        <p:spPr>
          <a:xfrm>
            <a:off x="751550" y="2871949"/>
            <a:ext cx="650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D71A008-FF78-4B93-B1E9-C1735E985ECB}"/>
              </a:ext>
            </a:extLst>
          </p:cNvPr>
          <p:cNvSpPr txBox="1"/>
          <p:nvPr/>
        </p:nvSpPr>
        <p:spPr>
          <a:xfrm>
            <a:off x="750620" y="3509557"/>
            <a:ext cx="650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FE2DA9-0CE7-4990-8705-F7239A212C13}"/>
              </a:ext>
            </a:extLst>
          </p:cNvPr>
          <p:cNvSpPr txBox="1"/>
          <p:nvPr/>
        </p:nvSpPr>
        <p:spPr>
          <a:xfrm>
            <a:off x="750620" y="3973035"/>
            <a:ext cx="650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32C52F-D27F-4ADE-BD61-8BCE667639C1}"/>
              </a:ext>
            </a:extLst>
          </p:cNvPr>
          <p:cNvSpPr txBox="1"/>
          <p:nvPr/>
        </p:nvSpPr>
        <p:spPr>
          <a:xfrm>
            <a:off x="750620" y="5020783"/>
            <a:ext cx="650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rgbClr val="FF000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3208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4" grpId="0"/>
      <p:bldP spid="14" grpId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678DD-B6F6-4203-B8F3-3F943C30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2C7903-8944-46C6-B460-B5D626E8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Introduction </a:t>
            </a:r>
          </a:p>
          <a:p>
            <a:r>
              <a:rPr lang="en-US" altLang="zh-CN" dirty="0"/>
              <a:t>Related Work</a:t>
            </a:r>
          </a:p>
          <a:p>
            <a:r>
              <a:rPr lang="en-US" altLang="zh-CN" dirty="0"/>
              <a:t>Heterogeneous Privacy Federated Learning</a:t>
            </a:r>
          </a:p>
          <a:p>
            <a:r>
              <a:rPr lang="en-US" altLang="zh-CN" dirty="0"/>
              <a:t>Multi-Modal Representation Learning</a:t>
            </a:r>
          </a:p>
          <a:p>
            <a:r>
              <a:rPr lang="en-US" altLang="zh-CN" dirty="0"/>
              <a:t>Experiment Setup</a:t>
            </a:r>
          </a:p>
          <a:p>
            <a:r>
              <a:rPr lang="en-US" altLang="zh-CN" dirty="0"/>
              <a:t>Experiment Results</a:t>
            </a:r>
          </a:p>
          <a:p>
            <a:r>
              <a:rPr lang="en-US" altLang="zh-CN" dirty="0"/>
              <a:t>Conclusion and Future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8FEBDE-643F-4B27-A7ED-F8E81474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2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B5C0B-CFC1-4004-B69F-588A0A5C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Server Side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964A9D-ED10-401B-A2EC-EF841415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47851"/>
            <a:ext cx="7486650" cy="4848224"/>
          </a:xfrm>
        </p:spPr>
        <p:txBody>
          <a:bodyPr>
            <a:normAutofit fontScale="92500"/>
          </a:bodyPr>
          <a:lstStyle/>
          <a:p>
            <a:r>
              <a:rPr lang="en-US" altLang="zh-CN" sz="2400" dirty="0"/>
              <a:t>Better utilize the </a:t>
            </a:r>
            <a:r>
              <a:rPr lang="en-US" altLang="zh-CN" sz="2400" dirty="0">
                <a:solidFill>
                  <a:srgbClr val="0070C0"/>
                </a:solidFill>
              </a:rPr>
              <a:t>insensitive data </a:t>
            </a:r>
            <a:r>
              <a:rPr lang="en-US" altLang="zh-CN" sz="2400" dirty="0"/>
              <a:t>to reduce the negative impacts caused by non-</a:t>
            </a:r>
            <a:r>
              <a:rPr lang="en-US" altLang="zh-CN" sz="2400" dirty="0" err="1"/>
              <a:t>i.i.d</a:t>
            </a:r>
            <a:r>
              <a:rPr lang="en-US" altLang="zh-CN" sz="2400" dirty="0"/>
              <a:t>. sample distribution</a:t>
            </a:r>
          </a:p>
          <a:p>
            <a:r>
              <a:rPr lang="en-US" altLang="zh-CN" sz="2400" dirty="0"/>
              <a:t>The complete model needs sensitive and insensitive data as input, but </a:t>
            </a:r>
            <a:r>
              <a:rPr lang="en-US" altLang="zh-CN" sz="2400" dirty="0">
                <a:solidFill>
                  <a:srgbClr val="0070C0"/>
                </a:solidFill>
              </a:rPr>
              <a:t>no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sensitive data </a:t>
            </a:r>
            <a:r>
              <a:rPr lang="en-US" altLang="zh-CN" sz="2400" dirty="0">
                <a:solidFill>
                  <a:schemeClr val="tx1"/>
                </a:solidFill>
              </a:rPr>
              <a:t>is</a:t>
            </a: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/>
              <a:t>available</a:t>
            </a:r>
          </a:p>
          <a:p>
            <a:r>
              <a:rPr lang="en-US" altLang="zh-CN" sz="2400" dirty="0"/>
              <a:t>Methodology</a:t>
            </a:r>
          </a:p>
          <a:p>
            <a:pPr lvl="1"/>
            <a:r>
              <a:rPr lang="en-US" altLang="zh-CN" sz="2400" dirty="0"/>
              <a:t>Aggregator: aggregate (</a:t>
            </a:r>
            <a:r>
              <a:rPr lang="en-US" altLang="zh-CN" sz="2400" dirty="0" err="1"/>
              <a:t>e.x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FedAvg</a:t>
            </a:r>
            <a:r>
              <a:rPr lang="en-US" altLang="zh-CN" sz="2400" dirty="0"/>
              <a:t>) the </a:t>
            </a:r>
            <a:r>
              <a:rPr lang="en-US" altLang="zh-CN" sz="2400" dirty="0">
                <a:solidFill>
                  <a:srgbClr val="0070C0"/>
                </a:solidFill>
              </a:rPr>
              <a:t>model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0070C0"/>
                </a:solidFill>
              </a:rPr>
              <a:t>learning target </a:t>
            </a:r>
            <a:r>
              <a:rPr lang="en-US" altLang="zh-CN" sz="2400" dirty="0"/>
              <a:t>that received from the client</a:t>
            </a:r>
          </a:p>
          <a:p>
            <a:pPr lvl="1"/>
            <a:r>
              <a:rPr lang="en-US" altLang="zh-CN" sz="2400" dirty="0"/>
              <a:t>Initializer: initialize the </a:t>
            </a:r>
            <a:r>
              <a:rPr lang="en-US" altLang="zh-CN" sz="2400" dirty="0">
                <a:solidFill>
                  <a:srgbClr val="0070C0"/>
                </a:solidFill>
              </a:rPr>
              <a:t>distillation model </a:t>
            </a:r>
            <a:r>
              <a:rPr lang="en-US" altLang="zh-CN" sz="2400" dirty="0"/>
              <a:t>parameters </a:t>
            </a:r>
          </a:p>
          <a:p>
            <a:pPr lvl="1"/>
            <a:r>
              <a:rPr lang="en-US" altLang="zh-CN" sz="2400" dirty="0"/>
              <a:t>Server Trainer: optimize the distillation model with </a:t>
            </a:r>
            <a:r>
              <a:rPr lang="en-US" altLang="zh-CN" sz="2400" dirty="0">
                <a:solidFill>
                  <a:srgbClr val="0070C0"/>
                </a:solidFill>
              </a:rPr>
              <a:t>insensitive data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0070C0"/>
                </a:solidFill>
              </a:rPr>
              <a:t>learning target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Merger: merge </a:t>
            </a:r>
            <a:r>
              <a:rPr lang="en-US" altLang="zh-CN" sz="2400" dirty="0">
                <a:solidFill>
                  <a:srgbClr val="0070C0"/>
                </a:solidFill>
              </a:rPr>
              <a:t>distillation model </a:t>
            </a:r>
            <a:r>
              <a:rPr lang="en-US" altLang="zh-CN" sz="2400" dirty="0">
                <a:solidFill>
                  <a:schemeClr val="tx1"/>
                </a:solidFill>
              </a:rPr>
              <a:t>and </a:t>
            </a:r>
            <a:r>
              <a:rPr lang="en-US" altLang="zh-CN" sz="2400" dirty="0">
                <a:solidFill>
                  <a:srgbClr val="0070C0"/>
                </a:solidFill>
              </a:rPr>
              <a:t>server model </a:t>
            </a:r>
            <a:r>
              <a:rPr lang="en-US" altLang="zh-CN" sz="2400" dirty="0">
                <a:solidFill>
                  <a:schemeClr val="tx1"/>
                </a:solidFill>
              </a:rPr>
              <a:t>for next round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F8F20-EDBC-4CF4-AA71-EF43E7D1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CB7FB2-6D29-4329-A561-844D219F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38" y="685800"/>
            <a:ext cx="3249361" cy="81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1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1C7C4-FBC5-4EA2-B86E-1C071F0C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Aggregator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051A37-0319-4F4A-9782-89A43AFC3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200" dirty="0"/>
              <a:t>Compute a </a:t>
            </a:r>
            <a:r>
              <a:rPr lang="en-US" altLang="zh-CN" sz="2200" dirty="0">
                <a:solidFill>
                  <a:srgbClr val="0070C0"/>
                </a:solidFill>
              </a:rPr>
              <a:t>server model </a:t>
            </a:r>
            <a:r>
              <a:rPr lang="en-US" altLang="zh-CN" sz="2200" dirty="0"/>
              <a:t>and </a:t>
            </a:r>
            <a:r>
              <a:rPr lang="en-US" altLang="zh-CN" sz="2200" dirty="0">
                <a:solidFill>
                  <a:srgbClr val="0070C0"/>
                </a:solidFill>
              </a:rPr>
              <a:t>average learning target </a:t>
            </a:r>
            <a:r>
              <a:rPr lang="en-US" altLang="zh-CN" sz="2200" dirty="0"/>
              <a:t>based on all client model and learning target</a:t>
            </a:r>
          </a:p>
          <a:p>
            <a:r>
              <a:rPr lang="en-US" altLang="zh-CN" sz="2200" dirty="0"/>
              <a:t>The default aggregator is </a:t>
            </a:r>
            <a:r>
              <a:rPr lang="en-US" altLang="zh-CN" sz="2200" dirty="0" err="1"/>
              <a:t>FedAvg</a:t>
            </a:r>
            <a:endParaRPr lang="en-US" altLang="zh-CN" sz="2200" dirty="0"/>
          </a:p>
          <a:p>
            <a:endParaRPr lang="en-US" altLang="zh-CN" sz="2200" dirty="0"/>
          </a:p>
          <a:p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HPFL can generalizes for advanced aggregator</a:t>
            </a:r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5C798A-8269-45D8-A395-57C3E7B9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EC97F8-A31D-45F4-AD2D-4CE34866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91" y="3487308"/>
            <a:ext cx="5995865" cy="11787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3C5420-ADCD-4C59-BD71-BA928EE27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39" y="685800"/>
            <a:ext cx="3249361" cy="81560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5DF6828-F894-450B-8D25-7BEF75AE20D9}"/>
              </a:ext>
            </a:extLst>
          </p:cNvPr>
          <p:cNvSpPr/>
          <p:nvPr/>
        </p:nvSpPr>
        <p:spPr>
          <a:xfrm>
            <a:off x="5324475" y="711092"/>
            <a:ext cx="771525" cy="790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B4E58-17B5-47B0-8145-83ABA1FB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Initializer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1A6628-A372-4CCE-8383-B251AB388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95450"/>
            <a:ext cx="7467600" cy="3581400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Target</a:t>
            </a:r>
          </a:p>
          <a:p>
            <a:pPr lvl="1"/>
            <a:r>
              <a:rPr lang="en-US" altLang="zh-CN" sz="2200" dirty="0"/>
              <a:t>Generate the </a:t>
            </a:r>
            <a:r>
              <a:rPr lang="en-US" altLang="zh-CN" sz="2200" dirty="0">
                <a:solidFill>
                  <a:srgbClr val="0070C0"/>
                </a:solidFill>
              </a:rPr>
              <a:t>distillation model </a:t>
            </a:r>
            <a:r>
              <a:rPr lang="en-US" altLang="zh-CN" sz="2200" dirty="0"/>
              <a:t>from </a:t>
            </a:r>
            <a:r>
              <a:rPr lang="en-US" altLang="zh-CN" sz="2200" dirty="0">
                <a:solidFill>
                  <a:srgbClr val="0070C0"/>
                </a:solidFill>
              </a:rPr>
              <a:t>server model</a:t>
            </a:r>
            <a:r>
              <a:rPr lang="zh-CN" altLang="en-US" sz="2200" dirty="0">
                <a:solidFill>
                  <a:srgbClr val="0070C0"/>
                </a:solidFill>
              </a:rPr>
              <a:t> </a:t>
            </a:r>
            <a:r>
              <a:rPr lang="en-US" altLang="zh-CN" sz="2200" dirty="0">
                <a:solidFill>
                  <a:schemeClr val="tx1"/>
                </a:solidFill>
              </a:rPr>
              <a:t>for training with insensitive data</a:t>
            </a:r>
          </a:p>
          <a:p>
            <a:r>
              <a:rPr lang="en-US" altLang="zh-CN" sz="2200" dirty="0">
                <a:solidFill>
                  <a:schemeClr val="tx1"/>
                </a:solidFill>
              </a:rPr>
              <a:t>Remove the model parameters </a:t>
            </a:r>
            <a:r>
              <a:rPr lang="en-US" altLang="zh-CN" sz="2200" dirty="0">
                <a:solidFill>
                  <a:srgbClr val="0070C0"/>
                </a:solidFill>
              </a:rPr>
              <a:t>relevant to sensitive data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4702D4-572E-4862-9A7D-4F2E95C4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FF5637-AF29-4563-B6B5-A72B0D44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3337543"/>
            <a:ext cx="1438275" cy="28346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888385-B4AD-4444-841B-4A6E3337C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3352147"/>
            <a:ext cx="2847975" cy="28200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C62F49D-5A5E-4484-B1D2-3FF79E987E6F}"/>
              </a:ext>
            </a:extLst>
          </p:cNvPr>
          <p:cNvSpPr txBox="1"/>
          <p:nvPr/>
        </p:nvSpPr>
        <p:spPr>
          <a:xfrm>
            <a:off x="5810249" y="6172200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Distillation model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1EC3AD6-A323-4E0B-950F-7B74DB1D010C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 flipV="1">
            <a:off x="4019550" y="4754872"/>
            <a:ext cx="2124075" cy="7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F18489CD-F550-43C4-98D5-BC8015BC1569}"/>
              </a:ext>
            </a:extLst>
          </p:cNvPr>
          <p:cNvSpPr txBox="1"/>
          <p:nvPr/>
        </p:nvSpPr>
        <p:spPr>
          <a:xfrm>
            <a:off x="4019550" y="4392842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Remove parameters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E4876A-BDF9-42A7-B5BF-8571E0F40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939" y="685800"/>
            <a:ext cx="3249361" cy="81560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4E8A28F-CBD8-4209-B918-23CE6A5C131D}"/>
              </a:ext>
            </a:extLst>
          </p:cNvPr>
          <p:cNvSpPr/>
          <p:nvPr/>
        </p:nvSpPr>
        <p:spPr>
          <a:xfrm>
            <a:off x="6086475" y="711092"/>
            <a:ext cx="771525" cy="790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E958F0D-FC28-4A1A-89AB-B48880B3E2FE}"/>
              </a:ext>
            </a:extLst>
          </p:cNvPr>
          <p:cNvSpPr txBox="1"/>
          <p:nvPr/>
        </p:nvSpPr>
        <p:spPr>
          <a:xfrm>
            <a:off x="1775203" y="6172200"/>
            <a:ext cx="14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Server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9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175EB-BCF8-4B85-A125-6EE09CAD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Baseline Trainer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A6B91-C194-4F5E-BE04-29E61B83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79973"/>
            <a:ext cx="7200900" cy="3581400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Baseline algorithm (HP): server trainer trains distillation model with insensitive data</a:t>
            </a:r>
          </a:p>
          <a:p>
            <a:r>
              <a:rPr lang="en-US" altLang="zh-CN" sz="2200" dirty="0"/>
              <a:t>Train multi-modal model with single modality data causes performance drop</a:t>
            </a:r>
          </a:p>
          <a:p>
            <a:r>
              <a:rPr lang="en-US" altLang="zh-CN" sz="2200" dirty="0"/>
              <a:t>Distillate the knowledge from client models to </a:t>
            </a:r>
            <a:br>
              <a:rPr lang="en-US" altLang="zh-CN" sz="2200" dirty="0"/>
            </a:br>
            <a:r>
              <a:rPr lang="en-US" altLang="zh-CN" sz="2200" dirty="0"/>
              <a:t>distillation model</a:t>
            </a:r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F780EF-FDEA-4E70-B237-5BD6E210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D59D94-C344-4691-99E8-EDA42D29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856" y="3598440"/>
            <a:ext cx="1438275" cy="28346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C6A2AD5-6B21-4B2E-BE96-A923F18AA9A9}"/>
              </a:ext>
            </a:extLst>
          </p:cNvPr>
          <p:cNvSpPr txBox="1"/>
          <p:nvPr/>
        </p:nvSpPr>
        <p:spPr>
          <a:xfrm>
            <a:off x="7181406" y="6433097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Distillation model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C4C905-816B-4007-8BB9-E2F9E2F7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02" y="4242778"/>
            <a:ext cx="3050155" cy="221060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29E78D34-042D-493B-9003-F77B8CF22FF9}"/>
              </a:ext>
            </a:extLst>
          </p:cNvPr>
          <p:cNvSpPr/>
          <p:nvPr/>
        </p:nvSpPr>
        <p:spPr>
          <a:xfrm rot="20791533">
            <a:off x="1008148" y="5043978"/>
            <a:ext cx="2591269" cy="608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57A4582-D3D4-4991-B27F-CB7E4A88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39" y="685800"/>
            <a:ext cx="3249361" cy="8156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59539C5-3CDE-4C13-AE9A-D0C33A87E005}"/>
              </a:ext>
            </a:extLst>
          </p:cNvPr>
          <p:cNvSpPr/>
          <p:nvPr/>
        </p:nvSpPr>
        <p:spPr>
          <a:xfrm>
            <a:off x="6858000" y="711092"/>
            <a:ext cx="771525" cy="790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34B2FA6-B4D7-47E0-B05F-C017BFAD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257" y="3378171"/>
            <a:ext cx="2436963" cy="307521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AE0C20EB-C19C-4720-8BDB-F529869AB832}"/>
              </a:ext>
            </a:extLst>
          </p:cNvPr>
          <p:cNvSpPr txBox="1"/>
          <p:nvPr/>
        </p:nvSpPr>
        <p:spPr>
          <a:xfrm>
            <a:off x="4354172" y="6426171"/>
            <a:ext cx="230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Client models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713C70E-A9F2-4C63-985B-5275FA0CE09C}"/>
                  </a:ext>
                </a:extLst>
              </p:cNvPr>
              <p:cNvSpPr/>
              <p:nvPr/>
            </p:nvSpPr>
            <p:spPr>
              <a:xfrm>
                <a:off x="4800600" y="4552950"/>
                <a:ext cx="447675" cy="4476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6713C70E-A9F2-4C63-985B-5275FA0CE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552950"/>
                <a:ext cx="447675" cy="447675"/>
              </a:xfrm>
              <a:prstGeom prst="ellipse">
                <a:avLst/>
              </a:prstGeom>
              <a:blipFill>
                <a:blip r:embed="rId6"/>
                <a:stretch>
                  <a:fillRect l="-50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16CD58B-9F12-44C3-9496-574458CCF62D}"/>
                  </a:ext>
                </a:extLst>
              </p:cNvPr>
              <p:cNvSpPr/>
              <p:nvPr/>
            </p:nvSpPr>
            <p:spPr>
              <a:xfrm>
                <a:off x="4279603" y="4943083"/>
                <a:ext cx="447675" cy="4476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16CD58B-9F12-44C3-9496-574458CCF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603" y="4943083"/>
                <a:ext cx="447675" cy="447675"/>
              </a:xfrm>
              <a:prstGeom prst="ellipse">
                <a:avLst/>
              </a:prstGeom>
              <a:blipFill>
                <a:blip r:embed="rId7"/>
                <a:stretch>
                  <a:fillRect l="-3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1037C33-F601-4552-A90E-66381A1A6D62}"/>
                  </a:ext>
                </a:extLst>
              </p:cNvPr>
              <p:cNvSpPr/>
              <p:nvPr/>
            </p:nvSpPr>
            <p:spPr>
              <a:xfrm>
                <a:off x="4552502" y="5574893"/>
                <a:ext cx="447675" cy="4476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F1037C33-F601-4552-A90E-66381A1A6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02" y="5574893"/>
                <a:ext cx="447675" cy="447675"/>
              </a:xfrm>
              <a:prstGeom prst="ellipse">
                <a:avLst/>
              </a:prstGeom>
              <a:blipFill>
                <a:blip r:embed="rId8"/>
                <a:stretch>
                  <a:fillRect l="-3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38B84C1-4E7F-41D8-A5EB-9571F0646552}"/>
                  </a:ext>
                </a:extLst>
              </p:cNvPr>
              <p:cNvSpPr/>
              <p:nvPr/>
            </p:nvSpPr>
            <p:spPr>
              <a:xfrm>
                <a:off x="5246939" y="5356598"/>
                <a:ext cx="447675" cy="4476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38B84C1-4E7F-41D8-A5EB-9571F0646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39" y="5356598"/>
                <a:ext cx="447675" cy="447675"/>
              </a:xfrm>
              <a:prstGeom prst="ellipse">
                <a:avLst/>
              </a:prstGeom>
              <a:blipFill>
                <a:blip r:embed="rId9"/>
                <a:stretch>
                  <a:fillRect l="-37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A1AC0BC-EDAC-407F-BA91-211AC93A9B41}"/>
                  </a:ext>
                </a:extLst>
              </p:cNvPr>
              <p:cNvSpPr/>
              <p:nvPr/>
            </p:nvSpPr>
            <p:spPr>
              <a:xfrm>
                <a:off x="5304023" y="4790643"/>
                <a:ext cx="447675" cy="44767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A1AC0BC-EDAC-407F-BA91-211AC93A9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023" y="4790643"/>
                <a:ext cx="447675" cy="447675"/>
              </a:xfrm>
              <a:prstGeom prst="ellipse">
                <a:avLst/>
              </a:prstGeom>
              <a:blipFill>
                <a:blip r:embed="rId10"/>
                <a:stretch>
                  <a:fillRect l="-3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33DCFEB-002E-4B7B-A84D-87164C7D5D8C}"/>
              </a:ext>
            </a:extLst>
          </p:cNvPr>
          <p:cNvCxnSpPr>
            <a:stCxn id="16" idx="3"/>
          </p:cNvCxnSpPr>
          <p:nvPr/>
        </p:nvCxnSpPr>
        <p:spPr>
          <a:xfrm flipV="1">
            <a:off x="6218220" y="4915778"/>
            <a:ext cx="118935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4DF6C9F-70A8-4000-ABA6-AC432763F326}"/>
              </a:ext>
            </a:extLst>
          </p:cNvPr>
          <p:cNvSpPr txBox="1"/>
          <p:nvPr/>
        </p:nvSpPr>
        <p:spPr>
          <a:xfrm>
            <a:off x="6162141" y="4281855"/>
            <a:ext cx="1338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Knowledge</a:t>
            </a:r>
          </a:p>
          <a:p>
            <a:r>
              <a:rPr lang="en-US" altLang="zh-CN" dirty="0"/>
              <a:t>Distillation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95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860933-80A3-449E-8839-4FFD6F9C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 Target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CB2BAB-0D8E-478F-80C3-BAFD89CC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229" y="1651082"/>
            <a:ext cx="7200900" cy="4827745"/>
          </a:xfrm>
        </p:spPr>
        <p:txBody>
          <a:bodyPr>
            <a:noAutofit/>
          </a:bodyPr>
          <a:lstStyle/>
          <a:p>
            <a:r>
              <a:rPr lang="en-US" altLang="zh-CN" dirty="0"/>
              <a:t>Improved federated distillation: </a:t>
            </a:r>
          </a:p>
          <a:p>
            <a:pPr lvl="1"/>
            <a:r>
              <a:rPr lang="en-US" altLang="zh-CN" dirty="0"/>
              <a:t>The server only has insensitive data and cannot perform regular distillation</a:t>
            </a:r>
          </a:p>
          <a:p>
            <a:pPr lvl="1"/>
            <a:r>
              <a:rPr lang="en-US" altLang="zh-CN" dirty="0"/>
              <a:t>We propose to have clients upload some </a:t>
            </a:r>
            <a:r>
              <a:rPr lang="en-US" altLang="zh-CN" dirty="0">
                <a:solidFill>
                  <a:srgbClr val="0070C0"/>
                </a:solidFill>
              </a:rPr>
              <a:t>layer outputs </a:t>
            </a:r>
            <a:r>
              <a:rPr lang="en-US" altLang="zh-CN" dirty="0"/>
              <a:t>as learning target to guild the server for </a:t>
            </a:r>
            <a:r>
              <a:rPr lang="en-US" altLang="zh-CN" dirty="0">
                <a:solidFill>
                  <a:srgbClr val="0070C0"/>
                </a:solidFill>
              </a:rPr>
              <a:t>distillation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Decoder Distillation (HPD) uses the outputs of the last </a:t>
            </a:r>
            <a:r>
              <a:rPr lang="en-US" altLang="zh-CN" dirty="0">
                <a:solidFill>
                  <a:srgbClr val="0070C0"/>
                </a:solidFill>
              </a:rPr>
              <a:t>decoder layer</a:t>
            </a:r>
            <a:r>
              <a:rPr lang="en-US" altLang="zh-CN" dirty="0"/>
              <a:t> as learning targets</a:t>
            </a:r>
          </a:p>
          <a:p>
            <a:r>
              <a:rPr lang="en-US" altLang="zh-CN" dirty="0"/>
              <a:t>Encoder Distillation (HPE) </a:t>
            </a:r>
            <a:br>
              <a:rPr lang="en-US" altLang="zh-CN" dirty="0"/>
            </a:br>
            <a:r>
              <a:rPr lang="en-US" altLang="zh-CN" dirty="0"/>
              <a:t>uses the outputs of all last</a:t>
            </a:r>
            <a:br>
              <a:rPr lang="en-US" altLang="zh-CN" dirty="0"/>
            </a:br>
            <a:r>
              <a:rPr lang="en-US" altLang="zh-CN" dirty="0">
                <a:solidFill>
                  <a:srgbClr val="0070C0"/>
                </a:solidFill>
              </a:rPr>
              <a:t>insensitive data encoder </a:t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layer </a:t>
            </a:r>
            <a:r>
              <a:rPr lang="en-US" altLang="zh-CN" dirty="0"/>
              <a:t>as learning targets</a:t>
            </a:r>
          </a:p>
          <a:p>
            <a:r>
              <a:rPr lang="en-US" altLang="zh-CN" dirty="0"/>
              <a:t>Passive inputs: (HPP) </a:t>
            </a:r>
            <a:br>
              <a:rPr lang="en-US" altLang="zh-CN" dirty="0"/>
            </a:br>
            <a:r>
              <a:rPr lang="en-US" altLang="zh-CN" dirty="0"/>
              <a:t>uses the outputs of all last</a:t>
            </a:r>
            <a:br>
              <a:rPr lang="en-US" altLang="zh-CN" dirty="0"/>
            </a:br>
            <a:r>
              <a:rPr lang="en-US" altLang="zh-CN" dirty="0">
                <a:solidFill>
                  <a:srgbClr val="0070C0"/>
                </a:solidFill>
              </a:rPr>
              <a:t>sensitive data encoder layer </a:t>
            </a:r>
            <a:br>
              <a:rPr lang="en-US" altLang="zh-CN" dirty="0"/>
            </a:br>
            <a:r>
              <a:rPr lang="en-US" altLang="zh-CN" dirty="0"/>
              <a:t>as learning targets.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A598D7-BBC7-40E9-A287-05539826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C987A5-A111-4785-B50B-17F792A2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39" y="685800"/>
            <a:ext cx="3249361" cy="81560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D98DF63-8CDC-4CF5-AB62-CB04CF93A941}"/>
              </a:ext>
            </a:extLst>
          </p:cNvPr>
          <p:cNvSpPr/>
          <p:nvPr/>
        </p:nvSpPr>
        <p:spPr>
          <a:xfrm>
            <a:off x="6858000" y="711092"/>
            <a:ext cx="771525" cy="790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B24CC35-61A6-46D6-BA28-0140FA7C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24" y="3766105"/>
            <a:ext cx="4981576" cy="2742009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50A221E7-BF5B-42D3-9CEA-666B86B861F9}"/>
              </a:ext>
            </a:extLst>
          </p:cNvPr>
          <p:cNvSpPr/>
          <p:nvPr/>
        </p:nvSpPr>
        <p:spPr>
          <a:xfrm>
            <a:off x="866775" y="3480355"/>
            <a:ext cx="28763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A31341D-E812-44DF-8775-1275C70C177D}"/>
              </a:ext>
            </a:extLst>
          </p:cNvPr>
          <p:cNvSpPr/>
          <p:nvPr/>
        </p:nvSpPr>
        <p:spPr>
          <a:xfrm>
            <a:off x="866775" y="4198243"/>
            <a:ext cx="28763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79E3E02-5A92-4CF7-A63A-B073A2F9A79B}"/>
              </a:ext>
            </a:extLst>
          </p:cNvPr>
          <p:cNvSpPr/>
          <p:nvPr/>
        </p:nvSpPr>
        <p:spPr>
          <a:xfrm>
            <a:off x="866775" y="5489534"/>
            <a:ext cx="287633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A8CB350-0875-40E2-8CDB-A08A28FF1298}"/>
              </a:ext>
            </a:extLst>
          </p:cNvPr>
          <p:cNvSpPr/>
          <p:nvPr/>
        </p:nvSpPr>
        <p:spPr>
          <a:xfrm>
            <a:off x="6781801" y="4112518"/>
            <a:ext cx="723900" cy="564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6912B3-3561-41AE-A0B9-FAC141B554E8}"/>
              </a:ext>
            </a:extLst>
          </p:cNvPr>
          <p:cNvSpPr/>
          <p:nvPr/>
        </p:nvSpPr>
        <p:spPr>
          <a:xfrm>
            <a:off x="6723551" y="4668102"/>
            <a:ext cx="886923" cy="564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3BE42A0-8489-427B-981B-51DEB55D9A0F}"/>
              </a:ext>
            </a:extLst>
          </p:cNvPr>
          <p:cNvSpPr/>
          <p:nvPr/>
        </p:nvSpPr>
        <p:spPr>
          <a:xfrm>
            <a:off x="6723551" y="5261710"/>
            <a:ext cx="886923" cy="564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5510B-2C93-47E4-AF50-EA660E3C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Server Trainer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3B7113-615E-45A7-BB07-CDB772376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8700" y="1979522"/>
                <a:ext cx="7200900" cy="416738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200" dirty="0"/>
                  <a:t>Train the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distillation model </a:t>
                </a:r>
                <a:r>
                  <a:rPr lang="en-US" altLang="zh-CN" sz="2200" dirty="0"/>
                  <a:t>with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insensitive data </a:t>
                </a:r>
                <a:r>
                  <a:rPr lang="en-US" altLang="zh-CN" sz="2200" dirty="0"/>
                  <a:t>and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learning target</a:t>
                </a:r>
              </a:p>
              <a:p>
                <a:r>
                  <a:rPr lang="en-US" altLang="zh-CN" sz="2200" dirty="0"/>
                  <a:t>Server loss</a:t>
                </a:r>
              </a:p>
              <a:p>
                <a:pPr lvl="1"/>
                <a:r>
                  <a:rPr lang="en-US" altLang="zh-CN" sz="2200" dirty="0"/>
                  <a:t>Label loss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zh-CN" sz="2200" dirty="0"/>
                  <a:t>) : the loss between the distillation model </a:t>
                </a:r>
                <a:r>
                  <a:rPr lang="en-US" altLang="zh-CN" sz="2200" dirty="0">
                    <a:solidFill>
                      <a:srgbClr val="00B050"/>
                    </a:solidFill>
                  </a:rPr>
                  <a:t>prediction</a:t>
                </a:r>
                <a:r>
                  <a:rPr lang="en-US" altLang="zh-CN" sz="2200" dirty="0"/>
                  <a:t> and </a:t>
                </a:r>
                <a:r>
                  <a:rPr lang="en-US" altLang="zh-CN" sz="2200" dirty="0">
                    <a:solidFill>
                      <a:srgbClr val="00B050"/>
                    </a:solidFill>
                  </a:rPr>
                  <a:t>ground truth</a:t>
                </a:r>
              </a:p>
              <a:p>
                <a:pPr lvl="1"/>
                <a:r>
                  <a:rPr lang="en-US" altLang="zh-CN" sz="2200" dirty="0"/>
                  <a:t>KD loss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200" dirty="0"/>
                  <a:t>): the loss between the distillation model </a:t>
                </a:r>
                <a:r>
                  <a:rPr lang="en-US" altLang="zh-CN" sz="2200" dirty="0">
                    <a:solidFill>
                      <a:srgbClr val="00B050"/>
                    </a:solidFill>
                  </a:rPr>
                  <a:t>middle layer output</a:t>
                </a:r>
                <a:r>
                  <a:rPr lang="en-US" altLang="zh-CN" sz="2200" dirty="0"/>
                  <a:t> and </a:t>
                </a:r>
                <a:r>
                  <a:rPr lang="en-US" altLang="zh-CN" sz="2200" dirty="0">
                    <a:solidFill>
                      <a:srgbClr val="00B050"/>
                    </a:solidFill>
                  </a:rPr>
                  <a:t>learning targets</a:t>
                </a:r>
              </a:p>
              <a:p>
                <a:r>
                  <a:rPr lang="en-US" altLang="zh-CN" sz="2200" dirty="0">
                    <a:solidFill>
                      <a:schemeClr val="tx1"/>
                    </a:solidFill>
                  </a:rPr>
                  <a:t>Overall server loss is a </a:t>
                </a:r>
                <a:r>
                  <a:rPr lang="en-US" altLang="zh-CN" sz="2200" dirty="0">
                    <a:solidFill>
                      <a:srgbClr val="0070C0"/>
                    </a:solidFill>
                  </a:rPr>
                  <a:t>weighted sum 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of distillation and label loss, where parameter 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λ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 is the weight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chemeClr val="tx1"/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= 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+ (1 - λ)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altLang="zh-CN" sz="2200" dirty="0">
                  <a:solidFill>
                    <a:schemeClr val="tx1"/>
                  </a:solidFill>
                </a:endParaRPr>
              </a:p>
              <a:p>
                <a:r>
                  <a:rPr lang="en-US" altLang="zh-CN" sz="2200" dirty="0">
                    <a:solidFill>
                      <a:schemeClr val="tx1"/>
                    </a:solidFill>
                  </a:rPr>
                  <a:t>The choice of 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λ 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makes the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CN" alt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200" dirty="0">
                    <a:solidFill>
                      <a:schemeClr val="tx1"/>
                    </a:solidFill>
                  </a:rPr>
                  <a:t>on the model closer</a:t>
                </a:r>
                <a:endParaRPr lang="zh-CN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43B7113-615E-45A7-BB07-CDB772376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0" y="1979522"/>
                <a:ext cx="7200900" cy="4167386"/>
              </a:xfrm>
              <a:blipFill>
                <a:blip r:embed="rId2"/>
                <a:stretch>
                  <a:fillRect l="-1016" t="-1464" b="-14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B5C7AE-DEEB-4238-9E08-219F1B8B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900A532-AD7E-402E-BDC1-673B77133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2" r="12904" b="69135"/>
          <a:stretch/>
        </p:blipFill>
        <p:spPr>
          <a:xfrm>
            <a:off x="2976969" y="2657475"/>
            <a:ext cx="3792443" cy="5489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829275-8EAD-4E5B-B31D-724750AF5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39" y="685800"/>
            <a:ext cx="3249361" cy="81560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9CCA410-16D7-4F10-9F8C-6252A4F4AC6F}"/>
              </a:ext>
            </a:extLst>
          </p:cNvPr>
          <p:cNvSpPr/>
          <p:nvPr/>
        </p:nvSpPr>
        <p:spPr>
          <a:xfrm>
            <a:off x="6858000" y="711092"/>
            <a:ext cx="771525" cy="790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0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739CE-6094-4EC2-9987-D9F3E91D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Merger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749EA8-5208-47D1-B37A-62ADDC5E8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8700" y="1494721"/>
                <a:ext cx="7753350" cy="3581400"/>
              </a:xfrm>
            </p:spPr>
            <p:txBody>
              <a:bodyPr/>
              <a:lstStyle/>
              <a:p>
                <a:r>
                  <a:rPr lang="en-US" altLang="zh-CN" dirty="0"/>
                  <a:t>Clients need a complete multi-modal model for next round training</a:t>
                </a:r>
              </a:p>
              <a:p>
                <a:r>
                  <a:rPr lang="en-US" altLang="zh-CN" dirty="0"/>
                  <a:t>Merge the trained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distillation model </a:t>
                </a:r>
                <a:r>
                  <a:rPr lang="en-US" altLang="zh-CN" dirty="0"/>
                  <a:t>back to 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server model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merged part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depends on different application models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contribution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of the distillation model to the server model is controlled by parameter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α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=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α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+ (1 -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α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749EA8-5208-47D1-B37A-62ADDC5E8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0" y="1494721"/>
                <a:ext cx="7753350" cy="3581400"/>
              </a:xfrm>
              <a:blipFill>
                <a:blip r:embed="rId3"/>
                <a:stretch>
                  <a:fillRect l="-708" t="-1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99BCB5-16DD-4FF0-B260-F319391C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B4F224-6BFF-40B8-8730-D1A8887F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4086225"/>
            <a:ext cx="2505075" cy="24805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C047C5-01F0-48FC-B291-4ECD68423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538" y="4086225"/>
            <a:ext cx="1258587" cy="248051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9D3231F-16B1-4561-B39D-A6D0A8F8411F}"/>
              </a:ext>
            </a:extLst>
          </p:cNvPr>
          <p:cNvSpPr txBox="1"/>
          <p:nvPr/>
        </p:nvSpPr>
        <p:spPr>
          <a:xfrm>
            <a:off x="2047875" y="6480552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Server model                                         Distillation model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F8127A-FA43-4C75-A3CA-A3D4D0689348}"/>
              </a:ext>
            </a:extLst>
          </p:cNvPr>
          <p:cNvSpPr/>
          <p:nvPr/>
        </p:nvSpPr>
        <p:spPr>
          <a:xfrm>
            <a:off x="2771775" y="4086225"/>
            <a:ext cx="1362075" cy="20193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50240E-DB41-48F3-8C18-0F0CA9B6FF08}"/>
              </a:ext>
            </a:extLst>
          </p:cNvPr>
          <p:cNvSpPr/>
          <p:nvPr/>
        </p:nvSpPr>
        <p:spPr>
          <a:xfrm>
            <a:off x="5685327" y="4086225"/>
            <a:ext cx="1362075" cy="20193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11A82F-86AB-46D4-8318-B932D6A73C49}"/>
              </a:ext>
            </a:extLst>
          </p:cNvPr>
          <p:cNvSpPr txBox="1"/>
          <p:nvPr/>
        </p:nvSpPr>
        <p:spPr>
          <a:xfrm>
            <a:off x="2771775" y="373151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</a:t>
            </a:r>
            <a:r>
              <a:rPr lang="en-US" altLang="zh-CN" dirty="0">
                <a:solidFill>
                  <a:srgbClr val="FF0000"/>
                </a:solidFill>
              </a:rPr>
              <a:t>α</a:t>
            </a:r>
            <a:r>
              <a:rPr lang="en-US" altLang="zh-CN" dirty="0"/>
              <a:t>                                                  1 - </a:t>
            </a:r>
            <a:r>
              <a:rPr lang="en-US" altLang="zh-CN" dirty="0">
                <a:solidFill>
                  <a:srgbClr val="FF0000"/>
                </a:solidFill>
              </a:rPr>
              <a:t>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239ECDA5-36EF-4B00-AD8A-1C79B930BEA2}"/>
              </a:ext>
            </a:extLst>
          </p:cNvPr>
          <p:cNvSpPr/>
          <p:nvPr/>
        </p:nvSpPr>
        <p:spPr>
          <a:xfrm>
            <a:off x="4133850" y="4512583"/>
            <a:ext cx="1551477" cy="545192"/>
          </a:xfrm>
          <a:custGeom>
            <a:avLst/>
            <a:gdLst>
              <a:gd name="connsiteX0" fmla="*/ 1562100 w 1562100"/>
              <a:gd name="connsiteY0" fmla="*/ 602342 h 602342"/>
              <a:gd name="connsiteX1" fmla="*/ 1266825 w 1562100"/>
              <a:gd name="connsiteY1" fmla="*/ 183242 h 602342"/>
              <a:gd name="connsiteX2" fmla="*/ 733425 w 1562100"/>
              <a:gd name="connsiteY2" fmla="*/ 11792 h 602342"/>
              <a:gd name="connsiteX3" fmla="*/ 0 w 1562100"/>
              <a:gd name="connsiteY3" fmla="*/ 488042 h 60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602342">
                <a:moveTo>
                  <a:pt x="1562100" y="602342"/>
                </a:moveTo>
                <a:cubicBezTo>
                  <a:pt x="1483518" y="442004"/>
                  <a:pt x="1404937" y="281667"/>
                  <a:pt x="1266825" y="183242"/>
                </a:cubicBezTo>
                <a:cubicBezTo>
                  <a:pt x="1128712" y="84817"/>
                  <a:pt x="944562" y="-39008"/>
                  <a:pt x="733425" y="11792"/>
                </a:cubicBezTo>
                <a:cubicBezTo>
                  <a:pt x="522288" y="62592"/>
                  <a:pt x="111125" y="397554"/>
                  <a:pt x="0" y="48804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353352-C0E1-47D9-8881-5C2CA527CCF3}"/>
              </a:ext>
            </a:extLst>
          </p:cNvPr>
          <p:cNvSpPr txBox="1"/>
          <p:nvPr/>
        </p:nvSpPr>
        <p:spPr>
          <a:xfrm>
            <a:off x="4399906" y="4656493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Adaptive selection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6BE54B1-4F50-42B7-829F-9795AB309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939" y="685800"/>
            <a:ext cx="3249361" cy="8156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D21E1BE-830C-41F5-BEFD-80F4E2B41E98}"/>
              </a:ext>
            </a:extLst>
          </p:cNvPr>
          <p:cNvSpPr/>
          <p:nvPr/>
        </p:nvSpPr>
        <p:spPr>
          <a:xfrm>
            <a:off x="7620000" y="711092"/>
            <a:ext cx="771525" cy="790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365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04D0CEC-9D3C-4F73-95E0-08E4E946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Multi-Modal Representation Learning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F8F1BB3-4623-46AA-B286-C05C35E14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D6437C-1345-4968-BF6A-E613EC32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37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96BDB-29BD-4286-BD11-0310FB4E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02307"/>
            <a:ext cx="7200900" cy="1485900"/>
          </a:xfrm>
        </p:spPr>
        <p:txBody>
          <a:bodyPr/>
          <a:lstStyle/>
          <a:p>
            <a:r>
              <a:rPr lang="en-US" altLang="zh-CN" dirty="0"/>
              <a:t>Multi-modal Representation Learning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F7EA3-FB6F-45ED-9881-776A6928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485900"/>
            <a:ext cx="7200900" cy="3886200"/>
          </a:xfrm>
        </p:spPr>
        <p:txBody>
          <a:bodyPr>
            <a:noAutofit/>
          </a:bodyPr>
          <a:lstStyle/>
          <a:p>
            <a:r>
              <a:rPr lang="en-US" altLang="zh-CN" sz="2200" dirty="0"/>
              <a:t>The HPFL can be applied to many machine learning tasks</a:t>
            </a:r>
          </a:p>
          <a:p>
            <a:r>
              <a:rPr lang="en-US" altLang="zh-CN" sz="2200" dirty="0"/>
              <a:t>MMRL [1] has become a hot topic due to the growth of </a:t>
            </a:r>
            <a:r>
              <a:rPr lang="en-US" altLang="zh-CN" sz="2200" dirty="0">
                <a:solidFill>
                  <a:srgbClr val="0070C0"/>
                </a:solidFill>
              </a:rPr>
              <a:t>multiple sensors</a:t>
            </a:r>
            <a:r>
              <a:rPr lang="en-US" altLang="zh-CN" sz="2200" dirty="0"/>
              <a:t> and data</a:t>
            </a:r>
          </a:p>
          <a:p>
            <a:pPr lvl="1"/>
            <a:r>
              <a:rPr lang="en-US" altLang="zh-CN" sz="2200" dirty="0"/>
              <a:t>Video classification</a:t>
            </a:r>
          </a:p>
          <a:p>
            <a:pPr lvl="1"/>
            <a:r>
              <a:rPr lang="en-US" altLang="zh-CN" sz="2200" dirty="0"/>
              <a:t>Emotion recognition</a:t>
            </a:r>
          </a:p>
          <a:p>
            <a:pPr lvl="1"/>
            <a:r>
              <a:rPr lang="en-US" altLang="zh-CN" sz="2200" dirty="0"/>
              <a:t>Activity detection</a:t>
            </a:r>
          </a:p>
          <a:p>
            <a:pPr lvl="1"/>
            <a:r>
              <a:rPr lang="en-US" altLang="zh-CN" sz="2200" dirty="0"/>
              <a:t>Sentiment analysis</a:t>
            </a:r>
          </a:p>
          <a:p>
            <a:pPr lvl="1"/>
            <a:r>
              <a:rPr lang="en-US" altLang="zh-CN" sz="2200" dirty="0"/>
              <a:t>Semantic segmentation</a:t>
            </a:r>
          </a:p>
          <a:p>
            <a:r>
              <a:rPr lang="en-US" altLang="zh-CN" sz="2200" dirty="0"/>
              <a:t>We choose the emotion recognition and semantic segmentation as sample applications</a:t>
            </a:r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710DDE-22DD-4FC1-8419-BC24ED62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87469D-49BC-41E6-831B-4DA15F2A46A5}"/>
              </a:ext>
            </a:extLst>
          </p:cNvPr>
          <p:cNvSpPr txBox="1"/>
          <p:nvPr/>
        </p:nvSpPr>
        <p:spPr>
          <a:xfrm>
            <a:off x="1123950" y="5917029"/>
            <a:ext cx="6075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Zhang C, Yang Z, He X, et al. Multimodal intelligence: Representation learning, information fusion, and applications. IEEE Journal of Selected Topics in Signal Processing, 2020, 14(3): 478-493.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30883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720BEA-4D16-4CEA-97BA-514C3D3A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Semantic Segmentation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F00A7-80FA-47FE-90F9-DD29658B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90700"/>
            <a:ext cx="7200900" cy="4076700"/>
          </a:xfrm>
        </p:spPr>
        <p:txBody>
          <a:bodyPr>
            <a:normAutofit/>
          </a:bodyPr>
          <a:lstStyle/>
          <a:p>
            <a:r>
              <a:rPr lang="en-US" altLang="zh-CN" dirty="0"/>
              <a:t>Labels each pixel of an image with one or multiple classes</a:t>
            </a:r>
          </a:p>
          <a:p>
            <a:r>
              <a:rPr lang="en-US" altLang="zh-CN" dirty="0"/>
              <a:t>We choose </a:t>
            </a:r>
            <a:r>
              <a:rPr lang="en-US" altLang="zh-CN" dirty="0" err="1"/>
              <a:t>MFNet</a:t>
            </a:r>
            <a:r>
              <a:rPr lang="en-US" altLang="zh-CN" dirty="0"/>
              <a:t> [1] as a semantic segmentation task example</a:t>
            </a:r>
          </a:p>
          <a:p>
            <a:r>
              <a:rPr lang="en-US" altLang="zh-CN" dirty="0"/>
              <a:t>We consider </a:t>
            </a:r>
            <a:r>
              <a:rPr lang="en-US" altLang="zh-CN" dirty="0">
                <a:solidFill>
                  <a:srgbClr val="0070C0"/>
                </a:solidFill>
              </a:rPr>
              <a:t>RGB</a:t>
            </a:r>
            <a:r>
              <a:rPr lang="en-US" altLang="zh-CN" dirty="0"/>
              <a:t> image as</a:t>
            </a:r>
            <a:br>
              <a:rPr lang="en-US" altLang="zh-CN" dirty="0"/>
            </a:br>
            <a:r>
              <a:rPr lang="en-US" altLang="zh-CN" dirty="0">
                <a:solidFill>
                  <a:srgbClr val="0070C0"/>
                </a:solidFill>
              </a:rPr>
              <a:t>sensitive</a:t>
            </a:r>
            <a:r>
              <a:rPr lang="en-US" altLang="zh-CN" dirty="0"/>
              <a:t> data, </a:t>
            </a:r>
            <a:r>
              <a:rPr lang="en-US" altLang="zh-CN" dirty="0">
                <a:solidFill>
                  <a:srgbClr val="00B050"/>
                </a:solidFill>
              </a:rPr>
              <a:t>thermal</a:t>
            </a:r>
            <a:r>
              <a:rPr lang="en-US" altLang="zh-CN" dirty="0"/>
              <a:t> image</a:t>
            </a:r>
            <a:br>
              <a:rPr lang="en-US" altLang="zh-CN" dirty="0"/>
            </a:br>
            <a:r>
              <a:rPr lang="en-US" altLang="zh-CN" dirty="0"/>
              <a:t>as </a:t>
            </a:r>
            <a:r>
              <a:rPr lang="en-US" altLang="zh-CN" dirty="0">
                <a:solidFill>
                  <a:srgbClr val="00B050"/>
                </a:solidFill>
              </a:rPr>
              <a:t>insensitive</a:t>
            </a:r>
            <a:r>
              <a:rPr lang="en-US" altLang="zh-CN" dirty="0"/>
              <a:t> data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RGB input       Thermal input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B1EC09-5425-4F18-8526-0762D6F5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360674-3CE9-45D0-87F7-477F3D741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66739" y="2935728"/>
            <a:ext cx="2856008" cy="32359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3DB280-1642-4F1E-AAD2-346576189DB4}"/>
              </a:ext>
            </a:extLst>
          </p:cNvPr>
          <p:cNvSpPr txBox="1"/>
          <p:nvPr/>
        </p:nvSpPr>
        <p:spPr>
          <a:xfrm>
            <a:off x="1190625" y="6096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[1] Ha Q, Watanabe K, </a:t>
            </a:r>
            <a:r>
              <a:rPr lang="en-US" altLang="zh-CN" sz="1200" dirty="0" err="1"/>
              <a:t>Karasawa</a:t>
            </a:r>
            <a:r>
              <a:rPr lang="en-US" altLang="zh-CN" sz="1200" dirty="0"/>
              <a:t> T, et al. </a:t>
            </a:r>
            <a:r>
              <a:rPr lang="en-US" altLang="zh-CN" sz="1200" dirty="0" err="1"/>
              <a:t>MFNet</a:t>
            </a:r>
            <a:r>
              <a:rPr lang="en-US" altLang="zh-CN" sz="1200" dirty="0"/>
              <a:t>: Towards real-time semantic segmentation for autonomous vehicles with multi-spectral scenes[C]//2017 IEEE/RSJ International Conference on Intelligent Robots and Systems (IROS). IEEE, 2017: 5108-5115.</a:t>
            </a:r>
            <a:endParaRPr lang="zh-CN" altLang="en-US" sz="1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B2D5951-3AE8-4971-B390-A6DE2C9DE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4124325"/>
            <a:ext cx="1473200" cy="1104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203CFC-355D-4B1A-88E6-5C6818C1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025" y="4124324"/>
            <a:ext cx="1473201" cy="11049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BCCB31-16AD-489B-A23C-F82008E83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552" y="279475"/>
            <a:ext cx="1852167" cy="13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A7209C3-C3E5-4D10-9ED2-B2D443CC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2077D08-4FBA-496D-B4D5-7D2C675CB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8BA833-3F31-4812-B43A-D29E899F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8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F6C22-B415-41C2-8DBE-50156535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Distillation Model for </a:t>
            </a:r>
            <a:br>
              <a:rPr lang="en-US" altLang="zh-CN" dirty="0"/>
            </a:br>
            <a:r>
              <a:rPr lang="en-US" altLang="zh-CN" dirty="0"/>
              <a:t>Semantic Segmentation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FAF3E7-1C6F-4F30-8FB1-A891E3D4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remove the encoder of RGB image input (</a:t>
            </a:r>
            <a:r>
              <a:rPr lang="en-US" altLang="zh-CN" dirty="0">
                <a:solidFill>
                  <a:srgbClr val="0070C0"/>
                </a:solidFill>
              </a:rPr>
              <a:t>sensitive data  encoder</a:t>
            </a:r>
            <a:r>
              <a:rPr lang="en-US" altLang="zh-CN" dirty="0"/>
              <a:t>) </a:t>
            </a:r>
          </a:p>
          <a:p>
            <a:r>
              <a:rPr lang="en-US" altLang="zh-CN" dirty="0"/>
              <a:t>We put the work point of </a:t>
            </a:r>
            <a:r>
              <a:rPr lang="en-US" altLang="zh-CN" dirty="0">
                <a:solidFill>
                  <a:srgbClr val="0070C0"/>
                </a:solidFill>
              </a:rPr>
              <a:t>HPD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HPE</a:t>
            </a:r>
            <a:r>
              <a:rPr lang="en-US" altLang="zh-CN" dirty="0"/>
              <a:t> in distillation model</a:t>
            </a:r>
          </a:p>
          <a:p>
            <a:r>
              <a:rPr lang="en-US" altLang="zh-CN" dirty="0"/>
              <a:t>HPP does not work well with </a:t>
            </a:r>
            <a:r>
              <a:rPr lang="en-US" altLang="zh-CN" dirty="0" err="1"/>
              <a:t>MFNet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5520D7-46EC-4EB2-9F75-A97C7788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823323-E8D6-49D0-AAD2-AD6AFCEB8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57350" y="3256355"/>
            <a:ext cx="2400300" cy="381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01BA6C-269D-464B-A600-290F4F7A9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3961205"/>
            <a:ext cx="3339931" cy="24921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B414572-1635-40DF-B5BF-D9C414737347}"/>
              </a:ext>
            </a:extLst>
          </p:cNvPr>
          <p:cNvSpPr txBox="1"/>
          <p:nvPr/>
        </p:nvSpPr>
        <p:spPr>
          <a:xfrm>
            <a:off x="1857375" y="6453386"/>
            <a:ext cx="604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Distillation model                                  Results of HPP     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C1F157-906D-47D0-AC1F-65E969767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902790" y="218552"/>
            <a:ext cx="1842437" cy="20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02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AFB05-35C7-4EEC-B56E-F0B08844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Emotion Recognition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70BC8C-04B1-4699-ACC1-2C637DFF5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99927"/>
            <a:ext cx="7200900" cy="3581400"/>
          </a:xfrm>
        </p:spPr>
        <p:txBody>
          <a:bodyPr/>
          <a:lstStyle/>
          <a:p>
            <a:r>
              <a:rPr lang="en-US" altLang="zh-CN" dirty="0"/>
              <a:t>We choose LMF [1] as a emotion recognition task example</a:t>
            </a:r>
          </a:p>
          <a:p>
            <a:r>
              <a:rPr lang="en-US" altLang="zh-CN" dirty="0"/>
              <a:t>We consider </a:t>
            </a:r>
            <a:r>
              <a:rPr lang="en-US" altLang="zh-CN" dirty="0">
                <a:solidFill>
                  <a:srgbClr val="0070C0"/>
                </a:solidFill>
              </a:rPr>
              <a:t>video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text</a:t>
            </a:r>
            <a:r>
              <a:rPr lang="en-US" altLang="zh-CN" dirty="0"/>
              <a:t> as </a:t>
            </a:r>
            <a:r>
              <a:rPr lang="en-US" altLang="zh-CN" dirty="0">
                <a:solidFill>
                  <a:srgbClr val="0070C0"/>
                </a:solidFill>
              </a:rPr>
              <a:t>sensitive</a:t>
            </a:r>
            <a:r>
              <a:rPr lang="en-US" altLang="zh-CN" dirty="0"/>
              <a:t> data, </a:t>
            </a:r>
            <a:r>
              <a:rPr lang="en-US" altLang="zh-CN" dirty="0">
                <a:solidFill>
                  <a:srgbClr val="00B050"/>
                </a:solidFill>
              </a:rPr>
              <a:t>audio</a:t>
            </a:r>
            <a:r>
              <a:rPr lang="en-US" altLang="zh-CN" dirty="0"/>
              <a:t> as </a:t>
            </a:r>
            <a:r>
              <a:rPr lang="en-US" altLang="zh-CN" dirty="0">
                <a:solidFill>
                  <a:srgbClr val="00B050"/>
                </a:solidFill>
              </a:rPr>
              <a:t>insensitive</a:t>
            </a:r>
            <a:r>
              <a:rPr lang="en-US" altLang="zh-CN" dirty="0"/>
              <a:t> data</a:t>
            </a:r>
          </a:p>
          <a:p>
            <a:r>
              <a:rPr lang="en-US" altLang="zh-CN" dirty="0"/>
              <a:t>Data provided by IEMOCAP [2]</a:t>
            </a:r>
            <a:br>
              <a:rPr lang="en-US" altLang="zh-CN" dirty="0"/>
            </a:br>
            <a:r>
              <a:rPr lang="en-US" altLang="zh-CN" dirty="0"/>
              <a:t>dataset are preprocessed for </a:t>
            </a:r>
            <a:br>
              <a:rPr lang="en-US" altLang="zh-CN" dirty="0"/>
            </a:br>
            <a:r>
              <a:rPr lang="en-US" altLang="zh-CN" dirty="0"/>
              <a:t>features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8845E0-D58C-4F58-BD7C-AA0CF658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AFFD38-1137-4D0C-8F7A-21863F997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52" y="3343834"/>
            <a:ext cx="3373762" cy="29718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A750D5F-936C-4320-AA5F-5730CE60E2CF}"/>
              </a:ext>
            </a:extLst>
          </p:cNvPr>
          <p:cNvSpPr txBox="1"/>
          <p:nvPr/>
        </p:nvSpPr>
        <p:spPr>
          <a:xfrm>
            <a:off x="1109663" y="5009553"/>
            <a:ext cx="3836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[1] Liu Z, Shen Y, </a:t>
            </a:r>
            <a:r>
              <a:rPr lang="en-US" altLang="zh-CN" sz="1200" dirty="0" err="1"/>
              <a:t>Lakshminarasimhan</a:t>
            </a:r>
            <a:r>
              <a:rPr lang="en-US" altLang="zh-CN" sz="1200" dirty="0"/>
              <a:t> V B, et al. Efficient low-rank multimodal fusion with modality-specific factors[J]. </a:t>
            </a:r>
            <a:r>
              <a:rPr lang="en-US" altLang="zh-CN" sz="1200" dirty="0" err="1"/>
              <a:t>arXiv</a:t>
            </a:r>
            <a:r>
              <a:rPr lang="en-US" altLang="zh-CN" sz="1200" dirty="0"/>
              <a:t> preprint arXiv:1806.00064, 2018.</a:t>
            </a:r>
          </a:p>
          <a:p>
            <a:r>
              <a:rPr lang="en-US" altLang="zh-CN" sz="1200" dirty="0"/>
              <a:t>[2] </a:t>
            </a:r>
            <a:r>
              <a:rPr lang="en-US" altLang="zh-CN" sz="1200" dirty="0" err="1"/>
              <a:t>Busso</a:t>
            </a:r>
            <a:r>
              <a:rPr lang="en-US" altLang="zh-CN" sz="1200" dirty="0"/>
              <a:t> C, </a:t>
            </a:r>
            <a:r>
              <a:rPr lang="en-US" altLang="zh-CN" sz="1200" dirty="0" err="1"/>
              <a:t>Bulut</a:t>
            </a:r>
            <a:r>
              <a:rPr lang="en-US" altLang="zh-CN" sz="1200" dirty="0"/>
              <a:t> M, Lee C </a:t>
            </a:r>
            <a:r>
              <a:rPr lang="en-US" altLang="zh-CN" sz="1200" dirty="0" err="1"/>
              <a:t>C</a:t>
            </a:r>
            <a:r>
              <a:rPr lang="en-US" altLang="zh-CN" sz="1200" dirty="0"/>
              <a:t>, et al. IEMOCAP: Interactive emotional dyadic motion capture database[J]. Language resources and evaluation, 2008, 42(4): 335-359.</a:t>
            </a:r>
            <a:endParaRPr lang="zh-CN" altLang="en-US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AA70A-EA08-4C63-A1A8-396C32638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79" y="3996332"/>
            <a:ext cx="962146" cy="9092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D059F1-725F-40B9-B9DA-D092EEF55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137" y="4000538"/>
            <a:ext cx="949225" cy="9050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910362-877B-4D48-99DD-460F2DED4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536" y="3996332"/>
            <a:ext cx="949225" cy="9094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072615-74A5-453C-8796-D0035CC06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1761" y="3996332"/>
            <a:ext cx="903737" cy="9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0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669ADB5-C0B0-4DA4-9003-F4700BDF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05199" y="3205401"/>
            <a:ext cx="2960030" cy="340722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B0D20-419B-4806-AE14-D5768478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Distillation Model for</a:t>
            </a:r>
            <a:br>
              <a:rPr lang="en-US" altLang="zh-CN" dirty="0"/>
            </a:br>
            <a:r>
              <a:rPr lang="en-US" altLang="zh-CN" dirty="0"/>
              <a:t>Emotion Recognition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C4E2F4-6714-4D37-85E8-91D9F38F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remove the encoder of text and video input (</a:t>
            </a:r>
            <a:r>
              <a:rPr lang="en-US" altLang="zh-CN" dirty="0">
                <a:solidFill>
                  <a:srgbClr val="0070C0"/>
                </a:solidFill>
              </a:rPr>
              <a:t>sensitive data  encoder</a:t>
            </a:r>
            <a:r>
              <a:rPr lang="en-US" altLang="zh-CN" dirty="0"/>
              <a:t>) </a:t>
            </a:r>
          </a:p>
          <a:p>
            <a:r>
              <a:rPr lang="en-US" altLang="zh-CN" dirty="0"/>
              <a:t>We put the work point of </a:t>
            </a:r>
            <a:r>
              <a:rPr lang="en-US" altLang="zh-CN" dirty="0">
                <a:solidFill>
                  <a:srgbClr val="0070C0"/>
                </a:solidFill>
              </a:rPr>
              <a:t>HPD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70C0"/>
                </a:solidFill>
              </a:rPr>
              <a:t>HPE</a:t>
            </a:r>
            <a:r>
              <a:rPr lang="en-US" altLang="zh-CN" dirty="0"/>
              <a:t> in distillation model</a:t>
            </a:r>
          </a:p>
          <a:p>
            <a:r>
              <a:rPr lang="en-US" altLang="zh-CN" dirty="0"/>
              <a:t>The learning target of HPP contains </a:t>
            </a:r>
            <a:r>
              <a:rPr lang="en-US" altLang="zh-CN" dirty="0">
                <a:solidFill>
                  <a:srgbClr val="0070C0"/>
                </a:solidFill>
              </a:rPr>
              <a:t>averaged</a:t>
            </a:r>
            <a:br>
              <a:rPr lang="en-US" altLang="zh-CN" dirty="0">
                <a:solidFill>
                  <a:srgbClr val="0070C0"/>
                </a:solidFill>
              </a:rPr>
            </a:br>
            <a:r>
              <a:rPr lang="en-US" altLang="zh-CN" dirty="0">
                <a:solidFill>
                  <a:srgbClr val="0070C0"/>
                </a:solidFill>
              </a:rPr>
              <a:t>text and video encoder</a:t>
            </a:r>
            <a:r>
              <a:rPr lang="en-US" altLang="zh-CN" dirty="0"/>
              <a:t> output from clients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029F6-F2F0-4AC4-9448-5450FA80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11D5A6-8AEE-4437-BE16-347DB9D3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87" y="4195143"/>
            <a:ext cx="2700670" cy="23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63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B4148E1-E42F-441F-B6E9-5AAC0FBF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EA94C9F-CE29-4724-BC18-8CC598430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97156F-70BB-4DFA-A4F5-4FE5AE11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55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7F233-5220-42CE-ABE5-91F9F37E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Benchmarking Algorithms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5DDBB0-410F-4F81-AFCF-6EFB77233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871" y="1876425"/>
            <a:ext cx="7200900" cy="3581400"/>
          </a:xfrm>
        </p:spPr>
        <p:txBody>
          <a:bodyPr/>
          <a:lstStyle/>
          <a:p>
            <a:r>
              <a:rPr lang="en-US" altLang="zh-CN" dirty="0" err="1"/>
              <a:t>FedAvg</a:t>
            </a:r>
            <a:r>
              <a:rPr lang="en-US" altLang="zh-CN" dirty="0"/>
              <a:t> [1]: the earliest federated learning algorithm</a:t>
            </a:r>
          </a:p>
          <a:p>
            <a:r>
              <a:rPr lang="en-US" altLang="zh-CN" dirty="0" err="1"/>
              <a:t>FedProx</a:t>
            </a:r>
            <a:r>
              <a:rPr lang="en-US" altLang="zh-CN" dirty="0"/>
              <a:t> [2]: optimize client trainer by proximal term</a:t>
            </a:r>
          </a:p>
          <a:p>
            <a:r>
              <a:rPr lang="en-US" altLang="zh-CN" dirty="0" err="1"/>
              <a:t>FedAdam</a:t>
            </a:r>
            <a:r>
              <a:rPr lang="en-US" altLang="zh-CN" dirty="0"/>
              <a:t> [3]: add an Adam optimizer on aggregator</a:t>
            </a:r>
          </a:p>
          <a:p>
            <a:r>
              <a:rPr lang="en-US" altLang="zh-CN" dirty="0" err="1"/>
              <a:t>FedDyn</a:t>
            </a:r>
            <a:r>
              <a:rPr lang="en-US" altLang="zh-CN" dirty="0"/>
              <a:t> [4]: optimize client trainer by linear and quadratic penalty</a:t>
            </a:r>
          </a:p>
          <a:p>
            <a:r>
              <a:rPr lang="en-US" altLang="zh-CN" dirty="0" err="1"/>
              <a:t>FedCon</a:t>
            </a:r>
            <a:r>
              <a:rPr lang="en-US" altLang="zh-CN" dirty="0"/>
              <a:t> [5]: optimizes the client trainer to decrease the distance between representation learned from client model and server model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04D0A6-77A5-4490-83B8-DDB523B6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F03C50-5ED1-4958-A819-8AB16EBEA3BC}"/>
              </a:ext>
            </a:extLst>
          </p:cNvPr>
          <p:cNvSpPr txBox="1"/>
          <p:nvPr/>
        </p:nvSpPr>
        <p:spPr>
          <a:xfrm>
            <a:off x="1028700" y="5155387"/>
            <a:ext cx="7200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[1] McMahan B, Moore E, Ramage D, et al. Communication-efficient learning of deep networks from decentralized data[C]//Artificial intelligence and statistics. PMLR, 2017: 1273-1282. </a:t>
            </a:r>
          </a:p>
          <a:p>
            <a:r>
              <a:rPr lang="en-US" altLang="zh-CN" sz="1050" dirty="0"/>
              <a:t>[2] </a:t>
            </a:r>
            <a:r>
              <a:rPr lang="en-US" altLang="zh-CN" sz="1050" dirty="0" err="1"/>
              <a:t>Sahu</a:t>
            </a:r>
            <a:r>
              <a:rPr lang="en-US" altLang="zh-CN" sz="1050" dirty="0"/>
              <a:t> A K, Li T, </a:t>
            </a:r>
            <a:r>
              <a:rPr lang="en-US" altLang="zh-CN" sz="1050" dirty="0" err="1"/>
              <a:t>Sanjabi</a:t>
            </a:r>
            <a:r>
              <a:rPr lang="en-US" altLang="zh-CN" sz="1050" dirty="0"/>
              <a:t> M, et al. On the convergence of federated optimization in heterogeneous networks[J]. </a:t>
            </a:r>
            <a:r>
              <a:rPr lang="en-US" altLang="zh-CN" sz="1050" dirty="0" err="1"/>
              <a:t>arXiv</a:t>
            </a:r>
            <a:r>
              <a:rPr lang="en-US" altLang="zh-CN" sz="1050" dirty="0"/>
              <a:t> preprint arXiv:1812.06127, 2018, 3: 3. </a:t>
            </a:r>
          </a:p>
          <a:p>
            <a:r>
              <a:rPr lang="en-US" altLang="zh-CN" sz="1050" dirty="0"/>
              <a:t>[3] </a:t>
            </a:r>
            <a:r>
              <a:rPr lang="en-US" altLang="zh-CN" sz="1050" dirty="0" err="1"/>
              <a:t>Acar</a:t>
            </a:r>
            <a:r>
              <a:rPr lang="en-US" altLang="zh-CN" sz="1050" dirty="0"/>
              <a:t> D A E, Zhao Y, Navarro R M, et al. Federated learning based on dynamic regularization[J]. </a:t>
            </a:r>
            <a:r>
              <a:rPr lang="en-US" altLang="zh-CN" sz="1050" dirty="0" err="1"/>
              <a:t>arXiv</a:t>
            </a:r>
            <a:r>
              <a:rPr lang="en-US" altLang="zh-CN" sz="1050" dirty="0"/>
              <a:t> preprint arXiv:2111.04263, 2021. </a:t>
            </a:r>
          </a:p>
          <a:p>
            <a:r>
              <a:rPr lang="en-US" altLang="zh-CN" sz="1050" dirty="0"/>
              <a:t>[4] </a:t>
            </a:r>
            <a:r>
              <a:rPr lang="en-US" altLang="zh-CN" sz="1400" dirty="0"/>
              <a:t>Li </a:t>
            </a:r>
            <a:r>
              <a:rPr lang="en-US" altLang="zh-CN" sz="1050" dirty="0"/>
              <a:t>Q, He B, Song D. Model-contrastive federated learning[C]//Proceedings of the IEEE/CVF Conference on Computer Vision and Pattern Recognition. 2021: 10713-10722. </a:t>
            </a:r>
          </a:p>
          <a:p>
            <a:r>
              <a:rPr lang="en-US" altLang="zh-CN" sz="1050" dirty="0"/>
              <a:t>[5] </a:t>
            </a:r>
            <a:r>
              <a:rPr lang="en-US" altLang="zh-CN" sz="1050" dirty="0" err="1"/>
              <a:t>Reddi</a:t>
            </a:r>
            <a:r>
              <a:rPr lang="en-US" altLang="zh-CN" sz="1050" dirty="0"/>
              <a:t> S, Charles Z, Zaheer M, et al. Adaptive federated optimization[J]. </a:t>
            </a:r>
            <a:r>
              <a:rPr lang="en-US" altLang="zh-CN" sz="1050" dirty="0" err="1"/>
              <a:t>arXiv</a:t>
            </a:r>
            <a:r>
              <a:rPr lang="en-US" altLang="zh-CN" sz="1050" dirty="0"/>
              <a:t> preprint arXiv:2003.00295, 2020.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13857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B7EE57-B44C-4853-8534-C7388EE2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and Data Distribution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C6A29D-1550-44A9-8020-5D5E651D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38300"/>
            <a:ext cx="7200900" cy="3581400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MFNet</a:t>
            </a:r>
            <a:r>
              <a:rPr lang="en-US" altLang="zh-CN" dirty="0"/>
              <a:t>: totally 1600 and 300 </a:t>
            </a:r>
            <a:r>
              <a:rPr lang="en-US" altLang="zh-CN" dirty="0">
                <a:solidFill>
                  <a:srgbClr val="0070C0"/>
                </a:solidFill>
              </a:rPr>
              <a:t>pairs</a:t>
            </a:r>
            <a:r>
              <a:rPr lang="en-US" altLang="zh-CN" dirty="0"/>
              <a:t> of RGB and thermal images in the training and testing sets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LMF: totally 3515 and 938 </a:t>
            </a:r>
            <a:r>
              <a:rPr lang="en-US" altLang="zh-CN" dirty="0">
                <a:solidFill>
                  <a:srgbClr val="0070C0"/>
                </a:solidFill>
              </a:rPr>
              <a:t>triplets</a:t>
            </a:r>
            <a:r>
              <a:rPr lang="en-US" altLang="zh-CN" dirty="0"/>
              <a:t> of video, audio, and text data in the training and testing sets</a:t>
            </a:r>
          </a:p>
          <a:p>
            <a:r>
              <a:rPr lang="en-US" altLang="zh-CN" dirty="0"/>
              <a:t>We utilize the Dirichlet distribution to generate three sample distribution degrees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F26A3A-C8FF-4F02-A0A4-2812F3F5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B0F9F3-B5D8-4E97-9818-759A9663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94" y="2288748"/>
            <a:ext cx="4318406" cy="16709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218907-8605-4C24-B568-6AF1918A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97" y="5150692"/>
            <a:ext cx="6823003" cy="16523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11062E2-6C90-4F6B-BBE3-437BCF6A6366}"/>
              </a:ext>
            </a:extLst>
          </p:cNvPr>
          <p:cNvSpPr txBox="1"/>
          <p:nvPr/>
        </p:nvSpPr>
        <p:spPr>
          <a:xfrm>
            <a:off x="2324100" y="5651877"/>
            <a:ext cx="50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EBB150-BBBB-461B-862F-FC85A836B1C0}"/>
              </a:ext>
            </a:extLst>
          </p:cNvPr>
          <p:cNvSpPr txBox="1"/>
          <p:nvPr/>
        </p:nvSpPr>
        <p:spPr>
          <a:xfrm>
            <a:off x="4741263" y="565187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F085C-B01C-4A59-BAD8-81E731E98BB2}"/>
              </a:ext>
            </a:extLst>
          </p:cNvPr>
          <p:cNvSpPr txBox="1"/>
          <p:nvPr/>
        </p:nvSpPr>
        <p:spPr>
          <a:xfrm>
            <a:off x="7104552" y="5651877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6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F4F9D-7DFF-4DE3-A772-76777B63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Parameters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89B404-610B-43C9-9090-052A2CED3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76401"/>
            <a:ext cx="7200900" cy="4391024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Distillation model contribution: α </a:t>
            </a:r>
            <a:r>
              <a:rPr lang="zh-CN" altLang="en-US" sz="2400" dirty="0"/>
              <a:t>∈ </a:t>
            </a:r>
            <a:r>
              <a:rPr lang="en-US" altLang="zh-CN" sz="2400" dirty="0"/>
              <a:t>{0.0, 0.1, 0.3, </a:t>
            </a:r>
            <a:r>
              <a:rPr lang="en-US" altLang="zh-CN" sz="2400" b="1" u="sng" dirty="0">
                <a:solidFill>
                  <a:schemeClr val="tx1"/>
                </a:solidFill>
              </a:rPr>
              <a:t>0.5</a:t>
            </a:r>
            <a:r>
              <a:rPr lang="en-US" altLang="zh-CN" sz="2400" dirty="0"/>
              <a:t>, 0.7}</a:t>
            </a:r>
          </a:p>
          <a:p>
            <a:r>
              <a:rPr lang="en-US" altLang="zh-CN" sz="2400" dirty="0"/>
              <a:t>Loss balance parameter: λ </a:t>
            </a:r>
            <a:r>
              <a:rPr lang="zh-CN" altLang="en-US" sz="2400" dirty="0"/>
              <a:t>∈ </a:t>
            </a:r>
            <a:r>
              <a:rPr lang="en-US" altLang="zh-CN" sz="2400" dirty="0"/>
              <a:t>{0.05, </a:t>
            </a:r>
            <a:r>
              <a:rPr lang="en-US" altLang="zh-CN" sz="2400" b="1" u="sng" dirty="0"/>
              <a:t>0.1</a:t>
            </a:r>
            <a:r>
              <a:rPr lang="en-US" altLang="zh-CN" sz="2400" dirty="0"/>
              <a:t>, 0.2}</a:t>
            </a:r>
          </a:p>
          <a:p>
            <a:r>
              <a:rPr lang="en-US" altLang="zh-CN" sz="2400" dirty="0"/>
              <a:t>Distillation method </a:t>
            </a:r>
            <a:r>
              <a:rPr lang="zh-CN" altLang="en-US" sz="2400" dirty="0"/>
              <a:t>∈ </a:t>
            </a:r>
            <a:r>
              <a:rPr lang="en-US" altLang="zh-CN" sz="2400" dirty="0"/>
              <a:t>{HP, HPD, </a:t>
            </a:r>
            <a:r>
              <a:rPr lang="en-US" altLang="zh-CN" sz="2400" b="1" u="sng" dirty="0"/>
              <a:t>HPE</a:t>
            </a:r>
            <a:r>
              <a:rPr lang="en-US" altLang="zh-CN" sz="2400" dirty="0"/>
              <a:t>, HPP*}</a:t>
            </a:r>
          </a:p>
          <a:p>
            <a:r>
              <a:rPr lang="en-US" altLang="zh-CN" sz="2400" dirty="0"/>
              <a:t>Data distribution </a:t>
            </a:r>
            <a:r>
              <a:rPr lang="zh-CN" altLang="en-US" sz="2400" dirty="0"/>
              <a:t>∈ </a:t>
            </a:r>
            <a:r>
              <a:rPr lang="en-US" altLang="zh-CN" sz="2400" dirty="0"/>
              <a:t>{</a:t>
            </a:r>
            <a:r>
              <a:rPr lang="en-US" altLang="zh-CN" sz="2400" dirty="0" err="1"/>
              <a:t>i.i.d</a:t>
            </a:r>
            <a:r>
              <a:rPr lang="en-US" altLang="zh-CN" sz="2400" dirty="0"/>
              <a:t>., </a:t>
            </a:r>
            <a:r>
              <a:rPr lang="en-US" altLang="zh-CN" sz="2400" b="1" u="sng" dirty="0"/>
              <a:t>non-</a:t>
            </a:r>
            <a:r>
              <a:rPr lang="en-US" altLang="zh-CN" sz="2400" b="1" u="sng" dirty="0" err="1"/>
              <a:t>i.i.d</a:t>
            </a:r>
            <a:r>
              <a:rPr lang="en-US" altLang="zh-CN" sz="2400" b="1" u="sng" dirty="0"/>
              <a:t>.</a:t>
            </a:r>
            <a:r>
              <a:rPr lang="en-US" altLang="zh-CN" sz="2400" dirty="0"/>
              <a:t>} or </a:t>
            </a:r>
            <a:r>
              <a:rPr lang="zh-CN" altLang="en-US" sz="2400" dirty="0"/>
              <a:t>∈ </a:t>
            </a:r>
            <a:r>
              <a:rPr lang="en-US" altLang="zh-CN" sz="2400" dirty="0"/>
              <a:t>{0.1, </a:t>
            </a:r>
            <a:r>
              <a:rPr lang="en-US" altLang="zh-CN" sz="2400" b="1" u="sng" dirty="0"/>
              <a:t>1</a:t>
            </a:r>
            <a:r>
              <a:rPr lang="en-US" altLang="zh-CN" sz="2400" dirty="0"/>
              <a:t>, 10}.</a:t>
            </a:r>
          </a:p>
          <a:p>
            <a:r>
              <a:rPr lang="en-US" altLang="zh-CN" sz="2400" dirty="0"/>
              <a:t>Number of clients </a:t>
            </a:r>
            <a:r>
              <a:rPr lang="zh-CN" altLang="en-US" sz="2400" dirty="0"/>
              <a:t>∈ </a:t>
            </a:r>
            <a:r>
              <a:rPr lang="en-US" altLang="zh-CN" sz="2400" dirty="0"/>
              <a:t>{</a:t>
            </a:r>
            <a:r>
              <a:rPr lang="en-US" altLang="zh-CN" sz="2400" b="1" u="sng" dirty="0"/>
              <a:t>8</a:t>
            </a:r>
            <a:r>
              <a:rPr lang="en-US" altLang="zh-CN" sz="2400" dirty="0"/>
              <a:t>, 16, 32}</a:t>
            </a:r>
          </a:p>
          <a:p>
            <a:r>
              <a:rPr lang="en-US" altLang="zh-CN" sz="2400" dirty="0"/>
              <a:t>Neural network parameters and baseline algorithm parameters have been tuned and fixed</a:t>
            </a:r>
          </a:p>
          <a:p>
            <a:r>
              <a:rPr lang="en-US" altLang="zh-CN" sz="2400" dirty="0"/>
              <a:t>The merge part selection experiments were omitted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C886CD-1574-415C-B597-CA7ACD1D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0FEB19-117F-4098-8DD0-FE6CAC7C38F5}"/>
              </a:ext>
            </a:extLst>
          </p:cNvPr>
          <p:cNvSpPr txBox="1"/>
          <p:nvPr/>
        </p:nvSpPr>
        <p:spPr>
          <a:xfrm>
            <a:off x="1266825" y="6191776"/>
            <a:ext cx="618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* HPP only works on emotion recognition problem</a:t>
            </a:r>
          </a:p>
        </p:txBody>
      </p:sp>
    </p:spTree>
    <p:extLst>
      <p:ext uri="{BB962C8B-B14F-4D97-AF65-F5344CB8AC3E}">
        <p14:creationId xmlns:p14="http://schemas.microsoft.com/office/powerpoint/2010/main" val="4276601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60A53-3CDB-4B34-9CF4-0E25E6C6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Metrics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1C49CF-435E-4BD3-9DD2-11ACAEA61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09750"/>
            <a:ext cx="7200900" cy="4643636"/>
          </a:xfrm>
        </p:spPr>
        <p:txBody>
          <a:bodyPr>
            <a:normAutofit/>
          </a:bodyPr>
          <a:lstStyle/>
          <a:p>
            <a:r>
              <a:rPr lang="en-US" altLang="zh-CN" dirty="0"/>
              <a:t>Background accuracy: The ratio of </a:t>
            </a:r>
            <a:r>
              <a:rPr lang="en-US" altLang="zh-CN" dirty="0">
                <a:solidFill>
                  <a:srgbClr val="0070C0"/>
                </a:solidFill>
              </a:rPr>
              <a:t>background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pixels</a:t>
            </a:r>
            <a:r>
              <a:rPr lang="en-US" altLang="zh-CN" dirty="0"/>
              <a:t> that are correctly classified in the semantic segmentation problem.</a:t>
            </a:r>
          </a:p>
          <a:p>
            <a:r>
              <a:rPr lang="en-US" altLang="zh-CN" dirty="0"/>
              <a:t>Foreground accuracy: The ratio of </a:t>
            </a:r>
            <a:r>
              <a:rPr lang="en-US" altLang="zh-CN" dirty="0">
                <a:solidFill>
                  <a:srgbClr val="0070C0"/>
                </a:solidFill>
              </a:rPr>
              <a:t>non-background pixels </a:t>
            </a:r>
            <a:r>
              <a:rPr lang="en-US" altLang="zh-CN" dirty="0"/>
              <a:t>that are correctly classified in the semantic segmentation problem.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F1-score: The weighted F1-score in the emotion recognition problem.</a:t>
            </a:r>
          </a:p>
          <a:p>
            <a:r>
              <a:rPr lang="en-US" altLang="zh-CN" dirty="0"/>
              <a:t>Throughput: The network resource consumption for transmitting model parameters and learning targets.</a:t>
            </a:r>
          </a:p>
          <a:p>
            <a:r>
              <a:rPr lang="en-US" altLang="zh-CN" dirty="0"/>
              <a:t>CPU time: The time taken by each client in a round.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475395-5013-49B6-B9C0-F44CD893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265C57-09F1-458C-841F-223224161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6" y="3154115"/>
            <a:ext cx="1948157" cy="146441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BE68E6E-584C-4B1F-BB79-A587FE8526B2}"/>
              </a:ext>
            </a:extLst>
          </p:cNvPr>
          <p:cNvSpPr txBox="1"/>
          <p:nvPr/>
        </p:nvSpPr>
        <p:spPr>
          <a:xfrm>
            <a:off x="809626" y="3266831"/>
            <a:ext cx="1948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Background pixels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AC61832-52C0-4132-9049-038D62C8C3A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757784" y="3451497"/>
            <a:ext cx="6235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8F9C7A0-B473-40AF-8417-0D13E0FF8729}"/>
              </a:ext>
            </a:extLst>
          </p:cNvPr>
          <p:cNvSpPr txBox="1"/>
          <p:nvPr/>
        </p:nvSpPr>
        <p:spPr>
          <a:xfrm>
            <a:off x="809626" y="3777212"/>
            <a:ext cx="1948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Foreground pixels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027B8B2-6419-420B-8B93-F5CB51AEDFA5}"/>
              </a:ext>
            </a:extLst>
          </p:cNvPr>
          <p:cNvCxnSpPr>
            <a:cxnSpLocks/>
          </p:cNvCxnSpPr>
          <p:nvPr/>
        </p:nvCxnSpPr>
        <p:spPr>
          <a:xfrm flipV="1">
            <a:off x="2757784" y="3965710"/>
            <a:ext cx="112142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71F561D4-1D8A-4B34-B6D4-D4C4B611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717" y="3196534"/>
            <a:ext cx="1948157" cy="14897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82EC674-28F9-48DE-B07D-11958DC0CDD7}"/>
              </a:ext>
            </a:extLst>
          </p:cNvPr>
          <p:cNvSpPr txBox="1"/>
          <p:nvPr/>
        </p:nvSpPr>
        <p:spPr>
          <a:xfrm>
            <a:off x="5000625" y="3223214"/>
            <a:ext cx="14287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Low background </a:t>
            </a:r>
          </a:p>
          <a:p>
            <a:r>
              <a:rPr lang="en-US" altLang="zh-CN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4255529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0420569-04B1-4ED9-BB3A-D1EB45C8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</a:t>
            </a:r>
            <a:r>
              <a:rPr lang="en-US" altLang="zh-CN" dirty="0" err="1"/>
              <a:t>ResultS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D012082-2D78-4FB6-A70E-B8757BEBE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25D368-4AE5-4494-9CA7-1BEDB769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66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BCA0BCB2-9A8B-48AD-81CF-F31EC1DC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685800"/>
            <a:ext cx="8096250" cy="1485900"/>
          </a:xfrm>
        </p:spPr>
        <p:txBody>
          <a:bodyPr/>
          <a:lstStyle/>
          <a:p>
            <a:r>
              <a:rPr lang="en-US" altLang="zh-CN" dirty="0" err="1"/>
              <a:t>MFNet</a:t>
            </a:r>
            <a:r>
              <a:rPr lang="en-US" altLang="zh-CN" dirty="0"/>
              <a:t>: α = 0.5 is a Better Choice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CE05E-7DD3-45A1-B97F-8CAE050F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334DC2-8C28-478F-B707-D0778352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652388"/>
            <a:ext cx="7773485" cy="28483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D036E9C-ABF0-4C03-BD1C-FB3D44F98048}"/>
              </a:ext>
            </a:extLst>
          </p:cNvPr>
          <p:cNvSpPr txBox="1"/>
          <p:nvPr/>
        </p:nvSpPr>
        <p:spPr>
          <a:xfrm>
            <a:off x="1028700" y="4557912"/>
            <a:ext cx="7773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Smaller α values lead to </a:t>
            </a:r>
            <a:r>
              <a:rPr lang="en-US" altLang="zh-CN" sz="2400" dirty="0">
                <a:solidFill>
                  <a:srgbClr val="FF0000"/>
                </a:solidFill>
              </a:rPr>
              <a:t>slightly higher </a:t>
            </a:r>
            <a:r>
              <a:rPr lang="en-US" altLang="zh-CN" sz="2400" dirty="0"/>
              <a:t>foreground accuracy but </a:t>
            </a:r>
            <a:r>
              <a:rPr lang="en-US" altLang="zh-CN" sz="2400" dirty="0">
                <a:solidFill>
                  <a:srgbClr val="FF0000"/>
                </a:solidFill>
              </a:rPr>
              <a:t>much lower </a:t>
            </a:r>
            <a:r>
              <a:rPr lang="en-US" altLang="zh-CN" sz="2400" dirty="0"/>
              <a:t>background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Omit the </a:t>
            </a:r>
            <a:r>
              <a:rPr lang="en-US" altLang="zh-CN" sz="2400" dirty="0">
                <a:solidFill>
                  <a:srgbClr val="0070C0"/>
                </a:solidFill>
              </a:rPr>
              <a:t>α = 0.0 </a:t>
            </a:r>
            <a:r>
              <a:rPr lang="en-US" altLang="zh-CN" sz="2400" dirty="0"/>
              <a:t>experiments in </a:t>
            </a:r>
            <a:r>
              <a:rPr lang="en-US" altLang="zh-CN" sz="2400" dirty="0" err="1"/>
              <a:t>MFNet</a:t>
            </a:r>
            <a:r>
              <a:rPr lang="en-US" altLang="zh-CN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α = 0.5 </a:t>
            </a:r>
            <a:r>
              <a:rPr lang="en-US" altLang="zh-CN" sz="2400" dirty="0"/>
              <a:t>gives 57.59% on foreground accuracy and 94.27% on background accuracy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0A77989F-8C38-4C72-8055-1B843BC3E8C3}"/>
              </a:ext>
            </a:extLst>
          </p:cNvPr>
          <p:cNvCxnSpPr/>
          <p:nvPr/>
        </p:nvCxnSpPr>
        <p:spPr>
          <a:xfrm>
            <a:off x="2190750" y="1819275"/>
            <a:ext cx="2200275" cy="523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1BA8D8D-406F-4B81-A7E9-62EB1D70D032}"/>
              </a:ext>
            </a:extLst>
          </p:cNvPr>
          <p:cNvCxnSpPr>
            <a:cxnSpLocks/>
          </p:cNvCxnSpPr>
          <p:nvPr/>
        </p:nvCxnSpPr>
        <p:spPr>
          <a:xfrm flipV="1">
            <a:off x="5975839" y="1819275"/>
            <a:ext cx="2463311" cy="3268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7EED487-A1CD-4BF9-8720-54284AB77495}"/>
              </a:ext>
            </a:extLst>
          </p:cNvPr>
          <p:cNvCxnSpPr/>
          <p:nvPr/>
        </p:nvCxnSpPr>
        <p:spPr>
          <a:xfrm>
            <a:off x="6219825" y="1652388"/>
            <a:ext cx="0" cy="15575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3D92D86-B950-4720-8157-8B8F129955F4}"/>
              </a:ext>
            </a:extLst>
          </p:cNvPr>
          <p:cNvCxnSpPr/>
          <p:nvPr/>
        </p:nvCxnSpPr>
        <p:spPr>
          <a:xfrm>
            <a:off x="3571875" y="1428750"/>
            <a:ext cx="0" cy="809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C2DB0C9-4166-465B-B81E-D86001FC6A40}"/>
              </a:ext>
            </a:extLst>
          </p:cNvPr>
          <p:cNvCxnSpPr/>
          <p:nvPr/>
        </p:nvCxnSpPr>
        <p:spPr>
          <a:xfrm>
            <a:off x="7524750" y="1336535"/>
            <a:ext cx="0" cy="809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3AFA5-B5C5-4532-9C5C-2E8EE907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Multi-modal Sensing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1D1274-F45C-48AF-8C2E-25B64F87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171699"/>
            <a:ext cx="4087587" cy="4600575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A variety of professional sensors are gradually attracting attention</a:t>
            </a:r>
          </a:p>
          <a:p>
            <a:pPr lvl="1"/>
            <a:r>
              <a:rPr lang="en-US" altLang="zh-CN" sz="2200" dirty="0"/>
              <a:t>Depth cameras</a:t>
            </a:r>
          </a:p>
          <a:p>
            <a:pPr lvl="1"/>
            <a:r>
              <a:rPr lang="en-US" altLang="zh-CN" sz="2200" dirty="0"/>
              <a:t>Thermal cameras</a:t>
            </a:r>
          </a:p>
          <a:p>
            <a:pPr lvl="1"/>
            <a:r>
              <a:rPr lang="en-US" altLang="zh-CN" sz="2200" dirty="0" err="1"/>
              <a:t>mmWave</a:t>
            </a:r>
            <a:r>
              <a:rPr lang="en-US" altLang="zh-CN" sz="2200" dirty="0"/>
              <a:t> radars</a:t>
            </a:r>
          </a:p>
          <a:p>
            <a:pPr lvl="1"/>
            <a:r>
              <a:rPr lang="en-US" altLang="zh-CN" sz="2200" dirty="0" err="1"/>
              <a:t>LiDARs</a:t>
            </a:r>
            <a:endParaRPr lang="en-US" altLang="zh-CN" sz="2200" dirty="0"/>
          </a:p>
          <a:p>
            <a:r>
              <a:rPr lang="en-US" altLang="zh-CN" sz="2200" dirty="0"/>
              <a:t>Provides multi dimensions information than single modal sensing</a:t>
            </a:r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EFC79E-B4D8-4A5E-8C45-8FFA6629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51310FE-C9D2-4821-8004-CD43DC0F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87" y="2171699"/>
            <a:ext cx="1872342" cy="11105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BCC2FE1-B35D-4D04-9742-D4F31D1FE60A}"/>
              </a:ext>
            </a:extLst>
          </p:cNvPr>
          <p:cNvSpPr txBox="1"/>
          <p:nvPr/>
        </p:nvSpPr>
        <p:spPr>
          <a:xfrm>
            <a:off x="5116286" y="3428999"/>
            <a:ext cx="181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Self-driving cars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8E10EF5-9215-4A2C-8EE0-84F593EF2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552" y="1870149"/>
            <a:ext cx="1678594" cy="167859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A32B63F-D014-4E0C-9BA7-D5C5FDC7F4A7}"/>
              </a:ext>
            </a:extLst>
          </p:cNvPr>
          <p:cNvSpPr txBox="1"/>
          <p:nvPr/>
        </p:nvSpPr>
        <p:spPr>
          <a:xfrm>
            <a:off x="7150289" y="3428999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Health cares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0B42956-5375-425B-A21F-9865BA7C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588" y="3973286"/>
            <a:ext cx="1877403" cy="165695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FE61E96-E16D-4E58-B8E0-CC9FFA2C6420}"/>
              </a:ext>
            </a:extLst>
          </p:cNvPr>
          <p:cNvSpPr txBox="1"/>
          <p:nvPr/>
        </p:nvSpPr>
        <p:spPr>
          <a:xfrm>
            <a:off x="5178860" y="5716552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Robot systems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DA05B55-0412-4187-BA0B-CE2353D48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552" y="4137379"/>
            <a:ext cx="1641467" cy="167859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8CA093C-9964-427E-B77A-703CEA2AC03F}"/>
              </a:ext>
            </a:extLst>
          </p:cNvPr>
          <p:cNvSpPr txBox="1"/>
          <p:nvPr/>
        </p:nvSpPr>
        <p:spPr>
          <a:xfrm>
            <a:off x="7150289" y="5716552"/>
            <a:ext cx="199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Smart agricultures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6847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DCB93-FC1F-49B3-B0A7-589D194D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85800"/>
            <a:ext cx="8010524" cy="1485900"/>
          </a:xfrm>
        </p:spPr>
        <p:txBody>
          <a:bodyPr/>
          <a:lstStyle/>
          <a:p>
            <a:r>
              <a:rPr lang="en-US" altLang="zh-CN" dirty="0" err="1"/>
              <a:t>MFNet</a:t>
            </a:r>
            <a:r>
              <a:rPr lang="en-US" altLang="zh-CN" dirty="0"/>
              <a:t>: λ = 0.1 is a Better Choice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BEF34CE-8A00-4B07-9BE8-5D84AC2A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9E2C9D-A5E8-4059-A6D9-8690B7564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1454643"/>
            <a:ext cx="7716327" cy="2857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0BA3ACC-FA67-4B3D-BEF6-802CB4504F3B}"/>
                  </a:ext>
                </a:extLst>
              </p:cNvPr>
              <p:cNvSpPr txBox="1"/>
              <p:nvPr/>
            </p:nvSpPr>
            <p:spPr>
              <a:xfrm>
                <a:off x="1028699" y="4514850"/>
                <a:ext cx="7820025" cy="158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λ = 0.1 results in the highest foreground accuracy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and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achieve higher (7.51%, 7.99%) foreground accuracy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Select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λ = 0.1 </a:t>
                </a:r>
                <a:r>
                  <a:rPr lang="en-US" altLang="zh-CN" sz="2400" dirty="0"/>
                  <a:t>in the following </a:t>
                </a:r>
                <a:r>
                  <a:rPr lang="en-US" altLang="zh-CN" sz="2400" dirty="0" err="1"/>
                  <a:t>MFNet</a:t>
                </a:r>
                <a:r>
                  <a:rPr lang="en-US" altLang="zh-CN" sz="2400" dirty="0"/>
                  <a:t> experiments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0BA3ACC-FA67-4B3D-BEF6-802CB450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4514850"/>
                <a:ext cx="7820025" cy="1582741"/>
              </a:xfrm>
              <a:prstGeom prst="rect">
                <a:avLst/>
              </a:prstGeom>
              <a:blipFill>
                <a:blip r:embed="rId3"/>
                <a:stretch>
                  <a:fillRect l="-1091" t="-2703" b="-8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1E2F1BB-3D2F-44F3-AB52-6784AD957676}"/>
              </a:ext>
            </a:extLst>
          </p:cNvPr>
          <p:cNvCxnSpPr/>
          <p:nvPr/>
        </p:nvCxnSpPr>
        <p:spPr>
          <a:xfrm>
            <a:off x="3248025" y="1454643"/>
            <a:ext cx="0" cy="574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F57041D-F9C4-4F08-8297-8F98DCBE7BC7}"/>
              </a:ext>
            </a:extLst>
          </p:cNvPr>
          <p:cNvCxnSpPr>
            <a:cxnSpLocks/>
          </p:cNvCxnSpPr>
          <p:nvPr/>
        </p:nvCxnSpPr>
        <p:spPr>
          <a:xfrm>
            <a:off x="6038850" y="1884609"/>
            <a:ext cx="239077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1EBA60-C33F-4AE4-96AF-805E4F0E55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8699" y="685800"/>
                <a:ext cx="7419975" cy="14859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err="1"/>
                  <a:t>MFNet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Leads to Lower Communication Overhead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F1EBA60-C33F-4AE4-96AF-805E4F0E5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8699" y="685800"/>
                <a:ext cx="7419975" cy="1485900"/>
              </a:xfrm>
              <a:blipFill>
                <a:blip r:embed="rId3"/>
                <a:stretch>
                  <a:fillRect l="-2958" t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99E803-D9DE-4A1A-A235-F81A6305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CA3A523-B525-4FAC-BD5F-74489BCD2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27436"/>
              </p:ext>
            </p:extLst>
          </p:nvPr>
        </p:nvGraphicFramePr>
        <p:xfrm>
          <a:off x="1028700" y="2286000"/>
          <a:ext cx="804334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577">
                  <a:extLst>
                    <a:ext uri="{9D8B030D-6E8A-4147-A177-3AD203B41FA5}">
                      <a16:colId xmlns:a16="http://schemas.microsoft.com/office/drawing/2014/main" val="2582418420"/>
                    </a:ext>
                  </a:extLst>
                </a:gridCol>
                <a:gridCol w="997257">
                  <a:extLst>
                    <a:ext uri="{9D8B030D-6E8A-4147-A177-3AD203B41FA5}">
                      <a16:colId xmlns:a16="http://schemas.microsoft.com/office/drawing/2014/main" val="126766490"/>
                    </a:ext>
                  </a:extLst>
                </a:gridCol>
                <a:gridCol w="693188">
                  <a:extLst>
                    <a:ext uri="{9D8B030D-6E8A-4147-A177-3AD203B41FA5}">
                      <a16:colId xmlns:a16="http://schemas.microsoft.com/office/drawing/2014/main" val="3538071272"/>
                    </a:ext>
                  </a:extLst>
                </a:gridCol>
                <a:gridCol w="1342872">
                  <a:extLst>
                    <a:ext uri="{9D8B030D-6E8A-4147-A177-3AD203B41FA5}">
                      <a16:colId xmlns:a16="http://schemas.microsoft.com/office/drawing/2014/main" val="217290894"/>
                    </a:ext>
                  </a:extLst>
                </a:gridCol>
                <a:gridCol w="824738">
                  <a:extLst>
                    <a:ext uri="{9D8B030D-6E8A-4147-A177-3AD203B41FA5}">
                      <a16:colId xmlns:a16="http://schemas.microsoft.com/office/drawing/2014/main" val="4158737115"/>
                    </a:ext>
                  </a:extLst>
                </a:gridCol>
                <a:gridCol w="1186459">
                  <a:extLst>
                    <a:ext uri="{9D8B030D-6E8A-4147-A177-3AD203B41FA5}">
                      <a16:colId xmlns:a16="http://schemas.microsoft.com/office/drawing/2014/main" val="1738714231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145763997"/>
                    </a:ext>
                  </a:extLst>
                </a:gridCol>
                <a:gridCol w="1254550">
                  <a:extLst>
                    <a:ext uri="{9D8B030D-6E8A-4147-A177-3AD203B41FA5}">
                      <a16:colId xmlns:a16="http://schemas.microsoft.com/office/drawing/2014/main" val="86816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Method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Model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Insensitive data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Learning target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3066"/>
                  </a:ext>
                </a:extLst>
              </a:tr>
              <a:tr h="518160"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MFNet</a:t>
                      </a:r>
                      <a:endParaRPr lang="en-US" altLang="zh-CN" sz="1600" dirty="0"/>
                    </a:p>
                    <a:p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HP</a:t>
                      </a: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5.96</a:t>
                      </a:r>
                    </a:p>
                    <a:p>
                      <a:pPr algn="ctr"/>
                      <a:r>
                        <a:rPr lang="en-US" altLang="zh-CN" sz="1600" dirty="0"/>
                        <a:t>MB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96.62%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r>
                        <a:rPr lang="en-US" altLang="zh-CN" sz="1600" dirty="0"/>
                        <a:t>6.25</a:t>
                      </a:r>
                    </a:p>
                    <a:p>
                      <a:r>
                        <a:rPr lang="en-US" altLang="zh-CN" sz="1600" dirty="0"/>
                        <a:t> MB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3.38%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72954798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0" dirty="0"/>
                        <a:t>HPD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36.86%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1.29%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 MB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61.85%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810225705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HPE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94.05%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3.29%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169 KB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2.67%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280314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15E2CF-CE74-47A7-96B5-954573F98E9C}"/>
                  </a:ext>
                </a:extLst>
              </p:cNvPr>
              <p:cNvSpPr txBox="1"/>
              <p:nvPr/>
            </p:nvSpPr>
            <p:spPr>
              <a:xfrm>
                <a:off x="1028700" y="4400550"/>
                <a:ext cx="8043346" cy="195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The percentage represents the proportion of overhead during training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HPD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consumes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61.85%</a:t>
                </a:r>
                <a:r>
                  <a:rPr lang="en-US" altLang="zh-CN" sz="2400" dirty="0"/>
                  <a:t> communication overhead on transmit learning 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Select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in the following MFNet experiments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C15E2CF-CE74-47A7-96B5-954573F98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400550"/>
                <a:ext cx="8043346" cy="1952073"/>
              </a:xfrm>
              <a:prstGeom prst="rect">
                <a:avLst/>
              </a:prstGeom>
              <a:blipFill>
                <a:blip r:embed="rId4"/>
                <a:stretch>
                  <a:fillRect l="-1061" t="-2188" b="-6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E4CA214-AA4A-4A6E-B1E7-A93CD02E8BC6}"/>
              </a:ext>
            </a:extLst>
          </p:cNvPr>
          <p:cNvSpPr/>
          <p:nvPr/>
        </p:nvSpPr>
        <p:spPr>
          <a:xfrm>
            <a:off x="6858000" y="2286000"/>
            <a:ext cx="2214046" cy="1889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599116-59C9-4D08-BEAC-D84EE2DD1D2A}"/>
              </a:ext>
            </a:extLst>
          </p:cNvPr>
          <p:cNvSpPr/>
          <p:nvPr/>
        </p:nvSpPr>
        <p:spPr>
          <a:xfrm>
            <a:off x="1023420" y="2244090"/>
            <a:ext cx="1834080" cy="1889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858CD95-7AB5-4D19-AB70-4B92AFB70A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LMF: α = 0.1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altLang="zh-CN" dirty="0"/>
                  <a:t> Leads Higher F1-score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858CD95-7AB5-4D19-AB70-4B92AFB70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472" t="-12757" b="-6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469ED65-8F97-42E4-88D1-DD464BA7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0788D8-6A07-4226-B4D4-306CCC71B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83" y="2169516"/>
            <a:ext cx="2807487" cy="21262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F61055-849F-47DD-9FC7-3EA37154C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070" y="2169516"/>
            <a:ext cx="2807487" cy="21283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24FE8E-4429-4CE4-8A75-D22807BE8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557" y="2169516"/>
            <a:ext cx="2776727" cy="2126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5E1E570-7C2C-40F4-B62D-0B71DB4251A1}"/>
                  </a:ext>
                </a:extLst>
              </p:cNvPr>
              <p:cNvSpPr txBox="1"/>
              <p:nvPr/>
            </p:nvSpPr>
            <p:spPr>
              <a:xfrm>
                <a:off x="542925" y="4514850"/>
                <a:ext cx="8601075" cy="1545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350" dirty="0"/>
                  <a:t>Omit the experiments of λ, which has little effect on results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350" dirty="0"/>
                  <a:t>In two bias sample distributions (0.1, 1), </a:t>
                </a:r>
                <a:r>
                  <a:rPr lang="en-US" altLang="zh-CN" sz="2350" dirty="0">
                    <a:solidFill>
                      <a:srgbClr val="FF0000"/>
                    </a:solidFill>
                  </a:rPr>
                  <a:t>α = 0.1 </a:t>
                </a:r>
                <a:r>
                  <a:rPr lang="en-US" altLang="zh-CN" sz="2350" dirty="0"/>
                  <a:t>outperform other α values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350" dirty="0"/>
                  <a:t>Select </a:t>
                </a:r>
                <a:r>
                  <a:rPr lang="en-US" altLang="zh-CN" sz="2350" dirty="0">
                    <a:solidFill>
                      <a:srgbClr val="FF0000"/>
                    </a:solidFill>
                  </a:rPr>
                  <a:t>α = 0.1 </a:t>
                </a:r>
                <a:r>
                  <a:rPr lang="en-US" altLang="zh-CN" sz="235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3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3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HPP</m:t>
                        </m:r>
                      </m:sup>
                    </m:sSup>
                  </m:oMath>
                </a14:m>
                <a:r>
                  <a:rPr lang="en-US" altLang="zh-CN" sz="2350" dirty="0"/>
                  <a:t> in the following LMF experiments</a:t>
                </a:r>
                <a:endParaRPr lang="zh-CN" altLang="en-US" sz="235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5E1E570-7C2C-40F4-B62D-0B71DB425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4514850"/>
                <a:ext cx="8601075" cy="1545295"/>
              </a:xfrm>
              <a:prstGeom prst="rect">
                <a:avLst/>
              </a:prstGeom>
              <a:blipFill>
                <a:blip r:embed="rId7"/>
                <a:stretch>
                  <a:fillRect l="-850" t="-3162" b="-8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6B99D8E0-A072-4ECD-AF38-3CFFFD1C32CF}"/>
              </a:ext>
            </a:extLst>
          </p:cNvPr>
          <p:cNvSpPr/>
          <p:nvPr/>
        </p:nvSpPr>
        <p:spPr>
          <a:xfrm>
            <a:off x="1590675" y="3181350"/>
            <a:ext cx="342900" cy="940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511DD6-43F8-4B34-918E-B944B36E07E1}"/>
              </a:ext>
            </a:extLst>
          </p:cNvPr>
          <p:cNvSpPr/>
          <p:nvPr/>
        </p:nvSpPr>
        <p:spPr>
          <a:xfrm>
            <a:off x="4432790" y="2863620"/>
            <a:ext cx="342900" cy="1257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7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3">
                <a:extLst>
                  <a:ext uri="{FF2B5EF4-FFF2-40B4-BE49-F238E27FC236}">
                    <a16:creationId xmlns:a16="http://schemas.microsoft.com/office/drawing/2014/main" id="{A00B056B-6D8A-4F41-8303-2891397434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8699" y="685800"/>
                <a:ext cx="7353300" cy="14859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err="1"/>
                  <a:t>MFNet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en-US" altLang="zh-CN" dirty="0"/>
                  <a:t> Works Under both </a:t>
                </a:r>
                <a:r>
                  <a:rPr lang="en-US" altLang="zh-CN" dirty="0" err="1"/>
                  <a:t>i.i.d</a:t>
                </a:r>
                <a:r>
                  <a:rPr lang="en-US" altLang="zh-CN" dirty="0"/>
                  <a:t>. and Non-</a:t>
                </a:r>
                <a:r>
                  <a:rPr lang="en-US" altLang="zh-CN" dirty="0" err="1"/>
                  <a:t>i.i.d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标题 3">
                <a:extLst>
                  <a:ext uri="{FF2B5EF4-FFF2-40B4-BE49-F238E27FC236}">
                    <a16:creationId xmlns:a16="http://schemas.microsoft.com/office/drawing/2014/main" id="{A00B056B-6D8A-4F41-8303-289139743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8699" y="685800"/>
                <a:ext cx="7353300" cy="1485900"/>
              </a:xfrm>
              <a:blipFill>
                <a:blip r:embed="rId3"/>
                <a:stretch>
                  <a:fillRect l="-3400" t="-12757" r="-995" b="-6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7209C4B-7649-4AD1-B622-EE7EE974B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4110235"/>
                <a:ext cx="8039682" cy="2327945"/>
              </a:xfr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achieves higher foreground accuracy under two sample distributions</a:t>
                </a:r>
              </a:p>
              <a:p>
                <a:pPr marL="285750" indent="-28575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results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40.05%, 37.34%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test samples with 75%+ foreground accuracy under two sample distributions</a:t>
                </a:r>
              </a:p>
              <a:p>
                <a:pPr marL="285750" indent="-28575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only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losss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3.54%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foreground accuracy from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. to non-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F7209C4B-7649-4AD1-B622-EE7EE974B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4110235"/>
                <a:ext cx="8039682" cy="2327945"/>
              </a:xfrm>
              <a:blipFill>
                <a:blip r:embed="rId4"/>
                <a:stretch>
                  <a:fillRect l="-986" t="-1571" b="-5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9E92548-52F6-442D-B344-B59B7A18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63496E-B974-4CB6-B65A-539D5B256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98" y="1918715"/>
            <a:ext cx="5530074" cy="20532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39CC66-F102-4304-B160-D2E5102D4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018" y="1918715"/>
            <a:ext cx="2795063" cy="205321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682E7C8-C911-4012-BE5A-6624A27D15AB}"/>
              </a:ext>
            </a:extLst>
          </p:cNvPr>
          <p:cNvCxnSpPr>
            <a:cxnSpLocks/>
          </p:cNvCxnSpPr>
          <p:nvPr/>
        </p:nvCxnSpPr>
        <p:spPr>
          <a:xfrm>
            <a:off x="5523139" y="2038350"/>
            <a:ext cx="0" cy="1517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CEED01-CB6B-4126-B160-6A762042B7CA}"/>
              </a:ext>
            </a:extLst>
          </p:cNvPr>
          <p:cNvCxnSpPr>
            <a:cxnSpLocks/>
          </p:cNvCxnSpPr>
          <p:nvPr/>
        </p:nvCxnSpPr>
        <p:spPr>
          <a:xfrm flipH="1">
            <a:off x="3181351" y="2171700"/>
            <a:ext cx="5429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4F84CFF-6234-4804-A3A9-2808C1952C12}"/>
              </a:ext>
            </a:extLst>
          </p:cNvPr>
          <p:cNvCxnSpPr>
            <a:cxnSpLocks/>
          </p:cNvCxnSpPr>
          <p:nvPr/>
        </p:nvCxnSpPr>
        <p:spPr>
          <a:xfrm flipH="1">
            <a:off x="3181351" y="2295525"/>
            <a:ext cx="5524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EE1CC9F-017C-4867-A7F3-5EDFA7DF60A3}"/>
              </a:ext>
            </a:extLst>
          </p:cNvPr>
          <p:cNvCxnSpPr/>
          <p:nvPr/>
        </p:nvCxnSpPr>
        <p:spPr>
          <a:xfrm>
            <a:off x="6972300" y="2638425"/>
            <a:ext cx="14096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7EC4A50-81DE-4094-81DC-D42FFA58BB9A}"/>
              </a:ext>
            </a:extLst>
          </p:cNvPr>
          <p:cNvCxnSpPr/>
          <p:nvPr/>
        </p:nvCxnSpPr>
        <p:spPr>
          <a:xfrm>
            <a:off x="6972300" y="2705100"/>
            <a:ext cx="14096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E30C1BB9-5B0A-48D5-8F59-AAB721A1F982}"/>
              </a:ext>
            </a:extLst>
          </p:cNvPr>
          <p:cNvSpPr txBox="1"/>
          <p:nvPr/>
        </p:nvSpPr>
        <p:spPr>
          <a:xfrm>
            <a:off x="7703161" y="231001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3.54%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A359598-3B3B-400B-A47D-3ACAF9E8A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1981670"/>
            <a:ext cx="5548312" cy="204155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249022-36B5-4597-BDBD-8E1D2D9C0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1983916"/>
            <a:ext cx="2652713" cy="2046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C5BA21E-813F-4369-9B83-068C349110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8700" y="685800"/>
                <a:ext cx="7658100" cy="14859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MFNet, LMF: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  <m: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 Works with Different No. Clients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C5BA21E-813F-4369-9B83-068C34911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8700" y="685800"/>
                <a:ext cx="7658100" cy="1485900"/>
              </a:xfrm>
              <a:blipFill>
                <a:blip r:embed="rId5"/>
                <a:stretch>
                  <a:fillRect l="-3264" t="-11934" r="-3025"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0B4985-36A8-43AD-B7FB-A0784D1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4">
                <a:extLst>
                  <a:ext uri="{FF2B5EF4-FFF2-40B4-BE49-F238E27FC236}">
                    <a16:creationId xmlns:a16="http://schemas.microsoft.com/office/drawing/2014/main" id="{EBB2C1E6-7200-4702-A469-A1587BC2E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419" y="4179318"/>
                <a:ext cx="8192662" cy="1952073"/>
              </a:xfr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outperforms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FedAvg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by at least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14.42%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on foreground accuracy (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MFNet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285750" indent="-28575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The background accuracy loss is negligible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0.81%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285750" indent="-28575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outperforms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FedAvg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8.41%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on F1-score (LMF) </a:t>
                </a:r>
              </a:p>
              <a:p>
                <a:pPr marL="285750" indent="-285750" defTabSz="4572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HPFL improves the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robustness</a:t>
                </a:r>
                <a:r>
                  <a:rPr lang="en-US" altLang="zh-CN" sz="2400" dirty="0"/>
                  <a:t> with more clients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内容占位符 4">
                <a:extLst>
                  <a:ext uri="{FF2B5EF4-FFF2-40B4-BE49-F238E27FC236}">
                    <a16:creationId xmlns:a16="http://schemas.microsoft.com/office/drawing/2014/main" id="{EBB2C1E6-7200-4702-A469-A1587BC2E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419" y="4179318"/>
                <a:ext cx="8192662" cy="1952073"/>
              </a:xfrm>
              <a:blipFill>
                <a:blip r:embed="rId6"/>
                <a:stretch>
                  <a:fillRect l="-1042" t="-1875" b="-6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DFA0868-B7D0-48FB-9485-ECBC8A207A82}"/>
              </a:ext>
            </a:extLst>
          </p:cNvPr>
          <p:cNvSpPr txBox="1"/>
          <p:nvPr/>
        </p:nvSpPr>
        <p:spPr>
          <a:xfrm>
            <a:off x="2512219" y="272813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14.42%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1B254CC-8AC4-43BB-96F7-7E775F8A414C}"/>
              </a:ext>
            </a:extLst>
          </p:cNvPr>
          <p:cNvCxnSpPr>
            <a:cxnSpLocks/>
          </p:cNvCxnSpPr>
          <p:nvPr/>
        </p:nvCxnSpPr>
        <p:spPr>
          <a:xfrm>
            <a:off x="2512219" y="2802188"/>
            <a:ext cx="942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3B0C36E-9F34-43F6-9B34-E35C48EDE037}"/>
              </a:ext>
            </a:extLst>
          </p:cNvPr>
          <p:cNvCxnSpPr>
            <a:cxnSpLocks/>
          </p:cNvCxnSpPr>
          <p:nvPr/>
        </p:nvCxnSpPr>
        <p:spPr>
          <a:xfrm>
            <a:off x="2512219" y="3097463"/>
            <a:ext cx="942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1DE5B50-6820-4699-B39A-FD3EE5C5B454}"/>
              </a:ext>
            </a:extLst>
          </p:cNvPr>
          <p:cNvCxnSpPr>
            <a:cxnSpLocks/>
          </p:cNvCxnSpPr>
          <p:nvPr/>
        </p:nvCxnSpPr>
        <p:spPr>
          <a:xfrm>
            <a:off x="5572124" y="2327791"/>
            <a:ext cx="6810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C6D4984-0E5D-4904-A440-35BDFE7236F5}"/>
              </a:ext>
            </a:extLst>
          </p:cNvPr>
          <p:cNvCxnSpPr>
            <a:cxnSpLocks/>
          </p:cNvCxnSpPr>
          <p:nvPr/>
        </p:nvCxnSpPr>
        <p:spPr>
          <a:xfrm>
            <a:off x="5572124" y="2356366"/>
            <a:ext cx="6810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4B6C576-4791-4096-86E9-A711EE030793}"/>
              </a:ext>
            </a:extLst>
          </p:cNvPr>
          <p:cNvSpPr txBox="1"/>
          <p:nvPr/>
        </p:nvSpPr>
        <p:spPr>
          <a:xfrm>
            <a:off x="6229350" y="21717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0.81%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DD0B3DD-E9A5-468B-9BB3-85FC7065AFF6}"/>
              </a:ext>
            </a:extLst>
          </p:cNvPr>
          <p:cNvCxnSpPr>
            <a:cxnSpLocks/>
          </p:cNvCxnSpPr>
          <p:nvPr/>
        </p:nvCxnSpPr>
        <p:spPr>
          <a:xfrm>
            <a:off x="8011106" y="2840288"/>
            <a:ext cx="942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2A05D89-EA95-46A4-9B1A-7F220B3D01D6}"/>
              </a:ext>
            </a:extLst>
          </p:cNvPr>
          <p:cNvCxnSpPr>
            <a:cxnSpLocks/>
          </p:cNvCxnSpPr>
          <p:nvPr/>
        </p:nvCxnSpPr>
        <p:spPr>
          <a:xfrm>
            <a:off x="8011106" y="3211763"/>
            <a:ext cx="942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8674FC30-4213-4810-9B20-A85F73A0B6D1}"/>
              </a:ext>
            </a:extLst>
          </p:cNvPr>
          <p:cNvSpPr txBox="1"/>
          <p:nvPr/>
        </p:nvSpPr>
        <p:spPr>
          <a:xfrm>
            <a:off x="8077490" y="2843406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8.41%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04A3DBB-D354-46EC-BD55-FB71B415CF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28699" y="685800"/>
                <a:ext cx="7273071" cy="1485900"/>
              </a:xfrm>
            </p:spPr>
            <p:txBody>
              <a:bodyPr/>
              <a:lstStyle/>
              <a:p>
                <a:r>
                  <a:rPr lang="en-US" altLang="zh-CN" dirty="0"/>
                  <a:t>LMF: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Works with Different non-</a:t>
                </a:r>
                <a:r>
                  <a:rPr lang="en-US" altLang="zh-CN" dirty="0" err="1"/>
                  <a:t>i.i.d</a:t>
                </a:r>
                <a:r>
                  <a:rPr lang="en-US" altLang="zh-CN" dirty="0"/>
                  <a:t>. Deg.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04A3DBB-D354-46EC-BD55-FB71B415C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28699" y="685800"/>
                <a:ext cx="7273071" cy="1485900"/>
              </a:xfrm>
              <a:blipFill>
                <a:blip r:embed="rId2"/>
                <a:stretch>
                  <a:fillRect l="-3437" t="-12757" b="-6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136862-B5DF-4D1A-B940-FE9C734AA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3319" y="4261320"/>
                <a:ext cx="4787855" cy="21797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outperforms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FedAvg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3.07% ~ 7.9%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on F1-score </a:t>
                </a:r>
              </a:p>
              <a:p>
                <a:r>
                  <a:rPr lang="en-US" altLang="zh-CN" sz="2400" dirty="0">
                    <a:solidFill>
                      <a:schemeClr val="tx1"/>
                    </a:solidFill>
                  </a:rPr>
                  <a:t>Select the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hardest distribution 1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in the following experiments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136862-B5DF-4D1A-B940-FE9C734AA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3319" y="4261320"/>
                <a:ext cx="4787855" cy="2179774"/>
              </a:xfrm>
              <a:blipFill>
                <a:blip r:embed="rId3"/>
                <a:stretch>
                  <a:fillRect l="-1783" t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8BA21B-5B1B-477F-A562-05952FB2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FB1338-930A-48C2-A0C4-C933B068E511}"/>
              </a:ext>
            </a:extLst>
          </p:cNvPr>
          <p:cNvGrpSpPr/>
          <p:nvPr/>
        </p:nvGrpSpPr>
        <p:grpSpPr>
          <a:xfrm>
            <a:off x="546293" y="1914525"/>
            <a:ext cx="8492932" cy="2181225"/>
            <a:chOff x="656177" y="1698428"/>
            <a:chExt cx="7813299" cy="194647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57E64C-D066-4680-9FFE-89731C3C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177" y="1698428"/>
              <a:ext cx="5249323" cy="19451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F30100C-7545-4A0E-99E3-0C140870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500" y="1698428"/>
              <a:ext cx="2563976" cy="1946474"/>
            </a:xfrm>
            <a:prstGeom prst="rect">
              <a:avLst/>
            </a:prstGeom>
          </p:spPr>
        </p:pic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133E636-ABB0-4DBA-82B2-3E2E6AFD4285}"/>
              </a:ext>
            </a:extLst>
          </p:cNvPr>
          <p:cNvCxnSpPr>
            <a:cxnSpLocks/>
          </p:cNvCxnSpPr>
          <p:nvPr/>
        </p:nvCxnSpPr>
        <p:spPr>
          <a:xfrm>
            <a:off x="2327026" y="3110844"/>
            <a:ext cx="10084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80C954E-CA38-44C1-AEB0-490BCE7A8275}"/>
              </a:ext>
            </a:extLst>
          </p:cNvPr>
          <p:cNvCxnSpPr>
            <a:cxnSpLocks/>
          </p:cNvCxnSpPr>
          <p:nvPr/>
        </p:nvCxnSpPr>
        <p:spPr>
          <a:xfrm>
            <a:off x="2336551" y="3438987"/>
            <a:ext cx="9989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D9388F4-A928-438F-895F-8C6B89C06197}"/>
              </a:ext>
            </a:extLst>
          </p:cNvPr>
          <p:cNvSpPr txBox="1"/>
          <p:nvPr/>
        </p:nvSpPr>
        <p:spPr>
          <a:xfrm>
            <a:off x="2663446" y="3069655"/>
            <a:ext cx="78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7.90%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E9D2290-5AAA-4003-94B2-946B1EA96076}"/>
              </a:ext>
            </a:extLst>
          </p:cNvPr>
          <p:cNvCxnSpPr>
            <a:cxnSpLocks/>
          </p:cNvCxnSpPr>
          <p:nvPr/>
        </p:nvCxnSpPr>
        <p:spPr>
          <a:xfrm>
            <a:off x="5435004" y="2794862"/>
            <a:ext cx="7798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929DCA0-284D-4800-AE05-BA2B73D26A06}"/>
              </a:ext>
            </a:extLst>
          </p:cNvPr>
          <p:cNvCxnSpPr>
            <a:cxnSpLocks/>
          </p:cNvCxnSpPr>
          <p:nvPr/>
        </p:nvCxnSpPr>
        <p:spPr>
          <a:xfrm>
            <a:off x="5435004" y="2951299"/>
            <a:ext cx="7798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56CE354-047A-460F-85AF-22088D78E0F1}"/>
              </a:ext>
            </a:extLst>
          </p:cNvPr>
          <p:cNvSpPr txBox="1"/>
          <p:nvPr/>
        </p:nvSpPr>
        <p:spPr>
          <a:xfrm>
            <a:off x="5413420" y="3079065"/>
            <a:ext cx="8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4.2%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0A80547-DC6F-428F-9952-B51114B06448}"/>
              </a:ext>
            </a:extLst>
          </p:cNvPr>
          <p:cNvCxnSpPr>
            <a:cxnSpLocks/>
          </p:cNvCxnSpPr>
          <p:nvPr/>
        </p:nvCxnSpPr>
        <p:spPr>
          <a:xfrm>
            <a:off x="8201025" y="2341974"/>
            <a:ext cx="752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517DBA2-3844-4B6B-8948-A3A3944B4B6F}"/>
              </a:ext>
            </a:extLst>
          </p:cNvPr>
          <p:cNvCxnSpPr>
            <a:cxnSpLocks/>
          </p:cNvCxnSpPr>
          <p:nvPr/>
        </p:nvCxnSpPr>
        <p:spPr>
          <a:xfrm>
            <a:off x="8201025" y="2484849"/>
            <a:ext cx="7524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D461E8D-9431-48CE-B8C7-DA1C4328F3FE}"/>
              </a:ext>
            </a:extLst>
          </p:cNvPr>
          <p:cNvSpPr txBox="1"/>
          <p:nvPr/>
        </p:nvSpPr>
        <p:spPr>
          <a:xfrm>
            <a:off x="8190418" y="2554135"/>
            <a:ext cx="8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3.07%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59B9FAC-8016-4AE0-A938-650786EE0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224" y="4094300"/>
            <a:ext cx="2781816" cy="210787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52214EB-383E-47B2-BE6E-EA7642466FC9}"/>
              </a:ext>
            </a:extLst>
          </p:cNvPr>
          <p:cNvSpPr txBox="1"/>
          <p:nvPr/>
        </p:nvSpPr>
        <p:spPr>
          <a:xfrm>
            <a:off x="2579941" y="3783757"/>
            <a:ext cx="50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A16E102-5F2F-49EB-A324-C58DD9C7AC98}"/>
              </a:ext>
            </a:extLst>
          </p:cNvPr>
          <p:cNvSpPr txBox="1"/>
          <p:nvPr/>
        </p:nvSpPr>
        <p:spPr>
          <a:xfrm>
            <a:off x="5540395" y="378375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F9D019A-2784-4D79-A69D-2258FE56DA27}"/>
              </a:ext>
            </a:extLst>
          </p:cNvPr>
          <p:cNvSpPr txBox="1"/>
          <p:nvPr/>
        </p:nvSpPr>
        <p:spPr>
          <a:xfrm>
            <a:off x="8325943" y="3783757"/>
            <a:ext cx="4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FA353-12BB-47E0-AC27-2A7FF652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HPFL Outperforms Other Advanced FL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BB4898-7A16-4827-B026-E4791E203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8699" y="4212770"/>
                <a:ext cx="8005769" cy="211278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outperforms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all </a:t>
                </a:r>
                <a:r>
                  <a:rPr lang="en-US" altLang="zh-CN" dirty="0"/>
                  <a:t>state-of-the-art advanced FL algorithms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 least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12.39%</a:t>
                </a:r>
                <a:r>
                  <a:rPr lang="en-US" altLang="zh-CN" dirty="0"/>
                  <a:t> on foreground accuracy (</a:t>
                </a:r>
                <a:r>
                  <a:rPr lang="en-US" altLang="zh-CN" dirty="0" err="1"/>
                  <a:t>MFNet</a:t>
                </a:r>
                <a:r>
                  <a:rPr lang="en-US" altLang="zh-CN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HPE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losses negligible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0.64%</a:t>
                </a:r>
                <a:r>
                  <a:rPr lang="en-US" altLang="zh-CN" dirty="0"/>
                  <a:t> on background accuracy (</a:t>
                </a:r>
                <a:r>
                  <a:rPr lang="en-US" altLang="zh-CN" dirty="0" err="1"/>
                  <a:t>MFNet</a:t>
                </a:r>
                <a:r>
                  <a:rPr lang="en-US" altLang="zh-CN" dirty="0"/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FedAvg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HP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also outperform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all </a:t>
                </a:r>
                <a:r>
                  <a:rPr lang="en-US" altLang="zh-CN" dirty="0"/>
                  <a:t>state-of-the-art advanced FL algorithms by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2.55%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 F1-score (LMF)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BB4898-7A16-4827-B026-E4791E203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9" y="4212770"/>
                <a:ext cx="8005769" cy="2112787"/>
              </a:xfrm>
              <a:blipFill>
                <a:blip r:embed="rId3"/>
                <a:stretch>
                  <a:fillRect l="-685" t="-2017" r="-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5B6040-D8E8-41B7-9754-48B6ED49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2517D8-E6FB-491A-913F-06450EA98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4" y="1932235"/>
            <a:ext cx="2942288" cy="21127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7FAD8C-586F-42BB-9152-AFC538457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521" y="1916886"/>
            <a:ext cx="2944743" cy="21434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F2D289-2423-401B-B929-EABFAA2F6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067" y="1916886"/>
            <a:ext cx="2942288" cy="214455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7CC711B-52E3-4C36-A02B-66EB5E518FB4}"/>
              </a:ext>
            </a:extLst>
          </p:cNvPr>
          <p:cNvCxnSpPr>
            <a:cxnSpLocks/>
          </p:cNvCxnSpPr>
          <p:nvPr/>
        </p:nvCxnSpPr>
        <p:spPr>
          <a:xfrm>
            <a:off x="619125" y="2362200"/>
            <a:ext cx="1285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ADC51D1-E168-4D7F-A84A-F6DB0E8B3C21}"/>
              </a:ext>
            </a:extLst>
          </p:cNvPr>
          <p:cNvCxnSpPr>
            <a:cxnSpLocks/>
          </p:cNvCxnSpPr>
          <p:nvPr/>
        </p:nvCxnSpPr>
        <p:spPr>
          <a:xfrm>
            <a:off x="619125" y="2600325"/>
            <a:ext cx="1285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B2D25C15-3AA0-4A32-8F2A-7C2EAB887E86}"/>
              </a:ext>
            </a:extLst>
          </p:cNvPr>
          <p:cNvSpPr txBox="1"/>
          <p:nvPr/>
        </p:nvSpPr>
        <p:spPr>
          <a:xfrm>
            <a:off x="788214" y="229445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12.39%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752F892-29A6-4EFB-B90D-25238B8BE1C6}"/>
              </a:ext>
            </a:extLst>
          </p:cNvPr>
          <p:cNvCxnSpPr>
            <a:cxnSpLocks/>
          </p:cNvCxnSpPr>
          <p:nvPr/>
        </p:nvCxnSpPr>
        <p:spPr>
          <a:xfrm>
            <a:off x="3562350" y="2217183"/>
            <a:ext cx="2105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1C25CC67-3433-4FBD-BAC9-930E52BB5EA9}"/>
              </a:ext>
            </a:extLst>
          </p:cNvPr>
          <p:cNvSpPr/>
          <p:nvPr/>
        </p:nvSpPr>
        <p:spPr>
          <a:xfrm rot="18849646">
            <a:off x="3350282" y="3633632"/>
            <a:ext cx="776791" cy="276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F7A3F7F-D155-4605-95DE-203EB262E5F3}"/>
              </a:ext>
            </a:extLst>
          </p:cNvPr>
          <p:cNvSpPr/>
          <p:nvPr/>
        </p:nvSpPr>
        <p:spPr>
          <a:xfrm rot="18849646">
            <a:off x="4980456" y="3623789"/>
            <a:ext cx="776791" cy="276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9CCDE27-A936-49AB-998C-B40102FB353A}"/>
              </a:ext>
            </a:extLst>
          </p:cNvPr>
          <p:cNvSpPr txBox="1"/>
          <p:nvPr/>
        </p:nvSpPr>
        <p:spPr>
          <a:xfrm>
            <a:off x="4308293" y="1878567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0.64%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23AB1F7-6B3C-4D40-BBC4-0B3346C54768}"/>
              </a:ext>
            </a:extLst>
          </p:cNvPr>
          <p:cNvCxnSpPr/>
          <p:nvPr/>
        </p:nvCxnSpPr>
        <p:spPr>
          <a:xfrm>
            <a:off x="6543675" y="2609850"/>
            <a:ext cx="1758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0AD75E5-A709-44CA-82A2-2F2A2C76F6EE}"/>
              </a:ext>
            </a:extLst>
          </p:cNvPr>
          <p:cNvCxnSpPr/>
          <p:nvPr/>
        </p:nvCxnSpPr>
        <p:spPr>
          <a:xfrm>
            <a:off x="6543675" y="2743200"/>
            <a:ext cx="1758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8CF08B4-8715-4F8E-A8F9-C892AC329239}"/>
              </a:ext>
            </a:extLst>
          </p:cNvPr>
          <p:cNvSpPr txBox="1"/>
          <p:nvPr/>
        </p:nvSpPr>
        <p:spPr>
          <a:xfrm>
            <a:off x="6975873" y="223028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2.55%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EEE22-957E-4C11-A2C7-1A189520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Qualitative Results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D66D3B-A577-4D39-B4D6-653C104B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1BADA8-BE58-4153-B692-F793853D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32134"/>
            <a:ext cx="2227358" cy="1682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43F22-1F66-4807-BF1E-D07D873B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018" y="1332134"/>
            <a:ext cx="2247658" cy="1682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FAC9FE-E948-47B1-9D3D-5BF8F294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185" y="1332134"/>
            <a:ext cx="2216183" cy="16719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964EE87-6287-415F-804E-B024F6FC9472}"/>
              </a:ext>
            </a:extLst>
          </p:cNvPr>
          <p:cNvSpPr txBox="1"/>
          <p:nvPr/>
        </p:nvSpPr>
        <p:spPr>
          <a:xfrm>
            <a:off x="87085" y="3059668"/>
            <a:ext cx="892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</a:t>
            </a:r>
            <a:r>
              <a:rPr lang="en-US" altLang="zh-CN" dirty="0" err="1"/>
              <a:t>FedAvg</a:t>
            </a:r>
            <a:r>
              <a:rPr lang="en-US" altLang="zh-CN" dirty="0"/>
              <a:t>				HPFL			     Ground Truth			Centralized	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58C32F9-3313-4D96-B51F-34A6EC0B4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455" y="1326900"/>
            <a:ext cx="2227358" cy="16667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267298-4EF1-4AC7-9859-307969A09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28966"/>
            <a:ext cx="2260018" cy="17057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A4D00D-6F48-4AB8-8340-B39BFDFB8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018" y="3828966"/>
            <a:ext cx="2269430" cy="16989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6CF43D-3866-4CB6-92D0-A8639348D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0037" y="3828967"/>
            <a:ext cx="2279048" cy="1696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47C3EB3-8635-4D3D-A895-8C3E11BBB7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9085" y="3828966"/>
            <a:ext cx="2282657" cy="170579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2142A4F-B268-464A-AAB4-B7378F5B9B63}"/>
              </a:ext>
            </a:extLst>
          </p:cNvPr>
          <p:cNvSpPr txBox="1"/>
          <p:nvPr/>
        </p:nvSpPr>
        <p:spPr>
          <a:xfrm>
            <a:off x="66305" y="5554504"/>
            <a:ext cx="892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</a:t>
            </a:r>
            <a:r>
              <a:rPr lang="en-US" altLang="zh-CN" dirty="0" err="1"/>
              <a:t>FedProx</a:t>
            </a:r>
            <a:r>
              <a:rPr lang="en-US" altLang="zh-CN" dirty="0"/>
              <a:t>			</a:t>
            </a:r>
            <a:r>
              <a:rPr lang="en-US" altLang="zh-CN" dirty="0" err="1"/>
              <a:t>FedDyn</a:t>
            </a:r>
            <a:r>
              <a:rPr lang="en-US" altLang="zh-CN" dirty="0"/>
              <a:t>			     </a:t>
            </a:r>
            <a:r>
              <a:rPr lang="en-US" altLang="zh-CN" dirty="0" err="1"/>
              <a:t>FedAdam</a:t>
            </a:r>
            <a:r>
              <a:rPr lang="en-US" altLang="zh-CN" dirty="0"/>
              <a:t>			     </a:t>
            </a:r>
            <a:r>
              <a:rPr lang="en-US" altLang="zh-CN" dirty="0" err="1"/>
              <a:t>FedCon</a:t>
            </a:r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A2F499-5065-49EB-AA7F-32AA1365093F}"/>
              </a:ext>
            </a:extLst>
          </p:cNvPr>
          <p:cNvSpPr/>
          <p:nvPr/>
        </p:nvSpPr>
        <p:spPr>
          <a:xfrm>
            <a:off x="2076450" y="2419350"/>
            <a:ext cx="971550" cy="65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9CC45F-8E8F-4279-8D20-8CAFBD082BBC}"/>
              </a:ext>
            </a:extLst>
          </p:cNvPr>
          <p:cNvSpPr/>
          <p:nvPr/>
        </p:nvSpPr>
        <p:spPr>
          <a:xfrm>
            <a:off x="3648075" y="1931621"/>
            <a:ext cx="971550" cy="651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1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CCF18-B8CB-4FEB-92DA-34A7285C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HPFL Applies on Advanced FL Algorithms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346D21-4E26-4DD5-B6E0-9AA1BB3C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771900"/>
            <a:ext cx="7200900" cy="2095499"/>
          </a:xfrm>
        </p:spPr>
        <p:txBody>
          <a:bodyPr/>
          <a:lstStyle/>
          <a:p>
            <a:r>
              <a:rPr lang="en-US" altLang="zh-CN" dirty="0"/>
              <a:t>Update the </a:t>
            </a:r>
            <a:r>
              <a:rPr lang="en-US" altLang="zh-CN" dirty="0">
                <a:solidFill>
                  <a:srgbClr val="0070C0"/>
                </a:solidFill>
              </a:rPr>
              <a:t>client trainer </a:t>
            </a:r>
            <a:r>
              <a:rPr lang="en-US" altLang="zh-CN" dirty="0"/>
              <a:t>to implement </a:t>
            </a:r>
            <a:r>
              <a:rPr lang="en-US" altLang="zh-CN" dirty="0" err="1"/>
              <a:t>FedProx</a:t>
            </a:r>
            <a:r>
              <a:rPr lang="en-US" altLang="zh-CN" dirty="0"/>
              <a:t>, </a:t>
            </a:r>
            <a:r>
              <a:rPr lang="en-US" altLang="zh-CN" dirty="0" err="1"/>
              <a:t>FedDyn</a:t>
            </a:r>
            <a:r>
              <a:rPr lang="en-US" altLang="zh-CN" dirty="0"/>
              <a:t>, and </a:t>
            </a:r>
            <a:r>
              <a:rPr lang="en-US" altLang="zh-CN" dirty="0" err="1"/>
              <a:t>FedCon</a:t>
            </a:r>
            <a:endParaRPr lang="en-US" altLang="zh-CN" dirty="0"/>
          </a:p>
          <a:p>
            <a:r>
              <a:rPr lang="en-US" altLang="zh-CN" dirty="0">
                <a:solidFill>
                  <a:schemeClr val="tx1"/>
                </a:solidFill>
              </a:rPr>
              <a:t>Replace the </a:t>
            </a:r>
            <a:r>
              <a:rPr lang="en-US" altLang="zh-CN" dirty="0">
                <a:solidFill>
                  <a:srgbClr val="0070C0"/>
                </a:solidFill>
              </a:rPr>
              <a:t>aggregator</a:t>
            </a:r>
            <a:r>
              <a:rPr lang="en-US" altLang="zh-CN" dirty="0">
                <a:solidFill>
                  <a:schemeClr val="tx1"/>
                </a:solidFill>
              </a:rPr>
              <a:t> with Adam to implement </a:t>
            </a:r>
            <a:r>
              <a:rPr lang="en-US" altLang="zh-CN" dirty="0" err="1">
                <a:solidFill>
                  <a:schemeClr val="tx1"/>
                </a:solidFill>
              </a:rPr>
              <a:t>FedAdam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Apply HPFL on most of advanced FL algorithms can obtain </a:t>
            </a:r>
            <a:r>
              <a:rPr lang="en-US" altLang="zh-CN" dirty="0">
                <a:solidFill>
                  <a:srgbClr val="FF0000"/>
                </a:solidFill>
              </a:rPr>
              <a:t>performance improvement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9C9A62-9AD8-4F62-87FF-DBADEB78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3ECFF9-E49F-4786-ACBD-26270784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12" y="1954133"/>
            <a:ext cx="8414716" cy="164344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6025A0B-F796-4803-AD9E-962E3FE283A1}"/>
              </a:ext>
            </a:extLst>
          </p:cNvPr>
          <p:cNvSpPr/>
          <p:nvPr/>
        </p:nvSpPr>
        <p:spPr>
          <a:xfrm>
            <a:off x="2019300" y="2514600"/>
            <a:ext cx="685800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17A47A-A52B-4394-AA31-B12DBD8815DA}"/>
              </a:ext>
            </a:extLst>
          </p:cNvPr>
          <p:cNvSpPr/>
          <p:nvPr/>
        </p:nvSpPr>
        <p:spPr>
          <a:xfrm>
            <a:off x="3371188" y="2514599"/>
            <a:ext cx="685800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98A393-6410-4FAA-9AE7-5485E4888CFF}"/>
              </a:ext>
            </a:extLst>
          </p:cNvPr>
          <p:cNvSpPr/>
          <p:nvPr/>
        </p:nvSpPr>
        <p:spPr>
          <a:xfrm>
            <a:off x="4723076" y="2514599"/>
            <a:ext cx="685800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367957A-CBDC-4CAF-891A-FE7ACE49A7D2}"/>
              </a:ext>
            </a:extLst>
          </p:cNvPr>
          <p:cNvSpPr/>
          <p:nvPr/>
        </p:nvSpPr>
        <p:spPr>
          <a:xfrm>
            <a:off x="6166816" y="2543173"/>
            <a:ext cx="685800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37FA62-613D-46D3-BFD9-EFC0D6B12DFF}"/>
              </a:ext>
            </a:extLst>
          </p:cNvPr>
          <p:cNvSpPr/>
          <p:nvPr/>
        </p:nvSpPr>
        <p:spPr>
          <a:xfrm>
            <a:off x="7518704" y="2525631"/>
            <a:ext cx="685800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1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75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5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139 L 0.08039 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075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075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4AC9C-7B33-496B-9F1A-86C217FB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685800"/>
            <a:ext cx="7273071" cy="14859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HPFL Incurs Low Communication and Computation Overhead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E7287395-558E-4D52-84AC-928ED39C2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693370"/>
              </p:ext>
            </p:extLst>
          </p:nvPr>
        </p:nvGraphicFramePr>
        <p:xfrm>
          <a:off x="848350" y="2262981"/>
          <a:ext cx="804334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577">
                  <a:extLst>
                    <a:ext uri="{9D8B030D-6E8A-4147-A177-3AD203B41FA5}">
                      <a16:colId xmlns:a16="http://schemas.microsoft.com/office/drawing/2014/main" val="723844968"/>
                    </a:ext>
                  </a:extLst>
                </a:gridCol>
                <a:gridCol w="997257">
                  <a:extLst>
                    <a:ext uri="{9D8B030D-6E8A-4147-A177-3AD203B41FA5}">
                      <a16:colId xmlns:a16="http://schemas.microsoft.com/office/drawing/2014/main" val="607510959"/>
                    </a:ext>
                  </a:extLst>
                </a:gridCol>
                <a:gridCol w="693188">
                  <a:extLst>
                    <a:ext uri="{9D8B030D-6E8A-4147-A177-3AD203B41FA5}">
                      <a16:colId xmlns:a16="http://schemas.microsoft.com/office/drawing/2014/main" val="658907204"/>
                    </a:ext>
                  </a:extLst>
                </a:gridCol>
                <a:gridCol w="1342872">
                  <a:extLst>
                    <a:ext uri="{9D8B030D-6E8A-4147-A177-3AD203B41FA5}">
                      <a16:colId xmlns:a16="http://schemas.microsoft.com/office/drawing/2014/main" val="2310829579"/>
                    </a:ext>
                  </a:extLst>
                </a:gridCol>
                <a:gridCol w="824738">
                  <a:extLst>
                    <a:ext uri="{9D8B030D-6E8A-4147-A177-3AD203B41FA5}">
                      <a16:colId xmlns:a16="http://schemas.microsoft.com/office/drawing/2014/main" val="3692914226"/>
                    </a:ext>
                  </a:extLst>
                </a:gridCol>
                <a:gridCol w="1186459">
                  <a:extLst>
                    <a:ext uri="{9D8B030D-6E8A-4147-A177-3AD203B41FA5}">
                      <a16:colId xmlns:a16="http://schemas.microsoft.com/office/drawing/2014/main" val="4151692677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397340119"/>
                    </a:ext>
                  </a:extLst>
                </a:gridCol>
                <a:gridCol w="1254550">
                  <a:extLst>
                    <a:ext uri="{9D8B030D-6E8A-4147-A177-3AD203B41FA5}">
                      <a16:colId xmlns:a16="http://schemas.microsoft.com/office/drawing/2014/main" val="4796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Methods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Model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Insensitive data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Learning target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09787"/>
                  </a:ext>
                </a:extLst>
              </a:tr>
              <a:tr h="518160"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MFNet</a:t>
                      </a:r>
                      <a:endParaRPr lang="en-US" altLang="zh-CN" sz="1600" dirty="0"/>
                    </a:p>
                    <a:p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HP</a:t>
                      </a: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5.96</a:t>
                      </a:r>
                    </a:p>
                    <a:p>
                      <a:pPr algn="ctr"/>
                      <a:r>
                        <a:rPr lang="en-US" altLang="zh-CN" sz="1600" dirty="0"/>
                        <a:t>MB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96.62%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r>
                        <a:rPr lang="en-US" altLang="zh-CN" sz="1600" dirty="0"/>
                        <a:t>6.25</a:t>
                      </a:r>
                    </a:p>
                    <a:p>
                      <a:r>
                        <a:rPr lang="en-US" altLang="zh-CN" sz="1600" dirty="0"/>
                        <a:t> MB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3.38%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529933287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HPD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36.86%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1.29%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 MB</a:t>
                      </a:r>
                      <a:endParaRPr lang="zh-CN" alt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61.85%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13444531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HPE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94.05%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3.29%</a:t>
                      </a:r>
                      <a:endParaRPr lang="zh-CN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169 KB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2.67%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29044287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LMF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HP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1.07</a:t>
                      </a:r>
                    </a:p>
                    <a:p>
                      <a:r>
                        <a:rPr lang="en-US" altLang="zh-CN" sz="1600" dirty="0"/>
                        <a:t> MB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99.87%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413</a:t>
                      </a:r>
                    </a:p>
                    <a:p>
                      <a:r>
                        <a:rPr lang="en-US" altLang="zh-CN" sz="1600" dirty="0"/>
                        <a:t> KB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0.13%</a:t>
                      </a:r>
                      <a:endParaRPr lang="zh-CN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/</a:t>
                      </a:r>
                      <a:endParaRPr lang="zh-CN" altLang="en-US" sz="16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6643022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HPP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99.85%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0.13%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0.26 KB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070C0"/>
                          </a:solidFill>
                        </a:rPr>
                        <a:t>0.02%</a:t>
                      </a:r>
                      <a:endParaRPr lang="zh-CN" alt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84043547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0E420E-8AE4-4395-897E-81F9C61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7D798E4-115A-4205-8287-50E348E20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17002"/>
              </p:ext>
            </p:extLst>
          </p:nvPr>
        </p:nvGraphicFramePr>
        <p:xfrm>
          <a:off x="765789" y="5377542"/>
          <a:ext cx="8208467" cy="98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827">
                  <a:extLst>
                    <a:ext uri="{9D8B030D-6E8A-4147-A177-3AD203B41FA5}">
                      <a16:colId xmlns:a16="http://schemas.microsoft.com/office/drawing/2014/main" val="2594831905"/>
                    </a:ext>
                  </a:extLst>
                </a:gridCol>
                <a:gridCol w="1111940">
                  <a:extLst>
                    <a:ext uri="{9D8B030D-6E8A-4147-A177-3AD203B41FA5}">
                      <a16:colId xmlns:a16="http://schemas.microsoft.com/office/drawing/2014/main" val="590475186"/>
                    </a:ext>
                  </a:extLst>
                </a:gridCol>
                <a:gridCol w="1111940">
                  <a:extLst>
                    <a:ext uri="{9D8B030D-6E8A-4147-A177-3AD203B41FA5}">
                      <a16:colId xmlns:a16="http://schemas.microsoft.com/office/drawing/2014/main" val="2778874233"/>
                    </a:ext>
                  </a:extLst>
                </a:gridCol>
                <a:gridCol w="1111940">
                  <a:extLst>
                    <a:ext uri="{9D8B030D-6E8A-4147-A177-3AD203B41FA5}">
                      <a16:colId xmlns:a16="http://schemas.microsoft.com/office/drawing/2014/main" val="3567388199"/>
                    </a:ext>
                  </a:extLst>
                </a:gridCol>
                <a:gridCol w="1111940">
                  <a:extLst>
                    <a:ext uri="{9D8B030D-6E8A-4147-A177-3AD203B41FA5}">
                      <a16:colId xmlns:a16="http://schemas.microsoft.com/office/drawing/2014/main" val="4012177200"/>
                    </a:ext>
                  </a:extLst>
                </a:gridCol>
                <a:gridCol w="1111940">
                  <a:extLst>
                    <a:ext uri="{9D8B030D-6E8A-4147-A177-3AD203B41FA5}">
                      <a16:colId xmlns:a16="http://schemas.microsoft.com/office/drawing/2014/main" val="2241011164"/>
                    </a:ext>
                  </a:extLst>
                </a:gridCol>
                <a:gridCol w="1111940">
                  <a:extLst>
                    <a:ext uri="{9D8B030D-6E8A-4147-A177-3AD203B41FA5}">
                      <a16:colId xmlns:a16="http://schemas.microsoft.com/office/drawing/2014/main" val="1784690293"/>
                    </a:ext>
                  </a:extLst>
                </a:gridCol>
              </a:tblGrid>
              <a:tr h="4027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Methods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HPFL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FedAvg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FedAdam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FedProx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FedDyn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FedCon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33499"/>
                  </a:ext>
                </a:extLst>
              </a:tr>
              <a:tr h="5651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Computation </a:t>
                      </a:r>
                    </a:p>
                    <a:p>
                      <a:pPr algn="ctr"/>
                      <a:r>
                        <a:rPr lang="en-US" altLang="zh-CN" sz="1600" dirty="0"/>
                        <a:t>Overhead*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100%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100%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100%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114%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124%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120%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42015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B523ABBB-EDA6-4FDA-8001-2D228DE87C3F}"/>
              </a:ext>
            </a:extLst>
          </p:cNvPr>
          <p:cNvSpPr/>
          <p:nvPr/>
        </p:nvSpPr>
        <p:spPr>
          <a:xfrm>
            <a:off x="2628900" y="2262981"/>
            <a:ext cx="2028825" cy="256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5BFA64-4A37-441B-A215-6D175B1AD93E}"/>
              </a:ext>
            </a:extLst>
          </p:cNvPr>
          <p:cNvSpPr/>
          <p:nvPr/>
        </p:nvSpPr>
        <p:spPr>
          <a:xfrm>
            <a:off x="4657725" y="2262981"/>
            <a:ext cx="2028825" cy="256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26D0E7-5330-4C5E-971E-6042C6057722}"/>
              </a:ext>
            </a:extLst>
          </p:cNvPr>
          <p:cNvSpPr/>
          <p:nvPr/>
        </p:nvSpPr>
        <p:spPr>
          <a:xfrm>
            <a:off x="2257425" y="5377542"/>
            <a:ext cx="1162050" cy="981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8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2187 -0.0011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3177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0D9E1-6BD4-40D5-BC1C-E513572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Privacy Concern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506F1D-EEA8-49F0-A09A-0BC97C57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8" y="1828799"/>
            <a:ext cx="7701643" cy="4548386"/>
          </a:xfrm>
        </p:spPr>
        <p:txBody>
          <a:bodyPr>
            <a:normAutofit/>
          </a:bodyPr>
          <a:lstStyle/>
          <a:p>
            <a:r>
              <a:rPr lang="en-US" altLang="zh-CN" dirty="0"/>
              <a:t>Collecting data from widely used </a:t>
            </a:r>
            <a:r>
              <a:rPr lang="en-US" altLang="zh-CN" dirty="0">
                <a:solidFill>
                  <a:srgbClr val="0070C0"/>
                </a:solidFill>
              </a:rPr>
              <a:t>RGB cameras </a:t>
            </a:r>
            <a:r>
              <a:rPr lang="en-US" altLang="zh-CN" dirty="0"/>
              <a:t>incurs privacy risk</a:t>
            </a:r>
          </a:p>
          <a:p>
            <a:pPr lvl="1"/>
            <a:r>
              <a:rPr lang="en-US" altLang="zh-CN" dirty="0"/>
              <a:t>Encryption methods</a:t>
            </a:r>
          </a:p>
          <a:p>
            <a:pPr lvl="1"/>
            <a:r>
              <a:rPr lang="en-US" altLang="zh-CN" dirty="0"/>
              <a:t>Distributed Cooperative</a:t>
            </a:r>
            <a:r>
              <a:rPr lang="zh-CN" altLang="en-US" dirty="0"/>
              <a:t> </a:t>
            </a:r>
            <a:r>
              <a:rPr lang="en-US" altLang="zh-CN" dirty="0"/>
              <a:t>Machine Learning (DCML) [1]</a:t>
            </a:r>
          </a:p>
          <a:p>
            <a:r>
              <a:rPr lang="en-US" altLang="zh-CN" dirty="0"/>
              <a:t>Homomorphic encryption and differential privacy</a:t>
            </a:r>
          </a:p>
          <a:p>
            <a:pPr lvl="1"/>
            <a:r>
              <a:rPr lang="en-US" altLang="zh-CN" dirty="0"/>
              <a:t>Advanced privacy protection techniques</a:t>
            </a:r>
          </a:p>
          <a:p>
            <a:pPr lvl="1"/>
            <a:r>
              <a:rPr lang="en-US" altLang="zh-CN" dirty="0"/>
              <a:t>High computation and communication overhead</a:t>
            </a:r>
          </a:p>
          <a:p>
            <a:r>
              <a:rPr lang="en-US" altLang="zh-CN" dirty="0"/>
              <a:t>Split Learning (SL [2]) and Federated Learning (FL [3])</a:t>
            </a:r>
          </a:p>
          <a:p>
            <a:pPr lvl="1"/>
            <a:r>
              <a:rPr lang="en-US" altLang="zh-CN" dirty="0"/>
              <a:t>SL and FL provide </a:t>
            </a:r>
            <a:r>
              <a:rPr lang="en-US" altLang="zh-CN" dirty="0">
                <a:solidFill>
                  <a:srgbClr val="0070C0"/>
                </a:solidFill>
              </a:rPr>
              <a:t>source data protection </a:t>
            </a:r>
            <a:r>
              <a:rPr lang="en-US" altLang="zh-CN" dirty="0"/>
              <a:t>DCML</a:t>
            </a:r>
          </a:p>
          <a:p>
            <a:pPr lvl="1"/>
            <a:r>
              <a:rPr lang="en-US" altLang="zh-CN" dirty="0"/>
              <a:t>SL is slower than FL</a:t>
            </a:r>
          </a:p>
          <a:p>
            <a:pPr lvl="1"/>
            <a:r>
              <a:rPr lang="en-US" altLang="zh-CN" dirty="0"/>
              <a:t>SL usually works under organizations (data providers, computing resource providers)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DF1B34-7351-4602-B8B0-28596110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3FB5FE-E618-43AF-A283-4F9AD0BD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35" y="10886"/>
            <a:ext cx="4238379" cy="17961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126BC16-7F4F-4014-858B-643096F27C16}"/>
              </a:ext>
            </a:extLst>
          </p:cNvPr>
          <p:cNvSpPr txBox="1"/>
          <p:nvPr/>
        </p:nvSpPr>
        <p:spPr>
          <a:xfrm>
            <a:off x="1057432" y="5893823"/>
            <a:ext cx="66457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[1] Scaling up machine learning: Parallel and distributed approaches. Cambridge University Press, 2011. </a:t>
            </a:r>
          </a:p>
          <a:p>
            <a:r>
              <a:rPr lang="en-US" altLang="zh-CN" sz="1100" dirty="0"/>
              <a:t>[2] </a:t>
            </a:r>
            <a:r>
              <a:rPr lang="en-US" altLang="zh-CN" sz="1100" dirty="0" err="1"/>
              <a:t>Vepakomma</a:t>
            </a:r>
            <a:r>
              <a:rPr lang="en-US" altLang="zh-CN" sz="1100" dirty="0"/>
              <a:t> P, Gupta O, Swedish T, et al. Split learning for health: Distributed deep learning without sharing raw patient data[J]. </a:t>
            </a:r>
            <a:r>
              <a:rPr lang="en-US" altLang="zh-CN" sz="1100" dirty="0" err="1"/>
              <a:t>arXiv</a:t>
            </a:r>
            <a:r>
              <a:rPr lang="en-US" altLang="zh-CN" sz="1100" dirty="0"/>
              <a:t> preprint arXiv:1812.00564, 2018. </a:t>
            </a:r>
          </a:p>
          <a:p>
            <a:r>
              <a:rPr lang="en-US" altLang="zh-CN" sz="1100" dirty="0"/>
              <a:t>[3] McMahan B, Moore E, Ramage D, et al. Communication-efficient learning of deep networks from decentralized data[C]//Artificial intelligence and statistics. PMLR, 2017: 1273-1282.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091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07F35-EE06-46ED-A5A0-052367DE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EB203B-18A8-4C1E-87B2-AF5A18F1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72343"/>
            <a:ext cx="7200900" cy="429985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First considered multi-sensor classification problems in the FL setup, where sensor data have </a:t>
            </a:r>
            <a:r>
              <a:rPr lang="en-US" altLang="zh-CN" sz="2400" dirty="0">
                <a:solidFill>
                  <a:srgbClr val="0070C0"/>
                </a:solidFill>
              </a:rPr>
              <a:t>diverse privacy sensitivity levels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Proposed HPFL algorithm to utilize privacy-insensitive data at server-side for reduce the performance gap between FL and centralized ML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Conducted an extensive comparison of HPFL and other state-of-the-art advanced FL algorithms: 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HPFL causes no client-side computation overhead and little communication overhead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C0E6A7-9918-4B5C-B59E-C96F0EB7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040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88636-CFB4-4C43-ADF5-AAAA1446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2C5189-335A-47A2-B728-8A255C9A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Optimization on communication </a:t>
            </a:r>
            <a:br>
              <a:rPr lang="en-US" altLang="zh-CN" sz="2400" dirty="0"/>
            </a:br>
            <a:r>
              <a:rPr lang="en-US" altLang="zh-CN" sz="2400" dirty="0"/>
              <a:t>and performance 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/>
              <a:t>Convergence and privacy analysis</a:t>
            </a:r>
          </a:p>
          <a:p>
            <a:endParaRPr lang="en-US" altLang="zh-CN" sz="2400" dirty="0"/>
          </a:p>
          <a:p>
            <a:r>
              <a:rPr lang="en-US" altLang="zh-CN" sz="2400" dirty="0"/>
              <a:t>Support complex model structure </a:t>
            </a:r>
          </a:p>
          <a:p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9B6E74-1CCE-455E-910E-84867BD8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F3BE96-F1FE-435D-B09C-59B05E09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778" y="1626081"/>
            <a:ext cx="2228662" cy="16772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27628C-6990-4759-86B4-A2427C116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97" y="3371637"/>
            <a:ext cx="1859624" cy="12137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1A3090-3BF3-433A-BBF3-2253B72D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98" y="4653684"/>
            <a:ext cx="18573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83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89FE57-89CA-4E99-8FAA-7F26CAF2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52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D354551-3AD3-464A-B17E-2FCBD19D7A4A}"/>
              </a:ext>
            </a:extLst>
          </p:cNvPr>
          <p:cNvSpPr txBox="1"/>
          <p:nvPr/>
        </p:nvSpPr>
        <p:spPr>
          <a:xfrm>
            <a:off x="1190625" y="1304925"/>
            <a:ext cx="71111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Y. Chen</a:t>
            </a:r>
            <a:r>
              <a:rPr lang="en-US" altLang="zh-CN" dirty="0"/>
              <a:t>, C. Hsu,  C. Tsai, and C. Hsu, “HPFL: Federated Learning by Fusing Multiple Sensor Modalities with Heterogeneous Privacy Sensitivity Levels” ACM Multimedia, October 2022, Submitted to ACM.</a:t>
            </a:r>
          </a:p>
          <a:p>
            <a:endParaRPr lang="en-US" altLang="zh-CN" dirty="0"/>
          </a:p>
          <a:p>
            <a:r>
              <a:rPr lang="en-US" altLang="zh-CN" dirty="0"/>
              <a:t>Y. Wu, </a:t>
            </a:r>
            <a:r>
              <a:rPr lang="en-US" altLang="zh-CN" b="1" dirty="0"/>
              <a:t>Y. Chen</a:t>
            </a:r>
            <a:r>
              <a:rPr lang="en-US" altLang="zh-CN" dirty="0"/>
              <a:t>, S. </a:t>
            </a:r>
            <a:r>
              <a:rPr lang="en-US" altLang="zh-CN" dirty="0" err="1"/>
              <a:t>Shirmohammadi</a:t>
            </a:r>
            <a:r>
              <a:rPr lang="en-US" altLang="zh-CN" dirty="0"/>
              <a:t>, and C. Hsu, “AI-Assisted Food Intake Activity Recognition Using 3D </a:t>
            </a:r>
            <a:r>
              <a:rPr lang="en-US" altLang="zh-CN" dirty="0" err="1"/>
              <a:t>mmWave</a:t>
            </a:r>
            <a:r>
              <a:rPr lang="en-US" altLang="zh-CN" dirty="0"/>
              <a:t> Radars” ACM International Workshop on Multimedia Assisted Dietary Management, October 2022, In-Preparing submission. </a:t>
            </a:r>
          </a:p>
          <a:p>
            <a:endParaRPr lang="en-US" altLang="zh-CN" dirty="0"/>
          </a:p>
          <a:p>
            <a:r>
              <a:rPr lang="en-US" altLang="zh-CN" dirty="0"/>
              <a:t>Y. Wu, </a:t>
            </a:r>
            <a:r>
              <a:rPr lang="en-US" altLang="zh-CN" b="1" dirty="0"/>
              <a:t>Y. Chen</a:t>
            </a:r>
            <a:r>
              <a:rPr lang="en-US" altLang="zh-CN" dirty="0"/>
              <a:t>, and C. Hsu, “Heterogeneous Privacy Distributed Learning: Collaborative Concept and Applications” IEEE Transactions on Multimedia, 2022, In-Preparing submission. </a:t>
            </a:r>
          </a:p>
          <a:p>
            <a:endParaRPr lang="en-US" altLang="zh-CN" dirty="0"/>
          </a:p>
          <a:p>
            <a:r>
              <a:rPr lang="en-US" altLang="zh-CN" dirty="0" err="1"/>
              <a:t>Chih</a:t>
            </a:r>
            <a:r>
              <a:rPr lang="en-US" altLang="zh-CN" dirty="0"/>
              <a:t>-Fan Hsu, National Yang Ming </a:t>
            </a:r>
            <a:r>
              <a:rPr lang="en-US" altLang="zh-CN" dirty="0" err="1"/>
              <a:t>Chiao</a:t>
            </a:r>
            <a:r>
              <a:rPr lang="en-US" altLang="zh-CN" dirty="0"/>
              <a:t> Tung University</a:t>
            </a:r>
          </a:p>
          <a:p>
            <a:r>
              <a:rPr lang="en-US" altLang="zh-CN" dirty="0"/>
              <a:t>Chung-Chi Tsai, Qualcomm Inc.</a:t>
            </a:r>
          </a:p>
          <a:p>
            <a:r>
              <a:rPr lang="en-US" altLang="zh-CN" dirty="0"/>
              <a:t>Shervin </a:t>
            </a:r>
            <a:r>
              <a:rPr lang="en-US" altLang="zh-CN" dirty="0" err="1"/>
              <a:t>Shirmohammadi</a:t>
            </a:r>
            <a:r>
              <a:rPr lang="en-US" altLang="zh-CN" dirty="0"/>
              <a:t>, University of Ottawa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2912F3-5A82-4E9D-9C4C-9DC843C13C3B}"/>
              </a:ext>
            </a:extLst>
          </p:cNvPr>
          <p:cNvSpPr txBox="1"/>
          <p:nvPr/>
        </p:nvSpPr>
        <p:spPr>
          <a:xfrm>
            <a:off x="1190625" y="333375"/>
            <a:ext cx="71111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Publication and Cooperators</a:t>
            </a:r>
          </a:p>
          <a:p>
            <a:endParaRPr lang="zh-CN" altLang="en-US" dirty="0"/>
          </a:p>
        </p:txBody>
      </p:sp>
      <p:sp>
        <p:nvSpPr>
          <p:cNvPr id="5" name="标题 2">
            <a:extLst>
              <a:ext uri="{FF2B5EF4-FFF2-40B4-BE49-F238E27FC236}">
                <a16:creationId xmlns:a16="http://schemas.microsoft.com/office/drawing/2014/main" id="{659AC374-B873-4043-BA1B-5B8C0CF8FF87}"/>
              </a:ext>
            </a:extLst>
          </p:cNvPr>
          <p:cNvSpPr txBox="1">
            <a:spLocks/>
          </p:cNvSpPr>
          <p:nvPr/>
        </p:nvSpPr>
        <p:spPr>
          <a:xfrm>
            <a:off x="1190625" y="5903254"/>
            <a:ext cx="6270922" cy="82139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Thanks </a:t>
            </a:r>
            <a:r>
              <a:rPr lang="en-US" altLang="zh-CN" dirty="0"/>
              <a:t>for</a:t>
            </a:r>
            <a:r>
              <a:rPr lang="en-US" altLang="zh-CN" sz="4000" dirty="0"/>
              <a:t> Your Listening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32807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75F8EDC2-0E52-4AFB-90E8-DF0CB3E9B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Q ‡ A</a:t>
            </a:r>
            <a:endParaRPr lang="zh-CN" altLang="en-US" sz="36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48525F-15ED-48C1-9FB6-0FD68EDA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1D5D90BE-38A8-4B40-96BF-56333F6AD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005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D2A662-D814-4347-A12B-64B5F39A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62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9AA63DFA-FB90-424E-BA02-6FF422F90871}"/>
              </a:ext>
            </a:extLst>
          </p:cNvPr>
          <p:cNvSpPr/>
          <p:nvPr/>
        </p:nvSpPr>
        <p:spPr>
          <a:xfrm>
            <a:off x="6057899" y="4493517"/>
            <a:ext cx="1676402" cy="121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E6C1CDE-A9AD-4783-9DA3-C4D815CF090A}"/>
              </a:ext>
            </a:extLst>
          </p:cNvPr>
          <p:cNvSpPr/>
          <p:nvPr/>
        </p:nvSpPr>
        <p:spPr>
          <a:xfrm>
            <a:off x="3590925" y="4493518"/>
            <a:ext cx="2229481" cy="121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27">
            <a:extLst>
              <a:ext uri="{FF2B5EF4-FFF2-40B4-BE49-F238E27FC236}">
                <a16:creationId xmlns:a16="http://schemas.microsoft.com/office/drawing/2014/main" id="{E7785E13-8D39-4165-A6E5-E7BE140E47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79" y="5147123"/>
            <a:ext cx="621593" cy="56011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F5C6914-40E6-4FF7-A56C-DEE3349D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E949F5-5CA0-45FE-9244-71FEE2A6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1" y="3569593"/>
            <a:ext cx="2171699" cy="7833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Support complex model structure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C008A4-EACE-4718-A25E-0BAB2734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图片 27">
            <a:extLst>
              <a:ext uri="{FF2B5EF4-FFF2-40B4-BE49-F238E27FC236}">
                <a16:creationId xmlns:a16="http://schemas.microsoft.com/office/drawing/2014/main" id="{31EE7342-8E48-43AF-AEA5-BF6B09F771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2" y="1751776"/>
            <a:ext cx="1861332" cy="16772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5427E-C091-4759-9E41-C8B41F2D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334" y="1751776"/>
            <a:ext cx="2228662" cy="1677224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65E6B7-9FD8-4341-9ACB-E9C4A399C5C4}"/>
              </a:ext>
            </a:extLst>
          </p:cNvPr>
          <p:cNvSpPr txBox="1">
            <a:spLocks/>
          </p:cNvSpPr>
          <p:nvPr/>
        </p:nvSpPr>
        <p:spPr>
          <a:xfrm>
            <a:off x="3543300" y="3586360"/>
            <a:ext cx="2171699" cy="99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Optimization on Communications and Computations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33D77D8-49DE-46DB-AD6C-4490ACC4B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898" y="1752894"/>
            <a:ext cx="1676402" cy="1674166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9073182-203D-4688-9F14-4A39919DE9AA}"/>
              </a:ext>
            </a:extLst>
          </p:cNvPr>
          <p:cNvSpPr txBox="1">
            <a:spLocks/>
          </p:cNvSpPr>
          <p:nvPr/>
        </p:nvSpPr>
        <p:spPr>
          <a:xfrm>
            <a:off x="6057898" y="3586360"/>
            <a:ext cx="2171699" cy="99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Deep privacy analysis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B2B887A-28D4-426E-9000-B7A96551E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057" y="4493518"/>
            <a:ext cx="1859624" cy="1213715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F7FDCB2A-D3C2-4900-AE76-C5B9269AA00A}"/>
              </a:ext>
            </a:extLst>
          </p:cNvPr>
          <p:cNvSpPr txBox="1">
            <a:spLocks/>
          </p:cNvSpPr>
          <p:nvPr/>
        </p:nvSpPr>
        <p:spPr>
          <a:xfrm>
            <a:off x="1485901" y="5872361"/>
            <a:ext cx="2171699" cy="78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altLang="zh-CN" dirty="0"/>
              <a:t>Convergence analysis</a:t>
            </a:r>
            <a:endParaRPr lang="zh-CN" altLang="en-US" dirty="0"/>
          </a:p>
        </p:txBody>
      </p:sp>
      <p:pic>
        <p:nvPicPr>
          <p:cNvPr id="15" name="图片 27">
            <a:extLst>
              <a:ext uri="{FF2B5EF4-FFF2-40B4-BE49-F238E27FC236}">
                <a16:creationId xmlns:a16="http://schemas.microsoft.com/office/drawing/2014/main" id="{AE21C009-E1CC-4C0F-8C21-6E65AFF7D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4493518"/>
            <a:ext cx="500866" cy="451324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136B97C0-66F4-4F63-8AE3-4AB97197260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32" y="4493518"/>
            <a:ext cx="500866" cy="451324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7424105B-9637-492B-A57C-3C91205CD9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40" y="4493518"/>
            <a:ext cx="500866" cy="451324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1EE6C7A-1647-4EEA-9E69-D88655615FD6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>
            <a:off x="3841358" y="4944842"/>
            <a:ext cx="870618" cy="202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5D55D35-EEC6-45BC-ABF0-D4A75606E589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4705665" y="4944842"/>
            <a:ext cx="6311" cy="202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44F30C0-374B-4FA3-B584-48EAE867A2A9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4711976" y="4944842"/>
            <a:ext cx="857997" cy="202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DE76F2E2-41E9-4209-BF41-4A0A96C1D854}"/>
              </a:ext>
            </a:extLst>
          </p:cNvPr>
          <p:cNvSpPr txBox="1">
            <a:spLocks/>
          </p:cNvSpPr>
          <p:nvPr/>
        </p:nvSpPr>
        <p:spPr>
          <a:xfrm>
            <a:off x="3657600" y="5872361"/>
            <a:ext cx="2171699" cy="78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Server-side offline distillation 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87ADDC9-82B8-4946-A69D-310846F67D58}"/>
              </a:ext>
            </a:extLst>
          </p:cNvPr>
          <p:cNvSpPr/>
          <p:nvPr/>
        </p:nvSpPr>
        <p:spPr>
          <a:xfrm>
            <a:off x="6286500" y="4743450"/>
            <a:ext cx="66675" cy="781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BC2F69-61A2-4A6F-82C9-DEAB91262E41}"/>
              </a:ext>
            </a:extLst>
          </p:cNvPr>
          <p:cNvSpPr/>
          <p:nvPr/>
        </p:nvSpPr>
        <p:spPr>
          <a:xfrm>
            <a:off x="6391560" y="4657725"/>
            <a:ext cx="66675" cy="957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6F4CE79-2EF2-48CC-BC6D-6383CABFF9E9}"/>
              </a:ext>
            </a:extLst>
          </p:cNvPr>
          <p:cNvSpPr/>
          <p:nvPr/>
        </p:nvSpPr>
        <p:spPr>
          <a:xfrm>
            <a:off x="6496620" y="4569718"/>
            <a:ext cx="66675" cy="1081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AFD5939-94A4-43DD-905E-F14C707E6B92}"/>
              </a:ext>
            </a:extLst>
          </p:cNvPr>
          <p:cNvSpPr/>
          <p:nvPr/>
        </p:nvSpPr>
        <p:spPr>
          <a:xfrm>
            <a:off x="7409877" y="4720776"/>
            <a:ext cx="66675" cy="781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C76533F-9AD1-444C-B313-130439B82C66}"/>
              </a:ext>
            </a:extLst>
          </p:cNvPr>
          <p:cNvSpPr/>
          <p:nvPr/>
        </p:nvSpPr>
        <p:spPr>
          <a:xfrm>
            <a:off x="7302889" y="4637757"/>
            <a:ext cx="66675" cy="957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AB25C0F-EAF9-4FB2-9D64-4648E1A2B9AE}"/>
              </a:ext>
            </a:extLst>
          </p:cNvPr>
          <p:cNvSpPr/>
          <p:nvPr/>
        </p:nvSpPr>
        <p:spPr>
          <a:xfrm>
            <a:off x="7186609" y="4569353"/>
            <a:ext cx="66675" cy="1081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576FCB0-E559-461A-B4F6-EFEC01694A7F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6563295" y="5109897"/>
            <a:ext cx="623314" cy="36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D527B732-EF0D-472B-AD26-DBACC433D124}"/>
              </a:ext>
            </a:extLst>
          </p:cNvPr>
          <p:cNvSpPr txBox="1"/>
          <p:nvPr/>
        </p:nvSpPr>
        <p:spPr>
          <a:xfrm>
            <a:off x="6057898" y="5900571"/>
            <a:ext cx="184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Generalization for split learning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3868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97824C5-310D-4D1D-9C15-8E0B83DE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 slides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5958B6-A39E-4227-A0CC-6F00E1CE8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055442-17B0-4F53-B1BF-4D5320E6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00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9B2EC-87B3-4214-B83B-F87BE9EE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FAED-59C3-494D-91F0-87F5DA0C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1543050"/>
            <a:ext cx="7686676" cy="462915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Dataset</a:t>
            </a:r>
          </a:p>
          <a:p>
            <a:pPr lvl="1"/>
            <a:r>
              <a:rPr lang="en-US" altLang="zh-CN" sz="2400" dirty="0"/>
              <a:t>HPFL can only work on </a:t>
            </a:r>
            <a:r>
              <a:rPr lang="en-US" altLang="zh-CN" sz="2400" dirty="0">
                <a:solidFill>
                  <a:srgbClr val="FF0000"/>
                </a:solidFill>
              </a:rPr>
              <a:t>multi-modal</a:t>
            </a:r>
            <a:r>
              <a:rPr lang="en-US" altLang="zh-CN" sz="2400" dirty="0"/>
              <a:t> dataset and application</a:t>
            </a:r>
          </a:p>
          <a:p>
            <a:r>
              <a:rPr lang="en-US" altLang="zh-CN" sz="2400" dirty="0"/>
              <a:t>Distillation model generation</a:t>
            </a:r>
          </a:p>
          <a:p>
            <a:pPr lvl="1"/>
            <a:r>
              <a:rPr lang="en-US" altLang="zh-CN" sz="2400" dirty="0"/>
              <a:t>All performance gain comes from </a:t>
            </a:r>
            <a:r>
              <a:rPr lang="en-US" altLang="zh-CN" sz="2400" dirty="0">
                <a:solidFill>
                  <a:srgbClr val="FF0000"/>
                </a:solidFill>
              </a:rPr>
              <a:t>distillation model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No obvious standard to generate distillation model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Hard to generate distillation from </a:t>
            </a:r>
            <a:r>
              <a:rPr lang="en-US" altLang="zh-CN" sz="2400" dirty="0">
                <a:solidFill>
                  <a:srgbClr val="FF0000"/>
                </a:solidFill>
              </a:rPr>
              <a:t>complex</a:t>
            </a:r>
            <a:r>
              <a:rPr lang="en-US" altLang="zh-CN" sz="2400" dirty="0">
                <a:solidFill>
                  <a:schemeClr val="tx1"/>
                </a:solidFill>
              </a:rPr>
              <a:t> model structure</a:t>
            </a:r>
          </a:p>
          <a:p>
            <a:r>
              <a:rPr lang="en-US" altLang="zh-CN" sz="2400" dirty="0"/>
              <a:t>System optimization</a:t>
            </a:r>
          </a:p>
          <a:p>
            <a:pPr lvl="1"/>
            <a:r>
              <a:rPr lang="en-US" altLang="zh-CN" sz="2400" dirty="0"/>
              <a:t>HPFL introduces extra tunable parameters</a:t>
            </a:r>
          </a:p>
          <a:p>
            <a:pPr lvl="1"/>
            <a:r>
              <a:rPr lang="en-US" altLang="zh-CN" sz="2400" dirty="0"/>
              <a:t>Client and serve-side optimization are </a:t>
            </a:r>
            <a:r>
              <a:rPr lang="en-US" altLang="zh-CN" sz="2400" dirty="0">
                <a:solidFill>
                  <a:srgbClr val="FF0000"/>
                </a:solidFill>
              </a:rPr>
              <a:t>inferencing each one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433D7E-FEEA-4D06-9EE8-6FF245B5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97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306B7-D1B1-4E5E-84DB-3BD0D182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Support more Complex Multi-modal Network Structures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5DF024-E222-41A3-9F41-722E51F1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/>
              <a:t>We only consider the popular </a:t>
            </a:r>
            <a:r>
              <a:rPr lang="en-US" altLang="zh-CN" sz="2400" dirty="0">
                <a:solidFill>
                  <a:srgbClr val="0070C0"/>
                </a:solidFill>
              </a:rPr>
              <a:t>joint representation </a:t>
            </a:r>
            <a:r>
              <a:rPr lang="en-US" altLang="zh-CN" sz="2400" dirty="0"/>
              <a:t>structures in our experiments</a:t>
            </a:r>
          </a:p>
          <a:p>
            <a:r>
              <a:rPr lang="en-US" altLang="zh-CN" sz="2400" dirty="0"/>
              <a:t>Generating distillation model from complex models is challenging for HPFL</a:t>
            </a:r>
          </a:p>
          <a:p>
            <a:r>
              <a:rPr lang="en-US" altLang="zh-CN" sz="2400" dirty="0"/>
              <a:t>We will select more representative multi-modal structures, and apply HPFL on them</a:t>
            </a:r>
          </a:p>
          <a:p>
            <a:r>
              <a:rPr lang="en-US" altLang="zh-CN" sz="2400" dirty="0"/>
              <a:t>We will propose a generalize rules about applying HPFL on multi-modal model and selecting HPD, HPE, and HPP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2E3D3B-0EC5-4299-8B63-CD60BADB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739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79DB0A-815F-42AE-97C0-11D07C33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505700" cy="14859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Optimization on Communications and Computations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DDFFD-A126-4F93-91C4-D57B8518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HPFL system requires a powerful server</a:t>
            </a:r>
          </a:p>
          <a:p>
            <a:r>
              <a:rPr lang="en-US" altLang="zh-CN" dirty="0"/>
              <a:t>The insensitive data and learning target transmit may cause </a:t>
            </a:r>
            <a:r>
              <a:rPr lang="en-US" altLang="zh-CN" dirty="0">
                <a:solidFill>
                  <a:srgbClr val="0070C0"/>
                </a:solidFill>
              </a:rPr>
              <a:t>network congestion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The HPFL server requires about 6 times of training time than clients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We will develop a efficient learning target and insensitive data sharing algorithm under limited network resource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We will consider more efficiency training scenario</a:t>
            </a: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5169ED-9816-4389-8F83-E2C8E0F5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6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7CB21E-6253-4CE5-B9BD-7F5A40E5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Federated Learning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666E12-8D31-478F-806F-0FB548E3E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28800"/>
            <a:ext cx="7200900" cy="4333875"/>
          </a:xfrm>
        </p:spPr>
        <p:txBody>
          <a:bodyPr>
            <a:normAutofit/>
          </a:bodyPr>
          <a:lstStyle/>
          <a:p>
            <a:r>
              <a:rPr lang="en-US" altLang="zh-CN" dirty="0"/>
              <a:t>Federated learning [1] workflow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 err="1"/>
              <a:t>FedAvg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Distribute server model</a:t>
            </a:r>
          </a:p>
          <a:p>
            <a:pPr lvl="1"/>
            <a:r>
              <a:rPr lang="en-US" altLang="zh-CN" dirty="0"/>
              <a:t>Client training</a:t>
            </a:r>
          </a:p>
          <a:p>
            <a:pPr lvl="1"/>
            <a:r>
              <a:rPr lang="en-US" altLang="zh-CN" dirty="0"/>
              <a:t>Upload client model</a:t>
            </a:r>
          </a:p>
          <a:p>
            <a:pPr lvl="1"/>
            <a:r>
              <a:rPr lang="en-US" altLang="zh-CN" dirty="0"/>
              <a:t>Aggregation </a:t>
            </a:r>
          </a:p>
          <a:p>
            <a:r>
              <a:rPr lang="en-US" altLang="zh-CN" dirty="0"/>
              <a:t>Advantage: Protects client’s </a:t>
            </a:r>
            <a:r>
              <a:rPr lang="en-US" altLang="zh-CN" dirty="0">
                <a:solidFill>
                  <a:srgbClr val="0070C0"/>
                </a:solidFill>
              </a:rPr>
              <a:t>privacy</a:t>
            </a:r>
            <a:r>
              <a:rPr lang="en-US" altLang="zh-CN" dirty="0"/>
              <a:t> and reduces communication cost</a:t>
            </a:r>
          </a:p>
          <a:p>
            <a:r>
              <a:rPr lang="en-US" altLang="zh-CN" dirty="0"/>
              <a:t>Disadvantage: low model performance and convergence speed caused by </a:t>
            </a:r>
            <a:r>
              <a:rPr lang="en-US" altLang="zh-CN" dirty="0">
                <a:solidFill>
                  <a:srgbClr val="0070C0"/>
                </a:solidFill>
              </a:rPr>
              <a:t>data incompleteness </a:t>
            </a:r>
          </a:p>
          <a:p>
            <a:pPr lvl="1"/>
            <a:r>
              <a:rPr lang="en-US" altLang="zh-CN" dirty="0"/>
              <a:t>Non-independent-identically distributed (non-</a:t>
            </a:r>
            <a:r>
              <a:rPr lang="en-US" altLang="zh-CN" dirty="0" err="1"/>
              <a:t>i.i.d</a:t>
            </a:r>
            <a:r>
              <a:rPr lang="en-US" altLang="zh-CN" dirty="0"/>
              <a:t>.): concept drift/</a:t>
            </a:r>
            <a:r>
              <a:rPr lang="en-US" altLang="zh-CN" dirty="0">
                <a:solidFill>
                  <a:schemeClr val="tx1"/>
                </a:solidFill>
              </a:rPr>
              <a:t>shift, covariate shift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FCD70D-711D-4EC8-B159-F0F9125B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1DE4EA-6C52-4EE7-91F3-B471A30B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854" y="2121021"/>
            <a:ext cx="3826258" cy="20149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52ED34-2A6F-4432-AE92-0EFF34593E51}"/>
              </a:ext>
            </a:extLst>
          </p:cNvPr>
          <p:cNvSpPr txBox="1"/>
          <p:nvPr/>
        </p:nvSpPr>
        <p:spPr>
          <a:xfrm>
            <a:off x="1295400" y="599237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[1] McMahan B, Moore E, Ramage D, et al. Communication-efficient learning of deep networks from decentralized data[C]//Artificial intelligence and statistics. PMLR, 2017: 1273-1282.</a:t>
            </a:r>
          </a:p>
          <a:p>
            <a:r>
              <a:rPr lang="fr-FR" altLang="zh-CN" sz="1200" dirty="0"/>
              <a:t>[2] http://vision.cloudera.com/wp-content/uploads/2018/11/2018-10-31-181344-federated_learning_animated_labeled.gif</a:t>
            </a:r>
            <a:endParaRPr lang="zh-CN" altLang="en-US" sz="1200" dirty="0"/>
          </a:p>
        </p:txBody>
      </p:sp>
      <p:pic>
        <p:nvPicPr>
          <p:cNvPr id="1026" name="Picture 2" descr="https://miro.medium.com/max/1400/0*IHeKZH_oFyaCjk-B.gif">
            <a:extLst>
              <a:ext uri="{FF2B5EF4-FFF2-40B4-BE49-F238E27FC236}">
                <a16:creationId xmlns:a16="http://schemas.microsoft.com/office/drawing/2014/main" id="{C4FCCA0F-7652-4332-82BC-36DE6F214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85" y="84828"/>
            <a:ext cx="2909727" cy="201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EBC9089-47A4-4538-BC40-6AF164F067B0}"/>
              </a:ext>
            </a:extLst>
          </p:cNvPr>
          <p:cNvSpPr txBox="1"/>
          <p:nvPr/>
        </p:nvSpPr>
        <p:spPr>
          <a:xfrm>
            <a:off x="6034385" y="7998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[2]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41884-1A4B-4AD2-A5B0-3D588D46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Deeper Privacy Analysis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745B82-EB1A-476F-A16A-7E4B7721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Privacy leakage risk from: </a:t>
            </a:r>
            <a:r>
              <a:rPr lang="en-US" altLang="zh-CN" dirty="0">
                <a:solidFill>
                  <a:srgbClr val="0070C0"/>
                </a:solidFill>
              </a:rPr>
              <a:t>insensitive data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0070C0"/>
                </a:solidFill>
              </a:rPr>
              <a:t>learning target</a:t>
            </a:r>
            <a:r>
              <a:rPr lang="en-US" altLang="zh-CN" dirty="0"/>
              <a:t>, model parameters</a:t>
            </a:r>
          </a:p>
          <a:p>
            <a:r>
              <a:rPr lang="en-US" altLang="zh-CN" dirty="0"/>
              <a:t>Multi-modal machine translation may break the gap between sensitive and insensitive data (depth, thermal images…)</a:t>
            </a:r>
          </a:p>
          <a:p>
            <a:r>
              <a:rPr lang="en-US" altLang="zh-CN" dirty="0"/>
              <a:t>We will provide completely privacy analysis and apply some privacy-prevention technology (DP) on HPFL</a:t>
            </a:r>
          </a:p>
          <a:p>
            <a:r>
              <a:rPr lang="en-US" altLang="zh-CN" dirty="0"/>
              <a:t>We will explore the performance impact of these privacy-preserving technologies on HPFL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2B965-8EE5-4D30-AD5E-2E446AF3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25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BB9F9D1-140D-47F4-B060-C05954EC2943}"/>
              </a:ext>
            </a:extLst>
          </p:cNvPr>
          <p:cNvSpPr txBox="1"/>
          <p:nvPr/>
        </p:nvSpPr>
        <p:spPr>
          <a:xfrm>
            <a:off x="1046418" y="1508055"/>
            <a:ext cx="77927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/>
              <a:t>Target function: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/>
              <a:t>Merger: 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/>
              <a:t>Difficulties</a:t>
            </a: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en-US" altLang="zh-CN" sz="2000" dirty="0"/>
              <a:t>The merge part (distillation model) is various in different models</a:t>
            </a: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en-US" altLang="zh-CN" sz="2000" dirty="0"/>
              <a:t>No such reference work did the similar prove</a:t>
            </a: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en-US" altLang="zh-CN" sz="2000" dirty="0"/>
              <a:t>Hybrid Federated and Centralized Learning [2] merges the same client and server model</a:t>
            </a:r>
            <a:endParaRPr lang="zh-CN" altLang="en-US" sz="20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224023E-AB6B-4460-BEFC-C4C4A68C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Convergence Analysis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F2080B-5318-4E81-A2B8-0F4E0161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61</a:t>
            </a:fld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01CED7-A948-4852-BEAE-2AB713D12841}"/>
              </a:ext>
            </a:extLst>
          </p:cNvPr>
          <p:cNvSpPr txBox="1"/>
          <p:nvPr/>
        </p:nvSpPr>
        <p:spPr>
          <a:xfrm>
            <a:off x="1160718" y="6346177"/>
            <a:ext cx="652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Ref: [2] </a:t>
            </a:r>
            <a:r>
              <a:rPr lang="en-US" altLang="zh-CN" sz="1200" dirty="0" err="1"/>
              <a:t>Elbir</a:t>
            </a:r>
            <a:r>
              <a:rPr lang="en-US" altLang="zh-CN" sz="1200" dirty="0"/>
              <a:t> A M, </a:t>
            </a:r>
            <a:r>
              <a:rPr lang="en-US" altLang="zh-CN" sz="1200" dirty="0" err="1"/>
              <a:t>Coleri</a:t>
            </a:r>
            <a:r>
              <a:rPr lang="en-US" altLang="zh-CN" sz="1200" dirty="0"/>
              <a:t> S, Mishra K V. Hybrid federated and centralized learning[C]//2021 29th European Signal Processing Conference (EUSIPCO). IEEE, 2021: 1541-1545.</a:t>
            </a:r>
            <a:endParaRPr lang="zh-CN" altLang="en-US" sz="1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B91D742-5F74-46AA-A1BD-A037BA67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701" y="1911966"/>
            <a:ext cx="6343998" cy="22409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3806EFC-AB1A-48DA-BB6A-8342391B3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873" y="4152899"/>
            <a:ext cx="6520544" cy="5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31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8D928-439C-48F3-A537-959D5530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Server-side Distillation 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52B903-3EC1-4EBE-8D83-5D0A038B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171700"/>
            <a:ext cx="7200900" cy="3581400"/>
          </a:xfrm>
        </p:spPr>
        <p:txBody>
          <a:bodyPr/>
          <a:lstStyle/>
          <a:p>
            <a:r>
              <a:rPr lang="en-US" altLang="zh-CN" dirty="0"/>
              <a:t>Apply learning target (HPD, HPE) has little performance improvement (</a:t>
            </a:r>
            <a:r>
              <a:rPr lang="en-US" altLang="zh-CN" dirty="0" err="1"/>
              <a:t>MFNet</a:t>
            </a:r>
            <a:r>
              <a:rPr lang="en-US" altLang="zh-CN" dirty="0"/>
              <a:t>, LMF)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404173-4765-4957-BF24-02A1F3F2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62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D46AA1-D9A5-4A93-A7CA-1465AB495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00" y="2895600"/>
            <a:ext cx="5055878" cy="37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6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2AF0A-660B-4CA8-ADB7-45BD9828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Generalization for </a:t>
            </a:r>
            <a:br>
              <a:rPr lang="en-US" altLang="zh-CN" dirty="0"/>
            </a:br>
            <a:r>
              <a:rPr lang="en-US" altLang="zh-CN" dirty="0"/>
              <a:t>Split Learning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7646B7-0B24-4848-A2B0-3CDDB68A9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745186" cy="3581400"/>
          </a:xfrm>
        </p:spPr>
        <p:txBody>
          <a:bodyPr/>
          <a:lstStyle/>
          <a:p>
            <a:r>
              <a:rPr lang="en-US" altLang="zh-CN" dirty="0"/>
              <a:t>Split learning (SL) significantly reduces client computing overhead</a:t>
            </a:r>
          </a:p>
          <a:p>
            <a:r>
              <a:rPr lang="en-US" altLang="zh-CN" dirty="0"/>
              <a:t>Similar but different to SL, HPFL cut the model based on diverse privacy-sensitive levels</a:t>
            </a:r>
          </a:p>
          <a:p>
            <a:r>
              <a:rPr lang="en-US" altLang="zh-CN" dirty="0"/>
              <a:t>We target to </a:t>
            </a:r>
            <a:r>
              <a:rPr lang="en-US" altLang="zh-CN" dirty="0">
                <a:solidFill>
                  <a:srgbClr val="0070C0"/>
                </a:solidFill>
              </a:rPr>
              <a:t>distributed train sensitive data </a:t>
            </a:r>
            <a:r>
              <a:rPr lang="en-US" altLang="zh-CN" dirty="0"/>
              <a:t>at client-side and </a:t>
            </a:r>
            <a:r>
              <a:rPr lang="en-US" altLang="zh-CN" dirty="0">
                <a:solidFill>
                  <a:srgbClr val="0070C0"/>
                </a:solidFill>
              </a:rPr>
              <a:t>centralized train insensitive data</a:t>
            </a:r>
            <a:r>
              <a:rPr lang="en-US" altLang="zh-CN" dirty="0"/>
              <a:t> at server-side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1A860C-E770-4FF5-8D28-BB11CD7D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63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EB8130-73AC-4324-B979-D62954C6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92" y="4350503"/>
            <a:ext cx="5182715" cy="219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20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1858D8-F70D-4F5A-8EBF-564A701F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Algorithm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67A669-B02C-43FE-AB6B-2FD337E86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208" y="2286000"/>
            <a:ext cx="6161884" cy="358140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75F7BC-F0C8-4B5F-A5FA-BDFD6A97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1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4E4DB-DD4E-4BEB-A8DB-928083B4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A64EB-300C-4306-BDE2-C0CFA1E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585238"/>
            <a:ext cx="81534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Multiple sensors generate data that has </a:t>
            </a:r>
            <a:r>
              <a:rPr lang="en-US" altLang="zh-CN" sz="2400" dirty="0">
                <a:solidFill>
                  <a:srgbClr val="0070C0"/>
                </a:solidFill>
              </a:rPr>
              <a:t>diverse degrees </a:t>
            </a:r>
            <a:r>
              <a:rPr lang="en-US" altLang="zh-CN" sz="2400" dirty="0"/>
              <a:t>of </a:t>
            </a:r>
            <a:r>
              <a:rPr lang="en-US" altLang="zh-CN" sz="2400" dirty="0">
                <a:solidFill>
                  <a:srgbClr val="0070C0"/>
                </a:solidFill>
              </a:rPr>
              <a:t>privacy concerns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RGB images </a:t>
            </a:r>
            <a:r>
              <a:rPr lang="zh-CN" altLang="en-US" sz="2400" dirty="0">
                <a:solidFill>
                  <a:schemeClr val="tx1"/>
                </a:solidFill>
              </a:rPr>
              <a:t>→ </a:t>
            </a:r>
            <a:r>
              <a:rPr lang="en-US" altLang="zh-CN" sz="2400" dirty="0">
                <a:solidFill>
                  <a:schemeClr val="tx1"/>
                </a:solidFill>
              </a:rPr>
              <a:t>privacy-sensitive </a:t>
            </a: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Depth images, </a:t>
            </a:r>
            <a:r>
              <a:rPr lang="en-US" altLang="zh-CN" sz="2400" dirty="0" err="1">
                <a:solidFill>
                  <a:schemeClr val="tx1"/>
                </a:solidFill>
              </a:rPr>
              <a:t>mmWave</a:t>
            </a:r>
            <a:r>
              <a:rPr lang="en-US" altLang="zh-CN" sz="2400" dirty="0">
                <a:solidFill>
                  <a:schemeClr val="tx1"/>
                </a:solidFill>
              </a:rPr>
              <a:t> point clouds </a:t>
            </a:r>
            <a:r>
              <a:rPr lang="zh-CN" altLang="en-US" sz="2400" dirty="0">
                <a:solidFill>
                  <a:schemeClr val="tx1"/>
                </a:solidFill>
              </a:rPr>
              <a:t>→ </a:t>
            </a:r>
            <a:r>
              <a:rPr lang="en-US" altLang="zh-CN" sz="2400" dirty="0">
                <a:solidFill>
                  <a:schemeClr val="tx1"/>
                </a:solidFill>
              </a:rPr>
              <a:t>privacy-insensitive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The root cause of the performance degradation of FL models: </a:t>
            </a:r>
            <a:r>
              <a:rPr lang="en-US" altLang="zh-CN" sz="2400" dirty="0">
                <a:solidFill>
                  <a:srgbClr val="0070C0"/>
                </a:solidFill>
              </a:rPr>
              <a:t>data incompleteness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1"/>
            <a:r>
              <a:rPr lang="en-US" altLang="zh-CN" sz="2400" dirty="0">
                <a:solidFill>
                  <a:schemeClr val="tx1"/>
                </a:solidFill>
              </a:rPr>
              <a:t>Scattered data</a:t>
            </a:r>
          </a:p>
          <a:p>
            <a:pPr lvl="1"/>
            <a:r>
              <a:rPr lang="en-US" altLang="zh-CN" sz="2400" i="0" dirty="0"/>
              <a:t>Non-</a:t>
            </a:r>
            <a:r>
              <a:rPr lang="en-US" altLang="zh-CN" sz="2400" i="0" dirty="0" err="1"/>
              <a:t>i.i.d</a:t>
            </a:r>
            <a:r>
              <a:rPr lang="en-US" altLang="zh-CN" sz="2400" i="0" dirty="0"/>
              <a:t>. data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The utilization of privacy-insensitive data has never been considered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45940-A3F3-4AC3-8C0D-CD171F15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05EBC6-EE2C-47CB-A2A1-81F0A1CA24F3}"/>
              </a:ext>
            </a:extLst>
          </p:cNvPr>
          <p:cNvSpPr txBox="1"/>
          <p:nvPr/>
        </p:nvSpPr>
        <p:spPr>
          <a:xfrm>
            <a:off x="2069513" y="6491659"/>
            <a:ext cx="650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RGB image		       Depth image      </a:t>
            </a:r>
            <a:r>
              <a:rPr lang="en-US" altLang="zh-CN" dirty="0" err="1"/>
              <a:t>mmWave</a:t>
            </a:r>
            <a:r>
              <a:rPr lang="en-US" altLang="zh-CN" dirty="0"/>
              <a:t> point cloud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77B502-FE36-4A6D-8105-3207957F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90" y="5149562"/>
            <a:ext cx="1674183" cy="13642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A1827E3-3710-4CC1-A1FE-E258484DF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392" y="5166638"/>
            <a:ext cx="1516265" cy="1359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791E86-0A5B-453D-8E57-4D6900789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292" y="5149562"/>
            <a:ext cx="1674184" cy="13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0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77167-BEFA-4221-A183-09D941A4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Statement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55E62-6022-4178-8370-496FA268F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86593"/>
            <a:ext cx="7483929" cy="4695343"/>
          </a:xfrm>
        </p:spPr>
        <p:txBody>
          <a:bodyPr>
            <a:noAutofit/>
          </a:bodyPr>
          <a:lstStyle/>
          <a:p>
            <a:r>
              <a:rPr lang="en-US" altLang="zh-CN" sz="2200" dirty="0"/>
              <a:t>Target</a:t>
            </a:r>
          </a:p>
          <a:p>
            <a:pPr lvl="1"/>
            <a:r>
              <a:rPr lang="en-US" altLang="zh-CN" sz="2200" dirty="0"/>
              <a:t>Utilize the </a:t>
            </a:r>
            <a:r>
              <a:rPr lang="en-US" altLang="zh-CN" sz="2200" dirty="0">
                <a:solidFill>
                  <a:srgbClr val="0070C0"/>
                </a:solidFill>
              </a:rPr>
              <a:t>privacy-insensitive </a:t>
            </a:r>
            <a:r>
              <a:rPr lang="en-US" altLang="zh-CN" sz="2200" dirty="0"/>
              <a:t>data to improve FL model performance</a:t>
            </a:r>
          </a:p>
          <a:p>
            <a:pPr lvl="1"/>
            <a:r>
              <a:rPr lang="en-US" altLang="zh-CN" sz="2200" dirty="0"/>
              <a:t>Reduce the impact of non-</a:t>
            </a:r>
            <a:r>
              <a:rPr lang="en-US" altLang="zh-CN" sz="2200" dirty="0" err="1"/>
              <a:t>i.i.d</a:t>
            </a:r>
            <a:r>
              <a:rPr lang="en-US" altLang="zh-CN" sz="2200" dirty="0"/>
              <a:t>. data on the model</a:t>
            </a:r>
          </a:p>
          <a:p>
            <a:r>
              <a:rPr lang="en-US" altLang="zh-CN" sz="2200" dirty="0"/>
              <a:t>Condition </a:t>
            </a:r>
          </a:p>
          <a:p>
            <a:pPr lvl="1"/>
            <a:r>
              <a:rPr lang="en-US" altLang="zh-CN" sz="2200" dirty="0"/>
              <a:t>Each clients has a multi-modal dataset with </a:t>
            </a:r>
            <a:r>
              <a:rPr lang="en-US" altLang="zh-CN" sz="2200" dirty="0">
                <a:solidFill>
                  <a:srgbClr val="0070C0"/>
                </a:solidFill>
              </a:rPr>
              <a:t>heterogeneous degrees </a:t>
            </a:r>
            <a:r>
              <a:rPr lang="en-US" altLang="zh-CN" sz="2200" dirty="0"/>
              <a:t>of </a:t>
            </a:r>
            <a:r>
              <a:rPr lang="en-US" altLang="zh-CN" sz="2200" dirty="0">
                <a:solidFill>
                  <a:srgbClr val="0070C0"/>
                </a:solidFill>
              </a:rPr>
              <a:t>privacy levels</a:t>
            </a:r>
            <a:endParaRPr lang="en-US" altLang="zh-CN" sz="2200" dirty="0"/>
          </a:p>
          <a:p>
            <a:pPr lvl="1"/>
            <a:r>
              <a:rPr lang="en-US" altLang="zh-CN" sz="2200" dirty="0"/>
              <a:t>No obviously privacy risk</a:t>
            </a:r>
          </a:p>
          <a:p>
            <a:pPr lvl="1"/>
            <a:r>
              <a:rPr lang="en-US" altLang="zh-CN" sz="2200" dirty="0"/>
              <a:t>Lower communication and computation overhead</a:t>
            </a:r>
          </a:p>
          <a:p>
            <a:r>
              <a:rPr lang="en-US" altLang="zh-CN" sz="2200" dirty="0">
                <a:solidFill>
                  <a:schemeClr val="tx1"/>
                </a:solidFill>
              </a:rPr>
              <a:t>Solution</a:t>
            </a:r>
          </a:p>
          <a:p>
            <a:pPr lvl="1"/>
            <a:r>
              <a:rPr lang="en-US" altLang="zh-CN" sz="2200" dirty="0">
                <a:solidFill>
                  <a:schemeClr val="tx1"/>
                </a:solidFill>
              </a:rPr>
              <a:t>Request all clients upload privacy-insensitive data to the server</a:t>
            </a:r>
          </a:p>
          <a:p>
            <a:pPr lvl="1"/>
            <a:r>
              <a:rPr lang="en-US" altLang="zh-CN" sz="2200" dirty="0">
                <a:solidFill>
                  <a:schemeClr val="tx1"/>
                </a:solidFill>
              </a:rPr>
              <a:t>Add an additional model fine-tuning at the server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19653F-52A4-47CA-B0FC-92EBB222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6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5AB92-2255-4E95-A072-10975565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DEA03D-1A5B-480F-9C16-00F2C317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86" y="1819275"/>
            <a:ext cx="7200900" cy="3581400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Utilization of </a:t>
            </a:r>
            <a:r>
              <a:rPr lang="en-US" altLang="zh-CN" sz="2400" dirty="0">
                <a:solidFill>
                  <a:srgbClr val="0070C0"/>
                </a:solidFill>
              </a:rPr>
              <a:t>insensitive data </a:t>
            </a:r>
            <a:r>
              <a:rPr lang="en-US" altLang="zh-CN" sz="2400" dirty="0">
                <a:solidFill>
                  <a:schemeClr val="tx1"/>
                </a:solidFill>
              </a:rPr>
              <a:t>for </a:t>
            </a:r>
            <a:br>
              <a:rPr lang="en-US" altLang="zh-CN" sz="2400" dirty="0"/>
            </a:br>
            <a:r>
              <a:rPr lang="en-US" altLang="zh-CN" sz="2400" dirty="0"/>
              <a:t>improving model performance</a:t>
            </a:r>
          </a:p>
          <a:p>
            <a:pPr lvl="1"/>
            <a:r>
              <a:rPr lang="en-US" altLang="zh-CN" sz="2400" dirty="0"/>
              <a:t>No similar work in the literature</a:t>
            </a:r>
          </a:p>
          <a:p>
            <a:pPr lvl="1"/>
            <a:r>
              <a:rPr lang="en-US" altLang="zh-CN" sz="2400" dirty="0"/>
              <a:t>Multi-modal models require </a:t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0070C0"/>
                </a:solidFill>
              </a:rPr>
              <a:t>multi type data</a:t>
            </a:r>
            <a:r>
              <a:rPr lang="en-US" altLang="zh-CN" sz="2400" dirty="0"/>
              <a:t> as inputs</a:t>
            </a:r>
          </a:p>
          <a:p>
            <a:pPr lvl="1"/>
            <a:r>
              <a:rPr lang="en-US" altLang="zh-CN" sz="2400" dirty="0"/>
              <a:t>Privacy-sensitive data are not </a:t>
            </a:r>
            <a:br>
              <a:rPr lang="en-US" altLang="zh-CN" sz="2400" dirty="0"/>
            </a:br>
            <a:r>
              <a:rPr lang="en-US" altLang="zh-CN" sz="2400" dirty="0"/>
              <a:t>available at the server</a:t>
            </a:r>
          </a:p>
          <a:p>
            <a:r>
              <a:rPr lang="en-US" altLang="zh-CN" sz="2400" dirty="0"/>
              <a:t>Training with single insensitive data </a:t>
            </a:r>
            <a:br>
              <a:rPr lang="en-US" altLang="zh-CN" sz="2400" dirty="0"/>
            </a:br>
            <a:r>
              <a:rPr lang="en-US" altLang="zh-CN" sz="2400" dirty="0"/>
              <a:t>can bias the models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064254-CA93-4D15-8724-D9EFF0EB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98E1C4-83FA-4CD2-BB0D-FCFADA9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65" y="1662112"/>
            <a:ext cx="3156750" cy="32861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01EFB5A-FE2B-4DAC-9332-4CF3D11B810D}"/>
              </a:ext>
            </a:extLst>
          </p:cNvPr>
          <p:cNvSpPr txBox="1"/>
          <p:nvPr/>
        </p:nvSpPr>
        <p:spPr>
          <a:xfrm>
            <a:off x="5981797" y="5046732"/>
            <a:ext cx="294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An example multi-modal model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3954125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TM10001105[[fn=剪切]]</Template>
  <TotalTime>69930</TotalTime>
  <Words>4383</Words>
  <Application>Microsoft Office PowerPoint</Application>
  <PresentationFormat>全屏显示(4:3)</PresentationFormat>
  <Paragraphs>656</Paragraphs>
  <Slides>64</Slides>
  <Notes>33</Notes>
  <HiddenSlides>2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1" baseType="lpstr">
      <vt:lpstr>等线</vt:lpstr>
      <vt:lpstr>华文楷体</vt:lpstr>
      <vt:lpstr>Arial</vt:lpstr>
      <vt:lpstr>Cambria Math</vt:lpstr>
      <vt:lpstr>Franklin Gothic Book</vt:lpstr>
      <vt:lpstr>Wingdings</vt:lpstr>
      <vt:lpstr>裁剪</vt:lpstr>
      <vt:lpstr>HPFL: Federated Learning by Fusing Multiple Sensor Modalities with Heterogeneous Privacy Sensitivity Levels</vt:lpstr>
      <vt:lpstr>Outlines </vt:lpstr>
      <vt:lpstr>Introduction </vt:lpstr>
      <vt:lpstr>Multi-modal Sensing</vt:lpstr>
      <vt:lpstr>Privacy Concern</vt:lpstr>
      <vt:lpstr>Federated Learning</vt:lpstr>
      <vt:lpstr>Motivation</vt:lpstr>
      <vt:lpstr>Problem Statement</vt:lpstr>
      <vt:lpstr>Challenges</vt:lpstr>
      <vt:lpstr>High Level Solution</vt:lpstr>
      <vt:lpstr>Contributions </vt:lpstr>
      <vt:lpstr>Related wORK </vt:lpstr>
      <vt:lpstr>Data Sharing</vt:lpstr>
      <vt:lpstr>Distillation and Federated Distillation</vt:lpstr>
      <vt:lpstr>Federated Transfer Learning</vt:lpstr>
      <vt:lpstr>Advanced FL Algorithms</vt:lpstr>
      <vt:lpstr>Heterogeneous Privacy Federated Learning</vt:lpstr>
      <vt:lpstr>HPFL Workflow</vt:lpstr>
      <vt:lpstr>Client Side Design</vt:lpstr>
      <vt:lpstr>Server Side Design</vt:lpstr>
      <vt:lpstr>Aggregator</vt:lpstr>
      <vt:lpstr>Initializer</vt:lpstr>
      <vt:lpstr>Baseline Trainer</vt:lpstr>
      <vt:lpstr>Learning Target</vt:lpstr>
      <vt:lpstr>Server Trainer</vt:lpstr>
      <vt:lpstr>Merger</vt:lpstr>
      <vt:lpstr>Multi-Modal Representation Learning</vt:lpstr>
      <vt:lpstr>Multi-modal Representation Learning</vt:lpstr>
      <vt:lpstr>Semantic Segmentation</vt:lpstr>
      <vt:lpstr>Distillation Model for  Semantic Segmentation</vt:lpstr>
      <vt:lpstr>Emotion Recognition</vt:lpstr>
      <vt:lpstr>Distillation Model for Emotion Recognition</vt:lpstr>
      <vt:lpstr>Experiment Setup</vt:lpstr>
      <vt:lpstr>Benchmarking Algorithms</vt:lpstr>
      <vt:lpstr>Dataset and Data Distribution</vt:lpstr>
      <vt:lpstr>Parameters</vt:lpstr>
      <vt:lpstr>Metrics</vt:lpstr>
      <vt:lpstr>Experiment ResultS</vt:lpstr>
      <vt:lpstr>MFNet: α = 0.5 is a Better Choice </vt:lpstr>
      <vt:lpstr>MFNet: λ = 0.1 is a Better Choice </vt:lpstr>
      <vt:lpstr>MFNet: FedAvg^HPE Leads to Lower Communication Overhead</vt:lpstr>
      <vt:lpstr>LMF: α = 0.1 and FedAvg^HPP Leads Higher F1-score</vt:lpstr>
      <vt:lpstr>MFNet: FedAvg^HPE Works Under both i.i.d. and Non-i.i.d.</vt:lpstr>
      <vt:lpstr>MFNet, LMF: FedAvg^(HPE/P)  Works with Different No. Clients</vt:lpstr>
      <vt:lpstr>LMF: FedAvg^HPP Works with Different non-i.i.d. Deg.</vt:lpstr>
      <vt:lpstr>HPFL Outperforms Other Advanced FL Algorithms</vt:lpstr>
      <vt:lpstr>Qualitative Results</vt:lpstr>
      <vt:lpstr>HPFL Applies on Advanced FL Algorithms</vt:lpstr>
      <vt:lpstr>HPFL Incurs Low Communication and Computation Overhead</vt:lpstr>
      <vt:lpstr>Conclusion </vt:lpstr>
      <vt:lpstr>Future Work</vt:lpstr>
      <vt:lpstr>PowerPoint 演示文稿</vt:lpstr>
      <vt:lpstr>PowerPoint 演示文稿</vt:lpstr>
      <vt:lpstr>PowerPoint 演示文稿</vt:lpstr>
      <vt:lpstr>Future Work</vt:lpstr>
      <vt:lpstr>Backup slides</vt:lpstr>
      <vt:lpstr>Limitation </vt:lpstr>
      <vt:lpstr>Support more Complex Multi-modal Network Structures</vt:lpstr>
      <vt:lpstr>Optimization on Communications and Computations</vt:lpstr>
      <vt:lpstr>Deeper Privacy Analysis</vt:lpstr>
      <vt:lpstr>Convergence Analysis</vt:lpstr>
      <vt:lpstr>Server-side Distillation Method</vt:lpstr>
      <vt:lpstr>Generalization for  Split Learning</vt:lpstr>
      <vt:lpstr>Full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陳元捷</dc:creator>
  <cp:lastModifiedBy>陳元捷</cp:lastModifiedBy>
  <cp:revision>341</cp:revision>
  <dcterms:created xsi:type="dcterms:W3CDTF">2022-02-22T11:11:05Z</dcterms:created>
  <dcterms:modified xsi:type="dcterms:W3CDTF">2022-06-10T06:39:41Z</dcterms:modified>
</cp:coreProperties>
</file>