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aleway"/>
      <p:regular r:id="rId17"/>
      <p:bold r:id="rId18"/>
      <p:italic r:id="rId19"/>
      <p:boldItalic r:id="rId20"/>
    </p:embeddedFont>
    <p:embeddedFont>
      <p:font typeface="La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Italic.fntdata"/><Relationship Id="rId11" Type="http://schemas.openxmlformats.org/officeDocument/2006/relationships/slide" Target="slides/slide6.xml"/><Relationship Id="rId22" Type="http://schemas.openxmlformats.org/officeDocument/2006/relationships/font" Target="fonts/Lato-bold.fntdata"/><Relationship Id="rId10" Type="http://schemas.openxmlformats.org/officeDocument/2006/relationships/slide" Target="slides/slide5.xml"/><Relationship Id="rId21" Type="http://schemas.openxmlformats.org/officeDocument/2006/relationships/font" Target="fonts/Lato-regular.fntdata"/><Relationship Id="rId13" Type="http://schemas.openxmlformats.org/officeDocument/2006/relationships/slide" Target="slides/slide8.xml"/><Relationship Id="rId24" Type="http://schemas.openxmlformats.org/officeDocument/2006/relationships/font" Target="fonts/Lato-boldItalic.fntdata"/><Relationship Id="rId12" Type="http://schemas.openxmlformats.org/officeDocument/2006/relationships/slide" Target="slides/slide7.xml"/><Relationship Id="rId23" Type="http://schemas.openxmlformats.org/officeDocument/2006/relationships/font" Target="fonts/La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italic.fntdata"/><Relationship Id="rId6" Type="http://schemas.openxmlformats.org/officeDocument/2006/relationships/slide" Target="slides/slide1.xml"/><Relationship Id="rId18" Type="http://schemas.openxmlformats.org/officeDocument/2006/relationships/font" Target="fonts/Raleway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df34fb5998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df34fb5998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df34fb5998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df34fb5998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f34fb5998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f34fb5998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df34fb5998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df34fb5998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df34fb5998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df34fb5998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f34fb5998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df34fb5998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df34fb5998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df34fb5998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f34fb5998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f34fb5998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df34fb5998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df34fb5998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df34fb5998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df34fb599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4" y="4169150"/>
            <a:ext cx="745764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3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20" name="Google Shape;20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27" name="Google Shape;27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4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4" y="4169150"/>
            <a:ext cx="745764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4" y="1191276"/>
            <a:ext cx="745764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i="0" sz="2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b="0" i="0" sz="13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3280"/>
              <a:t>RadHAR: Human Activity Recognition from Point Clouds Generated through a Millimeter-wave Radar</a:t>
            </a:r>
            <a:endParaRPr sz="328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Akash Deep Singh, Sandeep Singh Sandha, Luis Garcia, Mani Srivastava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1873725" y="4786150"/>
            <a:ext cx="8758800" cy="3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50">
                <a:highlight>
                  <a:srgbClr val="FFFFFF"/>
                </a:highlight>
              </a:rPr>
              <a:t>ACM mmNets'19: Proceedings of the 3rd ACM Workshop on Millimeter-wave Networks and Sensing Systems. 2019</a:t>
            </a:r>
            <a:endParaRPr sz="1000"/>
          </a:p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Discussion and Future Research</a:t>
            </a:r>
            <a:endParaRPr/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Spatial and temporal dependencies in point clouds.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The reason why </a:t>
            </a:r>
            <a:r>
              <a:rPr lang="zh-TW"/>
              <a:t> MLP classifier’s performance is bad </a:t>
            </a:r>
            <a:r>
              <a:rPr lang="zh-TW"/>
              <a:t>might be due to fact the fully connected layers in it makes no spatial and temporal assumption about the data.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Time-distributed CNN + Bi-directional LSTM classifier assumes spatial and temporal dependency in the data and hence performs better.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Limitations of voxelized representation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Voxels result in significant increase in the required memory and computation.</a:t>
            </a:r>
            <a:endParaRPr/>
          </a:p>
        </p:txBody>
      </p:sp>
      <p:sp>
        <p:nvSpPr>
          <p:cNvPr id="160" name="Google Shape;160;p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</a:t>
            </a:r>
            <a:endParaRPr/>
          </a:p>
        </p:txBody>
      </p:sp>
      <p:sp>
        <p:nvSpPr>
          <p:cNvPr id="166" name="Google Shape;166;p2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D</a:t>
            </a:r>
            <a:r>
              <a:rPr lang="zh-TW"/>
              <a:t>eep learning classifiers can be directly trained on the time window voxel representation and can achieve test accuracy greater than 90%.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Deep learning classifiers are able to learn the feature extraction transformation by directly training on the voxels.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The classifiers which are designed to handle the spatial and temporal dependencies in data perform better the fully connected deep learning classifier.</a:t>
            </a:r>
            <a:endParaRPr/>
          </a:p>
        </p:txBody>
      </p:sp>
      <p:sp>
        <p:nvSpPr>
          <p:cNvPr id="167" name="Google Shape;167;p2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HAR (human activity recognition)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Accurate human activity recognition (HAR) is the key to enable emerging context-aware applications that require an understanding and identification of human behavior.</a:t>
            </a:r>
            <a:endParaRPr/>
          </a:p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Problems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A</a:t>
            </a:r>
            <a:r>
              <a:rPr lang="zh-TW"/>
              <a:t>mbient sensors and/or wearable sensors are proved to be effective to detect human </a:t>
            </a:r>
            <a:r>
              <a:rPr lang="zh-TW"/>
              <a:t>behavior.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The sensor data from cameras carry a significant amount of ambient information that may be of concern for privacy-sensitive applications.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Not all of the people will wear wearable sensors with them.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Less information-rich ambient sensors can also effectively infer human activities.(eg. wifi router)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It is not robust beyond binary classification of two classes that are significantly different from each other.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WiFi has a narrow band (when compared to the high bandwidth of a mmWave radar) and does not have sufficient range resolution to perform robust classification.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Millimeter-wave (mmWave) Radar can promised not to exposing privacy information of subjects.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Accurate activity classifiers is a challenge as low-cost millimeter-wave (mmWave) radar systems produce sparse and non-uniform point clouds.</a:t>
            </a:r>
            <a:endParaRPr/>
          </a:p>
        </p:txBody>
      </p:sp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Contributions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Proposed a framework that performs human activity recognition using a pre-processing pipeline for point clouds generated by mmWave radar.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Evaluated different machine learning approaches for human activity detection using point cloud.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Generate a new point cloud dataset for human activity detection and make it available open-source along with the data processing, classifier training and evaluation code, and pre-trained classifiers.</a:t>
            </a:r>
            <a:endParaRPr/>
          </a:p>
        </p:txBody>
      </p:sp>
      <p:sp>
        <p:nvSpPr>
          <p:cNvPr id="110" name="Google Shape;110;p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Framework Overview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C</a:t>
            </a:r>
            <a:r>
              <a:rPr lang="zh-TW"/>
              <a:t>ollects data from a mmWave radar that is monitoring a human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The point cloud data is pre-processed before being fed into a HAR classifier.(eg. Voxelized, time window)</a:t>
            </a:r>
            <a:endParaRPr/>
          </a:p>
        </p:txBody>
      </p:sp>
      <p:pic>
        <p:nvPicPr>
          <p:cNvPr id="117" name="Google Shape;11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0275" y="2209963"/>
            <a:ext cx="3740950" cy="1998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Dataset Collection</a:t>
            </a: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Radar is </a:t>
            </a:r>
            <a:r>
              <a:rPr lang="zh-TW"/>
              <a:t>mounted on a tripod stand at a height of 1.3m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5 different activities, These activities are: Walking, Jumping, Jumping Jacks, Squats and Boxing.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The data is collected in a continuous periods of about 20 seconds, 93 minutes in total. </a:t>
            </a:r>
            <a:endParaRPr/>
          </a:p>
        </p:txBody>
      </p:sp>
      <p:pic>
        <p:nvPicPr>
          <p:cNvPr id="125" name="Google Shape;12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7250" y="2361700"/>
            <a:ext cx="2466975" cy="16954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Data Pre-processing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Voxelized: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Converted the point clouds into voxels of dimensions 10x32x32.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Dimensions is decided empirically by testing their performance</a:t>
            </a:r>
            <a:endParaRPr/>
          </a:p>
        </p:txBody>
      </p:sp>
      <p:sp>
        <p:nvSpPr>
          <p:cNvPr id="133" name="Google Shape;133;p19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Time window: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C</a:t>
            </a:r>
            <a:r>
              <a:rPr lang="zh-TW"/>
              <a:t>reate windows of 2 seconds (60 frames) having a sliding factor of 0.33 seconds (10 frames)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Chosen based on the previous works.</a:t>
            </a:r>
            <a:endParaRPr/>
          </a:p>
        </p:txBody>
      </p:sp>
      <p:pic>
        <p:nvPicPr>
          <p:cNvPr id="134" name="Google Shape;13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8125" y="3336500"/>
            <a:ext cx="866775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9"/>
          <p:cNvSpPr txBox="1"/>
          <p:nvPr/>
        </p:nvSpPr>
        <p:spPr>
          <a:xfrm>
            <a:off x="729450" y="4684650"/>
            <a:ext cx="8176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zh-TW"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12097 samples in training and 3538 samples in testing.</a:t>
            </a:r>
            <a:endParaRPr sz="11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6" name="Google Shape;136;p1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Training with Different Classifier</a:t>
            </a:r>
            <a:endParaRPr/>
          </a:p>
        </p:txBody>
      </p:sp>
      <p:sp>
        <p:nvSpPr>
          <p:cNvPr id="142" name="Google Shape;142;p20"/>
          <p:cNvSpPr txBox="1"/>
          <p:nvPr>
            <p:ph idx="1" type="body"/>
          </p:nvPr>
        </p:nvSpPr>
        <p:spPr>
          <a:xfrm>
            <a:off x="729325" y="2078875"/>
            <a:ext cx="45696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 SVM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MLP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 Bi-directional LSTM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Time-distributed CNN + Bi-directional LSTM</a:t>
            </a:r>
            <a:endParaRPr/>
          </a:p>
        </p:txBody>
      </p:sp>
      <p:pic>
        <p:nvPicPr>
          <p:cNvPr id="143" name="Google Shape;14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0550" y="3501200"/>
            <a:ext cx="3524250" cy="145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5749" y="1778325"/>
            <a:ext cx="3522098" cy="226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</a:t>
            </a:r>
            <a:endParaRPr/>
          </a:p>
        </p:txBody>
      </p:sp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The SVM classifier has poor performance with test accuracy of 63.74%.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/>
              <a:t>The input to the SVM is not using the domain specific feature extraction approach.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MLP classifier consists of the fully connected layers which doesn’t assume anything about the input data and has test accuracy of 80.34%.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Bidirectional LSTM classifier tries to learn the sequence of input data. It’s performance is significantly better then the MLP with test accuracy of 88.42%.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Time-distributed CNN + Bi-directional LSTM which has test accuracy of 90.47%.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zh-TW" sz="1300"/>
              <a:t>Time-distributed CNN learn the spatial features from the data.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zh-TW" sz="1300"/>
              <a:t>Bidirectional LSTM takes time into consideration.</a:t>
            </a:r>
            <a:endParaRPr sz="1300"/>
          </a:p>
        </p:txBody>
      </p:sp>
      <p:pic>
        <p:nvPicPr>
          <p:cNvPr id="152" name="Google Shape;15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58400" y="1181100"/>
            <a:ext cx="4317311" cy="1013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