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eeexplore.ieee.org/xpl/RecentIssue.jsp?punumber=8548628" TargetMode="External"/><Relationship Id="rId3" Type="http://schemas.openxmlformats.org/officeDocument/2006/relationships/hyperlink" Target="https://ieeexplore.ieee.org/xpl/RecentIssue.jsp?punumber=8548628" TargetMode="External"/><Relationship Id="rId4" Type="http://schemas.openxmlformats.org/officeDocument/2006/relationships/hyperlink" Target="https://ieeexplore.ieee.org/xpl/RecentIssue.jsp?punumber=8548628" TargetMode="External"/><Relationship Id="rId5" Type="http://schemas.openxmlformats.org/officeDocument/2006/relationships/hyperlink" Target="https://ieeexplore.ieee.org/xpl/RecentIssue.jsp?punumber=8548628" TargetMode="External"/><Relationship Id="rId6" Type="http://schemas.openxmlformats.org/officeDocument/2006/relationships/hyperlink" Target="https://ieeexplore.ieee.org/xpl/RecentIssue.jsp?punumber=8548628"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sz="1150">
                <a:solidFill>
                  <a:srgbClr val="006699"/>
                </a:solidFill>
                <a:highlight>
                  <a:srgbClr val="FFFFFF"/>
                </a:highlight>
                <a:uFill>
                  <a:noFill/>
                </a:uFill>
                <a:hlinkClick r:id="rId2">
                  <a:extLst>
                    <a:ext uri="{A12FA001-AC4F-418D-AE19-62706E023703}">
                      <ahyp:hlinkClr val="tx"/>
                    </a:ext>
                  </a:extLst>
                </a:hlinkClick>
              </a:rPr>
              <a:t>IEEE </a:t>
            </a:r>
            <a:r>
              <a:rPr lang="zh-TW" sz="1150">
                <a:solidFill>
                  <a:srgbClr val="008000"/>
                </a:solidFill>
                <a:highlight>
                  <a:srgbClr val="FEFFAC"/>
                </a:highlight>
                <a:uFill>
                  <a:noFill/>
                </a:uFill>
                <a:hlinkClick r:id="rId3">
                  <a:extLst>
                    <a:ext uri="{A12FA001-AC4F-418D-AE19-62706E023703}">
                      <ahyp:hlinkClr val="tx"/>
                    </a:ext>
                  </a:extLst>
                </a:hlinkClick>
              </a:rPr>
              <a:t>Internet</a:t>
            </a:r>
            <a:r>
              <a:rPr lang="zh-TW" sz="1150">
                <a:solidFill>
                  <a:srgbClr val="006699"/>
                </a:solidFill>
                <a:highlight>
                  <a:srgbClr val="FFFFFF"/>
                </a:highlight>
                <a:uFill>
                  <a:noFill/>
                </a:uFill>
                <a:hlinkClick r:id="rId4">
                  <a:extLst>
                    <a:ext uri="{A12FA001-AC4F-418D-AE19-62706E023703}">
                      <ahyp:hlinkClr val="tx"/>
                    </a:ext>
                  </a:extLst>
                </a:hlinkClick>
              </a:rPr>
              <a:t> of </a:t>
            </a:r>
            <a:r>
              <a:rPr lang="zh-TW" sz="1150">
                <a:solidFill>
                  <a:srgbClr val="008000"/>
                </a:solidFill>
                <a:highlight>
                  <a:srgbClr val="FEFFAC"/>
                </a:highlight>
                <a:uFill>
                  <a:noFill/>
                </a:uFill>
                <a:hlinkClick r:id="rId5">
                  <a:extLst>
                    <a:ext uri="{A12FA001-AC4F-418D-AE19-62706E023703}">
                      <ahyp:hlinkClr val="tx"/>
                    </a:ext>
                  </a:extLst>
                </a:hlinkClick>
              </a:rPr>
              <a:t>Things</a:t>
            </a:r>
            <a:r>
              <a:rPr lang="zh-TW" sz="1150">
                <a:solidFill>
                  <a:srgbClr val="006699"/>
                </a:solidFill>
                <a:highlight>
                  <a:srgbClr val="FFFFFF"/>
                </a:highlight>
                <a:uFill>
                  <a:noFill/>
                </a:uFill>
                <a:hlinkClick r:id="rId6">
                  <a:extLst>
                    <a:ext uri="{A12FA001-AC4F-418D-AE19-62706E023703}">
                      <ahyp:hlinkClr val="tx"/>
                    </a:ext>
                  </a:extLst>
                </a:hlinkClick>
              </a:rPr>
              <a:t> Magazine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36013e53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36013e53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36012441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d36012441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36012441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36012441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zh-TW" sz="1300">
                <a:solidFill>
                  <a:srgbClr val="595959"/>
                </a:solidFill>
                <a:latin typeface="Lato"/>
                <a:ea typeface="Lato"/>
                <a:cs typeface="Lato"/>
                <a:sym typeface="Lato"/>
              </a:rPr>
              <a:t>Cyber-physical systems (CPSs) are widely using in industial and nowadays they want to use this in modern live like automate car, hospital etc…</a:t>
            </a:r>
            <a:endParaRPr sz="1300">
              <a:solidFill>
                <a:srgbClr val="595959"/>
              </a:solidFill>
              <a:latin typeface="Lato"/>
              <a:ea typeface="Lato"/>
              <a:cs typeface="Lato"/>
              <a:sym typeface="Lato"/>
            </a:endParaRPr>
          </a:p>
          <a:p>
            <a:pPr indent="0" lvl="0" marL="0" rtl="0" algn="l">
              <a:lnSpc>
                <a:spcPct val="115000"/>
              </a:lnSpc>
              <a:spcBef>
                <a:spcPts val="1200"/>
              </a:spcBef>
              <a:spcAft>
                <a:spcPts val="0"/>
              </a:spcAft>
              <a:buNone/>
            </a:pPr>
            <a:r>
              <a:rPr lang="zh-TW" sz="1300">
                <a:solidFill>
                  <a:srgbClr val="595959"/>
                </a:solidFill>
                <a:latin typeface="Lato"/>
                <a:ea typeface="Lato"/>
                <a:cs typeface="Lato"/>
                <a:sym typeface="Lato"/>
              </a:rPr>
              <a:t>safety-critical - may cause critical result like harm the people or enviroments if they failed. Situations will exist such that, while performing safety-critical tasks within the vicinity of humans, the systems will autonomously make their own decisions and take critical actions with minimal human intervention. Therefore, their failure has the potential to cause enormous harm to people and the environment.</a:t>
            </a:r>
            <a:endParaRPr sz="1300">
              <a:solidFill>
                <a:srgbClr val="595959"/>
              </a:solidFill>
              <a:latin typeface="Lato"/>
              <a:ea typeface="Lato"/>
              <a:cs typeface="Lato"/>
              <a:sym typeface="Lato"/>
            </a:endParaRPr>
          </a:p>
          <a:p>
            <a:pPr indent="0" lvl="0" marL="0" rtl="0" algn="l">
              <a:lnSpc>
                <a:spcPct val="115000"/>
              </a:lnSpc>
              <a:spcBef>
                <a:spcPts val="1200"/>
              </a:spcBef>
              <a:spcAft>
                <a:spcPts val="1200"/>
              </a:spcAft>
              <a:buNone/>
            </a:pPr>
            <a:r>
              <a:t/>
            </a:r>
            <a:endParaRPr sz="1300">
              <a:solidFill>
                <a:srgbClr val="595959"/>
              </a:solidFill>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36012441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36012441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595959"/>
              </a:buClr>
              <a:buSzPts val="1300"/>
              <a:buFont typeface="Lato"/>
              <a:buChar char="●"/>
            </a:pPr>
            <a:r>
              <a:rPr lang="zh-TW" sz="1300">
                <a:solidFill>
                  <a:srgbClr val="595959"/>
                </a:solidFill>
                <a:latin typeface="Lato"/>
                <a:ea typeface="Lato"/>
                <a:cs typeface="Lato"/>
                <a:sym typeface="Lato"/>
              </a:rPr>
              <a:t>where system configurations are assumed to be known and the behavior of the systems are deemed to be fixed. it means that the scale and the result are all limited  and the connection between devices are physically cabled</a:t>
            </a:r>
            <a:endParaRPr sz="1300">
              <a:solidFill>
                <a:srgbClr val="595959"/>
              </a:solidFill>
              <a:latin typeface="Lato"/>
              <a:ea typeface="Lato"/>
              <a:cs typeface="Lato"/>
              <a:sym typeface="Lato"/>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36012441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36012441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zh-TW">
                <a:solidFill>
                  <a:srgbClr val="595959"/>
                </a:solidFill>
                <a:latin typeface="Lato"/>
                <a:ea typeface="Lato"/>
                <a:cs typeface="Lato"/>
                <a:sym typeface="Lato"/>
              </a:rPr>
              <a:t>The solution to deal with the problem is based on the AI cloud</a:t>
            </a:r>
            <a:endParaRPr>
              <a:solidFill>
                <a:srgbClr val="595959"/>
              </a:solidFill>
              <a:latin typeface="Lato"/>
              <a:ea typeface="Lato"/>
              <a:cs typeface="Lato"/>
              <a:sym typeface="Lato"/>
            </a:endParaRPr>
          </a:p>
          <a:p>
            <a:pPr indent="0" lvl="0" marL="0" rtl="0" algn="l">
              <a:lnSpc>
                <a:spcPct val="115000"/>
              </a:lnSpc>
              <a:spcBef>
                <a:spcPts val="1200"/>
              </a:spcBef>
              <a:spcAft>
                <a:spcPts val="1200"/>
              </a:spcAft>
              <a:buNone/>
            </a:pPr>
            <a:r>
              <a:rPr lang="zh-TW">
                <a:solidFill>
                  <a:srgbClr val="595959"/>
                </a:solidFill>
                <a:latin typeface="Lato"/>
                <a:ea typeface="Lato"/>
                <a:cs typeface="Lato"/>
                <a:sym typeface="Lato"/>
              </a:rPr>
              <a:t>We also can’t ensure that the way provided from ai and what it learned from incident is correct</a:t>
            </a:r>
            <a:endParaRPr>
              <a:solidFill>
                <a:srgbClr val="595959"/>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360124419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d36012441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CPS is a center that using AI to handle problem</a:t>
            </a:r>
            <a:endParaRPr/>
          </a:p>
          <a:p>
            <a:pPr indent="0" lvl="0" marL="0" rtl="0" algn="l">
              <a:spcBef>
                <a:spcPts val="0"/>
              </a:spcBef>
              <a:spcAft>
                <a:spcPts val="0"/>
              </a:spcAft>
              <a:buNone/>
            </a:pPr>
            <a:r>
              <a:rPr lang="zh-TW"/>
              <a:t>IoT get senser can communicate with each other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36013e49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36013e49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360124419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360124419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Each car will contain many senser like radar and camera, etc...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36012441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36012441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zh-TW" sz="3080"/>
              <a:t>Internet of Things and Safety Assurance of Cooperative Cyber-Physical Systems: Opportunities and Challenges</a:t>
            </a:r>
            <a:endParaRPr sz="3080"/>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Sohag Kabir</a:t>
            </a:r>
            <a:endParaRPr/>
          </a:p>
        </p:txBody>
      </p:sp>
      <p:sp>
        <p:nvSpPr>
          <p:cNvPr id="88" name="Google Shape;88;p1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Conclusion</a:t>
            </a:r>
            <a:endParaRPr/>
          </a:p>
        </p:txBody>
      </p:sp>
      <p:sp>
        <p:nvSpPr>
          <p:cNvPr id="153" name="Google Shape;153;p2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zh-TW"/>
              <a:t>Though still have some problems, combining cloud IoT system and CPSs can approach </a:t>
            </a:r>
            <a:r>
              <a:rPr lang="zh-TW"/>
              <a:t>safety assurance.</a:t>
            </a:r>
            <a:endParaRPr/>
          </a:p>
          <a:p>
            <a:pPr indent="-311150" lvl="0" marL="457200" rtl="0" algn="l">
              <a:spcBef>
                <a:spcPts val="0"/>
              </a:spcBef>
              <a:spcAft>
                <a:spcPts val="0"/>
              </a:spcAft>
              <a:buSzPts val="1300"/>
              <a:buChar char="●"/>
            </a:pPr>
            <a:r>
              <a:rPr lang="zh-TW"/>
              <a:t>Guaranteeing real-time compliance of IoT-enabled agent-based solutions would be an important milestone to achieve. </a:t>
            </a:r>
            <a:endParaRPr/>
          </a:p>
          <a:p>
            <a:pPr indent="-311150" lvl="0" marL="457200" rtl="0" algn="l">
              <a:spcBef>
                <a:spcPts val="0"/>
              </a:spcBef>
              <a:spcAft>
                <a:spcPts val="0"/>
              </a:spcAft>
              <a:buSzPts val="1300"/>
              <a:buChar char="●"/>
            </a:pPr>
            <a:r>
              <a:rPr lang="zh-TW"/>
              <a:t> Even in such a hybrid approach, resource utilization (e.g. load balancing) should be considered carefully as it will play a crucial role in their successful deployment</a:t>
            </a:r>
            <a:endParaRPr/>
          </a:p>
        </p:txBody>
      </p:sp>
      <p:sp>
        <p:nvSpPr>
          <p:cNvPr id="154" name="Google Shape;154;p2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Outline</a:t>
            </a:r>
            <a:endParaRPr/>
          </a:p>
        </p:txBody>
      </p:sp>
      <p:sp>
        <p:nvSpPr>
          <p:cNvPr id="94" name="Google Shape;94;p1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zh-TW"/>
              <a:t>Introduction</a:t>
            </a:r>
            <a:endParaRPr/>
          </a:p>
          <a:p>
            <a:pPr indent="-311150" lvl="0" marL="457200" rtl="0" algn="l">
              <a:spcBef>
                <a:spcPts val="0"/>
              </a:spcBef>
              <a:spcAft>
                <a:spcPts val="0"/>
              </a:spcAft>
              <a:buSzPts val="1300"/>
              <a:buChar char="●"/>
            </a:pPr>
            <a:r>
              <a:rPr lang="zh-TW"/>
              <a:t>The </a:t>
            </a:r>
            <a:r>
              <a:rPr lang="zh-TW"/>
              <a:t>CPSs and their</a:t>
            </a:r>
            <a:r>
              <a:rPr lang="zh-TW"/>
              <a:t> safety assurance</a:t>
            </a:r>
            <a:endParaRPr/>
          </a:p>
          <a:p>
            <a:pPr indent="-311150" lvl="0" marL="457200" rtl="0" algn="l">
              <a:spcBef>
                <a:spcPts val="0"/>
              </a:spcBef>
              <a:spcAft>
                <a:spcPts val="0"/>
              </a:spcAft>
              <a:buSzPts val="1300"/>
              <a:buChar char="●"/>
            </a:pPr>
            <a:r>
              <a:rPr lang="zh-TW"/>
              <a:t>Problems</a:t>
            </a:r>
            <a:endParaRPr/>
          </a:p>
          <a:p>
            <a:pPr indent="-311150" lvl="0" marL="457200" rtl="0" algn="l">
              <a:spcBef>
                <a:spcPts val="0"/>
              </a:spcBef>
              <a:spcAft>
                <a:spcPts val="0"/>
              </a:spcAft>
              <a:buSzPts val="1300"/>
              <a:buChar char="●"/>
            </a:pPr>
            <a:r>
              <a:rPr lang="zh-TW"/>
              <a:t>Apporach</a:t>
            </a:r>
            <a:endParaRPr/>
          </a:p>
          <a:p>
            <a:pPr indent="-311150" lvl="0" marL="457200" rtl="0" algn="l">
              <a:spcBef>
                <a:spcPts val="0"/>
              </a:spcBef>
              <a:spcAft>
                <a:spcPts val="0"/>
              </a:spcAft>
              <a:buSzPts val="1300"/>
              <a:buChar char="●"/>
            </a:pPr>
            <a:r>
              <a:rPr lang="zh-TW"/>
              <a:t>Example</a:t>
            </a:r>
            <a:endParaRPr/>
          </a:p>
          <a:p>
            <a:pPr indent="-311150" lvl="0" marL="457200" rtl="0" algn="l">
              <a:spcBef>
                <a:spcPts val="0"/>
              </a:spcBef>
              <a:spcAft>
                <a:spcPts val="0"/>
              </a:spcAft>
              <a:buSzPts val="1300"/>
              <a:buChar char="●"/>
            </a:pPr>
            <a:r>
              <a:rPr lang="zh-TW"/>
              <a:t>Challange</a:t>
            </a:r>
            <a:endParaRPr/>
          </a:p>
          <a:p>
            <a:pPr indent="-311150" lvl="0" marL="457200" rtl="0" algn="l">
              <a:spcBef>
                <a:spcPts val="0"/>
              </a:spcBef>
              <a:spcAft>
                <a:spcPts val="0"/>
              </a:spcAft>
              <a:buSzPts val="1300"/>
              <a:buChar char="●"/>
            </a:pPr>
            <a:r>
              <a:rPr lang="zh-TW"/>
              <a:t>Conclusion</a:t>
            </a:r>
            <a:endParaRPr/>
          </a:p>
        </p:txBody>
      </p:sp>
      <p:sp>
        <p:nvSpPr>
          <p:cNvPr id="95" name="Google Shape;95;p1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None/>
            </a:pPr>
            <a:r>
              <a:rPr lang="zh-TW"/>
              <a:t>Introduction</a:t>
            </a:r>
            <a:endParaRPr/>
          </a:p>
        </p:txBody>
      </p:sp>
      <p:sp>
        <p:nvSpPr>
          <p:cNvPr id="101" name="Google Shape;101;p1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zh-TW"/>
              <a:t>C</a:t>
            </a:r>
            <a:r>
              <a:rPr lang="zh-TW"/>
              <a:t>yber-physical systems (CPSs) are widely using in industial.</a:t>
            </a:r>
            <a:endParaRPr/>
          </a:p>
          <a:p>
            <a:pPr indent="-298450" lvl="1" marL="914400" rtl="0" algn="l">
              <a:spcBef>
                <a:spcPts val="0"/>
              </a:spcBef>
              <a:spcAft>
                <a:spcPts val="0"/>
              </a:spcAft>
              <a:buSzPts val="1100"/>
              <a:buChar char="○"/>
            </a:pPr>
            <a:r>
              <a:rPr lang="zh-TW"/>
              <a:t>CPSs are expected to operate in highly dynamic and unpredictable environments, where the systems will learn from their internal and external environments.</a:t>
            </a:r>
            <a:endParaRPr/>
          </a:p>
          <a:p>
            <a:pPr indent="-311150" lvl="0" marL="457200" rtl="0" algn="l">
              <a:spcBef>
                <a:spcPts val="0"/>
              </a:spcBef>
              <a:spcAft>
                <a:spcPts val="0"/>
              </a:spcAft>
              <a:buSzPts val="1300"/>
              <a:buChar char="●"/>
            </a:pPr>
            <a:r>
              <a:rPr lang="zh-TW"/>
              <a:t>CPSs are often safety-critical systems and they are increasingly being deployed to perform safety-critical activities in public and private spaces</a:t>
            </a:r>
            <a:endParaRPr/>
          </a:p>
          <a:p>
            <a:pPr indent="-298450" lvl="1" marL="914400" rtl="0" algn="l">
              <a:spcBef>
                <a:spcPts val="0"/>
              </a:spcBef>
              <a:spcAft>
                <a:spcPts val="0"/>
              </a:spcAft>
              <a:buSzPts val="1100"/>
              <a:buChar char="○"/>
            </a:pPr>
            <a:r>
              <a:rPr lang="zh-TW"/>
              <a:t>When the situation changes to </a:t>
            </a:r>
            <a:r>
              <a:rPr lang="zh-TW"/>
              <a:t>unpredictable, it has a problem of “Safety Assurance”</a:t>
            </a:r>
            <a:endParaRPr/>
          </a:p>
          <a:p>
            <a:pPr indent="-311150" lvl="0" marL="457200" rtl="0" algn="l">
              <a:spcBef>
                <a:spcPts val="0"/>
              </a:spcBef>
              <a:spcAft>
                <a:spcPts val="0"/>
              </a:spcAft>
              <a:buSzPts val="1300"/>
              <a:buChar char="●"/>
            </a:pPr>
            <a:r>
              <a:rPr lang="zh-TW"/>
              <a:t>Interacting with IoT devices may be a solution to slove the problem</a:t>
            </a:r>
            <a:endParaRPr/>
          </a:p>
        </p:txBody>
      </p:sp>
      <p:sp>
        <p:nvSpPr>
          <p:cNvPr id="102" name="Google Shape;102;p1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None/>
            </a:pPr>
            <a:r>
              <a:rPr lang="zh-TW"/>
              <a:t>About the </a:t>
            </a:r>
            <a:r>
              <a:rPr lang="zh-TW"/>
              <a:t>safety assurance</a:t>
            </a:r>
            <a:endParaRPr/>
          </a:p>
        </p:txBody>
      </p:sp>
      <p:sp>
        <p:nvSpPr>
          <p:cNvPr id="108" name="Google Shape;108;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zh-TW"/>
              <a:t>In traditional systems, safety assurances are provided based on design time analysis.</a:t>
            </a:r>
            <a:endParaRPr/>
          </a:p>
          <a:p>
            <a:pPr indent="-298450" lvl="1" marL="914400" rtl="0" algn="l">
              <a:spcBef>
                <a:spcPts val="0"/>
              </a:spcBef>
              <a:spcAft>
                <a:spcPts val="0"/>
              </a:spcAft>
              <a:buSzPts val="1100"/>
              <a:buChar char="○"/>
            </a:pPr>
            <a:r>
              <a:rPr lang="zh-TW"/>
              <a:t>Fixed system, devices and the connection are connected physically (cable)</a:t>
            </a:r>
            <a:endParaRPr/>
          </a:p>
          <a:p>
            <a:pPr indent="-298450" lvl="1" marL="914400" rtl="0" algn="l">
              <a:spcBef>
                <a:spcPts val="0"/>
              </a:spcBef>
              <a:spcAft>
                <a:spcPts val="0"/>
              </a:spcAft>
              <a:buSzPts val="1100"/>
              <a:buChar char="○"/>
            </a:pPr>
            <a:r>
              <a:rPr lang="zh-TW"/>
              <a:t>The failure can be predicted and simulated</a:t>
            </a:r>
            <a:endParaRPr/>
          </a:p>
          <a:p>
            <a:pPr indent="-298450" lvl="1" marL="914400" rtl="0" algn="l">
              <a:spcBef>
                <a:spcPts val="0"/>
              </a:spcBef>
              <a:spcAft>
                <a:spcPts val="0"/>
              </a:spcAft>
              <a:buSzPts val="1100"/>
              <a:buChar char="○"/>
            </a:pPr>
            <a:r>
              <a:rPr lang="zh-TW"/>
              <a:t>Solutions to handle the failure are fixed </a:t>
            </a:r>
            <a:endParaRPr/>
          </a:p>
        </p:txBody>
      </p:sp>
      <p:sp>
        <p:nvSpPr>
          <p:cNvPr id="109" name="Google Shape;109;p1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Problems</a:t>
            </a:r>
            <a:endParaRPr/>
          </a:p>
        </p:txBody>
      </p:sp>
      <p:sp>
        <p:nvSpPr>
          <p:cNvPr id="115" name="Google Shape;115;p1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marR="0" rtl="0" algn="l">
              <a:lnSpc>
                <a:spcPct val="115000"/>
              </a:lnSpc>
              <a:spcBef>
                <a:spcPts val="0"/>
              </a:spcBef>
              <a:spcAft>
                <a:spcPts val="0"/>
              </a:spcAft>
              <a:buSzPts val="1300"/>
              <a:buChar char="●"/>
            </a:pPr>
            <a:r>
              <a:rPr lang="zh-TW"/>
              <a:t>the traditional way to check whether the system is safe-assurance can’t fit the system</a:t>
            </a:r>
            <a:endParaRPr/>
          </a:p>
          <a:p>
            <a:pPr indent="-298450" lvl="1" marL="914400" rtl="0" algn="l">
              <a:spcBef>
                <a:spcPts val="0"/>
              </a:spcBef>
              <a:spcAft>
                <a:spcPts val="0"/>
              </a:spcAft>
              <a:buSzPts val="1100"/>
              <a:buChar char="○"/>
            </a:pPr>
            <a:r>
              <a:rPr lang="zh-TW"/>
              <a:t>The scale of the system is changing</a:t>
            </a:r>
            <a:endParaRPr/>
          </a:p>
          <a:p>
            <a:pPr indent="-298450" lvl="1" marL="914400" rtl="0" algn="l">
              <a:spcBef>
                <a:spcPts val="0"/>
              </a:spcBef>
              <a:spcAft>
                <a:spcPts val="0"/>
              </a:spcAft>
              <a:buSzPts val="1100"/>
              <a:buChar char="○"/>
            </a:pPr>
            <a:r>
              <a:rPr lang="zh-TW"/>
              <a:t>The solution to deal with the problem is not fixed</a:t>
            </a:r>
            <a:endParaRPr/>
          </a:p>
          <a:p>
            <a:pPr indent="-298450" lvl="1" marL="914400" rtl="0" algn="l">
              <a:spcBef>
                <a:spcPts val="0"/>
              </a:spcBef>
              <a:spcAft>
                <a:spcPts val="0"/>
              </a:spcAft>
              <a:buSzPts val="1100"/>
              <a:buChar char="○"/>
            </a:pPr>
            <a:r>
              <a:rPr lang="zh-TW"/>
              <a:t>Need to be always monitoring</a:t>
            </a:r>
            <a:endParaRPr/>
          </a:p>
        </p:txBody>
      </p:sp>
      <p:sp>
        <p:nvSpPr>
          <p:cNvPr id="116" name="Google Shape;116;p1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None/>
            </a:pPr>
            <a:r>
              <a:rPr lang="zh-TW"/>
              <a:t>Approach</a:t>
            </a:r>
            <a:endParaRPr/>
          </a:p>
        </p:txBody>
      </p:sp>
      <p:sp>
        <p:nvSpPr>
          <p:cNvPr id="122" name="Google Shape;122;p1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zh-TW"/>
              <a:t>MAS (Multi-agant System)</a:t>
            </a:r>
            <a:endParaRPr/>
          </a:p>
          <a:p>
            <a:pPr indent="-298450" lvl="1" marL="914400" rtl="0" algn="l">
              <a:spcBef>
                <a:spcPts val="0"/>
              </a:spcBef>
              <a:spcAft>
                <a:spcPts val="0"/>
              </a:spcAft>
              <a:buSzPts val="1100"/>
              <a:buChar char="○"/>
            </a:pPr>
            <a:r>
              <a:rPr lang="zh-TW"/>
              <a:t>The conbination of IoT and CPS</a:t>
            </a:r>
            <a:endParaRPr/>
          </a:p>
          <a:p>
            <a:pPr indent="-298450" lvl="1" marL="914400" rtl="0" algn="l">
              <a:spcBef>
                <a:spcPts val="0"/>
              </a:spcBef>
              <a:spcAft>
                <a:spcPts val="0"/>
              </a:spcAft>
              <a:buSzPts val="1100"/>
              <a:buChar char="○"/>
            </a:pPr>
            <a:r>
              <a:rPr lang="zh-TW"/>
              <a:t>CPS with many sub system of IoT devices</a:t>
            </a:r>
            <a:endParaRPr/>
          </a:p>
        </p:txBody>
      </p:sp>
      <p:pic>
        <p:nvPicPr>
          <p:cNvPr id="123" name="Google Shape;123;p18"/>
          <p:cNvPicPr preferRelativeResize="0"/>
          <p:nvPr/>
        </p:nvPicPr>
        <p:blipFill>
          <a:blip r:embed="rId3">
            <a:alphaModFix/>
          </a:blip>
          <a:stretch>
            <a:fillRect/>
          </a:stretch>
        </p:blipFill>
        <p:spPr>
          <a:xfrm>
            <a:off x="5592350" y="1910850"/>
            <a:ext cx="3297438" cy="2261100"/>
          </a:xfrm>
          <a:prstGeom prst="rect">
            <a:avLst/>
          </a:prstGeom>
          <a:noFill/>
          <a:ln>
            <a:noFill/>
          </a:ln>
        </p:spPr>
      </p:pic>
      <p:sp>
        <p:nvSpPr>
          <p:cNvPr id="124" name="Google Shape;124;p1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Approach</a:t>
            </a:r>
            <a:endParaRPr/>
          </a:p>
        </p:txBody>
      </p:sp>
      <p:sp>
        <p:nvSpPr>
          <p:cNvPr id="130" name="Google Shape;130;p19"/>
          <p:cNvSpPr txBox="1"/>
          <p:nvPr>
            <p:ph idx="1" type="body"/>
          </p:nvPr>
        </p:nvSpPr>
        <p:spPr>
          <a:xfrm>
            <a:off x="729450" y="2078875"/>
            <a:ext cx="3203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zh-TW"/>
              <a:t>A cooperate system of systems</a:t>
            </a:r>
            <a:endParaRPr/>
          </a:p>
          <a:p>
            <a:pPr indent="-298450" lvl="1" marL="914400" rtl="0" algn="l">
              <a:spcBef>
                <a:spcPts val="0"/>
              </a:spcBef>
              <a:spcAft>
                <a:spcPts val="0"/>
              </a:spcAft>
              <a:buSzPts val="1100"/>
              <a:buChar char="○"/>
            </a:pPr>
            <a:r>
              <a:rPr lang="zh-TW"/>
              <a:t>Each system can monitor itself and also communicate with each other</a:t>
            </a:r>
            <a:endParaRPr/>
          </a:p>
        </p:txBody>
      </p:sp>
      <p:pic>
        <p:nvPicPr>
          <p:cNvPr id="131" name="Google Shape;131;p19"/>
          <p:cNvPicPr preferRelativeResize="0"/>
          <p:nvPr/>
        </p:nvPicPr>
        <p:blipFill>
          <a:blip r:embed="rId3">
            <a:alphaModFix/>
          </a:blip>
          <a:stretch>
            <a:fillRect/>
          </a:stretch>
        </p:blipFill>
        <p:spPr>
          <a:xfrm>
            <a:off x="3933229" y="1714550"/>
            <a:ext cx="4983979" cy="3289650"/>
          </a:xfrm>
          <a:prstGeom prst="rect">
            <a:avLst/>
          </a:prstGeom>
          <a:noFill/>
          <a:ln>
            <a:noFill/>
          </a:ln>
        </p:spPr>
      </p:pic>
      <p:sp>
        <p:nvSpPr>
          <p:cNvPr id="132" name="Google Shape;132;p1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None/>
            </a:pPr>
            <a:r>
              <a:rPr lang="zh-TW"/>
              <a:t>Example</a:t>
            </a:r>
            <a:endParaRPr/>
          </a:p>
        </p:txBody>
      </p:sp>
      <p:sp>
        <p:nvSpPr>
          <p:cNvPr id="138" name="Google Shape;138;p20"/>
          <p:cNvSpPr txBox="1"/>
          <p:nvPr>
            <p:ph idx="1" type="body"/>
          </p:nvPr>
        </p:nvSpPr>
        <p:spPr>
          <a:xfrm>
            <a:off x="729450" y="2078875"/>
            <a:ext cx="34602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zh-TW"/>
              <a:t>Automate car platoon</a:t>
            </a:r>
            <a:endParaRPr/>
          </a:p>
          <a:p>
            <a:pPr indent="-298450" lvl="1" marL="914400" rtl="0" algn="l">
              <a:spcBef>
                <a:spcPts val="0"/>
              </a:spcBef>
              <a:spcAft>
                <a:spcPts val="0"/>
              </a:spcAft>
              <a:buSzPts val="1100"/>
              <a:buChar char="○"/>
            </a:pPr>
            <a:r>
              <a:rPr lang="zh-TW"/>
              <a:t>Each car communicate with each other</a:t>
            </a:r>
            <a:endParaRPr/>
          </a:p>
          <a:p>
            <a:pPr indent="-298450" lvl="1" marL="914400" rtl="0" algn="l">
              <a:spcBef>
                <a:spcPts val="0"/>
              </a:spcBef>
              <a:spcAft>
                <a:spcPts val="0"/>
              </a:spcAft>
              <a:buSzPts val="1100"/>
              <a:buChar char="○"/>
            </a:pPr>
            <a:r>
              <a:rPr lang="zh-TW"/>
              <a:t>Leader car drive by the computer itself</a:t>
            </a:r>
            <a:endParaRPr/>
          </a:p>
          <a:p>
            <a:pPr indent="-298450" lvl="1" marL="914400" rtl="0" algn="l">
              <a:spcBef>
                <a:spcPts val="0"/>
              </a:spcBef>
              <a:spcAft>
                <a:spcPts val="0"/>
              </a:spcAft>
              <a:buSzPts val="1100"/>
              <a:buChar char="○"/>
            </a:pPr>
            <a:r>
              <a:rPr lang="zh-TW"/>
              <a:t>followers follow the leader by information.</a:t>
            </a:r>
            <a:endParaRPr/>
          </a:p>
        </p:txBody>
      </p:sp>
      <p:pic>
        <p:nvPicPr>
          <p:cNvPr id="139" name="Google Shape;139;p20"/>
          <p:cNvPicPr preferRelativeResize="0"/>
          <p:nvPr/>
        </p:nvPicPr>
        <p:blipFill>
          <a:blip r:embed="rId3">
            <a:alphaModFix/>
          </a:blip>
          <a:stretch>
            <a:fillRect/>
          </a:stretch>
        </p:blipFill>
        <p:spPr>
          <a:xfrm>
            <a:off x="4189638" y="2645575"/>
            <a:ext cx="4791075" cy="2038350"/>
          </a:xfrm>
          <a:prstGeom prst="rect">
            <a:avLst/>
          </a:prstGeom>
          <a:noFill/>
          <a:ln>
            <a:noFill/>
          </a:ln>
        </p:spPr>
      </p:pic>
      <p:sp>
        <p:nvSpPr>
          <p:cNvPr id="140" name="Google Shape;140;p2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Challange</a:t>
            </a:r>
            <a:endParaRPr/>
          </a:p>
        </p:txBody>
      </p:sp>
      <p:sp>
        <p:nvSpPr>
          <p:cNvPr id="146" name="Google Shape;146;p2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zh-TW"/>
              <a:t>Communicate by wireless network</a:t>
            </a:r>
            <a:endParaRPr/>
          </a:p>
          <a:p>
            <a:pPr indent="-298450" lvl="1" marL="914400" rtl="0" algn="l">
              <a:spcBef>
                <a:spcPts val="0"/>
              </a:spcBef>
              <a:spcAft>
                <a:spcPts val="0"/>
              </a:spcAft>
              <a:buSzPts val="1100"/>
              <a:buChar char="○"/>
            </a:pPr>
            <a:r>
              <a:rPr lang="zh-TW"/>
              <a:t>Safety problem.</a:t>
            </a:r>
            <a:endParaRPr/>
          </a:p>
          <a:p>
            <a:pPr indent="-298450" lvl="1" marL="914400" rtl="0" algn="l">
              <a:spcBef>
                <a:spcPts val="0"/>
              </a:spcBef>
              <a:spcAft>
                <a:spcPts val="0"/>
              </a:spcAft>
              <a:buSzPts val="1100"/>
              <a:buChar char="○"/>
            </a:pPr>
            <a:r>
              <a:rPr lang="zh-TW"/>
              <a:t>Failure handling between urgent incident or common incident.</a:t>
            </a:r>
            <a:endParaRPr/>
          </a:p>
          <a:p>
            <a:pPr indent="-298450" lvl="1" marL="914400" rtl="0" algn="l">
              <a:spcBef>
                <a:spcPts val="0"/>
              </a:spcBef>
              <a:spcAft>
                <a:spcPts val="0"/>
              </a:spcAft>
              <a:buSzPts val="1100"/>
              <a:buChar char="○"/>
            </a:pPr>
            <a:r>
              <a:rPr lang="zh-TW"/>
              <a:t>Signal can’t be blocked.</a:t>
            </a:r>
            <a:endParaRPr/>
          </a:p>
          <a:p>
            <a:pPr indent="-311150" lvl="0" marL="457200" rtl="0" algn="l">
              <a:spcBef>
                <a:spcPts val="0"/>
              </a:spcBef>
              <a:spcAft>
                <a:spcPts val="0"/>
              </a:spcAft>
              <a:buSzPts val="1300"/>
              <a:buChar char="●"/>
            </a:pPr>
            <a:r>
              <a:rPr lang="zh-TW"/>
              <a:t>Differences</a:t>
            </a:r>
            <a:r>
              <a:rPr lang="zh-TW"/>
              <a:t> of devices</a:t>
            </a:r>
            <a:endParaRPr/>
          </a:p>
          <a:p>
            <a:pPr indent="-298450" lvl="1" marL="914400" rtl="0" algn="l">
              <a:spcBef>
                <a:spcPts val="0"/>
              </a:spcBef>
              <a:spcAft>
                <a:spcPts val="0"/>
              </a:spcAft>
              <a:buSzPts val="1100"/>
              <a:buChar char="○"/>
            </a:pPr>
            <a:r>
              <a:rPr lang="zh-TW"/>
              <a:t>Need the same format to </a:t>
            </a:r>
            <a:r>
              <a:rPr lang="zh-TW"/>
              <a:t>transmit</a:t>
            </a:r>
            <a:r>
              <a:rPr lang="zh-TW"/>
              <a:t> the information to communicate to each device.</a:t>
            </a:r>
            <a:endParaRPr/>
          </a:p>
          <a:p>
            <a:pPr indent="-311150" lvl="0" marL="457200" rtl="0" algn="l">
              <a:spcBef>
                <a:spcPts val="0"/>
              </a:spcBef>
              <a:spcAft>
                <a:spcPts val="0"/>
              </a:spcAft>
              <a:buSzPts val="1300"/>
              <a:buChar char="●"/>
            </a:pPr>
            <a:r>
              <a:rPr lang="zh-TW"/>
              <a:t>Failure Handling efficiency</a:t>
            </a:r>
            <a:endParaRPr/>
          </a:p>
          <a:p>
            <a:pPr indent="-298450" lvl="1" marL="914400" rtl="0" algn="l">
              <a:spcBef>
                <a:spcPts val="0"/>
              </a:spcBef>
              <a:spcAft>
                <a:spcPts val="0"/>
              </a:spcAft>
              <a:buSzPts val="1100"/>
              <a:buChar char="○"/>
            </a:pPr>
            <a:r>
              <a:rPr lang="zh-TW"/>
              <a:t>Procedure time can’t take long</a:t>
            </a:r>
            <a:endParaRPr/>
          </a:p>
        </p:txBody>
      </p:sp>
      <p:sp>
        <p:nvSpPr>
          <p:cNvPr id="147" name="Google Shape;147;p2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