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72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1" roundtripDataSignature="AMtx7mgkb+oYyJ+nMyNDVTpvE2gsv9wr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/>
    <p:restoredTop sz="94836" autoAdjust="0"/>
  </p:normalViewPr>
  <p:slideViewPr>
    <p:cSldViewPr snapToGrid="0">
      <p:cViewPr varScale="1">
        <p:scale>
          <a:sx n="91" d="100"/>
          <a:sy n="91" d="100"/>
        </p:scale>
        <p:origin x="5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/>
          </a:p>
        </p:txBody>
      </p:sp>
      <p:sp>
        <p:nvSpPr>
          <p:cNvPr id="302" name="Google Shape;30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" name="Google Shape;101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  <a:p>
            <a:pPr marL="15875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4" name="Google Shape;174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5875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altLang="zh-TW" dirty="0" smtClean="0">
                <a:latin typeface="NimbusRomNo9L" charset="0"/>
              </a:rPr>
              <a:t>Remark: inference time of R3Net takes approximately 500 </a:t>
            </a:r>
            <a:r>
              <a:rPr lang="en-US" altLang="zh-TW" dirty="0" err="1" smtClean="0">
                <a:latin typeface="CMMI10" charset="0"/>
              </a:rPr>
              <a:t>μ</a:t>
            </a:r>
            <a:r>
              <a:rPr lang="en-US" altLang="zh-TW" dirty="0" err="1" smtClean="0">
                <a:latin typeface="NimbusRomNo9L" charset="0"/>
              </a:rPr>
              <a:t>s</a:t>
            </a:r>
            <a:r>
              <a:rPr lang="en-US" altLang="zh-TW" dirty="0" smtClean="0">
                <a:latin typeface="NimbusRomNo9L" charset="0"/>
              </a:rPr>
              <a:t> (</a:t>
            </a:r>
            <a:r>
              <a:rPr lang="en-US" altLang="zh-TW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about 20 times more expensive than UKF and rule-based approaches</a:t>
            </a:r>
            <a:r>
              <a:rPr lang="en-US" altLang="zh-TW" dirty="0" smtClean="0">
                <a:latin typeface="NimbusRomNo9L" charset="0"/>
              </a:rPr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endParaRPr lang="en-US" altLang="zh-TW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en-US" altLang="zh-TW" dirty="0" smtClean="0">
                <a:latin typeface="NimbusRomNo9L" charset="0"/>
              </a:rPr>
              <a:t>To compare the performance of UKF and R3Net, run two-way audio/video calls using a scriptable RTC client in two different scenarios, </a:t>
            </a:r>
            <a:r>
              <a:rPr lang="en-US" altLang="zh-TW" i="1" dirty="0" err="1" smtClean="0">
                <a:latin typeface="NimbusRomNo9L" charset="0"/>
              </a:rPr>
              <a:t>WiFi</a:t>
            </a:r>
            <a:r>
              <a:rPr lang="en-US" altLang="zh-TW" dirty="0" smtClean="0">
                <a:latin typeface="NimbusRomNo9L" charset="0"/>
              </a:rPr>
              <a:t>, and </a:t>
            </a:r>
            <a:r>
              <a:rPr lang="en-US" altLang="zh-TW" i="1" dirty="0" smtClean="0">
                <a:latin typeface="NimbusRomNo9L" charset="0"/>
              </a:rPr>
              <a:t>3G</a:t>
            </a:r>
            <a:endParaRPr lang="en-US" altLang="zh-TW" dirty="0" smtClean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83" name="Google Shape;18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2" name="Google Shape;292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8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12" name="Google Shape;12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p8"/>
          <p:cNvSpPr txBox="1">
            <a:spLocks noGrp="1"/>
          </p:cNvSpPr>
          <p:nvPr>
            <p:ph type="ctrTitle"/>
          </p:nvPr>
        </p:nvSpPr>
        <p:spPr>
          <a:xfrm>
            <a:off x="729450" y="1763267"/>
            <a:ext cx="7688100" cy="22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subTitle" idx="1"/>
          </p:nvPr>
        </p:nvSpPr>
        <p:spPr>
          <a:xfrm>
            <a:off x="729627" y="4230533"/>
            <a:ext cx="7688100" cy="7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7"/>
          <p:cNvGrpSpPr/>
          <p:nvPr/>
        </p:nvGrpSpPr>
        <p:grpSpPr>
          <a:xfrm>
            <a:off x="830392" y="5558926"/>
            <a:ext cx="745763" cy="61102"/>
            <a:chOff x="4580561" y="2589004"/>
            <a:chExt cx="1064464" cy="25200"/>
          </a:xfrm>
        </p:grpSpPr>
        <p:sp>
          <p:nvSpPr>
            <p:cNvPr id="75" name="Google Shape;75;p1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7" name="Google Shape;77;p17"/>
          <p:cNvSpPr txBox="1">
            <a:spLocks noGrp="1"/>
          </p:cNvSpPr>
          <p:nvPr>
            <p:ph type="title" hasCustomPrompt="1"/>
          </p:nvPr>
        </p:nvSpPr>
        <p:spPr>
          <a:xfrm>
            <a:off x="729450" y="978600"/>
            <a:ext cx="7688400" cy="165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7"/>
          <p:cNvSpPr txBox="1">
            <a:spLocks noGrp="1"/>
          </p:cNvSpPr>
          <p:nvPr>
            <p:ph type="body" idx="1"/>
          </p:nvPr>
        </p:nvSpPr>
        <p:spPr>
          <a:xfrm>
            <a:off x="729450" y="3030517"/>
            <a:ext cx="7688400" cy="210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" name="Google Shape;19;p9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20" name="Google Shape;20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" name="Google Shape;22;p9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body" idx="1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9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10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27" name="Google Shape;27;p10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10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9" name="Google Shape;29;p10"/>
          <p:cNvSpPr txBox="1">
            <a:spLocks noGrp="1"/>
          </p:cNvSpPr>
          <p:nvPr>
            <p:ph type="title"/>
          </p:nvPr>
        </p:nvSpPr>
        <p:spPr>
          <a:xfrm>
            <a:off x="729450" y="1763267"/>
            <a:ext cx="7688400" cy="20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1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" name="Google Shape;33;p11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34" name="Google Shape;34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" name="Google Shape;36;p11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4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body" idx="1"/>
          </p:nvPr>
        </p:nvSpPr>
        <p:spPr>
          <a:xfrm>
            <a:off x="729325" y="2771833"/>
            <a:ext cx="3774300" cy="30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2"/>
          </p:nvPr>
        </p:nvSpPr>
        <p:spPr>
          <a:xfrm>
            <a:off x="4643604" y="2771833"/>
            <a:ext cx="3774300" cy="30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" name="Google Shape;42;p12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43" name="Google Shape;43;p1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1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" name="Google Shape;45;p12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4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3"/>
          <p:cNvSpPr/>
          <p:nvPr/>
        </p:nvSpPr>
        <p:spPr>
          <a:xfrm>
            <a:off x="0" y="0"/>
            <a:ext cx="9144000" cy="650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9" name="Google Shape;49;p13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50" name="Google Shape;50;p1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13"/>
          <p:cNvSpPr txBox="1">
            <a:spLocks noGrp="1"/>
          </p:cNvSpPr>
          <p:nvPr>
            <p:ph type="title"/>
          </p:nvPr>
        </p:nvSpPr>
        <p:spPr>
          <a:xfrm>
            <a:off x="730000" y="1758200"/>
            <a:ext cx="3300900" cy="18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1"/>
          </p:nvPr>
        </p:nvSpPr>
        <p:spPr>
          <a:xfrm>
            <a:off x="721225" y="3708967"/>
            <a:ext cx="3300900" cy="21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14"/>
          <p:cNvGrpSpPr/>
          <p:nvPr/>
        </p:nvGrpSpPr>
        <p:grpSpPr>
          <a:xfrm>
            <a:off x="830392" y="5558926"/>
            <a:ext cx="745763" cy="61102"/>
            <a:chOff x="4580561" y="2589004"/>
            <a:chExt cx="1064464" cy="25200"/>
          </a:xfrm>
        </p:grpSpPr>
        <p:sp>
          <p:nvSpPr>
            <p:cNvPr id="57" name="Google Shape;57;p1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729450" y="1152400"/>
            <a:ext cx="7021200" cy="39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3" name="Google Shape;63;p15"/>
          <p:cNvGrpSpPr/>
          <p:nvPr/>
        </p:nvGrpSpPr>
        <p:grpSpPr>
          <a:xfrm>
            <a:off x="830392" y="1588427"/>
            <a:ext cx="745763" cy="61102"/>
            <a:chOff x="4580561" y="2589004"/>
            <a:chExt cx="1064464" cy="25200"/>
          </a:xfrm>
        </p:grpSpPr>
        <p:sp>
          <p:nvSpPr>
            <p:cNvPr id="64" name="Google Shape;64;p1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730000" y="1758200"/>
            <a:ext cx="3300900" cy="22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  <a:defRPr sz="26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ubTitle" idx="1"/>
          </p:nvPr>
        </p:nvSpPr>
        <p:spPr>
          <a:xfrm>
            <a:off x="724950" y="4215367"/>
            <a:ext cx="3300900" cy="101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body" idx="2"/>
          </p:nvPr>
        </p:nvSpPr>
        <p:spPr>
          <a:xfrm>
            <a:off x="5174225" y="1803500"/>
            <a:ext cx="3374400" cy="40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body" idx="1"/>
          </p:nvPr>
        </p:nvSpPr>
        <p:spPr>
          <a:xfrm>
            <a:off x="724950" y="5830068"/>
            <a:ext cx="7697400" cy="6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sz="28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sz="28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sz="28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sz="28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sz="28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sz="28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sz="28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sz="28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Raleway"/>
              <a:buNone/>
              <a:defRPr sz="2800" b="1" i="0" u="none" strike="noStrike" cap="none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536302" y="6333134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"/>
          <p:cNvSpPr txBox="1">
            <a:spLocks noGrp="1"/>
          </p:cNvSpPr>
          <p:nvPr>
            <p:ph type="ctrTitle"/>
          </p:nvPr>
        </p:nvSpPr>
        <p:spPr>
          <a:xfrm>
            <a:off x="729450" y="1763267"/>
            <a:ext cx="8219106" cy="22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altLang="zh-TW" sz="2400" dirty="0" smtClean="0"/>
              <a:t>Reinforcement </a:t>
            </a:r>
            <a:r>
              <a:rPr lang="en-US" altLang="zh-TW" sz="2400" dirty="0"/>
              <a:t>learning for bandwidth estimation and congestion control in real-time communications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000" b="0" dirty="0" smtClean="0"/>
              <a:t>June 2 2021</a:t>
            </a:r>
            <a:endParaRPr sz="2000" b="0" dirty="0"/>
          </a:p>
        </p:txBody>
      </p:sp>
      <p:sp>
        <p:nvSpPr>
          <p:cNvPr id="87" name="Google Shape;87;p1"/>
          <p:cNvSpPr/>
          <p:nvPr/>
        </p:nvSpPr>
        <p:spPr>
          <a:xfrm>
            <a:off x="729450" y="4951912"/>
            <a:ext cx="8082041" cy="8925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just"/>
            <a:r>
              <a:rPr lang="en-US" altLang="zh-TW" sz="1200" dirty="0"/>
              <a:t>Joyce Fang, Martin Ellis, Bin Li, </a:t>
            </a:r>
            <a:r>
              <a:rPr lang="en-US" altLang="zh-TW" sz="1200" dirty="0" err="1"/>
              <a:t>Siyao</a:t>
            </a:r>
            <a:r>
              <a:rPr lang="en-US" altLang="zh-TW" sz="1200" dirty="0"/>
              <a:t> Liu, </a:t>
            </a:r>
            <a:r>
              <a:rPr lang="en-US" altLang="zh-TW" sz="1200" dirty="0" err="1"/>
              <a:t>Yasaman</a:t>
            </a:r>
            <a:r>
              <a:rPr lang="en-US" altLang="zh-TW" sz="1200" dirty="0"/>
              <a:t> </a:t>
            </a:r>
            <a:r>
              <a:rPr lang="en-US" altLang="zh-TW" sz="1200" dirty="0" err="1"/>
              <a:t>Hosseinkashi</a:t>
            </a:r>
            <a:r>
              <a:rPr lang="en-US" altLang="zh-TW" sz="1200" dirty="0"/>
              <a:t>, Michael </a:t>
            </a:r>
            <a:r>
              <a:rPr lang="en-US" altLang="zh-TW" sz="1200" dirty="0" err="1"/>
              <a:t>Revow</a:t>
            </a:r>
            <a:r>
              <a:rPr lang="en-US" altLang="zh-TW" sz="1200" dirty="0"/>
              <a:t>, Albert </a:t>
            </a:r>
            <a:r>
              <a:rPr lang="en-US" altLang="zh-TW" sz="1200" dirty="0" err="1"/>
              <a:t>Sadovnikov</a:t>
            </a:r>
            <a:r>
              <a:rPr lang="en-US" altLang="zh-TW" sz="1200" dirty="0"/>
              <a:t>, </a:t>
            </a:r>
            <a:r>
              <a:rPr lang="en-US" altLang="zh-TW" sz="1200" dirty="0" err="1"/>
              <a:t>Ziyuan</a:t>
            </a:r>
            <a:r>
              <a:rPr lang="en-US" altLang="zh-TW" sz="1200" dirty="0"/>
              <a:t> Liu, Peng Cheng, </a:t>
            </a:r>
            <a:r>
              <a:rPr lang="en-US" altLang="zh-TW" sz="1200" dirty="0" err="1"/>
              <a:t>Sachin</a:t>
            </a:r>
            <a:r>
              <a:rPr lang="en-US" altLang="zh-TW" sz="1200" dirty="0"/>
              <a:t> </a:t>
            </a:r>
            <a:r>
              <a:rPr lang="en-US" altLang="zh-TW" sz="1200" dirty="0" smtClean="0"/>
              <a:t>Ashok, David </a:t>
            </a:r>
            <a:r>
              <a:rPr lang="en-US" altLang="zh-TW" sz="1200" dirty="0"/>
              <a:t>Zhao, Ross Cutler, Yan Lu, Johannes </a:t>
            </a:r>
            <a:r>
              <a:rPr lang="en-US" altLang="zh-TW" sz="1200" dirty="0" err="1" smtClean="0"/>
              <a:t>Gehrke</a:t>
            </a:r>
            <a:r>
              <a:rPr lang="en-US" sz="1200" b="0" i="0" u="none" strike="noStrike" cap="non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altLang="zh-TW" sz="1200" dirty="0" smtClean="0"/>
              <a:t>33rd </a:t>
            </a:r>
            <a:r>
              <a:rPr lang="en-US" altLang="zh-TW" sz="1200" dirty="0"/>
              <a:t>Conference on Neural Information Processing Systems (</a:t>
            </a:r>
            <a:r>
              <a:rPr lang="en-US" altLang="zh-TW" sz="1200" dirty="0" err="1"/>
              <a:t>NeurIPS</a:t>
            </a:r>
            <a:r>
              <a:rPr lang="en-US" altLang="zh-TW" sz="1200" dirty="0"/>
              <a:t> 2019) </a:t>
            </a:r>
          </a:p>
          <a:p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2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2800"/>
              <a:t>Summary</a:t>
            </a:r>
            <a:endParaRPr/>
          </a:p>
        </p:txBody>
      </p:sp>
      <p:sp>
        <p:nvSpPr>
          <p:cNvPr id="14" name="Google Shape;295;p32"/>
          <p:cNvSpPr txBox="1">
            <a:spLocks noGrp="1"/>
          </p:cNvSpPr>
          <p:nvPr>
            <p:ph type="body" idx="1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altLang="zh-TW" sz="1400" dirty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A</a:t>
            </a:r>
            <a:r>
              <a:rPr lang="en-US" altLang="zh-TW" sz="1400" dirty="0" smtClean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TW" sz="1400" dirty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new formulation of RL for bandwidth estimation and congestion control in real-time audio/video communication </a:t>
            </a:r>
            <a:r>
              <a:rPr lang="en-US" altLang="zh-TW" sz="1400" dirty="0" smtClean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has been proposed.</a:t>
            </a:r>
            <a:endParaRPr lang="en-US" altLang="zh-TW" sz="1400" dirty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TW" sz="1400" smtClean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TW" sz="1400" dirty="0" smtClean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TW" sz="1400" dirty="0" smtClean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R3Net </a:t>
            </a:r>
            <a:r>
              <a:rPr lang="en-US" altLang="zh-TW" sz="1400" dirty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provides reasonable adjustment to dynamic network conditions in simulation and real networks using </a:t>
            </a:r>
            <a:r>
              <a:rPr lang="en-US" altLang="zh-TW" sz="1400" dirty="0" err="1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WiFi</a:t>
            </a:r>
            <a:r>
              <a:rPr lang="en-US" altLang="zh-TW" sz="1400" dirty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TW" sz="1400" dirty="0" smtClean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connections.</a:t>
            </a:r>
            <a:endParaRPr lang="en-US" altLang="zh-TW" sz="1400" dirty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TW" sz="1400" dirty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TW" sz="1400" dirty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endParaRPr dirty="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endParaRPr dirty="0"/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</a:pPr>
            <a:r>
              <a:rPr lang="en-US"/>
              <a:t>Outline</a:t>
            </a:r>
            <a:endParaRPr/>
          </a:p>
        </p:txBody>
      </p:sp>
      <p:sp>
        <p:nvSpPr>
          <p:cNvPr id="95" name="Google Shape;95;p19"/>
          <p:cNvSpPr txBox="1">
            <a:spLocks noGrp="1"/>
          </p:cNvSpPr>
          <p:nvPr>
            <p:ph type="body" idx="1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r>
              <a:rPr lang="en-US" dirty="0">
                <a:solidFill>
                  <a:srgbClr val="000000"/>
                </a:solidFill>
                <a:latin typeface="Arial Black" panose="020B0A04020102020204" pitchFamily="34" charset="0"/>
              </a:rPr>
              <a:t>Introduction</a:t>
            </a:r>
            <a:endParaRPr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>
              <a:buClr>
                <a:srgbClr val="000000"/>
              </a:buClr>
            </a:pPr>
            <a:r>
              <a:rPr lang="en-US" altLang="zh-TW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Initial </a:t>
            </a:r>
            <a:r>
              <a:rPr lang="en-US" altLang="zh-TW" dirty="0">
                <a:solidFill>
                  <a:srgbClr val="000000"/>
                </a:solidFill>
                <a:latin typeface="Arial Black" panose="020B0A04020102020204" pitchFamily="34" charset="0"/>
              </a:rPr>
              <a:t>Approach </a:t>
            </a:r>
            <a:endParaRPr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>
              <a:buClr>
                <a:srgbClr val="000000"/>
              </a:buClr>
            </a:pPr>
            <a:r>
              <a:rPr lang="en-US" altLang="zh-TW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Evaluation</a:t>
            </a:r>
            <a:endParaRPr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Char char="●"/>
            </a:pPr>
            <a:endParaRPr dirty="0">
              <a:solidFill>
                <a:srgbClr val="000000"/>
              </a:solidFill>
              <a:latin typeface="Arial Black" panose="020B0A04020102020204" pitchFamily="34" charset="0"/>
            </a:endParaRPr>
          </a:p>
          <a:p>
            <a:pPr>
              <a:buClr>
                <a:srgbClr val="000000"/>
              </a:buClr>
            </a:pPr>
            <a:r>
              <a:rPr lang="en-US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Discussion</a:t>
            </a:r>
            <a:r>
              <a:rPr lang="en-US" dirty="0">
                <a:latin typeface="Arial Black" panose="020B0A04020102020204" pitchFamily="34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Arial Black" panose="020B0A04020102020204" pitchFamily="34" charset="0"/>
              </a:rPr>
              <a:t>and </a:t>
            </a:r>
            <a:r>
              <a:rPr lang="en-US" dirty="0">
                <a:solidFill>
                  <a:srgbClr val="000000"/>
                </a:solidFill>
                <a:latin typeface="Arial Black" panose="020B0A04020102020204" pitchFamily="34" charset="0"/>
              </a:rPr>
              <a:t>Conclusion</a:t>
            </a:r>
            <a:endParaRPr dirty="0">
              <a:solidFill>
                <a:srgbClr val="000000"/>
              </a:solidFill>
              <a:latin typeface="Arial Black" panose="020B0A04020102020204" pitchFamily="34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0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</a:pPr>
            <a:r>
              <a:rPr lang="en-US"/>
              <a:t>Introduction</a:t>
            </a:r>
            <a:endParaRPr/>
          </a:p>
        </p:txBody>
      </p:sp>
      <p:grpSp>
        <p:nvGrpSpPr>
          <p:cNvPr id="104" name="Google Shape;104;p20"/>
          <p:cNvGrpSpPr/>
          <p:nvPr/>
        </p:nvGrpSpPr>
        <p:grpSpPr>
          <a:xfrm>
            <a:off x="740327" y="4579470"/>
            <a:ext cx="8180862" cy="947513"/>
            <a:chOff x="381096" y="5047312"/>
            <a:chExt cx="8180862" cy="947513"/>
          </a:xfrm>
        </p:grpSpPr>
        <p:sp>
          <p:nvSpPr>
            <p:cNvPr id="105" name="Google Shape;105;p20"/>
            <p:cNvSpPr/>
            <p:nvPr/>
          </p:nvSpPr>
          <p:spPr>
            <a:xfrm>
              <a:off x="381097" y="5047312"/>
              <a:ext cx="7920452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lvl="0"/>
              <a:r>
                <a:rPr lang="en-US" altLang="zh-TW" dirty="0" smtClean="0"/>
                <a:t>To focus </a:t>
              </a:r>
              <a:r>
                <a:rPr lang="en-US" altLang="zh-TW" dirty="0"/>
                <a:t>on applying reinforcement learning (RL</a:t>
              </a:r>
              <a:r>
                <a:rPr lang="en-US" altLang="zh-TW" dirty="0" smtClean="0"/>
                <a:t>)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20"/>
            <p:cNvSpPr/>
            <p:nvPr/>
          </p:nvSpPr>
          <p:spPr>
            <a:xfrm>
              <a:off x="381096" y="5355089"/>
              <a:ext cx="6604609" cy="5231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 </a:t>
              </a:r>
              <a:r>
                <a:rPr lang="en-US" altLang="zh-TW" dirty="0" smtClean="0"/>
                <a:t>improving </a:t>
              </a:r>
              <a:r>
                <a:rPr lang="en-US" altLang="zh-TW" dirty="0"/>
                <a:t>real time, two-way, communications in video </a:t>
              </a:r>
              <a:r>
                <a:rPr lang="en-US" altLang="zh-TW" dirty="0" smtClean="0"/>
                <a:t>streaming</a:t>
              </a:r>
              <a:endParaRPr lang="en-US" altLang="zh-TW"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" name="Google Shape;108;p20"/>
            <p:cNvSpPr/>
            <p:nvPr/>
          </p:nvSpPr>
          <p:spPr>
            <a:xfrm>
              <a:off x="381097" y="5687089"/>
              <a:ext cx="8180861" cy="3077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lvl="0"/>
              <a:r>
                <a:rPr lang="en-US"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- </a:t>
              </a:r>
              <a:r>
                <a:rPr lang="en-US" altLang="zh-TW" dirty="0" smtClean="0"/>
                <a:t>some </a:t>
              </a:r>
              <a:r>
                <a:rPr lang="en-US" altLang="zh-TW" dirty="0"/>
                <a:t>sort of two-way video call like FaceTime or a Skype video </a:t>
              </a:r>
              <a:r>
                <a:rPr lang="en-US" altLang="zh-TW" dirty="0" smtClean="0"/>
                <a:t>call</a:t>
              </a:r>
              <a:endParaRPr dirty="0"/>
            </a:p>
          </p:txBody>
        </p:sp>
      </p:grpSp>
      <p:grpSp>
        <p:nvGrpSpPr>
          <p:cNvPr id="109" name="Google Shape;109;p20"/>
          <p:cNvGrpSpPr/>
          <p:nvPr/>
        </p:nvGrpSpPr>
        <p:grpSpPr>
          <a:xfrm>
            <a:off x="740338" y="2663421"/>
            <a:ext cx="8180860" cy="1474296"/>
            <a:chOff x="740338" y="2663421"/>
            <a:chExt cx="8180860" cy="1474296"/>
          </a:xfrm>
        </p:grpSpPr>
        <p:sp>
          <p:nvSpPr>
            <p:cNvPr id="110" name="Google Shape;110;p20"/>
            <p:cNvSpPr/>
            <p:nvPr/>
          </p:nvSpPr>
          <p:spPr>
            <a:xfrm>
              <a:off x="762104" y="3121737"/>
              <a:ext cx="8031079" cy="30004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1350" b="0" i="0" u="none" strike="noStrike" cap="none" dirty="0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- </a:t>
              </a:r>
              <a:r>
                <a:rPr lang="en-US" altLang="zh-TW" sz="1350" dirty="0" smtClean="0">
                  <a:solidFill>
                    <a:srgbClr val="0000FF"/>
                  </a:solidFill>
                </a:rPr>
                <a:t>how </a:t>
              </a:r>
              <a:r>
                <a:rPr lang="en-US" altLang="zh-TW" sz="1350" dirty="0">
                  <a:solidFill>
                    <a:srgbClr val="0000FF"/>
                  </a:solidFill>
                </a:rPr>
                <a:t>much data can be sent across a network path at a given time </a:t>
              </a:r>
            </a:p>
          </p:txBody>
        </p:sp>
        <p:sp>
          <p:nvSpPr>
            <p:cNvPr id="111" name="Google Shape;111;p20"/>
            <p:cNvSpPr/>
            <p:nvPr/>
          </p:nvSpPr>
          <p:spPr>
            <a:xfrm>
              <a:off x="762103" y="3621035"/>
              <a:ext cx="8113762" cy="5077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1350" b="0" i="0" u="none" strike="noStrike" cap="none" dirty="0">
                  <a:solidFill>
                    <a:srgbClr val="0000FF"/>
                  </a:solidFill>
                  <a:latin typeface="Arial"/>
                  <a:ea typeface="Arial"/>
                  <a:cs typeface="Arial"/>
                  <a:sym typeface="Arial"/>
                </a:rPr>
                <a:t>- </a:t>
              </a:r>
              <a:r>
                <a:rPr lang="en-US" altLang="zh-TW" sz="1350" dirty="0" smtClean="0">
                  <a:solidFill>
                    <a:srgbClr val="0000FF"/>
                  </a:solidFill>
                </a:rPr>
                <a:t>how </a:t>
              </a:r>
              <a:r>
                <a:rPr lang="en-US" altLang="zh-TW" sz="1350" dirty="0">
                  <a:solidFill>
                    <a:srgbClr val="0000FF"/>
                  </a:solidFill>
                </a:rPr>
                <a:t>and when endpoints should send packets </a:t>
              </a: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350" b="0" i="0" u="none" strike="noStrike" cap="none" dirty="0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0"/>
            <p:cNvSpPr/>
            <p:nvPr/>
          </p:nvSpPr>
          <p:spPr>
            <a:xfrm>
              <a:off x="844784" y="3876147"/>
              <a:ext cx="5930770" cy="2615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1100" dirty="0"/>
                <a:t>(to </a:t>
              </a:r>
              <a:r>
                <a:rPr lang="en-US" altLang="zh-TW" sz="1100" dirty="0"/>
                <a:t>avoid causing network congestion and the associated packet delay and </a:t>
              </a:r>
              <a:r>
                <a:rPr lang="en-US" altLang="zh-TW" sz="1100" dirty="0" smtClean="0"/>
                <a:t>loss</a:t>
              </a:r>
              <a:r>
                <a:rPr lang="en-US" sz="1100" dirty="0" smtClean="0"/>
                <a:t>)</a:t>
              </a:r>
              <a:endParaRPr sz="1100" dirty="0"/>
            </a:p>
          </p:txBody>
        </p:sp>
        <p:sp>
          <p:nvSpPr>
            <p:cNvPr id="114" name="Google Shape;114;p20"/>
            <p:cNvSpPr/>
            <p:nvPr/>
          </p:nvSpPr>
          <p:spPr>
            <a:xfrm>
              <a:off x="740338" y="2663421"/>
              <a:ext cx="8180860" cy="49240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r>
                <a:rPr lang="en-US" sz="1300" dirty="0" smtClean="0"/>
                <a:t>To concern with</a:t>
              </a:r>
              <a:r>
                <a:rPr lang="en-US" sz="1300" b="0" i="0" u="none" strike="noStrike" cap="none" dirty="0" smtClean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altLang="zh-TW" sz="1300" dirty="0" smtClean="0"/>
                <a:t>fundamental </a:t>
              </a:r>
              <a:r>
                <a:rPr lang="en-US" altLang="zh-TW" sz="1300" dirty="0"/>
                <a:t>problems in networking research </a:t>
              </a: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" name="投影片編號版面配置區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1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</a:pPr>
            <a:r>
              <a:rPr lang="en-US"/>
              <a:t>Introduction</a:t>
            </a:r>
            <a:endParaRPr/>
          </a:p>
        </p:txBody>
      </p:sp>
      <p:sp>
        <p:nvSpPr>
          <p:cNvPr id="143" name="Google Shape;143;p21"/>
          <p:cNvSpPr/>
          <p:nvPr/>
        </p:nvSpPr>
        <p:spPr>
          <a:xfrm>
            <a:off x="740338" y="2663421"/>
            <a:ext cx="8180860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altLang="zh-TW" sz="1200" dirty="0" smtClean="0"/>
              <a:t>RL </a:t>
            </a:r>
            <a:r>
              <a:rPr lang="en-US" altLang="zh-TW" sz="1200" dirty="0"/>
              <a:t>has previously been applied to video streaming, but </a:t>
            </a:r>
            <a:r>
              <a:rPr lang="en-US" altLang="zh-TW" sz="1200" b="1" u="sng" dirty="0"/>
              <a:t>not</a:t>
            </a:r>
            <a:r>
              <a:rPr lang="en-US" altLang="zh-TW" sz="1200" u="sng" dirty="0"/>
              <a:t> in two-way real time communications</a:t>
            </a:r>
            <a:r>
              <a:rPr lang="en-US" altLang="zh-TW" sz="1200" dirty="0"/>
              <a:t>. They are</a:t>
            </a:r>
            <a:endParaRPr sz="13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08;p25"/>
          <p:cNvSpPr/>
          <p:nvPr/>
        </p:nvSpPr>
        <p:spPr>
          <a:xfrm>
            <a:off x="729450" y="2975700"/>
            <a:ext cx="4572000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sz="1100" dirty="0" smtClean="0"/>
              <a:t>video </a:t>
            </a:r>
            <a:r>
              <a:rPr lang="en-US" altLang="zh-TW" sz="1100" dirty="0"/>
              <a:t>on demand (think of a regular YouTube</a:t>
            </a:r>
            <a:r>
              <a:rPr lang="en-US" altLang="zh-TW" sz="1100" dirty="0" smtClean="0"/>
              <a:t>)</a:t>
            </a:r>
            <a:endParaRPr lang="en-US" altLang="zh-TW" sz="1100" dirty="0"/>
          </a:p>
        </p:txBody>
      </p:sp>
      <p:sp>
        <p:nvSpPr>
          <p:cNvPr id="28" name="Google Shape;209;p25"/>
          <p:cNvSpPr/>
          <p:nvPr/>
        </p:nvSpPr>
        <p:spPr>
          <a:xfrm>
            <a:off x="729450" y="3214845"/>
            <a:ext cx="5979694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sz="1100" smtClean="0"/>
              <a:t>real-time </a:t>
            </a:r>
            <a:r>
              <a:rPr lang="en-US" altLang="zh-TW" sz="1100" dirty="0"/>
              <a:t>video streaming (think a live broadcast over Twitch, Facebook Live, etc.)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29450" y="3884837"/>
            <a:ext cx="412003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b="1" dirty="0">
                <a:solidFill>
                  <a:schemeClr val="accent5"/>
                </a:solidFill>
                <a:latin typeface="-apple-system" charset="0"/>
              </a:rPr>
              <a:t>What makes real time communications so difficult?</a:t>
            </a:r>
          </a:p>
        </p:txBody>
      </p:sp>
      <p:sp>
        <p:nvSpPr>
          <p:cNvPr id="30" name="Google Shape;208;p25"/>
          <p:cNvSpPr/>
          <p:nvPr/>
        </p:nvSpPr>
        <p:spPr>
          <a:xfrm>
            <a:off x="729450" y="4283362"/>
            <a:ext cx="8191748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sz="1100" dirty="0" smtClean="0"/>
              <a:t>If </a:t>
            </a:r>
            <a:r>
              <a:rPr lang="en-US" altLang="zh-TW" sz="1100" dirty="0"/>
              <a:t>you want two-way interactivity, you can’t have a pre-fetched buffer which is typically used in the </a:t>
            </a:r>
            <a:r>
              <a:rPr lang="en-US" altLang="zh-TW" sz="1100" dirty="0" smtClean="0"/>
              <a:t>scenario</a:t>
            </a:r>
            <a:endParaRPr lang="en-US" altLang="zh-TW" sz="1100" dirty="0"/>
          </a:p>
        </p:txBody>
      </p:sp>
      <p:sp>
        <p:nvSpPr>
          <p:cNvPr id="31" name="Google Shape;209;p25"/>
          <p:cNvSpPr/>
          <p:nvPr/>
        </p:nvSpPr>
        <p:spPr>
          <a:xfrm>
            <a:off x="729449" y="4522507"/>
            <a:ext cx="7372559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sz="1100" dirty="0" smtClean="0"/>
              <a:t>Upload </a:t>
            </a:r>
            <a:r>
              <a:rPr lang="en-US" altLang="zh-TW" sz="1100" dirty="0"/>
              <a:t>speed comes into play for all parties, which is typically more limited than </a:t>
            </a:r>
            <a:r>
              <a:rPr lang="en-US" altLang="zh-TW" sz="1100" dirty="0" err="1"/>
              <a:t>downlaod</a:t>
            </a:r>
            <a:r>
              <a:rPr lang="en-US" altLang="zh-TW" sz="1100" dirty="0"/>
              <a:t> speed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210;p25"/>
          <p:cNvSpPr/>
          <p:nvPr/>
        </p:nvSpPr>
        <p:spPr>
          <a:xfrm>
            <a:off x="729450" y="4769362"/>
            <a:ext cx="5363100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sz="1100" dirty="0" smtClean="0"/>
              <a:t>The </a:t>
            </a:r>
            <a:r>
              <a:rPr lang="en-US" altLang="zh-TW" sz="1100" dirty="0"/>
              <a:t>model needs to run in real-time, so decisions have a tighter </a:t>
            </a:r>
            <a:r>
              <a:rPr lang="en-US" altLang="zh-TW" sz="1100" dirty="0" smtClean="0"/>
              <a:t>window</a:t>
            </a:r>
            <a:endParaRPr lang="en-US" altLang="zh-TW" sz="1100" dirty="0"/>
          </a:p>
        </p:txBody>
      </p:sp>
      <p:sp>
        <p:nvSpPr>
          <p:cNvPr id="33" name="Google Shape;211;p25"/>
          <p:cNvSpPr/>
          <p:nvPr/>
        </p:nvSpPr>
        <p:spPr>
          <a:xfrm>
            <a:off x="729450" y="5023262"/>
            <a:ext cx="7688700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en-US" sz="11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sz="1100" dirty="0" smtClean="0"/>
              <a:t>There </a:t>
            </a:r>
            <a:r>
              <a:rPr lang="en-US" altLang="zh-TW" sz="1100" dirty="0"/>
              <a:t>are no pre-encoded quality levels for the video streams, so the action space is perhaps not </a:t>
            </a:r>
            <a:r>
              <a:rPr lang="en-US" altLang="zh-TW" sz="1100" dirty="0" smtClean="0"/>
              <a:t>discrete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94542" y="5660892"/>
            <a:ext cx="7623607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250" dirty="0">
                <a:latin typeface="Arial" charset="0"/>
                <a:ea typeface="Arial" charset="0"/>
                <a:cs typeface="Arial" charset="0"/>
              </a:rPr>
              <a:t>To address these </a:t>
            </a:r>
            <a:r>
              <a:rPr lang="en-US" altLang="zh-TW" sz="1250" dirty="0" smtClean="0">
                <a:latin typeface="Arial" charset="0"/>
                <a:ea typeface="Arial" charset="0"/>
                <a:cs typeface="Arial" charset="0"/>
              </a:rPr>
              <a:t>challenges</a:t>
            </a:r>
            <a:r>
              <a:rPr lang="en-US" altLang="zh-TW" sz="125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TW" sz="1250" dirty="0" smtClean="0">
                <a:latin typeface="Arial" charset="0"/>
                <a:ea typeface="Arial" charset="0"/>
                <a:cs typeface="Arial" charset="0"/>
              </a:rPr>
              <a:t>      propose a scheme of R3Net (an </a:t>
            </a:r>
            <a:r>
              <a:rPr lang="en-US" altLang="zh-TW" sz="1250" dirty="0">
                <a:latin typeface="Arial" charset="0"/>
                <a:ea typeface="Arial" charset="0"/>
                <a:cs typeface="Arial" charset="0"/>
              </a:rPr>
              <a:t>RL-based Recurrent Network for </a:t>
            </a:r>
            <a:r>
              <a:rPr lang="en-US" altLang="zh-TW" sz="1250" dirty="0" smtClean="0">
                <a:latin typeface="Arial" charset="0"/>
                <a:ea typeface="Arial" charset="0"/>
                <a:cs typeface="Arial" charset="0"/>
              </a:rPr>
              <a:t>RTC)</a:t>
            </a:r>
          </a:p>
          <a:p>
            <a:r>
              <a:rPr lang="en-US" altLang="zh-TW" sz="1200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altLang="zh-TW" sz="1200" dirty="0" smtClean="0">
                <a:latin typeface="Arial" charset="0"/>
                <a:ea typeface="Arial" charset="0"/>
                <a:cs typeface="Arial" charset="0"/>
              </a:rPr>
              <a:t>allowing </a:t>
            </a:r>
            <a:r>
              <a:rPr lang="en-US" altLang="zh-TW" sz="1200" dirty="0">
                <a:latin typeface="Arial" charset="0"/>
                <a:ea typeface="Arial" charset="0"/>
                <a:cs typeface="Arial" charset="0"/>
              </a:rPr>
              <a:t>rapid adjustment to complex and dynamic network </a:t>
            </a:r>
            <a:r>
              <a:rPr lang="en-US" altLang="zh-TW" sz="1200" dirty="0" smtClean="0">
                <a:latin typeface="Arial" charset="0"/>
                <a:ea typeface="Arial" charset="0"/>
                <a:cs typeface="Arial" charset="0"/>
              </a:rPr>
              <a:t>conditions)</a:t>
            </a:r>
            <a:r>
              <a:rPr lang="en-US" altLang="zh-TW" sz="1250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altLang="zh-TW" sz="125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向右箭號 3"/>
          <p:cNvSpPr/>
          <p:nvPr/>
        </p:nvSpPr>
        <p:spPr>
          <a:xfrm>
            <a:off x="3015450" y="5729159"/>
            <a:ext cx="116958" cy="18075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/>
          <p:nvPr/>
        </p:nvSpPr>
        <p:spPr>
          <a:xfrm>
            <a:off x="758536" y="2936253"/>
            <a:ext cx="8326466" cy="1495368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2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altLang="zh-TW" dirty="0"/>
              <a:t>R3Net: An Initial </a:t>
            </a:r>
            <a:r>
              <a:rPr lang="en-US" dirty="0" smtClean="0"/>
              <a:t>scheme</a:t>
            </a:r>
            <a:endParaRPr dirty="0"/>
          </a:p>
        </p:txBody>
      </p:sp>
      <p:sp>
        <p:nvSpPr>
          <p:cNvPr id="2" name="矩形 1"/>
          <p:cNvSpPr/>
          <p:nvPr/>
        </p:nvSpPr>
        <p:spPr>
          <a:xfrm>
            <a:off x="748137" y="2481576"/>
            <a:ext cx="56777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b="1" dirty="0" smtClean="0">
                <a:solidFill>
                  <a:schemeClr val="accent5"/>
                </a:solidFill>
                <a:latin typeface="Arial" charset="0"/>
                <a:ea typeface="Arial" charset="0"/>
                <a:cs typeface="Arial" charset="0"/>
              </a:rPr>
              <a:t>Goal: to </a:t>
            </a:r>
            <a:r>
              <a:rPr lang="en-US" altLang="zh-TW" b="1" dirty="0">
                <a:solidFill>
                  <a:schemeClr val="accent5"/>
                </a:solidFill>
                <a:latin typeface="Arial" charset="0"/>
                <a:ea typeface="Arial" charset="0"/>
                <a:cs typeface="Arial" charset="0"/>
              </a:rPr>
              <a:t>estimate bandwidth in </a:t>
            </a:r>
            <a:r>
              <a:rPr lang="en-US" altLang="zh-TW" b="1" dirty="0" smtClean="0">
                <a:solidFill>
                  <a:schemeClr val="accent5"/>
                </a:solidFill>
                <a:latin typeface="Arial" charset="0"/>
                <a:ea typeface="Arial" charset="0"/>
                <a:cs typeface="Arial" charset="0"/>
              </a:rPr>
              <a:t>real-time</a:t>
            </a:r>
            <a:endParaRPr lang="zh-TW" altLang="en-US" b="1" dirty="0">
              <a:solidFill>
                <a:schemeClr val="accent5"/>
              </a:solidFill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6" name="群組 5"/>
          <p:cNvGrpSpPr/>
          <p:nvPr/>
        </p:nvGrpSpPr>
        <p:grpSpPr>
          <a:xfrm>
            <a:off x="758537" y="3030554"/>
            <a:ext cx="6330038" cy="608565"/>
            <a:chOff x="758537" y="3243214"/>
            <a:chExt cx="6330038" cy="608565"/>
          </a:xfrm>
        </p:grpSpPr>
        <p:sp>
          <p:nvSpPr>
            <p:cNvPr id="3" name="矩形 2"/>
            <p:cNvSpPr/>
            <p:nvPr/>
          </p:nvSpPr>
          <p:spPr>
            <a:xfrm>
              <a:off x="758537" y="3243214"/>
              <a:ext cx="236154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dirty="0" smtClean="0">
                  <a:solidFill>
                    <a:srgbClr val="111111"/>
                  </a:solidFill>
                  <a:latin typeface="Arial" charset="0"/>
                  <a:ea typeface="Arial" charset="0"/>
                  <a:cs typeface="Arial" charset="0"/>
                </a:rPr>
                <a:t>- to run </a:t>
              </a:r>
              <a:r>
                <a:rPr lang="en-US" altLang="zh-TW" dirty="0">
                  <a:solidFill>
                    <a:srgbClr val="111111"/>
                  </a:solidFill>
                  <a:latin typeface="Arial" charset="0"/>
                  <a:ea typeface="Arial" charset="0"/>
                  <a:cs typeface="Arial" charset="0"/>
                </a:rPr>
                <a:t>on the receiver side</a:t>
              </a:r>
              <a:endParaRPr lang="zh-TW" alt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760509" y="3544002"/>
              <a:ext cx="231185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dirty="0" smtClean="0">
                  <a:solidFill>
                    <a:srgbClr val="111111"/>
                  </a:solidFill>
                  <a:latin typeface="Arial" charset="0"/>
                  <a:ea typeface="Arial" charset="0"/>
                  <a:cs typeface="Arial" charset="0"/>
                </a:rPr>
                <a:t>- then results </a:t>
              </a:r>
              <a:r>
                <a:rPr lang="en-US" altLang="zh-TW" dirty="0">
                  <a:solidFill>
                    <a:srgbClr val="111111"/>
                  </a:solidFill>
                  <a:latin typeface="Arial" charset="0"/>
                  <a:ea typeface="Arial" charset="0"/>
                  <a:cs typeface="Arial" charset="0"/>
                </a:rPr>
                <a:t>to the sender</a:t>
              </a:r>
              <a:endParaRPr lang="zh-TW" altLang="en-US" dirty="0"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5" name="矩形 4"/>
            <p:cNvSpPr/>
            <p:nvPr/>
          </p:nvSpPr>
          <p:spPr>
            <a:xfrm>
              <a:off x="2928462" y="3544002"/>
              <a:ext cx="416011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TW" dirty="0" smtClean="0">
                  <a:solidFill>
                    <a:srgbClr val="111111"/>
                  </a:solidFill>
                  <a:latin typeface="Arial" charset="0"/>
                  <a:ea typeface="Arial" charset="0"/>
                  <a:cs typeface="Arial" charset="0"/>
                </a:rPr>
                <a:t>(the </a:t>
              </a:r>
              <a:r>
                <a:rPr lang="en-US" altLang="zh-TW" dirty="0">
                  <a:solidFill>
                    <a:srgbClr val="111111"/>
                  </a:solidFill>
                  <a:latin typeface="Arial" charset="0"/>
                  <a:ea typeface="Arial" charset="0"/>
                  <a:cs typeface="Arial" charset="0"/>
                </a:rPr>
                <a:t>data to control the sending rate of the </a:t>
              </a:r>
              <a:r>
                <a:rPr lang="en-US" altLang="zh-TW" dirty="0" smtClean="0">
                  <a:solidFill>
                    <a:srgbClr val="111111"/>
                  </a:solidFill>
                  <a:latin typeface="Arial" charset="0"/>
                  <a:ea typeface="Arial" charset="0"/>
                  <a:cs typeface="Arial" charset="0"/>
                </a:rPr>
                <a:t>stream)</a:t>
              </a:r>
              <a:endParaRPr lang="zh-TW" altLang="en-US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7" name="矩形 6"/>
          <p:cNvSpPr/>
          <p:nvPr/>
        </p:nvSpPr>
        <p:spPr>
          <a:xfrm>
            <a:off x="1669571" y="3646760"/>
            <a:ext cx="82907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100" dirty="0">
                <a:solidFill>
                  <a:srgbClr val="0000FF"/>
                </a:solidFill>
              </a:rPr>
              <a:t>bandwidth</a:t>
            </a:r>
            <a:endParaRPr lang="zh-TW" altLang="en-US" sz="1100" dirty="0">
              <a:solidFill>
                <a:srgbClr val="0000FF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2361427" y="3604723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0000FF"/>
                </a:solidFill>
              </a:rPr>
              <a:t>↑</a:t>
            </a:r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2928462" y="3655213"/>
            <a:ext cx="147027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100" dirty="0">
                <a:solidFill>
                  <a:srgbClr val="0000FF"/>
                </a:solidFill>
              </a:rPr>
              <a:t>data flow and quality</a:t>
            </a:r>
            <a:endParaRPr lang="zh-TW" altLang="en-US" sz="1100" dirty="0">
              <a:solidFill>
                <a:srgbClr val="0000FF"/>
              </a:solidFill>
            </a:endParaRPr>
          </a:p>
        </p:txBody>
      </p:sp>
      <p:sp>
        <p:nvSpPr>
          <p:cNvPr id="26" name="向右箭號 25"/>
          <p:cNvSpPr/>
          <p:nvPr/>
        </p:nvSpPr>
        <p:spPr>
          <a:xfrm>
            <a:off x="2732766" y="3698347"/>
            <a:ext cx="116958" cy="18075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27" name="矩形 26"/>
          <p:cNvSpPr/>
          <p:nvPr/>
        </p:nvSpPr>
        <p:spPr>
          <a:xfrm>
            <a:off x="4246932" y="3618895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0000FF"/>
                </a:solidFill>
              </a:rPr>
              <a:t>↑</a:t>
            </a:r>
            <a:endParaRPr lang="zh-TW" altLang="en-US" dirty="0"/>
          </a:p>
        </p:txBody>
      </p:sp>
      <p:sp>
        <p:nvSpPr>
          <p:cNvPr id="28" name="Google Shape;308;p2"/>
          <p:cNvSpPr/>
          <p:nvPr/>
        </p:nvSpPr>
        <p:spPr>
          <a:xfrm>
            <a:off x="710600" y="4796471"/>
            <a:ext cx="3278462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lvl="0" indent="-285750">
              <a:buSzPts val="1300"/>
              <a:buFont typeface="Arial"/>
              <a:buChar char="•"/>
            </a:pPr>
            <a:r>
              <a:rPr lang="en-US" altLang="zh-TW" sz="1300" dirty="0" smtClean="0"/>
              <a:t>the </a:t>
            </a:r>
            <a:r>
              <a:rPr lang="en-US" altLang="zh-TW" sz="1300" dirty="0"/>
              <a:t>state input </a:t>
            </a:r>
            <a:r>
              <a:rPr lang="en-US" altLang="zh-TW" sz="1300" dirty="0" smtClean="0"/>
              <a:t>are as follows: </a:t>
            </a:r>
            <a:endParaRPr sz="1300" dirty="0"/>
          </a:p>
        </p:txBody>
      </p:sp>
      <p:sp>
        <p:nvSpPr>
          <p:cNvPr id="29" name="Google Shape;309;p2"/>
          <p:cNvSpPr/>
          <p:nvPr/>
        </p:nvSpPr>
        <p:spPr>
          <a:xfrm>
            <a:off x="4521367" y="4796471"/>
            <a:ext cx="4516308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>
              <a:buSzPts val="1300"/>
              <a:buFont typeface="Arial"/>
              <a:buChar char="•"/>
            </a:pPr>
            <a:r>
              <a:rPr lang="en-US" altLang="zh-TW" sz="1300" dirty="0" smtClean="0"/>
              <a:t>a </a:t>
            </a:r>
            <a:r>
              <a:rPr lang="en-US" altLang="zh-TW" sz="1300" dirty="0"/>
              <a:t>bandwidth estimate of 0 to 8 </a:t>
            </a:r>
            <a:r>
              <a:rPr lang="en-US" altLang="zh-TW" sz="1300" dirty="0" smtClean="0"/>
              <a:t>Mb/s</a:t>
            </a:r>
            <a:endParaRPr lang="zh-TW" altLang="en-US" sz="1300" dirty="0"/>
          </a:p>
        </p:txBody>
      </p:sp>
      <p:sp>
        <p:nvSpPr>
          <p:cNvPr id="30" name="Google Shape;310;p2"/>
          <p:cNvSpPr/>
          <p:nvPr/>
        </p:nvSpPr>
        <p:spPr>
          <a:xfrm>
            <a:off x="710600" y="4796471"/>
            <a:ext cx="3278462" cy="1508636"/>
          </a:xfrm>
          <a:prstGeom prst="rect">
            <a:avLst/>
          </a:prstGeom>
          <a:noFill/>
          <a:ln w="25400" cap="flat" cmpd="sng">
            <a:solidFill>
              <a:srgbClr val="40404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1;p2"/>
          <p:cNvSpPr/>
          <p:nvPr/>
        </p:nvSpPr>
        <p:spPr>
          <a:xfrm>
            <a:off x="994548" y="5113924"/>
            <a:ext cx="2280280" cy="25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indent="-171450">
              <a:buSzPts val="1050"/>
              <a:buFont typeface="Wingdings" charset="2"/>
              <a:buChar char="ü"/>
            </a:pPr>
            <a:r>
              <a:rPr lang="en-US" altLang="zh-TW" sz="1050" dirty="0" smtClean="0"/>
              <a:t>receiver </a:t>
            </a:r>
            <a:r>
              <a:rPr lang="en-US" altLang="zh-TW" sz="1050" dirty="0"/>
              <a:t>rate (kb/s</a:t>
            </a:r>
            <a:r>
              <a:rPr lang="en-US" altLang="zh-TW" sz="1050" dirty="0" smtClean="0"/>
              <a:t>)</a:t>
            </a:r>
            <a:endParaRPr lang="en-US" altLang="zh-TW" sz="1050" dirty="0"/>
          </a:p>
        </p:txBody>
      </p:sp>
      <p:sp>
        <p:nvSpPr>
          <p:cNvPr id="36" name="Google Shape;311;p2"/>
          <p:cNvSpPr/>
          <p:nvPr/>
        </p:nvSpPr>
        <p:spPr>
          <a:xfrm>
            <a:off x="994548" y="5354037"/>
            <a:ext cx="2280280" cy="25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indent="-171450">
              <a:buSzPts val="1050"/>
              <a:buFont typeface="Wingdings" charset="2"/>
              <a:buChar char="ü"/>
            </a:pPr>
            <a:r>
              <a:rPr lang="en-US" altLang="zh-TW" sz="1050" dirty="0" smtClean="0"/>
              <a:t>average </a:t>
            </a:r>
            <a:r>
              <a:rPr lang="en-US" altLang="zh-TW" sz="1050" dirty="0"/>
              <a:t>package interval (</a:t>
            </a:r>
            <a:r>
              <a:rPr lang="en-US" altLang="zh-TW" sz="1050" dirty="0" err="1"/>
              <a:t>ms</a:t>
            </a:r>
            <a:r>
              <a:rPr lang="en-US" altLang="zh-TW" sz="1050" dirty="0" smtClean="0"/>
              <a:t>)</a:t>
            </a:r>
            <a:endParaRPr lang="en-US" altLang="zh-TW" sz="1050" dirty="0"/>
          </a:p>
        </p:txBody>
      </p:sp>
      <p:sp>
        <p:nvSpPr>
          <p:cNvPr id="37" name="Google Shape;311;p2"/>
          <p:cNvSpPr/>
          <p:nvPr/>
        </p:nvSpPr>
        <p:spPr>
          <a:xfrm>
            <a:off x="994548" y="5595629"/>
            <a:ext cx="2280280" cy="25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indent="-171450">
              <a:buSzPts val="1050"/>
              <a:buFont typeface="Wingdings" charset="2"/>
              <a:buChar char="ü"/>
            </a:pPr>
            <a:r>
              <a:rPr lang="en-US" altLang="zh-TW" sz="1050" dirty="0" smtClean="0"/>
              <a:t>packet </a:t>
            </a:r>
            <a:r>
              <a:rPr lang="en-US" altLang="zh-TW" sz="1050" dirty="0"/>
              <a:t>loss rate </a:t>
            </a:r>
            <a:r>
              <a:rPr lang="en-US" altLang="zh-TW" sz="1050" dirty="0" smtClean="0"/>
              <a:t>(%)</a:t>
            </a:r>
            <a:endParaRPr lang="en-US" altLang="zh-TW" sz="1050" dirty="0"/>
          </a:p>
        </p:txBody>
      </p:sp>
      <p:sp>
        <p:nvSpPr>
          <p:cNvPr id="38" name="Google Shape;311;p2"/>
          <p:cNvSpPr/>
          <p:nvPr/>
        </p:nvSpPr>
        <p:spPr>
          <a:xfrm>
            <a:off x="993535" y="5859391"/>
            <a:ext cx="2280280" cy="25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indent="-171450">
              <a:buSzPts val="1050"/>
              <a:buFont typeface="Wingdings" charset="2"/>
              <a:buChar char="ü"/>
            </a:pPr>
            <a:r>
              <a:rPr lang="en-US" altLang="zh-TW" sz="1050" dirty="0" smtClean="0"/>
              <a:t>average RTT* </a:t>
            </a:r>
            <a:r>
              <a:rPr lang="en-US" altLang="zh-TW" sz="1050" dirty="0"/>
              <a:t>(</a:t>
            </a:r>
            <a:r>
              <a:rPr lang="en-US" altLang="zh-TW" sz="1050" dirty="0" err="1"/>
              <a:t>ms</a:t>
            </a:r>
            <a:r>
              <a:rPr lang="en-US" altLang="zh-TW" sz="1050" dirty="0" smtClean="0"/>
              <a:t>)</a:t>
            </a:r>
            <a:endParaRPr lang="en-US" altLang="zh-TW" sz="1050" dirty="0"/>
          </a:p>
        </p:txBody>
      </p:sp>
      <p:sp>
        <p:nvSpPr>
          <p:cNvPr id="40" name="Google Shape;309;p2"/>
          <p:cNvSpPr/>
          <p:nvPr/>
        </p:nvSpPr>
        <p:spPr>
          <a:xfrm>
            <a:off x="4521366" y="5113924"/>
            <a:ext cx="3591276" cy="29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>
              <a:buSzPts val="1300"/>
              <a:buFont typeface="Arial"/>
              <a:buChar char="•"/>
            </a:pPr>
            <a:r>
              <a:rPr lang="en-US" altLang="zh-TW" sz="1300" dirty="0"/>
              <a:t>reward is designed as</a:t>
            </a:r>
            <a:endParaRPr lang="zh-TW" altLang="en-US" sz="13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字方塊 10"/>
              <p:cNvSpPr txBox="1"/>
              <p:nvPr/>
            </p:nvSpPr>
            <p:spPr>
              <a:xfrm>
                <a:off x="5717791" y="5500190"/>
                <a:ext cx="1986121" cy="2154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charset="0"/>
                        </a:rPr>
                        <m:t>0.6</m:t>
                      </m:r>
                      <m:r>
                        <a:rPr kumimoji="1" lang="en-US" altLang="zh-TW" b="0" i="1" smtClean="0">
                          <a:latin typeface="Cambria Math" charset="0"/>
                        </a:rPr>
                        <m:t>𝑙𝑛</m:t>
                      </m:r>
                      <m:d>
                        <m:dPr>
                          <m:ctrlPr>
                            <a:rPr kumimoji="1" lang="is-I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kumimoji="1" lang="en-US" altLang="zh-TW" b="0" i="1" smtClean="0">
                              <a:latin typeface="Cambria Math" charset="0"/>
                            </a:rPr>
                            <m:t>4</m:t>
                          </m:r>
                          <m:r>
                            <a:rPr kumimoji="1" lang="en-US" altLang="zh-TW" b="0" i="1" smtClean="0">
                              <a:latin typeface="Cambria Math" charset="0"/>
                            </a:rPr>
                            <m:t>𝑅</m:t>
                          </m:r>
                          <m:r>
                            <a:rPr kumimoji="1" lang="en-US" altLang="zh-TW" b="0" i="1" smtClean="0">
                              <a:latin typeface="Cambria Math" charset="0"/>
                            </a:rPr>
                            <m:t>+1</m:t>
                          </m:r>
                        </m:e>
                      </m:d>
                      <m:r>
                        <a:rPr kumimoji="1" lang="en-US" altLang="zh-TW" b="0" i="1" smtClean="0">
                          <a:latin typeface="Cambria Math" charset="0"/>
                        </a:rPr>
                        <m:t>−</m:t>
                      </m:r>
                      <m:r>
                        <a:rPr kumimoji="1" lang="en-US" altLang="zh-TW" b="0" i="1" smtClean="0">
                          <a:latin typeface="Cambria Math" charset="0"/>
                        </a:rPr>
                        <m:t>𝐷</m:t>
                      </m:r>
                      <m:r>
                        <a:rPr kumimoji="1" lang="en-US" altLang="zh-TW" b="0" i="1" smtClean="0">
                          <a:latin typeface="Cambria Math" charset="0"/>
                        </a:rPr>
                        <m:t>−10</m:t>
                      </m:r>
                      <m:r>
                        <a:rPr kumimoji="1" lang="en-US" altLang="zh-TW" b="0" i="1" smtClean="0">
                          <a:latin typeface="Cambria Math" charset="0"/>
                        </a:rPr>
                        <m:t>𝐿</m:t>
                      </m:r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11" name="文字方塊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17791" y="5500190"/>
                <a:ext cx="1986121" cy="215444"/>
              </a:xfrm>
              <a:prstGeom prst="rect">
                <a:avLst/>
              </a:prstGeom>
              <a:blipFill rotWithShape="0">
                <a:blip r:embed="rId3"/>
                <a:stretch>
                  <a:fillRect l="-1534" r="-920" b="-833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矩形 11"/>
          <p:cNvSpPr/>
          <p:nvPr/>
        </p:nvSpPr>
        <p:spPr>
          <a:xfrm>
            <a:off x="5679427" y="6305107"/>
            <a:ext cx="183481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050" dirty="0">
                <a:solidFill>
                  <a:srgbClr val="111111"/>
                </a:solidFill>
                <a:latin typeface="-apple-system" charset="0"/>
              </a:rPr>
              <a:t>L </a:t>
            </a:r>
            <a:r>
              <a:rPr lang="en-US" altLang="zh-TW" sz="1050" dirty="0" smtClean="0">
                <a:solidFill>
                  <a:srgbClr val="111111"/>
                </a:solidFill>
                <a:latin typeface="-apple-system" charset="0"/>
              </a:rPr>
              <a:t>: packet </a:t>
            </a:r>
            <a:r>
              <a:rPr lang="en-US" altLang="zh-TW" sz="1050" dirty="0">
                <a:solidFill>
                  <a:srgbClr val="111111"/>
                </a:solidFill>
                <a:latin typeface="-apple-system" charset="0"/>
              </a:rPr>
              <a:t>loss rate</a:t>
            </a:r>
            <a:endParaRPr lang="zh-TW" altLang="en-US" sz="1050" dirty="0">
              <a:solidFill>
                <a:srgbClr val="111111"/>
              </a:solidFill>
              <a:latin typeface="-apple-system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5667736" y="5771121"/>
            <a:ext cx="157447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050" i="1" dirty="0">
                <a:solidFill>
                  <a:srgbClr val="111111"/>
                </a:solidFill>
                <a:latin typeface="-apple-system" charset="0"/>
              </a:rPr>
              <a:t>R</a:t>
            </a:r>
            <a:r>
              <a:rPr lang="en-US" altLang="zh-TW" sz="1050" dirty="0">
                <a:solidFill>
                  <a:srgbClr val="111111"/>
                </a:solidFill>
                <a:latin typeface="-apple-system" charset="0"/>
              </a:rPr>
              <a:t> </a:t>
            </a:r>
            <a:r>
              <a:rPr lang="en-US" altLang="zh-TW" sz="1050" dirty="0" smtClean="0">
                <a:solidFill>
                  <a:srgbClr val="111111"/>
                </a:solidFill>
                <a:latin typeface="-apple-system" charset="0"/>
              </a:rPr>
              <a:t>: receiver </a:t>
            </a:r>
            <a:r>
              <a:rPr lang="en-US" altLang="zh-TW" sz="1050" dirty="0">
                <a:solidFill>
                  <a:srgbClr val="111111"/>
                </a:solidFill>
                <a:latin typeface="-apple-system" charset="0"/>
              </a:rPr>
              <a:t>rate in (Mb/s</a:t>
            </a:r>
            <a:r>
              <a:rPr lang="en-US" altLang="zh-TW" sz="1050" dirty="0" smtClean="0">
                <a:solidFill>
                  <a:srgbClr val="111111"/>
                </a:solidFill>
                <a:latin typeface="-apple-system" charset="0"/>
              </a:rPr>
              <a:t>)</a:t>
            </a:r>
            <a:endParaRPr lang="zh-TW" altLang="en-US" sz="1050" dirty="0"/>
          </a:p>
        </p:txBody>
      </p:sp>
      <p:sp>
        <p:nvSpPr>
          <p:cNvPr id="14" name="矩形 13"/>
          <p:cNvSpPr/>
          <p:nvPr/>
        </p:nvSpPr>
        <p:spPr>
          <a:xfrm>
            <a:off x="5667736" y="6029926"/>
            <a:ext cx="1090363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050" dirty="0">
                <a:solidFill>
                  <a:srgbClr val="111111"/>
                </a:solidFill>
                <a:latin typeface="-apple-system" charset="0"/>
              </a:rPr>
              <a:t>D </a:t>
            </a:r>
            <a:r>
              <a:rPr lang="en-US" altLang="zh-TW" sz="1050" dirty="0" smtClean="0">
                <a:solidFill>
                  <a:srgbClr val="111111"/>
                </a:solidFill>
                <a:latin typeface="-apple-system" charset="0"/>
              </a:rPr>
              <a:t>: average </a:t>
            </a:r>
            <a:r>
              <a:rPr lang="en-US" altLang="zh-TW" sz="1050" dirty="0">
                <a:solidFill>
                  <a:srgbClr val="111111"/>
                </a:solidFill>
                <a:latin typeface="-apple-system" charset="0"/>
              </a:rPr>
              <a:t>RTT</a:t>
            </a:r>
            <a:endParaRPr lang="zh-TW" altLang="en-US" sz="1050" dirty="0">
              <a:solidFill>
                <a:srgbClr val="111111"/>
              </a:solidFill>
              <a:latin typeface="-apple-system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758537" y="4020591"/>
            <a:ext cx="85725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H. </a:t>
            </a:r>
            <a:r>
              <a:rPr lang="en-US" altLang="zh-TW" sz="1000" dirty="0" err="1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Schulzrinne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, S. </a:t>
            </a:r>
            <a:r>
              <a:rPr lang="en-US" altLang="zh-TW" sz="1000" dirty="0" err="1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Casner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, R. Frederick, and V. Jacobson. RTP: A Transport Protocol for Real-Time Applications. </a:t>
            </a:r>
            <a:r>
              <a:rPr lang="en-US" altLang="zh-TW" sz="1000" i="1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Internet RFCs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, RFC 3550, 2003.</a:t>
            </a:r>
            <a:endParaRPr lang="zh-TW" altLang="en-US" sz="1000" dirty="0">
              <a:solidFill>
                <a:schemeClr val="accent6">
                  <a:lumMod val="25000"/>
                </a:schemeClr>
              </a:solidFill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665616" y="6468272"/>
            <a:ext cx="112562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000" dirty="0" smtClean="0">
                <a:latin typeface="NimbusRomNo9L" charset="0"/>
              </a:rPr>
              <a:t>* round- </a:t>
            </a:r>
            <a:r>
              <a:rPr lang="en-US" altLang="zh-TW" sz="1000" dirty="0">
                <a:latin typeface="NimbusRomNo9L" charset="0"/>
              </a:rPr>
              <a:t>trip time </a:t>
            </a:r>
            <a:endParaRPr lang="en-US" altLang="zh-TW" sz="1000" dirty="0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altLang="zh-TW" dirty="0" smtClean="0"/>
              <a:t>Model </a:t>
            </a:r>
            <a:r>
              <a:rPr lang="en-US" altLang="zh-TW" dirty="0"/>
              <a:t>and Training </a:t>
            </a:r>
            <a:br>
              <a:rPr lang="en-US" altLang="zh-TW" dirty="0"/>
            </a:br>
            <a:endParaRPr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50" y="2885222"/>
            <a:ext cx="8414550" cy="2077809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936225" y="2318011"/>
            <a:ext cx="8001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>
                <a:latin typeface="NimbusRomNo9L" charset="0"/>
              </a:rPr>
              <a:t>Use </a:t>
            </a:r>
            <a:r>
              <a:rPr lang="en-US" altLang="zh-TW" dirty="0">
                <a:latin typeface="NimbusRomNo9L" charset="0"/>
              </a:rPr>
              <a:t>a R3Net structure with </a:t>
            </a:r>
            <a:r>
              <a:rPr lang="en-US" altLang="zh-TW" u="sng" dirty="0">
                <a:latin typeface="NimbusRomNo9L" charset="0"/>
              </a:rPr>
              <a:t>Gated Recurrent Units (</a:t>
            </a:r>
            <a:r>
              <a:rPr lang="en-US" altLang="zh-TW" u="sng" dirty="0" smtClean="0">
                <a:latin typeface="NimbusRomNo9L" charset="0"/>
              </a:rPr>
              <a:t>GRUs</a:t>
            </a:r>
            <a:r>
              <a:rPr lang="en-US" altLang="zh-TW" u="sng" dirty="0">
                <a:latin typeface="NimbusRomNo9L" charset="0"/>
              </a:rPr>
              <a:t>)</a:t>
            </a:r>
            <a:r>
              <a:rPr lang="en-US" altLang="zh-TW" dirty="0" smtClean="0">
                <a:latin typeface="NimbusRomNo9L" charset="0"/>
              </a:rPr>
              <a:t> </a:t>
            </a:r>
            <a:r>
              <a:rPr lang="en-US" altLang="zh-TW" dirty="0">
                <a:latin typeface="NimbusRomNo9L" charset="0"/>
              </a:rPr>
              <a:t>to estimate </a:t>
            </a:r>
            <a:r>
              <a:rPr lang="en-US" altLang="zh-TW" dirty="0" smtClean="0">
                <a:latin typeface="NimbusRomNo9L" charset="0"/>
              </a:rPr>
              <a:t>bandwidth! </a:t>
            </a:r>
            <a:endParaRPr lang="en-US" altLang="zh-TW" dirty="0"/>
          </a:p>
        </p:txBody>
      </p:sp>
      <p:sp>
        <p:nvSpPr>
          <p:cNvPr id="8" name="矩形 7"/>
          <p:cNvSpPr/>
          <p:nvPr/>
        </p:nvSpPr>
        <p:spPr>
          <a:xfrm>
            <a:off x="936225" y="2635111"/>
            <a:ext cx="74549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000" dirty="0" err="1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K.Cho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 et al, Learning Phrase Representations using RNN Encoder-Decoder for Statistical Machine Translation. In EMNLP 2014</a:t>
            </a:r>
            <a:endParaRPr lang="zh-TW" altLang="en-US" sz="1000" dirty="0">
              <a:solidFill>
                <a:schemeClr val="accent6">
                  <a:lumMod val="25000"/>
                </a:schemeClr>
              </a:solidFill>
              <a:latin typeface="NimbusRomNo9L" charset="0"/>
            </a:endParaRPr>
          </a:p>
        </p:txBody>
      </p:sp>
      <p:sp>
        <p:nvSpPr>
          <p:cNvPr id="15" name="Google Shape;310;p2"/>
          <p:cNvSpPr/>
          <p:nvPr/>
        </p:nvSpPr>
        <p:spPr>
          <a:xfrm>
            <a:off x="6096000" y="3031710"/>
            <a:ext cx="1333500" cy="1756189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838458" y="4758988"/>
            <a:ext cx="18485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  <a:latin typeface="NimbusRomNo9L" charset="0"/>
              </a:rPr>
              <a:t>actor-critic framework </a:t>
            </a:r>
            <a:endParaRPr lang="en-US" altLang="zh-TW" dirty="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9924" y="5476465"/>
            <a:ext cx="90967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>
                <a:latin typeface="NimbusRomNo9L" charset="0"/>
              </a:rPr>
              <a:t>- The </a:t>
            </a:r>
            <a:r>
              <a:rPr lang="en-US" altLang="zh-TW" dirty="0">
                <a:latin typeface="NimbusRomNo9L" charset="0"/>
              </a:rPr>
              <a:t>model is updated using </a:t>
            </a:r>
            <a:r>
              <a:rPr lang="en-US" altLang="zh-TW" u="sng" dirty="0">
                <a:latin typeface="NimbusRomNo9L" charset="0"/>
              </a:rPr>
              <a:t>Proximal Policy Optimization (PPO)</a:t>
            </a:r>
            <a:r>
              <a:rPr lang="en-US" altLang="zh-TW" dirty="0">
                <a:latin typeface="NimbusRomNo9L" charset="0"/>
              </a:rPr>
              <a:t> </a:t>
            </a:r>
            <a:r>
              <a:rPr lang="en-US" altLang="zh-TW" dirty="0" smtClean="0">
                <a:latin typeface="NimbusRomNo9L" charset="0"/>
              </a:rPr>
              <a:t>and </a:t>
            </a:r>
            <a:r>
              <a:rPr lang="en-US" altLang="zh-TW" dirty="0">
                <a:latin typeface="NimbusRomNo9L" charset="0"/>
              </a:rPr>
              <a:t>the Adam optimizer with a learning rate of </a:t>
            </a:r>
            <a:endParaRPr lang="en-US" altLang="zh-TW" dirty="0"/>
          </a:p>
        </p:txBody>
      </p:sp>
      <p:sp>
        <p:nvSpPr>
          <p:cNvPr id="13" name="矩形 12"/>
          <p:cNvSpPr/>
          <p:nvPr/>
        </p:nvSpPr>
        <p:spPr>
          <a:xfrm>
            <a:off x="59925" y="5939942"/>
            <a:ext cx="88554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 smtClean="0">
                <a:latin typeface="NimbusRomNo9L" charset="0"/>
              </a:rPr>
              <a:t>- Around </a:t>
            </a:r>
            <a:r>
              <a:rPr lang="en-US" altLang="zh-TW" dirty="0">
                <a:latin typeface="NimbusRomNo9L" charset="0"/>
              </a:rPr>
              <a:t>10,000 network traces for simulation in training, and tested on 1150 different network traces. </a:t>
            </a:r>
            <a:endParaRPr lang="en-US" altLang="zh-TW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/>
              <p:cNvSpPr txBox="1"/>
              <p:nvPr/>
            </p:nvSpPr>
            <p:spPr>
              <a:xfrm>
                <a:off x="8327625" y="5521444"/>
                <a:ext cx="653449" cy="21781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en-US" altLang="zh-TW" b="0" i="1" smtClean="0">
                          <a:latin typeface="Cambria Math" charset="0"/>
                        </a:rPr>
                        <m:t>3</m:t>
                      </m:r>
                      <m:r>
                        <a:rPr kumimoji="1" lang="en-US" altLang="zh-TW" b="0" i="1" smtClean="0">
                          <a:latin typeface="Cambria Math" charset="0"/>
                          <a:ea typeface="Cambria Math" charset="0"/>
                          <a:cs typeface="Cambria Math" charset="0"/>
                        </a:rPr>
                        <m:t>×</m:t>
                      </m:r>
                      <m:sSup>
                        <m:sSupPr>
                          <m:ctrlPr>
                            <a:rPr kumimoji="1" lang="en-US" altLang="zh-TW" b="0" i="1" smtClean="0">
                              <a:latin typeface="Cambria Math" panose="02040503050406030204" pitchFamily="18" charset="0"/>
                              <a:ea typeface="Cambria Math" charset="0"/>
                              <a:cs typeface="Cambria Math" charset="0"/>
                            </a:rPr>
                          </m:ctrlPr>
                        </m:sSupPr>
                        <m:e>
                          <m:r>
                            <a:rPr kumimoji="1" lang="en-US" altLang="zh-TW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10</m:t>
                          </m:r>
                        </m:e>
                        <m:sup>
                          <m:r>
                            <a:rPr kumimoji="1" lang="en-US" altLang="zh-TW" b="0" i="1" smtClean="0">
                              <a:latin typeface="Cambria Math" charset="0"/>
                              <a:ea typeface="Cambria Math" charset="0"/>
                              <a:cs typeface="Cambria Math" charset="0"/>
                            </a:rPr>
                            <m:t>−5</m:t>
                          </m:r>
                        </m:sup>
                      </m:sSup>
                    </m:oMath>
                  </m:oMathPara>
                </a14:m>
                <a:endParaRPr kumimoji="1" lang="zh-TW" altLang="en-US" dirty="0"/>
              </a:p>
            </p:txBody>
          </p:sp>
        </mc:Choice>
        <mc:Fallback xmlns=""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27625" y="5521444"/>
                <a:ext cx="653449" cy="217817"/>
              </a:xfrm>
              <a:prstGeom prst="rect">
                <a:avLst/>
              </a:prstGeom>
              <a:blipFill rotWithShape="0">
                <a:blip r:embed="rId4"/>
                <a:stretch>
                  <a:fillRect l="-5607" r="-1869" b="-1142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矩形 19"/>
          <p:cNvSpPr/>
          <p:nvPr/>
        </p:nvSpPr>
        <p:spPr>
          <a:xfrm>
            <a:off x="166862" y="5738982"/>
            <a:ext cx="845362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000" dirty="0" err="1" smtClean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J.Schulman</a:t>
            </a:r>
            <a:r>
              <a:rPr lang="en-US" altLang="zh-TW" sz="1000" dirty="0" smtClean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 et al, Proximal Policy Optimization Algorithms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. </a:t>
            </a:r>
            <a:r>
              <a:rPr lang="en-US" altLang="zh-TW" sz="1000" dirty="0" err="1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arXiv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 preprint arXiv:1707.06347 [</a:t>
            </a:r>
            <a:r>
              <a:rPr lang="en-US" altLang="zh-TW" sz="1000" dirty="0" err="1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cs.LG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], August 2017</a:t>
            </a:r>
            <a:endParaRPr lang="zh-TW" altLang="en-US" sz="1000" dirty="0">
              <a:solidFill>
                <a:schemeClr val="accent6">
                  <a:lumMod val="25000"/>
                </a:schemeClr>
              </a:solidFill>
              <a:latin typeface="NimbusRomNo9L" charset="0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altLang="zh-TW" dirty="0" smtClean="0"/>
              <a:t>Evaluation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endParaRPr dirty="0"/>
          </a:p>
        </p:txBody>
      </p:sp>
      <p:sp>
        <p:nvSpPr>
          <p:cNvPr id="178" name="Google Shape;178;p24"/>
          <p:cNvSpPr/>
          <p:nvPr/>
        </p:nvSpPr>
        <p:spPr>
          <a:xfrm>
            <a:off x="861060" y="2407018"/>
            <a:ext cx="768858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altLang="zh-TW" dirty="0" smtClean="0"/>
              <a:t>comparing </a:t>
            </a:r>
            <a:r>
              <a:rPr lang="en-US" altLang="zh-TW" dirty="0"/>
              <a:t>R3Net with UKF based on </a:t>
            </a:r>
            <a:r>
              <a:rPr lang="en-US" altLang="zh-TW" dirty="0" smtClean="0"/>
              <a:t>set </a:t>
            </a:r>
            <a:r>
              <a:rPr lang="en-US" altLang="zh-TW" dirty="0"/>
              <a:t>of 1150 test traces 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80"/>
          <a:stretch/>
        </p:blipFill>
        <p:spPr>
          <a:xfrm>
            <a:off x="729450" y="3359342"/>
            <a:ext cx="7995450" cy="1122169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861060" y="2714754"/>
            <a:ext cx="7863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n-US" altLang="zh-TW">
                <a:latin typeface="NimbusRomNo9L" charset="0"/>
              </a:rPr>
              <a:t>use purely network- based metrics including observed RTT, packet loss rate, and </a:t>
            </a:r>
            <a:r>
              <a:rPr lang="en-US" altLang="zh-TW" i="1">
                <a:latin typeface="NimbusRomNo9L" charset="0"/>
              </a:rPr>
              <a:t>bandwidth utilization</a:t>
            </a:r>
            <a:r>
              <a:rPr lang="en-US" altLang="zh-TW">
                <a:latin typeface="NimbusRomNo9L" charset="0"/>
              </a:rPr>
              <a:t>, the percentage of bandwidth used </a:t>
            </a:r>
            <a:endParaRPr lang="en-US" altLang="zh-TW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" y="4481511"/>
            <a:ext cx="7793285" cy="1545504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1800860" y="6076884"/>
            <a:ext cx="587455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dirty="0">
                <a:latin typeface="NimbusRomNo9L" charset="0"/>
              </a:rPr>
              <a:t>R3Net has </a:t>
            </a:r>
            <a:r>
              <a:rPr lang="en-US" altLang="zh-TW" dirty="0">
                <a:latin typeface="CMSY10" charset="0"/>
              </a:rPr>
              <a:t>∼</a:t>
            </a:r>
            <a:r>
              <a:rPr lang="en-US" altLang="zh-TW" dirty="0">
                <a:latin typeface="NimbusRomNo9L" charset="0"/>
              </a:rPr>
              <a:t>5% higher </a:t>
            </a:r>
            <a:r>
              <a:rPr lang="en-US" altLang="zh-TW" dirty="0" smtClean="0">
                <a:latin typeface="NimbusRomNo9L" charset="0"/>
              </a:rPr>
              <a:t>bandwidth </a:t>
            </a:r>
            <a:r>
              <a:rPr lang="en-US" altLang="zh-TW" dirty="0">
                <a:latin typeface="NimbusRomNo9L" charset="0"/>
              </a:rPr>
              <a:t>than </a:t>
            </a:r>
            <a:r>
              <a:rPr lang="en-US" altLang="zh-TW" dirty="0" smtClean="0">
                <a:latin typeface="NimbusRomNo9L" charset="0"/>
              </a:rPr>
              <a:t>UKF</a:t>
            </a:r>
          </a:p>
          <a:p>
            <a:r>
              <a:rPr lang="en-US" altLang="zh-TW" dirty="0">
                <a:latin typeface="NimbusRomNo9L" charset="0"/>
              </a:rPr>
              <a:t>(</a:t>
            </a:r>
            <a:r>
              <a:rPr lang="en-US" altLang="zh-TW" dirty="0" smtClean="0">
                <a:latin typeface="NimbusRomNo9L" charset="0"/>
              </a:rPr>
              <a:t>with </a:t>
            </a:r>
            <a:r>
              <a:rPr lang="en-US" altLang="zh-TW" dirty="0">
                <a:latin typeface="NimbusRomNo9L" charset="0"/>
              </a:rPr>
              <a:t>similar RTTs and less packet </a:t>
            </a:r>
            <a:r>
              <a:rPr lang="en-US" altLang="zh-TW" dirty="0" smtClean="0">
                <a:latin typeface="NimbusRomNo9L" charset="0"/>
              </a:rPr>
              <a:t>loss) </a:t>
            </a:r>
            <a:endParaRPr lang="en-US" altLang="zh-TW" dirty="0"/>
          </a:p>
        </p:txBody>
      </p:sp>
      <p:sp>
        <p:nvSpPr>
          <p:cNvPr id="12" name="向右箭號 11"/>
          <p:cNvSpPr/>
          <p:nvPr/>
        </p:nvSpPr>
        <p:spPr>
          <a:xfrm>
            <a:off x="1678666" y="6162476"/>
            <a:ext cx="116958" cy="18075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2438400" y="3822700"/>
            <a:ext cx="736600" cy="558800"/>
          </a:xfrm>
          <a:prstGeom prst="rect">
            <a:avLst/>
          </a:prstGeom>
          <a:noFill/>
          <a:ln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9" name="直線箭頭接點 8"/>
          <p:cNvCxnSpPr/>
          <p:nvPr/>
        </p:nvCxnSpPr>
        <p:spPr>
          <a:xfrm>
            <a:off x="2806700" y="4381500"/>
            <a:ext cx="0" cy="1695384"/>
          </a:xfrm>
          <a:prstGeom prst="straightConnector1">
            <a:avLst/>
          </a:prstGeom>
          <a:ln w="25400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149;p22"/>
          <p:cNvSpPr/>
          <p:nvPr/>
        </p:nvSpPr>
        <p:spPr>
          <a:xfrm>
            <a:off x="690310" y="5855034"/>
            <a:ext cx="8148890" cy="954733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5" name="Google Shape;185;p4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altLang="zh-TW" dirty="0" smtClean="0"/>
              <a:t>Evaluation </a:t>
            </a:r>
            <a:r>
              <a:rPr lang="en-US" altLang="zh-TW" dirty="0"/>
              <a:t>Using Real Networks </a:t>
            </a:r>
          </a:p>
        </p:txBody>
      </p:sp>
      <p:sp>
        <p:nvSpPr>
          <p:cNvPr id="186" name="Google Shape;186;p4"/>
          <p:cNvSpPr/>
          <p:nvPr/>
        </p:nvSpPr>
        <p:spPr>
          <a:xfrm>
            <a:off x="729450" y="2785585"/>
            <a:ext cx="824945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1400"/>
            </a:pPr>
            <a:r>
              <a:rPr lang="en-US" altLang="zh-TW" b="1" dirty="0" smtClean="0"/>
              <a:t>evaluation </a:t>
            </a:r>
            <a:r>
              <a:rPr lang="en-US" altLang="zh-TW" b="1" dirty="0"/>
              <a:t>of R3Net performance in RTC calls on real networks </a:t>
            </a:r>
          </a:p>
        </p:txBody>
      </p:sp>
      <p:sp>
        <p:nvSpPr>
          <p:cNvPr id="187" name="Google Shape;187;p4"/>
          <p:cNvSpPr/>
          <p:nvPr/>
        </p:nvSpPr>
        <p:spPr>
          <a:xfrm>
            <a:off x="729450" y="3168894"/>
            <a:ext cx="567135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1400"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dirty="0" smtClean="0"/>
              <a:t>deploy </a:t>
            </a:r>
            <a:r>
              <a:rPr lang="en-US" altLang="zh-TW" dirty="0"/>
              <a:t>the R3Net into the ONNX format </a:t>
            </a:r>
          </a:p>
        </p:txBody>
      </p:sp>
      <p:sp>
        <p:nvSpPr>
          <p:cNvPr id="188" name="Google Shape;188;p4"/>
          <p:cNvSpPr/>
          <p:nvPr/>
        </p:nvSpPr>
        <p:spPr>
          <a:xfrm>
            <a:off x="729450" y="3482579"/>
            <a:ext cx="716995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dirty="0" smtClean="0"/>
              <a:t>use </a:t>
            </a:r>
            <a:r>
              <a:rPr lang="en-US" altLang="zh-TW" dirty="0"/>
              <a:t>ONNX </a:t>
            </a:r>
            <a:r>
              <a:rPr lang="en-US" altLang="zh-TW" dirty="0" smtClean="0"/>
              <a:t>Runtime </a:t>
            </a:r>
            <a:r>
              <a:rPr lang="en-US" altLang="zh-TW" dirty="0"/>
              <a:t>for inference in </a:t>
            </a:r>
            <a:r>
              <a:rPr lang="en-US" altLang="zh-TW" dirty="0" smtClean="0"/>
              <a:t>RTC </a:t>
            </a:r>
            <a:r>
              <a:rPr lang="en-US" altLang="zh-TW" dirty="0"/>
              <a:t>system </a:t>
            </a:r>
          </a:p>
        </p:txBody>
      </p:sp>
      <p:sp>
        <p:nvSpPr>
          <p:cNvPr id="195" name="Google Shape;195;p4"/>
          <p:cNvSpPr/>
          <p:nvPr/>
        </p:nvSpPr>
        <p:spPr>
          <a:xfrm>
            <a:off x="729448" y="5943583"/>
            <a:ext cx="7589051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altLang="zh-TW" sz="1100" dirty="0"/>
              <a:t>packet loss rates are higher on 3G networks when using R3Net (although the RTTs are fairly similar)</a:t>
            </a:r>
          </a:p>
        </p:txBody>
      </p:sp>
      <p:sp>
        <p:nvSpPr>
          <p:cNvPr id="196" name="Google Shape;196;p4"/>
          <p:cNvSpPr/>
          <p:nvPr/>
        </p:nvSpPr>
        <p:spPr>
          <a:xfrm>
            <a:off x="729448" y="6205153"/>
            <a:ext cx="10221132" cy="261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en-US" altLang="zh-TW" sz="1100" dirty="0" smtClean="0"/>
              <a:t>corresponding </a:t>
            </a:r>
            <a:r>
              <a:rPr lang="en-US" altLang="zh-TW" sz="1100" dirty="0"/>
              <a:t>degradations in both VMAF (indicating poorer image quality) and video frame drop rate (indicating choppy video) 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49" y="4192718"/>
            <a:ext cx="7907768" cy="1517652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5545105" y="5608813"/>
            <a:ext cx="222528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1000" dirty="0" smtClean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(https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://</a:t>
            </a:r>
            <a:r>
              <a:rPr lang="en-US" altLang="zh-TW" sz="1000" dirty="0" err="1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github.com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/Netflix/</a:t>
            </a:r>
            <a:r>
              <a:rPr lang="en-US" altLang="zh-TW" sz="1000" dirty="0" err="1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vmaf</a:t>
            </a:r>
            <a:r>
              <a:rPr lang="en-US" altLang="zh-TW" sz="1000" dirty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, </a:t>
            </a:r>
            <a:r>
              <a:rPr lang="en-US" altLang="zh-TW" sz="1000" dirty="0" smtClean="0">
                <a:solidFill>
                  <a:schemeClr val="accent6">
                    <a:lumMod val="25000"/>
                  </a:schemeClr>
                </a:solidFill>
                <a:latin typeface="NimbusRomNo9L" charset="0"/>
              </a:rPr>
              <a:t>2019)</a:t>
            </a:r>
            <a:endParaRPr lang="zh-TW" altLang="en-US" sz="1000" dirty="0">
              <a:solidFill>
                <a:schemeClr val="accent6">
                  <a:lumMod val="25000"/>
                </a:schemeClr>
              </a:solidFill>
              <a:latin typeface="NimbusRomNo9L" charset="0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53810" y="3906884"/>
            <a:ext cx="666240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latin typeface="NimbusRomNo9L" charset="0"/>
              </a:rPr>
              <a:t>To compare the performance of UKF and </a:t>
            </a:r>
            <a:r>
              <a:rPr lang="en-US" altLang="zh-TW" dirty="0" smtClean="0">
                <a:latin typeface="NimbusRomNo9L" charset="0"/>
              </a:rPr>
              <a:t>R3Net </a:t>
            </a:r>
            <a:r>
              <a:rPr lang="en-US" altLang="zh-TW" dirty="0">
                <a:latin typeface="NimbusRomNo9L" charset="0"/>
              </a:rPr>
              <a:t>in two different scenarios, </a:t>
            </a:r>
            <a:r>
              <a:rPr lang="en-US" altLang="zh-TW" i="1" dirty="0" err="1">
                <a:latin typeface="NimbusRomNo9L" charset="0"/>
              </a:rPr>
              <a:t>WiFi</a:t>
            </a:r>
            <a:r>
              <a:rPr lang="en-US" altLang="zh-TW" dirty="0">
                <a:latin typeface="NimbusRomNo9L" charset="0"/>
              </a:rPr>
              <a:t>, and </a:t>
            </a:r>
            <a:r>
              <a:rPr lang="en-US" altLang="zh-TW" i="1" dirty="0" smtClean="0">
                <a:latin typeface="NimbusRomNo9L" charset="0"/>
              </a:rPr>
              <a:t>3G:</a:t>
            </a:r>
            <a:r>
              <a:rPr lang="en-US" altLang="zh-TW" dirty="0" smtClean="0">
                <a:latin typeface="NimbusRomNo9L" charset="0"/>
              </a:rPr>
              <a:t> </a:t>
            </a:r>
            <a:endParaRPr lang="zh-TW" altLang="en-US" dirty="0"/>
          </a:p>
        </p:txBody>
      </p:sp>
      <p:sp>
        <p:nvSpPr>
          <p:cNvPr id="23" name="Google Shape;195;p4"/>
          <p:cNvSpPr/>
          <p:nvPr/>
        </p:nvSpPr>
        <p:spPr>
          <a:xfrm>
            <a:off x="1048166" y="6479033"/>
            <a:ext cx="7589051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altLang="zh-TW" sz="1200" dirty="0" smtClean="0"/>
              <a:t>R3Net </a:t>
            </a:r>
            <a:r>
              <a:rPr lang="en-US" altLang="zh-TW" sz="1200" dirty="0"/>
              <a:t>takes relatively </a:t>
            </a:r>
            <a:r>
              <a:rPr lang="en-US" altLang="zh-TW" sz="1200" dirty="0" smtClean="0"/>
              <a:t>noisy actions, </a:t>
            </a:r>
            <a:r>
              <a:rPr lang="en-US" altLang="zh-TW" sz="1200" dirty="0"/>
              <a:t>which </a:t>
            </a:r>
            <a:r>
              <a:rPr lang="en-US" altLang="zh-TW" sz="1200" dirty="0" smtClean="0"/>
              <a:t>lead </a:t>
            </a:r>
            <a:r>
              <a:rPr lang="en-US" altLang="zh-TW" sz="1200" dirty="0"/>
              <a:t>to high packet loss and choppy video in real networks </a:t>
            </a:r>
          </a:p>
        </p:txBody>
      </p:sp>
      <p:sp>
        <p:nvSpPr>
          <p:cNvPr id="25" name="向右箭號 24"/>
          <p:cNvSpPr/>
          <p:nvPr/>
        </p:nvSpPr>
        <p:spPr>
          <a:xfrm>
            <a:off x="992866" y="6543476"/>
            <a:ext cx="116958" cy="18075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2"/>
          <p:cNvSpPr txBox="1">
            <a:spLocks noGrp="1"/>
          </p:cNvSpPr>
          <p:nvPr>
            <p:ph type="title"/>
          </p:nvPr>
        </p:nvSpPr>
        <p:spPr>
          <a:xfrm>
            <a:off x="729450" y="1758200"/>
            <a:ext cx="7688700" cy="71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None/>
            </a:pPr>
            <a:r>
              <a:rPr lang="en-US"/>
              <a:t>Limitations</a:t>
            </a:r>
            <a:endParaRPr/>
          </a:p>
        </p:txBody>
      </p:sp>
      <p:sp>
        <p:nvSpPr>
          <p:cNvPr id="295" name="Google Shape;295;p32"/>
          <p:cNvSpPr txBox="1">
            <a:spLocks noGrp="1"/>
          </p:cNvSpPr>
          <p:nvPr>
            <p:ph type="body" idx="1"/>
          </p:nvPr>
        </p:nvSpPr>
        <p:spPr>
          <a:xfrm>
            <a:off x="729450" y="2771833"/>
            <a:ext cx="7688700" cy="301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altLang="zh-TW" sz="1400" dirty="0" smtClean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two </a:t>
            </a:r>
            <a:r>
              <a:rPr lang="en-US" altLang="zh-TW" sz="1400" dirty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key areas for improvement</a:t>
            </a:r>
            <a:r>
              <a:rPr lang="en-US" altLang="zh-TW" sz="1400" dirty="0" smtClean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:</a:t>
            </a:r>
          </a:p>
          <a:p>
            <a:endParaRPr lang="en-US" altLang="zh-TW" sz="1400" dirty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TW" sz="1400" dirty="0" smtClean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TW" sz="1400" dirty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TW" sz="1400" dirty="0" smtClean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TW" sz="1400" dirty="0" smtClean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TW" sz="1400" dirty="0">
                <a:solidFill>
                  <a:schemeClr val="bg2"/>
                </a:solidFill>
                <a:latin typeface="Arial" charset="0"/>
                <a:ea typeface="Arial" charset="0"/>
                <a:cs typeface="Arial" charset="0"/>
              </a:rPr>
              <a:t>developing a sufficiently realistic environment to represent the real world is challenging </a:t>
            </a:r>
          </a:p>
          <a:p>
            <a:endParaRPr lang="en-US" altLang="zh-TW" sz="1400" dirty="0">
              <a:solidFill>
                <a:schemeClr val="bg2"/>
              </a:solidFill>
              <a:latin typeface="Arial" charset="0"/>
              <a:ea typeface="Arial" charset="0"/>
              <a:cs typeface="Arial" charset="0"/>
            </a:endParaRPr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endParaRPr dirty="0"/>
          </a:p>
          <a:p>
            <a:pPr marL="45720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endParaRPr dirty="0"/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endParaRPr dirty="0"/>
          </a:p>
        </p:txBody>
      </p:sp>
      <p:sp>
        <p:nvSpPr>
          <p:cNvPr id="296" name="Google Shape;296;p32"/>
          <p:cNvSpPr/>
          <p:nvPr/>
        </p:nvSpPr>
        <p:spPr>
          <a:xfrm>
            <a:off x="1186650" y="3146154"/>
            <a:ext cx="742395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1400"/>
            </a:pPr>
            <a:r>
              <a:rPr lang="en-US" sz="1400" b="0" u="none" strike="noStrike" cap="none" dirty="0">
                <a:solidFill>
                  <a:srgbClr val="000000"/>
                </a:solidFill>
                <a:sym typeface="Arial"/>
              </a:rPr>
              <a:t>- </a:t>
            </a:r>
            <a:r>
              <a:rPr lang="en-US" altLang="zh-TW" dirty="0" smtClean="0"/>
              <a:t>the </a:t>
            </a:r>
            <a:r>
              <a:rPr lang="en-US" altLang="zh-TW" dirty="0"/>
              <a:t>gap between training and the real world through realistic network simulation </a:t>
            </a:r>
          </a:p>
        </p:txBody>
      </p:sp>
      <p:sp>
        <p:nvSpPr>
          <p:cNvPr id="297" name="Google Shape;297;p32"/>
          <p:cNvSpPr/>
          <p:nvPr/>
        </p:nvSpPr>
        <p:spPr>
          <a:xfrm>
            <a:off x="1193000" y="3505556"/>
            <a:ext cx="58047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1400"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dirty="0" smtClean="0"/>
              <a:t>design </a:t>
            </a:r>
            <a:r>
              <a:rPr lang="en-US" altLang="zh-TW" dirty="0"/>
              <a:t>of a reward function that leads to high QoE </a:t>
            </a:r>
          </a:p>
        </p:txBody>
      </p:sp>
      <p:sp>
        <p:nvSpPr>
          <p:cNvPr id="298" name="Google Shape;298;p32"/>
          <p:cNvSpPr/>
          <p:nvPr/>
        </p:nvSpPr>
        <p:spPr>
          <a:xfrm>
            <a:off x="1186650" y="4401292"/>
            <a:ext cx="518875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1400"/>
            </a:pPr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dirty="0" smtClean="0"/>
              <a:t>using </a:t>
            </a:r>
            <a:r>
              <a:rPr lang="en-US" altLang="zh-TW" dirty="0"/>
              <a:t>a generative model to produce realistic network traces </a:t>
            </a:r>
          </a:p>
        </p:txBody>
      </p:sp>
      <p:sp>
        <p:nvSpPr>
          <p:cNvPr id="299" name="Google Shape;299;p32"/>
          <p:cNvSpPr/>
          <p:nvPr/>
        </p:nvSpPr>
        <p:spPr>
          <a:xfrm>
            <a:off x="1193000" y="4777425"/>
            <a:ext cx="7303300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US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n-US" altLang="zh-TW" dirty="0" smtClean="0"/>
              <a:t>build </a:t>
            </a:r>
            <a:r>
              <a:rPr lang="en-US" altLang="zh-TW" dirty="0"/>
              <a:t>a distributed testbed to enable large scale training using real network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482</TotalTime>
  <Words>861</Words>
  <Application>Microsoft Office PowerPoint</Application>
  <PresentationFormat>如螢幕大小 (4:3)</PresentationFormat>
  <Paragraphs>106</Paragraphs>
  <Slides>10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22" baseType="lpstr">
      <vt:lpstr>-apple-system</vt:lpstr>
      <vt:lpstr>CMMI10</vt:lpstr>
      <vt:lpstr>CMSY10</vt:lpstr>
      <vt:lpstr>Lato</vt:lpstr>
      <vt:lpstr>NimbusRomNo9L</vt:lpstr>
      <vt:lpstr>Raleway</vt:lpstr>
      <vt:lpstr>新細明體</vt:lpstr>
      <vt:lpstr>Arial</vt:lpstr>
      <vt:lpstr>Arial Black</vt:lpstr>
      <vt:lpstr>Cambria Math</vt:lpstr>
      <vt:lpstr>Wingdings</vt:lpstr>
      <vt:lpstr>Streamline</vt:lpstr>
      <vt:lpstr>Reinforcement learning for bandwidth estimation and congestion control in real-time communications   June 2 2021</vt:lpstr>
      <vt:lpstr>Outline</vt:lpstr>
      <vt:lpstr>Introduction</vt:lpstr>
      <vt:lpstr>Introduction</vt:lpstr>
      <vt:lpstr>R3Net: An Initial scheme</vt:lpstr>
      <vt:lpstr>Model and Training  </vt:lpstr>
      <vt:lpstr>Evaluation  </vt:lpstr>
      <vt:lpstr>Evaluation Using Real Networks </vt:lpstr>
      <vt:lpstr>Limitations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Reinforcement learning for bandwidth estimation and congestion control in real-time communications   June 2 2021</dc:title>
  <dc:creator>SeitetsuKou</dc:creator>
  <cp:lastModifiedBy>Karlschuang</cp:lastModifiedBy>
  <cp:revision>46</cp:revision>
  <dcterms:modified xsi:type="dcterms:W3CDTF">2021-06-02T09:39:43Z</dcterms:modified>
</cp:coreProperties>
</file>