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83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5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6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348C-06DC-44F4-BC87-537824E1588D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CF67-00DC-461B-A3E0-49D42BFAEB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42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2CE62-0CF9-4244-81E2-133E165BD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C9007C-FC58-42CB-BEAC-A86B88E27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296AB0-F393-4DF6-9B80-F80D938A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E0B2-927E-4726-BDC3-74FD6C6C0CA7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5A069-9180-4672-A840-22037C7D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5D4A54-3CA3-4C84-B500-8A3EADF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0DA70-1272-4419-889A-A750BF9E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E7CDB6-A051-4200-9A1A-4D8F382C2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06D03A-AF54-4754-BE02-2C3386C1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D971-6638-4E42-BD49-7E050C1F6242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92055E-6150-42D9-8C39-CC22762A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DDF32-F5D6-492A-8290-107FC06F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61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B5E187-C678-4496-9F15-3D620114E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85930B-2E6D-464C-86FA-E88633840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186B3-ACFA-4727-8FD3-C10E2BB9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93B-2A5E-4C1E-A725-33BB03C12FBF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5742ED-6EA3-45AC-AC9B-BF90CCC0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9ED1F2-9039-4A51-80AD-9BF24386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5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EA3987-B5BF-4D4F-B7D7-55E2B290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27C801-0577-49DE-BEA5-37E3A856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E18B14-E079-4AB0-9423-A1989C31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33F2-9832-4481-B828-7296E828FEEB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02CB-D893-42E0-9926-1F1C2984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EF1EF7-2B60-4413-BE36-D3AA310D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7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F036B-989A-4D3E-89B6-5E393AAA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94D983-3EC3-4A65-A2EC-D7E81152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E93F03-1497-41AD-94E5-141519B4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A36F-EADE-4AD3-A894-DEA21CBEE5E6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9DF3B0-1761-43E2-B0F0-310F9FC6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2E199-7DFB-447C-89AC-EEBBDBD3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59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7ADB9-5DBB-4BC7-B4B6-FC42D2C5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8C5B80-1D64-4159-B7DB-8575F6249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43D482-DD45-453E-B85A-829A94357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01F823-CE80-443B-BD98-5A211FF3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38D-1D7F-4F95-B3E7-DCB6536E261F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544828-6598-43CA-9AAC-DAC37CAE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F40FC1-A9D3-4C45-AA19-18834ECE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487CD-D81E-405B-B535-6E9AF1E7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E44598-17EA-4E72-8586-0643E228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4E414C-50C8-4566-B7BC-B9923DE5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FA8AEB-F2B7-4AA5-8880-C2128E72C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715691-6F82-4E4C-B6DB-FE8D53705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A6C300-41B7-48B9-9A06-21B099CA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4E35-CB60-4DE8-BAFA-6161435740E4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EF749B-2FC3-4AF7-8A9D-1826A33A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31611E-4DA4-4115-9BD7-D1ECBE0F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7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28B7B-C7A4-455C-828F-36E3F706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C69278-4420-4765-AF0C-DA469AC5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9B45-6498-45A3-8662-66C944988DE8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354CDA-4F1B-4FC1-BC6E-C5552D9E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316CE7-5D73-443E-AA93-7A7F9317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3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B33573-0C82-418A-940B-B08C44B4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8339-4C8A-49E5-8022-8309837F9FBA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8DFBA4-4B9F-4B02-8A7E-4C670EE1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029705-2571-4089-AC9A-53D961CC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85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08704-562A-4F7C-86B7-2ADD7167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E0A07D-CEDC-416B-A476-F317C317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87213A-C0DC-4AB2-BDB0-D1BFCA2B4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8AC728-0C66-4778-A51B-79EA37FA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3FC9-07B6-4D10-97C7-501F293B0B16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17AE5D-4EAB-405C-8FBE-0177F908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1C6941-F4FF-4667-A1CF-B6A9F21C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8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C9813-3A05-45A3-AF44-32B293F9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E05630-EBDD-444B-B8F5-859BDE8AB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442463-5949-4E01-A71E-512AF4DA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015B04-B06A-4E08-B4E0-C781EDB7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7509-9229-42DF-BD66-E0E665810C61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685D8B-D1F3-47EE-B21C-0A2D88E3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FF6FA2-0A77-4F58-A8D4-CDDC04A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64D13B-3A85-4F75-A176-4F041574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049F9C-2BDF-4AD3-9FF9-C0C4E663D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B2A50-E709-42BE-97F2-EB95F16CB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B3A5-AD23-4971-A4F0-B3898BBE113D}" type="datetime1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6122E-B784-442D-9632-471EF643B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D8A36-91D8-4A37-BEEA-B3DE4A22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E5F-3B3D-4919-B547-9C1BD8E5C1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7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EA038-111F-4F19-B8DC-9E78BE682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Ensemble Distillation for Robust Model Fusion in</a:t>
            </a:r>
            <a:br>
              <a:rPr lang="en-US" altLang="zh-CN" sz="4800" dirty="0"/>
            </a:br>
            <a:r>
              <a:rPr lang="en-US" altLang="zh-CN" sz="4800" dirty="0"/>
              <a:t>Federated Learning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41CB8B-76B8-4228-8279-0FA3725BD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34th Conference on Neural Information Processing Systems (</a:t>
            </a:r>
            <a:r>
              <a:rPr lang="en-US" altLang="zh-CN" dirty="0" err="1"/>
              <a:t>NeurIPS</a:t>
            </a:r>
            <a:r>
              <a:rPr lang="en-US" altLang="zh-CN" dirty="0"/>
              <a:t> 2020)</a:t>
            </a:r>
          </a:p>
          <a:p>
            <a:r>
              <a:rPr lang="en-US" altLang="zh-CN" dirty="0"/>
              <a:t>Tao Lin, </a:t>
            </a:r>
            <a:r>
              <a:rPr lang="en-US" altLang="zh-CN" dirty="0" err="1"/>
              <a:t>Lingjing</a:t>
            </a:r>
            <a:r>
              <a:rPr lang="en-US" altLang="zh-CN" dirty="0"/>
              <a:t> Kong, Sebastian U. Stich, Martin </a:t>
            </a:r>
            <a:r>
              <a:rPr lang="en-US" altLang="zh-CN" dirty="0" err="1"/>
              <a:t>Jaggi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MLO, EPFL, Switzerland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B94083-505A-4FBF-8FFC-B78B43EA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32B1E-F5DF-4668-8A24-5F960977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Algorithm </a:t>
            </a:r>
            <a:br>
              <a:rPr lang="en-US" altLang="zh-CN" dirty="0">
                <a:solidFill>
                  <a:prstClr val="black"/>
                </a:solidFill>
              </a:rPr>
            </a:br>
            <a:r>
              <a:rPr lang="en-US" altLang="zh-CN" sz="3200" dirty="0">
                <a:solidFill>
                  <a:prstClr val="black"/>
                </a:solidFill>
              </a:rPr>
              <a:t>Heterogeneous FL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447020-66A1-4452-8741-F9001336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Taking </a:t>
            </a:r>
            <a:r>
              <a:rPr lang="en-US" altLang="zh-CN" dirty="0" err="1"/>
              <a:t>FedAvg</a:t>
            </a:r>
            <a:r>
              <a:rPr lang="en-US" altLang="zh-CN" dirty="0"/>
              <a:t> between</a:t>
            </a:r>
          </a:p>
          <a:p>
            <a:pPr marL="0" indent="0">
              <a:buNone/>
            </a:pPr>
            <a:r>
              <a:rPr lang="en-US" altLang="zh-CN" dirty="0"/>
              <a:t>  same model type 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For each initial model, </a:t>
            </a:r>
          </a:p>
          <a:p>
            <a:pPr marL="0" indent="0">
              <a:buNone/>
            </a:pPr>
            <a:r>
              <a:rPr lang="en-US" altLang="zh-CN" dirty="0"/>
              <a:t>  distillation from </a:t>
            </a:r>
            <a:r>
              <a:rPr lang="en-US" altLang="zh-CN" dirty="0">
                <a:solidFill>
                  <a:srgbClr val="FF0000"/>
                </a:solidFill>
              </a:rPr>
              <a:t>any type</a:t>
            </a:r>
          </a:p>
          <a:p>
            <a:pPr marL="0" indent="0">
              <a:buNone/>
            </a:pPr>
            <a:r>
              <a:rPr lang="en-US" altLang="zh-CN" dirty="0"/>
              <a:t>  of client models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Send back the model of</a:t>
            </a:r>
          </a:p>
          <a:p>
            <a:pPr marL="0" indent="0">
              <a:buNone/>
            </a:pPr>
            <a:r>
              <a:rPr lang="en-US" altLang="zh-CN" dirty="0"/>
              <a:t>  same type to user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D121CD-5632-4591-903D-2B343E94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9AD179-088E-4861-AB90-CB6E9532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963" y="1915319"/>
            <a:ext cx="6642871" cy="4351338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07061833-E02A-4E5C-BCEE-791B9055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4774" y="1094173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33034-16CD-4D7B-853F-581D5872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52947-89DB-4D3A-AE95-CB31F258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 : </a:t>
            </a:r>
            <a:r>
              <a:rPr lang="en-US" altLang="zh-CN" dirty="0" err="1"/>
              <a:t>ResNet</a:t>
            </a:r>
            <a:r>
              <a:rPr lang="en-US" altLang="zh-CN" dirty="0"/>
              <a:t>, </a:t>
            </a:r>
            <a:r>
              <a:rPr lang="en-US" altLang="zh-CN" dirty="0" err="1"/>
              <a:t>Vgg</a:t>
            </a:r>
            <a:r>
              <a:rPr lang="en-US" altLang="zh-CN" dirty="0"/>
              <a:t>, ShuffleNetV2, </a:t>
            </a:r>
            <a:r>
              <a:rPr lang="en-US" altLang="zh-CN" dirty="0" err="1"/>
              <a:t>DistillBERT</a:t>
            </a:r>
            <a:endParaRPr lang="en-US" altLang="zh-CN" dirty="0"/>
          </a:p>
          <a:p>
            <a:r>
              <a:rPr lang="en-US" altLang="zh-CN" dirty="0"/>
              <a:t>Dataset: CIFAR-10/100, ImageNet, AG News, SST2</a:t>
            </a:r>
          </a:p>
          <a:p>
            <a:r>
              <a:rPr lang="en-US" altLang="zh-CN" dirty="0"/>
              <a:t>α: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non-</a:t>
            </a:r>
            <a:r>
              <a:rPr lang="en-US" altLang="zh-CN" dirty="0" err="1"/>
              <a:t>iid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</a:p>
          <a:p>
            <a:r>
              <a:rPr lang="en-US" altLang="zh-CN" dirty="0"/>
              <a:t>Validation set: 10%, 1%, 1% of CIFAR-10/100, ImageNet, SST2 respectively</a:t>
            </a:r>
          </a:p>
          <a:p>
            <a:r>
              <a:rPr lang="en-US" altLang="zh-CN" dirty="0"/>
              <a:t>Default distillation dataset: CIFAR100, ImageNet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789B7C-071F-4319-BDE9-329EC31C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72FFF-488B-453E-AAA4-3B42B44B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71095"/>
            <a:ext cx="6127059" cy="16408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F8387F-587B-45B3-B2AD-BCE1CAB0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584" y="4668677"/>
            <a:ext cx="2141189" cy="16876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BF57F3-6E46-413E-986C-FC6931547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084" y="4668677"/>
            <a:ext cx="2112716" cy="16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64785-9EF9-4B3E-B886-C6A0D83E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br>
              <a:rPr lang="en-US" altLang="zh-CN" dirty="0"/>
            </a:br>
            <a:r>
              <a:rPr lang="en-US" altLang="zh-CN" sz="3200" dirty="0"/>
              <a:t>Baselines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49F1B-D07A-4DB2-BE4F-0A3351F26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FedAvg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FedProx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FedAvgM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FedMA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ACB2F6-8F88-46F4-A91E-77BBF090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29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CCF75-9361-4A91-9DD5-6643988A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list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1493A-DA3B-4EBE-81A2-FF298752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Compare with common FL settings</a:t>
            </a:r>
          </a:p>
          <a:p>
            <a:endParaRPr lang="en-US" altLang="zh-CN" dirty="0"/>
          </a:p>
          <a:p>
            <a:r>
              <a:rPr lang="en-US" altLang="zh-CN" dirty="0"/>
              <a:t>The advantage of </a:t>
            </a:r>
            <a:r>
              <a:rPr lang="en-US" altLang="zh-CN" dirty="0" err="1"/>
              <a:t>FedDF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Compatibility Experiment with other methods</a:t>
            </a:r>
          </a:p>
          <a:p>
            <a:endParaRPr lang="en-US" altLang="zh-CN" dirty="0"/>
          </a:p>
          <a:p>
            <a:r>
              <a:rPr lang="en-US" altLang="zh-CN" dirty="0"/>
              <a:t>Case study</a:t>
            </a:r>
          </a:p>
          <a:p>
            <a:endParaRPr lang="en-US" altLang="zh-CN" dirty="0"/>
          </a:p>
          <a:p>
            <a:r>
              <a:rPr lang="en-US" altLang="zh-CN" dirty="0"/>
              <a:t>Understanding </a:t>
            </a:r>
            <a:r>
              <a:rPr lang="en-US" altLang="zh-CN" dirty="0" err="1"/>
              <a:t>FedDF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139537-01D0-4012-BD92-12406D61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BBBF1C-ABAF-435C-9C0D-F784C0AD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on common FL settings</a:t>
            </a:r>
            <a:br>
              <a:rPr lang="en-US" altLang="zh-CN" dirty="0"/>
            </a:br>
            <a:r>
              <a:rPr lang="en-US" altLang="zh-CN" sz="3200" dirty="0" err="1"/>
              <a:t>FedAvg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DCCC6F-5B6D-45C0-8177-076F0863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FedDF</a:t>
            </a:r>
            <a:r>
              <a:rPr lang="en-US" altLang="zh-CN" dirty="0"/>
              <a:t> benefits from </a:t>
            </a:r>
            <a:r>
              <a:rPr lang="en-US" altLang="zh-CN" dirty="0">
                <a:solidFill>
                  <a:srgbClr val="FF0000"/>
                </a:solidFill>
              </a:rPr>
              <a:t>larger local epochs</a:t>
            </a:r>
            <a:endParaRPr lang="en-US" altLang="zh-CN" dirty="0"/>
          </a:p>
          <a:p>
            <a:r>
              <a:rPr lang="en-US" altLang="zh-CN" dirty="0"/>
              <a:t>Performance of </a:t>
            </a:r>
            <a:r>
              <a:rPr lang="en-US" altLang="zh-CN" dirty="0" err="1"/>
              <a:t>FedDF</a:t>
            </a:r>
            <a:r>
              <a:rPr lang="en-US" altLang="zh-CN" dirty="0"/>
              <a:t> decided by the number of local epochs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9C26B-FEB8-4530-9E26-3C4D2110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291BD4-8369-4CFF-8B1D-F3A360E6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7" y="3733664"/>
            <a:ext cx="7553379" cy="27113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7AB03D-6A36-45DB-87EC-0FD7FB61D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214" y="3697454"/>
            <a:ext cx="3710103" cy="27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7896F-36B3-4F80-ADCB-E5C95A02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on common FL settings</a:t>
            </a:r>
            <a:br>
              <a:rPr lang="en-US" altLang="zh-CN" dirty="0"/>
            </a:br>
            <a:r>
              <a:rPr lang="en-US" altLang="zh-CN" sz="3200" dirty="0"/>
              <a:t>Learning rate decay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C64727-0550-4872-BACC-279274CBD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Baseline </a:t>
            </a:r>
            <a:r>
              <a:rPr lang="en-US" altLang="zh-CN" dirty="0" err="1"/>
              <a:t>FedAvg</a:t>
            </a:r>
            <a:r>
              <a:rPr lang="en-US" altLang="zh-CN" dirty="0"/>
              <a:t>, CIFAR-10, ResNet-8</a:t>
            </a:r>
          </a:p>
          <a:p>
            <a:r>
              <a:rPr lang="en-US" altLang="zh-CN" dirty="0"/>
              <a:t>We cannot observe the benefits of decaying the learning rate</a:t>
            </a:r>
          </a:p>
          <a:p>
            <a:r>
              <a:rPr lang="en-US" altLang="zh-CN" dirty="0"/>
              <a:t>Turn off the learning rate decay for the experiments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12C740-C519-444F-9D6C-060C7AF6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AF87A2-6685-4B10-AB2C-DB8631FF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1" y="3338324"/>
            <a:ext cx="11470377" cy="3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07F5D-8944-43BC-870A-9F8045AC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Advantages of </a:t>
            </a:r>
            <a:r>
              <a:rPr lang="en-US" altLang="zh-CN" dirty="0" err="1"/>
              <a:t>FedDF</a:t>
            </a:r>
            <a:br>
              <a:rPr lang="en-US" altLang="zh-CN" dirty="0"/>
            </a:br>
            <a:r>
              <a:rPr lang="en-US" altLang="zh-CN" sz="3200" dirty="0"/>
              <a:t>Ablation study: Model initialization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8485DD-E523-4538-A3A3-7628A1EB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6438" cy="4351338"/>
          </a:xfrm>
        </p:spPr>
        <p:txBody>
          <a:bodyPr/>
          <a:lstStyle/>
          <a:p>
            <a:r>
              <a:rPr lang="en-US" altLang="zh-CN" dirty="0"/>
              <a:t>Average: Distillation model initial from the uniformly averaged model of this communication round</a:t>
            </a:r>
          </a:p>
          <a:p>
            <a:endParaRPr lang="en-US" altLang="zh-CN" dirty="0"/>
          </a:p>
          <a:p>
            <a:r>
              <a:rPr lang="en-US" altLang="zh-CN" dirty="0"/>
              <a:t>Previous: Distillation model initial from the previous communication round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135FCF-C7F8-4E07-B6B2-555DC386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9E169E-17A1-4A97-92A0-6D5F84D0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04" y="4257135"/>
            <a:ext cx="10380542" cy="20095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E2DC17A-E2DD-40A3-B5B9-B3EB293AB04C}"/>
              </a:ext>
            </a:extLst>
          </p:cNvPr>
          <p:cNvSpPr/>
          <p:nvPr/>
        </p:nvSpPr>
        <p:spPr>
          <a:xfrm>
            <a:off x="3956538" y="5363308"/>
            <a:ext cx="1600200" cy="6770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201D58-F908-44EC-AB38-81940F0121F9}"/>
              </a:ext>
            </a:extLst>
          </p:cNvPr>
          <p:cNvSpPr/>
          <p:nvPr/>
        </p:nvSpPr>
        <p:spPr>
          <a:xfrm>
            <a:off x="7634792" y="5366239"/>
            <a:ext cx="1600200" cy="6770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6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2FD03-F8AE-456B-8B03-F3CB8001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The Advantages of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FedDF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Ablation study: Local training optimizer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33F961-02A0-48EC-8B81-1040C7E7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FedDF</a:t>
            </a:r>
            <a:r>
              <a:rPr lang="en-US" altLang="zh-CN" dirty="0"/>
              <a:t> robust to data heterogeneity</a:t>
            </a:r>
          </a:p>
          <a:p>
            <a:r>
              <a:rPr lang="en-US" altLang="zh-CN" dirty="0" err="1"/>
              <a:t>FedDF</a:t>
            </a:r>
            <a:r>
              <a:rPr lang="en-US" altLang="zh-CN" dirty="0"/>
              <a:t> also get the benefit from Adam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706DB0-83D8-482A-B0CA-EF646BA4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CB8B03-A8AD-42D8-856B-127A1728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58" y="4220307"/>
            <a:ext cx="8996284" cy="18732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C3CC4D5-DFE8-4040-B530-5E1E1FFB3706}"/>
              </a:ext>
            </a:extLst>
          </p:cNvPr>
          <p:cNvSpPr/>
          <p:nvPr/>
        </p:nvSpPr>
        <p:spPr>
          <a:xfrm>
            <a:off x="5439213" y="5561511"/>
            <a:ext cx="917626" cy="353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15155A-9490-43C9-8A53-A92347A7C2F5}"/>
              </a:ext>
            </a:extLst>
          </p:cNvPr>
          <p:cNvSpPr/>
          <p:nvPr/>
        </p:nvSpPr>
        <p:spPr>
          <a:xfrm>
            <a:off x="8016678" y="5561511"/>
            <a:ext cx="917625" cy="353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8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F3C7C-CE39-4B43-8E15-567EC376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The Advantages of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FedDF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Ablation study: Distillation optimizer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6F9433-AC9D-4CA3-B2B9-73EBAA12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SWA (Stochastic Weight Averaging): Improved SGD optimizer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AA3AF9-29F8-4A94-BA5E-48F2BCCA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F488C3-22EE-4C14-B883-2B8BF025C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69" y="3727940"/>
            <a:ext cx="8408431" cy="20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048D7-3E38-486A-B88D-689E4C17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The Advantages of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FedDF</a:t>
            </a:r>
            <a:br>
              <a:rPr lang="en-US" altLang="zh-CN" dirty="0"/>
            </a:br>
            <a:r>
              <a:rPr lang="en-US" altLang="zh-CN" sz="3200" dirty="0"/>
              <a:t>Comparison of </a:t>
            </a:r>
            <a:r>
              <a:rPr lang="en-US" altLang="zh-CN" sz="3200" dirty="0" err="1"/>
              <a:t>FedDF</a:t>
            </a:r>
            <a:r>
              <a:rPr lang="en-US" altLang="zh-CN" sz="3200" dirty="0"/>
              <a:t> with other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38312-43C5-4697-B4F3-645B2FC0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6777" cy="4351338"/>
          </a:xfrm>
        </p:spPr>
        <p:txBody>
          <a:bodyPr/>
          <a:lstStyle/>
          <a:p>
            <a:r>
              <a:rPr lang="en-US" altLang="zh-CN" dirty="0"/>
              <a:t>Increase local epochs can reduce communication round significantly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10F32E-9899-4FAF-8B11-475E0AB9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1D3503-5980-424A-9122-2D91390A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0" y="2787158"/>
            <a:ext cx="11679280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6CCAB-CE95-4B90-B66D-67D5BD9A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19B65A-ED51-4371-BB9F-8F9D09E55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</a:t>
            </a:r>
            <a:r>
              <a:rPr lang="en-US" altLang="zh-CN" dirty="0" err="1"/>
              <a:t>FedAvg</a:t>
            </a:r>
            <a:r>
              <a:rPr lang="en-US" altLang="zh-CN" dirty="0"/>
              <a:t>, directly averaging model not always work in heterogenous clients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3A080B-D243-4F63-AC01-EC821CA5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EBE6B2-8F63-48C4-A55C-90AEFE1D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77" y="2915479"/>
            <a:ext cx="6665232" cy="31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482A9-B36A-4DDF-88E9-1DB925F1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Compatibility Experiment</a:t>
            </a:r>
            <a:b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Batch norm, Group norm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0F333A-F89C-48E2-BCFA-4A5BA36FE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Group norm: GN has better performance than BN on heterogeneous training data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DF9C30-B3F3-4B19-A982-739288F7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A92A2B-3062-42AB-8E08-3AB785DC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2" y="3591902"/>
            <a:ext cx="11404987" cy="20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0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92667-3271-4F88-815F-43428079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Compatibility Experiment</a:t>
            </a:r>
            <a:b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lang="en-US" altLang="zh-CN" sz="3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P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roximal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regularizer</a:t>
            </a:r>
            <a:endParaRPr lang="zh-CN" altLang="en-US" sz="60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079C47-81DD-4AA2-A496-357A1CCA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Add local proximal </a:t>
            </a:r>
            <a:r>
              <a:rPr lang="en-US" altLang="zh-CN" dirty="0" err="1"/>
              <a:t>regularizer</a:t>
            </a:r>
            <a:r>
              <a:rPr lang="en-US" altLang="zh-CN" dirty="0"/>
              <a:t> to avoid over-fitting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FEE902-622C-467C-BC77-CC743B44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79799A-FE06-46DC-9A6B-0A866C18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67" y="3051301"/>
            <a:ext cx="8516403" cy="18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BB834-7F85-48BB-BBD5-665E1D82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Compatibility Experiment</a:t>
            </a:r>
            <a:b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lang="en-US" altLang="zh-CN" sz="3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VGG-9 (Not design for BN)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80CBA-BA45-4B81-B1DB-07E78B69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Apply drop worst method to filter the worst ( Acc &lt; 10% ) model before </a:t>
            </a:r>
            <a:r>
              <a:rPr lang="en-US" altLang="zh-CN" dirty="0" err="1"/>
              <a:t>FedAvg</a:t>
            </a:r>
            <a:r>
              <a:rPr lang="en-US" altLang="zh-CN" dirty="0"/>
              <a:t> (initial distillation model)</a:t>
            </a:r>
          </a:p>
          <a:p>
            <a:r>
              <a:rPr lang="en-US" altLang="zh-CN" dirty="0" err="1"/>
              <a:t>FedMA</a:t>
            </a:r>
            <a:r>
              <a:rPr lang="en-US" altLang="zh-CN" dirty="0"/>
              <a:t> does not support drop-worst operation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594128-308D-45A1-A9A0-56CC49D4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C07982-93FE-4226-9CE6-AC62AE42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3442906"/>
            <a:ext cx="11736438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B2230-BE7D-425A-8B59-70E02B3A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Compatibility Experiment</a:t>
            </a:r>
            <a:b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NLP task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254D92-0F19-4C84-BAB4-15CA87C0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50% of dataset for training, another 50% for distillation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F65217-FC91-4E39-8870-01A660BD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F7F68D-73C1-49F0-9D58-7A03CCEF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3" y="2355292"/>
            <a:ext cx="11545911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8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69F34-300B-4B15-A15C-AB57028F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Case study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Low-precision models (Quantization)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265D4-A3F0-4953-BF69-E10309AC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FedDF</a:t>
            </a:r>
            <a:r>
              <a:rPr lang="en-US" altLang="zh-CN" dirty="0"/>
              <a:t> consistently outperforms other methods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7BA46D-1267-41AE-AAC3-3281473A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D0CA07-2E7E-4050-B0F3-C702F772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4" y="3507264"/>
            <a:ext cx="12398166" cy="22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22813-8EDC-4F77-B4AF-042C7E4F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Case study</a:t>
            </a:r>
            <a:br>
              <a:rPr lang="en-US" altLang="zh-CN" dirty="0"/>
            </a:br>
            <a:r>
              <a:rPr lang="en-US" altLang="zh-CN" sz="3200" dirty="0"/>
              <a:t>Heterogeneous systems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506B9-1F1B-4A4F-8EB1-E6F08D42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5" y="2210150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Distillation dataset: use CIFAR-100, STL-10 respectively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D5299B-6DBD-4EF9-B700-181B7C5C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4676FC-C823-43B1-A6CA-E7872376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3" y="1646238"/>
            <a:ext cx="5311649" cy="41144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6CEC24-B46D-40F4-A790-AFC26391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002" y="1646238"/>
            <a:ext cx="5377798" cy="41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EA068-1075-45C6-A09D-A276624C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Case study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Heterogeneous systems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3D06B9-39DD-42D1-AF8F-4A68CB63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Distillation dataset: </a:t>
            </a:r>
          </a:p>
          <a:p>
            <a:pPr marL="0" indent="0">
              <a:buNone/>
            </a:pPr>
            <a:r>
              <a:rPr lang="en-US" altLang="zh-CN" dirty="0"/>
              <a:t>  STL-10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Training dataset contains</a:t>
            </a:r>
          </a:p>
          <a:p>
            <a:pPr marL="0" indent="0">
              <a:buNone/>
            </a:pPr>
            <a:r>
              <a:rPr lang="en-US" altLang="zh-CN" dirty="0"/>
              <a:t>  much number of classes</a:t>
            </a:r>
          </a:p>
          <a:p>
            <a:pPr marL="0" indent="0">
              <a:buNone/>
            </a:pPr>
            <a:r>
              <a:rPr lang="en-US" altLang="zh-CN" dirty="0"/>
              <a:t>  than distillation dataset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71C9B6-5672-49C6-ABFA-39F85AFA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E0AAAD-7CAB-45AF-83C5-67B43C8E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516" y="1690688"/>
            <a:ext cx="7230484" cy="494416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CEC320E-1BAE-4273-BEB6-D10EF27DB2DE}"/>
              </a:ext>
            </a:extLst>
          </p:cNvPr>
          <p:cNvCxnSpPr/>
          <p:nvPr/>
        </p:nvCxnSpPr>
        <p:spPr>
          <a:xfrm flipV="1">
            <a:off x="4730262" y="3130062"/>
            <a:ext cx="2919046" cy="1617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左大括号 8">
            <a:extLst>
              <a:ext uri="{FF2B5EF4-FFF2-40B4-BE49-F238E27FC236}">
                <a16:creationId xmlns:a16="http://schemas.microsoft.com/office/drawing/2014/main" id="{E04F2387-20A0-4A3C-9E08-F700824FF3BC}"/>
              </a:ext>
            </a:extLst>
          </p:cNvPr>
          <p:cNvSpPr/>
          <p:nvPr/>
        </p:nvSpPr>
        <p:spPr>
          <a:xfrm>
            <a:off x="7746022" y="2804746"/>
            <a:ext cx="219809" cy="682758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167B5-7AFF-4087-A0B9-B833C6CD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</a:t>
            </a:r>
            <a:r>
              <a:rPr lang="en-US" altLang="zh-CN" dirty="0" err="1"/>
              <a:t>FedDF</a:t>
            </a:r>
            <a:br>
              <a:rPr lang="zh-CN" altLang="en-US" dirty="0"/>
            </a:br>
            <a:r>
              <a:rPr lang="en-US" altLang="zh-CN" sz="3200" dirty="0"/>
              <a:t>Different distillation datasets (Out-of-domain distillation)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7605DE-49CD-4A53-A591-1FD1CFB7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Show the result in the same training dataset, different distillation datasets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8A4295-38B8-45DA-B31B-8348817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C7B1D4-66AD-49AE-8C8C-5159C596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" y="3347799"/>
            <a:ext cx="11985205" cy="30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60B82CB-DFE7-451A-9B07-E577FF788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16"/>
          <a:stretch/>
        </p:blipFill>
        <p:spPr>
          <a:xfrm>
            <a:off x="2584020" y="1461593"/>
            <a:ext cx="6420275" cy="42201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E066D1-2FE4-46D1-8C69-80123ABD9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15" y="5681709"/>
            <a:ext cx="5311185" cy="117629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DD85214-C0ED-491E-9FF9-0CFBDA10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</a:t>
            </a:r>
            <a:r>
              <a:rPr lang="en-US" altLang="zh-CN" dirty="0" err="1"/>
              <a:t>FedDF</a:t>
            </a:r>
            <a:br>
              <a:rPr lang="en-US" altLang="zh-CN" dirty="0"/>
            </a:br>
            <a:r>
              <a:rPr lang="en-US" altLang="zh-CN" sz="3200" dirty="0"/>
              <a:t>The diversity of the distillation data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EAD4A8-854C-4A95-8535-EBDA9FC5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92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61EE000-BEB8-43C0-9536-6B7E0B7E6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473" y="1429937"/>
            <a:ext cx="6013097" cy="39981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4394DA7-AA51-4337-BCFB-052AC4B3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Understanding </a:t>
            </a:r>
            <a:r>
              <a:rPr lang="en-US" altLang="zh-CN" dirty="0" err="1">
                <a:solidFill>
                  <a:prstClr val="black"/>
                </a:solidFill>
              </a:rPr>
              <a:t>FedDF</a:t>
            </a:r>
            <a:br>
              <a:rPr lang="en-US" altLang="zh-CN" dirty="0">
                <a:solidFill>
                  <a:prstClr val="black"/>
                </a:solidFill>
              </a:rPr>
            </a:br>
            <a:r>
              <a:rPr lang="en-US" altLang="zh-CN" sz="3200" dirty="0">
                <a:solidFill>
                  <a:prstClr val="black"/>
                </a:solidFill>
              </a:rPr>
              <a:t>Different data fractions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2C77B5-9911-434B-AB4E-D2F04FCF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5CF233-55FF-4C44-B922-BC1163A7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74" y="5459096"/>
            <a:ext cx="5822662" cy="13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71B01-37DB-4CAD-AD5E-CD247C04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exists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BA2E3E-467A-4428-93CC-16E065814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Toy example of a 3-class classification</a:t>
            </a:r>
          </a:p>
          <a:p>
            <a:endParaRPr lang="en-US" altLang="zh-CN" dirty="0"/>
          </a:p>
          <a:p>
            <a:r>
              <a:rPr lang="en-US" altLang="zh-CN" dirty="0"/>
              <a:t>Data: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Model: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5CC0D2-8C39-4700-9BCC-50AE8D50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A91F85-3F10-4603-8B26-7E85FB24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74" y="4678751"/>
            <a:ext cx="8618797" cy="19127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8B9486-EC85-4F40-A601-1A01FB4C27C3}"/>
              </a:ext>
            </a:extLst>
          </p:cNvPr>
          <p:cNvSpPr txBox="1"/>
          <p:nvPr/>
        </p:nvSpPr>
        <p:spPr>
          <a:xfrm>
            <a:off x="7645990" y="6443482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Centralized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FD795D-15B3-4A84-BE9D-D66887C5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54" y="2276810"/>
            <a:ext cx="7062609" cy="21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2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08C1D-1BF6-41E4-95A2-BD2FF4B8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Understanding </a:t>
            </a:r>
            <a:r>
              <a:rPr lang="en-US" altLang="zh-CN" dirty="0" err="1">
                <a:solidFill>
                  <a:prstClr val="black"/>
                </a:solidFill>
              </a:rPr>
              <a:t>FedDF</a:t>
            </a:r>
            <a:br>
              <a:rPr lang="en-US" altLang="zh-CN" dirty="0">
                <a:solidFill>
                  <a:prstClr val="black"/>
                </a:solidFill>
              </a:rPr>
            </a:br>
            <a:r>
              <a:rPr lang="en-US" altLang="zh-CN" sz="3200" dirty="0">
                <a:solidFill>
                  <a:prstClr val="black"/>
                </a:solidFill>
              </a:rPr>
              <a:t>Distillation steps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257A54C-756A-471E-BC0F-DB67F1756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119" y="5402420"/>
            <a:ext cx="5704212" cy="131905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9D8FF5-FA42-4977-8527-3754B9C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7D9F09-1FC1-44C5-AC21-2930B222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19" y="1595191"/>
            <a:ext cx="5558359" cy="36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BE998-CC37-4BE7-9D09-68DEF9CF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 conclusion in this paper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FBF895-EED5-437B-BD82-35B2E2D7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A1F505B-756C-4CC3-98B9-0E43D83F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AEE88-C5F4-45FB-91D5-CAF19C0A8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model compress technique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Train a teacher model with big amount of data</a:t>
            </a:r>
          </a:p>
          <a:p>
            <a:r>
              <a:rPr lang="en-US" altLang="zh-CN" dirty="0"/>
              <a:t>Use unlabeled dataset to get </a:t>
            </a:r>
            <a:r>
              <a:rPr lang="en-US" altLang="zh-CN" dirty="0">
                <a:solidFill>
                  <a:srgbClr val="FF0000"/>
                </a:solidFill>
              </a:rPr>
              <a:t>soft target</a:t>
            </a:r>
          </a:p>
          <a:p>
            <a:r>
              <a:rPr lang="en-US" altLang="zh-CN" dirty="0"/>
              <a:t>T is an optimal parameter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9CA8C43-E4DE-4606-B37C-CF41BB1D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distillation</a:t>
            </a:r>
            <a:br>
              <a:rPr lang="en-US" altLang="zh-CN" dirty="0"/>
            </a:br>
            <a:r>
              <a:rPr lang="en-US" altLang="zh-CN" sz="3200" dirty="0"/>
              <a:t>Make teacher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4DC828-559D-4CAC-8FF5-07292187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00E2D3-9BA0-4D30-AD8A-4F42589C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803" y="2878048"/>
            <a:ext cx="2317928" cy="32134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ACD4B46-C257-4E30-84F3-336D2166DAC6}"/>
              </a:ext>
            </a:extLst>
          </p:cNvPr>
          <p:cNvSpPr/>
          <p:nvPr/>
        </p:nvSpPr>
        <p:spPr>
          <a:xfrm>
            <a:off x="9982200" y="3429000"/>
            <a:ext cx="493450" cy="284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79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10E2E-B076-46AC-8506-454E4B38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distillation</a:t>
            </a:r>
            <a:br>
              <a:rPr lang="en-US" altLang="zh-CN" dirty="0"/>
            </a:br>
            <a:r>
              <a:rPr lang="en-US" altLang="zh-CN" sz="3200" dirty="0"/>
              <a:t>Distillation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BD14A-11BD-48A7-9D09-46874BD3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same dataset as </a:t>
            </a:r>
            <a:r>
              <a:rPr lang="en-US" altLang="zh-CN" dirty="0">
                <a:solidFill>
                  <a:srgbClr val="FF0000"/>
                </a:solidFill>
              </a:rPr>
              <a:t>student model </a:t>
            </a:r>
            <a:r>
              <a:rPr lang="en-US" altLang="zh-CN" dirty="0"/>
              <a:t>input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DD9662-216A-4867-9D92-972B0F1F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88DDB1-5ADD-4473-B2F9-DD5363160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43" y="4209680"/>
            <a:ext cx="6373114" cy="264832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E622AFA-5982-4EB8-A504-FFA4E5151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59112"/>
              </p:ext>
            </p:extLst>
          </p:nvPr>
        </p:nvGraphicFramePr>
        <p:xfrm>
          <a:off x="2420275" y="2274200"/>
          <a:ext cx="7351449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483">
                  <a:extLst>
                    <a:ext uri="{9D8B030D-6E8A-4147-A177-3AD203B41FA5}">
                      <a16:colId xmlns:a16="http://schemas.microsoft.com/office/drawing/2014/main" val="3804575561"/>
                    </a:ext>
                  </a:extLst>
                </a:gridCol>
                <a:gridCol w="2450483">
                  <a:extLst>
                    <a:ext uri="{9D8B030D-6E8A-4147-A177-3AD203B41FA5}">
                      <a16:colId xmlns:a16="http://schemas.microsoft.com/office/drawing/2014/main" val="2212004994"/>
                    </a:ext>
                  </a:extLst>
                </a:gridCol>
                <a:gridCol w="2450483">
                  <a:extLst>
                    <a:ext uri="{9D8B030D-6E8A-4147-A177-3AD203B41FA5}">
                      <a16:colId xmlns:a16="http://schemas.microsoft.com/office/drawing/2014/main" val="2160083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Loss type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Soft loss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Hard loss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9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Input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Output of student model, divided by T, calculate distribution by </a:t>
                      </a:r>
                      <a:r>
                        <a:rPr lang="en-US" altLang="zh-CN" sz="1600" dirty="0" err="1"/>
                        <a:t>softmax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Output of student model, calculate distribution by </a:t>
                      </a:r>
                      <a:r>
                        <a:rPr lang="en-US" altLang="zh-CN" sz="1600" dirty="0" err="1"/>
                        <a:t>softmax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0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Target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Soft target [0.1, 0.6, …, 0.1]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Hard target [0, 1, …, 0]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9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Loss function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KLDivergence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Crossentropy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9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86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AB529-53FA-414F-8599-B34AB8D1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6C86C-2D48-4555-8FB7-9249AF82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Federated learning optimize</a:t>
            </a:r>
          </a:p>
          <a:p>
            <a:pPr lvl="1"/>
            <a:r>
              <a:rPr lang="en-US" altLang="zh-CN" dirty="0" err="1"/>
              <a:t>FedMA</a:t>
            </a:r>
            <a:r>
              <a:rPr lang="en-US" altLang="zh-CN" dirty="0"/>
              <a:t>: layer-wise communication</a:t>
            </a:r>
          </a:p>
          <a:p>
            <a:pPr lvl="1"/>
            <a:r>
              <a:rPr lang="en-US" altLang="zh-CN" dirty="0" err="1"/>
              <a:t>FedProx</a:t>
            </a:r>
            <a:r>
              <a:rPr lang="en-US" altLang="zh-CN" dirty="0"/>
              <a:t>: incorporates a proximal term for local training</a:t>
            </a:r>
          </a:p>
          <a:p>
            <a:r>
              <a:rPr lang="en-US" altLang="zh-CN" dirty="0"/>
              <a:t>Knowledge distillation (federated distillation):</a:t>
            </a:r>
          </a:p>
          <a:p>
            <a:pPr lvl="1"/>
            <a:r>
              <a:rPr lang="en-US" altLang="zh-CN" dirty="0"/>
              <a:t>Share logits: Federated distillation</a:t>
            </a:r>
          </a:p>
          <a:p>
            <a:pPr lvl="1"/>
            <a:r>
              <a:rPr lang="en-US" altLang="zh-CN" dirty="0"/>
              <a:t>Share model parameters</a:t>
            </a:r>
          </a:p>
          <a:p>
            <a:r>
              <a:rPr lang="en-US" altLang="zh-CN" dirty="0"/>
              <a:t>Comparison with close FL work</a:t>
            </a:r>
          </a:p>
          <a:p>
            <a:pPr lvl="1"/>
            <a:r>
              <a:rPr lang="en-US" altLang="zh-CN" dirty="0"/>
              <a:t>One-shot fusion</a:t>
            </a:r>
          </a:p>
          <a:p>
            <a:pPr lvl="1"/>
            <a:r>
              <a:rPr lang="en-US" altLang="zh-CN" dirty="0"/>
              <a:t>Federated distillation</a:t>
            </a:r>
          </a:p>
          <a:p>
            <a:pPr lvl="1"/>
            <a:r>
              <a:rPr lang="en-US" altLang="zh-CN" dirty="0"/>
              <a:t>Cronus</a:t>
            </a:r>
          </a:p>
          <a:p>
            <a:pPr lvl="1"/>
            <a:r>
              <a:rPr lang="en-US" altLang="zh-CN" dirty="0" err="1"/>
              <a:t>FedMD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4DEE07-3AA2-4149-84E9-7E6CF6D6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98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C3C2A-A52E-412E-BC00-1FCA4697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br>
              <a:rPr lang="en-US" altLang="zh-CN" dirty="0"/>
            </a:br>
            <a:r>
              <a:rPr lang="en-US" altLang="zh-CN" sz="3200" dirty="0"/>
              <a:t>Similar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2C987-B81B-4D02-A843-CF7E2C03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One-shot fusion: </a:t>
            </a:r>
          </a:p>
          <a:p>
            <a:pPr lvl="1"/>
            <a:r>
              <a:rPr lang="en-US" altLang="zh-CN" dirty="0"/>
              <a:t>Take enough epochs at client</a:t>
            </a:r>
          </a:p>
          <a:p>
            <a:pPr lvl="1"/>
            <a:r>
              <a:rPr lang="en-US" altLang="zh-CN" dirty="0"/>
              <a:t>Select best client model to upload</a:t>
            </a:r>
          </a:p>
          <a:p>
            <a:pPr lvl="1"/>
            <a:r>
              <a:rPr lang="en-US" altLang="zh-CN" dirty="0"/>
              <a:t>Run </a:t>
            </a:r>
            <a:r>
              <a:rPr lang="en-US" altLang="zh-CN" dirty="0" err="1"/>
              <a:t>FedAvg</a:t>
            </a:r>
            <a:r>
              <a:rPr lang="en-US" altLang="zh-CN" dirty="0"/>
              <a:t> or distillation</a:t>
            </a:r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Different to this work: clients must be homogeneous</a:t>
            </a:r>
          </a:p>
          <a:p>
            <a:r>
              <a:rPr lang="en-US" altLang="zh-CN" dirty="0" err="1"/>
              <a:t>FedMD</a:t>
            </a:r>
            <a:r>
              <a:rPr lang="en-US" altLang="zh-CN" dirty="0"/>
              <a:t> and Cronus:</a:t>
            </a:r>
          </a:p>
          <a:p>
            <a:pPr lvl="1"/>
            <a:r>
              <a:rPr lang="en-US" altLang="zh-CN" dirty="0"/>
              <a:t>Exchange logits rather than model parameters</a:t>
            </a:r>
          </a:p>
          <a:p>
            <a:pPr lvl="1"/>
            <a:r>
              <a:rPr lang="en-US" altLang="zh-CN" dirty="0"/>
              <a:t>Cronus is designed for robust FL under poisoning attack</a:t>
            </a:r>
          </a:p>
          <a:p>
            <a:pPr lvl="1"/>
            <a:r>
              <a:rPr lang="en-US" altLang="zh-CN" dirty="0" err="1"/>
              <a:t>FedMD</a:t>
            </a:r>
            <a:r>
              <a:rPr lang="en-US" altLang="zh-CN" dirty="0"/>
              <a:t> is for personalized FL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8FAC86-13FA-47C5-B95D-98E9E6D2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63B7E-6C2D-4E0D-831D-B3BF7171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65CF1C-44D5-4118-B044-BC3235E4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Proposed distillation framework allows heterogeneous client models and data</a:t>
            </a:r>
          </a:p>
          <a:p>
            <a:endParaRPr lang="en-US" altLang="zh-CN" dirty="0"/>
          </a:p>
          <a:p>
            <a:r>
              <a:rPr lang="en-US" altLang="zh-CN" dirty="0"/>
              <a:t>Train faster, require fewer communication round than any existing FL technique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83DB00-1744-4BAA-88FC-97F53FD5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36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D31DF-5C0E-4612-AA36-C3DE0304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</a:t>
            </a:r>
            <a:br>
              <a:rPr lang="en-US" altLang="zh-CN" dirty="0"/>
            </a:br>
            <a:r>
              <a:rPr lang="en-US" altLang="zh-CN" sz="3200" dirty="0"/>
              <a:t>1 model type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ACF02C-A627-4678-9785-B3C1E3308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: client model set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No hard target here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ACF02C-A627-4678-9785-B3C1E3308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7B6AA8-5957-486A-992A-EE857DE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E5F-3B3D-4919-B547-9C1BD8E5C1B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36C478-C9BC-4F06-B815-4D0223BA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22" y="1870075"/>
            <a:ext cx="7411484" cy="34580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AA6FF8-56A9-4F5A-AEC7-68368A490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16" y="5463070"/>
            <a:ext cx="6544588" cy="600159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AE4120D-E443-485E-8C48-6A7A4F246EEB}"/>
              </a:ext>
            </a:extLst>
          </p:cNvPr>
          <p:cNvCxnSpPr/>
          <p:nvPr/>
        </p:nvCxnSpPr>
        <p:spPr>
          <a:xfrm>
            <a:off x="3204839" y="3897299"/>
            <a:ext cx="14831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3CC4434-F69B-42BB-B81B-4CEED161D0AE}"/>
              </a:ext>
            </a:extLst>
          </p:cNvPr>
          <p:cNvSpPr txBox="1"/>
          <p:nvPr/>
        </p:nvSpPr>
        <p:spPr>
          <a:xfrm>
            <a:off x="2290439" y="3703755"/>
            <a:ext cx="9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FedAvg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8FD301-CF54-49AE-97DB-DE23FED15B0A}"/>
              </a:ext>
            </a:extLst>
          </p:cNvPr>
          <p:cNvSpPr/>
          <p:nvPr/>
        </p:nvSpPr>
        <p:spPr>
          <a:xfrm>
            <a:off x="8966447" y="4287915"/>
            <a:ext cx="2911875" cy="292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494B1BA-9CD7-4B6B-AB2A-14FECF08E283}"/>
              </a:ext>
            </a:extLst>
          </p:cNvPr>
          <p:cNvCxnSpPr/>
          <p:nvPr/>
        </p:nvCxnSpPr>
        <p:spPr>
          <a:xfrm>
            <a:off x="3204839" y="4182864"/>
            <a:ext cx="14831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D5F0982-8D8C-4944-9A13-DAF2ABBFD1A3}"/>
              </a:ext>
            </a:extLst>
          </p:cNvPr>
          <p:cNvSpPr txBox="1"/>
          <p:nvPr/>
        </p:nvSpPr>
        <p:spPr>
          <a:xfrm>
            <a:off x="1271912" y="3992137"/>
            <a:ext cx="219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Distillate N epoch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716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781</Words>
  <Application>Microsoft Office PowerPoint</Application>
  <PresentationFormat>宽屏</PresentationFormat>
  <Paragraphs>192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Office 主题​​</vt:lpstr>
      <vt:lpstr>Ensemble Distillation for Robust Model Fusion in Federated Learning</vt:lpstr>
      <vt:lpstr>Motivation</vt:lpstr>
      <vt:lpstr>Problem exists</vt:lpstr>
      <vt:lpstr>Knowledge distillation Make teacher model</vt:lpstr>
      <vt:lpstr>Knowledge distillation Distillation</vt:lpstr>
      <vt:lpstr>Related work</vt:lpstr>
      <vt:lpstr>Related work Similar work</vt:lpstr>
      <vt:lpstr>Contribution </vt:lpstr>
      <vt:lpstr>Algorithm  1 model type</vt:lpstr>
      <vt:lpstr>Algorithm  Heterogeneous FL system</vt:lpstr>
      <vt:lpstr>Experiment setup</vt:lpstr>
      <vt:lpstr>Experiment setup Baselines</vt:lpstr>
      <vt:lpstr>Experiment list</vt:lpstr>
      <vt:lpstr>Experiment on common FL settings FedAvg</vt:lpstr>
      <vt:lpstr>Experiment on common FL settings Learning rate decay</vt:lpstr>
      <vt:lpstr>The Advantages of FedDF Ablation study: Model initialization</vt:lpstr>
      <vt:lpstr>The Advantages of FedDF Ablation study: Local training optimizer </vt:lpstr>
      <vt:lpstr>The Advantages of FedDF Ablation study: Distillation optimizer </vt:lpstr>
      <vt:lpstr>The Advantages of FedDF Comparison of FedDF with other methods</vt:lpstr>
      <vt:lpstr>Compatibility Experiment Batch norm, Group norm</vt:lpstr>
      <vt:lpstr>Compatibility Experiment Proximal regularizer</vt:lpstr>
      <vt:lpstr>Compatibility Experiment VGG-9 (Not design for BN)</vt:lpstr>
      <vt:lpstr>Compatibility Experiment NLP task</vt:lpstr>
      <vt:lpstr>Case study Low-precision models (Quantization)</vt:lpstr>
      <vt:lpstr>Case study Heterogeneous systems </vt:lpstr>
      <vt:lpstr>Case study Heterogeneous systems</vt:lpstr>
      <vt:lpstr>Understanding FedDF Different distillation datasets (Out-of-domain distillation)</vt:lpstr>
      <vt:lpstr>Understanding FedDF The diversity of the distillation data</vt:lpstr>
      <vt:lpstr>Understanding FedDF Different data fractions</vt:lpstr>
      <vt:lpstr>Understanding FedDF Distillation steps</vt:lpstr>
      <vt:lpstr>No conclusion in this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Distillation for Robust Model Fusion in Federated Learning</dc:title>
  <dc:creator>陳元捷</dc:creator>
  <cp:lastModifiedBy>陳元捷</cp:lastModifiedBy>
  <cp:revision>43</cp:revision>
  <dcterms:created xsi:type="dcterms:W3CDTF">2021-05-22T11:57:23Z</dcterms:created>
  <dcterms:modified xsi:type="dcterms:W3CDTF">2021-05-26T03:25:48Z</dcterms:modified>
</cp:coreProperties>
</file>