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59" r:id="rId6"/>
    <p:sldId id="260" r:id="rId7"/>
    <p:sldId id="264" r:id="rId8"/>
    <p:sldId id="261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08ACE-A371-465B-8C44-59E3850F6C04}" type="datetimeFigureOut">
              <a:rPr lang="zh-CN" altLang="en-US" smtClean="0"/>
              <a:t>2021/4/6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2CBBB-EE97-4B52-9C38-CA13B36FF0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06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70550D-5800-4E3B-81A8-6D936F14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0AC5F7-3800-4127-916B-1A39C4CC0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E851C5-88B6-4DB0-A82E-3C04EFAF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A0C6-81BF-4358-AFA1-469528A95D91}" type="datetime1">
              <a:rPr lang="zh-CN" altLang="en-US" smtClean="0"/>
              <a:t>2021/4/6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0828B6-06C5-4733-9F81-39EC9650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ED37C1-6190-4091-BA0D-CE8FAFFC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49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265BC8-E3CB-4B1B-90A5-F3E2EC084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D4B364-B25D-4BAD-B8C6-AE6001583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E6DB57-F222-4039-A307-C354F18C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8F81-6D23-46B3-B037-9793E64F237A}" type="datetime1">
              <a:rPr lang="zh-CN" altLang="en-US" smtClean="0"/>
              <a:t>2021/4/6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4769F5-019A-4929-96DC-18836467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412E2-A488-4C0C-9ABF-928F2BB9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55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5DD9930-3375-479E-9609-D693D72FB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DE75878-B757-4A83-9018-93DB49D60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E02B47-C917-4AFE-9B77-71FDCDE7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7A9B-0284-4F7E-8E06-59E84155E92D}" type="datetime1">
              <a:rPr lang="zh-CN" altLang="en-US" smtClean="0"/>
              <a:t>2021/4/6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6B57E3-F8A3-4434-9727-A600332D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DF8812-AA41-48D6-B831-EB7E648B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50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F06C8B-0B5E-4195-AFA2-974432A9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D1CDA5-FD0E-40F8-9CC0-57387A377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1B04D-E106-4339-A2E9-17958EBA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FD8B-9B32-4B3D-A496-0721D404E4DD}" type="datetime1">
              <a:rPr lang="zh-CN" altLang="en-US" smtClean="0"/>
              <a:t>2021/4/6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EDA34B-B4AB-4069-B8F8-211A2DB9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DFF104-FA7F-4623-8603-78F44C52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76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601787-AB39-4AFB-BD3A-C35B266F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B3F738-81A8-4722-8EB0-B27640319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4C1D26-A594-46A5-9853-F35DEF27C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6121-6A6B-472C-BA81-9DF79085E72E}" type="datetime1">
              <a:rPr lang="zh-CN" altLang="en-US" smtClean="0"/>
              <a:t>2021/4/6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477536-F68D-4523-94DE-02393883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4C6AE3-E292-4206-9BDB-92BE3389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87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F4B01C-9634-4E95-A2D6-00C0DD48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020C63-23BC-479F-B768-11C033C83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0204E5-C32B-4997-8D3B-8CB8CD1C6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7B0171-259A-4FF8-87F5-97B9AB74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3C7E-5E9C-45D8-BE98-BBE115F78164}" type="datetime1">
              <a:rPr lang="zh-CN" altLang="en-US" smtClean="0"/>
              <a:t>2021/4/6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51742C-8585-4B39-93CB-494B0760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F5BFE6-5BD4-49F2-A3AE-C6A6326B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157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7117B0-236B-4992-BBC0-7CE68E5B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FAC548-063B-4171-9A65-EF8286584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4E3F8D-571C-496F-97B0-7D80B1838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4DDD75-6FBD-4B40-80C4-B84969EDC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0CCDBC6-F02A-4D2D-AAB9-EFB83FF95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E9FA7C1-F7AE-4368-8F1B-4F6A8FB3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2A0B-1020-4BAA-BF3E-8308E9576D1F}" type="datetime1">
              <a:rPr lang="zh-CN" altLang="en-US" smtClean="0"/>
              <a:t>2021/4/6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CAA61C-8884-4CAA-8423-6E3FC839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98157B-728C-4871-BD64-22380502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28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7EE308-1DD6-4A1A-B79A-FA300CC6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AB8CF9F-8C39-4D62-A009-B5987ACD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51EC-2964-46CA-B816-7DBA337E1F6D}" type="datetime1">
              <a:rPr lang="zh-CN" altLang="en-US" smtClean="0"/>
              <a:t>2021/4/6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FC4FC1-DA40-4A8D-8B47-C0D130C2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16440E-CD80-4CF2-9DD1-79D40D51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00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E8251A-49CF-4D88-8AFF-62EE5C68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D5A3-981D-477F-BFE3-ED01296A90E9}" type="datetime1">
              <a:rPr lang="zh-CN" altLang="en-US" smtClean="0"/>
              <a:t>2021/4/6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DD0F55-A7C4-46F2-8890-9F6276A0E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F69B0D-05D8-4789-BABE-2CB6455F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25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278E9-48B4-4DA4-93D0-7FC6C109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D61602-1A51-4F1D-A909-3B4B719AB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A5E683-9264-4561-88AA-5A42627CC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258AE6-8CD2-4814-9E65-4BFA8D64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28F1-B103-46E7-BA6B-846ABDAA5110}" type="datetime1">
              <a:rPr lang="zh-CN" altLang="en-US" smtClean="0"/>
              <a:t>2021/4/6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3DD0C5-3188-44F0-8B4C-30452D8D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1C5344-C3AA-4894-9CFE-80673A3D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80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47D7D0-51AB-4C5E-9A7D-94EEA59C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069498-FF9D-4B3C-906F-BC3C5803E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24F984-F777-4582-8F2F-66FC5D116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6712E0-6F5C-452D-90D6-D663CFAF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9B8A-C7DB-4149-B6EC-B072E13B20AA}" type="datetime1">
              <a:rPr lang="zh-CN" altLang="en-US" smtClean="0"/>
              <a:t>2021/4/6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228807-593E-44C9-A090-FDCC47C6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992EAA-164E-4CEF-B926-B0D57738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6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0728E1-E21A-4B95-8300-90DCE061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370612-608E-4311-A112-3F7D5B301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ED78A7-C726-43AD-900B-AFC17B2A3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5051-9958-4E92-A689-86067740AB26}" type="datetime1">
              <a:rPr lang="zh-CN" altLang="en-US" smtClean="0"/>
              <a:t>2021/4/6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3DF41D-DC7A-485B-860C-3D11D812A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A8399F-1BBE-4022-B2C3-A7FE4775F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16A9-C289-4E18-B50A-08319141C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81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A941BA-8735-476C-814C-DA4DF3601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496" y="1239809"/>
            <a:ext cx="9398465" cy="238760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Communication-Efficient Federated Deep Learning With </a:t>
            </a:r>
            <a:r>
              <a:rPr lang="en-US" altLang="zh-CN" sz="3600" dirty="0" err="1"/>
              <a:t>Layerwise</a:t>
            </a:r>
            <a:r>
              <a:rPr lang="en-US" altLang="zh-CN" sz="3600" dirty="0"/>
              <a:t> Asynchronous Model Update and Temporally Weighted Aggregation</a:t>
            </a:r>
            <a:endParaRPr lang="zh-CN" altLang="en-US" sz="36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4DDE707-0976-496C-B0D3-DD53902E3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6495" y="4499660"/>
            <a:ext cx="9398466" cy="1655762"/>
          </a:xfrm>
        </p:spPr>
        <p:txBody>
          <a:bodyPr/>
          <a:lstStyle/>
          <a:p>
            <a:r>
              <a:rPr lang="en-US" altLang="zh-CN" dirty="0"/>
              <a:t> IEEE Transactions on Neural Networks and Learning Systems ( Volume: 31, Issue: 10, Oct. 2020)</a:t>
            </a:r>
          </a:p>
          <a:p>
            <a:r>
              <a:rPr lang="en-US" altLang="zh-CN" dirty="0"/>
              <a:t>Yang Chen , </a:t>
            </a:r>
            <a:r>
              <a:rPr lang="en-US" altLang="zh-CN" dirty="0" err="1"/>
              <a:t>Xiaoyan</a:t>
            </a:r>
            <a:r>
              <a:rPr lang="en-US" altLang="zh-CN" dirty="0"/>
              <a:t> Sun, Member, IEEE, and </a:t>
            </a:r>
            <a:r>
              <a:rPr lang="en-US" altLang="zh-CN" dirty="0" err="1"/>
              <a:t>Yaochu</a:t>
            </a:r>
            <a:r>
              <a:rPr lang="en-US" altLang="zh-CN" dirty="0"/>
              <a:t> </a:t>
            </a:r>
            <a:r>
              <a:rPr lang="en-US" altLang="zh-CN" dirty="0" err="1"/>
              <a:t>Jin</a:t>
            </a:r>
            <a:r>
              <a:rPr lang="en-US" altLang="zh-CN" dirty="0"/>
              <a:t> , Fellow, IEEE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ABB31A-74A5-4B14-B330-D921DD1B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53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0406F6C-4F62-4E32-8766-3BA70F4AD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4007" y="1201326"/>
            <a:ext cx="5613761" cy="276565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17229E8-813A-45DD-A8CC-1EDCAD23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result</a:t>
            </a:r>
            <a:br>
              <a:rPr lang="en-US" altLang="zh-CN" dirty="0"/>
            </a:br>
            <a:r>
              <a:rPr lang="en-US" altLang="zh-CN" sz="3200" dirty="0"/>
              <a:t>hyperparameter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07126A-199F-412D-9373-BB758E87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D174B4-CD7C-4983-8F87-3D279C1EC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1" y="3533600"/>
            <a:ext cx="6132462" cy="300531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BF5068C-2F4E-41F1-8DB1-87FB2AB38D6E}"/>
              </a:ext>
            </a:extLst>
          </p:cNvPr>
          <p:cNvSpPr txBox="1"/>
          <p:nvPr/>
        </p:nvSpPr>
        <p:spPr>
          <a:xfrm>
            <a:off x="897622" y="1690688"/>
            <a:ext cx="9823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Freq : deep layer update frequency</a:t>
            </a:r>
          </a:p>
          <a:p>
            <a:r>
              <a:rPr lang="en-US" altLang="zh-CN" dirty="0"/>
              <a:t>A: timestamp influence parameter</a:t>
            </a:r>
          </a:p>
          <a:p>
            <a:r>
              <a:rPr lang="en-US" altLang="zh-CN" dirty="0"/>
              <a:t>K: total number of clients</a:t>
            </a:r>
          </a:p>
          <a:p>
            <a:r>
              <a:rPr lang="en-US" altLang="zh-CN" dirty="0"/>
              <a:t>M: clients per round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BBE440-12E3-4CAA-B01A-82A46222E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59041"/>
            <a:ext cx="5429776" cy="301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7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F5A348-0AE5-4FAA-827E-319ECC79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result</a:t>
            </a:r>
            <a:br>
              <a:rPr lang="en-US" altLang="zh-CN" dirty="0"/>
            </a:br>
            <a:r>
              <a:rPr lang="en-US" altLang="zh-CN" sz="3200" dirty="0" err="1"/>
              <a:t>TW_FedAVG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7C88596E-82C6-4144-8F5A-5D20356F9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42122"/>
            <a:ext cx="3929723" cy="4850753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C4541B-CB3E-49E4-B705-65ED9889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1869C0-ECD5-437C-80C8-F95F8CE6D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83"/>
          <a:stretch/>
        </p:blipFill>
        <p:spPr>
          <a:xfrm>
            <a:off x="5489112" y="448607"/>
            <a:ext cx="5143499" cy="6187085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141A48BD-0DF2-41DE-93D1-EFC31DE28149}"/>
              </a:ext>
            </a:extLst>
          </p:cNvPr>
          <p:cNvSpPr/>
          <p:nvPr/>
        </p:nvSpPr>
        <p:spPr>
          <a:xfrm>
            <a:off x="7340368" y="681037"/>
            <a:ext cx="763398" cy="6108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262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AA920-5D0D-4B7E-8151-993BF50C0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result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8D241F1-6833-4865-9F70-AB16F5AE0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225" y="1690688"/>
            <a:ext cx="10211687" cy="448627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C6F692-0283-4195-9F04-B6F1A9D3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28ED05-8256-4472-9796-A8E2AA5229C5}"/>
              </a:ext>
            </a:extLst>
          </p:cNvPr>
          <p:cNvSpPr/>
          <p:nvPr/>
        </p:nvSpPr>
        <p:spPr>
          <a:xfrm>
            <a:off x="4521666" y="2298584"/>
            <a:ext cx="4345497" cy="2718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15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5032B7-1898-4DAA-BAB6-4FB4C6AA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D920AE-57ED-433A-98ED-062668CB6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Asynchronous model update strategy and temporally weighted aggregation method get better performance and comm. Costs than </a:t>
            </a:r>
            <a:r>
              <a:rPr lang="en-US" altLang="zh-CN" dirty="0" err="1"/>
              <a:t>FedAVG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/>
              <a:t>Assumption All </a:t>
            </a:r>
            <a:r>
              <a:rPr lang="en-US" altLang="zh-CN" dirty="0"/>
              <a:t>clients have same local models and parameters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9DBAC5-ED03-44AB-8B6B-E0D2136C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18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3ABA200-D027-4143-B8ED-98424E7E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008" y="1424614"/>
            <a:ext cx="4136968" cy="264116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4789FAE-FB37-4CE1-9E34-D3F08E5B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 / Motivation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211F85-2DC1-4CD2-AA9A-DDAAD4D6C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Target : reduce communication cost in FL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Shallow layers learning </a:t>
            </a:r>
            <a:r>
              <a:rPr lang="en-US" altLang="zh-CN" dirty="0">
                <a:solidFill>
                  <a:srgbClr val="FF0000"/>
                </a:solidFill>
              </a:rPr>
              <a:t>general features</a:t>
            </a:r>
            <a:r>
              <a:rPr lang="en-US" altLang="zh-CN" dirty="0"/>
              <a:t> in DNN</a:t>
            </a:r>
          </a:p>
          <a:p>
            <a:r>
              <a:rPr lang="en-US" altLang="zh-CN" dirty="0"/>
              <a:t>Deep layers learning </a:t>
            </a:r>
            <a:r>
              <a:rPr lang="en-US" altLang="zh-CN" dirty="0">
                <a:solidFill>
                  <a:srgbClr val="FF0000"/>
                </a:solidFill>
              </a:rPr>
              <a:t>specific features </a:t>
            </a:r>
            <a:r>
              <a:rPr lang="en-US" altLang="zh-CN" dirty="0"/>
              <a:t>related to dataset</a:t>
            </a:r>
          </a:p>
          <a:p>
            <a:r>
              <a:rPr lang="en-US" altLang="zh-CN" dirty="0"/>
              <a:t>Sg &lt;&lt; Ss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3EF852-737A-4532-ADFE-0307257A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55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6FE50D-EDEB-4698-BD9E-5DCCD1C1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320E34-1BC1-4738-964E-88B97ED8D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Konecny</a:t>
            </a:r>
            <a:r>
              <a:rPr lang="en-US" altLang="zh-CN" dirty="0"/>
              <a:t> et al : structured updates and sketched updates</a:t>
            </a:r>
          </a:p>
          <a:p>
            <a:pPr marL="0" indent="0">
              <a:buNone/>
            </a:pPr>
            <a:r>
              <a:rPr lang="en-US" altLang="zh-CN" dirty="0"/>
              <a:t>		        (compression and reconstruction)</a:t>
            </a:r>
          </a:p>
          <a:p>
            <a:r>
              <a:rPr lang="en-US" altLang="zh-CN" dirty="0"/>
              <a:t>Gayer et al : client-sided differential privacy</a:t>
            </a:r>
          </a:p>
          <a:p>
            <a:endParaRPr lang="en-US" altLang="zh-CN" dirty="0"/>
          </a:p>
          <a:p>
            <a:r>
              <a:rPr lang="en-US" altLang="zh-CN" dirty="0"/>
              <a:t>Reducing the number of parameters to upload</a:t>
            </a:r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0438B6-C9CB-4910-A5ED-079D71C6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49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C9B5EC-E743-4D6B-82CD-5CA2EE15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13F876-0810-49F3-9A33-7AA6D4352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Layerwise</a:t>
            </a:r>
            <a:r>
              <a:rPr lang="en-US" altLang="zh-CN" dirty="0"/>
              <a:t> asynchronous model learning </a:t>
            </a:r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r>
              <a:rPr lang="en-US" altLang="zh-CN" dirty="0" err="1"/>
              <a:t>Layerwise</a:t>
            </a:r>
            <a:r>
              <a:rPr lang="en-US" altLang="zh-CN" dirty="0"/>
              <a:t> asynchronous model update (reduce comm. cost)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lvl="1"/>
            <a:r>
              <a:rPr lang="en-US" altLang="zh-CN" dirty="0"/>
              <a:t>Temporally weighted aggregation (increase convergence speed)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C0B617-635C-46B6-AD62-BE63D452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13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EE60A69-F87B-4C3D-BADC-19DB39C99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0" y="1690688"/>
            <a:ext cx="6074106" cy="48482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7E86FC3-7ECD-4779-B45D-24983BC82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516" y="1724363"/>
            <a:ext cx="5763140" cy="481454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CBFBD5E-9A5E-4502-9D6E-FC148227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Layerwise</a:t>
            </a:r>
            <a:r>
              <a:rPr lang="en-US" altLang="zh-CN" dirty="0"/>
              <a:t> asynchronous model update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B119CF-1A06-47F6-BBD4-9B19809B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52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8F3F999-18EE-43D6-B91D-804815E06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928" y="3010556"/>
            <a:ext cx="5696745" cy="99073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D11BF6-EC4D-4C95-8813-5026C0B7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Temporally Weighted Aggregation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AAD8265-004D-442C-947B-E5FEF1D66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More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recently updated </a:t>
                </a:r>
                <a:r>
                  <a:rPr lang="en-US" altLang="zh-CN" dirty="0"/>
                  <a:t>model have larger weights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 = current round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𝑇𝑖𝑚𝑒𝑠𝑡𝑎𝑚𝑝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newest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updated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= traditional update staggery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based on data amount</a:t>
                </a:r>
              </a:p>
              <a:p>
                <a:r>
                  <a:rPr lang="en-US" altLang="zh-CN" dirty="0"/>
                  <a:t>K = client number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AAD8265-004D-442C-947B-E5FEF1D66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042A2D-E02B-413E-BC61-BEDD71E7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57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99ADB2-FC07-4768-8EDC-18016D35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Temporally Weighted Aggregation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C4E0CE7-2CD8-491D-BDEB-36669DECF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31225"/>
            <a:ext cx="5090781" cy="4351338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8D83CC-1739-46C7-BA3D-0159296F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8E6B4A0-E2D6-478C-8F2B-EA59B3BDB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31225"/>
            <a:ext cx="5458587" cy="4353533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437BC637-94A3-4FBA-B400-B6653BDE1838}"/>
              </a:ext>
            </a:extLst>
          </p:cNvPr>
          <p:cNvCxnSpPr>
            <a:cxnSpLocks/>
          </p:cNvCxnSpPr>
          <p:nvPr/>
        </p:nvCxnSpPr>
        <p:spPr>
          <a:xfrm>
            <a:off x="5612236" y="3806894"/>
            <a:ext cx="113251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8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121DC9-B3F9-4CA5-8C1A-217C028E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Totally </a:t>
            </a:r>
            <a:r>
              <a:rPr lang="en-US" altLang="zh-CN" dirty="0"/>
              <a:t>algorithm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DFB45C-676B-437A-AD3F-B0F1DE67F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Update deep layers round</a:t>
            </a:r>
          </a:p>
          <a:p>
            <a:r>
              <a:rPr lang="en-US" altLang="zh-CN" dirty="0"/>
              <a:t>Client selection</a:t>
            </a:r>
          </a:p>
          <a:p>
            <a:endParaRPr lang="en-US" altLang="zh-CN" dirty="0"/>
          </a:p>
          <a:p>
            <a:r>
              <a:rPr lang="en-US" altLang="zh-CN" dirty="0"/>
              <a:t>Shallow layers timestamp</a:t>
            </a:r>
          </a:p>
          <a:p>
            <a:r>
              <a:rPr lang="en-US" altLang="zh-CN" dirty="0"/>
              <a:t>Deep layers timestamp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243FAB-67BB-4A5C-B9C1-6640E193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C4DE9A-4E95-4F47-9DE6-F3CA6726F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35" y="0"/>
            <a:ext cx="4154605" cy="6858000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365889A-A70F-4ADF-805F-4819BE081F42}"/>
              </a:ext>
            </a:extLst>
          </p:cNvPr>
          <p:cNvCxnSpPr>
            <a:cxnSpLocks/>
          </p:cNvCxnSpPr>
          <p:nvPr/>
        </p:nvCxnSpPr>
        <p:spPr>
          <a:xfrm flipH="1">
            <a:off x="5234730" y="1753299"/>
            <a:ext cx="1702965" cy="3025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922502F4-960A-480A-9EE6-43684A15FE03}"/>
              </a:ext>
            </a:extLst>
          </p:cNvPr>
          <p:cNvCxnSpPr>
            <a:cxnSpLocks/>
          </p:cNvCxnSpPr>
          <p:nvPr/>
        </p:nvCxnSpPr>
        <p:spPr>
          <a:xfrm flipH="1" flipV="1">
            <a:off x="5117284" y="3632433"/>
            <a:ext cx="2097249" cy="671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DA4484A-DE53-4C5C-8151-90F7A2979C19}"/>
              </a:ext>
            </a:extLst>
          </p:cNvPr>
          <p:cNvCxnSpPr>
            <a:cxnSpLocks/>
          </p:cNvCxnSpPr>
          <p:nvPr/>
        </p:nvCxnSpPr>
        <p:spPr>
          <a:xfrm flipH="1">
            <a:off x="5176007" y="3913889"/>
            <a:ext cx="2057732" cy="221883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80F309F-A04B-456A-BB62-4CF9CB30C64B}"/>
              </a:ext>
            </a:extLst>
          </p:cNvPr>
          <p:cNvCxnSpPr>
            <a:cxnSpLocks/>
          </p:cNvCxnSpPr>
          <p:nvPr/>
        </p:nvCxnSpPr>
        <p:spPr>
          <a:xfrm flipH="1" flipV="1">
            <a:off x="4001549" y="2574439"/>
            <a:ext cx="2936146" cy="1795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17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B0389AE-881B-4598-9860-CFD28F960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38" y="2124016"/>
            <a:ext cx="7638854" cy="45974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692103B-F5ED-4E65-8C79-68CAB2BB6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377" y="3200743"/>
            <a:ext cx="5295768" cy="352073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7772980-A845-4930-A7E8-89B84A8F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 setting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E12742-953D-4671-BBA7-20200180B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Non-</a:t>
            </a:r>
            <a:r>
              <a:rPr lang="en-US" altLang="zh-CN" dirty="0" err="1"/>
              <a:t>iid</a:t>
            </a:r>
            <a:r>
              <a:rPr lang="en-US" altLang="zh-CN" dirty="0"/>
              <a:t> MNIST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68D1F9-75EA-4217-A4B7-8904EC82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16A9-C289-4E18-B50A-08319141CAB8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CB61B5-9E5E-4D5F-8CC6-D15A70595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563" y="515507"/>
            <a:ext cx="4744616" cy="27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270</Words>
  <Application>Microsoft Office PowerPoint</Application>
  <PresentationFormat>宽屏</PresentationFormat>
  <Paragraphs>72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等线</vt:lpstr>
      <vt:lpstr>等线 Light</vt:lpstr>
      <vt:lpstr>Arial</vt:lpstr>
      <vt:lpstr>Cambria Math</vt:lpstr>
      <vt:lpstr>Office 主题​​</vt:lpstr>
      <vt:lpstr>Communication-Efficient Federated Deep Learning With Layerwise Asynchronous Model Update and Temporally Weighted Aggregation</vt:lpstr>
      <vt:lpstr>Introduction / Motivation </vt:lpstr>
      <vt:lpstr>Related work</vt:lpstr>
      <vt:lpstr>Contribution </vt:lpstr>
      <vt:lpstr>Layerwise asynchronous model update </vt:lpstr>
      <vt:lpstr>Temporally Weighted Aggregation</vt:lpstr>
      <vt:lpstr>Temporally Weighted Aggregation</vt:lpstr>
      <vt:lpstr>Totally algorithm </vt:lpstr>
      <vt:lpstr>Experiment setting</vt:lpstr>
      <vt:lpstr>Experiment result hyperparameter</vt:lpstr>
      <vt:lpstr>Experiment result TW_FedAVG</vt:lpstr>
      <vt:lpstr>Experiment result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Communication-Efficient Federated Deep Learning With Layerwise Asynchronous Model Update and Temporally Weighted Aggregation</dc:title>
  <dc:creator>admin</dc:creator>
  <cp:lastModifiedBy>admin</cp:lastModifiedBy>
  <cp:revision>17</cp:revision>
  <dcterms:created xsi:type="dcterms:W3CDTF">2021-04-05T11:27:50Z</dcterms:created>
  <dcterms:modified xsi:type="dcterms:W3CDTF">2021-04-07T03:57:11Z</dcterms:modified>
</cp:coreProperties>
</file>