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09" r:id="rId4"/>
    <p:sldId id="310" r:id="rId5"/>
    <p:sldId id="311" r:id="rId6"/>
    <p:sldId id="312" r:id="rId7"/>
    <p:sldId id="316" r:id="rId8"/>
    <p:sldId id="313" r:id="rId9"/>
    <p:sldId id="314" r:id="rId10"/>
    <p:sldId id="318" r:id="rId11"/>
    <p:sldId id="317" r:id="rId12"/>
    <p:sldId id="320" r:id="rId13"/>
    <p:sldId id="31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153" autoAdjust="0"/>
  </p:normalViewPr>
  <p:slideViewPr>
    <p:cSldViewPr snapToGrid="0">
      <p:cViewPr varScale="1">
        <p:scale>
          <a:sx n="54" d="100"/>
          <a:sy n="54" d="100"/>
        </p:scale>
        <p:origin x="1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157E-7FC6-4C39-83ED-E2EF5D214B18}" type="datetimeFigureOut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DFFE-F026-4185-854D-4134C5009D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62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11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security threats are mainly triggered by internal users themselves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79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That is, the author extract audit information from the session images of remote desktop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3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text detection is similar to object detection, but texts show sequentially and locality</a:t>
            </a:r>
          </a:p>
          <a:p>
            <a:endParaRPr lang="en-US" altLang="zh-TW" dirty="0"/>
          </a:p>
          <a:p>
            <a:r>
              <a:rPr lang="en-US" altLang="zh-TW" dirty="0"/>
              <a:t>The modern text detection methods detect only components of part of the text and then assemble them at last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36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input image can be arbitrary size, they first use 5 convolutional layers of VGG16 network to extract a feature map from input images</a:t>
            </a:r>
          </a:p>
          <a:p>
            <a:endParaRPr lang="en-US" altLang="zh-TW" dirty="0"/>
          </a:p>
          <a:p>
            <a:r>
              <a:rPr lang="en-US" altLang="zh-TW" dirty="0"/>
              <a:t>After that, a 3x3 convolution kernel is used to slide the feature map to generate sequential context information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42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First they use CNN to extract the features and transform the feature map into sequential vector representation</a:t>
            </a:r>
          </a:p>
          <a:p>
            <a:endParaRPr lang="en-US" altLang="zh-TW" dirty="0"/>
          </a:p>
          <a:p>
            <a:r>
              <a:rPr lang="en-US" altLang="zh-TW" dirty="0"/>
              <a:t>Then RNN is used to generate the label sequence</a:t>
            </a:r>
          </a:p>
          <a:p>
            <a:endParaRPr lang="en-US" altLang="zh-TW" dirty="0"/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 the CTC is used to transform label sequence into final result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 s popular method used in speech recognition, hand-writing recognition even hand gesture recognition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00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Text reading models are data-thirsty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main idea is to embedded text in real scene images</a:t>
            </a:r>
          </a:p>
          <a:p>
            <a:r>
              <a:rPr lang="en-US" altLang="zh-TW" dirty="0"/>
              <a:t>Challenge is to find the suitable text placement area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58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For the evaluation of text detection, we care about how to calculate the precision and recall</a:t>
            </a:r>
          </a:p>
          <a:p>
            <a:r>
              <a:rPr lang="en-US" altLang="zh-TW" dirty="0"/>
              <a:t>And the basis is how the two bounding boxes match</a:t>
            </a:r>
          </a:p>
          <a:p>
            <a:endParaRPr lang="en-US" altLang="zh-TW" dirty="0"/>
          </a:p>
          <a:p>
            <a:r>
              <a:rPr lang="en-US" altLang="zh-TW" dirty="0"/>
              <a:t>As you can see, there are three matching types between ground truth rec. and detected rec.</a:t>
            </a:r>
          </a:p>
          <a:p>
            <a:endParaRPr lang="en-US" altLang="zh-TW" dirty="0"/>
          </a:p>
          <a:p>
            <a:r>
              <a:rPr lang="en-US" altLang="zh-TW" dirty="0"/>
              <a:t>We need to consider these three matching types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79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 = label string</a:t>
            </a:r>
          </a:p>
          <a:p>
            <a:r>
              <a:rPr lang="en-US" altLang="zh-TW" dirty="0"/>
              <a:t>S = predictive string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8DFFE-F026-4185-854D-4134C5009D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32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2A222DC-2BBC-41D7-843C-4176A16DD0FA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70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C241-F69D-4718-8586-62970632BCC8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29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F0C-26F8-4866-BB07-41B45036368C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27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2F1-6F45-4E57-83B5-863DFBCAF973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8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5ED07D8-F1F1-4C15-A766-4A4620214B05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8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E6D1-D5B4-4080-A535-4D8AD4130D00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9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A41E-B9E2-453F-9662-FDEDE9E47D55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77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014B-1DC2-421F-9939-9FD0266B127B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AC52-5114-4324-90D8-2F759BCCAB84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05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04C-99C9-429E-8DFE-C48900DA3A8F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14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C577023-EA11-4B88-9933-508A4ED9DDE8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865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8580E-5867-4D31-9DD4-0D060D0C8D0A}" type="datetime1">
              <a:rPr lang="zh-TW" altLang="en-US" smtClean="0"/>
              <a:t>2021/3/30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CF93CE-3E94-4472-8F17-C35F3B064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5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C12C0-2B15-4A4C-B035-7775BA1646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32366" y="1363133"/>
            <a:ext cx="10727267" cy="25908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Deep Learning Based Scene Text Reading for Cloud Audit Information Extraction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AC6193-6221-40CC-AFF4-B69C8815A27C}"/>
              </a:ext>
            </a:extLst>
          </p:cNvPr>
          <p:cNvSpPr/>
          <p:nvPr/>
        </p:nvSpPr>
        <p:spPr>
          <a:xfrm>
            <a:off x="732365" y="3953933"/>
            <a:ext cx="10840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err="1"/>
              <a:t>Hezhong</a:t>
            </a:r>
            <a:r>
              <a:rPr lang="en-US" altLang="zh-TW" sz="2000" dirty="0"/>
              <a:t> Pan; </a:t>
            </a:r>
            <a:r>
              <a:rPr lang="en-US" altLang="zh-TW" sz="2000" dirty="0" err="1"/>
              <a:t>Chuanyi</a:t>
            </a:r>
            <a:r>
              <a:rPr lang="en-US" altLang="zh-TW" sz="2000" dirty="0"/>
              <a:t> Liu; </a:t>
            </a:r>
            <a:r>
              <a:rPr lang="en-US" altLang="zh-TW" sz="2000" dirty="0" err="1"/>
              <a:t>Shaoming</a:t>
            </a:r>
            <a:r>
              <a:rPr lang="en-US" altLang="zh-TW" sz="2000" dirty="0"/>
              <a:t> </a:t>
            </a:r>
            <a:r>
              <a:rPr lang="en-US" altLang="zh-TW" sz="2000" dirty="0" err="1"/>
              <a:t>Duan</a:t>
            </a:r>
            <a:r>
              <a:rPr lang="en-US" altLang="zh-TW" sz="2000" dirty="0"/>
              <a:t>; </a:t>
            </a:r>
            <a:r>
              <a:rPr lang="en-US" altLang="zh-TW" sz="2000" dirty="0" err="1"/>
              <a:t>Peiyi</a:t>
            </a:r>
            <a:r>
              <a:rPr lang="en-US" altLang="zh-TW" sz="2000" dirty="0"/>
              <a:t> Han; Xinyi Zhang; </a:t>
            </a:r>
            <a:r>
              <a:rPr lang="en-US" altLang="zh-TW" sz="2000" dirty="0" err="1"/>
              <a:t>Binxing</a:t>
            </a:r>
            <a:r>
              <a:rPr lang="en-US" altLang="zh-TW" sz="2000" dirty="0"/>
              <a:t> Fang</a:t>
            </a:r>
          </a:p>
          <a:p>
            <a:endParaRPr lang="en-US" altLang="zh-TW" sz="2400" dirty="0"/>
          </a:p>
          <a:p>
            <a:r>
              <a:rPr lang="en-US" altLang="zh-TW" sz="2000" dirty="0"/>
              <a:t>2019 IEEE Fourth International Conference on Data Science in Cyberspace (DSC)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B615347-100E-46BB-814A-4EFA47DE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09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6A0C37-ECCB-4697-8929-159C6735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6008"/>
            <a:ext cx="10058400" cy="1371600"/>
          </a:xfrm>
        </p:spPr>
        <p:txBody>
          <a:bodyPr/>
          <a:lstStyle/>
          <a:p>
            <a:r>
              <a:rPr lang="en-US" altLang="zh-TW" dirty="0"/>
              <a:t>Evaluation of Text Recognition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F178B5-D20C-47A5-A9EC-812D8585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Evaluation of Text Recognition is based on Edit Distance 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Test data sets : real scene screenshots (cloud hosts</a:t>
            </a:r>
            <a:r>
              <a:rPr lang="zh-TW" altLang="en-US" sz="2400" dirty="0"/>
              <a:t>、</a:t>
            </a:r>
            <a:r>
              <a:rPr lang="en-US" altLang="zh-TW" sz="2400" dirty="0"/>
              <a:t>cloud</a:t>
            </a:r>
            <a:r>
              <a:rPr lang="zh-TW" altLang="en-US" sz="2400" dirty="0"/>
              <a:t> </a:t>
            </a:r>
            <a:r>
              <a:rPr lang="en-US" altLang="zh-TW" sz="2400" dirty="0"/>
              <a:t>app</a:t>
            </a:r>
            <a:r>
              <a:rPr lang="zh-TW" altLang="en-US" sz="2400" dirty="0"/>
              <a:t>、</a:t>
            </a:r>
            <a:r>
              <a:rPr lang="en-US" altLang="zh-TW" sz="2400" dirty="0"/>
              <a:t>remote</a:t>
            </a:r>
            <a:r>
              <a:rPr lang="zh-TW" altLang="en-US" sz="2400" dirty="0"/>
              <a:t> </a:t>
            </a:r>
            <a:r>
              <a:rPr lang="en-US" altLang="zh-TW" sz="2400" dirty="0"/>
              <a:t>browsers)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02F6A6-4EE8-487D-BC4A-AD9029E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6D3BE58-86EA-4D61-9C16-4E2E5983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65" y="3323503"/>
            <a:ext cx="3905437" cy="8441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BBBAE7F-F7E9-4D9C-B8D0-C146F7D41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380" y="2776647"/>
            <a:ext cx="3460457" cy="19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95A6D4-F0B3-4820-B8E8-4DF2EFBD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58" y="276008"/>
            <a:ext cx="10058400" cy="1371600"/>
          </a:xfrm>
        </p:spPr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0E5B4F-E8DF-4960-A5F7-145C5828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772D0E-047F-407D-86FB-B2C5B704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194"/>
            <a:ext cx="6207965" cy="229787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A9AF83B-7A28-43B8-A8CF-C5954FE6A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983"/>
          <a:stretch/>
        </p:blipFill>
        <p:spPr>
          <a:xfrm>
            <a:off x="6127658" y="3681351"/>
            <a:ext cx="5949547" cy="24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2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4AB094-0ED2-46EA-BDC1-0794608D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the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4C7CBB-BBF6-475D-BEFB-51CEA140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E3F4E7-2FD8-435F-B627-99C0373E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D66DF7F-FDBB-401E-970F-42641FD3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04" y="1891824"/>
            <a:ext cx="7974192" cy="45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9092C-E383-49D9-A499-856EDD9D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35122E-BF44-4104-9614-C1F053A8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The paper proposed their own deep neural network method (CNN + LSTM) in scene text reading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Their data set is related to cloud platform’s GUI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The accuracy is high and the evaluation metric is reasonable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294BEB-E0A6-4239-824E-B313DB5C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17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CECEFF-C195-492F-8632-ECC6A165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9" y="382376"/>
            <a:ext cx="10058400" cy="1371600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C2DAA7A6-F063-4137-9347-15F926B5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3AFB7D-1873-4195-805D-4FD4197E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753976"/>
            <a:ext cx="10739120" cy="4553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Safety issues come behind when cloud computing become popular</a:t>
            </a:r>
          </a:p>
          <a:p>
            <a:pPr marL="0" indent="0">
              <a:buNone/>
            </a:pPr>
            <a:endParaRPr lang="en-US" altLang="zh-TW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/>
              <a:t>Exceed authorized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 err="1"/>
              <a:t>Misoperation</a:t>
            </a:r>
            <a:endParaRPr lang="en-US" altLang="zh-TW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/>
              <a:t>Abuse of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/>
              <a:t>Malicious destruction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Building a supervision and auditing system is a challenge</a:t>
            </a:r>
          </a:p>
        </p:txBody>
      </p:sp>
      <p:pic>
        <p:nvPicPr>
          <p:cNvPr id="1026" name="Picture 2" descr="Cloud Computing | Uwe Meding">
            <a:extLst>
              <a:ext uri="{FF2B5EF4-FFF2-40B4-BE49-F238E27FC236}">
                <a16:creationId xmlns:a16="http://schemas.microsoft.com/office/drawing/2014/main" id="{2302C186-1555-4D3B-B10C-147A4CF5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52" y="2461948"/>
            <a:ext cx="2196908" cy="19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3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1883B9-C7B4-44D4-8A95-00F21130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827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Audit of Remote Graphical 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DF2AB5-6FC7-4182-8E26-0213722E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772868"/>
            <a:ext cx="10985500" cy="424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Host-Based Audit (HBA) : </a:t>
            </a:r>
          </a:p>
          <a:p>
            <a:pPr marL="0" indent="0">
              <a:buNone/>
            </a:pPr>
            <a:r>
              <a:rPr lang="en-US" altLang="zh-TW" sz="2000" dirty="0"/>
              <a:t>Collect log files of cloud hosts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Network-Based Audit (NBA) : </a:t>
            </a:r>
          </a:p>
          <a:p>
            <a:pPr marL="0" indent="0">
              <a:buNone/>
            </a:pPr>
            <a:r>
              <a:rPr lang="en-US" altLang="zh-TW" sz="2000" dirty="0"/>
              <a:t>Collect audit information from network traffic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Both method need effective information extraction method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Paper’s Goal : Apply scene text reading in cloud audit system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7F64A4-43A9-44E5-B350-35E86D38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2050" name="Picture 2" descr="AWS Audit Manager 简化了审计准备工作| 亚马逊AWS官方博客">
            <a:extLst>
              <a:ext uri="{FF2B5EF4-FFF2-40B4-BE49-F238E27FC236}">
                <a16:creationId xmlns:a16="http://schemas.microsoft.com/office/drawing/2014/main" id="{6EC66C90-B04D-4F53-A246-11D85A5D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53" y="1487923"/>
            <a:ext cx="4312492" cy="29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7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C6EC75-1C43-40DC-B007-AC0B4B57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600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Challenge and Proposed Solution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D2A7D4-D3B8-43C9-BE6C-1D4F851D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30400"/>
            <a:ext cx="10718800" cy="43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The images of cloud scene contain lots of small icons</a:t>
            </a:r>
          </a:p>
          <a:p>
            <a:pPr marL="0" indent="0">
              <a:buNone/>
            </a:pPr>
            <a:r>
              <a:rPr lang="en-US" altLang="zh-TW" sz="2400" dirty="0"/>
              <a:t>The images contain incomplete characters after transmission</a:t>
            </a:r>
          </a:p>
          <a:p>
            <a:pPr marL="0" indent="0">
              <a:buNone/>
            </a:pPr>
            <a:r>
              <a:rPr lang="en-US" altLang="zh-TW" sz="2400" dirty="0"/>
              <a:t>-&gt; </a:t>
            </a:r>
            <a:r>
              <a:rPr lang="en-US" altLang="zh-TW" sz="2000" dirty="0"/>
              <a:t>The author proposed their modified deep neural network model (CNN + RNN)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The deep learning models are data-thirsty</a:t>
            </a:r>
          </a:p>
          <a:p>
            <a:pPr marL="0" indent="0">
              <a:buNone/>
            </a:pPr>
            <a:r>
              <a:rPr lang="en-US" altLang="zh-TW" sz="2400" dirty="0"/>
              <a:t>-&gt; </a:t>
            </a:r>
            <a:r>
              <a:rPr lang="en-US" altLang="zh-TW" sz="2000" dirty="0"/>
              <a:t>The author build up their generation model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6DF2DF-D6EE-4BAA-B0F5-1D83D2A4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5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FE01F-CB47-494D-B424-FC258DDA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062" y="237881"/>
            <a:ext cx="10058400" cy="1371600"/>
          </a:xfrm>
        </p:spPr>
        <p:txBody>
          <a:bodyPr/>
          <a:lstStyle/>
          <a:p>
            <a:r>
              <a:rPr lang="en-US" altLang="zh-TW" dirty="0"/>
              <a:t>Scene text reading model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47D0F-B563-46C2-ADB7-D04D4466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20" y="1528227"/>
            <a:ext cx="8239760" cy="57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Text detection model + Text recognition model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86012A-A21B-4F86-9483-4BA9C8A1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5</a:t>
            </a:fld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32BB122A-826C-42E4-900A-59663FD095B1}"/>
              </a:ext>
            </a:extLst>
          </p:cNvPr>
          <p:cNvCxnSpPr/>
          <p:nvPr/>
        </p:nvCxnSpPr>
        <p:spPr>
          <a:xfrm flipH="1">
            <a:off x="3393439" y="2168940"/>
            <a:ext cx="640080" cy="675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DF32BCFB-22C1-4898-B12F-DE420E5716F1}"/>
              </a:ext>
            </a:extLst>
          </p:cNvPr>
          <p:cNvCxnSpPr>
            <a:cxnSpLocks/>
          </p:cNvCxnSpPr>
          <p:nvPr/>
        </p:nvCxnSpPr>
        <p:spPr>
          <a:xfrm>
            <a:off x="8158483" y="2168940"/>
            <a:ext cx="701040" cy="675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E1D20C6-C8E1-4F0F-84E3-46869CCA672F}"/>
              </a:ext>
            </a:extLst>
          </p:cNvPr>
          <p:cNvSpPr txBox="1">
            <a:spLocks/>
          </p:cNvSpPr>
          <p:nvPr/>
        </p:nvSpPr>
        <p:spPr>
          <a:xfrm>
            <a:off x="1976120" y="3003110"/>
            <a:ext cx="2989580" cy="57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altLang="zh-TW" sz="2400" dirty="0"/>
              <a:t>locate text regions</a:t>
            </a:r>
            <a:endParaRPr lang="zh-TW" altLang="en-US" sz="2400" dirty="0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67ACA3A9-A37C-4F58-877F-85E44ABC5E58}"/>
              </a:ext>
            </a:extLst>
          </p:cNvPr>
          <p:cNvSpPr txBox="1">
            <a:spLocks/>
          </p:cNvSpPr>
          <p:nvPr/>
        </p:nvSpPr>
        <p:spPr>
          <a:xfrm>
            <a:off x="7576822" y="2984526"/>
            <a:ext cx="3540760" cy="88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altLang="zh-TW" sz="2400" dirty="0"/>
              <a:t>Transform text to editable characters</a:t>
            </a:r>
            <a:endParaRPr lang="zh-TW" altLang="en-US" sz="2400" dirty="0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B4C508FE-4BBF-41AD-96F3-126962166E3E}"/>
              </a:ext>
            </a:extLst>
          </p:cNvPr>
          <p:cNvSpPr txBox="1">
            <a:spLocks/>
          </p:cNvSpPr>
          <p:nvPr/>
        </p:nvSpPr>
        <p:spPr>
          <a:xfrm>
            <a:off x="402957" y="4769236"/>
            <a:ext cx="7335518" cy="57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/>
              <a:t>Text detection model : sequentially and locality</a:t>
            </a:r>
            <a:endParaRPr lang="zh-TW" altLang="en-US" sz="2400" dirty="0"/>
          </a:p>
        </p:txBody>
      </p:sp>
      <p:pic>
        <p:nvPicPr>
          <p:cNvPr id="3074" name="Picture 2" descr="Cloud Audits and Compliance: What You Need To Know">
            <a:extLst>
              <a:ext uri="{FF2B5EF4-FFF2-40B4-BE49-F238E27FC236}">
                <a16:creationId xmlns:a16="http://schemas.microsoft.com/office/drawing/2014/main" id="{A8BB1627-3BDA-424B-92B7-E6AD07463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75" y="4332629"/>
            <a:ext cx="3379107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7DED26D-9F6A-46AD-B37B-FEBCECB683A7}"/>
              </a:ext>
            </a:extLst>
          </p:cNvPr>
          <p:cNvSpPr/>
          <p:nvPr/>
        </p:nvSpPr>
        <p:spPr>
          <a:xfrm>
            <a:off x="7904482" y="4450080"/>
            <a:ext cx="1463037" cy="223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13684842-C7E4-4A03-A557-099B1BEC77DF}"/>
              </a:ext>
            </a:extLst>
          </p:cNvPr>
          <p:cNvSpPr/>
          <p:nvPr/>
        </p:nvSpPr>
        <p:spPr>
          <a:xfrm>
            <a:off x="9367519" y="4450080"/>
            <a:ext cx="1554481" cy="2235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33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3726E6-3BF9-4D39-B027-E75A2C6A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6008"/>
            <a:ext cx="10058400" cy="1371600"/>
          </a:xfrm>
        </p:spPr>
        <p:txBody>
          <a:bodyPr/>
          <a:lstStyle/>
          <a:p>
            <a:r>
              <a:rPr lang="en-US" altLang="zh-TW" dirty="0"/>
              <a:t>Text Detection Model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CC94AC-0AD6-4D01-9350-411962CC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34" y="1463040"/>
            <a:ext cx="11066685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Feature extraction -&gt; Recurrent connectionist prediction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5E578C-4ABC-4386-B4CB-7E35E5FF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0F8C49-5DE8-4638-A371-3D9D6614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1" y="2505483"/>
            <a:ext cx="6297163" cy="33884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02854C8-202B-411A-AB59-8A51B342A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624" y="2039196"/>
            <a:ext cx="4464141" cy="4375156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CE596CF-80E3-4173-BBDF-C7F99488A760}"/>
              </a:ext>
            </a:extLst>
          </p:cNvPr>
          <p:cNvSpPr/>
          <p:nvPr/>
        </p:nvSpPr>
        <p:spPr>
          <a:xfrm>
            <a:off x="3669475" y="4607626"/>
            <a:ext cx="1033154" cy="4868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42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C9F19-4573-4BEC-B07E-6132BF4C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6008"/>
            <a:ext cx="10058400" cy="1371600"/>
          </a:xfrm>
        </p:spPr>
        <p:txBody>
          <a:bodyPr/>
          <a:lstStyle/>
          <a:p>
            <a:r>
              <a:rPr lang="en-US" altLang="zh-TW" dirty="0"/>
              <a:t>Text Recognition Model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FAA634-3BA2-45E2-A93C-D206E6239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33" y="1463040"/>
            <a:ext cx="11022281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Feature extraction (CNN) -&gt; label prediction (RNN) </a:t>
            </a:r>
          </a:p>
          <a:p>
            <a:pPr marL="0" indent="0">
              <a:buNone/>
            </a:pPr>
            <a:r>
              <a:rPr lang="en-US" altLang="zh-TW" sz="2400" dirty="0"/>
              <a:t>-&gt; transcription (</a:t>
            </a:r>
            <a:r>
              <a:rPr lang="en-US" altLang="zh-TW" sz="2400" dirty="0">
                <a:solidFill>
                  <a:srgbClr val="000000"/>
                </a:solidFill>
                <a:latin typeface="Linux Libertine"/>
              </a:rPr>
              <a:t>Connectionist temporal classification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CE10D7-DE38-4B84-8AC1-7F3B2916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D4BA42-BEF8-4D24-BF0E-09076AB62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81" y="1935676"/>
            <a:ext cx="3769336" cy="421761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465093C-6B20-4977-9CC2-24A436275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121"/>
          <a:stretch/>
        </p:blipFill>
        <p:spPr>
          <a:xfrm>
            <a:off x="1466680" y="2551157"/>
            <a:ext cx="5106553" cy="39319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A73D5F8-E219-4A48-BD73-F158CC056A62}"/>
              </a:ext>
            </a:extLst>
          </p:cNvPr>
          <p:cNvSpPr/>
          <p:nvPr/>
        </p:nvSpPr>
        <p:spPr>
          <a:xfrm>
            <a:off x="2814452" y="4884238"/>
            <a:ext cx="1353786" cy="538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86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27DCA4-6B9B-4C47-9779-1E77659C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6008"/>
            <a:ext cx="10058400" cy="1371600"/>
          </a:xfrm>
        </p:spPr>
        <p:txBody>
          <a:bodyPr/>
          <a:lstStyle/>
          <a:p>
            <a:r>
              <a:rPr lang="en-US" altLang="zh-TW" dirty="0"/>
              <a:t>Synthetic Data Method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1D7969-662A-4E5A-A701-183756B1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647608"/>
            <a:ext cx="11495313" cy="4660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They provide a generation method to make the synthetic images similar to scene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Get text and image in corpus and background library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Use </a:t>
            </a:r>
            <a:r>
              <a:rPr lang="en-US" altLang="zh-TW" sz="2400" dirty="0" err="1"/>
              <a:t>gPb</a:t>
            </a:r>
            <a:r>
              <a:rPr lang="en-US" altLang="zh-TW" sz="2400" dirty="0"/>
              <a:t>-UCM to segment the background image in several uniform color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Assign the color to the text and put it to the image</a:t>
            </a:r>
            <a:endParaRPr lang="en-US" altLang="zh-TW" sz="36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41E40F-6348-451D-B387-141EE11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80BC84-F386-4152-822C-5E8666AF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88" y="4548249"/>
            <a:ext cx="3716356" cy="18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C2E6FF-1479-4EF3-901A-243BE511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6008"/>
            <a:ext cx="10058400" cy="1371600"/>
          </a:xfrm>
        </p:spPr>
        <p:txBody>
          <a:bodyPr/>
          <a:lstStyle/>
          <a:p>
            <a:r>
              <a:rPr lang="en-US" altLang="zh-TW" dirty="0"/>
              <a:t>Evaluation of Text Detection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3D2357-1AAB-4CA6-9437-B917F577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25" y="1800598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Recall = #True Positive / #Ground Truth</a:t>
            </a:r>
          </a:p>
          <a:p>
            <a:pPr marL="0" indent="0">
              <a:buNone/>
            </a:pPr>
            <a:r>
              <a:rPr lang="en-US" altLang="zh-TW" sz="2400" dirty="0"/>
              <a:t>Precision = #True Positive / #Detected Items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err="1"/>
              <a:t>DetEval</a:t>
            </a:r>
            <a:r>
              <a:rPr lang="en-US" altLang="zh-TW" sz="2400" dirty="0"/>
              <a:t> algorithm (Evaluation in ICDAR2013)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877D1D-B737-48A9-9467-A84AADD8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93CE-3E94-4472-8F17-C35F3B06433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D1968D6-0FAE-486A-B829-E5055536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961" y="1540973"/>
            <a:ext cx="4052042" cy="459901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E95D7A0-7B6E-4237-B517-B44A15EF7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811"/>
          <a:stretch/>
        </p:blipFill>
        <p:spPr>
          <a:xfrm>
            <a:off x="1589565" y="4174976"/>
            <a:ext cx="4506435" cy="10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7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3974</TotalTime>
  <Words>646</Words>
  <Application>Microsoft Office PowerPoint</Application>
  <PresentationFormat>寬螢幕</PresentationFormat>
  <Paragraphs>116</Paragraphs>
  <Slides>13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Linux Libertine</vt:lpstr>
      <vt:lpstr>新細明體</vt:lpstr>
      <vt:lpstr>Arial</vt:lpstr>
      <vt:lpstr>Calibri</vt:lpstr>
      <vt:lpstr>Century Gothic</vt:lpstr>
      <vt:lpstr>Garamond</vt:lpstr>
      <vt:lpstr>肥皂</vt:lpstr>
      <vt:lpstr>Deep Learning Based Scene Text Reading for Cloud Audit Information Extraction</vt:lpstr>
      <vt:lpstr>Introduction</vt:lpstr>
      <vt:lpstr>Audit of Remote Graphical System</vt:lpstr>
      <vt:lpstr>Challenge and Proposed Solution</vt:lpstr>
      <vt:lpstr>Scene text reading model</vt:lpstr>
      <vt:lpstr>Text Detection Model</vt:lpstr>
      <vt:lpstr>Text Recognition Model</vt:lpstr>
      <vt:lpstr>Synthetic Data Method</vt:lpstr>
      <vt:lpstr>Evaluation of Text Detection</vt:lpstr>
      <vt:lpstr>Evaluation of Text Recognition</vt:lpstr>
      <vt:lpstr>Results</vt:lpstr>
      <vt:lpstr>Example of the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Distributing Deep Neural Networks with Containerized Partitions at the Edge</dc:title>
  <dc:creator>USER</dc:creator>
  <cp:lastModifiedBy>USER</cp:lastModifiedBy>
  <cp:revision>159</cp:revision>
  <dcterms:created xsi:type="dcterms:W3CDTF">2020-07-22T19:32:18Z</dcterms:created>
  <dcterms:modified xsi:type="dcterms:W3CDTF">2021-03-31T07:13:09Z</dcterms:modified>
</cp:coreProperties>
</file>