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Raleway"/>
      <p:regular r:id="rId17"/>
      <p:bold r:id="rId18"/>
      <p:italic r:id="rId19"/>
      <p:boldItalic r:id="rId20"/>
    </p:embeddedFont>
    <p:embeddedFont>
      <p:font typeface="La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leway-boldItalic.fntdata"/><Relationship Id="rId11" Type="http://schemas.openxmlformats.org/officeDocument/2006/relationships/slide" Target="slides/slide6.xml"/><Relationship Id="rId22" Type="http://schemas.openxmlformats.org/officeDocument/2006/relationships/font" Target="fonts/Lato-bold.fntdata"/><Relationship Id="rId10" Type="http://schemas.openxmlformats.org/officeDocument/2006/relationships/slide" Target="slides/slide5.xml"/><Relationship Id="rId21" Type="http://schemas.openxmlformats.org/officeDocument/2006/relationships/font" Target="fonts/Lato-regular.fntdata"/><Relationship Id="rId13" Type="http://schemas.openxmlformats.org/officeDocument/2006/relationships/slide" Target="slides/slide8.xml"/><Relationship Id="rId24" Type="http://schemas.openxmlformats.org/officeDocument/2006/relationships/font" Target="fonts/Lato-boldItalic.fntdata"/><Relationship Id="rId12" Type="http://schemas.openxmlformats.org/officeDocument/2006/relationships/slide" Target="slides/slide7.xml"/><Relationship Id="rId23" Type="http://schemas.openxmlformats.org/officeDocument/2006/relationships/font" Target="fonts/Lat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aleway-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aleway-italic.fntdata"/><Relationship Id="rId6" Type="http://schemas.openxmlformats.org/officeDocument/2006/relationships/slide" Target="slides/slide1.xml"/><Relationship Id="rId18" Type="http://schemas.openxmlformats.org/officeDocument/2006/relationships/font" Target="fonts/Raleway-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n.wikipedia.org/wiki/Statistical_dispersion"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c052481111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c052481111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11150" lvl="0" marL="457200" rtl="0" algn="l">
              <a:lnSpc>
                <a:spcPct val="115000"/>
              </a:lnSpc>
              <a:spcBef>
                <a:spcPts val="0"/>
              </a:spcBef>
              <a:spcAft>
                <a:spcPts val="0"/>
              </a:spcAft>
              <a:buClr>
                <a:srgbClr val="595959"/>
              </a:buClr>
              <a:buSzPts val="1300"/>
              <a:buFont typeface="Lato"/>
              <a:buChar char="●"/>
            </a:pPr>
            <a:r>
              <a:rPr lang="en" sz="1300">
                <a:solidFill>
                  <a:srgbClr val="595959"/>
                </a:solidFill>
                <a:latin typeface="Lato"/>
                <a:ea typeface="Lato"/>
                <a:cs typeface="Lato"/>
                <a:sym typeface="Lato"/>
              </a:rPr>
              <a:t>pipeline as below: 	</a:t>
            </a:r>
            <a:endParaRPr sz="1300">
              <a:solidFill>
                <a:srgbClr val="595959"/>
              </a:solidFill>
              <a:latin typeface="Lato"/>
              <a:ea typeface="Lato"/>
              <a:cs typeface="Lato"/>
              <a:sym typeface="Lato"/>
            </a:endParaRPr>
          </a:p>
          <a:p>
            <a:pPr indent="-298450" lvl="1" marL="914400" rtl="0" algn="l">
              <a:lnSpc>
                <a:spcPct val="115000"/>
              </a:lnSpc>
              <a:spcBef>
                <a:spcPts val="0"/>
              </a:spcBef>
              <a:spcAft>
                <a:spcPts val="0"/>
              </a:spcAft>
              <a:buClr>
                <a:srgbClr val="595959"/>
              </a:buClr>
              <a:buSzPts val="1100"/>
              <a:buFont typeface="Lato"/>
              <a:buAutoNum type="alphaLcPeriod"/>
            </a:pPr>
            <a:r>
              <a:rPr lang="en">
                <a:solidFill>
                  <a:srgbClr val="595959"/>
                </a:solidFill>
                <a:latin typeface="Lato"/>
                <a:ea typeface="Lato"/>
                <a:cs typeface="Lato"/>
                <a:sym typeface="Lato"/>
              </a:rPr>
              <a:t>Select the initial pair and the order of the images for registration into the partial reconstructions. </a:t>
            </a:r>
            <a:endParaRPr>
              <a:solidFill>
                <a:srgbClr val="595959"/>
              </a:solidFill>
              <a:latin typeface="Lato"/>
              <a:ea typeface="Lato"/>
              <a:cs typeface="Lato"/>
              <a:sym typeface="Lato"/>
            </a:endParaRPr>
          </a:p>
          <a:p>
            <a:pPr indent="-298450" lvl="1" marL="914400" rtl="0" algn="l">
              <a:lnSpc>
                <a:spcPct val="115000"/>
              </a:lnSpc>
              <a:spcBef>
                <a:spcPts val="0"/>
              </a:spcBef>
              <a:spcAft>
                <a:spcPts val="0"/>
              </a:spcAft>
              <a:buClr>
                <a:srgbClr val="595959"/>
              </a:buClr>
              <a:buSzPts val="1100"/>
              <a:buFont typeface="Lato"/>
              <a:buAutoNum type="alphaLcPeriod"/>
            </a:pPr>
            <a:r>
              <a:rPr lang="en">
                <a:solidFill>
                  <a:srgbClr val="595959"/>
                </a:solidFill>
                <a:latin typeface="Lato"/>
                <a:ea typeface="Lato"/>
                <a:cs typeface="Lato"/>
                <a:sym typeface="Lato"/>
              </a:rPr>
              <a:t> COLMAP registers new cameras, triangulates 3D points and optimizes the partial reconstruction using Bundle Adjustment (BA) ,</a:t>
            </a:r>
            <a:endParaRPr>
              <a:solidFill>
                <a:srgbClr val="595959"/>
              </a:solidFill>
              <a:latin typeface="Lato"/>
              <a:ea typeface="Lato"/>
              <a:cs typeface="Lato"/>
              <a:sym typeface="Lato"/>
            </a:endParaRPr>
          </a:p>
          <a:p>
            <a:pPr indent="-298450" lvl="1" marL="914400" rtl="0" algn="l">
              <a:lnSpc>
                <a:spcPct val="115000"/>
              </a:lnSpc>
              <a:spcBef>
                <a:spcPts val="0"/>
              </a:spcBef>
              <a:spcAft>
                <a:spcPts val="0"/>
              </a:spcAft>
              <a:buClr>
                <a:srgbClr val="595959"/>
              </a:buClr>
              <a:buSzPts val="1100"/>
              <a:buFont typeface="Lato"/>
              <a:buAutoNum type="alphaLcPeriod"/>
            </a:pPr>
            <a:r>
              <a:rPr lang="en">
                <a:solidFill>
                  <a:srgbClr val="595959"/>
                </a:solidFill>
                <a:latin typeface="Lato"/>
                <a:ea typeface="Lato"/>
                <a:cs typeface="Lato"/>
                <a:sym typeface="Lato"/>
              </a:rPr>
              <a:t>The partial reconstruction is checked for degeneracies and 3D points are filtered if they do not satisfy several conditions, e.g. a minimal triangulation angle, an absolute re- projection error. </a:t>
            </a:r>
            <a:endParaRPr>
              <a:solidFill>
                <a:srgbClr val="595959"/>
              </a:solidFill>
              <a:latin typeface="Lato"/>
              <a:ea typeface="Lato"/>
              <a:cs typeface="Lato"/>
              <a:sym typeface="Lato"/>
            </a:endParaRPr>
          </a:p>
          <a:p>
            <a:pPr indent="-298450" lvl="1" marL="914400" rtl="0" algn="l">
              <a:lnSpc>
                <a:spcPct val="115000"/>
              </a:lnSpc>
              <a:spcBef>
                <a:spcPts val="0"/>
              </a:spcBef>
              <a:spcAft>
                <a:spcPts val="0"/>
              </a:spcAft>
              <a:buClr>
                <a:srgbClr val="595959"/>
              </a:buClr>
              <a:buSzPts val="1100"/>
              <a:buFont typeface="Lato"/>
              <a:buAutoNum type="alphaLcPeriod"/>
            </a:pPr>
            <a:r>
              <a:rPr lang="en">
                <a:solidFill>
                  <a:srgbClr val="595959"/>
                </a:solidFill>
                <a:latin typeface="Lato"/>
                <a:ea typeface="Lato"/>
                <a:cs typeface="Lato"/>
                <a:sym typeface="Lato"/>
              </a:rPr>
              <a:t>the registered cameras are filtered if they do not contain enough 2D-3D correspondences. </a:t>
            </a:r>
            <a:endParaRPr>
              <a:solidFill>
                <a:srgbClr val="595959"/>
              </a:solidFill>
              <a:latin typeface="Lato"/>
              <a:ea typeface="Lato"/>
              <a:cs typeface="Lato"/>
              <a:sym typeface="Lato"/>
            </a:endParaRPr>
          </a:p>
          <a:p>
            <a:pPr indent="0" lvl="0" marL="0" rtl="0" algn="l">
              <a:spcBef>
                <a:spcPts val="120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c052481111_1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c052481111_1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bfa7dd9cb0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bfa7dd9cb0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050">
                <a:solidFill>
                  <a:srgbClr val="202122"/>
                </a:solidFill>
                <a:highlight>
                  <a:srgbClr val="FFFFFF"/>
                </a:highlight>
              </a:rPr>
              <a:t>measurement uncertainty</a:t>
            </a:r>
            <a:r>
              <a:rPr lang="en" sz="1050">
                <a:solidFill>
                  <a:srgbClr val="202122"/>
                </a:solidFill>
                <a:highlight>
                  <a:srgbClr val="FFFFFF"/>
                </a:highlight>
              </a:rPr>
              <a:t> is the expression of the </a:t>
            </a:r>
            <a:r>
              <a:rPr lang="en" sz="1050">
                <a:solidFill>
                  <a:srgbClr val="0645AD"/>
                </a:solidFill>
                <a:highlight>
                  <a:srgbClr val="FFFFFF"/>
                </a:highlight>
                <a:uFill>
                  <a:noFill/>
                </a:uFill>
                <a:hlinkClick r:id="rId2">
                  <a:extLst>
                    <a:ext uri="{A12FA001-AC4F-418D-AE19-62706E023703}">
                      <ahyp:hlinkClr val="tx"/>
                    </a:ext>
                  </a:extLst>
                </a:hlinkClick>
              </a:rPr>
              <a:t>statistical dispersion</a:t>
            </a:r>
            <a:r>
              <a:rPr lang="en" sz="1050">
                <a:solidFill>
                  <a:srgbClr val="202122"/>
                </a:solidFill>
                <a:highlight>
                  <a:srgbClr val="FFFFFF"/>
                </a:highlight>
              </a:rPr>
              <a:t> of the values attributed to a measured quantity</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bfa7dd9cb0_1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bfa7dd9cb0_1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2100" lvl="0" marL="457200" rtl="0" algn="l">
              <a:lnSpc>
                <a:spcPct val="115000"/>
              </a:lnSpc>
              <a:spcBef>
                <a:spcPts val="2600"/>
              </a:spcBef>
              <a:spcAft>
                <a:spcPts val="0"/>
              </a:spcAft>
              <a:buClr>
                <a:schemeClr val="dk1"/>
              </a:buClr>
              <a:buSzPts val="1000"/>
              <a:buChar char="●"/>
            </a:pPr>
            <a:r>
              <a:rPr lang="en" sz="1000">
                <a:solidFill>
                  <a:schemeClr val="dk1"/>
                </a:solidFill>
              </a:rPr>
              <a:t>IC choose the model that estimate have minimize imformation loss</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lang="en" sz="1000">
                <a:solidFill>
                  <a:schemeClr val="dk1"/>
                </a:solidFill>
              </a:rPr>
              <a:t>camera model selection in SfM by standard Information Criteria (IC) may not work for several reasons</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lang="en" sz="1000">
                <a:solidFill>
                  <a:schemeClr val="dk1"/>
                </a:solidFill>
              </a:rPr>
              <a:t>First, the reconstruction has a singular statistical model due to the gauge freedom [21], i.e. the likelihood function of having a ”good” model cannot be derived using the normal distribution [48]. Secondly, the prior distribution of the reconstruction parameters (e.g. camera poses and 3D points) is not known and thus Bayesian methods cannot be used either. Third, for different camera models and different reprojection thresholds, the final 3D reconstruction contains different numbers of registered 3D points and cameras, i.e. the size of data is not constant. Finally, standard ICs assume that residuals depend only on the selected model. However, camera model selection also depends on physical properties (e.g. lighting and view angle)</a:t>
            </a:r>
            <a:endParaRPr sz="1000">
              <a:solidFill>
                <a:schemeClr val="dk1"/>
              </a:solidFill>
            </a:endParaRPr>
          </a:p>
          <a:p>
            <a:pPr indent="-292100" lvl="0" marL="457200" rtl="0" algn="l">
              <a:lnSpc>
                <a:spcPct val="115000"/>
              </a:lnSpc>
              <a:spcBef>
                <a:spcPts val="0"/>
              </a:spcBef>
              <a:spcAft>
                <a:spcPts val="0"/>
              </a:spcAft>
              <a:buClr>
                <a:schemeClr val="dk1"/>
              </a:buClr>
              <a:buSzPts val="1000"/>
              <a:buChar char="●"/>
            </a:pPr>
            <a:r>
              <a:rPr lang="en" sz="1300">
                <a:solidFill>
                  <a:srgbClr val="595959"/>
                </a:solidFill>
                <a:latin typeface="Lato"/>
                <a:ea typeface="Lato"/>
                <a:cs typeface="Lato"/>
                <a:sym typeface="Lato"/>
              </a:rPr>
              <a:t>radial distortion:</a:t>
            </a:r>
            <a:r>
              <a:rPr lang="en" sz="1000">
                <a:solidFill>
                  <a:schemeClr val="dk1"/>
                </a:solidFill>
              </a:rPr>
              <a:t>When light enters the lens, the light entering from the edge will be more deflected than the light entering from the center. This is the main cause of radiation distortion, and the smaller the lens, the more obvious this phenomenon will be.</a:t>
            </a:r>
            <a:endParaRPr sz="1000">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bfa7dd9cb0_2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bfa7dd9cb0_2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c052481111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c052481111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bfa7dd9cb0_2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bfa7dd9cb0_2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SzPts val="1100"/>
              <a:buChar char="●"/>
            </a:pPr>
            <a:r>
              <a:rPr lang="en" sz="1300">
                <a:solidFill>
                  <a:srgbClr val="595959"/>
                </a:solidFill>
                <a:latin typeface="Lato"/>
                <a:ea typeface="Lato"/>
                <a:cs typeface="Lato"/>
                <a:sym typeface="Lato"/>
              </a:rPr>
              <a:t>The covariance matrix for each affine region is computed as the scaled inversion of the Structure Tensor.</a:t>
            </a:r>
            <a:endParaRPr/>
          </a:p>
          <a:p>
            <a:pPr indent="-298450" lvl="0" marL="457200" rtl="0" algn="l">
              <a:spcBef>
                <a:spcPts val="0"/>
              </a:spcBef>
              <a:spcAft>
                <a:spcPts val="0"/>
              </a:spcAft>
              <a:buSzPts val="1100"/>
              <a:buChar char="●"/>
            </a:pPr>
            <a:r>
              <a:rPr lang="en"/>
              <a:t>The number of reconstruction parameters kˆ(i) varies for different initial pairs of the reconstruction, different reprojection error thresholds δ, and different camera models.</a:t>
            </a:r>
            <a:endParaRPr/>
          </a:p>
          <a:p>
            <a:pPr indent="-298450" lvl="0" marL="457200" rtl="0" algn="l">
              <a:lnSpc>
                <a:spcPct val="115000"/>
              </a:lnSpc>
              <a:spcBef>
                <a:spcPts val="0"/>
              </a:spcBef>
              <a:spcAft>
                <a:spcPts val="0"/>
              </a:spcAft>
              <a:buClr>
                <a:srgbClr val="595959"/>
              </a:buClr>
              <a:buSzPts val="1100"/>
              <a:buFont typeface="Lato"/>
              <a:buChar char="●"/>
            </a:pPr>
            <a:r>
              <a:rPr lang="en">
                <a:solidFill>
                  <a:srgbClr val="595959"/>
                </a:solidFill>
                <a:latin typeface="Lato"/>
                <a:ea typeface="Lato"/>
                <a:cs typeface="Lato"/>
                <a:sym typeface="Lato"/>
              </a:rPr>
              <a:t>specify the gauge of the coordinate systems</a:t>
            </a:r>
            <a:endParaRPr>
              <a:solidFill>
                <a:srgbClr val="595959"/>
              </a:solidFill>
              <a:latin typeface="Lato"/>
              <a:ea typeface="Lato"/>
              <a:cs typeface="Lato"/>
              <a:sym typeface="Lato"/>
            </a:endParaRPr>
          </a:p>
          <a:p>
            <a:pPr indent="-298450" lvl="1" marL="914400" rtl="0" algn="l">
              <a:lnSpc>
                <a:spcPct val="115000"/>
              </a:lnSpc>
              <a:spcBef>
                <a:spcPts val="0"/>
              </a:spcBef>
              <a:spcAft>
                <a:spcPts val="0"/>
              </a:spcAft>
              <a:buClr>
                <a:srgbClr val="595959"/>
              </a:buClr>
              <a:buSzPts val="1100"/>
              <a:buFont typeface="Lato"/>
              <a:buChar char="○"/>
            </a:pPr>
            <a:r>
              <a:rPr lang="en">
                <a:solidFill>
                  <a:srgbClr val="595959"/>
                </a:solidFill>
                <a:latin typeface="Lato"/>
                <a:ea typeface="Lato"/>
                <a:cs typeface="Lato"/>
                <a:sym typeface="Lato"/>
              </a:rPr>
              <a:t>choose one reference reconstruction, transform the coordinate system of each reconstruction to minimize: </a:t>
            </a:r>
            <a:endParaRPr>
              <a:solidFill>
                <a:srgbClr val="595959"/>
              </a:solidFill>
              <a:latin typeface="Lato"/>
              <a:ea typeface="Lato"/>
              <a:cs typeface="Lato"/>
              <a:sym typeface="Lato"/>
            </a:endParaRPr>
          </a:p>
          <a:p>
            <a:pPr indent="-298450" lvl="2" marL="1371600" rtl="0" algn="l">
              <a:lnSpc>
                <a:spcPct val="115000"/>
              </a:lnSpc>
              <a:spcBef>
                <a:spcPts val="0"/>
              </a:spcBef>
              <a:spcAft>
                <a:spcPts val="0"/>
              </a:spcAft>
              <a:buClr>
                <a:srgbClr val="595959"/>
              </a:buClr>
              <a:buSzPts val="1100"/>
              <a:buFont typeface="Lato"/>
              <a:buChar char="■"/>
            </a:pPr>
            <a:r>
              <a:rPr lang="en">
                <a:solidFill>
                  <a:srgbClr val="595959"/>
                </a:solidFill>
                <a:latin typeface="Lato"/>
                <a:ea typeface="Lato"/>
                <a:cs typeface="Lato"/>
                <a:sym typeface="Lato"/>
              </a:rPr>
              <a:t>the distances of the centres of cameras</a:t>
            </a:r>
            <a:endParaRPr>
              <a:solidFill>
                <a:srgbClr val="595959"/>
              </a:solidFill>
              <a:latin typeface="Lato"/>
              <a:ea typeface="Lato"/>
              <a:cs typeface="Lato"/>
              <a:sym typeface="Lato"/>
            </a:endParaRPr>
          </a:p>
          <a:p>
            <a:pPr indent="-298450" lvl="2" marL="1371600" rtl="0" algn="l">
              <a:lnSpc>
                <a:spcPct val="115000"/>
              </a:lnSpc>
              <a:spcBef>
                <a:spcPts val="0"/>
              </a:spcBef>
              <a:spcAft>
                <a:spcPts val="0"/>
              </a:spcAft>
              <a:buClr>
                <a:srgbClr val="595959"/>
              </a:buClr>
              <a:buSzPts val="1100"/>
              <a:buFont typeface="Lato"/>
              <a:buChar char="■"/>
            </a:pPr>
            <a:r>
              <a:rPr lang="en">
                <a:solidFill>
                  <a:srgbClr val="595959"/>
                </a:solidFill>
                <a:latin typeface="Lato"/>
                <a:ea typeface="Lato"/>
                <a:cs typeface="Lato"/>
                <a:sym typeface="Lato"/>
              </a:rPr>
              <a:t> the angles between the optical axes of cameras in these reconstructions to the centres and the optical axes of the corresponding cameras in</a:t>
            </a:r>
            <a:endParaRPr/>
          </a:p>
          <a:p>
            <a:pPr indent="-298450" lvl="0" marL="457200" rtl="0" algn="l">
              <a:spcBef>
                <a:spcPts val="0"/>
              </a:spcBef>
              <a:spcAft>
                <a:spcPts val="0"/>
              </a:spcAft>
              <a:buSzPts val="1100"/>
              <a:buChar char="●"/>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bfa7dd9cb0_2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bfa7dd9cb0_2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bfa7dd9cb0_2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bfa7dd9cb0_2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c052481111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c052481111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11150" lvl="0" marL="457200" rtl="0" algn="l">
              <a:lnSpc>
                <a:spcPct val="115000"/>
              </a:lnSpc>
              <a:spcBef>
                <a:spcPts val="0"/>
              </a:spcBef>
              <a:spcAft>
                <a:spcPts val="0"/>
              </a:spcAft>
              <a:buClr>
                <a:srgbClr val="595959"/>
              </a:buClr>
              <a:buSzPts val="1300"/>
              <a:buFont typeface="Lato"/>
              <a:buChar char="●"/>
            </a:pPr>
            <a:r>
              <a:rPr lang="en" sz="1300">
                <a:solidFill>
                  <a:srgbClr val="595959"/>
                </a:solidFill>
                <a:latin typeface="Lato"/>
                <a:ea typeface="Lato"/>
                <a:cs typeface="Lato"/>
                <a:sym typeface="Lato"/>
              </a:rPr>
              <a:t>The model selected by ACS  depends on a threshold on the weighted residuals</a:t>
            </a:r>
            <a:endParaRPr>
              <a:solidFill>
                <a:srgbClr val="595959"/>
              </a:solidFill>
              <a:latin typeface="Lato"/>
              <a:ea typeface="Lato"/>
              <a:cs typeface="Lato"/>
              <a:sym typeface="Lato"/>
            </a:endParaRPr>
          </a:p>
          <a:p>
            <a:pPr indent="-298450" lvl="2" marL="1371600" rtl="0" algn="l">
              <a:lnSpc>
                <a:spcPct val="115000"/>
              </a:lnSpc>
              <a:spcBef>
                <a:spcPts val="0"/>
              </a:spcBef>
              <a:spcAft>
                <a:spcPts val="0"/>
              </a:spcAft>
              <a:buClr>
                <a:srgbClr val="595959"/>
              </a:buClr>
              <a:buSzPts val="1100"/>
              <a:buFont typeface="Lato"/>
              <a:buChar char="■"/>
            </a:pPr>
            <a:r>
              <a:rPr lang="en">
                <a:solidFill>
                  <a:srgbClr val="595959"/>
                </a:solidFill>
                <a:latin typeface="Lato"/>
                <a:ea typeface="Lato"/>
                <a:cs typeface="Lato"/>
                <a:sym typeface="Lato"/>
              </a:rPr>
              <a:t>This network consisting of 4 hidden fully connected layers each followed by leaky ReLU</a:t>
            </a:r>
            <a:endParaRPr>
              <a:solidFill>
                <a:srgbClr val="595959"/>
              </a:solidFill>
              <a:latin typeface="Lato"/>
              <a:ea typeface="Lato"/>
              <a:cs typeface="Lato"/>
              <a:sym typeface="Lato"/>
            </a:endParaRPr>
          </a:p>
          <a:p>
            <a:pPr indent="-298450" lvl="2" marL="1371600" rtl="0" algn="l">
              <a:lnSpc>
                <a:spcPct val="115000"/>
              </a:lnSpc>
              <a:spcBef>
                <a:spcPts val="0"/>
              </a:spcBef>
              <a:spcAft>
                <a:spcPts val="0"/>
              </a:spcAft>
              <a:buClr>
                <a:srgbClr val="595959"/>
              </a:buClr>
              <a:buSzPts val="1100"/>
              <a:buFont typeface="Lato"/>
              <a:buChar char="■"/>
            </a:pPr>
            <a:r>
              <a:t/>
            </a:r>
            <a:endParaRPr>
              <a:solidFill>
                <a:srgbClr val="595959"/>
              </a:solidFill>
              <a:latin typeface="Lato"/>
              <a:ea typeface="Lato"/>
              <a:cs typeface="Lato"/>
              <a:sym typeface="Lato"/>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2.png"/><Relationship Id="rId4" Type="http://schemas.openxmlformats.org/officeDocument/2006/relationships/image" Target="../media/image26.png"/><Relationship Id="rId5" Type="http://schemas.openxmlformats.org/officeDocument/2006/relationships/image" Target="../media/image2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3.png"/><Relationship Id="rId5" Type="http://schemas.openxmlformats.org/officeDocument/2006/relationships/image" Target="../media/image6.png"/><Relationship Id="rId6" Type="http://schemas.openxmlformats.org/officeDocument/2006/relationships/image" Target="../media/image1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image" Target="../media/image13.png"/><Relationship Id="rId7" Type="http://schemas.openxmlformats.org/officeDocument/2006/relationships/image" Target="../media/image21.png"/><Relationship Id="rId8" Type="http://schemas.openxmlformats.org/officeDocument/2006/relationships/image" Target="../media/image1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2.png"/><Relationship Id="rId4" Type="http://schemas.openxmlformats.org/officeDocument/2006/relationships/image" Target="../media/image14.png"/><Relationship Id="rId5" Type="http://schemas.openxmlformats.org/officeDocument/2006/relationships/image" Target="../media/image5.png"/><Relationship Id="rId6"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7.png"/><Relationship Id="rId4" Type="http://schemas.openxmlformats.org/officeDocument/2006/relationships/image" Target="../media/image15.png"/><Relationship Id="rId5" Type="http://schemas.openxmlformats.org/officeDocument/2006/relationships/image" Target="../media/image11.png"/><Relationship Id="rId6" Type="http://schemas.openxmlformats.org/officeDocument/2006/relationships/image" Target="../media/image18.png"/><Relationship Id="rId7"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4.png"/><Relationship Id="rId4" Type="http://schemas.openxmlformats.org/officeDocument/2006/relationships/image" Target="../media/image25.png"/><Relationship Id="rId5" Type="http://schemas.openxmlformats.org/officeDocument/2006/relationships/image" Target="../media/image2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Uncertainty Based Camera Model Selection</a:t>
            </a:r>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88" name="Google Shape;88;p1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Real </a:t>
            </a:r>
            <a:r>
              <a:rPr lang="en"/>
              <a:t>Experimental and result</a:t>
            </a:r>
            <a:endParaRPr/>
          </a:p>
        </p:txBody>
      </p:sp>
      <p:sp>
        <p:nvSpPr>
          <p:cNvPr id="173" name="Google Shape;173;p22"/>
          <p:cNvSpPr txBox="1"/>
          <p:nvPr>
            <p:ph idx="1" type="body"/>
          </p:nvPr>
        </p:nvSpPr>
        <p:spPr>
          <a:xfrm>
            <a:off x="729450" y="2078875"/>
            <a:ext cx="7688700" cy="29295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compares results of the COLMAP pipeline with and without the proposed camera model selection methods</a:t>
            </a:r>
            <a:endParaRPr/>
          </a:p>
          <a:p>
            <a:pPr indent="-311150" lvl="0" marL="457200" rtl="0" algn="l">
              <a:spcBef>
                <a:spcPts val="0"/>
              </a:spcBef>
              <a:spcAft>
                <a:spcPts val="0"/>
              </a:spcAft>
              <a:buSzPts val="1300"/>
              <a:buChar char="●"/>
            </a:pPr>
            <a:r>
              <a:t/>
            </a:r>
            <a:endParaRPr/>
          </a:p>
        </p:txBody>
      </p:sp>
      <p:sp>
        <p:nvSpPr>
          <p:cNvPr id="174" name="Google Shape;174;p2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175" name="Google Shape;175;p22"/>
          <p:cNvPicPr preferRelativeResize="0"/>
          <p:nvPr/>
        </p:nvPicPr>
        <p:blipFill>
          <a:blip r:embed="rId3">
            <a:alphaModFix/>
          </a:blip>
          <a:stretch>
            <a:fillRect/>
          </a:stretch>
        </p:blipFill>
        <p:spPr>
          <a:xfrm>
            <a:off x="1434175" y="3027153"/>
            <a:ext cx="3059325" cy="1384969"/>
          </a:xfrm>
          <a:prstGeom prst="rect">
            <a:avLst/>
          </a:prstGeom>
          <a:noFill/>
          <a:ln>
            <a:noFill/>
          </a:ln>
        </p:spPr>
      </p:pic>
      <p:pic>
        <p:nvPicPr>
          <p:cNvPr id="176" name="Google Shape;176;p22"/>
          <p:cNvPicPr preferRelativeResize="0"/>
          <p:nvPr/>
        </p:nvPicPr>
        <p:blipFill>
          <a:blip r:embed="rId4">
            <a:alphaModFix/>
          </a:blip>
          <a:stretch>
            <a:fillRect/>
          </a:stretch>
        </p:blipFill>
        <p:spPr>
          <a:xfrm>
            <a:off x="1282008" y="2745950"/>
            <a:ext cx="3052760" cy="2060425"/>
          </a:xfrm>
          <a:prstGeom prst="rect">
            <a:avLst/>
          </a:prstGeom>
          <a:noFill/>
          <a:ln>
            <a:noFill/>
          </a:ln>
        </p:spPr>
      </p:pic>
      <p:pic>
        <p:nvPicPr>
          <p:cNvPr id="177" name="Google Shape;177;p22"/>
          <p:cNvPicPr preferRelativeResize="0"/>
          <p:nvPr/>
        </p:nvPicPr>
        <p:blipFill>
          <a:blip r:embed="rId5">
            <a:alphaModFix/>
          </a:blip>
          <a:stretch>
            <a:fillRect/>
          </a:stretch>
        </p:blipFill>
        <p:spPr>
          <a:xfrm>
            <a:off x="4730450" y="2936972"/>
            <a:ext cx="3205450" cy="167839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a:t>
            </a:r>
            <a:endParaRPr/>
          </a:p>
        </p:txBody>
      </p:sp>
      <p:sp>
        <p:nvSpPr>
          <p:cNvPr id="183" name="Google Shape;183;p23"/>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In the experiment, they found  more </a:t>
            </a:r>
            <a:r>
              <a:rPr b="1" lang="en"/>
              <a:t>complex camera models</a:t>
            </a:r>
            <a:r>
              <a:rPr lang="en"/>
              <a:t> or by r</a:t>
            </a:r>
            <a:r>
              <a:rPr b="1" lang="en"/>
              <a:t>epetitive cycles of adding, optimizing, and removing of 3D points</a:t>
            </a:r>
            <a:r>
              <a:rPr lang="en"/>
              <a:t> would cause </a:t>
            </a:r>
            <a:r>
              <a:rPr lang="en" u="sng"/>
              <a:t>overfitting and increased the reconstruction time</a:t>
            </a:r>
            <a:r>
              <a:rPr lang="en"/>
              <a:t>.</a:t>
            </a:r>
            <a:endParaRPr/>
          </a:p>
          <a:p>
            <a:pPr indent="-311150" lvl="0" marL="457200" rtl="0" algn="l">
              <a:spcBef>
                <a:spcPts val="0"/>
              </a:spcBef>
              <a:spcAft>
                <a:spcPts val="0"/>
              </a:spcAft>
              <a:buSzPts val="1300"/>
              <a:buChar char="●"/>
            </a:pPr>
            <a:r>
              <a:rPr lang="en"/>
              <a:t>Proposed  methods ACS and LACS overcome these problems by automatic selection of the camera model.</a:t>
            </a:r>
            <a:endParaRPr/>
          </a:p>
        </p:txBody>
      </p:sp>
      <p:sp>
        <p:nvSpPr>
          <p:cNvPr id="184" name="Google Shape;184;p2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a:t>
            </a:r>
            <a:endParaRPr/>
          </a:p>
        </p:txBody>
      </p:sp>
      <p:sp>
        <p:nvSpPr>
          <p:cNvPr id="94" name="Google Shape;94;p1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lnSpcReduction="10000"/>
          </a:bodyPr>
          <a:lstStyle/>
          <a:p>
            <a:pPr indent="-311150" lvl="0" marL="457200" rtl="0" algn="l">
              <a:spcBef>
                <a:spcPts val="0"/>
              </a:spcBef>
              <a:spcAft>
                <a:spcPts val="0"/>
              </a:spcAft>
              <a:buSzPts val="1300"/>
              <a:buChar char="●"/>
            </a:pPr>
            <a:r>
              <a:rPr lang="en"/>
              <a:t>The </a:t>
            </a:r>
            <a:r>
              <a:rPr b="1" lang="en">
                <a:solidFill>
                  <a:srgbClr val="660000"/>
                </a:solidFill>
              </a:rPr>
              <a:t>quality and speed </a:t>
            </a:r>
            <a:r>
              <a:rPr lang="en"/>
              <a:t>of Structure from Motion (SfM) methods </a:t>
            </a:r>
            <a:r>
              <a:rPr lang="en" u="sng"/>
              <a:t>depend </a:t>
            </a:r>
            <a:r>
              <a:rPr lang="en"/>
              <a:t>significantly on the </a:t>
            </a:r>
            <a:r>
              <a:rPr lang="en">
                <a:solidFill>
                  <a:srgbClr val="783F04"/>
                </a:solidFill>
              </a:rPr>
              <a:t>camera model chosen</a:t>
            </a:r>
            <a:r>
              <a:rPr lang="en"/>
              <a:t> for the reconstruction</a:t>
            </a:r>
            <a:endParaRPr/>
          </a:p>
          <a:p>
            <a:pPr indent="-311150" lvl="0" marL="457200" rtl="0" algn="l">
              <a:spcBef>
                <a:spcPts val="0"/>
              </a:spcBef>
              <a:spcAft>
                <a:spcPts val="0"/>
              </a:spcAft>
              <a:buSzPts val="1300"/>
              <a:buChar char="●"/>
            </a:pPr>
            <a:r>
              <a:rPr lang="en"/>
              <a:t>The </a:t>
            </a:r>
            <a:r>
              <a:rPr lang="en" u="sng"/>
              <a:t>best way </a:t>
            </a:r>
            <a:r>
              <a:rPr lang="en"/>
              <a:t>of model selection is to choose the </a:t>
            </a:r>
            <a:r>
              <a:rPr b="1" lang="en"/>
              <a:t>simplest model </a:t>
            </a:r>
            <a:r>
              <a:rPr lang="en"/>
              <a:t>that have the similar predictive or explanatory power with other candidate models</a:t>
            </a:r>
            <a:endParaRPr/>
          </a:p>
          <a:p>
            <a:pPr indent="-311150" lvl="0" marL="457200" rtl="0" algn="l">
              <a:spcBef>
                <a:spcPts val="0"/>
              </a:spcBef>
              <a:spcAft>
                <a:spcPts val="0"/>
              </a:spcAft>
              <a:buSzPts val="1300"/>
              <a:buChar char="●"/>
            </a:pPr>
            <a:r>
              <a:rPr lang="en"/>
              <a:t>In this paper, they proposed a way that </a:t>
            </a:r>
            <a:r>
              <a:rPr b="1" lang="en">
                <a:solidFill>
                  <a:srgbClr val="783F04"/>
                </a:solidFill>
              </a:rPr>
              <a:t>based on uncertainty</a:t>
            </a:r>
            <a:r>
              <a:rPr b="1" lang="en"/>
              <a:t> </a:t>
            </a:r>
            <a:r>
              <a:rPr lang="en"/>
              <a:t> to </a:t>
            </a:r>
            <a:r>
              <a:rPr b="1" lang="en"/>
              <a:t>automatic select</a:t>
            </a:r>
            <a:r>
              <a:rPr lang="en"/>
              <a:t> camera model instead of choosing by user.</a:t>
            </a:r>
            <a:endParaRPr/>
          </a:p>
          <a:p>
            <a:pPr indent="0" lvl="0" marL="457200" rtl="0" algn="l">
              <a:spcBef>
                <a:spcPts val="1200"/>
              </a:spcBef>
              <a:spcAft>
                <a:spcPts val="0"/>
              </a:spcAft>
              <a:buNone/>
            </a:pPr>
            <a:r>
              <a:t/>
            </a:r>
            <a:endParaRPr/>
          </a:p>
          <a:p>
            <a:pPr indent="0" lvl="0" marL="457200" rtl="0" algn="l">
              <a:spcBef>
                <a:spcPts val="1200"/>
              </a:spcBef>
              <a:spcAft>
                <a:spcPts val="1200"/>
              </a:spcAft>
              <a:buNone/>
            </a:pPr>
            <a:r>
              <a:t/>
            </a:r>
            <a:endParaRPr/>
          </a:p>
        </p:txBody>
      </p:sp>
      <p:sp>
        <p:nvSpPr>
          <p:cNvPr id="95" name="Google Shape;95;p1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contribution</a:t>
            </a:r>
            <a:endParaRPr/>
          </a:p>
        </p:txBody>
      </p:sp>
      <p:sp>
        <p:nvSpPr>
          <p:cNvPr id="101" name="Google Shape;101;p15"/>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F</a:t>
            </a:r>
            <a:r>
              <a:rPr lang="en"/>
              <a:t>or sfm model selection: </a:t>
            </a:r>
            <a:endParaRPr/>
          </a:p>
          <a:p>
            <a:pPr indent="-298450" lvl="1" marL="914400" rtl="0" algn="l">
              <a:spcBef>
                <a:spcPts val="0"/>
              </a:spcBef>
              <a:spcAft>
                <a:spcPts val="0"/>
              </a:spcAft>
              <a:buSzPts val="1100"/>
              <a:buChar char="○"/>
            </a:pPr>
            <a:r>
              <a:rPr lang="en" strike="sngStrike"/>
              <a:t> </a:t>
            </a:r>
            <a:r>
              <a:rPr lang="en" strike="sngStrike"/>
              <a:t>Information Criteria (IC)</a:t>
            </a:r>
            <a:r>
              <a:rPr lang="en"/>
              <a:t>  Proposed accuracy-based criteria (AC) and an AC-based camera model Selection method(ACS)</a:t>
            </a:r>
            <a:endParaRPr/>
          </a:p>
          <a:p>
            <a:pPr indent="-298450" lvl="1" marL="914400" rtl="0" algn="l">
              <a:spcBef>
                <a:spcPts val="0"/>
              </a:spcBef>
              <a:spcAft>
                <a:spcPts val="0"/>
              </a:spcAft>
              <a:buSzPts val="1100"/>
              <a:buChar char="○"/>
            </a:pPr>
            <a:r>
              <a:rPr lang="en"/>
              <a:t>Fine-tune reprojection error thresholds by learning a camera model selection classifier (LACS) from ACS evaluations </a:t>
            </a:r>
            <a:endParaRPr/>
          </a:p>
          <a:p>
            <a:pPr indent="-298450" lvl="1" marL="914400" rtl="0" algn="l">
              <a:spcBef>
                <a:spcPts val="0"/>
              </a:spcBef>
              <a:spcAft>
                <a:spcPts val="0"/>
              </a:spcAft>
              <a:buSzPts val="1100"/>
              <a:buChar char="○"/>
            </a:pPr>
            <a:r>
              <a:rPr lang="en"/>
              <a:t>In experiments, They show a significant</a:t>
            </a:r>
            <a:r>
              <a:rPr b="1" lang="en"/>
              <a:t> increase in the reconstruction quality and speedup of the reconstruction process</a:t>
            </a:r>
            <a:r>
              <a:rPr lang="en"/>
              <a:t>. Moreover, they use of the accuracy of observations </a:t>
            </a:r>
            <a:r>
              <a:rPr lang="en" u="sng"/>
              <a:t>improves the inlier/outlier classification</a:t>
            </a:r>
            <a:endParaRPr u="sng"/>
          </a:p>
        </p:txBody>
      </p:sp>
      <p:sp>
        <p:nvSpPr>
          <p:cNvPr id="102" name="Google Shape;102;p1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Problem formulation</a:t>
            </a:r>
            <a:endParaRPr/>
          </a:p>
        </p:txBody>
      </p:sp>
      <p:sp>
        <p:nvSpPr>
          <p:cNvPr id="108" name="Google Shape;108;p16"/>
          <p:cNvSpPr txBox="1"/>
          <p:nvPr>
            <p:ph idx="1" type="body"/>
          </p:nvPr>
        </p:nvSpPr>
        <p:spPr>
          <a:xfrm>
            <a:off x="729450" y="2078875"/>
            <a:ext cx="7688700" cy="28491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Goal:  </a:t>
            </a:r>
            <a:endParaRPr/>
          </a:p>
          <a:p>
            <a:pPr indent="-298450" lvl="1" marL="914400" rtl="0" algn="l">
              <a:spcBef>
                <a:spcPts val="0"/>
              </a:spcBef>
              <a:spcAft>
                <a:spcPts val="0"/>
              </a:spcAft>
              <a:buSzPts val="1100"/>
              <a:buChar char="○"/>
            </a:pPr>
            <a:r>
              <a:rPr lang="en"/>
              <a:t>D</a:t>
            </a:r>
            <a:r>
              <a:rPr lang="en"/>
              <a:t>e</a:t>
            </a:r>
            <a:r>
              <a:rPr lang="en"/>
              <a:t>sign a scoring function , and given a finite models</a:t>
            </a:r>
            <a:endParaRPr/>
          </a:p>
          <a:p>
            <a:pPr indent="-298450" lvl="1" marL="914400" rtl="0" algn="l">
              <a:spcBef>
                <a:spcPts val="0"/>
              </a:spcBef>
              <a:spcAft>
                <a:spcPts val="0"/>
              </a:spcAft>
              <a:buSzPts val="1100"/>
              <a:buChar char="○"/>
            </a:pPr>
            <a:r>
              <a:rPr lang="en"/>
              <a:t>The </a:t>
            </a:r>
            <a:r>
              <a:rPr lang="en"/>
              <a:t>most accurate reconstruction should get the highest score</a:t>
            </a:r>
            <a:endParaRPr/>
          </a:p>
          <a:p>
            <a:pPr indent="-311150" lvl="0" marL="457200" rtl="0" algn="l">
              <a:spcBef>
                <a:spcPts val="0"/>
              </a:spcBef>
              <a:spcAft>
                <a:spcPts val="0"/>
              </a:spcAft>
              <a:buSzPts val="1300"/>
              <a:buChar char="●"/>
            </a:pPr>
            <a:r>
              <a:rPr lang="en"/>
              <a:t>The reconstruction for model i consist of cameras, 3D points, and radial distortion parameters</a:t>
            </a:r>
            <a:endParaRPr/>
          </a:p>
          <a:p>
            <a:pPr indent="-311150" lvl="0" marL="457200" rtl="0" algn="l">
              <a:spcBef>
                <a:spcPts val="0"/>
              </a:spcBef>
              <a:spcAft>
                <a:spcPts val="0"/>
              </a:spcAft>
              <a:buSzPts val="1300"/>
              <a:buChar char="●"/>
            </a:pPr>
            <a:r>
              <a:rPr lang="en"/>
              <a:t>Running SfM for all considered camera models from M may be computationally extremely expensive</a:t>
            </a:r>
            <a:endParaRPr/>
          </a:p>
          <a:p>
            <a:pPr indent="-298450" lvl="1" marL="914400" rtl="0" algn="l">
              <a:spcBef>
                <a:spcPts val="0"/>
              </a:spcBef>
              <a:spcAft>
                <a:spcPts val="0"/>
              </a:spcAft>
              <a:buSzPts val="1100"/>
              <a:buChar char="○"/>
            </a:pPr>
            <a:r>
              <a:rPr lang="en"/>
              <a:t>evaluate the proposed  criterion for smaller sub-reconstructions with a fixed number of registered cameras</a:t>
            </a:r>
            <a:endParaRPr/>
          </a:p>
          <a:p>
            <a:pPr indent="-298450" lvl="1" marL="914400" rtl="0" algn="l">
              <a:spcBef>
                <a:spcPts val="0"/>
              </a:spcBef>
              <a:spcAft>
                <a:spcPts val="0"/>
              </a:spcAft>
              <a:buSzPts val="1100"/>
              <a:buChar char="○"/>
            </a:pPr>
            <a:r>
              <a:rPr lang="en"/>
              <a:t>the estimated parameters of these sub-reconstructions were estimated by an SfM pipeline ,i.e COLMAP</a:t>
            </a:r>
            <a:endParaRPr/>
          </a:p>
          <a:p>
            <a:pPr indent="0" lvl="0" marL="0" rtl="0" algn="l">
              <a:spcBef>
                <a:spcPts val="1200"/>
              </a:spcBef>
              <a:spcAft>
                <a:spcPts val="0"/>
              </a:spcAft>
              <a:buNone/>
            </a:pPr>
            <a:r>
              <a:t/>
            </a:r>
            <a:endParaRPr/>
          </a:p>
          <a:p>
            <a:pPr indent="-298450" lvl="1" marL="914400" rtl="0" algn="l">
              <a:spcBef>
                <a:spcPts val="1200"/>
              </a:spcBef>
              <a:spcAft>
                <a:spcPts val="0"/>
              </a:spcAft>
              <a:buSzPts val="1100"/>
              <a:buChar char="○"/>
            </a:pPr>
            <a:r>
              <a:rPr lang="en" sz="1300"/>
              <a:t>                             are observations of the 3D point Xm in the camera Pl</a:t>
            </a:r>
            <a:r>
              <a:rPr lang="en"/>
              <a:t> </a:t>
            </a:r>
            <a:endParaRPr/>
          </a:p>
        </p:txBody>
      </p:sp>
      <p:pic>
        <p:nvPicPr>
          <p:cNvPr id="109" name="Google Shape;109;p16"/>
          <p:cNvPicPr preferRelativeResize="0"/>
          <p:nvPr/>
        </p:nvPicPr>
        <p:blipFill>
          <a:blip r:embed="rId3">
            <a:alphaModFix/>
          </a:blip>
          <a:stretch>
            <a:fillRect/>
          </a:stretch>
        </p:blipFill>
        <p:spPr>
          <a:xfrm>
            <a:off x="4864950" y="2345950"/>
            <a:ext cx="1175700" cy="225800"/>
          </a:xfrm>
          <a:prstGeom prst="rect">
            <a:avLst/>
          </a:prstGeom>
          <a:noFill/>
          <a:ln>
            <a:noFill/>
          </a:ln>
        </p:spPr>
      </p:pic>
      <p:pic>
        <p:nvPicPr>
          <p:cNvPr id="110" name="Google Shape;110;p16"/>
          <p:cNvPicPr preferRelativeResize="0"/>
          <p:nvPr/>
        </p:nvPicPr>
        <p:blipFill>
          <a:blip r:embed="rId4">
            <a:alphaModFix/>
          </a:blip>
          <a:stretch>
            <a:fillRect/>
          </a:stretch>
        </p:blipFill>
        <p:spPr>
          <a:xfrm>
            <a:off x="6889125" y="2503675"/>
            <a:ext cx="1949600" cy="286700"/>
          </a:xfrm>
          <a:prstGeom prst="rect">
            <a:avLst/>
          </a:prstGeom>
          <a:noFill/>
          <a:ln>
            <a:noFill/>
          </a:ln>
        </p:spPr>
      </p:pic>
      <p:pic>
        <p:nvPicPr>
          <p:cNvPr id="111" name="Google Shape;111;p16"/>
          <p:cNvPicPr preferRelativeResize="0"/>
          <p:nvPr/>
        </p:nvPicPr>
        <p:blipFill>
          <a:blip r:embed="rId5">
            <a:alphaModFix/>
          </a:blip>
          <a:stretch>
            <a:fillRect/>
          </a:stretch>
        </p:blipFill>
        <p:spPr>
          <a:xfrm>
            <a:off x="1766000" y="4410325"/>
            <a:ext cx="835460" cy="225800"/>
          </a:xfrm>
          <a:prstGeom prst="rect">
            <a:avLst/>
          </a:prstGeom>
          <a:noFill/>
          <a:ln>
            <a:noFill/>
          </a:ln>
        </p:spPr>
      </p:pic>
      <p:pic>
        <p:nvPicPr>
          <p:cNvPr id="112" name="Google Shape;112;p16"/>
          <p:cNvPicPr preferRelativeResize="0"/>
          <p:nvPr/>
        </p:nvPicPr>
        <p:blipFill>
          <a:blip r:embed="rId6">
            <a:alphaModFix/>
          </a:blip>
          <a:stretch>
            <a:fillRect/>
          </a:stretch>
        </p:blipFill>
        <p:spPr>
          <a:xfrm>
            <a:off x="1708525" y="3817650"/>
            <a:ext cx="4174560" cy="535200"/>
          </a:xfrm>
          <a:prstGeom prst="rect">
            <a:avLst/>
          </a:prstGeom>
          <a:noFill/>
          <a:ln>
            <a:noFill/>
          </a:ln>
        </p:spPr>
      </p:pic>
      <p:sp>
        <p:nvSpPr>
          <p:cNvPr id="113" name="Google Shape;113;p1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Problem formulation (cont.)</a:t>
            </a:r>
            <a:endParaRPr/>
          </a:p>
        </p:txBody>
      </p:sp>
      <p:sp>
        <p:nvSpPr>
          <p:cNvPr id="119" name="Google Shape;119;p17"/>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311150" lvl="0" marL="914400" rtl="0" algn="l">
              <a:spcBef>
                <a:spcPts val="0"/>
              </a:spcBef>
              <a:spcAft>
                <a:spcPts val="0"/>
              </a:spcAft>
              <a:buSzPts val="1300"/>
              <a:buChar char="●"/>
            </a:pPr>
            <a:r>
              <a:rPr lang="en"/>
              <a:t>Observations that satisfy                                                                                   are the inliers of the model</a:t>
            </a:r>
            <a:endParaRPr/>
          </a:p>
          <a:p>
            <a:pPr indent="-298450" lvl="1" marL="1371600" rtl="0" algn="l">
              <a:spcBef>
                <a:spcPts val="0"/>
              </a:spcBef>
              <a:spcAft>
                <a:spcPts val="0"/>
              </a:spcAft>
              <a:buSzPts val="1100"/>
              <a:buChar char="○"/>
            </a:pPr>
            <a:r>
              <a:t/>
            </a:r>
            <a:endParaRPr/>
          </a:p>
          <a:p>
            <a:pPr indent="-298450" lvl="1" marL="1371600" rtl="0" algn="l">
              <a:spcBef>
                <a:spcPts val="0"/>
              </a:spcBef>
              <a:spcAft>
                <a:spcPts val="0"/>
              </a:spcAft>
              <a:buSzPts val="1100"/>
              <a:buChar char="○"/>
            </a:pPr>
            <a:r>
              <a:rPr lang="en"/>
              <a:t>assume that the sub-reconstructions           contain inliers only</a:t>
            </a:r>
            <a:endParaRPr/>
          </a:p>
          <a:p>
            <a:pPr indent="-311150" lvl="0" marL="914400" rtl="0" algn="l">
              <a:spcBef>
                <a:spcPts val="0"/>
              </a:spcBef>
              <a:spcAft>
                <a:spcPts val="0"/>
              </a:spcAft>
              <a:buSzPts val="1300"/>
              <a:buChar char="●"/>
            </a:pPr>
            <a:r>
              <a:rPr lang="en"/>
              <a:t>Distortion correction function: </a:t>
            </a:r>
            <a:endParaRPr/>
          </a:p>
          <a:p>
            <a:pPr indent="-298450" lvl="1" marL="1371600" rtl="0" algn="l">
              <a:spcBef>
                <a:spcPts val="0"/>
              </a:spcBef>
              <a:spcAft>
                <a:spcPts val="0"/>
              </a:spcAft>
              <a:buSzPts val="1100"/>
              <a:buChar char="○"/>
            </a:pPr>
            <a:r>
              <a:rPr lang="en"/>
              <a:t>uˆ_ is the projection in the image plane before applying radial distortion, f^ is focal length , pp^ is principal point (usually at centra of image)</a:t>
            </a:r>
            <a:endParaRPr/>
          </a:p>
          <a:p>
            <a:pPr indent="-298450" lvl="1" marL="1371600" rtl="0" algn="l">
              <a:spcBef>
                <a:spcPts val="0"/>
              </a:spcBef>
              <a:spcAft>
                <a:spcPts val="0"/>
              </a:spcAft>
              <a:buSzPts val="1100"/>
              <a:buChar char="○"/>
            </a:pPr>
            <a:r>
              <a:rPr lang="en"/>
              <a:t>rational function (model)-                (with the first B non-zero parameters kˆj and the first D non-zero parameters dˆl):</a:t>
            </a:r>
            <a:endParaRPr/>
          </a:p>
        </p:txBody>
      </p:sp>
      <p:pic>
        <p:nvPicPr>
          <p:cNvPr id="120" name="Google Shape;120;p17"/>
          <p:cNvPicPr preferRelativeResize="0"/>
          <p:nvPr/>
        </p:nvPicPr>
        <p:blipFill>
          <a:blip r:embed="rId3">
            <a:alphaModFix/>
          </a:blip>
          <a:stretch>
            <a:fillRect/>
          </a:stretch>
        </p:blipFill>
        <p:spPr>
          <a:xfrm>
            <a:off x="2201125" y="2349025"/>
            <a:ext cx="1524188" cy="257175"/>
          </a:xfrm>
          <a:prstGeom prst="rect">
            <a:avLst/>
          </a:prstGeom>
          <a:noFill/>
          <a:ln>
            <a:noFill/>
          </a:ln>
        </p:spPr>
      </p:pic>
      <p:pic>
        <p:nvPicPr>
          <p:cNvPr id="121" name="Google Shape;121;p17"/>
          <p:cNvPicPr preferRelativeResize="0"/>
          <p:nvPr/>
        </p:nvPicPr>
        <p:blipFill>
          <a:blip r:embed="rId4">
            <a:alphaModFix/>
          </a:blip>
          <a:stretch>
            <a:fillRect/>
          </a:stretch>
        </p:blipFill>
        <p:spPr>
          <a:xfrm>
            <a:off x="3654869" y="2114935"/>
            <a:ext cx="1617957" cy="257169"/>
          </a:xfrm>
          <a:prstGeom prst="rect">
            <a:avLst/>
          </a:prstGeom>
          <a:noFill/>
          <a:ln>
            <a:noFill/>
          </a:ln>
        </p:spPr>
      </p:pic>
      <p:pic>
        <p:nvPicPr>
          <p:cNvPr id="122" name="Google Shape;122;p17"/>
          <p:cNvPicPr preferRelativeResize="0"/>
          <p:nvPr/>
        </p:nvPicPr>
        <p:blipFill>
          <a:blip r:embed="rId5">
            <a:alphaModFix/>
          </a:blip>
          <a:stretch>
            <a:fillRect/>
          </a:stretch>
        </p:blipFill>
        <p:spPr>
          <a:xfrm>
            <a:off x="5325731" y="2137993"/>
            <a:ext cx="812886" cy="211038"/>
          </a:xfrm>
          <a:prstGeom prst="rect">
            <a:avLst/>
          </a:prstGeom>
          <a:noFill/>
          <a:ln>
            <a:noFill/>
          </a:ln>
        </p:spPr>
      </p:pic>
      <p:pic>
        <p:nvPicPr>
          <p:cNvPr id="123" name="Google Shape;123;p17"/>
          <p:cNvPicPr preferRelativeResize="0"/>
          <p:nvPr/>
        </p:nvPicPr>
        <p:blipFill>
          <a:blip r:embed="rId6">
            <a:alphaModFix/>
          </a:blip>
          <a:stretch>
            <a:fillRect/>
          </a:stretch>
        </p:blipFill>
        <p:spPr>
          <a:xfrm>
            <a:off x="4450700" y="2571750"/>
            <a:ext cx="246206" cy="211025"/>
          </a:xfrm>
          <a:prstGeom prst="rect">
            <a:avLst/>
          </a:prstGeom>
          <a:noFill/>
          <a:ln>
            <a:noFill/>
          </a:ln>
        </p:spPr>
      </p:pic>
      <p:pic>
        <p:nvPicPr>
          <p:cNvPr id="124" name="Google Shape;124;p17"/>
          <p:cNvPicPr preferRelativeResize="0"/>
          <p:nvPr/>
        </p:nvPicPr>
        <p:blipFill>
          <a:blip r:embed="rId7">
            <a:alphaModFix/>
          </a:blip>
          <a:stretch>
            <a:fillRect/>
          </a:stretch>
        </p:blipFill>
        <p:spPr>
          <a:xfrm>
            <a:off x="4024075" y="2782775"/>
            <a:ext cx="1917123" cy="257175"/>
          </a:xfrm>
          <a:prstGeom prst="rect">
            <a:avLst/>
          </a:prstGeom>
          <a:noFill/>
          <a:ln>
            <a:noFill/>
          </a:ln>
        </p:spPr>
      </p:pic>
      <p:pic>
        <p:nvPicPr>
          <p:cNvPr id="125" name="Google Shape;125;p17"/>
          <p:cNvPicPr preferRelativeResize="0"/>
          <p:nvPr/>
        </p:nvPicPr>
        <p:blipFill>
          <a:blip r:embed="rId8">
            <a:alphaModFix/>
          </a:blip>
          <a:stretch>
            <a:fillRect/>
          </a:stretch>
        </p:blipFill>
        <p:spPr>
          <a:xfrm>
            <a:off x="3303613" y="3710525"/>
            <a:ext cx="2536775" cy="419300"/>
          </a:xfrm>
          <a:prstGeom prst="rect">
            <a:avLst/>
          </a:prstGeom>
          <a:noFill/>
          <a:ln>
            <a:noFill/>
          </a:ln>
        </p:spPr>
      </p:pic>
      <p:pic>
        <p:nvPicPr>
          <p:cNvPr id="126" name="Google Shape;126;p17"/>
          <p:cNvPicPr preferRelativeResize="0"/>
          <p:nvPr/>
        </p:nvPicPr>
        <p:blipFill>
          <a:blip r:embed="rId9">
            <a:alphaModFix/>
          </a:blip>
          <a:stretch>
            <a:fillRect/>
          </a:stretch>
        </p:blipFill>
        <p:spPr>
          <a:xfrm>
            <a:off x="3725325" y="3427950"/>
            <a:ext cx="358800" cy="152925"/>
          </a:xfrm>
          <a:prstGeom prst="rect">
            <a:avLst/>
          </a:prstGeom>
          <a:noFill/>
          <a:ln>
            <a:noFill/>
          </a:ln>
        </p:spPr>
      </p:pic>
      <p:sp>
        <p:nvSpPr>
          <p:cNvPr id="127" name="Google Shape;127;p1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Accuracy-based criterion (AC)</a:t>
            </a:r>
            <a:endParaRPr/>
          </a:p>
        </p:txBody>
      </p:sp>
      <p:sp>
        <p:nvSpPr>
          <p:cNvPr id="133" name="Google Shape;133;p18"/>
          <p:cNvSpPr txBox="1"/>
          <p:nvPr>
            <p:ph idx="1" type="body"/>
          </p:nvPr>
        </p:nvSpPr>
        <p:spPr>
          <a:xfrm>
            <a:off x="729450" y="2078875"/>
            <a:ext cx="7688700" cy="26499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Assume t</a:t>
            </a:r>
            <a:r>
              <a:rPr lang="en"/>
              <a:t>he residual                                             follows a zero-mean Normal distribution with covariance matrix                               </a:t>
            </a:r>
            <a:endParaRPr/>
          </a:p>
          <a:p>
            <a:pPr indent="-298450" lvl="1" marL="914400" rtl="0" algn="l">
              <a:spcBef>
                <a:spcPts val="0"/>
              </a:spcBef>
              <a:spcAft>
                <a:spcPts val="0"/>
              </a:spcAft>
              <a:buSzPts val="1100"/>
              <a:buChar char="○"/>
            </a:pPr>
            <a:r>
              <a:rPr lang="en"/>
              <a:t>The covariance matrix is found for each keypoint which is described by an affine region  that found by DSP- SIFT detector. </a:t>
            </a:r>
            <a:endParaRPr/>
          </a:p>
          <a:p>
            <a:pPr indent="-298450" lvl="1" marL="914400" rtl="0" algn="l">
              <a:spcBef>
                <a:spcPts val="0"/>
              </a:spcBef>
              <a:spcAft>
                <a:spcPts val="0"/>
              </a:spcAft>
              <a:buSzPts val="1100"/>
              <a:buChar char="○"/>
            </a:pPr>
            <a:r>
              <a:rPr lang="en"/>
              <a:t>The covariance matrix of all observations Σu is composed of blocks Σul,m on the diagonal.</a:t>
            </a:r>
            <a:endParaRPr/>
          </a:p>
          <a:p>
            <a:pPr indent="-311150" lvl="0" marL="457200" rtl="0" algn="l">
              <a:spcBef>
                <a:spcPts val="0"/>
              </a:spcBef>
              <a:spcAft>
                <a:spcPts val="0"/>
              </a:spcAft>
              <a:buSzPts val="1300"/>
              <a:buChar char="●"/>
            </a:pPr>
            <a:r>
              <a:rPr lang="en"/>
              <a:t>T</a:t>
            </a:r>
            <a:r>
              <a:rPr lang="en"/>
              <a:t>he accuracy of observations (information matrix)  is the inversion of the covariance matrix</a:t>
            </a:r>
            <a:endParaRPr/>
          </a:p>
          <a:p>
            <a:pPr indent="-311150" lvl="0" marL="457200" rtl="0" algn="l">
              <a:spcBef>
                <a:spcPts val="0"/>
              </a:spcBef>
              <a:spcAft>
                <a:spcPts val="0"/>
              </a:spcAft>
              <a:buSzPts val="1300"/>
              <a:buChar char="●"/>
            </a:pPr>
            <a:r>
              <a:rPr lang="en"/>
              <a:t>To compare values of reconstruction</a:t>
            </a:r>
            <a:endParaRPr/>
          </a:p>
          <a:p>
            <a:pPr indent="-298450" lvl="1" marL="914400" rtl="0" algn="l">
              <a:spcBef>
                <a:spcPts val="0"/>
              </a:spcBef>
              <a:spcAft>
                <a:spcPts val="0"/>
              </a:spcAft>
              <a:buSzPts val="1100"/>
              <a:buChar char="○"/>
            </a:pPr>
            <a:r>
              <a:rPr lang="en"/>
              <a:t>specify the gauge of the coordinate systems</a:t>
            </a:r>
            <a:endParaRPr/>
          </a:p>
          <a:p>
            <a:pPr indent="-298450" lvl="1" marL="914400" rtl="0" algn="l">
              <a:spcBef>
                <a:spcPts val="0"/>
              </a:spcBef>
              <a:spcAft>
                <a:spcPts val="0"/>
              </a:spcAft>
              <a:buSzPts val="1100"/>
              <a:buChar char="○"/>
            </a:pPr>
            <a:r>
              <a:rPr lang="en"/>
              <a:t>specify the gauge of the covariance matrix</a:t>
            </a:r>
            <a:endParaRPr/>
          </a:p>
          <a:p>
            <a:pPr indent="0" lvl="0" marL="0" rtl="0" algn="l">
              <a:spcBef>
                <a:spcPts val="1200"/>
              </a:spcBef>
              <a:spcAft>
                <a:spcPts val="1200"/>
              </a:spcAft>
              <a:buNone/>
            </a:pPr>
            <a:r>
              <a:t/>
            </a:r>
            <a:endParaRPr/>
          </a:p>
        </p:txBody>
      </p:sp>
      <p:pic>
        <p:nvPicPr>
          <p:cNvPr id="134" name="Google Shape;134;p18"/>
          <p:cNvPicPr preferRelativeResize="0"/>
          <p:nvPr/>
        </p:nvPicPr>
        <p:blipFill>
          <a:blip r:embed="rId3">
            <a:alphaModFix/>
          </a:blip>
          <a:stretch>
            <a:fillRect/>
          </a:stretch>
        </p:blipFill>
        <p:spPr>
          <a:xfrm>
            <a:off x="7844300" y="3189225"/>
            <a:ext cx="767475" cy="225225"/>
          </a:xfrm>
          <a:prstGeom prst="rect">
            <a:avLst/>
          </a:prstGeom>
          <a:noFill/>
          <a:ln>
            <a:noFill/>
          </a:ln>
        </p:spPr>
      </p:pic>
      <p:pic>
        <p:nvPicPr>
          <p:cNvPr id="135" name="Google Shape;135;p18"/>
          <p:cNvPicPr preferRelativeResize="0"/>
          <p:nvPr/>
        </p:nvPicPr>
        <p:blipFill>
          <a:blip r:embed="rId4">
            <a:alphaModFix/>
          </a:blip>
          <a:stretch>
            <a:fillRect/>
          </a:stretch>
        </p:blipFill>
        <p:spPr>
          <a:xfrm>
            <a:off x="2785875" y="2155075"/>
            <a:ext cx="495495" cy="225225"/>
          </a:xfrm>
          <a:prstGeom prst="rect">
            <a:avLst/>
          </a:prstGeom>
          <a:noFill/>
          <a:ln>
            <a:noFill/>
          </a:ln>
        </p:spPr>
      </p:pic>
      <p:pic>
        <p:nvPicPr>
          <p:cNvPr id="136" name="Google Shape;136;p18"/>
          <p:cNvPicPr preferRelativeResize="0"/>
          <p:nvPr/>
        </p:nvPicPr>
        <p:blipFill>
          <a:blip r:embed="rId5">
            <a:alphaModFix/>
          </a:blip>
          <a:stretch>
            <a:fillRect/>
          </a:stretch>
        </p:blipFill>
        <p:spPr>
          <a:xfrm>
            <a:off x="3273775" y="2123275"/>
            <a:ext cx="843057" cy="288825"/>
          </a:xfrm>
          <a:prstGeom prst="rect">
            <a:avLst/>
          </a:prstGeom>
          <a:noFill/>
          <a:ln>
            <a:noFill/>
          </a:ln>
        </p:spPr>
      </p:pic>
      <p:pic>
        <p:nvPicPr>
          <p:cNvPr id="137" name="Google Shape;137;p18"/>
          <p:cNvPicPr preferRelativeResize="0"/>
          <p:nvPr/>
        </p:nvPicPr>
        <p:blipFill>
          <a:blip r:embed="rId6">
            <a:alphaModFix/>
          </a:blip>
          <a:stretch>
            <a:fillRect/>
          </a:stretch>
        </p:blipFill>
        <p:spPr>
          <a:xfrm>
            <a:off x="1836675" y="2380300"/>
            <a:ext cx="843050" cy="188959"/>
          </a:xfrm>
          <a:prstGeom prst="rect">
            <a:avLst/>
          </a:prstGeom>
          <a:noFill/>
          <a:ln>
            <a:noFill/>
          </a:ln>
        </p:spPr>
      </p:pic>
      <p:sp>
        <p:nvSpPr>
          <p:cNvPr id="138" name="Google Shape;138;p1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specify the gauge of the covariance matrix</a:t>
            </a:r>
            <a:endParaRPr/>
          </a:p>
        </p:txBody>
      </p:sp>
      <p:sp>
        <p:nvSpPr>
          <p:cNvPr id="144" name="Google Shape;144;p19"/>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311150" lvl="2" marL="457200" rtl="0" algn="l">
              <a:spcBef>
                <a:spcPts val="0"/>
              </a:spcBef>
              <a:spcAft>
                <a:spcPts val="0"/>
              </a:spcAft>
              <a:buSzPts val="1300"/>
              <a:buAutoNum type="arabicPeriod"/>
            </a:pPr>
            <a:r>
              <a:rPr lang="en" sz="1300"/>
              <a:t>D</a:t>
            </a:r>
            <a:r>
              <a:rPr lang="en" sz="1300"/>
              <a:t>efine a subset of parameters theta A which are common to all the reconstructions</a:t>
            </a:r>
            <a:endParaRPr sz="1300"/>
          </a:p>
          <a:p>
            <a:pPr indent="-311150" lvl="2" marL="457200" rtl="0" algn="l">
              <a:spcBef>
                <a:spcPts val="0"/>
              </a:spcBef>
              <a:spcAft>
                <a:spcPts val="0"/>
              </a:spcAft>
              <a:buSzPts val="1300"/>
              <a:buAutoNum type="arabicPeriod"/>
            </a:pPr>
            <a:r>
              <a:rPr lang="en" sz="1300"/>
              <a:t>The parameters of all reconstruction can be decomposed as</a:t>
            </a:r>
            <a:endParaRPr sz="1300"/>
          </a:p>
          <a:p>
            <a:pPr indent="-311150" lvl="2" marL="457200" rtl="0" algn="l">
              <a:spcBef>
                <a:spcPts val="0"/>
              </a:spcBef>
              <a:spcAft>
                <a:spcPts val="0"/>
              </a:spcAft>
              <a:buSzPts val="1300"/>
              <a:buAutoNum type="arabicPeriod"/>
            </a:pPr>
            <a:r>
              <a:rPr lang="en" sz="1300"/>
              <a:t>Propagate the accuracy of observation to reconstruction</a:t>
            </a:r>
            <a:endParaRPr sz="1300"/>
          </a:p>
          <a:p>
            <a:pPr indent="-298450" lvl="3" marL="914400" rtl="0" algn="l">
              <a:spcBef>
                <a:spcPts val="0"/>
              </a:spcBef>
              <a:spcAft>
                <a:spcPts val="0"/>
              </a:spcAft>
              <a:buSzPts val="1100"/>
              <a:buChar char="●"/>
            </a:pPr>
            <a:r>
              <a:rPr lang="en"/>
              <a:t>JA denote the propagation of the jacobian of p w.r.t. theta A</a:t>
            </a:r>
            <a:endParaRPr/>
          </a:p>
          <a:p>
            <a:pPr indent="-311150" lvl="2" marL="457200" rtl="0" algn="l">
              <a:spcBef>
                <a:spcPts val="0"/>
              </a:spcBef>
              <a:spcAft>
                <a:spcPts val="0"/>
              </a:spcAft>
              <a:buSzPts val="1300"/>
              <a:buAutoNum type="arabicPeriod" startAt="3"/>
            </a:pPr>
            <a:r>
              <a:rPr lang="en" sz="1300"/>
              <a:t>Apply S-transformation S(i) for each reconstruction so that the imformation sub-matrix           of all reconstruction would have same dimension </a:t>
            </a:r>
            <a:endParaRPr sz="1300"/>
          </a:p>
          <a:p>
            <a:pPr indent="-311150" lvl="2" marL="457200" rtl="0" algn="l">
              <a:spcBef>
                <a:spcPts val="0"/>
              </a:spcBef>
              <a:spcAft>
                <a:spcPts val="0"/>
              </a:spcAft>
              <a:buSzPts val="1300"/>
              <a:buAutoNum type="arabicPeriod" startAt="3"/>
            </a:pPr>
            <a:r>
              <a:t/>
            </a:r>
            <a:endParaRPr sz="1300"/>
          </a:p>
          <a:p>
            <a:pPr indent="0" lvl="0" marL="0" rtl="0" algn="l">
              <a:spcBef>
                <a:spcPts val="1200"/>
              </a:spcBef>
              <a:spcAft>
                <a:spcPts val="1200"/>
              </a:spcAft>
              <a:buNone/>
            </a:pPr>
            <a:r>
              <a:t/>
            </a:r>
            <a:endParaRPr/>
          </a:p>
        </p:txBody>
      </p:sp>
      <p:pic>
        <p:nvPicPr>
          <p:cNvPr id="145" name="Google Shape;145;p19"/>
          <p:cNvPicPr preferRelativeResize="0"/>
          <p:nvPr/>
        </p:nvPicPr>
        <p:blipFill>
          <a:blip r:embed="rId3">
            <a:alphaModFix/>
          </a:blip>
          <a:stretch>
            <a:fillRect/>
          </a:stretch>
        </p:blipFill>
        <p:spPr>
          <a:xfrm>
            <a:off x="5619850" y="2367875"/>
            <a:ext cx="1295425" cy="301050"/>
          </a:xfrm>
          <a:prstGeom prst="rect">
            <a:avLst/>
          </a:prstGeom>
          <a:noFill/>
          <a:ln>
            <a:noFill/>
          </a:ln>
        </p:spPr>
      </p:pic>
      <p:pic>
        <p:nvPicPr>
          <p:cNvPr id="146" name="Google Shape;146;p19"/>
          <p:cNvPicPr preferRelativeResize="0"/>
          <p:nvPr/>
        </p:nvPicPr>
        <p:blipFill>
          <a:blip r:embed="rId4">
            <a:alphaModFix/>
          </a:blip>
          <a:stretch>
            <a:fillRect/>
          </a:stretch>
        </p:blipFill>
        <p:spPr>
          <a:xfrm>
            <a:off x="5316562" y="613800"/>
            <a:ext cx="3661888" cy="704850"/>
          </a:xfrm>
          <a:prstGeom prst="rect">
            <a:avLst/>
          </a:prstGeom>
          <a:noFill/>
          <a:ln>
            <a:noFill/>
          </a:ln>
        </p:spPr>
      </p:pic>
      <p:pic>
        <p:nvPicPr>
          <p:cNvPr id="147" name="Google Shape;147;p19"/>
          <p:cNvPicPr preferRelativeResize="0"/>
          <p:nvPr/>
        </p:nvPicPr>
        <p:blipFill>
          <a:blip r:embed="rId5">
            <a:alphaModFix/>
          </a:blip>
          <a:stretch>
            <a:fillRect/>
          </a:stretch>
        </p:blipFill>
        <p:spPr>
          <a:xfrm>
            <a:off x="5539437" y="3404300"/>
            <a:ext cx="3216125" cy="631275"/>
          </a:xfrm>
          <a:prstGeom prst="rect">
            <a:avLst/>
          </a:prstGeom>
          <a:noFill/>
          <a:ln>
            <a:noFill/>
          </a:ln>
        </p:spPr>
      </p:pic>
      <p:pic>
        <p:nvPicPr>
          <p:cNvPr id="148" name="Google Shape;148;p19"/>
          <p:cNvPicPr preferRelativeResize="0"/>
          <p:nvPr/>
        </p:nvPicPr>
        <p:blipFill>
          <a:blip r:embed="rId6">
            <a:alphaModFix/>
          </a:blip>
          <a:stretch>
            <a:fillRect/>
          </a:stretch>
        </p:blipFill>
        <p:spPr>
          <a:xfrm>
            <a:off x="7524300" y="2976800"/>
            <a:ext cx="266700" cy="276225"/>
          </a:xfrm>
          <a:prstGeom prst="rect">
            <a:avLst/>
          </a:prstGeom>
          <a:noFill/>
          <a:ln>
            <a:noFill/>
          </a:ln>
        </p:spPr>
      </p:pic>
      <p:pic>
        <p:nvPicPr>
          <p:cNvPr id="149" name="Google Shape;149;p19"/>
          <p:cNvPicPr preferRelativeResize="0"/>
          <p:nvPr/>
        </p:nvPicPr>
        <p:blipFill>
          <a:blip r:embed="rId7">
            <a:alphaModFix/>
          </a:blip>
          <a:stretch>
            <a:fillRect/>
          </a:stretch>
        </p:blipFill>
        <p:spPr>
          <a:xfrm>
            <a:off x="1253675" y="3533900"/>
            <a:ext cx="1066800" cy="266700"/>
          </a:xfrm>
          <a:prstGeom prst="rect">
            <a:avLst/>
          </a:prstGeom>
          <a:noFill/>
          <a:ln>
            <a:noFill/>
          </a:ln>
        </p:spPr>
      </p:pic>
      <p:sp>
        <p:nvSpPr>
          <p:cNvPr id="150" name="Google Shape;150;p1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0"/>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Camera model selection method (ACS)</a:t>
            </a:r>
            <a:endParaRPr/>
          </a:p>
        </p:txBody>
      </p:sp>
      <p:sp>
        <p:nvSpPr>
          <p:cNvPr id="156" name="Google Shape;156;p20"/>
          <p:cNvSpPr txBox="1"/>
          <p:nvPr>
            <p:ph idx="1" type="body"/>
          </p:nvPr>
        </p:nvSpPr>
        <p:spPr>
          <a:xfrm>
            <a:off x="729450" y="2078875"/>
            <a:ext cx="5156700" cy="22611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According to our experiments, it is sufficient to use 5 ≤ K ≤ 15 registered cameras to estimate the camera model reliably</a:t>
            </a:r>
            <a:endParaRPr/>
          </a:p>
          <a:p>
            <a:pPr indent="-311150" lvl="0" marL="457200" rtl="0" algn="l">
              <a:spcBef>
                <a:spcPts val="0"/>
              </a:spcBef>
              <a:spcAft>
                <a:spcPts val="0"/>
              </a:spcAft>
              <a:buSzPts val="1300"/>
              <a:buChar char="●"/>
            </a:pPr>
            <a:r>
              <a:rPr lang="en"/>
              <a:t>                                            applies SfM with camera model Mi and reprojection error threshold δ until K images from the queue O are registered or time limit Td is exceeded.</a:t>
            </a:r>
            <a:endParaRPr/>
          </a:p>
          <a:p>
            <a:pPr indent="-298450" lvl="1" marL="914400" rtl="0" algn="l">
              <a:spcBef>
                <a:spcPts val="0"/>
              </a:spcBef>
              <a:spcAft>
                <a:spcPts val="0"/>
              </a:spcAft>
              <a:buSzPts val="1100"/>
              <a:buChar char="○"/>
            </a:pPr>
            <a:r>
              <a:rPr lang="en"/>
              <a:t>                         ,T1 is the fastest reconstruction time, γ is set empirically</a:t>
            </a:r>
            <a:endParaRPr/>
          </a:p>
          <a:p>
            <a:pPr indent="-298450" lvl="1" marL="914400" rtl="0" algn="l">
              <a:spcBef>
                <a:spcPts val="0"/>
              </a:spcBef>
              <a:spcAft>
                <a:spcPts val="0"/>
              </a:spcAft>
              <a:buSzPts val="1100"/>
              <a:buChar char="○"/>
            </a:pPr>
            <a:r>
              <a:rPr lang="en"/>
              <a:t>The models that were not able to register K images within Td time are discarded.</a:t>
            </a:r>
            <a:endParaRPr/>
          </a:p>
        </p:txBody>
      </p:sp>
      <p:pic>
        <p:nvPicPr>
          <p:cNvPr id="157" name="Google Shape;157;p20"/>
          <p:cNvPicPr preferRelativeResize="0"/>
          <p:nvPr/>
        </p:nvPicPr>
        <p:blipFill>
          <a:blip r:embed="rId3">
            <a:alphaModFix/>
          </a:blip>
          <a:stretch>
            <a:fillRect/>
          </a:stretch>
        </p:blipFill>
        <p:spPr>
          <a:xfrm>
            <a:off x="6389052" y="853000"/>
            <a:ext cx="2531950" cy="4075650"/>
          </a:xfrm>
          <a:prstGeom prst="rect">
            <a:avLst/>
          </a:prstGeom>
          <a:noFill/>
          <a:ln>
            <a:noFill/>
          </a:ln>
        </p:spPr>
      </p:pic>
      <p:pic>
        <p:nvPicPr>
          <p:cNvPr id="158" name="Google Shape;158;p20"/>
          <p:cNvPicPr preferRelativeResize="0"/>
          <p:nvPr/>
        </p:nvPicPr>
        <p:blipFill>
          <a:blip r:embed="rId4">
            <a:alphaModFix/>
          </a:blip>
          <a:stretch>
            <a:fillRect/>
          </a:stretch>
        </p:blipFill>
        <p:spPr>
          <a:xfrm>
            <a:off x="1258675" y="2637950"/>
            <a:ext cx="1371600" cy="209550"/>
          </a:xfrm>
          <a:prstGeom prst="rect">
            <a:avLst/>
          </a:prstGeom>
          <a:noFill/>
          <a:ln>
            <a:noFill/>
          </a:ln>
        </p:spPr>
      </p:pic>
      <p:pic>
        <p:nvPicPr>
          <p:cNvPr id="159" name="Google Shape;159;p20"/>
          <p:cNvPicPr preferRelativeResize="0"/>
          <p:nvPr/>
        </p:nvPicPr>
        <p:blipFill>
          <a:blip r:embed="rId5">
            <a:alphaModFix/>
          </a:blip>
          <a:stretch>
            <a:fillRect/>
          </a:stretch>
        </p:blipFill>
        <p:spPr>
          <a:xfrm>
            <a:off x="1673013" y="3313225"/>
            <a:ext cx="695325" cy="190500"/>
          </a:xfrm>
          <a:prstGeom prst="rect">
            <a:avLst/>
          </a:prstGeom>
          <a:noFill/>
          <a:ln>
            <a:noFill/>
          </a:ln>
        </p:spPr>
      </p:pic>
      <p:sp>
        <p:nvSpPr>
          <p:cNvPr id="160" name="Google Shape;160;p2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1"/>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Learned threshold (LACS)</a:t>
            </a:r>
            <a:endParaRPr/>
          </a:p>
        </p:txBody>
      </p:sp>
      <p:sp>
        <p:nvSpPr>
          <p:cNvPr id="166" name="Google Shape;166;p21"/>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For different thresholds, different camera models may be selected, Here we propose a learning-based ACS method (LACS). </a:t>
            </a:r>
            <a:endParaRPr/>
          </a:p>
          <a:p>
            <a:pPr indent="-298450" lvl="1" marL="914400" rtl="0" algn="l">
              <a:spcBef>
                <a:spcPts val="0"/>
              </a:spcBef>
              <a:spcAft>
                <a:spcPts val="0"/>
              </a:spcAft>
              <a:buSzPts val="1100"/>
              <a:buChar char="○"/>
            </a:pPr>
            <a:r>
              <a:rPr lang="en"/>
              <a:t>It will take the values of the AC criteria for different thresholds as input and will output the “best” camera model which have the highest AC score. </a:t>
            </a:r>
            <a:endParaRPr/>
          </a:p>
          <a:p>
            <a:pPr indent="-298450" lvl="1" marL="914400" rtl="0" algn="l">
              <a:spcBef>
                <a:spcPts val="0"/>
              </a:spcBef>
              <a:spcAft>
                <a:spcPts val="0"/>
              </a:spcAft>
              <a:buSzPts val="1100"/>
              <a:buChar char="○"/>
            </a:pPr>
            <a:r>
              <a:rPr lang="en"/>
              <a:t>(number of tested camera models n) × (number of assumed thresholds Nthr), are the input to our shallow neural network  and it will output the “best” camera model</a:t>
            </a:r>
            <a:endParaRPr/>
          </a:p>
        </p:txBody>
      </p:sp>
      <p:sp>
        <p:nvSpPr>
          <p:cNvPr id="167" name="Google Shape;167;p2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