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3" r:id="rId3"/>
    <p:sldId id="260" r:id="rId4"/>
    <p:sldId id="257" r:id="rId5"/>
    <p:sldId id="258" r:id="rId6"/>
    <p:sldId id="259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36"/>
    <p:restoredTop sz="96405"/>
  </p:normalViewPr>
  <p:slideViewPr>
    <p:cSldViewPr snapToGrid="0" snapToObjects="1">
      <p:cViewPr varScale="1">
        <p:scale>
          <a:sx n="138" d="100"/>
          <a:sy n="138" d="100"/>
        </p:scale>
        <p:origin x="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438C-D83A-D342-BFA5-1A78E047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FC97F-70D8-264E-9E0C-10EEB9560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user to update their DNN</a:t>
            </a:r>
          </a:p>
          <a:p>
            <a:r>
              <a:rPr lang="en-US" dirty="0"/>
              <a:t>Split the DNN and deploy in the IoT network</a:t>
            </a:r>
          </a:p>
          <a:p>
            <a:r>
              <a:rPr lang="en-US" dirty="0"/>
              <a:t>Monitor the computing resource and network among all the nodes</a:t>
            </a:r>
          </a:p>
          <a:p>
            <a:r>
              <a:rPr lang="en-US" dirty="0"/>
              <a:t>Dynamically change the deploy configuration according to the resource usage</a:t>
            </a:r>
          </a:p>
        </p:txBody>
      </p:sp>
    </p:spTree>
    <p:extLst>
      <p:ext uri="{BB962C8B-B14F-4D97-AF65-F5344CB8AC3E}">
        <p14:creationId xmlns:p14="http://schemas.microsoft.com/office/powerpoint/2010/main" val="14250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6F6F-053B-724C-A959-CD7233C7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TensorFlow</a:t>
            </a:r>
            <a:r>
              <a:rPr lang="zh-TW" altLang="en-US" dirty="0"/>
              <a:t> </a:t>
            </a:r>
            <a:r>
              <a:rPr lang="en-US" altLang="zh-TW" dirty="0"/>
              <a:t>Model</a:t>
            </a:r>
            <a:r>
              <a:rPr lang="zh-TW" altLang="en-US" dirty="0"/>
              <a:t> </a:t>
            </a:r>
            <a:r>
              <a:rPr lang="en-US" altLang="zh-TW" dirty="0"/>
              <a:t>Partition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11BBD-548D-E24D-AB78-CA8163615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SAF</a:t>
            </a:r>
          </a:p>
          <a:p>
            <a:pPr lvl="1"/>
            <a:r>
              <a:rPr lang="en-US" altLang="zh-TW" dirty="0"/>
              <a:t>Create</a:t>
            </a:r>
            <a:r>
              <a:rPr lang="zh-TW" altLang="en-US" dirty="0"/>
              <a:t> </a:t>
            </a:r>
            <a:r>
              <a:rPr lang="en-US" altLang="zh-TW" dirty="0"/>
              <a:t>tensor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execute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DNN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specified</a:t>
            </a:r>
            <a:r>
              <a:rPr lang="zh-TW" altLang="en-US" dirty="0"/>
              <a:t> </a:t>
            </a:r>
            <a:r>
              <a:rPr lang="en-US" altLang="zh-TW" dirty="0"/>
              <a:t>input</a:t>
            </a:r>
            <a:r>
              <a:rPr lang="zh-TW" altLang="en-US" dirty="0"/>
              <a:t> </a:t>
            </a:r>
            <a:r>
              <a:rPr lang="en-US" altLang="zh-TW" dirty="0"/>
              <a:t>and</a:t>
            </a:r>
            <a:r>
              <a:rPr lang="zh-TW" altLang="en-US" dirty="0"/>
              <a:t> </a:t>
            </a:r>
            <a:r>
              <a:rPr lang="en-US" altLang="zh-TW" dirty="0"/>
              <a:t>output</a:t>
            </a:r>
            <a:r>
              <a:rPr lang="zh-TW" altLang="en-US" dirty="0"/>
              <a:t> </a:t>
            </a:r>
            <a:r>
              <a:rPr lang="en-US" altLang="zh-TW" dirty="0"/>
              <a:t>layer</a:t>
            </a:r>
          </a:p>
          <a:p>
            <a:r>
              <a:rPr lang="en-US" altLang="zh-TW" dirty="0"/>
              <a:t>Adaptive</a:t>
            </a:r>
            <a:r>
              <a:rPr lang="zh-TW" altLang="en-US" dirty="0"/>
              <a:t> </a:t>
            </a:r>
            <a:r>
              <a:rPr lang="en-US" altLang="zh-TW" dirty="0"/>
              <a:t>DNN</a:t>
            </a:r>
          </a:p>
          <a:p>
            <a:pPr lvl="1"/>
            <a:r>
              <a:rPr lang="en-US" altLang="zh-TW" dirty="0"/>
              <a:t>Use</a:t>
            </a:r>
            <a:r>
              <a:rPr lang="zh-TW" altLang="en-US" dirty="0"/>
              <a:t> </a:t>
            </a:r>
            <a:r>
              <a:rPr lang="en-US" altLang="zh-TW" dirty="0"/>
              <a:t>TF</a:t>
            </a:r>
            <a:r>
              <a:rPr lang="zh-TW" altLang="en-US" dirty="0"/>
              <a:t> </a:t>
            </a:r>
            <a:r>
              <a:rPr lang="en-US" altLang="zh-TW" dirty="0" err="1"/>
              <a:t>api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copy</a:t>
            </a:r>
            <a:r>
              <a:rPr lang="zh-TW" altLang="en-US" dirty="0"/>
              <a:t> </a:t>
            </a:r>
            <a:r>
              <a:rPr lang="en-US" altLang="zh-TW" dirty="0"/>
              <a:t>each</a:t>
            </a:r>
            <a:r>
              <a:rPr lang="zh-TW" altLang="en-US" dirty="0"/>
              <a:t> </a:t>
            </a:r>
            <a:r>
              <a:rPr lang="en-US" altLang="zh-TW" dirty="0"/>
              <a:t>layer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create</a:t>
            </a:r>
            <a:r>
              <a:rPr lang="zh-TW" altLang="en-US" dirty="0"/>
              <a:t> 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part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model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77447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387B1-7EBB-5C4E-81A9-F549BA2F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DNN</a:t>
            </a:r>
            <a:r>
              <a:rPr lang="zh-TW" altLang="en-US" dirty="0"/>
              <a:t> </a:t>
            </a:r>
            <a:r>
              <a:rPr lang="en-US" altLang="zh-TW" dirty="0"/>
              <a:t>Distributing</a:t>
            </a:r>
            <a:endParaRPr lang="en-TW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E5E610-6F81-FF49-9E7A-E47BA6CF7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035" y="3242598"/>
            <a:ext cx="5099185" cy="150523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945A69-690D-5143-831B-2A26EB4F0BDF}"/>
              </a:ext>
            </a:extLst>
          </p:cNvPr>
          <p:cNvSpPr txBox="1"/>
          <p:nvPr/>
        </p:nvSpPr>
        <p:spPr>
          <a:xfrm>
            <a:off x="1154954" y="6019800"/>
            <a:ext cx="8825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Zhou, Li, et al. "Distributing deep neural networks with containerized partitions at the edge." </a:t>
            </a:r>
            <a:r>
              <a:rPr lang="en-US" sz="1200" i="1" dirty="0"/>
              <a:t>2nd {USENIX} Workshop on Hot Topics in Edge Computing (</a:t>
            </a:r>
            <a:r>
              <a:rPr lang="en-US" sz="1200" i="1" dirty="0" err="1"/>
              <a:t>HotEdge</a:t>
            </a:r>
            <a:r>
              <a:rPr lang="en-US" sz="1200" i="1" dirty="0"/>
              <a:t> 19)</a:t>
            </a:r>
            <a:r>
              <a:rPr lang="en-US" sz="1200" dirty="0"/>
              <a:t>. 2019.</a:t>
            </a:r>
            <a:endParaRPr lang="en-TW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3CFC4F-40F3-E04A-9F21-6ECF79E0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822" y="2362919"/>
            <a:ext cx="4355143" cy="35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702C-F87E-2C4B-8A3D-302D4D332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Container</a:t>
            </a:r>
            <a:r>
              <a:rPr lang="zh-TW" altLang="en-US" dirty="0"/>
              <a:t> </a:t>
            </a:r>
            <a:r>
              <a:rPr lang="en-US" altLang="zh-TW" dirty="0"/>
              <a:t>Orchestration</a:t>
            </a:r>
            <a:r>
              <a:rPr lang="zh-TW" altLang="en-US" dirty="0"/>
              <a:t> </a:t>
            </a:r>
            <a:r>
              <a:rPr lang="en-US" altLang="zh-TW" dirty="0"/>
              <a:t>Tools</a:t>
            </a:r>
            <a:endParaRPr lang="en-TW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F4C512-C534-024A-8F5F-7C0331379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Docker</a:t>
            </a:r>
            <a:r>
              <a:rPr lang="zh-TW" altLang="en-US" dirty="0"/>
              <a:t> </a:t>
            </a:r>
            <a:r>
              <a:rPr lang="en-US" altLang="zh-TW" dirty="0"/>
              <a:t>Swarm</a:t>
            </a:r>
          </a:p>
          <a:p>
            <a:pPr lvl="1"/>
            <a:r>
              <a:rPr lang="en-US" altLang="zh-TW" dirty="0"/>
              <a:t>An</a:t>
            </a:r>
            <a:r>
              <a:rPr lang="zh-TW" altLang="en-US" dirty="0"/>
              <a:t> </a:t>
            </a:r>
            <a:r>
              <a:rPr lang="en-US" altLang="zh-TW" dirty="0"/>
              <a:t>administrator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exposed</a:t>
            </a:r>
            <a:r>
              <a:rPr lang="zh-TW" altLang="en-US" dirty="0"/>
              <a:t> </a:t>
            </a:r>
            <a:r>
              <a:rPr lang="en-US" altLang="zh-TW" dirty="0"/>
              <a:t>APIs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deploy</a:t>
            </a:r>
            <a:r>
              <a:rPr lang="zh-TW" altLang="en-US" dirty="0"/>
              <a:t> </a:t>
            </a:r>
            <a:r>
              <a:rPr lang="en-US" altLang="zh-TW" dirty="0"/>
              <a:t>containers</a:t>
            </a:r>
          </a:p>
          <a:p>
            <a:pPr lvl="1"/>
            <a:r>
              <a:rPr lang="en-US" altLang="zh-TW" dirty="0"/>
              <a:t>Select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node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lowest</a:t>
            </a:r>
            <a:r>
              <a:rPr lang="zh-TW" altLang="en-US" dirty="0"/>
              <a:t> </a:t>
            </a:r>
            <a:r>
              <a:rPr lang="en-US" altLang="zh-TW" dirty="0"/>
              <a:t>container</a:t>
            </a:r>
            <a:r>
              <a:rPr lang="zh-TW" altLang="en-US" dirty="0"/>
              <a:t> </a:t>
            </a:r>
            <a:r>
              <a:rPr lang="en-US" altLang="zh-TW" dirty="0"/>
              <a:t>set</a:t>
            </a:r>
          </a:p>
          <a:p>
            <a:r>
              <a:rPr lang="en-US" altLang="zh-TW" dirty="0"/>
              <a:t>Apache</a:t>
            </a:r>
            <a:r>
              <a:rPr lang="zh-TW" altLang="en-US" dirty="0"/>
              <a:t> </a:t>
            </a:r>
            <a:r>
              <a:rPr lang="en-US" altLang="zh-TW" dirty="0"/>
              <a:t>Mesos</a:t>
            </a:r>
          </a:p>
          <a:p>
            <a:pPr lvl="1"/>
            <a:r>
              <a:rPr lang="en-US" altLang="zh-TW" dirty="0"/>
              <a:t>Master</a:t>
            </a:r>
            <a:r>
              <a:rPr lang="zh-TW" altLang="en-US" dirty="0"/>
              <a:t> </a:t>
            </a:r>
            <a:r>
              <a:rPr lang="en-US" altLang="zh-TW" dirty="0"/>
              <a:t>node</a:t>
            </a:r>
            <a:r>
              <a:rPr lang="zh-TW" altLang="en-US" dirty="0"/>
              <a:t> </a:t>
            </a:r>
            <a:r>
              <a:rPr lang="en-US" altLang="zh-TW" dirty="0"/>
              <a:t>assigns</a:t>
            </a:r>
            <a:r>
              <a:rPr lang="zh-TW" altLang="en-US" dirty="0"/>
              <a:t> </a:t>
            </a:r>
            <a:r>
              <a:rPr lang="en-US" altLang="zh-TW" dirty="0"/>
              <a:t>workload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slave</a:t>
            </a:r>
            <a:r>
              <a:rPr lang="zh-TW" altLang="en-US" dirty="0"/>
              <a:t> </a:t>
            </a:r>
            <a:r>
              <a:rPr lang="en-US" altLang="zh-TW" dirty="0"/>
              <a:t>based</a:t>
            </a:r>
            <a:r>
              <a:rPr lang="zh-TW" altLang="en-US" dirty="0"/>
              <a:t> </a:t>
            </a:r>
            <a:r>
              <a:rPr lang="en-US" altLang="zh-TW" dirty="0"/>
              <a:t>on</a:t>
            </a:r>
            <a:r>
              <a:rPr lang="zh-TW" altLang="en-US" dirty="0"/>
              <a:t> </a:t>
            </a:r>
            <a:r>
              <a:rPr lang="en-US" altLang="zh-TW" dirty="0"/>
              <a:t>available</a:t>
            </a:r>
            <a:r>
              <a:rPr lang="zh-TW" altLang="en-US" dirty="0"/>
              <a:t> </a:t>
            </a:r>
            <a:r>
              <a:rPr lang="en-US" altLang="zh-TW" dirty="0"/>
              <a:t>CPU/RAM</a:t>
            </a:r>
          </a:p>
          <a:p>
            <a:pPr lvl="1"/>
            <a:r>
              <a:rPr lang="en-US" altLang="zh-TW" dirty="0"/>
              <a:t>Slave</a:t>
            </a:r>
            <a:r>
              <a:rPr lang="zh-TW" altLang="en-US" dirty="0"/>
              <a:t> </a:t>
            </a:r>
            <a:r>
              <a:rPr lang="en-US" altLang="zh-TW" dirty="0"/>
              <a:t>node</a:t>
            </a:r>
            <a:r>
              <a:rPr lang="zh-TW" altLang="en-US" dirty="0"/>
              <a:t> </a:t>
            </a:r>
            <a:r>
              <a:rPr lang="en-US" altLang="zh-TW" dirty="0"/>
              <a:t>always</a:t>
            </a:r>
            <a:r>
              <a:rPr lang="zh-TW" altLang="en-US" dirty="0"/>
              <a:t> </a:t>
            </a:r>
            <a:r>
              <a:rPr lang="en-US" altLang="zh-TW" dirty="0"/>
              <a:t>inform</a:t>
            </a:r>
            <a:r>
              <a:rPr lang="zh-TW" altLang="en-US" dirty="0"/>
              <a:t> </a:t>
            </a:r>
            <a:r>
              <a:rPr lang="en-US" altLang="zh-TW" dirty="0"/>
              <a:t>master</a:t>
            </a:r>
            <a:r>
              <a:rPr lang="zh-TW" altLang="en-US" dirty="0"/>
              <a:t> </a:t>
            </a:r>
            <a:r>
              <a:rPr lang="en-US" altLang="zh-TW" dirty="0"/>
              <a:t>about</a:t>
            </a:r>
            <a:r>
              <a:rPr lang="zh-TW" altLang="en-US" dirty="0"/>
              <a:t> </a:t>
            </a:r>
            <a:r>
              <a:rPr lang="en-US" altLang="zh-TW" dirty="0"/>
              <a:t>their</a:t>
            </a:r>
            <a:r>
              <a:rPr lang="zh-TW" altLang="en-US" dirty="0"/>
              <a:t> </a:t>
            </a:r>
            <a:r>
              <a:rPr lang="en-US" altLang="zh-TW" dirty="0"/>
              <a:t>free</a:t>
            </a:r>
            <a:r>
              <a:rPr lang="zh-TW" altLang="en-US" dirty="0"/>
              <a:t> </a:t>
            </a:r>
            <a:r>
              <a:rPr lang="en-US" altLang="zh-TW" dirty="0"/>
              <a:t>resources</a:t>
            </a:r>
          </a:p>
          <a:p>
            <a:r>
              <a:rPr lang="en-US" altLang="zh-TW" dirty="0"/>
              <a:t>Google</a:t>
            </a:r>
            <a:r>
              <a:rPr lang="zh-TW" altLang="en-US" dirty="0"/>
              <a:t> </a:t>
            </a:r>
            <a:r>
              <a:rPr lang="en-US" altLang="zh-TW" dirty="0"/>
              <a:t>Kubernetes</a:t>
            </a:r>
          </a:p>
          <a:p>
            <a:pPr lvl="1"/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smallest</a:t>
            </a:r>
            <a:r>
              <a:rPr lang="zh-TW" altLang="en-US" dirty="0"/>
              <a:t> </a:t>
            </a:r>
            <a:r>
              <a:rPr lang="en-US" altLang="zh-TW" dirty="0"/>
              <a:t>deploy</a:t>
            </a:r>
            <a:r>
              <a:rPr lang="zh-TW" altLang="en-US" dirty="0"/>
              <a:t> </a:t>
            </a:r>
            <a:r>
              <a:rPr lang="en-US" altLang="zh-TW" dirty="0"/>
              <a:t>unit</a:t>
            </a:r>
            <a:r>
              <a:rPr lang="zh-TW" altLang="en-US" dirty="0"/>
              <a:t> </a:t>
            </a:r>
            <a:r>
              <a:rPr lang="en-US" altLang="zh-TW" dirty="0"/>
              <a:t>is</a:t>
            </a:r>
            <a:r>
              <a:rPr lang="zh-TW" altLang="en-US" dirty="0"/>
              <a:t> </a:t>
            </a:r>
            <a:r>
              <a:rPr lang="en-US" altLang="zh-TW" dirty="0"/>
              <a:t>pod</a:t>
            </a:r>
            <a:r>
              <a:rPr lang="zh-TW" altLang="en-US" dirty="0"/>
              <a:t> </a:t>
            </a:r>
            <a:r>
              <a:rPr lang="en-US" altLang="zh-TW" dirty="0"/>
              <a:t>instead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container</a:t>
            </a:r>
          </a:p>
          <a:p>
            <a:pPr lvl="1"/>
            <a:r>
              <a:rPr lang="en-US" altLang="zh-TW" dirty="0"/>
              <a:t>Score</a:t>
            </a:r>
            <a:r>
              <a:rPr lang="zh-TW" altLang="en-US" dirty="0"/>
              <a:t> </a:t>
            </a:r>
            <a:r>
              <a:rPr lang="en-US" altLang="zh-TW" dirty="0"/>
              <a:t>each</a:t>
            </a:r>
            <a:r>
              <a:rPr lang="zh-TW" altLang="en-US" dirty="0"/>
              <a:t> </a:t>
            </a:r>
            <a:r>
              <a:rPr lang="en-US" altLang="zh-TW" dirty="0"/>
              <a:t>node</a:t>
            </a:r>
            <a:r>
              <a:rPr lang="zh-TW" altLang="en-US" dirty="0"/>
              <a:t> </a:t>
            </a:r>
            <a:r>
              <a:rPr lang="en-US" altLang="zh-TW" dirty="0"/>
              <a:t>for</a:t>
            </a:r>
            <a:r>
              <a:rPr lang="zh-TW" altLang="en-US" dirty="0"/>
              <a:t> </a:t>
            </a:r>
            <a:r>
              <a:rPr lang="en-US" altLang="zh-TW" dirty="0"/>
              <a:t>scheduling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19567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A42E-0693-074C-ABD0-0E60D91A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Locality</a:t>
            </a:r>
            <a:r>
              <a:rPr lang="zh-TW" altLang="en-US" dirty="0"/>
              <a:t> </a:t>
            </a:r>
            <a:r>
              <a:rPr lang="en-US" altLang="zh-TW" dirty="0"/>
              <a:t>scheduling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380E-190F-7343-B1C2-F8B3D40D2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W"/>
          </a:p>
        </p:txBody>
      </p:sp>
      <p:pic>
        <p:nvPicPr>
          <p:cNvPr id="2050" name="Picture 2" descr="Fig. 1. - &#10;Application-service affinity placement.&#10;">
            <a:extLst>
              <a:ext uri="{FF2B5EF4-FFF2-40B4-BE49-F238E27FC236}">
                <a16:creationId xmlns:a16="http://schemas.microsoft.com/office/drawing/2014/main" id="{98F30C49-276E-E546-8BBD-92CB652A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7" y="2451100"/>
            <a:ext cx="6543507" cy="348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B32D32-77E2-0849-87D5-9D6351E6A9E6}"/>
              </a:ext>
            </a:extLst>
          </p:cNvPr>
          <p:cNvSpPr txBox="1"/>
          <p:nvPr/>
        </p:nvSpPr>
        <p:spPr>
          <a:xfrm>
            <a:off x="1154954" y="6019800"/>
            <a:ext cx="8825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D. Zhao, M. Mohamed and H. Ludwig, "Locality-Aware Scheduling for Containers in Cloud Computing," in </a:t>
            </a:r>
            <a:r>
              <a:rPr lang="en-US" sz="1100" i="1" dirty="0"/>
              <a:t>IEEE Transactions on Cloud Computing</a:t>
            </a:r>
            <a:r>
              <a:rPr lang="en-US" sz="1100" dirty="0"/>
              <a:t>, vol. 8, no. 2, pp. 635-646, 1 April-June 2020, </a:t>
            </a:r>
            <a:r>
              <a:rPr lang="en-US" sz="1100" dirty="0" err="1"/>
              <a:t>doi</a:t>
            </a:r>
            <a:r>
              <a:rPr lang="en-US" sz="1100" dirty="0"/>
              <a:t>: 10.1109/TCC.2018.2794344.</a:t>
            </a:r>
            <a:endParaRPr lang="en-TW" sz="1100" dirty="0"/>
          </a:p>
        </p:txBody>
      </p:sp>
    </p:spTree>
    <p:extLst>
      <p:ext uri="{BB962C8B-B14F-4D97-AF65-F5344CB8AC3E}">
        <p14:creationId xmlns:p14="http://schemas.microsoft.com/office/powerpoint/2010/main" val="374768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9BB27-C842-5A40-99E9-56AA6DAA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</a:t>
            </a:r>
            <a:r>
              <a:rPr lang="zh-TW" altLang="en-US" dirty="0"/>
              <a:t> </a:t>
            </a:r>
            <a:r>
              <a:rPr lang="en-US" altLang="zh-TW" dirty="0"/>
              <a:t>Resource</a:t>
            </a:r>
            <a:r>
              <a:rPr lang="zh-TW" altLang="en-US" dirty="0"/>
              <a:t> </a:t>
            </a:r>
            <a:r>
              <a:rPr lang="en-US" altLang="zh-TW" dirty="0"/>
              <a:t>Provisioning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E2FD3-4CDA-824B-9F31-72FD5702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443" y="2603500"/>
            <a:ext cx="4970834" cy="3416300"/>
          </a:xfrm>
        </p:spPr>
        <p:txBody>
          <a:bodyPr/>
          <a:lstStyle/>
          <a:p>
            <a:r>
              <a:rPr lang="en-US" altLang="zh-TW" dirty="0"/>
              <a:t>Label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network</a:t>
            </a:r>
            <a:r>
              <a:rPr lang="zh-TW" altLang="en-US" dirty="0"/>
              <a:t> </a:t>
            </a:r>
            <a:r>
              <a:rPr lang="en-US" altLang="zh-TW" dirty="0"/>
              <a:t>link</a:t>
            </a:r>
            <a:r>
              <a:rPr lang="zh-TW" altLang="en-US" dirty="0"/>
              <a:t> </a:t>
            </a:r>
            <a:r>
              <a:rPr lang="en-US" altLang="zh-TW" dirty="0"/>
              <a:t>among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fog</a:t>
            </a:r>
          </a:p>
          <a:p>
            <a:r>
              <a:rPr lang="en-US" altLang="zh-TW" dirty="0"/>
              <a:t>Filter</a:t>
            </a:r>
            <a:r>
              <a:rPr lang="zh-TW" altLang="en-US" dirty="0"/>
              <a:t> </a:t>
            </a:r>
            <a:r>
              <a:rPr lang="en-US" altLang="zh-TW" dirty="0"/>
              <a:t>regular</a:t>
            </a:r>
            <a:r>
              <a:rPr lang="zh-TW" altLang="en-US" dirty="0"/>
              <a:t> </a:t>
            </a:r>
            <a:r>
              <a:rPr lang="en-US" altLang="zh-TW" dirty="0"/>
              <a:t>scheduler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find</a:t>
            </a:r>
            <a:r>
              <a:rPr lang="zh-TW" altLang="en-US" dirty="0"/>
              <a:t> </a:t>
            </a:r>
            <a:r>
              <a:rPr lang="en-US" altLang="zh-TW" dirty="0"/>
              <a:t>least</a:t>
            </a:r>
            <a:r>
              <a:rPr lang="zh-TW" altLang="en-US" dirty="0"/>
              <a:t> </a:t>
            </a:r>
            <a:r>
              <a:rPr lang="en-US" altLang="zh-TW" dirty="0"/>
              <a:t>RTT</a:t>
            </a:r>
            <a:r>
              <a:rPr lang="zh-TW" altLang="en-US" dirty="0"/>
              <a:t> </a:t>
            </a:r>
            <a:r>
              <a:rPr lang="en-US" altLang="zh-TW" dirty="0"/>
              <a:t>deployment</a:t>
            </a:r>
            <a:endParaRPr lang="en-TW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D96AE-E00B-5A43-A5C6-15882D08D529}"/>
              </a:ext>
            </a:extLst>
          </p:cNvPr>
          <p:cNvSpPr txBox="1"/>
          <p:nvPr/>
        </p:nvSpPr>
        <p:spPr>
          <a:xfrm>
            <a:off x="6556443" y="5376500"/>
            <a:ext cx="4902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J. Santos, T. </a:t>
            </a:r>
            <a:r>
              <a:rPr lang="en-US" sz="1200" dirty="0" err="1"/>
              <a:t>Wauters</a:t>
            </a:r>
            <a:r>
              <a:rPr lang="en-US" sz="1200" dirty="0"/>
              <a:t>, B. </a:t>
            </a:r>
            <a:r>
              <a:rPr lang="en-US" sz="1200" dirty="0" err="1"/>
              <a:t>Volckaert</a:t>
            </a:r>
            <a:r>
              <a:rPr lang="en-US" sz="1200" dirty="0"/>
              <a:t> and F. De </a:t>
            </a:r>
            <a:r>
              <a:rPr lang="en-US" sz="1200" dirty="0" err="1"/>
              <a:t>Turck</a:t>
            </a:r>
            <a:r>
              <a:rPr lang="en-US" sz="1200" dirty="0"/>
              <a:t>, "Towards Network-Aware Resource Provisioning in Kubernetes for Fog Computing Applications," </a:t>
            </a:r>
            <a:r>
              <a:rPr lang="en-US" sz="1200" i="1" dirty="0"/>
              <a:t>2019 IEEE Conference on Network </a:t>
            </a:r>
            <a:r>
              <a:rPr lang="en-US" sz="1200" i="1" dirty="0" err="1"/>
              <a:t>Softwarization</a:t>
            </a:r>
            <a:r>
              <a:rPr lang="en-US" sz="1200" i="1" dirty="0"/>
              <a:t> (</a:t>
            </a:r>
            <a:r>
              <a:rPr lang="en-US" sz="1200" i="1" dirty="0" err="1"/>
              <a:t>NetSoft</a:t>
            </a:r>
            <a:r>
              <a:rPr lang="en-US" sz="1200" i="1" dirty="0"/>
              <a:t>)</a:t>
            </a:r>
            <a:r>
              <a:rPr lang="en-US" sz="1200" dirty="0"/>
              <a:t>, Paris, France, 2019, pp. 351-359, </a:t>
            </a:r>
            <a:r>
              <a:rPr lang="en-US" sz="1200" dirty="0" err="1"/>
              <a:t>doi</a:t>
            </a:r>
            <a:r>
              <a:rPr lang="en-US" sz="1200" dirty="0"/>
              <a:t>: 10.1109/NETSOFT.2019.8806671.</a:t>
            </a:r>
          </a:p>
        </p:txBody>
      </p:sp>
      <p:pic>
        <p:nvPicPr>
          <p:cNvPr id="3073" name="Picture 1" descr="page6image10432080">
            <a:extLst>
              <a:ext uri="{FF2B5EF4-FFF2-40B4-BE49-F238E27FC236}">
                <a16:creationId xmlns:a16="http://schemas.microsoft.com/office/drawing/2014/main" id="{4A677395-1409-284A-ACC0-DA2F5A7CA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7" y="2354094"/>
            <a:ext cx="5673863" cy="42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7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381E-2149-A148-87C3-201DB96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IoT</a:t>
            </a:r>
            <a:r>
              <a:rPr lang="zh-TW" altLang="en-US" dirty="0"/>
              <a:t> </a:t>
            </a:r>
            <a:r>
              <a:rPr lang="en-US" altLang="zh-TW" dirty="0"/>
              <a:t>Platform</a:t>
            </a:r>
            <a:r>
              <a:rPr lang="zh-TW" altLang="en-US" dirty="0"/>
              <a:t> </a:t>
            </a:r>
            <a:r>
              <a:rPr lang="en-US" altLang="zh-TW" dirty="0"/>
              <a:t>with</a:t>
            </a:r>
            <a:r>
              <a:rPr lang="zh-TW" altLang="en-US" dirty="0"/>
              <a:t> </a:t>
            </a:r>
            <a:r>
              <a:rPr lang="en-US" altLang="zh-TW" dirty="0"/>
              <a:t>NFV</a:t>
            </a:r>
            <a:r>
              <a:rPr lang="zh-TW" altLang="en-US" dirty="0"/>
              <a:t> </a:t>
            </a:r>
            <a:r>
              <a:rPr lang="en-US" altLang="zh-TW" dirty="0"/>
              <a:t>MANO</a:t>
            </a:r>
            <a:r>
              <a:rPr lang="zh-TW" altLang="en-US" dirty="0"/>
              <a:t> </a:t>
            </a:r>
            <a:endParaRPr lang="en-TW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36AD0-35DE-7C42-9DF2-28118D184FC9}"/>
              </a:ext>
            </a:extLst>
          </p:cNvPr>
          <p:cNvSpPr txBox="1"/>
          <p:nvPr/>
        </p:nvSpPr>
        <p:spPr>
          <a:xfrm>
            <a:off x="1154954" y="6019800"/>
            <a:ext cx="10255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H. Chen and F. J. Lin, "Scalable IoT/M2M Platforms Based on Kubernetes-Enabled NFV MANO Architecture," </a:t>
            </a:r>
            <a:r>
              <a:rPr lang="en-US" sz="1200" i="1" dirty="0"/>
              <a:t>2019 International Conference on Internet of Things (</a:t>
            </a:r>
            <a:r>
              <a:rPr lang="en-US" sz="1200" i="1" dirty="0" err="1"/>
              <a:t>iThings</a:t>
            </a:r>
            <a:r>
              <a:rPr lang="en-US" sz="1200" i="1" dirty="0"/>
              <a:t>) and IEEE Green Computing and Communications (</a:t>
            </a:r>
            <a:r>
              <a:rPr lang="en-US" sz="1200" i="1" dirty="0" err="1"/>
              <a:t>GreenCom</a:t>
            </a:r>
            <a:r>
              <a:rPr lang="en-US" sz="1200" i="1" dirty="0"/>
              <a:t>) and IEEE Cyber, Physical and Social Computing (</a:t>
            </a:r>
            <a:r>
              <a:rPr lang="en-US" sz="1200" i="1" dirty="0" err="1"/>
              <a:t>CPSCom</a:t>
            </a:r>
            <a:r>
              <a:rPr lang="en-US" sz="1200" i="1" dirty="0"/>
              <a:t>) and IEEE Smart Data (</a:t>
            </a:r>
            <a:r>
              <a:rPr lang="en-US" sz="1200" i="1" dirty="0" err="1"/>
              <a:t>SmartData</a:t>
            </a:r>
            <a:r>
              <a:rPr lang="en-US" sz="1200" i="1" dirty="0"/>
              <a:t>)</a:t>
            </a:r>
            <a:r>
              <a:rPr lang="en-US" sz="1200" dirty="0"/>
              <a:t>, Atlanta, GA, USA, 2019, pp. 1106-1111, </a:t>
            </a:r>
            <a:r>
              <a:rPr lang="en-US" sz="1200" dirty="0" err="1"/>
              <a:t>doi</a:t>
            </a:r>
            <a:r>
              <a:rPr lang="en-US" sz="1200" dirty="0"/>
              <a:t>: 10.1109/</a:t>
            </a:r>
            <a:r>
              <a:rPr lang="en-US" sz="1200" dirty="0" err="1"/>
              <a:t>iThings</a:t>
            </a:r>
            <a:r>
              <a:rPr lang="en-US" sz="1200" dirty="0"/>
              <a:t>/</a:t>
            </a:r>
            <a:r>
              <a:rPr lang="en-US" sz="1200" dirty="0" err="1"/>
              <a:t>GreenCom</a:t>
            </a:r>
            <a:r>
              <a:rPr lang="en-US" sz="1200" dirty="0"/>
              <a:t>/</a:t>
            </a:r>
            <a:r>
              <a:rPr lang="en-US" sz="1200" dirty="0" err="1"/>
              <a:t>CPSCom</a:t>
            </a:r>
            <a:r>
              <a:rPr lang="en-US" sz="1200" dirty="0"/>
              <a:t>/SmartData.2019.00188.</a:t>
            </a:r>
            <a:endParaRPr lang="en-TW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EE845F-A285-264D-BE44-8BB14087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34" y="2474877"/>
            <a:ext cx="4513021" cy="3239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FEDCE-6EE0-D54D-97AC-2D684EC42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997" y="2383613"/>
            <a:ext cx="5082577" cy="32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1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AA99-85D5-ED41-AC75-1757BFD8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32A3-A47D-2D41-8469-86524CE21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already some tools to help us split a DNN</a:t>
            </a:r>
          </a:p>
          <a:p>
            <a:r>
              <a:rPr lang="en-US" dirty="0"/>
              <a:t>Locality-aware scheduling in cloud has been done</a:t>
            </a:r>
          </a:p>
          <a:p>
            <a:r>
              <a:rPr lang="en-US" dirty="0"/>
              <a:t>People usually define RTT and bandwidth among each node in advanced</a:t>
            </a:r>
          </a:p>
          <a:p>
            <a:r>
              <a:rPr lang="en-US" dirty="0"/>
              <a:t>IoT platform with NFV MANO support has been done</a:t>
            </a:r>
          </a:p>
          <a:p>
            <a:r>
              <a:rPr lang="en-US" dirty="0"/>
              <a:t>Many partition and deployment algorithms has been done and tested in simulator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074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1491</TotalTime>
  <Words>435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Objective</vt:lpstr>
      <vt:lpstr>TensorFlow Model Partition</vt:lpstr>
      <vt:lpstr>DNN Distributing</vt:lpstr>
      <vt:lpstr>Container Orchestration Tools</vt:lpstr>
      <vt:lpstr>Locality scheduling</vt:lpstr>
      <vt:lpstr>Network Resource Provisioning</vt:lpstr>
      <vt:lpstr>IoT Platform with NFV MANO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2020-12-17T04:55:26Z</dcterms:created>
  <dcterms:modified xsi:type="dcterms:W3CDTF">2020-12-18T05:48:32Z</dcterms:modified>
</cp:coreProperties>
</file>