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4a31a3b1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4a31a3b1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4a31a3b16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4a31a3b16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b4a31a3b16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b4a31a3b1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4a31a3b1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4a31a3b1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cloudcom17 v.s. 6 state-of-art table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DAG? or not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What’s the closest work (tensorflow + optimal cut + real testbed + real analytics)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4a31a3b1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4a31a3b1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4a31a3b16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4a31a3b16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4a31a3b16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4a31a3b1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4a31a3b16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4a31a3b16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4a31a3b16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4a31a3b16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4a31a3b16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b4a31a3b16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b4a31a3b1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b4a31a3b1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4a31a3b1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4a31a3b1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4a31a3b1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4a31a3b1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4a31a3b1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4a31a3b1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4a31a3b1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4a31a3b1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b4a31a3b1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b4a31a3b1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4a31a3b1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4a31a3b1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4a31a3b1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4a31a3b1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67983" y="12172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Dynamic Adaptive DNN Surgery for Inference Acceleration on the Edge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67975" y="36332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Hu, C., Bao, W., Wang, D. and Liu, F., 2019, April. Dynamic adaptive DNN surgery for inference acceleration on the edge. In IEEE INFOCOM 2019-IEEE Conference on Computer Communications (pp. 1423-1431). IEEE.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Dynamic Adaptive DNN Surgery (DADS)</a:t>
            </a:r>
            <a:endParaRPr/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97" y="1152475"/>
            <a:ext cx="6672749" cy="381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Difference from Related Work</a:t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</a:t>
            </a:r>
            <a:r>
              <a:rPr lang="zh-TW"/>
              <a:t>oes not modify DNNs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Can handle DAG topology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Considers a sequence of tasks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Handles dynamic network condition to reduce the inference latency rather than communication overhead only</a:t>
            </a:r>
            <a:endParaRPr/>
          </a:p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Implementation</a:t>
            </a:r>
            <a:endParaRPr/>
          </a:p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Edge server: </a:t>
            </a:r>
            <a:r>
              <a:rPr lang="zh-TW"/>
              <a:t>Raspberry Pi 3 model B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Extract video to the sampling rate Q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Make partition decision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Process the layers for edge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Inform the cloud the partition decision and send the intermediate results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Cloud server: Cloud Ali with 8 cores of 2.5 GHz and a total memory of 128 GB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Receive the partition decision and intermediate results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Execute the layers for cloud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Link: WiFi</a:t>
            </a:r>
            <a:endParaRPr/>
          </a:p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Evaluation Setup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1180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Dataset: BDD100K self-driving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Workload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Light: video sampling rate =  0.1 fps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Heavy: video sampling rate = 20 fps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Communication parameters: average uplink rate of mobile Internet for different wireless networks, i.e. CAT1, 3G, 4G and WiFi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Benchmarks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Chain topology: NiN, tiny YOlOv2 and VGG16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DAG topology: AlexNet and ResNet-18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Evaluation Criteria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Compare against Edge only, Cloud only, and Neurosurgeon [1]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For </a:t>
            </a:r>
            <a:r>
              <a:rPr lang="zh-TW" sz="1800"/>
              <a:t>Neurosurgeon: transfrom to chain topology before running DAG</a:t>
            </a:r>
            <a:endParaRPr sz="1800"/>
          </a:p>
        </p:txBody>
      </p:sp>
      <p:sp>
        <p:nvSpPr>
          <p:cNvPr id="161" name="Google Shape;16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2" name="Google Shape;162;p25"/>
          <p:cNvSpPr txBox="1"/>
          <p:nvPr/>
        </p:nvSpPr>
        <p:spPr>
          <a:xfrm>
            <a:off x="3511525" y="101275"/>
            <a:ext cx="5447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222222"/>
                </a:solidFill>
                <a:highlight>
                  <a:srgbClr val="FFFFFF"/>
                </a:highlight>
              </a:rPr>
              <a:t>[1] Kang, Y., Hauswald, J., Gao, C., Rovinski, A., Mudge, T., Mars, J. and Tang, L., 2017. Neurosurgeon: Collaborative intelligence between the cloud and mobile edge. </a:t>
            </a:r>
            <a:r>
              <a:rPr i="1" lang="zh-TW" sz="1200">
                <a:solidFill>
                  <a:srgbClr val="222222"/>
                </a:solidFill>
                <a:highlight>
                  <a:srgbClr val="FFFFFF"/>
                </a:highlight>
              </a:rPr>
              <a:t>ACM SIGARCH Computer Architecture News</a:t>
            </a:r>
            <a:r>
              <a:rPr lang="zh-TW" sz="1200">
                <a:solidFill>
                  <a:srgbClr val="222222"/>
                </a:solidFill>
                <a:highlight>
                  <a:srgbClr val="FFFFFF"/>
                </a:highlight>
              </a:rPr>
              <a:t>, </a:t>
            </a:r>
            <a:r>
              <a:rPr i="1" lang="zh-TW" sz="1200">
                <a:solidFill>
                  <a:srgbClr val="222222"/>
                </a:solidFill>
                <a:highlight>
                  <a:srgbClr val="FFFFFF"/>
                </a:highlight>
              </a:rPr>
              <a:t>45</a:t>
            </a:r>
            <a:r>
              <a:rPr lang="zh-TW" sz="1200">
                <a:solidFill>
                  <a:srgbClr val="222222"/>
                </a:solidFill>
                <a:highlight>
                  <a:srgbClr val="FFFFFF"/>
                </a:highlight>
              </a:rPr>
              <a:t>(1), pp.615-629.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550" y="78500"/>
            <a:ext cx="6149601" cy="27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3559" y="2829900"/>
            <a:ext cx="5424590" cy="24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210425" y="2454025"/>
            <a:ext cx="3334800" cy="26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/>
              <a:t>Light mode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/>
              <a:t>Edge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1.91–6.45x speedup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3.45–8.31x throughput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/>
              <a:t>Cloud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1.35–8.08x speedup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1.46–11.13x throughput</a:t>
            </a:r>
            <a:endParaRPr sz="1600"/>
          </a:p>
        </p:txBody>
      </p:sp>
      <p:sp>
        <p:nvSpPr>
          <p:cNvPr id="178" name="Google Shape;17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3">
            <a:alphaModFix/>
          </a:blip>
          <a:srcRect b="25788" l="0" r="0" t="0"/>
          <a:stretch/>
        </p:blipFill>
        <p:spPr>
          <a:xfrm>
            <a:off x="210425" y="193450"/>
            <a:ext cx="3695049" cy="23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4713063" y="2505125"/>
            <a:ext cx="3334800" cy="26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/>
              <a:t>Heavy</a:t>
            </a:r>
            <a:r>
              <a:rPr b="1" lang="zh-TW" sz="1600"/>
              <a:t> mode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/>
              <a:t>Edge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1.66– 5.19</a:t>
            </a:r>
            <a:r>
              <a:rPr lang="zh-TW" sz="1600"/>
              <a:t>x speedup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4.34–9.14</a:t>
            </a:r>
            <a:r>
              <a:rPr lang="zh-TW" sz="1600"/>
              <a:t>x throughput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/>
              <a:t>Cloud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1.07–6.92</a:t>
            </a:r>
            <a:r>
              <a:rPr lang="zh-TW" sz="1600"/>
              <a:t>x speedup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zh-TW" sz="1600"/>
              <a:t>1.46–14.10</a:t>
            </a:r>
            <a:r>
              <a:rPr lang="zh-TW" sz="1600"/>
              <a:t>x throughput</a:t>
            </a:r>
            <a:endParaRPr sz="1600"/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84750"/>
            <a:ext cx="3286449" cy="21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826375" y="3725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/>
              <a:t>For DAG topology models, DADS has a latency speedup 66%–86% and throughput gain of 76%–87% compared with Neurosurgeon</a:t>
            </a:r>
            <a:endParaRPr/>
          </a:p>
        </p:txBody>
      </p:sp>
      <p:sp>
        <p:nvSpPr>
          <p:cNvPr id="188" name="Google Shape;18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025" y="872725"/>
            <a:ext cx="4529774" cy="28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416425" y="3027575"/>
            <a:ext cx="8415900" cy="18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Light</a:t>
            </a:r>
            <a:r>
              <a:rPr lang="zh-TW"/>
              <a:t>								</a:t>
            </a:r>
            <a:r>
              <a:rPr b="1" lang="zh-TW"/>
              <a:t>Heavy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Edge-Only is only good for low data rate; Cloud-Only is only good for high data rate</a:t>
            </a:r>
            <a:endParaRPr/>
          </a:p>
        </p:txBody>
      </p:sp>
      <p:sp>
        <p:nvSpPr>
          <p:cNvPr id="196" name="Google Shape;19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97" name="Google Shape;197;p29"/>
          <p:cNvPicPr preferRelativeResize="0"/>
          <p:nvPr/>
        </p:nvPicPr>
        <p:blipFill rotWithShape="1">
          <a:blip r:embed="rId3">
            <a:alphaModFix/>
          </a:blip>
          <a:srcRect b="26492" l="0" r="0" t="0"/>
          <a:stretch/>
        </p:blipFill>
        <p:spPr>
          <a:xfrm>
            <a:off x="416425" y="445025"/>
            <a:ext cx="4011599" cy="232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150" y="590701"/>
            <a:ext cx="3529924" cy="21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5269900" y="3151375"/>
            <a:ext cx="3283500" cy="11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/>
              <a:t>DADS adjusts the partition strategy according to the bandwidth variance successfully</a:t>
            </a:r>
            <a:endParaRPr/>
          </a:p>
        </p:txBody>
      </p:sp>
      <p:sp>
        <p:nvSpPr>
          <p:cNvPr id="205" name="Google Shape;20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08175"/>
            <a:ext cx="4323549" cy="256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324" y="517725"/>
            <a:ext cx="4323551" cy="245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Propose Dynamic Adaptive DNN surgery (DADS) scheme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Present a comprehensive study of the partition problem under the lightly loaded condition and the heavily loaded condition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Develop an optimal solution to the lightly loaded condition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Design a 3-approximation ratio algorithm under the heavily loaded condition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DADS can effectively improve latency and throughput </a:t>
            </a:r>
            <a:endParaRPr sz="1800"/>
          </a:p>
        </p:txBody>
      </p:sp>
      <p:sp>
        <p:nvSpPr>
          <p:cNvPr id="214" name="Google Shape;21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10400" y="908575"/>
            <a:ext cx="8622000" cy="4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zh-TW" sz="1829"/>
              <a:t>Cloud computing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30"/>
              <a:buChar char="●"/>
            </a:pPr>
            <a:r>
              <a:rPr lang="zh-TW" sz="1829"/>
              <a:t>Video streaming generates a huge </a:t>
            </a:r>
            <a:br>
              <a:rPr lang="zh-TW" sz="1829"/>
            </a:br>
            <a:r>
              <a:rPr lang="zh-TW" sz="1829"/>
              <a:t>amount of data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lang="zh-TW" sz="1829"/>
              <a:t>Google’s self-driving car generates data at </a:t>
            </a:r>
            <a:br>
              <a:rPr lang="zh-TW" sz="1829"/>
            </a:br>
            <a:r>
              <a:rPr lang="zh-TW" sz="1829"/>
              <a:t>rate 750 Mbps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lang="zh-TW" sz="1829"/>
              <a:t>Fatest 4G uplink rate is 5.85 Mbps</a:t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zh-TW" sz="1829"/>
              <a:t>Edge computing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30"/>
              <a:buChar char="●"/>
            </a:pPr>
            <a:r>
              <a:rPr lang="zh-TW" sz="1829"/>
              <a:t>Limited by the resources constraints</a:t>
            </a:r>
            <a:endParaRPr sz="18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zh-TW" sz="1829"/>
              <a:t>Solutions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30"/>
              <a:buChar char="●"/>
            </a:pPr>
            <a:r>
              <a:rPr lang="zh-TW" sz="1829"/>
              <a:t>DNN’s intermediate results are smaller</a:t>
            </a:r>
            <a:endParaRPr sz="1829"/>
          </a:p>
          <a:p>
            <a:pPr indent="-3448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lang="zh-TW" sz="1829"/>
              <a:t>Compute part on the edge and the rest on </a:t>
            </a:r>
            <a:br>
              <a:rPr lang="zh-TW" sz="1829"/>
            </a:br>
            <a:r>
              <a:rPr lang="zh-TW" sz="1829"/>
              <a:t>the cloud</a:t>
            </a:r>
            <a:endParaRPr sz="1829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800" y="135050"/>
            <a:ext cx="3851849" cy="233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1851" y="2727548"/>
            <a:ext cx="3851849" cy="234612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Challenges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437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Tradeoff between computation and transmission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Splitting DNN depends on network conditions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High-throughput: offload DNN earlier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Low-throughput: decrease the amount of data to transmitt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DNN is not limited to a chain topology, DAG is getting popular now</a:t>
            </a:r>
            <a:endParaRPr sz="1800"/>
          </a:p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100" y="1461743"/>
            <a:ext cx="4220000" cy="2570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5"/>
          <p:cNvCxnSpPr/>
          <p:nvPr/>
        </p:nvCxnSpPr>
        <p:spPr>
          <a:xfrm>
            <a:off x="8348575" y="1294300"/>
            <a:ext cx="47700" cy="298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" name="Google Shape;74;p15"/>
          <p:cNvSpPr txBox="1"/>
          <p:nvPr/>
        </p:nvSpPr>
        <p:spPr>
          <a:xfrm>
            <a:off x="8058525" y="4243100"/>
            <a:ext cx="84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18 Mbps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6927850" y="4350800"/>
            <a:ext cx="84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 Mbps</a:t>
            </a:r>
            <a:endParaRPr/>
          </a:p>
        </p:txBody>
      </p:sp>
      <p:cxnSp>
        <p:nvCxnSpPr>
          <p:cNvPr id="76" name="Google Shape;76;p15"/>
          <p:cNvCxnSpPr/>
          <p:nvPr/>
        </p:nvCxnSpPr>
        <p:spPr>
          <a:xfrm>
            <a:off x="7262950" y="1309050"/>
            <a:ext cx="47700" cy="2982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ECDI model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Video frame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Sampling rate = Q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DNN as a graph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DNN partitioning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V_E = V_E’ + V_S = edge set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V_S = cut set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V_C = cloud set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Delay components</a:t>
            </a:r>
            <a:endParaRPr/>
          </a:p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948" y="787850"/>
            <a:ext cx="4452953" cy="27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00" y="3853275"/>
            <a:ext cx="1976875" cy="94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5925" y="3885050"/>
            <a:ext cx="1798810" cy="8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6975" y="3853263"/>
            <a:ext cx="1790175" cy="88613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765325" y="4625775"/>
            <a:ext cx="742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Edge 				Cloud				Transmission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Workload impact on DNN partition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152475"/>
            <a:ext cx="3807600" cy="351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Frames are processed in pipeline every 1/Q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if (Te+Tc+Tt &gt; 1/Q): system congests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Light loaded system: minimize Te+Tc+Tt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Haveily loaded system: maximize throughput (minimize max{Te, Tc, Tt})</a:t>
            </a:r>
            <a:endParaRPr/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750" y="1409598"/>
            <a:ext cx="4550400" cy="266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20825"/>
            <a:ext cx="4111476" cy="164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4" y="1877375"/>
            <a:ext cx="4416425" cy="317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Light Workload Partitioning Algorithm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3601575"/>
            <a:ext cx="4516800" cy="9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/>
              <a:t>Convert the problem to </a:t>
            </a:r>
            <a:r>
              <a:rPr b="1" lang="zh-TW"/>
              <a:t>minimum weighted s-t cut problem</a:t>
            </a:r>
            <a:endParaRPr b="1"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972401"/>
            <a:ext cx="7058400" cy="12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10838"/>
            <a:ext cx="8520600" cy="305927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DSL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6291500" y="2800350"/>
            <a:ext cx="3970200" cy="25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O(|V| + |L|) = O(n+m)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>
                <a:solidFill>
                  <a:srgbClr val="FF0000"/>
                </a:solidFill>
              </a:rPr>
              <a:t>O((m+n)n^2)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Heavy Workload Partitioning Algorithm</a:t>
            </a:r>
            <a:endParaRPr/>
          </a:p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187900" y="1941650"/>
            <a:ext cx="8520600" cy="12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NP-hard: reducing from the smallest component of the most balanced minimum st-vertex cut problem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-&gt; acheive local optimium, approximation ratio = 3</a:t>
            </a:r>
            <a:endParaRPr/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00" y="1017728"/>
            <a:ext cx="6128623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900" y="3232429"/>
            <a:ext cx="5641226" cy="17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5714700" y="3517225"/>
            <a:ext cx="3117600" cy="1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/>
              <a:t>search the best alpha, beta, and gamma (non-negative) tuple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5672400" y="1017725"/>
            <a:ext cx="3159900" cy="39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search on the given space S with a granularity δ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narrows down the search space S (line 8) to the neighborhood of the best α and γ for the current iteration, and adjusts δ to a finer granularity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terminate when the improved performance is smaller than a threshold ε</a:t>
            </a:r>
            <a:endParaRPr/>
          </a:p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82" y="0"/>
            <a:ext cx="52651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