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7e2f9c13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7e2f9c13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e2f9c13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e2f9c1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e2f9c13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e2f9c13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e2f9c13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e2f9c13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7e2f9c13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7e2f9c13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e2f9c13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e2f9c13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7e2f9c13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7e2f9c13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7e2f9c13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7e2f9c13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7e2f9c13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7e2f9c13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7e2f9c13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7e2f9c13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e2f9c13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e2f9c13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7e2f9c13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7e2f9c13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50839a8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50839a8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e2f9c13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e2f9c13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e2f9c1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e2f9c1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e2f9c13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e2f9c13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e2f9c13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e2f9c13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e2f9c13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e2f9c13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7e2f9c13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7e2f9c13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Mask R-CNN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Kaiming He, Georgia Gkioxari, Piotr Dollar, Ross Girshick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IEEE International Conference on Computer Vision (ICCV), 2017, pp. 2961-2969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RoIPool (Cont.)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misalignment between the RoI and the extracted features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may not impact classification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zh-TW"/>
              <a:t>a large negative effect on predicting pixel-accurate masks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237150" y="28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RoIAlign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273875" y="615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85714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●"/>
            </a:pPr>
            <a:r>
              <a:rPr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ROI align divides each coordinate by </a:t>
            </a:r>
            <a:r>
              <a:rPr i="1"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</a:t>
            </a:r>
            <a:r>
              <a:rPr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b="1" i="1"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x / k</a:t>
            </a:r>
            <a:r>
              <a:rPr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do NOT take integer part.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01" y="2061276"/>
            <a:ext cx="6997900" cy="26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831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RoIAlign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466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●"/>
            </a:pPr>
            <a:r>
              <a:rPr lang="zh-TW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choose regularly </a:t>
            </a:r>
            <a:r>
              <a:rPr b="1"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 points</a:t>
            </a:r>
            <a:r>
              <a:rPr lang="zh-TW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in each bin using </a:t>
            </a:r>
            <a:r>
              <a:rPr b="1"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bilinear</a:t>
            </a:r>
            <a:r>
              <a:rPr lang="zh-TW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zh-TW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interpolation</a:t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b="0" l="0" r="0" t="4861"/>
          <a:stretch/>
        </p:blipFill>
        <p:spPr>
          <a:xfrm>
            <a:off x="793775" y="983975"/>
            <a:ext cx="7546401" cy="27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4">
            <a:alphaModFix/>
          </a:blip>
          <a:srcRect b="12910" l="0" r="0" t="16111"/>
          <a:stretch/>
        </p:blipFill>
        <p:spPr>
          <a:xfrm>
            <a:off x="1426775" y="3792425"/>
            <a:ext cx="6382825" cy="12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3007025" y="1985775"/>
            <a:ext cx="775500" cy="482400"/>
          </a:xfrm>
          <a:prstGeom prst="rect">
            <a:avLst/>
          </a:prstGeom>
          <a:solidFill>
            <a:srgbClr val="FFFF00">
              <a:alpha val="260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RoIAlign (Cont.)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588" y="1341100"/>
            <a:ext cx="635317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Head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452" y="776502"/>
            <a:ext cx="5898025" cy="40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675" y="1399300"/>
            <a:ext cx="6247975" cy="3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1502400" y="1445675"/>
            <a:ext cx="2997600" cy="297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 txBox="1"/>
          <p:nvPr/>
        </p:nvSpPr>
        <p:spPr>
          <a:xfrm>
            <a:off x="1445675" y="263800"/>
            <a:ext cx="30543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Backbone: </a:t>
            </a:r>
            <a:r>
              <a:rPr lang="zh-TW" sz="1500">
                <a:solidFill>
                  <a:srgbClr val="FF0000"/>
                </a:solidFill>
              </a:rPr>
              <a:t>feature ex- traction over an entire image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	-RestNet50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	-RestNet100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	-FPN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4518900" y="1436225"/>
            <a:ext cx="3082500" cy="29880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4622900" y="292050"/>
            <a:ext cx="2932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Head: </a:t>
            </a:r>
            <a:r>
              <a:rPr lang="zh-TW" sz="1300">
                <a:solidFill>
                  <a:srgbClr val="0000FF"/>
                </a:solidFill>
              </a:rPr>
              <a:t>bounding-box recognition (classification and regression) and mask prediction</a:t>
            </a:r>
            <a:endParaRPr sz="13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Loss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83100" y="901650"/>
            <a:ext cx="4975800" cy="3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>
                <a:solidFill>
                  <a:srgbClr val="666666"/>
                </a:solidFill>
              </a:rPr>
              <a:t>L = Lcls + Lbox + Lmask</a:t>
            </a:r>
            <a:r>
              <a:rPr lang="zh-TW" sz="700">
                <a:solidFill>
                  <a:schemeClr val="dk1"/>
                </a:solidFill>
              </a:rPr>
              <a:t> </a:t>
            </a:r>
            <a:endParaRPr sz="7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>
                <a:solidFill>
                  <a:srgbClr val="666666"/>
                </a:solidFill>
              </a:rPr>
              <a:t>Lmask:</a:t>
            </a:r>
            <a:endParaRPr>
              <a:solidFill>
                <a:srgbClr val="666666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>
                <a:solidFill>
                  <a:srgbClr val="666666"/>
                </a:solidFill>
              </a:rPr>
              <a:t>K * (m * m) dimensional output for each RoI which resolution is m * m with K classes</a:t>
            </a:r>
            <a:endParaRPr sz="1500">
              <a:solidFill>
                <a:srgbClr val="666666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○"/>
            </a:pPr>
            <a:r>
              <a:rPr lang="zh-TW" sz="1500">
                <a:solidFill>
                  <a:srgbClr val="666666"/>
                </a:solidFill>
              </a:rPr>
              <a:t>apply a per-pixel sigmoid</a:t>
            </a:r>
            <a:endParaRPr sz="1500">
              <a:solidFill>
                <a:srgbClr val="666666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○"/>
            </a:pPr>
            <a:r>
              <a:rPr lang="zh-TW" sz="1500">
                <a:solidFill>
                  <a:srgbClr val="666666"/>
                </a:solidFill>
              </a:rPr>
              <a:t>the average binary cross-entripy loss</a:t>
            </a:r>
            <a:endParaRPr sz="1500">
              <a:solidFill>
                <a:srgbClr val="666666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○"/>
            </a:pPr>
            <a:r>
              <a:rPr lang="zh-TW" sz="1500">
                <a:solidFill>
                  <a:srgbClr val="666666"/>
                </a:solidFill>
              </a:rPr>
              <a:t>only defined on the k-th mask (with groundtruth class k)</a:t>
            </a:r>
            <a:endParaRPr sz="1500">
              <a:solidFill>
                <a:srgbClr val="666666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○"/>
            </a:pPr>
            <a:r>
              <a:rPr lang="zh-TW" sz="1500">
                <a:solidFill>
                  <a:srgbClr val="666666"/>
                </a:solidFill>
              </a:rPr>
              <a:t>generate masks for every class without competition among classes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273" y="1188600"/>
            <a:ext cx="3697325" cy="29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Head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47850" y="3004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1500">
                <a:solidFill>
                  <a:schemeClr val="dk1"/>
                </a:solidFill>
              </a:rPr>
              <a:t>To demonstrate the generality of our approach, we instantiate Mask R-CNN with multiple architectures.</a:t>
            </a:r>
            <a:endParaRPr sz="20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zh-TW" sz="1500">
                <a:solidFill>
                  <a:schemeClr val="dk1"/>
                </a:solidFill>
              </a:rPr>
              <a:t>ResNet-C4 backbone: includes the 5-th stage of ResNet, which is compute- intensive.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zh-TW" sz="1500">
                <a:solidFill>
                  <a:schemeClr val="dk1"/>
                </a:solidFill>
              </a:rPr>
              <a:t>FPN: the backbone already includes res5 and thus allows for a more efficient head that uses fewer filters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125" y="751375"/>
            <a:ext cx="75438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288" y="683963"/>
            <a:ext cx="772477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25" y="160750"/>
            <a:ext cx="8716275" cy="21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811" y="2571754"/>
            <a:ext cx="8600100" cy="2467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Intriduction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Background: Faster R-CNN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Mask R-CNN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Network Backbone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Region Proposal Network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RoI Pooling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RoI Align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Network Head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Classification &amp; Detection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Segmentation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Experiments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75" y="624075"/>
            <a:ext cx="8920851" cy="38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4175" y="1124650"/>
            <a:ext cx="454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Detectron2 from Facebook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an instance segmentation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>
                <a:solidFill>
                  <a:srgbClr val="666666"/>
                </a:solidFill>
              </a:rPr>
              <a:t>extension of </a:t>
            </a:r>
            <a:r>
              <a:rPr lang="zh-TW">
                <a:solidFill>
                  <a:srgbClr val="0000FF"/>
                </a:solidFill>
              </a:rPr>
              <a:t>Faster R-CNN</a:t>
            </a:r>
            <a:endParaRPr>
              <a:solidFill>
                <a:srgbClr val="00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zh-TW">
                <a:solidFill>
                  <a:srgbClr val="666666"/>
                </a:solidFill>
              </a:rPr>
              <a:t>each candidate object : </a:t>
            </a:r>
            <a:r>
              <a:rPr lang="zh-TW">
                <a:solidFill>
                  <a:srgbClr val="0000FF"/>
                </a:solidFill>
              </a:rPr>
              <a:t>class label</a:t>
            </a:r>
            <a:r>
              <a:rPr lang="zh-TW">
                <a:solidFill>
                  <a:srgbClr val="666666"/>
                </a:solidFill>
              </a:rPr>
              <a:t> + </a:t>
            </a:r>
            <a:r>
              <a:rPr lang="zh-TW">
                <a:solidFill>
                  <a:srgbClr val="0000FF"/>
                </a:solidFill>
              </a:rPr>
              <a:t>bounding-box offset</a:t>
            </a:r>
            <a:r>
              <a:rPr lang="zh-TW">
                <a:solidFill>
                  <a:srgbClr val="666666"/>
                </a:solidFill>
              </a:rPr>
              <a:t> + object mask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ts val="1800"/>
              <a:buChar char="●"/>
            </a:pPr>
            <a:r>
              <a:rPr lang="zh-TW">
                <a:solidFill>
                  <a:srgbClr val="666666"/>
                </a:solidFill>
              </a:rPr>
              <a:t>designed for pixel-to-pixel alignment between network inputs and outputs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550" y="1124275"/>
            <a:ext cx="4020075" cy="30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1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Faster R-CNN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160400" y="774225"/>
            <a:ext cx="433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(i) Region Proposal Network (RPN)</a:t>
            </a:r>
            <a:br>
              <a:rPr lang="zh-TW"/>
            </a:br>
            <a:r>
              <a:rPr lang="zh-TW"/>
              <a:t>(ii) RoIPool: extracts features from each RoI and performs </a:t>
            </a:r>
            <a:r>
              <a:rPr i="1" lang="zh-TW"/>
              <a:t>classification</a:t>
            </a:r>
            <a:r>
              <a:rPr lang="zh-TW"/>
              <a:t> and </a:t>
            </a:r>
            <a:r>
              <a:rPr i="1" lang="zh-TW"/>
              <a:t>bounding-box regression </a:t>
            </a:r>
            <a:r>
              <a:rPr lang="zh-TW"/>
              <a:t>in parallel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features used by both stages can be shared for faster inference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12094"/>
            <a:ext cx="4524725" cy="4434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Mask R-CNN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829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>
                <a:solidFill>
                  <a:srgbClr val="FF0000"/>
                </a:solidFill>
              </a:rPr>
              <a:t>Faster R-CNN</a:t>
            </a:r>
            <a:r>
              <a:rPr lang="zh-TW"/>
              <a:t> with </a:t>
            </a:r>
            <a:r>
              <a:rPr lang="zh-TW">
                <a:solidFill>
                  <a:srgbClr val="0000FF"/>
                </a:solidFill>
              </a:rPr>
              <a:t>FCN on RoIs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(i) RPN</a:t>
            </a:r>
            <a:br>
              <a:rPr lang="zh-TW"/>
            </a:br>
            <a:r>
              <a:rPr lang="zh-TW"/>
              <a:t>(ii) RoIAlign: </a:t>
            </a:r>
            <a:r>
              <a:rPr lang="zh-TW"/>
              <a:t>extracts features from each RoI and performs </a:t>
            </a:r>
            <a:r>
              <a:rPr i="1" lang="zh-TW"/>
              <a:t>classification</a:t>
            </a:r>
            <a:r>
              <a:rPr lang="zh-TW"/>
              <a:t>, </a:t>
            </a:r>
            <a:r>
              <a:rPr i="1" lang="zh-TW"/>
              <a:t>bounding-box regression </a:t>
            </a:r>
            <a:r>
              <a:rPr lang="zh-TW"/>
              <a:t>and</a:t>
            </a:r>
            <a:r>
              <a:rPr i="1" lang="zh-TW"/>
              <a:t> a binary mask </a:t>
            </a:r>
            <a:r>
              <a:rPr lang="zh-TW"/>
              <a:t>in parallel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025" y="2175800"/>
            <a:ext cx="5304875" cy="296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7"/>
          <p:cNvCxnSpPr/>
          <p:nvPr/>
        </p:nvCxnSpPr>
        <p:spPr>
          <a:xfrm>
            <a:off x="2146525" y="2269450"/>
            <a:ext cx="37800" cy="2420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4" name="Google Shape;84;p17"/>
          <p:cNvCxnSpPr/>
          <p:nvPr/>
        </p:nvCxnSpPr>
        <p:spPr>
          <a:xfrm flipH="1" rot="10800000">
            <a:off x="2155975" y="2278775"/>
            <a:ext cx="4037700" cy="9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5" name="Google Shape;85;p17"/>
          <p:cNvCxnSpPr/>
          <p:nvPr/>
        </p:nvCxnSpPr>
        <p:spPr>
          <a:xfrm>
            <a:off x="6203175" y="2278900"/>
            <a:ext cx="0" cy="1011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6" name="Google Shape;86;p17"/>
          <p:cNvCxnSpPr/>
          <p:nvPr/>
        </p:nvCxnSpPr>
        <p:spPr>
          <a:xfrm rot="10800000">
            <a:off x="5399325" y="3281250"/>
            <a:ext cx="8133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7" name="Google Shape;87;p17"/>
          <p:cNvCxnSpPr/>
          <p:nvPr/>
        </p:nvCxnSpPr>
        <p:spPr>
          <a:xfrm>
            <a:off x="5418325" y="3281250"/>
            <a:ext cx="37800" cy="139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8" name="Google Shape;88;p17"/>
          <p:cNvCxnSpPr/>
          <p:nvPr/>
        </p:nvCxnSpPr>
        <p:spPr>
          <a:xfrm flipH="1" rot="10800000">
            <a:off x="2184350" y="4661700"/>
            <a:ext cx="3271800" cy="9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9" name="Google Shape;89;p17"/>
          <p:cNvSpPr txBox="1"/>
          <p:nvPr/>
        </p:nvSpPr>
        <p:spPr>
          <a:xfrm>
            <a:off x="1238750" y="4198475"/>
            <a:ext cx="8415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Faster R-CNN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 rot="5400000">
            <a:off x="5866200" y="4023575"/>
            <a:ext cx="236400" cy="652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5607425" y="4434725"/>
            <a:ext cx="15507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FCN on RoIs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875" y="1323100"/>
            <a:ext cx="6247975" cy="3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1578600" y="1369475"/>
            <a:ext cx="2997600" cy="297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1521875" y="423900"/>
            <a:ext cx="19008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Backbone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	-RestNet50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	-RestNet100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	-FPN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4595100" y="1360025"/>
            <a:ext cx="3082500" cy="29880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4670725" y="915575"/>
            <a:ext cx="11253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Head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Region Proposal Network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550" y="817700"/>
            <a:ext cx="5460800" cy="418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Extract a small feature map from each RoI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675" y="867200"/>
            <a:ext cx="4491651" cy="42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RoIPool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712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first quantisize a floating-number of RoI to the discrete granularity of the feature 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spatial bins quantisize themselves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72" y="1853400"/>
            <a:ext cx="2498400" cy="17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825" y="1761498"/>
            <a:ext cx="5256625" cy="20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1525" y="3772975"/>
            <a:ext cx="2550075" cy="13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