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92F1E-EDB5-4A3C-B2B5-9160A15DE633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01287-AEAA-476A-96D0-53CE70AA6E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0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The events of the probability are the elements of the two-dimension joint histogram between the test image and reference image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01287-AEAA-476A-96D0-53CE70AA6E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53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A538C7-6007-43D6-9E8F-0E0E1E292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FDA7B86-72D8-4C30-B61E-A76C1ADF6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670DE5-4357-482C-8FB0-F3154E35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195124-1846-4350-9608-70E77D70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8B3575-BFC2-49E0-BF82-8157A1D0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17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A20054-8FA9-42F6-8F50-58CF1DF7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8A3B74A-904C-485A-9105-8208BDAE5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A05D3C-F141-42C7-A627-95637C05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861704-ADA8-4A4A-ADE1-D8C8A63F9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7D6DD7-1CCA-4D02-BDDC-DC9FDF45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42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4FCC184-2065-46AB-8AA5-E9DA6E45E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38C877-0538-4DB0-B3F0-B19C21CD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741CDC-3E1B-4676-9571-B44D1421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B81F27-207D-4540-859F-3046CCDFD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8B0F95A-00E8-4229-9CC8-91AF9732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06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1E8C22-CE8B-4BF9-B823-4FD0933E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C3F044-D30D-4CDF-A9C2-D1ED3618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C0AEDF-E995-4105-B502-2DE41B8C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63839E-F6D4-458D-B143-B9BEE76B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3EDFD26-1BEA-4AF2-A383-EDE64672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60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62CDC6-1B60-4DC5-BA93-C356BFED3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0ED727-3614-4FAF-94EE-B2A574B1E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EE0B09-B0CC-4F55-A4B9-E6C092447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BF3EA2-84E0-4EC9-BDBD-587F7571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74C7D0-AA61-4938-B6AC-3058674C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1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BA5D7-8A68-41F7-AC56-12348A08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69BC52-880D-4D27-88A2-34EA5879E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F7077C6-DC9E-42B8-995F-9D4F9CA03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D285574-E3F6-465F-89F6-DA4E6FFF7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F4D0B1-8026-4E57-97EC-B05E3D5D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E0D8E8-8814-4850-88F7-C83430FC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66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D14CA-CB06-4536-9881-F95D7689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212F4C-52D1-4349-A037-5D5912E6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3B08901-D172-44FB-9DE6-2B174F77F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FA5DF7-1164-499F-AD77-F962AA69A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123B777-F26F-4B80-87CB-320CA4B1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F3D8F67-726B-46F4-834B-0917CF29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DA8BA9F-68D8-41CD-9CA3-27C1F501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5E297F-9301-499A-BE9C-93F19E4E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87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4901E4-DBB2-41C4-AA7E-2104C7B0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6E4E5A2-3434-47B6-A5C7-F9930983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E7862D-A664-4DA4-82FB-92F13F45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6DEB53C-8A5D-4065-8603-1E0757F1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7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24BAFF0-E632-48F3-BE10-DFC76317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30465D-340E-4CC7-B74E-2A898ED3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46FB6D-7A48-44DC-B8C3-606856F2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81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F1AF1D-5598-4D8C-AA6A-0F9F8B71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66E44-5837-4738-AC12-795CB546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478272-D716-4F5D-A587-59DC079CA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9A9137-3330-4C16-9D2E-7A81CAF1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ECDCD4-F4BA-434C-9D2E-D35E385B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675FE8-99E1-4D6D-A378-12D829A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28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F755C-8FA8-4B54-849E-D2094B03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60AA0F9-F7C6-4A57-A04C-7CB91E14D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16D8C3-6FB3-495F-BB86-24E623D84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55AA72F-F195-48F6-94A4-6280A4D0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A5C84C-8D46-4614-9895-36C2849D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6896DA-26D8-4574-A623-1111C424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83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1FAA59A-64CD-4E78-A96C-35E04539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BA3AFF4-75B3-45C6-B14F-FD3E4BF0B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6D281-145B-4488-A423-65BCCBC01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F027-06BE-4F6C-8D74-8934A983E287}" type="datetimeFigureOut">
              <a:rPr lang="zh-TW" altLang="en-US" smtClean="0"/>
              <a:t>2020/3/26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1F15E9-AD19-4679-A692-2C13C583F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E91017-3BC4-4EE4-91E5-BFF028D09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EBF92-D58A-4B6C-B41E-1D552F8D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68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58074F7-3EF8-4453-B8A8-77FF0697B5F8}"/>
              </a:ext>
            </a:extLst>
          </p:cNvPr>
          <p:cNvSpPr/>
          <p:nvPr/>
        </p:nvSpPr>
        <p:spPr>
          <a:xfrm>
            <a:off x="1044271" y="1843950"/>
            <a:ext cx="10103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TimesNewRomanPS-BoldMT"/>
              </a:rPr>
              <a:t>An Image Similarity Measure based on Joint Histogram Entropy for Face Recognition</a:t>
            </a:r>
            <a:endParaRPr lang="zh-TW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C3B6A0-55BB-4B4D-8ABA-AAB8F94A40A7}"/>
              </a:ext>
            </a:extLst>
          </p:cNvPr>
          <p:cNvSpPr/>
          <p:nvPr/>
        </p:nvSpPr>
        <p:spPr>
          <a:xfrm>
            <a:off x="1044271" y="3151999"/>
            <a:ext cx="7219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0" i="0" u="none" strike="noStrike" baseline="0" dirty="0">
                <a:latin typeface="TimesNewRomanPSMT"/>
              </a:rPr>
              <a:t>Mohammed </a:t>
            </a:r>
            <a:r>
              <a:rPr lang="en-US" altLang="zh-TW" b="0" i="0" u="none" strike="noStrike" baseline="0" dirty="0" err="1">
                <a:latin typeface="TimesNewRomanPSMT"/>
              </a:rPr>
              <a:t>Abdulameer</a:t>
            </a:r>
            <a:r>
              <a:rPr lang="en-US" altLang="zh-TW" b="0" i="0" u="none" strike="noStrike" baseline="0" dirty="0">
                <a:latin typeface="TimesNewRomanPSMT"/>
              </a:rPr>
              <a:t> </a:t>
            </a:r>
            <a:r>
              <a:rPr lang="en-US" altLang="zh-TW" b="0" i="0" u="none" strike="noStrike" baseline="0" dirty="0" err="1">
                <a:latin typeface="TimesNewRomanPSMT"/>
              </a:rPr>
              <a:t>Aljanabi</a:t>
            </a:r>
            <a:r>
              <a:rPr lang="en-US" altLang="zh-TW" b="0" i="0" u="none" strike="noStrike" baseline="0" dirty="0">
                <a:latin typeface="TimesNewRomanPSMT"/>
              </a:rPr>
              <a:t>,  Noor </a:t>
            </a:r>
            <a:r>
              <a:rPr lang="en-US" altLang="zh-TW" b="0" i="0" u="none" strike="noStrike" baseline="0" dirty="0" err="1">
                <a:latin typeface="TimesNewRomanPSMT"/>
              </a:rPr>
              <a:t>Abdalrazak</a:t>
            </a:r>
            <a:r>
              <a:rPr lang="en-US" altLang="zh-TW" dirty="0">
                <a:latin typeface="TimesNewRomanPSMT"/>
              </a:rPr>
              <a:t> </a:t>
            </a:r>
            <a:r>
              <a:rPr lang="en-US" altLang="zh-TW" b="0" i="0" u="none" strike="noStrike" baseline="0" dirty="0" err="1">
                <a:latin typeface="TimesNewRomanPSMT"/>
              </a:rPr>
              <a:t>Shnain</a:t>
            </a:r>
            <a:r>
              <a:rPr lang="en-US" altLang="zh-TW" dirty="0">
                <a:latin typeface="TimesNewRomanPSMT"/>
              </a:rPr>
              <a:t>,  </a:t>
            </a:r>
            <a:r>
              <a:rPr lang="en-US" altLang="zh-TW" b="0" i="0" u="none" strike="noStrike" baseline="0" dirty="0">
                <a:latin typeface="TimesNewRomanPSMT"/>
              </a:rPr>
              <a:t>Song Feng Lu</a:t>
            </a:r>
            <a:endParaRPr lang="en-US" altLang="zh-TW" sz="1400" dirty="0">
              <a:latin typeface="TimesNewRomanPSM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D4D8CD9-9A11-4037-981F-D24CA6F5D1D3}"/>
              </a:ext>
            </a:extLst>
          </p:cNvPr>
          <p:cNvSpPr/>
          <p:nvPr/>
        </p:nvSpPr>
        <p:spPr>
          <a:xfrm>
            <a:off x="1044271" y="3751308"/>
            <a:ext cx="81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NewRoman"/>
              </a:rPr>
              <a:t>2017 3rd IEEE International Conference on Computer and Communications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376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1F3B55E-3F26-4C79-95EA-6AD1F0639569}"/>
              </a:ext>
            </a:extLst>
          </p:cNvPr>
          <p:cNvSpPr/>
          <p:nvPr/>
        </p:nvSpPr>
        <p:spPr>
          <a:xfrm>
            <a:off x="521881" y="390721"/>
            <a:ext cx="2324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C27784A-577A-4C4C-8F50-85F2AA8C64FB}"/>
              </a:ext>
            </a:extLst>
          </p:cNvPr>
          <p:cNvSpPr/>
          <p:nvPr/>
        </p:nvSpPr>
        <p:spPr>
          <a:xfrm>
            <a:off x="521881" y="1539257"/>
            <a:ext cx="113494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sz="2400" dirty="0"/>
              <a:t>Face recognition has become practically applied in many places such as airports, pay money and many other purposes</a:t>
            </a:r>
          </a:p>
          <a:p>
            <a:pPr marL="342900" indent="-342900">
              <a:buAutoNum type="arabicPeriod"/>
            </a:pPr>
            <a:endParaRPr lang="en-US" altLang="zh-TW" sz="2400" dirty="0"/>
          </a:p>
          <a:p>
            <a:pPr marL="342900" indent="-342900">
              <a:buAutoNum type="arabicPeriod"/>
            </a:pPr>
            <a:r>
              <a:rPr lang="en-US" altLang="zh-TW" sz="2400" dirty="0"/>
              <a:t>image similarity measures can be classified into two main directions: Statistical-based(ex. MSE, Structural Similarity Index Measure) and information theoretic based quality measures</a:t>
            </a:r>
          </a:p>
          <a:p>
            <a:pPr marL="342900" indent="-342900">
              <a:buAutoNum type="arabicPeriod"/>
            </a:pPr>
            <a:endParaRPr lang="en-US" altLang="zh-TW" sz="2400" dirty="0"/>
          </a:p>
          <a:p>
            <a:pPr marL="342900" indent="-342900">
              <a:buAutoNum type="arabicPeriod"/>
            </a:pPr>
            <a:r>
              <a:rPr lang="en-US" altLang="zh-TW" sz="2400" dirty="0"/>
              <a:t>This work defines a similarity measure using the entropy of joint histograms of reference and test images after re-shaping the joint histogram into a new 1-dimensional entity</a:t>
            </a:r>
          </a:p>
          <a:p>
            <a:pPr marL="342900" indent="-342900">
              <a:buAutoNum type="arabicPeriod"/>
            </a:pPr>
            <a:endParaRPr lang="en-US" altLang="zh-TW" sz="2400" dirty="0"/>
          </a:p>
          <a:p>
            <a:pPr marL="342900" indent="-342900">
              <a:buAutoNum type="arabicPeriod"/>
            </a:pPr>
            <a:r>
              <a:rPr lang="en-US" altLang="zh-TW" sz="2400" dirty="0"/>
              <a:t>The proposed work presents a new similarity measure that outperforms existing measures(SSIM/FSIM) by far.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E4B9C51-10F4-475D-BF27-ED186725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4" t="48464" r="58848" b="46435"/>
          <a:stretch/>
        </p:blipFill>
        <p:spPr>
          <a:xfrm>
            <a:off x="5049077" y="3429000"/>
            <a:ext cx="4631179" cy="506896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C65EC80-FEC9-4076-A11D-A34FC3C325C3}"/>
              </a:ext>
            </a:extLst>
          </p:cNvPr>
          <p:cNvCxnSpPr/>
          <p:nvPr/>
        </p:nvCxnSpPr>
        <p:spPr>
          <a:xfrm>
            <a:off x="4548146" y="3429000"/>
            <a:ext cx="500931" cy="25344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25B4504-3A20-4459-9FF7-2D38A22DBAD5}"/>
              </a:ext>
            </a:extLst>
          </p:cNvPr>
          <p:cNvSpPr/>
          <p:nvPr/>
        </p:nvSpPr>
        <p:spPr>
          <a:xfrm>
            <a:off x="1091981" y="1819103"/>
            <a:ext cx="10008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Taneja entropy and the joint histogram as a probabilistic distribution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93FEC4-2896-4A46-8A0A-EFADC2CF6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68638" r="34717" b="25681"/>
          <a:stretch/>
        </p:blipFill>
        <p:spPr>
          <a:xfrm>
            <a:off x="1091978" y="2228287"/>
            <a:ext cx="4249362" cy="83347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D4DF0D4-46AD-46F0-9551-4DAD19A27E12}"/>
              </a:ext>
            </a:extLst>
          </p:cNvPr>
          <p:cNvSpPr/>
          <p:nvPr/>
        </p:nvSpPr>
        <p:spPr>
          <a:xfrm>
            <a:off x="1091978" y="3160771"/>
            <a:ext cx="1035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 is the Taneja entropy, 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x represents discrete random variable x = {x</a:t>
            </a:r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,x</a:t>
            </a:r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,…,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TW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} 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p(x</a:t>
            </a:r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) represents probability of event x</a:t>
            </a:r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, p∈[0,1]. 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5C7618D-3EA3-4DC2-A9E4-8CC9807F8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3" t="52290" r="67427" b="43652"/>
          <a:stretch/>
        </p:blipFill>
        <p:spPr>
          <a:xfrm>
            <a:off x="1091978" y="5828239"/>
            <a:ext cx="3806714" cy="63610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696C93C-65E0-4B57-B279-EE5E0872B7CE}"/>
              </a:ext>
            </a:extLst>
          </p:cNvPr>
          <p:cNvSpPr/>
          <p:nvPr/>
        </p:nvSpPr>
        <p:spPr>
          <a:xfrm>
            <a:off x="1091978" y="4717804"/>
            <a:ext cx="7805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The joint histogram of two images x and y of size M*N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DB38B7C-2771-4E17-B4A1-1DE2BEB9E2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08" t="44522" r="41109" b="45417"/>
          <a:stretch/>
        </p:blipFill>
        <p:spPr>
          <a:xfrm>
            <a:off x="1091978" y="437387"/>
            <a:ext cx="8010375" cy="128487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15B47CF-AD8E-464E-804A-DC958DF7AF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96" t="58088" r="25391" b="23450"/>
          <a:stretch/>
        </p:blipFill>
        <p:spPr>
          <a:xfrm>
            <a:off x="4898692" y="5257800"/>
            <a:ext cx="7126185" cy="14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627B6B5-CA05-403E-8AA5-8529B62D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96" t="65927" r="65146" b="27341"/>
          <a:stretch/>
        </p:blipFill>
        <p:spPr>
          <a:xfrm>
            <a:off x="3604575" y="2282911"/>
            <a:ext cx="4982848" cy="103910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9A6F35E-622C-49DD-A183-D8AF7949C2A9}"/>
              </a:ext>
            </a:extLst>
          </p:cNvPr>
          <p:cNvSpPr/>
          <p:nvPr/>
        </p:nvSpPr>
        <p:spPr>
          <a:xfrm>
            <a:off x="681161" y="3866329"/>
            <a:ext cx="10829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T=H(:) reshapes the two-dimension joint histogram H into a 1D column vector T via the colon operator, as defined in MATLAB, with a new dimension 1×(M*N).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4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8F0FBA5-95EB-425C-8441-A3006AC38FF3}"/>
              </a:ext>
            </a:extLst>
          </p:cNvPr>
          <p:cNvSpPr/>
          <p:nvPr/>
        </p:nvSpPr>
        <p:spPr>
          <a:xfrm>
            <a:off x="1060173" y="1042541"/>
            <a:ext cx="10071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Two popular face database used in this work FEI and ORL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F3E4FBC-4535-48FE-B881-767E32A1C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90" y="1938742"/>
            <a:ext cx="5308419" cy="257310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473357E-E2A1-411E-A27B-C1D065074406}"/>
              </a:ext>
            </a:extLst>
          </p:cNvPr>
          <p:cNvSpPr/>
          <p:nvPr/>
        </p:nvSpPr>
        <p:spPr>
          <a:xfrm>
            <a:off x="686462" y="4919258"/>
            <a:ext cx="10819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If the measure does not make a big difference in the similarity between different people, then high confusion and low performance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4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F659B88-6EC5-4981-8639-9D21CCC4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70" t="44522" r="25978" b="24870"/>
          <a:stretch/>
        </p:blipFill>
        <p:spPr>
          <a:xfrm>
            <a:off x="-1" y="176314"/>
            <a:ext cx="5987333" cy="372796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FF37AABC-6AA8-43A6-A847-47AAE18EE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21" t="30261" r="58197" b="34609"/>
          <a:stretch/>
        </p:blipFill>
        <p:spPr>
          <a:xfrm>
            <a:off x="5922592" y="2806810"/>
            <a:ext cx="6131164" cy="39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92CBBE-D5AD-49AD-8D78-1F7026721CEC}"/>
              </a:ext>
            </a:extLst>
          </p:cNvPr>
          <p:cNvSpPr/>
          <p:nvPr/>
        </p:nvSpPr>
        <p:spPr>
          <a:xfrm>
            <a:off x="521141" y="556794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F0B8634-A7E8-4F61-86EE-AF76E9B427F3}"/>
              </a:ext>
            </a:extLst>
          </p:cNvPr>
          <p:cNvSpPr/>
          <p:nvPr/>
        </p:nvSpPr>
        <p:spPr>
          <a:xfrm>
            <a:off x="521141" y="2447172"/>
            <a:ext cx="9964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Experimental results proved the proposed measure is superior in terms of right decisions with high confidence in face recognition test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85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297</Words>
  <Application>Microsoft Office PowerPoint</Application>
  <PresentationFormat>寬螢幕</PresentationFormat>
  <Paragraphs>23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TimesNewRoman</vt:lpstr>
      <vt:lpstr>TimesNewRomanPS-BoldMT</vt:lpstr>
      <vt:lpstr>TimesNewRomanPSMT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2020-03-18T21:43:20Z</dcterms:created>
  <dcterms:modified xsi:type="dcterms:W3CDTF">2020-03-25T22:40:05Z</dcterms:modified>
</cp:coreProperties>
</file>