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comments+xml" PartName="/ppt/comments/comment2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4" name="Chao-Wen chen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slides/slide3.xml"/><Relationship Id="rId25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0-04-30T13:32:26.303">
    <p:pos x="196" y="967"/>
    <p:text>infinite</p:text>
  </p:cm>
  <p:cm authorId="0" idx="2" dt="2020-04-30T13:32:07.764">
    <p:pos x="196" y="1067"/>
    <p:text>It</p:text>
  </p:cm>
  <p:cm authorId="0" idx="3" dt="2020-04-30T13:31:46.008">
    <p:pos x="196" y="1167"/>
    <p:text>insecure</p:text>
  </p:cm>
</p:cmLst>
</file>

<file path=ppt/comments/comment2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4" dt="2020-04-30T13:33:37.045">
    <p:pos x="196" y="967"/>
    <p:text>remove "the"</p:tex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83fce92951_0_5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83fce92951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zh-TW" sz="1400">
                <a:solidFill>
                  <a:schemeClr val="dk2"/>
                </a:solidFill>
              </a:rPr>
              <a:t>When library call SSL_connect API, TLS handshake start. Original method perform RSA.</a:t>
            </a:r>
            <a:endParaRPr sz="1400">
              <a:solidFill>
                <a:schemeClr val="dk2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zh-TW" sz="1400">
                <a:solidFill>
                  <a:schemeClr val="dk2"/>
                </a:solidFill>
              </a:rPr>
              <a:t>Proposed method add the QKD-based method and check what method should be used</a:t>
            </a:r>
            <a:endParaRPr sz="1400">
              <a:solidFill>
                <a:schemeClr val="dk2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t/>
            </a:r>
            <a:endParaRPr sz="1400">
              <a:solidFill>
                <a:schemeClr val="dk2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74cc5c6cb3_0_12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74cc5c6cb3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83fce92951_0_62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83fce92951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74cc5c6cb3_0_2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74cc5c6cb3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83fce92951_0_69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83fce92951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zh-TW" sz="1400">
                <a:solidFill>
                  <a:schemeClr val="dk2"/>
                </a:solidFill>
              </a:rPr>
              <a:t>OpenSSL API: Add QKD-based security by calling QKD library functions</a:t>
            </a:r>
            <a:endParaRPr sz="1400">
              <a:solidFill>
                <a:schemeClr val="dk2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zh-TW" sz="1400">
                <a:solidFill>
                  <a:schemeClr val="dk2"/>
                </a:solidFill>
              </a:rPr>
              <a:t>When method selection choose QKD-based security, QKD-based cipher suites add into cipher suites list and has highest priority.</a:t>
            </a:r>
            <a:endParaRPr sz="1400">
              <a:solidFill>
                <a:schemeClr val="dk2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t/>
            </a:r>
            <a:endParaRPr sz="1400">
              <a:solidFill>
                <a:schemeClr val="dk2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83fce92951_0_76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83fce92951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83fce92951_0_84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83fce92951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zh-TW" sz="1800">
                <a:solidFill>
                  <a:schemeClr val="dk2"/>
                </a:solidFill>
              </a:rPr>
              <a:t>Proposed method used three different sizes of global key and consider the situation when method selection select standard method.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83fce92951_0_102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83fce92951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83fce92951_0_93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83fce92951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83fce92951_0_27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83fce92951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3fce92951_0_1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3fce92951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zh-TW" sz="1800">
                <a:solidFill>
                  <a:srgbClr val="666666"/>
                </a:solidFill>
                <a:highlight>
                  <a:schemeClr val="lt1"/>
                </a:highlight>
              </a:rPr>
              <a:t>Current used communication cryptography broken by quantum computing </a:t>
            </a:r>
            <a:r>
              <a:rPr lang="zh-TW" sz="1800">
                <a:solidFill>
                  <a:srgbClr val="666666"/>
                </a:solidFill>
              </a:rPr>
              <a:t>are easily to be break by quantum computing in the future</a:t>
            </a:r>
            <a:endParaRPr sz="1800">
              <a:solidFill>
                <a:srgbClr val="666666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zh-TW" sz="1800">
                <a:solidFill>
                  <a:schemeClr val="dk2"/>
                </a:solidFill>
              </a:rPr>
              <a:t>Quantum key distribution (QKD) provide unconditional secure cryptography key sharing, which means </a:t>
            </a:r>
            <a:r>
              <a:rPr lang="zh-TW" sz="1800">
                <a:solidFill>
                  <a:srgbClr val="666666"/>
                </a:solidFill>
                <a:highlight>
                  <a:schemeClr val="lt1"/>
                </a:highlight>
              </a:rPr>
              <a:t>it cannot be broken even with infinitely computational resources and time (even quantum computing)</a:t>
            </a:r>
            <a:endParaRPr sz="1800">
              <a:solidFill>
                <a:srgbClr val="666666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t/>
            </a:r>
            <a:endParaRPr sz="1800">
              <a:solidFill>
                <a:srgbClr val="666666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8c0a009465_1_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8c0a009465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8c1a4b6b53_0_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8c1a4b6b5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83fce92951_0_3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83fce92951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zh-TW" sz="1800">
                <a:solidFill>
                  <a:schemeClr val="dk2"/>
                </a:solidFill>
              </a:rPr>
              <a:t>Propose a method for providing secure communication decide trade-off between QKD-based and standard security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83fce92951_0_3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83fce92951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zh-TW" sz="1800">
                <a:solidFill>
                  <a:schemeClr val="dk2"/>
                </a:solidFill>
              </a:rPr>
              <a:t>The keys generated by QKD stored and it should be supplied to Transport Layer Security (TLS) timely</a:t>
            </a:r>
            <a:endParaRPr sz="1800">
              <a:solidFill>
                <a:schemeClr val="dk2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zh-TW" sz="1800">
                <a:solidFill>
                  <a:schemeClr val="dk2"/>
                </a:solidFill>
              </a:rPr>
              <a:t>The standard library </a:t>
            </a:r>
            <a:r>
              <a:rPr lang="zh-TW" sz="1800">
                <a:solidFill>
                  <a:schemeClr val="dk2"/>
                </a:solidFill>
              </a:rPr>
              <a:t>such as OpenSSL should be used to minimize the development and cost of applications even integrated with QKD.</a:t>
            </a:r>
            <a:endParaRPr sz="1800">
              <a:solidFill>
                <a:schemeClr val="dk2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zh-TW" sz="1800">
                <a:solidFill>
                  <a:schemeClr val="dk2"/>
                </a:solidFill>
              </a:rPr>
              <a:t>QKD key sharing speed limitation and variation should be taken into account, which may cause the shortage of QKD keys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83fce92951_0_9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83fce92951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zh-TW" sz="1800">
                <a:solidFill>
                  <a:schemeClr val="dk2"/>
                </a:solidFill>
              </a:rPr>
              <a:t>The QKD secure communication may cause more delay than standard secure communication when there is a shortage of stored QKD keys.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Char char="●"/>
            </a:pPr>
            <a:r>
              <a:rPr lang="zh-TW" sz="1800">
                <a:solidFill>
                  <a:srgbClr val="FF0000"/>
                </a:solidFill>
              </a:rPr>
              <a:t>Proposed a method for providing secure communication that selects between QKD-based and standard cryptography-based security automatically</a:t>
            </a:r>
            <a:endParaRPr sz="1800">
              <a:solidFill>
                <a:srgbClr val="FF0000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Char char="○"/>
            </a:pPr>
            <a:r>
              <a:rPr lang="zh-TW" sz="1400">
                <a:solidFill>
                  <a:srgbClr val="FF0000"/>
                </a:solidFill>
              </a:rPr>
              <a:t>According to the amount of current stored QKD keys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83fce92951_0_41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83fce92951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zh-TW" sz="1800">
                <a:solidFill>
                  <a:schemeClr val="dk2"/>
                </a:solidFill>
              </a:rPr>
              <a:t>QKD Unit: Comprised a QKD transmitter, a QKD receiver, a fiber conneting them</a:t>
            </a:r>
            <a:endParaRPr sz="1800">
              <a:solidFill>
                <a:schemeClr val="dk2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zh-TW" sz="1400">
                <a:solidFill>
                  <a:schemeClr val="dk2"/>
                </a:solidFill>
              </a:rPr>
              <a:t>QKD transmitter transmits</a:t>
            </a:r>
            <a:br>
              <a:rPr lang="zh-TW" sz="1400">
                <a:solidFill>
                  <a:schemeClr val="dk2"/>
                </a:solidFill>
              </a:rPr>
            </a:br>
            <a:r>
              <a:rPr lang="zh-TW" sz="1400">
                <a:solidFill>
                  <a:schemeClr val="dk2"/>
                </a:solidFill>
              </a:rPr>
              <a:t> series of photons to QKD</a:t>
            </a:r>
            <a:br>
              <a:rPr lang="zh-TW" sz="1400">
                <a:solidFill>
                  <a:schemeClr val="dk2"/>
                </a:solidFill>
              </a:rPr>
            </a:br>
            <a:r>
              <a:rPr lang="zh-TW" sz="1400">
                <a:solidFill>
                  <a:schemeClr val="dk2"/>
                </a:solidFill>
              </a:rPr>
              <a:t> receiver through the fiber</a:t>
            </a:r>
            <a:endParaRPr sz="14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83fce92951_0_48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83fce92951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7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4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comments" Target="../comments/comment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comments" Target="../comments/comment2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/>
              <a:t>An Approach to Integrate Quantum Key Distribution Technology into Standard Secure Communication Applications</a:t>
            </a:r>
            <a:endParaRPr sz="36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333333"/>
                </a:solidFill>
                <a:highlight>
                  <a:srgbClr val="FFFFFF"/>
                </a:highlight>
              </a:rPr>
              <a:t>Y. Tanizawa, R. Takahashi, H. Sato and A. R. Dixon, </a:t>
            </a:r>
            <a:r>
              <a:rPr i="1" lang="zh-TW" sz="1400">
                <a:solidFill>
                  <a:srgbClr val="333333"/>
                </a:solidFill>
                <a:highlight>
                  <a:srgbClr val="FFFFFF"/>
                </a:highlight>
              </a:rPr>
              <a:t> Ninth International Conference on Ubiquitous and Future Networks (ICUFN)</a:t>
            </a:r>
            <a:r>
              <a:rPr lang="zh-TW" sz="1400">
                <a:solidFill>
                  <a:srgbClr val="333333"/>
                </a:solidFill>
                <a:highlight>
                  <a:srgbClr val="FFFFFF"/>
                </a:highlight>
              </a:rPr>
              <a:t>, Milan, 2017, pp. 880-886.</a:t>
            </a:r>
            <a:endParaRPr sz="1400"/>
          </a:p>
        </p:txBody>
      </p:sp>
      <p:sp>
        <p:nvSpPr>
          <p:cNvPr id="56" name="Google Shape;56;p1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92763" y="2015500"/>
            <a:ext cx="4638675" cy="367665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2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SSL Connection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Client sends a SSL_connect request to  server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App performs TLS handshake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Client sends a SSL_connect request to  server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Directory access: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Client look up target node on </a:t>
            </a:r>
            <a:br>
              <a:rPr lang="zh-TW"/>
            </a:br>
            <a:r>
              <a:rPr lang="zh-TW"/>
              <a:t>connected node directory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Check available glabal key amount: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Cryptograph method selection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Based on threshold and available </a:t>
            </a:r>
            <a:br>
              <a:rPr lang="zh-TW"/>
            </a:br>
            <a:r>
              <a:rPr lang="zh-TW"/>
              <a:t>key amount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Key synchronization: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Synchronize key ID in both </a:t>
            </a:r>
            <a:br>
              <a:rPr lang="zh-TW"/>
            </a:br>
            <a:r>
              <a:rPr lang="zh-TW"/>
              <a:t>client and server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Handshake: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Establish the secure </a:t>
            </a:r>
            <a:br>
              <a:rPr lang="zh-TW"/>
            </a:br>
            <a:r>
              <a:rPr lang="zh-TW"/>
              <a:t>communication session</a:t>
            </a:r>
            <a:endParaRPr/>
          </a:p>
        </p:txBody>
      </p:sp>
      <p:sp>
        <p:nvSpPr>
          <p:cNvPr id="130" name="Google Shape;130;p2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31" name="Google Shape;131;p22"/>
          <p:cNvSpPr/>
          <p:nvPr/>
        </p:nvSpPr>
        <p:spPr>
          <a:xfrm>
            <a:off x="4307400" y="2665500"/>
            <a:ext cx="1026600" cy="763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2"/>
          <p:cNvSpPr/>
          <p:nvPr/>
        </p:nvSpPr>
        <p:spPr>
          <a:xfrm>
            <a:off x="4307400" y="4875300"/>
            <a:ext cx="1026600" cy="763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92763" y="2015500"/>
            <a:ext cx="4638675" cy="367665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3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/>
              <a:t>Proposed method-Sequence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3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t/>
            </a:r>
            <a:endParaRPr/>
          </a:p>
        </p:txBody>
      </p:sp>
      <p:sp>
        <p:nvSpPr>
          <p:cNvPr id="140" name="Google Shape;140;p2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41" name="Google Shape;141;p23"/>
          <p:cNvSpPr/>
          <p:nvPr/>
        </p:nvSpPr>
        <p:spPr>
          <a:xfrm>
            <a:off x="5067300" y="2827025"/>
            <a:ext cx="2674500" cy="25452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Implementation</a:t>
            </a:r>
            <a:endParaRPr/>
          </a:p>
        </p:txBody>
      </p:sp>
      <p:sp>
        <p:nvSpPr>
          <p:cNvPr id="147" name="Google Shape;147;p2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The application runs on linux kernel. These software call OpenSSL API. With the proposed method, any software calling OpenSSL can be used.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id="149" name="Google Shape;149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62925" y="3160025"/>
            <a:ext cx="6481075" cy="30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24"/>
          <p:cNvSpPr/>
          <p:nvPr/>
        </p:nvSpPr>
        <p:spPr>
          <a:xfrm>
            <a:off x="3573775" y="4183375"/>
            <a:ext cx="1600200" cy="763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solidFill>
                  <a:srgbClr val="000000"/>
                </a:solidFill>
              </a:rPr>
              <a:t>Implemented QKD library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56" name="Google Shape;156;p25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Directory access session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Key amount check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Method selection: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Compares the amount of the stored keys and threshold value to select different cryptography-based.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Key synchronization</a:t>
            </a:r>
            <a:endParaRPr/>
          </a:p>
        </p:txBody>
      </p:sp>
      <p:sp>
        <p:nvSpPr>
          <p:cNvPr id="157" name="Google Shape;157;p2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>
                <a:solidFill>
                  <a:srgbClr val="000000"/>
                </a:solidFill>
              </a:rPr>
              <a:t>Modified OpenSSL library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63" name="Google Shape;163;p26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OpenSSL API: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Add QKD-based security by calling QKD library functions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QKD-aware SSL/TLS protocol: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Support QKD-based cipher suite for SSL/TLS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QKD-based cipher suite: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Use QKD-based key exchange to get keys and use these key in AES or SHA1 hash encryption </a:t>
            </a:r>
            <a:r>
              <a:rPr lang="zh-TW"/>
              <a:t>algorithm</a:t>
            </a:r>
            <a:r>
              <a:rPr lang="zh-TW"/>
              <a:t>. </a:t>
            </a:r>
            <a:endParaRPr/>
          </a:p>
        </p:txBody>
      </p:sp>
      <p:sp>
        <p:nvSpPr>
          <p:cNvPr id="164" name="Google Shape;164;p2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Evaluation-Setup</a:t>
            </a:r>
            <a:endParaRPr/>
          </a:p>
        </p:txBody>
      </p:sp>
      <p:sp>
        <p:nvSpPr>
          <p:cNvPr id="170" name="Google Shape;170;p27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Node1 and app. A, </a:t>
            </a:r>
            <a:br>
              <a:rPr lang="zh-TW"/>
            </a:br>
            <a:r>
              <a:rPr lang="zh-TW"/>
              <a:t>are seperated from  </a:t>
            </a:r>
            <a:br>
              <a:rPr lang="zh-TW"/>
            </a:br>
            <a:r>
              <a:rPr lang="zh-TW"/>
              <a:t>node3 and app. B </a:t>
            </a:r>
            <a:endParaRPr/>
          </a:p>
        </p:txBody>
      </p:sp>
      <p:sp>
        <p:nvSpPr>
          <p:cNvPr id="171" name="Google Shape;171;p2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id="172" name="Google Shape;172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18050" y="961363"/>
            <a:ext cx="5525950" cy="446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0950" y="5423375"/>
            <a:ext cx="4686300" cy="133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8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Evaluation-</a:t>
            </a:r>
            <a:r>
              <a:rPr lang="zh-TW"/>
              <a:t>Session Establishment delay</a:t>
            </a:r>
            <a:endParaRPr/>
          </a:p>
        </p:txBody>
      </p:sp>
      <p:sp>
        <p:nvSpPr>
          <p:cNvPr id="179" name="Google Shape;179;p28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L</a:t>
            </a:r>
            <a:r>
              <a:rPr lang="zh-TW"/>
              <a:t>arger RSA key and QKD key handshake delay than ...: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Larger RSA key means more security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Difference between QKD and RSA of handshake delay is smaller larger Bytes are used</a:t>
            </a:r>
            <a:endParaRPr/>
          </a:p>
        </p:txBody>
      </p:sp>
      <p:sp>
        <p:nvSpPr>
          <p:cNvPr id="180" name="Google Shape;180;p2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id="181" name="Google Shape;181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70475" y="2649900"/>
            <a:ext cx="5550675" cy="315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28"/>
          <p:cNvSpPr/>
          <p:nvPr/>
        </p:nvSpPr>
        <p:spPr>
          <a:xfrm>
            <a:off x="7370000" y="4030900"/>
            <a:ext cx="859500" cy="391500"/>
          </a:xfrm>
          <a:prstGeom prst="ellipse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8"/>
          <p:cNvSpPr/>
          <p:nvPr/>
        </p:nvSpPr>
        <p:spPr>
          <a:xfrm>
            <a:off x="7370000" y="5326300"/>
            <a:ext cx="859500" cy="391500"/>
          </a:xfrm>
          <a:prstGeom prst="ellipse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9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/>
              <a:t>Evaluation Overhead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29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zh-TW">
                <a:solidFill>
                  <a:schemeClr val="dk1"/>
                </a:solidFill>
              </a:rPr>
              <a:t>Larger global Key sizes suffers in larger overhead:</a:t>
            </a:r>
            <a:endParaRPr/>
          </a:p>
        </p:txBody>
      </p:sp>
      <p:sp>
        <p:nvSpPr>
          <p:cNvPr id="190" name="Google Shape;190;p2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id="191" name="Google Shape;191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04200" y="1914200"/>
            <a:ext cx="7428100" cy="417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0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/>
              <a:t>Evaluation-Throughput Impact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30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t/>
            </a:r>
            <a:endParaRPr/>
          </a:p>
        </p:txBody>
      </p:sp>
      <p:sp>
        <p:nvSpPr>
          <p:cNvPr id="198" name="Google Shape;198;p3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id="199" name="Google Shape;199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0126" y="1889426"/>
            <a:ext cx="4755600" cy="4295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Conclusion</a:t>
            </a:r>
            <a:endParaRPr/>
          </a:p>
        </p:txBody>
      </p:sp>
      <p:sp>
        <p:nvSpPr>
          <p:cNvPr id="205" name="Google Shape;205;p3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Proposed a method of selecting cryptography method between QKD-based and standard cryptography-based security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It provides standard OpenSSL software interface, and it is easy to port to applications using OpenSSL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They didn’t evaluate the secrutiy of proposed methods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They didn’t explain how QKD units work</a:t>
            </a:r>
            <a:endParaRPr/>
          </a:p>
        </p:txBody>
      </p:sp>
      <p:sp>
        <p:nvSpPr>
          <p:cNvPr id="206" name="Google Shape;206;p3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Introduction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>
                <a:solidFill>
                  <a:srgbClr val="666666"/>
                </a:solidFill>
                <a:highlight>
                  <a:srgbClr val="FFFFFF"/>
                </a:highlight>
              </a:rPr>
              <a:t>C</a:t>
            </a:r>
            <a:r>
              <a:rPr lang="zh-TW">
                <a:solidFill>
                  <a:srgbClr val="666666"/>
                </a:solidFill>
                <a:highlight>
                  <a:srgbClr val="FFFFFF"/>
                </a:highlight>
              </a:rPr>
              <a:t>ommunication cryptography </a:t>
            </a:r>
            <a:r>
              <a:rPr lang="zh-TW">
                <a:solidFill>
                  <a:srgbClr val="666666"/>
                </a:solidFill>
                <a:highlight>
                  <a:srgbClr val="FFFFFF"/>
                </a:highlight>
              </a:rPr>
              <a:t>broken</a:t>
            </a:r>
            <a:r>
              <a:rPr lang="zh-TW">
                <a:solidFill>
                  <a:srgbClr val="666666"/>
                </a:solidFill>
                <a:highlight>
                  <a:srgbClr val="FFFFFF"/>
                </a:highlight>
              </a:rPr>
              <a:t> </a:t>
            </a:r>
            <a:endParaRPr>
              <a:solidFill>
                <a:srgbClr val="666666"/>
              </a:solidFill>
              <a:highlight>
                <a:srgbClr val="FFFFFF"/>
              </a:highlight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>
                <a:solidFill>
                  <a:srgbClr val="666666"/>
                </a:solidFill>
              </a:rPr>
              <a:t>Easy to be broken by quantum computing in the future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Quantum key distribution (QKD) unconditional secure cryptography key sharing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I</a:t>
            </a:r>
            <a:r>
              <a:rPr lang="zh-TW">
                <a:solidFill>
                  <a:srgbClr val="666666"/>
                </a:solidFill>
                <a:highlight>
                  <a:srgbClr val="FFFFFF"/>
                </a:highlight>
              </a:rPr>
              <a:t>it</a:t>
            </a:r>
            <a:r>
              <a:rPr lang="zh-TW">
                <a:solidFill>
                  <a:srgbClr val="666666"/>
                </a:solidFill>
                <a:highlight>
                  <a:srgbClr val="FFFFFF"/>
                </a:highlight>
              </a:rPr>
              <a:t> cannot be broken even with </a:t>
            </a:r>
            <a:r>
              <a:rPr lang="zh-TW">
                <a:solidFill>
                  <a:srgbClr val="666666"/>
                </a:solidFill>
                <a:highlight>
                  <a:srgbClr val="FFFFFF"/>
                </a:highlight>
              </a:rPr>
              <a:t>infinitely</a:t>
            </a:r>
            <a:r>
              <a:rPr lang="zh-TW">
                <a:solidFill>
                  <a:srgbClr val="666666"/>
                </a:solidFill>
                <a:highlight>
                  <a:srgbClr val="FFFFFF"/>
                </a:highlight>
              </a:rPr>
              <a:t> computational resources and time (even quantum computing)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Char char="●"/>
            </a:pPr>
            <a:r>
              <a:rPr lang="zh-TW">
                <a:solidFill>
                  <a:srgbClr val="FF0000"/>
                </a:solidFill>
                <a:highlight>
                  <a:srgbClr val="FFFFFF"/>
                </a:highlight>
              </a:rPr>
              <a:t>It is good to integrate QKD into secure communication applications</a:t>
            </a:r>
            <a:endParaRPr>
              <a:solidFill>
                <a:srgbClr val="FF0000"/>
              </a:solidFill>
              <a:highlight>
                <a:srgbClr val="FFFFFF"/>
              </a:highlight>
            </a:endParaRPr>
          </a:p>
        </p:txBody>
      </p:sp>
      <p:sp>
        <p:nvSpPr>
          <p:cNvPr id="63" name="Google Shape;63;p1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Introduction	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sysmmetric encryption first exchange keys. Then use these keys to encrypt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The problem how to exchange key is called secure key exchange problem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5 method to solve the problem:.... , QKD</a:t>
            </a:r>
            <a:endParaRPr/>
          </a:p>
        </p:txBody>
      </p:sp>
      <p:sp>
        <p:nvSpPr>
          <p:cNvPr id="70" name="Google Shape;70;p1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The public key method can be broken by quantum computing in the future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QKD cannot be croken by quantum computing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It is good to use it in applications</a:t>
            </a:r>
            <a:endParaRPr/>
          </a:p>
        </p:txBody>
      </p:sp>
      <p:sp>
        <p:nvSpPr>
          <p:cNvPr id="77" name="Google Shape;77;p1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Contributions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Propose a method decide how to make a trade-off between security and delay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Apply this method to real world applications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zh-TW">
                <a:solidFill>
                  <a:srgbClr val="666666"/>
                </a:solidFill>
              </a:rPr>
              <a:t>Make the method be</a:t>
            </a:r>
            <a:r>
              <a:rPr lang="zh-TW">
                <a:solidFill>
                  <a:srgbClr val="666666"/>
                </a:solidFill>
              </a:rPr>
              <a:t> applicable to existing secure communication applications</a:t>
            </a:r>
            <a:endParaRPr>
              <a:solidFill>
                <a:srgbClr val="666666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○"/>
            </a:pPr>
            <a:r>
              <a:rPr lang="zh-TW">
                <a:solidFill>
                  <a:srgbClr val="666666"/>
                </a:solidFill>
              </a:rPr>
              <a:t>Easy to port them to QKD-ready applications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Design Policy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From </a:t>
            </a:r>
            <a:r>
              <a:rPr lang="zh-TW"/>
              <a:t>the </a:t>
            </a:r>
            <a:r>
              <a:rPr lang="zh-TW"/>
              <a:t>protocol perspective: 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zh-TW" sz="1800"/>
              <a:t>The QKD keys storage and timely TLS </a:t>
            </a:r>
            <a:r>
              <a:rPr lang="zh-TW" sz="1800"/>
              <a:t>supplement</a:t>
            </a:r>
            <a:r>
              <a:rPr lang="zh-TW" sz="1800"/>
              <a:t>.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zh-TW" sz="1800"/>
              <a:t>QKD keys can’t last long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zh-TW" sz="1800"/>
              <a:t>Needs to apply in TLS in short time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From library implementation perspective: 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zh-TW" sz="1800"/>
              <a:t>Use s</a:t>
            </a:r>
            <a:r>
              <a:rPr lang="zh-TW" sz="1800"/>
              <a:t>tandard library to minimize the cost and development of applications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From functionality perspective: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zh-TW" sz="1800"/>
              <a:t>T</a:t>
            </a:r>
            <a:r>
              <a:rPr lang="zh-TW" sz="1800"/>
              <a:t>he shortage of QKD keys as sharing speed limitation and variation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zh-TW" sz="1800"/>
              <a:t>QKD spread keys in low speed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zh-TW" sz="1800"/>
              <a:t>Key generates in variate speed</a:t>
            </a:r>
            <a:endParaRPr sz="1800"/>
          </a:p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Proposed method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QKD Characteristic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QKD communication delay is longer than standard TLS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 sz="1800"/>
              <a:t>However, QKD </a:t>
            </a:r>
            <a:r>
              <a:rPr lang="zh-TW" sz="1800"/>
              <a:t>is more secure.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Proposed method</a:t>
            </a:r>
            <a:endParaRPr sz="18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Char char="○"/>
            </a:pPr>
            <a:r>
              <a:rPr lang="zh-TW">
                <a:solidFill>
                  <a:srgbClr val="FF0000"/>
                </a:solidFill>
              </a:rPr>
              <a:t>P</a:t>
            </a:r>
            <a:r>
              <a:rPr lang="zh-TW">
                <a:solidFill>
                  <a:srgbClr val="FF0000"/>
                </a:solidFill>
              </a:rPr>
              <a:t>roviding secure communication that selects between different cryptography-based security automatically</a:t>
            </a:r>
            <a:endParaRPr>
              <a:solidFill>
                <a:srgbClr val="FF0000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Char char="■"/>
            </a:pPr>
            <a:r>
              <a:rPr lang="zh-TW">
                <a:solidFill>
                  <a:srgbClr val="FF0000"/>
                </a:solidFill>
              </a:rPr>
              <a:t>S</a:t>
            </a:r>
            <a:r>
              <a:rPr lang="zh-TW">
                <a:solidFill>
                  <a:srgbClr val="FF0000"/>
                </a:solidFill>
              </a:rPr>
              <a:t>elects between QKD-based and standard cryptography-based security</a:t>
            </a:r>
            <a:endParaRPr>
              <a:solidFill>
                <a:srgbClr val="FF0000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Char char="■"/>
            </a:pPr>
            <a:r>
              <a:rPr lang="zh-TW">
                <a:solidFill>
                  <a:srgbClr val="FF0000"/>
                </a:solidFill>
              </a:rPr>
              <a:t>According to the amount of current stored QKD keys</a:t>
            </a:r>
            <a:endParaRPr>
              <a:solidFill>
                <a:srgbClr val="FF0000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Char char="○"/>
            </a:pPr>
            <a:r>
              <a:rPr lang="zh-TW">
                <a:solidFill>
                  <a:srgbClr val="FF0000"/>
                </a:solidFill>
              </a:rPr>
              <a:t>Choose between QKD and standard methods according to remain QKD keys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8" name="Google Shape;98;p1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98250" y="1922325"/>
            <a:ext cx="5545750" cy="447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0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Use case </a:t>
            </a:r>
            <a:endParaRPr/>
          </a:p>
        </p:txBody>
      </p:sp>
      <p:sp>
        <p:nvSpPr>
          <p:cNvPr id="105" name="Google Shape;105;p20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Key Sharing Network: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Relay keys from one node to</a:t>
            </a:r>
            <a:br>
              <a:rPr lang="zh-TW"/>
            </a:br>
            <a:r>
              <a:rPr lang="zh-TW"/>
              <a:t> multi-hop node.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Use QKD to relay global key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Global key: e.g. master key in TLS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Data Communication </a:t>
            </a:r>
            <a:br>
              <a:rPr lang="zh-TW"/>
            </a:br>
            <a:r>
              <a:rPr lang="zh-TW"/>
              <a:t>Network: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Internet using global key to do encrpytion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Applications communicate </a:t>
            </a:r>
            <a:br>
              <a:rPr lang="zh-TW"/>
            </a:br>
            <a:r>
              <a:rPr lang="zh-TW"/>
              <a:t>in a server-client securely.</a:t>
            </a:r>
            <a:endParaRPr/>
          </a:p>
        </p:txBody>
      </p:sp>
      <p:sp>
        <p:nvSpPr>
          <p:cNvPr id="106" name="Google Shape;106;p2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07" name="Google Shape;107;p20"/>
          <p:cNvSpPr/>
          <p:nvPr/>
        </p:nvSpPr>
        <p:spPr>
          <a:xfrm>
            <a:off x="3860175" y="4221875"/>
            <a:ext cx="711900" cy="11853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0"/>
          <p:cNvSpPr/>
          <p:nvPr/>
        </p:nvSpPr>
        <p:spPr>
          <a:xfrm>
            <a:off x="8069075" y="4076375"/>
            <a:ext cx="711900" cy="11853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9" name="Google Shape;109;p20"/>
          <p:cNvCxnSpPr>
            <a:stCxn id="107" idx="0"/>
          </p:cNvCxnSpPr>
          <p:nvPr/>
        </p:nvCxnSpPr>
        <p:spPr>
          <a:xfrm rot="10800000">
            <a:off x="4202325" y="2954075"/>
            <a:ext cx="13800" cy="12678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0" name="Google Shape;110;p20"/>
          <p:cNvCxnSpPr>
            <a:stCxn id="108" idx="0"/>
          </p:cNvCxnSpPr>
          <p:nvPr/>
        </p:nvCxnSpPr>
        <p:spPr>
          <a:xfrm rot="10800000">
            <a:off x="8418125" y="2928875"/>
            <a:ext cx="6900" cy="11475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18050" y="1938300"/>
            <a:ext cx="5525950" cy="4462025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2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/>
              <a:t>Keys Sharing Network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2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Local key (QKD key):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Shared key by  </a:t>
            </a:r>
            <a:br>
              <a:rPr lang="zh-TW"/>
            </a:br>
            <a:r>
              <a:rPr lang="zh-TW"/>
              <a:t>QKD unit in adjacent nodes only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Used for encrypt global key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Global key: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Encryption key </a:t>
            </a:r>
            <a:br>
              <a:rPr lang="zh-TW"/>
            </a:br>
            <a:r>
              <a:rPr lang="zh-TW"/>
              <a:t>generated </a:t>
            </a:r>
            <a:br>
              <a:rPr lang="zh-TW"/>
            </a:br>
            <a:r>
              <a:rPr lang="zh-TW"/>
              <a:t>randomly by key manager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Used as master key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Relay through multi-hop to</a:t>
            </a:r>
            <a:br>
              <a:rPr lang="zh-TW"/>
            </a:br>
            <a:r>
              <a:rPr lang="zh-TW"/>
              <a:t>target node through Key </a:t>
            </a:r>
            <a:br>
              <a:rPr lang="zh-TW"/>
            </a:br>
            <a:r>
              <a:rPr lang="zh-TW"/>
              <a:t>sharing network</a:t>
            </a:r>
            <a:endParaRPr/>
          </a:p>
          <a:p>
            <a:pPr indent="0" lvl="0" marL="9144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19" name="Google Shape;119;p21"/>
          <p:cNvSpPr/>
          <p:nvPr/>
        </p:nvSpPr>
        <p:spPr>
          <a:xfrm>
            <a:off x="4436950" y="3695800"/>
            <a:ext cx="1179000" cy="121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1"/>
          <p:cNvSpPr/>
          <p:nvPr/>
        </p:nvSpPr>
        <p:spPr>
          <a:xfrm>
            <a:off x="7023250" y="3695800"/>
            <a:ext cx="1179000" cy="121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1" name="Google Shape;121;p21"/>
          <p:cNvCxnSpPr/>
          <p:nvPr/>
        </p:nvCxnSpPr>
        <p:spPr>
          <a:xfrm rot="10800000">
            <a:off x="4183425" y="2903250"/>
            <a:ext cx="0" cy="14454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2" name="Google Shape;122;p21"/>
          <p:cNvCxnSpPr/>
          <p:nvPr/>
        </p:nvCxnSpPr>
        <p:spPr>
          <a:xfrm rot="10800000">
            <a:off x="8424175" y="2903300"/>
            <a:ext cx="24900" cy="13059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