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6" r:id="rId1"/>
  </p:sldMasterIdLst>
  <p:notesMasterIdLst>
    <p:notesMasterId r:id="rId19"/>
  </p:notes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73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 snapToObjects="1">
      <p:cViewPr>
        <p:scale>
          <a:sx n="93" d="100"/>
          <a:sy n="93" d="100"/>
        </p:scale>
        <p:origin x="1320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AB8D8-88E9-5B43-8838-2AD31676916B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1FAF74-E648-F74C-A293-D85F67439F70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9972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1FAF74-E648-F74C-A293-D85F67439F70}" type="slidenum">
              <a:rPr lang="en-TW" smtClean="0"/>
              <a:t>16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241031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446-F6A4-1842-B41B-71CA5F0026B6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E52BA6E3-0C63-5C47-914C-59319B2210EF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436197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446-F6A4-1842-B41B-71CA5F0026B6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2BA6E3-0C63-5C47-914C-59319B2210EF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602425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446-F6A4-1842-B41B-71CA5F0026B6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2BA6E3-0C63-5C47-914C-59319B2210EF}" type="slidenum">
              <a:rPr lang="en-TW" smtClean="0"/>
              <a:t>‹#›</a:t>
            </a:fld>
            <a:endParaRPr lang="en-TW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79390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446-F6A4-1842-B41B-71CA5F0026B6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2BA6E3-0C63-5C47-914C-59319B2210EF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719228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446-F6A4-1842-B41B-71CA5F0026B6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2BA6E3-0C63-5C47-914C-59319B2210EF}" type="slidenum">
              <a:rPr lang="en-TW" smtClean="0"/>
              <a:t>‹#›</a:t>
            </a:fld>
            <a:endParaRPr lang="en-TW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44617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446-F6A4-1842-B41B-71CA5F0026B6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2BA6E3-0C63-5C47-914C-59319B2210EF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276866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446-F6A4-1842-B41B-71CA5F0026B6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A6E3-0C63-5C47-914C-59319B2210EF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0852706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446-F6A4-1842-B41B-71CA5F0026B6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A6E3-0C63-5C47-914C-59319B2210EF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91163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446-F6A4-1842-B41B-71CA5F0026B6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A6E3-0C63-5C47-914C-59319B2210EF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082579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446-F6A4-1842-B41B-71CA5F0026B6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E52BA6E3-0C63-5C47-914C-59319B2210EF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39095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446-F6A4-1842-B41B-71CA5F0026B6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2BA6E3-0C63-5C47-914C-59319B2210EF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56954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446-F6A4-1842-B41B-71CA5F0026B6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E52BA6E3-0C63-5C47-914C-59319B2210EF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5230680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446-F6A4-1842-B41B-71CA5F0026B6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A6E3-0C63-5C47-914C-59319B2210EF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9986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446-F6A4-1842-B41B-71CA5F0026B6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A6E3-0C63-5C47-914C-59319B2210EF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487086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446-F6A4-1842-B41B-71CA5F0026B6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BA6E3-0C63-5C47-914C-59319B2210EF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71128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4A446-F6A4-1842-B41B-71CA5F0026B6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E52BA6E3-0C63-5C47-914C-59319B2210EF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818533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32"/>
            <a:ext cx="2356674" cy="6853285"/>
            <a:chOff x="6627813" y="195454"/>
            <a:chExt cx="1952625" cy="5678297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454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4A446-F6A4-1842-B41B-71CA5F0026B6}" type="datetimeFigureOut">
              <a:rPr lang="en-TW" smtClean="0"/>
              <a:t>2020/3/18</a:t>
            </a:fld>
            <a:endParaRPr lang="en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E52BA6E3-0C63-5C47-914C-59319B2210EF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35942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88" r:id="rId2"/>
    <p:sldLayoutId id="2147484189" r:id="rId3"/>
    <p:sldLayoutId id="2147484190" r:id="rId4"/>
    <p:sldLayoutId id="2147484191" r:id="rId5"/>
    <p:sldLayoutId id="2147484192" r:id="rId6"/>
    <p:sldLayoutId id="2147484193" r:id="rId7"/>
    <p:sldLayoutId id="2147484194" r:id="rId8"/>
    <p:sldLayoutId id="2147484195" r:id="rId9"/>
    <p:sldLayoutId id="2147484196" r:id="rId10"/>
    <p:sldLayoutId id="2147484197" r:id="rId11"/>
    <p:sldLayoutId id="2147484198" r:id="rId12"/>
    <p:sldLayoutId id="2147484199" r:id="rId13"/>
    <p:sldLayoutId id="2147484200" r:id="rId14"/>
    <p:sldLayoutId id="2147484201" r:id="rId15"/>
    <p:sldLayoutId id="214748420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A3BC7-C39A-AA4D-9E66-D4DCB98BF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50721" y="2514600"/>
            <a:ext cx="9553892" cy="2262781"/>
          </a:xfrm>
        </p:spPr>
        <p:txBody>
          <a:bodyPr>
            <a:normAutofit/>
          </a:bodyPr>
          <a:lstStyle/>
          <a:p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ViTrack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Efficient Tracking on the Edge for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Commodity Video Surveillance Systems</a:t>
            </a:r>
            <a:endParaRPr lang="en-TW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E0F215-0E78-D44F-845A-BC55431D3A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50721" y="4777381"/>
            <a:ext cx="8915399" cy="1126283"/>
          </a:xfrm>
        </p:spPr>
        <p:txBody>
          <a:bodyPr>
            <a:noAutofit/>
          </a:bodyPr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Linsong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Cheng,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Jiliang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Wang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 of Software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TNList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Tsinghua University, China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IEEE INFOCOM 2018</a:t>
            </a:r>
          </a:p>
          <a:p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TW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4436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721B201B-0F91-AE48-A478-B7F80635FE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627" y="1382408"/>
            <a:ext cx="4482954" cy="201934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537687-1519-324B-9CB5-0727A0359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6232" y="684197"/>
            <a:ext cx="8911687" cy="719781"/>
          </a:xfrm>
        </p:spPr>
        <p:txBody>
          <a:bodyPr/>
          <a:lstStyle/>
          <a:p>
            <a:r>
              <a:rPr lang="en-TW" dirty="0"/>
              <a:t>Camera relationship construction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0E682-A5DC-B741-BCB0-CE161637A0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85102" y="1690254"/>
                <a:ext cx="8915400" cy="3777622"/>
              </a:xfrm>
            </p:spPr>
            <p:txBody>
              <a:bodyPr/>
              <a:lstStyle/>
              <a:p>
                <a:r>
                  <a:rPr lang="en-TW" dirty="0"/>
                  <a:t>Build Markov Model:</a:t>
                </a:r>
              </a:p>
              <a:p>
                <a:pPr lvl="1"/>
                <a:r>
                  <a:rPr lang="en-TW" dirty="0"/>
                  <a:t>State definition:	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  <m:sub>
                        <m:sSub>
                          <m:sSubPr>
                            <m:ctrlPr>
                              <a:rPr lang="en-TW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/>
                  <a:t>denotes a target appears under camera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TW" dirty="0"/>
                  <a:t> in time cell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TW" dirty="0"/>
              </a:p>
              <a:p>
                <a:pPr lvl="1"/>
                <a:r>
                  <a:rPr lang="en-TW" dirty="0"/>
                  <a:t>Next state depend only on current state</a:t>
                </a:r>
              </a:p>
              <a:p>
                <a:pPr lvl="1"/>
                <a:endParaRPr lang="en-TW" dirty="0"/>
              </a:p>
              <a:p>
                <a:pPr lvl="1"/>
                <a:endParaRPr lang="en-TW" dirty="0"/>
              </a:p>
              <a:p>
                <a:pPr lvl="1"/>
                <a:r>
                  <a:rPr lang="en-TW" dirty="0"/>
                  <a:t>Transition probability</a:t>
                </a:r>
              </a:p>
              <a:p>
                <a:pPr lvl="2"/>
                <a:endParaRPr lang="en-TW" dirty="0"/>
              </a:p>
              <a:p>
                <a:pPr marL="457200" lvl="1" indent="0">
                  <a:buNone/>
                </a:pPr>
                <a:endParaRPr lang="en-TW" dirty="0"/>
              </a:p>
              <a:p>
                <a:pPr marL="914400" lvl="2" indent="0">
                  <a:buNone/>
                </a:pPr>
                <a:endParaRPr lang="en-TW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70E682-A5DC-B741-BCB0-CE161637A0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85102" y="1690254"/>
                <a:ext cx="8915400" cy="3777622"/>
              </a:xfrm>
              <a:blipFill>
                <a:blip r:embed="rId3"/>
                <a:stretch>
                  <a:fillRect l="-427" t="-334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34003FEA-9FCC-224F-BA92-367BB50E2D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6307" y="4755000"/>
            <a:ext cx="3911600" cy="11303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5C79743D-AFB8-5344-9980-172747D61CC5}"/>
              </a:ext>
            </a:extLst>
          </p:cNvPr>
          <p:cNvCxnSpPr>
            <a:cxnSpLocks/>
          </p:cNvCxnSpPr>
          <p:nvPr/>
        </p:nvCxnSpPr>
        <p:spPr>
          <a:xfrm flipV="1">
            <a:off x="5375554" y="4427634"/>
            <a:ext cx="0" cy="4243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AA30C1-DCB7-704D-8F99-0011FF28C98A}"/>
                  </a:ext>
                </a:extLst>
              </p:cNvPr>
              <p:cNvSpPr txBox="1"/>
              <p:nvPr/>
            </p:nvSpPr>
            <p:spPr>
              <a:xfrm>
                <a:off x="5209307" y="4073235"/>
                <a:ext cx="40688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TW" dirty="0"/>
                  <a:t>Transition frequency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TW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</m:oMath>
                </a14:m>
                <a:endParaRPr lang="en-TW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1AA30C1-DCB7-704D-8F99-0011FF28C9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9307" y="4073235"/>
                <a:ext cx="4068806" cy="369332"/>
              </a:xfrm>
              <a:prstGeom prst="rect">
                <a:avLst/>
              </a:prstGeom>
              <a:blipFill>
                <a:blip r:embed="rId5"/>
                <a:stretch>
                  <a:fillRect l="-932" t="-6667" b="-23333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5DBBBC1-5766-E443-BC97-0BC123679A3E}"/>
              </a:ext>
            </a:extLst>
          </p:cNvPr>
          <p:cNvCxnSpPr/>
          <p:nvPr/>
        </p:nvCxnSpPr>
        <p:spPr>
          <a:xfrm>
            <a:off x="5209307" y="5652655"/>
            <a:ext cx="0" cy="457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C080BE-0E1D-6649-A03B-6419C9401691}"/>
                  </a:ext>
                </a:extLst>
              </p:cNvPr>
              <p:cNvSpPr txBox="1"/>
              <p:nvPr/>
            </p:nvSpPr>
            <p:spPr>
              <a:xfrm>
                <a:off x="4516582" y="6070079"/>
                <a:ext cx="678872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d>
                  </m:oMath>
                </a14:m>
                <a:r>
                  <a:rPr lang="en-TW" dirty="0"/>
                  <a:t> </a:t>
                </a: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9C080BE-0E1D-6649-A03B-6419C94016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582" y="6070079"/>
                <a:ext cx="6788726" cy="369332"/>
              </a:xfrm>
              <a:prstGeom prst="rect">
                <a:avLst/>
              </a:prstGeom>
              <a:blipFill>
                <a:blip r:embed="rId6"/>
                <a:stretch>
                  <a:fillRect t="-106667" b="-17000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711A687-7C58-1C4C-BFED-D600A60A034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14628" y="3256975"/>
            <a:ext cx="7023100" cy="4826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C152BB9-D728-BD4C-A64C-EE2894102053}"/>
              </a:ext>
            </a:extLst>
          </p:cNvPr>
          <p:cNvSpPr txBox="1"/>
          <p:nvPr/>
        </p:nvSpPr>
        <p:spPr>
          <a:xfrm>
            <a:off x="3172686" y="6400797"/>
            <a:ext cx="8924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closer cameras own higher higher transition probability at the same frequency</a:t>
            </a:r>
          </a:p>
          <a:p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14637419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89A2C-6866-2047-9399-89B66FAC4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925" y="665674"/>
            <a:ext cx="8911687" cy="802908"/>
          </a:xfrm>
        </p:spPr>
        <p:txBody>
          <a:bodyPr/>
          <a:lstStyle/>
          <a:p>
            <a:r>
              <a:rPr lang="en-TW" dirty="0"/>
              <a:t>Trajectory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A4947-9832-5343-B23F-F70EE7EC0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690253"/>
            <a:ext cx="8915400" cy="3777622"/>
          </a:xfrm>
        </p:spPr>
        <p:txBody>
          <a:bodyPr/>
          <a:lstStyle/>
          <a:p>
            <a:r>
              <a:rPr lang="en-TW" dirty="0"/>
              <a:t>In practice, two appearance may not be atomic</a:t>
            </a:r>
          </a:p>
          <a:p>
            <a:r>
              <a:rPr lang="en-TW" dirty="0"/>
              <a:t>Obtain where the target appear and estimate the appearance time to infer missing appearances</a:t>
            </a:r>
          </a:p>
          <a:p>
            <a:pPr lvl="1"/>
            <a:r>
              <a:rPr lang="en-TW" dirty="0"/>
              <a:t>Iterate all time cells</a:t>
            </a:r>
          </a:p>
          <a:p>
            <a:pPr lvl="1"/>
            <a:r>
              <a:rPr lang="en-TW" dirty="0"/>
              <a:t>Get candidate queue of cameras </a:t>
            </a:r>
          </a:p>
          <a:p>
            <a:pPr lvl="1"/>
            <a:r>
              <a:rPr lang="en-US" dirty="0"/>
              <a:t>I</a:t>
            </a:r>
            <a:r>
              <a:rPr lang="en-TW" dirty="0"/>
              <a:t>f the target appear in a candidate camera, use this camera to continue the trajectory</a:t>
            </a:r>
          </a:p>
          <a:p>
            <a:pPr lvl="1"/>
            <a:r>
              <a:rPr lang="en-TW" dirty="0"/>
              <a:t>Until the inference out of the appearance range</a:t>
            </a:r>
          </a:p>
          <a:p>
            <a:r>
              <a:rPr lang="en-TW" dirty="0"/>
              <a:t>Conduct the algorithm bi-directionally </a:t>
            </a:r>
          </a:p>
          <a:p>
            <a:pPr lvl="1"/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1954726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C2FC3-79AB-604B-9B47-B55EF16D6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2489" y="651819"/>
            <a:ext cx="8911687" cy="1280890"/>
          </a:xfrm>
        </p:spPr>
        <p:txBody>
          <a:bodyPr/>
          <a:lstStyle/>
          <a:p>
            <a:r>
              <a:rPr lang="en-TW" dirty="0"/>
              <a:t>Evaluation Setup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E83FF3-EF41-F34D-8F42-F81DFA6A52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8300" y="1932709"/>
            <a:ext cx="8915400" cy="3777622"/>
          </a:xfrm>
        </p:spPr>
        <p:txBody>
          <a:bodyPr/>
          <a:lstStyle/>
          <a:p>
            <a:r>
              <a:rPr lang="en-TW" dirty="0"/>
              <a:t>ViTrack is implement on a practical video surveillance system with 84 cameras</a:t>
            </a:r>
          </a:p>
          <a:p>
            <a:r>
              <a:rPr lang="en-TW" dirty="0"/>
              <a:t>Runs on a Dell OptiPlex 390 with Intel i5 CPU and 8 GB RAM</a:t>
            </a:r>
          </a:p>
          <a:p>
            <a:r>
              <a:rPr lang="en-TW" dirty="0"/>
              <a:t>First process all the video frames to get the groundtruth</a:t>
            </a:r>
          </a:p>
          <a:p>
            <a:pPr marL="0" indent="0">
              <a:buNone/>
            </a:pP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32328806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A4B5F9-16C3-8145-BA46-C1F148BECF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7798" y="606175"/>
            <a:ext cx="8911687" cy="775199"/>
          </a:xfrm>
        </p:spPr>
        <p:txBody>
          <a:bodyPr/>
          <a:lstStyle/>
          <a:p>
            <a:r>
              <a:rPr lang="en-TW" dirty="0"/>
              <a:t>Accuracy for SCD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328B5D-8D0D-DB4B-8E79-EF359018D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684" y="1828800"/>
            <a:ext cx="7150533" cy="3777622"/>
          </a:xfrm>
        </p:spPr>
        <p:txBody>
          <a:bodyPr/>
          <a:lstStyle/>
          <a:p>
            <a:r>
              <a:rPr lang="en-TW" dirty="0"/>
              <a:t>SCD achieve high detection rate of all targets, i.e. 85.63% in average</a:t>
            </a:r>
          </a:p>
          <a:p>
            <a:r>
              <a:rPr lang="en-TW" dirty="0"/>
              <a:t>Even if the sampling rate is decreased to 10%, SCD detection ratio is still higher than 70%</a:t>
            </a:r>
          </a:p>
          <a:p>
            <a:r>
              <a:rPr lang="en-TW" dirty="0"/>
              <a:t>PS sampling schedule is more effective than RS</a:t>
            </a:r>
          </a:p>
          <a:p>
            <a:endParaRPr lang="en-TW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B1F8CD-1636-EE43-8834-A4D7BE59F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4061" y="1551706"/>
            <a:ext cx="3854088" cy="2374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2C9232-E5AB-B443-8127-AB0FE99B31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7616" y="3911114"/>
            <a:ext cx="7150533" cy="2946886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A5506FD-52B3-3141-B543-249A7B0C6D53}"/>
              </a:ext>
            </a:extLst>
          </p:cNvPr>
          <p:cNvSpPr/>
          <p:nvPr/>
        </p:nvSpPr>
        <p:spPr>
          <a:xfrm>
            <a:off x="829684" y="3175209"/>
            <a:ext cx="369032" cy="36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/>
              <a:t>3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C46659C-DE5E-8544-ABFF-E69B042BAAA2}"/>
              </a:ext>
            </a:extLst>
          </p:cNvPr>
          <p:cNvSpPr/>
          <p:nvPr/>
        </p:nvSpPr>
        <p:spPr>
          <a:xfrm>
            <a:off x="8418366" y="1290992"/>
            <a:ext cx="369032" cy="36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/>
              <a:t>1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AE485219-ABBF-AE44-B889-D43F3B65BB50}"/>
              </a:ext>
            </a:extLst>
          </p:cNvPr>
          <p:cNvSpPr/>
          <p:nvPr/>
        </p:nvSpPr>
        <p:spPr>
          <a:xfrm>
            <a:off x="5534252" y="3791461"/>
            <a:ext cx="369032" cy="36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/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315CBE53-E05F-F84B-A41F-7DB5B8426572}"/>
              </a:ext>
            </a:extLst>
          </p:cNvPr>
          <p:cNvSpPr/>
          <p:nvPr/>
        </p:nvSpPr>
        <p:spPr>
          <a:xfrm>
            <a:off x="853783" y="1808022"/>
            <a:ext cx="369032" cy="36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/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BF11248C-666D-6748-B333-BEBDD77BBB95}"/>
              </a:ext>
            </a:extLst>
          </p:cNvPr>
          <p:cNvSpPr/>
          <p:nvPr/>
        </p:nvSpPr>
        <p:spPr>
          <a:xfrm>
            <a:off x="829684" y="2554190"/>
            <a:ext cx="369032" cy="36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/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1D6AC09-2C03-F44E-A464-239C6346844F}"/>
              </a:ext>
            </a:extLst>
          </p:cNvPr>
          <p:cNvSpPr/>
          <p:nvPr/>
        </p:nvSpPr>
        <p:spPr>
          <a:xfrm>
            <a:off x="8997097" y="3777606"/>
            <a:ext cx="369032" cy="36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54898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3DD38-09B0-7A48-9BD7-02BEA2B3B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9361" y="664212"/>
            <a:ext cx="8911687" cy="1280890"/>
          </a:xfrm>
        </p:spPr>
        <p:txBody>
          <a:bodyPr/>
          <a:lstStyle/>
          <a:p>
            <a:r>
              <a:rPr lang="en-TW" dirty="0"/>
              <a:t>Accuracy for TCD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6BA45B-5E25-1846-A13F-65F7DF16E17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87388" y="1304657"/>
                <a:ext cx="7680757" cy="4693701"/>
              </a:xfrm>
            </p:spPr>
            <p:txBody>
              <a:bodyPr>
                <a:normAutofit/>
              </a:bodyPr>
              <a:lstStyle/>
              <a:p>
                <a:r>
                  <a:rPr lang="en-TW" dirty="0"/>
                  <a:t>T</a:t>
                </a:r>
                <a:r>
                  <a:rPr lang="en-US" dirty="0"/>
                  <a:t>P</a:t>
                </a:r>
                <a:r>
                  <a:rPr lang="en-TW" dirty="0"/>
                  <a:t>rate (True-Positive):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TW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/>
                          <m:t>I</m:t>
                        </m:r>
                        <m:r>
                          <m:rPr>
                            <m:nor/>
                          </m:rPr>
                          <a:rPr lang="en-TW" dirty="0"/>
                          <m:t>n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estimated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appearance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range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s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/>
                          <m:t>In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TW" dirty="0"/>
                          <m:t>ctual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appearance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ranges</m:t>
                        </m:r>
                      </m:den>
                    </m:f>
                  </m:oMath>
                </a14:m>
                <a:endParaRPr lang="en-TW" dirty="0"/>
              </a:p>
              <a:p>
                <a:endParaRPr lang="en-TW" sz="1600" dirty="0"/>
              </a:p>
              <a:p>
                <a:r>
                  <a:rPr lang="en-TW" dirty="0"/>
                  <a:t>T</a:t>
                </a:r>
                <a:r>
                  <a:rPr lang="en-US" dirty="0"/>
                  <a:t>N</a:t>
                </a:r>
                <a:r>
                  <a:rPr lang="en-TW" dirty="0"/>
                  <a:t>rate (True-Negative):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ctrlPr>
                          <a:rPr lang="en-TW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b="0" i="0" dirty="0" smtClean="0"/>
                          <m:t>Not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in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estimated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appearance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range</m:t>
                        </m:r>
                        <m:r>
                          <m:rPr>
                            <m:nor/>
                          </m:rPr>
                          <a:rPr lang="en-US" dirty="0"/>
                          <m:t>s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b="0" i="0" dirty="0" smtClean="0"/>
                          <m:t>Not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in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a</m:t>
                        </m:r>
                        <m:r>
                          <m:rPr>
                            <m:nor/>
                          </m:rPr>
                          <a:rPr lang="en-TW" dirty="0"/>
                          <m:t>ctual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appearance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ranges</m:t>
                        </m:r>
                      </m:den>
                    </m:f>
                  </m:oMath>
                </a14:m>
                <a:endParaRPr lang="en-TW" dirty="0"/>
              </a:p>
              <a:p>
                <a:pPr lvl="1"/>
                <a:endParaRPr lang="en-TW" dirty="0"/>
              </a:p>
              <a:p>
                <a:r>
                  <a:rPr lang="en-TW" dirty="0">
                    <a:highlight>
                      <a:srgbClr val="C0C0C0"/>
                    </a:highlight>
                  </a:rPr>
                  <a:t>By using </a:t>
                </a:r>
                <a:r>
                  <a:rPr lang="en-TW" dirty="0"/>
                  <a:t>RS as sample schedule(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TW" dirty="0"/>
                  <a:t>), TCD achieves a high T</a:t>
                </a:r>
                <a:r>
                  <a:rPr lang="en-US" dirty="0"/>
                  <a:t>P</a:t>
                </a:r>
                <a:r>
                  <a:rPr lang="en-TW" dirty="0"/>
                  <a:t>rate and T</a:t>
                </a:r>
                <a:r>
                  <a:rPr lang="en-US" dirty="0"/>
                  <a:t>N</a:t>
                </a:r>
                <a:r>
                  <a:rPr lang="en-TW" dirty="0"/>
                  <a:t>rate</a:t>
                </a:r>
              </a:p>
              <a:p>
                <a:r>
                  <a:rPr lang="en-TW" dirty="0"/>
                  <a:t>   When the sampling rate is more than 16.67%, the F</a:t>
                </a:r>
                <a:r>
                  <a:rPr lang="en-US" dirty="0"/>
                  <a:t>N</a:t>
                </a:r>
                <a:r>
                  <a:rPr lang="en-TW" dirty="0"/>
                  <a:t>rate is less than 10% and F</a:t>
                </a:r>
                <a:r>
                  <a:rPr lang="en-US" dirty="0"/>
                  <a:t>p</a:t>
                </a:r>
                <a:r>
                  <a:rPr lang="en-TW" dirty="0"/>
                  <a:t>rate is less than 20%</a:t>
                </a:r>
              </a:p>
              <a:p>
                <a:endParaRPr lang="en-TW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16BA45B-5E25-1846-A13F-65F7DF16E17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7388" y="1304657"/>
                <a:ext cx="7680757" cy="4693701"/>
              </a:xfrm>
              <a:blipFill>
                <a:blip r:embed="rId2"/>
                <a:stretch>
                  <a:fillRect l="-495" t="-541" r="-49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B520EDD-04C8-DF44-8AC5-733AD44EBF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3142" y="269034"/>
            <a:ext cx="4378858" cy="25977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BA52337-F8B7-CD4E-A283-7BE7DEADE4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03673" y="3424508"/>
            <a:ext cx="3588327" cy="297786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1BE9DCD0-6E76-2846-87E5-87E5C5640C39}"/>
              </a:ext>
            </a:extLst>
          </p:cNvPr>
          <p:cNvSpPr/>
          <p:nvPr/>
        </p:nvSpPr>
        <p:spPr>
          <a:xfrm>
            <a:off x="7628626" y="178068"/>
            <a:ext cx="369032" cy="36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/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C6BE97-EC01-D242-9512-07B0C575F613}"/>
              </a:ext>
            </a:extLst>
          </p:cNvPr>
          <p:cNvSpPr/>
          <p:nvPr/>
        </p:nvSpPr>
        <p:spPr>
          <a:xfrm>
            <a:off x="687388" y="3937210"/>
            <a:ext cx="369032" cy="36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/>
              <a:t>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49D7CF6-786B-6C4C-AB09-617023679EB6}"/>
              </a:ext>
            </a:extLst>
          </p:cNvPr>
          <p:cNvSpPr/>
          <p:nvPr/>
        </p:nvSpPr>
        <p:spPr>
          <a:xfrm>
            <a:off x="687388" y="4728924"/>
            <a:ext cx="369032" cy="36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7047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7EEEF-A110-6C43-90C3-D8FB25983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0925" y="665673"/>
            <a:ext cx="8911687" cy="1280890"/>
          </a:xfrm>
        </p:spPr>
        <p:txBody>
          <a:bodyPr/>
          <a:lstStyle/>
          <a:p>
            <a:r>
              <a:rPr lang="en-TW" dirty="0"/>
              <a:t>Effective of Trajectory inference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72A2DC-7BF9-CA42-AF62-0D31BB499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5675" y="1662545"/>
            <a:ext cx="8915400" cy="3777622"/>
          </a:xfrm>
        </p:spPr>
        <p:txBody>
          <a:bodyPr/>
          <a:lstStyle/>
          <a:p>
            <a:r>
              <a:rPr lang="en-TW" dirty="0"/>
              <a:t>For each road, choose 15 targets to construct camera relation ship</a:t>
            </a:r>
          </a:p>
          <a:p>
            <a:r>
              <a:rPr lang="en-TW" dirty="0"/>
              <a:t>The darker points represent higher probability and close to the diagonal</a:t>
            </a:r>
          </a:p>
          <a:p>
            <a:r>
              <a:rPr lang="en-TW" dirty="0"/>
              <a:t>The darker points represent high transition time </a:t>
            </a:r>
            <a:br>
              <a:rPr lang="en-TW" dirty="0"/>
            </a:br>
            <a:r>
              <a:rPr lang="en-TW" dirty="0"/>
              <a:t>Cameras with higher transition probability have less transition time  </a:t>
            </a:r>
          </a:p>
          <a:p>
            <a:endParaRPr lang="en-TW" dirty="0"/>
          </a:p>
          <a:p>
            <a:endParaRPr lang="en-TW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26F163D-0CBE-CB4B-8864-8D2B2572D1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665" y="3429000"/>
            <a:ext cx="7912669" cy="313178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8B0745F-4204-A346-B7E8-D6A81B2244E2}"/>
              </a:ext>
            </a:extLst>
          </p:cNvPr>
          <p:cNvSpPr/>
          <p:nvPr/>
        </p:nvSpPr>
        <p:spPr>
          <a:xfrm>
            <a:off x="1445675" y="2004223"/>
            <a:ext cx="369032" cy="36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/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3610689-0ADC-304A-B299-AEF67B28D5FB}"/>
              </a:ext>
            </a:extLst>
          </p:cNvPr>
          <p:cNvSpPr/>
          <p:nvPr/>
        </p:nvSpPr>
        <p:spPr>
          <a:xfrm>
            <a:off x="2304653" y="3462881"/>
            <a:ext cx="369032" cy="36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/>
              <a:t>1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AA92E9F-DF92-044A-A57D-95B0BC27F817}"/>
              </a:ext>
            </a:extLst>
          </p:cNvPr>
          <p:cNvSpPr/>
          <p:nvPr/>
        </p:nvSpPr>
        <p:spPr>
          <a:xfrm>
            <a:off x="6102252" y="3462881"/>
            <a:ext cx="369032" cy="36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/>
              <a:t>2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E7C084-F57D-BE40-8082-22FF154F898E}"/>
              </a:ext>
            </a:extLst>
          </p:cNvPr>
          <p:cNvSpPr/>
          <p:nvPr/>
        </p:nvSpPr>
        <p:spPr>
          <a:xfrm>
            <a:off x="1461893" y="2459156"/>
            <a:ext cx="369032" cy="36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151525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C44ADB-D4F3-E346-9D38-60FD3A98CB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28448" y="1677081"/>
                <a:ext cx="8915400" cy="3777622"/>
              </a:xfrm>
            </p:spPr>
            <p:txBody>
              <a:bodyPr/>
              <a:lstStyle/>
              <a:p>
                <a:r>
                  <a:rPr lang="en-TW" dirty="0"/>
                  <a:t>Tracking ratio:</a:t>
                </a:r>
                <a:br>
                  <a:rPr lang="en-TW" dirty="0"/>
                </a:br>
                <a14:m>
                  <m:oMath xmlns:m="http://schemas.openxmlformats.org/officeDocument/2006/math">
                    <m:f>
                      <m:fPr>
                        <m:ctrlPr>
                          <a:rPr lang="en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TW" dirty="0"/>
                          <m:t>total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#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of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detected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appearance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time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cells</m:t>
                        </m:r>
                      </m:num>
                      <m:den>
                        <m:r>
                          <m:rPr>
                            <m:nor/>
                          </m:rPr>
                          <a:rPr lang="en-TW" dirty="0"/>
                          <m:t>total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#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of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US" b="0" i="0" dirty="0" smtClean="0"/>
                          <m:t>actual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appearance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time</m:t>
                        </m:r>
                        <m:r>
                          <m:rPr>
                            <m:nor/>
                          </m:rPr>
                          <a:rPr lang="en-TW" dirty="0"/>
                          <m:t> </m:t>
                        </m:r>
                        <m:r>
                          <m:rPr>
                            <m:nor/>
                          </m:rPr>
                          <a:rPr lang="en-TW" dirty="0"/>
                          <m:t>cells</m:t>
                        </m:r>
                      </m:den>
                    </m:f>
                  </m:oMath>
                </a14:m>
                <a:endParaRPr lang="en-TW" dirty="0"/>
              </a:p>
              <a:p>
                <a:r>
                  <a:rPr lang="en-TW" dirty="0"/>
                  <a:t>Averagely, ViTrack only samples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TW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13</m:t>
                        </m:r>
                      </m:den>
                    </m:f>
                  </m:oMath>
                </a14:m>
                <a:r>
                  <a:rPr lang="en-TW" dirty="0"/>
                  <a:t> of video frames but achieve a tracking ratio of 81.20%</a:t>
                </a:r>
              </a:p>
              <a:p>
                <a:r>
                  <a:rPr lang="en-TW" dirty="0"/>
                  <a:t>A x B</a:t>
                </a:r>
              </a:p>
              <a:p>
                <a:pPr lvl="1"/>
                <a:r>
                  <a:rPr lang="en-TW" dirty="0"/>
                  <a:t>Sampled rate of SCD = 1 / A</a:t>
                </a:r>
              </a:p>
              <a:p>
                <a:pPr lvl="1"/>
                <a:r>
                  <a:rPr lang="en-TW" dirty="0"/>
                  <a:t>Sampled rate of TCS = 1 / B</a:t>
                </a:r>
              </a:p>
              <a:p>
                <a:r>
                  <a:rPr lang="en-TW" dirty="0"/>
                  <a:t>Significantly reduce the overall running time</a:t>
                </a:r>
                <a:br>
                  <a:rPr lang="en-TW" dirty="0"/>
                </a:br>
                <a:r>
                  <a:rPr lang="en-TW" dirty="0"/>
                  <a:t>Improve by better objection recognition method</a:t>
                </a:r>
              </a:p>
              <a:p>
                <a:endParaRPr lang="en-TW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EC44ADB-D4F3-E346-9D38-60FD3A98CB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28448" y="1677081"/>
                <a:ext cx="8915400" cy="3777622"/>
              </a:xfrm>
              <a:blipFill>
                <a:blip r:embed="rId3"/>
                <a:stretch>
                  <a:fillRect l="-427" t="-67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itle 1">
            <a:extLst>
              <a:ext uri="{FF2B5EF4-FFF2-40B4-BE49-F238E27FC236}">
                <a16:creationId xmlns:a16="http://schemas.microsoft.com/office/drawing/2014/main" id="{6A8A487F-34DE-D040-82FA-605664674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Effective of Trajectory inference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FC03C6-B517-9745-8A5D-9265275F2D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1055" y="3565892"/>
            <a:ext cx="4100945" cy="329210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21501139-57A0-AF4B-8813-14FD30462F25}"/>
              </a:ext>
            </a:extLst>
          </p:cNvPr>
          <p:cNvSpPr/>
          <p:nvPr/>
        </p:nvSpPr>
        <p:spPr>
          <a:xfrm>
            <a:off x="1328448" y="2687027"/>
            <a:ext cx="369032" cy="36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/>
              <a:t>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C45C59-6846-E54B-9F8F-19456AE552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0155" y="5270500"/>
            <a:ext cx="7200900" cy="1587500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F2AE6B3-3EC0-8541-8D02-8A68D45DB3B3}"/>
              </a:ext>
            </a:extLst>
          </p:cNvPr>
          <p:cNvSpPr/>
          <p:nvPr/>
        </p:nvSpPr>
        <p:spPr>
          <a:xfrm>
            <a:off x="1328448" y="4576151"/>
            <a:ext cx="369032" cy="36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/>
              <a:t>2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3CDDAC-4E0D-4A48-87C9-2083DA389CD5}"/>
              </a:ext>
            </a:extLst>
          </p:cNvPr>
          <p:cNvSpPr/>
          <p:nvPr/>
        </p:nvSpPr>
        <p:spPr>
          <a:xfrm>
            <a:off x="8615939" y="3472561"/>
            <a:ext cx="369032" cy="369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542019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5DD42E-A49A-8B4A-A160-78EF7C68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0198" y="624110"/>
            <a:ext cx="8911687" cy="1280890"/>
          </a:xfrm>
        </p:spPr>
        <p:txBody>
          <a:bodyPr/>
          <a:lstStyle/>
          <a:p>
            <a:r>
              <a:rPr lang="en-TW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E4AD0-B5FD-C748-AAC6-0DE945A0BE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96485" y="1731818"/>
            <a:ext cx="8915400" cy="3777622"/>
          </a:xfrm>
        </p:spPr>
        <p:txBody>
          <a:bodyPr/>
          <a:lstStyle/>
          <a:p>
            <a:r>
              <a:rPr lang="en-TW" dirty="0"/>
              <a:t>Propose an efficient trajectory tracking framework – ViTrack</a:t>
            </a:r>
          </a:p>
          <a:p>
            <a:r>
              <a:rPr lang="en-TW" dirty="0"/>
              <a:t>Design two-layer spatial and temporal compressive detection to reduce the computation overhead </a:t>
            </a:r>
          </a:p>
          <a:p>
            <a:r>
              <a:rPr lang="en-TW" dirty="0"/>
              <a:t>Leverage Markov Model to recover missing information and trajectory</a:t>
            </a:r>
          </a:p>
          <a:p>
            <a:r>
              <a:rPr lang="en-TW" dirty="0"/>
              <a:t>Implement ViTrack on a real video surveillance system </a:t>
            </a:r>
          </a:p>
        </p:txBody>
      </p:sp>
    </p:spTree>
    <p:extLst>
      <p:ext uri="{BB962C8B-B14F-4D97-AF65-F5344CB8AC3E}">
        <p14:creationId xmlns:p14="http://schemas.microsoft.com/office/powerpoint/2010/main" val="105074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7B71C-1971-B64F-A77B-F70F04A1F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&amp; Challenge</a:t>
            </a:r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2F850E-5735-2946-88D3-8F8DBEC7AA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data size and limited resource on the edge</a:t>
            </a:r>
          </a:p>
          <a:p>
            <a:pPr lvl="1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Time-consuming and resource-consuming to process video on the edge</a:t>
            </a:r>
          </a:p>
          <a:p>
            <a:pPr lvl="1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Compression may not work for scenario such as continuous traffic</a:t>
            </a:r>
          </a:p>
          <a:p>
            <a:pPr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Video information missing</a:t>
            </a:r>
          </a:p>
          <a:p>
            <a:pPr lvl="1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Inevitable information missing, especially solely relying on a single camera </a:t>
            </a:r>
          </a:p>
          <a:p>
            <a:pPr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or unknown camera and physical information</a:t>
            </a:r>
          </a:p>
          <a:p>
            <a:pPr lvl="1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location, direction, height may leading to a mismatch between camera and monitor area</a:t>
            </a:r>
          </a:p>
          <a:p>
            <a:pPr lvl="1" fontAlgn="base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i.e. two camera at the same place but point to two different location </a:t>
            </a:r>
          </a:p>
          <a:p>
            <a:endParaRPr lang="en-TW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651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266CD-2FD1-6B4D-83C6-C038BEF0E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Contribution  </a:t>
            </a:r>
            <a:br>
              <a:rPr lang="en-US" dirty="0"/>
            </a:br>
            <a:endParaRPr lang="en-TW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72DC39-3B6F-C642-9D2F-9A57621BAB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/>
              <a:t>Propose the design, practical system for efficient tracking for video surveillance system</a:t>
            </a:r>
          </a:p>
          <a:p>
            <a:pPr fontAlgn="base"/>
            <a:r>
              <a:rPr lang="en-US" dirty="0"/>
              <a:t>Propose two layer spatial and temporal compressive target detection to reduce the overhead</a:t>
            </a:r>
          </a:p>
          <a:p>
            <a:pPr fontAlgn="base"/>
            <a:r>
              <a:rPr lang="en-US" dirty="0"/>
              <a:t>Propose camera relationship construction and trajectory derivation while recovering missing information</a:t>
            </a:r>
          </a:p>
          <a:p>
            <a:pPr fontAlgn="base"/>
            <a:r>
              <a:rPr lang="en-US" dirty="0"/>
              <a:t>Evaluate performance on a practically deployed video surveillance system with 110 (exactly 84) cameras</a:t>
            </a:r>
          </a:p>
        </p:txBody>
      </p:sp>
    </p:spTree>
    <p:extLst>
      <p:ext uri="{BB962C8B-B14F-4D97-AF65-F5344CB8AC3E}">
        <p14:creationId xmlns:p14="http://schemas.microsoft.com/office/powerpoint/2010/main" val="2818461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52ECA-299E-D741-8276-773EC02A4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4829" y="624110"/>
            <a:ext cx="8911687" cy="1280890"/>
          </a:xfrm>
        </p:spPr>
        <p:txBody>
          <a:bodyPr>
            <a:normAutofit/>
          </a:bodyPr>
          <a:lstStyle/>
          <a:p>
            <a:r>
              <a:rPr lang="en-US" dirty="0"/>
              <a:t>Problem Definition</a:t>
            </a:r>
            <a:endParaRPr lang="en-TW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0030F-B0D8-234A-A31A-D01CE333D4B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821116" y="1762141"/>
                <a:ext cx="10236092" cy="3777622"/>
              </a:xfrm>
            </p:spPr>
            <p:txBody>
              <a:bodyPr/>
              <a:lstStyle/>
              <a:p>
                <a:pPr fontAlgn="base"/>
                <a:r>
                  <a:rPr lang="en-US" dirty="0"/>
                  <a:t>Appearance matrix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  <a:p>
                <a:pPr lvl="1" fontAlgn="base"/>
                <a:r>
                  <a:rPr lang="en-US" dirty="0"/>
                  <a:t>M cameras, N frames</a:t>
                </a:r>
                <a14:m>
                  <m:oMath xmlns:m="http://schemas.openxmlformats.org/officeDocument/2006/math">
                    <a:fld id="{825F15A7-03F4-43D7-82C5-3E23DA2F108C}" type="mathplaceholder">
                      <a:rPr lang="en-US" i="1" smtClean="0">
                        <a:latin typeface="Cambria Math" panose="02040503050406030204" pitchFamily="18" charset="0"/>
                      </a:rPr>
                      <a:t>Type equation here.</a:t>
                    </a:fld>
                  </m:oMath>
                </a14:m>
                <a:endParaRPr lang="en-US" dirty="0"/>
              </a:p>
              <a:p>
                <a:pPr lvl="1" fontAlgn="base"/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means target appears in 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video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𝑡h</m:t>
                        </m:r>
                      </m:sup>
                    </m:sSup>
                  </m:oMath>
                </a14:m>
                <a:r>
                  <a:rPr lang="en-US" dirty="0"/>
                  <a:t> camera and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 </a:t>
                </a:r>
              </a:p>
              <a:p>
                <a:pPr fontAlgn="base"/>
                <a:r>
                  <a:rPr lang="en-US" dirty="0"/>
                  <a:t>Sampling policy and recovery policy </a:t>
                </a:r>
              </a:p>
              <a:p>
                <a:pPr fontAlgn="base"/>
                <a:r>
                  <a:rPr lang="en-US" dirty="0"/>
                  <a:t>Object: find the best sampling and recovery policies to minimize the estimation error</a:t>
                </a:r>
              </a:p>
              <a:p>
                <a:endParaRPr lang="en-TW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490030F-B0D8-234A-A31A-D01CE333D4B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821116" y="1762141"/>
                <a:ext cx="10236092" cy="3777622"/>
              </a:xfrm>
              <a:blipFill>
                <a:blip r:embed="rId2"/>
                <a:stretch>
                  <a:fillRect l="-248" t="-67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29CC5A67-84F2-9E4F-8DE3-95BA8BC587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096" y="573941"/>
            <a:ext cx="3072202" cy="1662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4BFC5FDD-D04E-DE4A-A25C-F8C510BFB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5520" y="561749"/>
            <a:ext cx="2181688" cy="168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9417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21749-E890-594E-B767-0D3C4BEC6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63260"/>
            <a:ext cx="8911687" cy="1280890"/>
          </a:xfrm>
        </p:spPr>
        <p:txBody>
          <a:bodyPr/>
          <a:lstStyle/>
          <a:p>
            <a:r>
              <a:rPr lang="en-TW" dirty="0"/>
              <a:t>Compressive sensing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2A7BEE-6B7E-264E-ABF4-6C86608A5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0909" y="24167"/>
            <a:ext cx="5611091" cy="20959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5122507-4D02-5848-ACE9-B0381570B8B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1656" b="569"/>
          <a:stretch/>
        </p:blipFill>
        <p:spPr>
          <a:xfrm>
            <a:off x="3062810" y="3452877"/>
            <a:ext cx="1155617" cy="353578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010E11C-BD8F-0542-832E-656F2145C82D}"/>
              </a:ext>
            </a:extLst>
          </p:cNvPr>
          <p:cNvCxnSpPr>
            <a:cxnSpLocks/>
          </p:cNvCxnSpPr>
          <p:nvPr/>
        </p:nvCxnSpPr>
        <p:spPr>
          <a:xfrm flipV="1">
            <a:off x="3716860" y="3293374"/>
            <a:ext cx="0" cy="167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4059FB-A44E-DD43-8800-F6741895DD34}"/>
              </a:ext>
            </a:extLst>
          </p:cNvPr>
          <p:cNvCxnSpPr>
            <a:cxnSpLocks/>
          </p:cNvCxnSpPr>
          <p:nvPr/>
        </p:nvCxnSpPr>
        <p:spPr>
          <a:xfrm>
            <a:off x="3967734" y="3722813"/>
            <a:ext cx="0" cy="3090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EB02A7C-DEBB-7A48-8703-76D81F339541}"/>
              </a:ext>
            </a:extLst>
          </p:cNvPr>
          <p:cNvCxnSpPr>
            <a:cxnSpLocks/>
          </p:cNvCxnSpPr>
          <p:nvPr/>
        </p:nvCxnSpPr>
        <p:spPr>
          <a:xfrm>
            <a:off x="3196922" y="3808477"/>
            <a:ext cx="0" cy="2721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4814A42-6E05-AD45-824B-97F73795D07E}"/>
              </a:ext>
            </a:extLst>
          </p:cNvPr>
          <p:cNvSpPr txBox="1"/>
          <p:nvPr/>
        </p:nvSpPr>
        <p:spPr>
          <a:xfrm>
            <a:off x="2092270" y="4082689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ampled signal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30C8422B-CE6D-A94E-B14D-FC0348F55595}"/>
              </a:ext>
            </a:extLst>
          </p:cNvPr>
          <p:cNvCxnSpPr>
            <a:cxnSpLocks/>
          </p:cNvCxnSpPr>
          <p:nvPr/>
        </p:nvCxnSpPr>
        <p:spPr>
          <a:xfrm>
            <a:off x="4218427" y="3606293"/>
            <a:ext cx="24384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D7A9A4AE-E7F9-FD41-82EC-40EBD3C049CB}"/>
              </a:ext>
            </a:extLst>
          </p:cNvPr>
          <p:cNvSpPr txBox="1"/>
          <p:nvPr/>
        </p:nvSpPr>
        <p:spPr>
          <a:xfrm>
            <a:off x="2736036" y="2984586"/>
            <a:ext cx="30299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i.i.d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gaussian random measurement</a:t>
            </a:r>
            <a:endParaRPr lang="en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6437F3-CFAA-5D49-8E7A-6B247C159A33}"/>
              </a:ext>
            </a:extLst>
          </p:cNvPr>
          <p:cNvSpPr/>
          <p:nvPr/>
        </p:nvSpPr>
        <p:spPr>
          <a:xfrm>
            <a:off x="3795513" y="4000387"/>
            <a:ext cx="133350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DCT, DWT</a:t>
            </a:r>
            <a:endParaRPr lang="en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B135B64-BEA9-144F-A62C-45F78CD7D3DF}"/>
              </a:ext>
            </a:extLst>
          </p:cNvPr>
          <p:cNvSpPr txBox="1"/>
          <p:nvPr/>
        </p:nvSpPr>
        <p:spPr>
          <a:xfrm>
            <a:off x="4398513" y="3446011"/>
            <a:ext cx="15183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Sparse coefficient </a:t>
            </a:r>
            <a:endParaRPr lang="en-TW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342817F6-486E-7648-8BED-751423ECE8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519" y="3515433"/>
            <a:ext cx="801873" cy="2167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B1B02452-DEED-9F41-8BBE-7456FE0A22F8}"/>
              </a:ext>
            </a:extLst>
          </p:cNvPr>
          <p:cNvSpPr txBox="1"/>
          <p:nvPr/>
        </p:nvSpPr>
        <p:spPr>
          <a:xfrm>
            <a:off x="6419448" y="3065229"/>
            <a:ext cx="1037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TW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nput signal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C5B0E24-72F4-834C-A425-695A59466993}"/>
              </a:ext>
            </a:extLst>
          </p:cNvPr>
          <p:cNvCxnSpPr>
            <a:cxnSpLocks/>
          </p:cNvCxnSpPr>
          <p:nvPr/>
        </p:nvCxnSpPr>
        <p:spPr>
          <a:xfrm flipV="1">
            <a:off x="6900671" y="3342978"/>
            <a:ext cx="0" cy="1675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54DEE000-70AC-2D4D-BDAB-9A25F2A9CBC3}"/>
              </a:ext>
            </a:extLst>
          </p:cNvPr>
          <p:cNvSpPr txBox="1"/>
          <p:nvPr/>
        </p:nvSpPr>
        <p:spPr>
          <a:xfrm>
            <a:off x="6078596" y="3421627"/>
            <a:ext cx="748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16E2C-0853-264C-8D21-D5BBBBCF76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14241" y="1399938"/>
                <a:ext cx="8915400" cy="5263936"/>
              </a:xfrm>
            </p:spPr>
            <p:txBody>
              <a:bodyPr>
                <a:noAutofit/>
              </a:bodyPr>
              <a:lstStyle/>
              <a:p>
                <a:r>
                  <a:rPr lang="en-TW" sz="2000" dirty="0">
                    <a:cs typeface="Times New Roman" panose="02020603050405020304" pitchFamily="18" charset="0"/>
                  </a:rPr>
                  <a:t>We can recovery a </a:t>
                </a:r>
                <a:r>
                  <a:rPr lang="en-TW" sz="2000" dirty="0">
                    <a:solidFill>
                      <a:srgbClr val="FF0000"/>
                    </a:solidFill>
                    <a:cs typeface="Times New Roman" panose="02020603050405020304" pitchFamily="18" charset="0"/>
                  </a:rPr>
                  <a:t>sparse</a:t>
                </a:r>
                <a:r>
                  <a:rPr lang="en-TW" sz="2000" dirty="0">
                    <a:cs typeface="Times New Roman" panose="02020603050405020304" pitchFamily="18" charset="0"/>
                  </a:rPr>
                  <a:t> signal even if the sampling</a:t>
                </a:r>
                <a:br>
                  <a:rPr lang="en-TW" sz="2000" dirty="0">
                    <a:cs typeface="Times New Roman" panose="02020603050405020304" pitchFamily="18" charset="0"/>
                  </a:rPr>
                </a:br>
                <a:r>
                  <a:rPr lang="en-TW" sz="2000" dirty="0">
                    <a:cs typeface="Times New Roman" panose="02020603050405020304" pitchFamily="18" charset="0"/>
                  </a:rPr>
                  <a:t> rate is lower than two times of original signal. </a:t>
                </a:r>
              </a:p>
              <a:p>
                <a:pPr lvl="1"/>
                <a:r>
                  <a:rPr lang="en-US" sz="2000" dirty="0">
                    <a:cs typeface="Times New Roman" panose="02020603050405020304" pitchFamily="18" charset="0"/>
                  </a:rPr>
                  <a:t>Not limited from Nyquist sampling theorem ( </a:t>
                </a:r>
                <a14:m>
                  <m:oMath xmlns:m="http://schemas.openxmlformats.org/officeDocument/2006/math">
                    <m:r>
                      <a:rPr lang="en-US" sz="2000" b="0" i="1" smtClean="0"/>
                      <m:t>𝑟</m:t>
                    </m:r>
                    <m:r>
                      <a:rPr lang="en-US" sz="2000" b="0" i="1" smtClean="0"/>
                      <m:t>=2</m:t>
                    </m:r>
                    <m:r>
                      <a:rPr lang="en-US" sz="2000" b="0" i="1" smtClean="0"/>
                      <m:t>𝑓</m:t>
                    </m:r>
                  </m:oMath>
                </a14:m>
                <a:r>
                  <a:rPr lang="en-US" sz="2000" dirty="0">
                    <a:cs typeface="Times New Roman" panose="02020603050405020304" pitchFamily="18" charset="0"/>
                  </a:rPr>
                  <a:t> )</a:t>
                </a:r>
              </a:p>
              <a:p>
                <a:pPr lvl="1"/>
                <a:r>
                  <a:rPr lang="en-US" sz="2000" dirty="0">
                    <a:cs typeface="Times New Roman" panose="02020603050405020304" pitchFamily="18" charset="0"/>
                  </a:rPr>
                  <a:t>The measurement vector can be written as:</a:t>
                </a:r>
              </a:p>
              <a:p>
                <a:pPr lvl="1"/>
                <a:endParaRPr lang="en-US" sz="2000" dirty="0">
                  <a:cs typeface="Times New Roman" panose="02020603050405020304" pitchFamily="18" charset="0"/>
                </a:endParaRPr>
              </a:p>
              <a:p>
                <a:pPr lvl="1"/>
                <a:endParaRPr lang="en-US" sz="2000" dirty="0">
                  <a:cs typeface="Times New Roman" panose="02020603050405020304" pitchFamily="18" charset="0"/>
                </a:endParaRPr>
              </a:p>
              <a:p>
                <a:pPr lvl="1"/>
                <a:endParaRPr lang="en-US" sz="2000" dirty="0">
                  <a:cs typeface="Times New Roman" panose="02020603050405020304" pitchFamily="18" charset="0"/>
                </a:endParaRPr>
              </a:p>
              <a:p>
                <a:pPr lvl="1"/>
                <a:r>
                  <a:rPr lang="en-TW" sz="2000" dirty="0">
                    <a:cs typeface="Times New Roman" panose="02020603050405020304" pitchFamily="18" charset="0"/>
                  </a:rPr>
                  <a:t>Note that:</a:t>
                </a:r>
              </a:p>
              <a:p>
                <a:pPr lvl="2"/>
                <a:r>
                  <a:rPr lang="en-US" sz="2000" dirty="0">
                    <a:cs typeface="Times New Roman" panose="02020603050405020304" pitchFamily="18" charset="0"/>
                  </a:rPr>
                  <a:t>S</a:t>
                </a:r>
                <a:r>
                  <a:rPr lang="en-TW" sz="2000" dirty="0">
                    <a:cs typeface="Times New Roman" panose="02020603050405020304" pitchFamily="18" charset="0"/>
                  </a:rPr>
                  <a:t>ignals have to be in the sparse domain</a:t>
                </a:r>
              </a:p>
              <a:p>
                <a:pPr lvl="2"/>
                <a:r>
                  <a:rPr lang="en-TW" sz="2000" dirty="0">
                    <a:cs typeface="Times New Roman" panose="02020603050405020304" pitchFamily="18" charset="0"/>
                  </a:rPr>
                  <a:t>Transform matrix and measurement matrix is inconherent</a:t>
                </a:r>
              </a:p>
              <a:p>
                <a:pPr lvl="1"/>
                <a:r>
                  <a:rPr lang="en-TW" sz="2000" dirty="0">
                    <a:cs typeface="Times New Roman" panose="02020603050405020304" pitchFamily="18" charset="0"/>
                  </a:rPr>
                  <a:t>Reconstruct: </a:t>
                </a:r>
              </a:p>
              <a:p>
                <a:pPr lvl="2"/>
                <a:r>
                  <a:rPr lang="en-TW" sz="2000" dirty="0">
                    <a:cs typeface="Times New Roman" panose="02020603050405020304" pitchFamily="18" charset="0"/>
                  </a:rPr>
                  <a:t>Solve the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sz="2000" i="1" smtClean="0"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cs typeface="Times New Roman" panose="02020603050405020304" pitchFamily="18" charset="0"/>
                          </a:rPr>
                          <m:t>𝑙</m:t>
                        </m:r>
                      </m:e>
                      <m:sub>
                        <m:r>
                          <a:rPr lang="en-US" sz="2000" b="0" i="1" smtClean="0"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TW" sz="2000" dirty="0">
                    <a:cs typeface="Times New Roman" panose="02020603050405020304" pitchFamily="18" charset="0"/>
                  </a:rPr>
                  <a:t>norm minimization problem</a:t>
                </a:r>
              </a:p>
              <a:p>
                <a:pPr lvl="2"/>
                <a:r>
                  <a:rPr lang="en-TW" sz="2000" dirty="0">
                    <a:cs typeface="Times New Roman" panose="02020603050405020304" pitchFamily="18" charset="0"/>
                  </a:rPr>
                  <a:t>Using algorithms like IRWLS, OMP, Linear programming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9316E2C-0853-264C-8D21-D5BBBBCF76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14241" y="1399938"/>
                <a:ext cx="8915400" cy="5263936"/>
              </a:xfrm>
              <a:blipFill>
                <a:blip r:embed="rId5"/>
                <a:stretch>
                  <a:fillRect l="-569" t="-481" b="-5529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6959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52061C-CB85-8A48-83D8-E093830A7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 dirty="0"/>
              <a:t>System overview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D6EEBBA-51C2-D447-9B08-4480A74BBF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496" y="2302217"/>
            <a:ext cx="12033504" cy="2778551"/>
          </a:xfrm>
        </p:spPr>
      </p:pic>
    </p:spTree>
    <p:extLst>
      <p:ext uri="{BB962C8B-B14F-4D97-AF65-F5344CB8AC3E}">
        <p14:creationId xmlns:p14="http://schemas.microsoft.com/office/powerpoint/2010/main" val="3109904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55B7F-6343-3C49-8DDD-079693CA8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600465"/>
            <a:ext cx="8911687" cy="692626"/>
          </a:xfrm>
        </p:spPr>
        <p:txBody>
          <a:bodyPr/>
          <a:lstStyle/>
          <a:p>
            <a:r>
              <a:rPr lang="en-TW" dirty="0"/>
              <a:t>Spatial Compressive Detection (SCD)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D1019F-EC96-E643-92D2-787E7E702E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376916" y="1403929"/>
                <a:ext cx="6340065" cy="4472566"/>
              </a:xfrm>
            </p:spPr>
            <p:txBody>
              <a:bodyPr/>
              <a:lstStyle/>
              <a:p>
                <a:r>
                  <a:rPr lang="en-TW" dirty="0"/>
                  <a:t>Reduce the spatial overhead</a:t>
                </a:r>
              </a:p>
              <a:p>
                <a:pPr marL="0" indent="0">
                  <a:buNone/>
                </a:pPr>
                <a:r>
                  <a:rPr lang="en-TW" dirty="0"/>
                  <a:t>1.	Sampling:</a:t>
                </a:r>
              </a:p>
              <a:p>
                <a:pPr lvl="1"/>
                <a:r>
                  <a:rPr lang="en-TW" dirty="0"/>
                  <a:t>Measurment matrix: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TW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𝑤h𝑒𝑟𝑒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TW" dirty="0"/>
              </a:p>
              <a:p>
                <a:pPr lvl="1"/>
                <a:r>
                  <a:rPr lang="en-US" dirty="0"/>
                  <a:t>P</a:t>
                </a:r>
                <a:r>
                  <a:rPr lang="en-TW" dirty="0"/>
                  <a:t>eriodic sampling schedule: sample every </a:t>
                </a:r>
                <a14:m>
                  <m:oMath xmlns:m="http://schemas.openxmlformats.org/officeDocument/2006/math">
                    <m:d>
                      <m:dPr>
                        <m:begChr m:val="⌊"/>
                        <m:endChr m:val="⌋"/>
                        <m:ctrlPr>
                          <a:rPr lang="en-TW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TW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𝑉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TW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sub>
                            </m:sSub>
                          </m:den>
                        </m:f>
                      </m:e>
                    </m:d>
                  </m:oMath>
                </a14:m>
                <a:r>
                  <a:rPr lang="en-TW" dirty="0"/>
                  <a:t> frames </a:t>
                </a:r>
              </a:p>
              <a:p>
                <a:pPr lvl="2"/>
                <a:r>
                  <a:rPr lang="en-US" dirty="0"/>
                  <a:t>A</a:t>
                </a:r>
                <a:r>
                  <a:rPr lang="en-TW" dirty="0"/>
                  <a:t>djacent columns and frame contain the target with higher probability</a:t>
                </a:r>
              </a:p>
              <a:p>
                <a:endParaRPr lang="en-TW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DD1019F-EC96-E643-92D2-787E7E702E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76916" y="1403929"/>
                <a:ext cx="6340065" cy="4472566"/>
              </a:xfrm>
              <a:blipFill>
                <a:blip r:embed="rId2"/>
                <a:stretch>
                  <a:fillRect l="-800" t="-5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9703EF85-0E22-E14B-9E0B-37E394AA9E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12" y="3684416"/>
            <a:ext cx="3249422" cy="1472921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3F3E9E-4A76-A242-9C71-7DD4995953E7}"/>
              </a:ext>
            </a:extLst>
          </p:cNvPr>
          <p:cNvCxnSpPr/>
          <p:nvPr/>
        </p:nvCxnSpPr>
        <p:spPr>
          <a:xfrm>
            <a:off x="3060192" y="4802837"/>
            <a:ext cx="0" cy="4086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B1BDAB6-D2B4-5240-8577-87611D8A51BC}"/>
              </a:ext>
            </a:extLst>
          </p:cNvPr>
          <p:cNvSpPr txBox="1"/>
          <p:nvPr/>
        </p:nvSpPr>
        <p:spPr>
          <a:xfrm>
            <a:off x="3171030" y="5128473"/>
            <a:ext cx="3304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R</a:t>
            </a:r>
            <a:r>
              <a:rPr lang="en-TW" sz="1400" dirty="0"/>
              <a:t>eshape (row by row) and sample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8B6BABC-7AD9-2D43-8A41-11D632772EE0}"/>
              </a:ext>
            </a:extLst>
          </p:cNvPr>
          <p:cNvSpPr txBox="1"/>
          <p:nvPr/>
        </p:nvSpPr>
        <p:spPr>
          <a:xfrm>
            <a:off x="2539167" y="6246767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  <a:r>
              <a:rPr lang="en-TW" sz="1400" dirty="0"/>
              <a:t>patial matrix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CF43B6-1346-B841-ACD3-36068F86227A}"/>
                  </a:ext>
                </a:extLst>
              </p:cNvPr>
              <p:cNvSpPr txBox="1"/>
              <p:nvPr/>
            </p:nvSpPr>
            <p:spPr>
              <a:xfrm>
                <a:off x="2871935" y="5306744"/>
                <a:ext cx="790024" cy="83170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TW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TW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TW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TW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TW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FCF43B6-1346-B841-ACD3-36068F8622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1935" y="5306744"/>
                <a:ext cx="790024" cy="831703"/>
              </a:xfrm>
              <a:prstGeom prst="rect">
                <a:avLst/>
              </a:prstGeom>
              <a:blipFill>
                <a:blip r:embed="rId4"/>
                <a:stretch>
                  <a:fillRect b="-606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8F2BCF8-B748-A447-B8C9-EFCCCC7E74D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11863" y="1403929"/>
                <a:ext cx="4516897" cy="447256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TW" dirty="0"/>
                  <a:t>2.	Appearance calculation:</a:t>
                </a:r>
              </a:p>
              <a:p>
                <a:pPr lvl="1"/>
                <a:r>
                  <a:rPr lang="en-TW" dirty="0"/>
                  <a:t>Use existing object recognition method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TW" dirty="0"/>
                  <a:t>alculate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endParaRPr lang="en-TW" dirty="0"/>
              </a:p>
              <a:p>
                <a:pPr lvl="1"/>
                <a:endParaRPr lang="en-TW" dirty="0"/>
              </a:p>
            </p:txBody>
          </p:sp>
        </mc:Choice>
        <mc:Fallback>
          <p:sp>
            <p:nvSpPr>
              <p:cNvPr id="24" name="Content Placeholder 2">
                <a:extLst>
                  <a:ext uri="{FF2B5EF4-FFF2-40B4-BE49-F238E27FC236}">
                    <a16:creationId xmlns:a16="http://schemas.microsoft.com/office/drawing/2014/main" id="{38F2BCF8-B748-A447-B8C9-EFCCCC7E74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1863" y="1403929"/>
                <a:ext cx="4516897" cy="4472566"/>
              </a:xfrm>
              <a:prstGeom prst="rect">
                <a:avLst/>
              </a:prstGeom>
              <a:blipFill>
                <a:blip r:embed="rId5"/>
                <a:stretch>
                  <a:fillRect l="-1124" t="-5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AA2913-975B-5E40-891B-1FF5683B6FDA}"/>
                  </a:ext>
                </a:extLst>
              </p:cNvPr>
              <p:cNvSpPr txBox="1"/>
              <p:nvPr/>
            </p:nvSpPr>
            <p:spPr>
              <a:xfrm>
                <a:off x="2267712" y="5508039"/>
                <a:ext cx="61234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54AA2913-975B-5E40-891B-1FF5683B6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712" y="5508039"/>
                <a:ext cx="612347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8F71ADF6-5DE5-FF48-9E9C-66176828A78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422531" y="2925918"/>
                <a:ext cx="4516897" cy="393208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TW" dirty="0"/>
                  <a:t>3.	Recovering:</a:t>
                </a:r>
              </a:p>
              <a:p>
                <a:pPr lvl="1"/>
                <a:r>
                  <a:rPr lang="en-US" dirty="0"/>
                  <a:t>Select a good transform matrix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pPr lvl="2"/>
                <a:r>
                  <a:rPr lang="en-US" dirty="0" err="1"/>
                  <a:t>Sparsify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b="0" dirty="0"/>
                  <a:t>Incoherent with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b="0" dirty="0"/>
              </a:p>
              <a:p>
                <a:pPr lvl="1"/>
                <a:r>
                  <a:rPr lang="en-US" dirty="0"/>
                  <a:t>Use projection</a:t>
                </a:r>
                <a:r>
                  <a:rPr lang="en-US" b="0" dirty="0"/>
                  <a:t> of an invertible matrix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b="0" dirty="0"/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Recovery 𝑆</a:t>
                </a:r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By recovery of 𝑆, we can obtain target </a:t>
                </a:r>
                <a:r>
                  <a:rPr lang="en-US" dirty="0">
                    <a:solidFill>
                      <a:srgbClr val="FF0000"/>
                    </a:solidFill>
                  </a:rPr>
                  <a:t>appearance information</a:t>
                </a:r>
              </a:p>
              <a:p>
                <a:pPr lvl="2"/>
                <a:endParaRPr lang="en-US" b="0" dirty="0"/>
              </a:p>
              <a:p>
                <a:pPr lvl="2"/>
                <a:endParaRPr lang="en-US" dirty="0"/>
              </a:p>
              <a:p>
                <a:pPr lvl="2"/>
                <a:endParaRPr lang="en-US" b="0" dirty="0"/>
              </a:p>
              <a:p>
                <a:pPr lvl="2"/>
                <a:endParaRPr lang="en-US" dirty="0"/>
              </a:p>
              <a:p>
                <a:pPr lvl="1"/>
                <a:endParaRPr lang="en-US" b="0" dirty="0"/>
              </a:p>
              <a:p>
                <a:pPr lvl="1"/>
                <a:endParaRPr lang="en-US" b="0" dirty="0"/>
              </a:p>
              <a:p>
                <a:pPr lvl="2"/>
                <a:endParaRPr lang="en-TW" dirty="0"/>
              </a:p>
              <a:p>
                <a:pPr lvl="1"/>
                <a:endParaRPr lang="en-TW" dirty="0"/>
              </a:p>
            </p:txBody>
          </p:sp>
        </mc:Choice>
        <mc:Fallback>
          <p:sp>
            <p:nvSpPr>
              <p:cNvPr id="26" name="Content Placeholder 2">
                <a:extLst>
                  <a:ext uri="{FF2B5EF4-FFF2-40B4-BE49-F238E27FC236}">
                    <a16:creationId xmlns:a16="http://schemas.microsoft.com/office/drawing/2014/main" id="{8F71ADF6-5DE5-FF48-9E9C-66176828A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2531" y="2925918"/>
                <a:ext cx="4516897" cy="3932082"/>
              </a:xfrm>
              <a:prstGeom prst="rect">
                <a:avLst/>
              </a:prstGeom>
              <a:blipFill>
                <a:blip r:embed="rId7"/>
                <a:stretch>
                  <a:fillRect l="-840" t="-322" r="-280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Picture 27">
            <a:extLst>
              <a:ext uri="{FF2B5EF4-FFF2-40B4-BE49-F238E27FC236}">
                <a16:creationId xmlns:a16="http://schemas.microsoft.com/office/drawing/2014/main" id="{CF82E2D8-1637-7247-8EE7-06616B9AC5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26166" y="5416506"/>
            <a:ext cx="2428930" cy="122355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289BEF6-D1A7-744C-8235-53C79957EEF9}"/>
              </a:ext>
            </a:extLst>
          </p:cNvPr>
          <p:cNvSpPr txBox="1"/>
          <p:nvPr/>
        </p:nvSpPr>
        <p:spPr>
          <a:xfrm>
            <a:off x="1456174" y="3640212"/>
            <a:ext cx="1152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TW" dirty="0"/>
              <a:t>ime cell</a:t>
            </a:r>
          </a:p>
        </p:txBody>
      </p:sp>
      <p:sp>
        <p:nvSpPr>
          <p:cNvPr id="30" name="Bent-Up Arrow 29">
            <a:extLst>
              <a:ext uri="{FF2B5EF4-FFF2-40B4-BE49-F238E27FC236}">
                <a16:creationId xmlns:a16="http://schemas.microsoft.com/office/drawing/2014/main" id="{06148C39-22B8-8B46-A89F-1BDC06DE7D87}"/>
              </a:ext>
            </a:extLst>
          </p:cNvPr>
          <p:cNvSpPr/>
          <p:nvPr/>
        </p:nvSpPr>
        <p:spPr>
          <a:xfrm rot="10800000" flipH="1">
            <a:off x="2560027" y="3745971"/>
            <a:ext cx="212135" cy="307777"/>
          </a:xfrm>
          <a:prstGeom prst="bentUpArrow">
            <a:avLst>
              <a:gd name="adj1" fmla="val 25000"/>
              <a:gd name="adj2" fmla="val 25000"/>
              <a:gd name="adj3" fmla="val 2799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22600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7EC59-559A-C64B-BD34-5123655FE3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3216" y="624110"/>
            <a:ext cx="8911687" cy="1280890"/>
          </a:xfrm>
        </p:spPr>
        <p:txBody>
          <a:bodyPr/>
          <a:lstStyle/>
          <a:p>
            <a:r>
              <a:rPr lang="en-TW" dirty="0"/>
              <a:t>SCD Result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1E4EC6-1AA6-4D4F-9DFF-C71045E50B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286882" y="1787234"/>
                <a:ext cx="5016936" cy="3777622"/>
              </a:xfrm>
            </p:spPr>
            <p:txBody>
              <a:bodyPr/>
              <a:lstStyle/>
              <a:p>
                <a:r>
                  <a:rPr lang="en-US" dirty="0"/>
                  <a:t>25 video frame for 40 cameras -&gt;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1000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×1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U</a:t>
                </a:r>
                <a:r>
                  <a:rPr lang="en-TW" dirty="0"/>
                  <a:t>se 20% of video frames</a:t>
                </a:r>
              </a:p>
              <a:p>
                <a:endParaRPr lang="en-TW" dirty="0"/>
              </a:p>
              <a:p>
                <a:r>
                  <a:rPr lang="en-TW" dirty="0"/>
                  <a:t>Recover most of appearance</a:t>
                </a:r>
                <a:br>
                  <a:rPr lang="en-TW" dirty="0"/>
                </a:br>
                <a:r>
                  <a:rPr lang="en-TW" dirty="0"/>
                  <a:t>information with small number of video frames</a:t>
                </a:r>
                <a:br>
                  <a:rPr lang="en-TW" dirty="0"/>
                </a:br>
                <a:endParaRPr lang="en-TW" dirty="0"/>
              </a:p>
              <a:p>
                <a:endParaRPr lang="en-TW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1E4EC6-1AA6-4D4F-9DFF-C71045E50B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86882" y="1787234"/>
                <a:ext cx="5016936" cy="3777622"/>
              </a:xfrm>
              <a:blipFill>
                <a:blip r:embed="rId2"/>
                <a:stretch>
                  <a:fillRect l="-505" t="-67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982C849-5E1E-A84C-A8A2-131EE2ADED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4618" y="2305068"/>
            <a:ext cx="6788727" cy="454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24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7790-EECB-AE4C-9FB5-1036964D7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872181"/>
          </a:xfrm>
        </p:spPr>
        <p:txBody>
          <a:bodyPr/>
          <a:lstStyle/>
          <a:p>
            <a:r>
              <a:rPr lang="en-TW" dirty="0"/>
              <a:t>Temporal Compressive Detection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DB4E76F-BC67-6246-9AFB-5C45FE2401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96084" y="1537856"/>
                <a:ext cx="5734995" cy="512618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8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6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4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Font typeface="Wingdings 3" charset="2"/>
                  <a:buChar char=""/>
                  <a:defRPr sz="120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TW" dirty="0"/>
                  <a:t>Reduce the temporal overhead</a:t>
                </a:r>
              </a:p>
              <a:p>
                <a:pPr marL="0" indent="0">
                  <a:buNone/>
                </a:pPr>
                <a:r>
                  <a:rPr lang="en-TW" dirty="0"/>
                  <a:t>1.	Abstract appearance probability</a:t>
                </a:r>
              </a:p>
              <a:p>
                <a:pPr lvl="1"/>
                <a:r>
                  <a:rPr lang="en-US" dirty="0"/>
                  <a:t>C</a:t>
                </a:r>
                <a:r>
                  <a:rPr lang="en-TW" dirty="0"/>
                  <a:t>alculate appearance probability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TW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TW" dirty="0"/>
                  <a:t>Higher recognition results get higher value</a:t>
                </a:r>
              </a:p>
              <a:p>
                <a:pPr marL="0" indent="0">
                  <a:buNone/>
                </a:pPr>
                <a:r>
                  <a:rPr lang="en-TW" dirty="0"/>
                  <a:t>2.	Sampling and recovery</a:t>
                </a:r>
              </a:p>
              <a:p>
                <a:pPr lvl="1"/>
                <a:r>
                  <a:rPr lang="en-TW" dirty="0"/>
                  <a:t>Random sampling schedule</a:t>
                </a:r>
              </a:p>
              <a:p>
                <a:pPr lvl="2"/>
                <a:r>
                  <a:rPr lang="en-US" b="0" dirty="0"/>
                  <a:t>Because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TW" dirty="0"/>
                  <a:t>is sporadic</a:t>
                </a:r>
              </a:p>
              <a:p>
                <a:pPr lvl="1"/>
                <a:r>
                  <a:rPr lang="en-US" dirty="0"/>
                  <a:t>Use projection of an accumulation matrix</a:t>
                </a:r>
              </a:p>
              <a:p>
                <a:pPr lvl="2"/>
                <a:r>
                  <a:rPr lang="en-US" dirty="0"/>
                  <a:t>To make discrete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smoother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</m:sSub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/>
              </a:p>
              <a:p>
                <a:pPr lvl="2"/>
                <a:r>
                  <a:rPr lang="en-US" dirty="0">
                    <a:solidFill>
                      <a:srgbClr val="FF0000"/>
                    </a:solidFill>
                  </a:rPr>
                  <a:t>Recover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by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endParaRPr lang="en-US" dirty="0"/>
              </a:p>
              <a:p>
                <a:r>
                  <a:rPr lang="en-US" dirty="0"/>
                  <a:t>By recovery of  𝑇, we can obtain </a:t>
                </a:r>
                <a:r>
                  <a:rPr lang="en-US" dirty="0">
                    <a:solidFill>
                      <a:srgbClr val="FF0000"/>
                    </a:solidFill>
                  </a:rPr>
                  <a:t>appearance ranges </a:t>
                </a:r>
                <a:r>
                  <a:rPr lang="en-US" dirty="0"/>
                  <a:t>of given targets in time domain</a:t>
                </a:r>
              </a:p>
              <a:p>
                <a:pPr lvl="2"/>
                <a:endParaRPr lang="en-US" dirty="0"/>
              </a:p>
              <a:p>
                <a:pPr lvl="2"/>
                <a:endParaRPr lang="en-TW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lvl="1"/>
                <a:endParaRPr lang="en-TW" dirty="0"/>
              </a:p>
              <a:p>
                <a:pPr lvl="1"/>
                <a:endParaRPr lang="en-TW" dirty="0"/>
              </a:p>
            </p:txBody>
          </p:sp>
        </mc:Choice>
        <mc:Fallback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DB4E76F-BC67-6246-9AFB-5C45FE2401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6084" y="1537856"/>
                <a:ext cx="5734995" cy="5126180"/>
              </a:xfrm>
              <a:prstGeom prst="rect">
                <a:avLst/>
              </a:prstGeom>
              <a:blipFill>
                <a:blip r:embed="rId2"/>
                <a:stretch>
                  <a:fillRect l="-662" t="-24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6B17D8-0799-B24E-9A28-6DFD83973935}"/>
                  </a:ext>
                </a:extLst>
              </p:cNvPr>
              <p:cNvSpPr txBox="1"/>
              <p:nvPr/>
            </p:nvSpPr>
            <p:spPr>
              <a:xfrm>
                <a:off x="7010403" y="1633888"/>
                <a:ext cx="1163587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TW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TW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TW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TW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TW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16B17D8-0799-B24E-9A28-6DFD839739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3" y="1633888"/>
                <a:ext cx="1163587" cy="732573"/>
              </a:xfrm>
              <a:prstGeom prst="rect">
                <a:avLst/>
              </a:prstGeom>
              <a:blipFill>
                <a:blip r:embed="rId3"/>
                <a:stretch>
                  <a:fillRect b="-1034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9003AD6B-B4DA-4A4A-B87C-EC2B2BE0B84E}"/>
              </a:ext>
            </a:extLst>
          </p:cNvPr>
          <p:cNvCxnSpPr/>
          <p:nvPr/>
        </p:nvCxnSpPr>
        <p:spPr>
          <a:xfrm>
            <a:off x="8187845" y="1731818"/>
            <a:ext cx="2080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59BE50-2427-1441-942B-3886179D83E7}"/>
                  </a:ext>
                </a:extLst>
              </p:cNvPr>
              <p:cNvSpPr/>
              <p:nvPr/>
            </p:nvSpPr>
            <p:spPr>
              <a:xfrm>
                <a:off x="8395857" y="1528593"/>
                <a:ext cx="479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E159BE50-2427-1441-942B-3886179D83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95857" y="1528593"/>
                <a:ext cx="47904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E3E8E6A-1B42-4741-BA19-642163AE2BFF}"/>
              </a:ext>
            </a:extLst>
          </p:cNvPr>
          <p:cNvCxnSpPr/>
          <p:nvPr/>
        </p:nvCxnSpPr>
        <p:spPr>
          <a:xfrm>
            <a:off x="8173989" y="2008913"/>
            <a:ext cx="2080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A68ABE-4F99-2F42-956C-63D7F49731EF}"/>
                  </a:ext>
                </a:extLst>
              </p:cNvPr>
              <p:cNvSpPr/>
              <p:nvPr/>
            </p:nvSpPr>
            <p:spPr>
              <a:xfrm>
                <a:off x="8382001" y="1796312"/>
                <a:ext cx="484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8BA68ABE-4F99-2F42-956C-63D7F49731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1" y="1796312"/>
                <a:ext cx="484363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6A7ADF-EDE9-8645-AED6-667B7DF7D278}"/>
                  </a:ext>
                </a:extLst>
              </p:cNvPr>
              <p:cNvSpPr txBox="1"/>
              <p:nvPr/>
            </p:nvSpPr>
            <p:spPr>
              <a:xfrm>
                <a:off x="8556054" y="2096369"/>
                <a:ext cx="1362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86A7ADF-EDE9-8645-AED6-667B7DF7D2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6054" y="2096369"/>
                <a:ext cx="136255" cy="276999"/>
              </a:xfrm>
              <a:prstGeom prst="rect">
                <a:avLst/>
              </a:prstGeom>
              <a:blipFill>
                <a:blip r:embed="rId6"/>
                <a:stretch>
                  <a:fillRect l="-27273" r="-27273" b="-4348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D35C15-1306-9A4B-8E28-A57743665E29}"/>
                  </a:ext>
                </a:extLst>
              </p:cNvPr>
              <p:cNvSpPr txBox="1"/>
              <p:nvPr/>
            </p:nvSpPr>
            <p:spPr>
              <a:xfrm>
                <a:off x="8277995" y="2751784"/>
                <a:ext cx="2230581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2…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7D35C15-1306-9A4B-8E28-A57743665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7995" y="2751784"/>
                <a:ext cx="2230581" cy="276999"/>
              </a:xfrm>
              <a:prstGeom prst="rect">
                <a:avLst/>
              </a:prstGeom>
              <a:blipFill>
                <a:blip r:embed="rId7"/>
                <a:stretch>
                  <a:fillRect b="-18182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>
            <a:extLst>
              <a:ext uri="{FF2B5EF4-FFF2-40B4-BE49-F238E27FC236}">
                <a16:creationId xmlns:a16="http://schemas.microsoft.com/office/drawing/2014/main" id="{3CFF832C-4B76-A843-87C3-07550CD42416}"/>
              </a:ext>
            </a:extLst>
          </p:cNvPr>
          <p:cNvSpPr txBox="1"/>
          <p:nvPr/>
        </p:nvSpPr>
        <p:spPr>
          <a:xfrm>
            <a:off x="8983977" y="183494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TW" dirty="0"/>
              <a:t>……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9528D180-DF8D-B348-AD74-EE838E3B7808}"/>
              </a:ext>
            </a:extLst>
          </p:cNvPr>
          <p:cNvSpPr/>
          <p:nvPr/>
        </p:nvSpPr>
        <p:spPr>
          <a:xfrm>
            <a:off x="6899566" y="1496291"/>
            <a:ext cx="1966798" cy="11039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C5DD3C54-0014-1844-A8F1-1B10806B4C82}"/>
              </a:ext>
            </a:extLst>
          </p:cNvPr>
          <p:cNvCxnSpPr>
            <a:cxnSpLocks/>
            <a:stCxn id="23" idx="2"/>
          </p:cNvCxnSpPr>
          <p:nvPr/>
        </p:nvCxnSpPr>
        <p:spPr>
          <a:xfrm>
            <a:off x="7882965" y="2600252"/>
            <a:ext cx="0" cy="433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C59A22-C0F6-BC4F-9E1A-0E6BBE518BDE}"/>
                  </a:ext>
                </a:extLst>
              </p:cNvPr>
              <p:cNvSpPr txBox="1"/>
              <p:nvPr/>
            </p:nvSpPr>
            <p:spPr>
              <a:xfrm>
                <a:off x="10100137" y="1640036"/>
                <a:ext cx="1163587" cy="7325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TW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TW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TW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  <m:e>
                                <m:r>
                                  <a:rPr lang="en-TW" i="1" smtClean="0">
                                    <a:latin typeface="Cambria Math" panose="02040503050406030204" pitchFamily="18" charset="0"/>
                                  </a:rPr>
                                  <m:t>⋱</m:t>
                                </m:r>
                              </m:e>
                              <m:e>
                                <m:r>
                                  <a:rPr lang="en-TW" i="1" smtClean="0">
                                    <a:latin typeface="Cambria Math" panose="02040503050406030204" pitchFamily="18" charset="0"/>
                                  </a:rPr>
                                  <m:t>⋮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TW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7C59A22-C0F6-BC4F-9E1A-0E6BBE518B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137" y="1640036"/>
                <a:ext cx="1163587" cy="732573"/>
              </a:xfrm>
              <a:prstGeom prst="rect">
                <a:avLst/>
              </a:prstGeom>
              <a:blipFill>
                <a:blip r:embed="rId8"/>
                <a:stretch>
                  <a:fillRect b="-8475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F4F19D6B-2C05-A544-8F5C-AE90CEC1C918}"/>
              </a:ext>
            </a:extLst>
          </p:cNvPr>
          <p:cNvCxnSpPr/>
          <p:nvPr/>
        </p:nvCxnSpPr>
        <p:spPr>
          <a:xfrm>
            <a:off x="11277579" y="1737966"/>
            <a:ext cx="2080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5EE6F1D-369B-4149-A9B1-CF8CE1FD0B70}"/>
                  </a:ext>
                </a:extLst>
              </p:cNvPr>
              <p:cNvSpPr/>
              <p:nvPr/>
            </p:nvSpPr>
            <p:spPr>
              <a:xfrm>
                <a:off x="11485591" y="1534741"/>
                <a:ext cx="47904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A5EE6F1D-369B-4149-A9B1-CF8CE1FD0B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85591" y="1534741"/>
                <a:ext cx="479041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E5617A9-BC88-2947-B47E-4AE2284F17FC}"/>
              </a:ext>
            </a:extLst>
          </p:cNvPr>
          <p:cNvCxnSpPr/>
          <p:nvPr/>
        </p:nvCxnSpPr>
        <p:spPr>
          <a:xfrm>
            <a:off x="11263723" y="2015061"/>
            <a:ext cx="20801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B4CD8EE-E965-4041-A09A-870494DA6B67}"/>
                  </a:ext>
                </a:extLst>
              </p:cNvPr>
              <p:cNvSpPr/>
              <p:nvPr/>
            </p:nvSpPr>
            <p:spPr>
              <a:xfrm>
                <a:off x="11471735" y="1802460"/>
                <a:ext cx="48436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5B4CD8EE-E965-4041-A09A-870494DA6B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1735" y="1802460"/>
                <a:ext cx="484363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5E5853-B8A8-F54D-9CC5-3D835BEAAF60}"/>
                  </a:ext>
                </a:extLst>
              </p:cNvPr>
              <p:cNvSpPr txBox="1"/>
              <p:nvPr/>
            </p:nvSpPr>
            <p:spPr>
              <a:xfrm>
                <a:off x="11645788" y="2102517"/>
                <a:ext cx="136255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TW" i="1" smtClean="0">
                          <a:latin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TW" dirty="0"/>
              </a:p>
            </p:txBody>
          </p:sp>
        </mc:Choice>
        <mc:Fallback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5E5853-B8A8-F54D-9CC5-3D835BEAAF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5788" y="2102517"/>
                <a:ext cx="136255" cy="276999"/>
              </a:xfrm>
              <a:prstGeom prst="rect">
                <a:avLst/>
              </a:prstGeom>
              <a:blipFill>
                <a:blip r:embed="rId11"/>
                <a:stretch>
                  <a:fillRect l="-25000" r="-16667" b="-9091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Rounded Rectangle 35">
            <a:extLst>
              <a:ext uri="{FF2B5EF4-FFF2-40B4-BE49-F238E27FC236}">
                <a16:creationId xmlns:a16="http://schemas.microsoft.com/office/drawing/2014/main" id="{EB54ACD2-56A8-9D48-A0BC-4FB341CC48C0}"/>
              </a:ext>
            </a:extLst>
          </p:cNvPr>
          <p:cNvSpPr/>
          <p:nvPr/>
        </p:nvSpPr>
        <p:spPr>
          <a:xfrm>
            <a:off x="9989300" y="1502439"/>
            <a:ext cx="1966798" cy="1103961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6040BA97-3DC2-A048-88BA-FA616226ECA4}"/>
              </a:ext>
            </a:extLst>
          </p:cNvPr>
          <p:cNvCxnSpPr>
            <a:cxnSpLocks/>
            <a:stCxn id="36" idx="2"/>
          </p:cNvCxnSpPr>
          <p:nvPr/>
        </p:nvCxnSpPr>
        <p:spPr>
          <a:xfrm>
            <a:off x="10972699" y="2606400"/>
            <a:ext cx="0" cy="43389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414C6EC-A10B-E348-96FE-32D4995F0D65}"/>
                  </a:ext>
                </a:extLst>
              </p:cNvPr>
              <p:cNvSpPr txBox="1"/>
              <p:nvPr/>
            </p:nvSpPr>
            <p:spPr>
              <a:xfrm>
                <a:off x="7034371" y="3217583"/>
                <a:ext cx="685176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=[    1,                 , ……   ,                         0</m:t>
                    </m:r>
                  </m:oMath>
                </a14:m>
                <a:r>
                  <a:rPr lang="en-TW" dirty="0"/>
                  <a:t>	]</a:t>
                </a:r>
              </a:p>
            </p:txBody>
          </p:sp>
        </mc:Choice>
        <mc:Fallback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414C6EC-A10B-E348-96FE-32D4995F0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4371" y="3217583"/>
                <a:ext cx="6851766" cy="369332"/>
              </a:xfrm>
              <a:prstGeom prst="rect">
                <a:avLst/>
              </a:prstGeom>
              <a:blipFill>
                <a:blip r:embed="rId12"/>
                <a:stretch>
                  <a:fillRect t="-3333" b="-26667"/>
                </a:stretch>
              </a:blipFill>
            </p:spPr>
            <p:txBody>
              <a:bodyPr/>
              <a:lstStyle/>
              <a:p>
                <a:r>
                  <a:rPr lang="en-TW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0" name="Picture 39">
            <a:extLst>
              <a:ext uri="{FF2B5EF4-FFF2-40B4-BE49-F238E27FC236}">
                <a16:creationId xmlns:a16="http://schemas.microsoft.com/office/drawing/2014/main" id="{CA04A042-84CA-1E4D-AE98-52BFB4BD4D5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48801" y="4342293"/>
            <a:ext cx="4515831" cy="209904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BD050D26-1580-3C43-BEBE-76B7B0996DB2}"/>
              </a:ext>
            </a:extLst>
          </p:cNvPr>
          <p:cNvSpPr txBox="1"/>
          <p:nvPr/>
        </p:nvSpPr>
        <p:spPr>
          <a:xfrm>
            <a:off x="8755471" y="1278423"/>
            <a:ext cx="13532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</a:t>
            </a:r>
            <a:r>
              <a:rPr lang="en-TW" sz="1400" dirty="0"/>
              <a:t>patial matrix</a:t>
            </a:r>
          </a:p>
        </p:txBody>
      </p:sp>
    </p:spTree>
    <p:extLst>
      <p:ext uri="{BB962C8B-B14F-4D97-AF65-F5344CB8AC3E}">
        <p14:creationId xmlns:p14="http://schemas.microsoft.com/office/powerpoint/2010/main" val="259625860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54F6613E-5ED7-40ED-90A8-F639BE712C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{5A050A4B-66B6-534A-984D-98A902C1D979}tf10001069</Template>
  <TotalTime>1319</TotalTime>
  <Words>1020</Words>
  <Application>Microsoft Macintosh PowerPoint</Application>
  <PresentationFormat>Widescreen</PresentationFormat>
  <Paragraphs>178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Cambria Math</vt:lpstr>
      <vt:lpstr>Century Gothic</vt:lpstr>
      <vt:lpstr>Times New Roman</vt:lpstr>
      <vt:lpstr>Wingdings 3</vt:lpstr>
      <vt:lpstr>Wisp</vt:lpstr>
      <vt:lpstr>ViTrack: Efficient Tracking on the Edge for Commodity Video Surveillance Systems</vt:lpstr>
      <vt:lpstr>Motivation &amp; Challenge</vt:lpstr>
      <vt:lpstr>Contribution   </vt:lpstr>
      <vt:lpstr>Problem Definition</vt:lpstr>
      <vt:lpstr>Compressive sensing</vt:lpstr>
      <vt:lpstr>System overview</vt:lpstr>
      <vt:lpstr>Spatial Compressive Detection (SCD)</vt:lpstr>
      <vt:lpstr>SCD Result</vt:lpstr>
      <vt:lpstr>Temporal Compressive Detection </vt:lpstr>
      <vt:lpstr>Camera relationship construction</vt:lpstr>
      <vt:lpstr>Trajectory inference</vt:lpstr>
      <vt:lpstr>Evaluation Setup</vt:lpstr>
      <vt:lpstr>Accuracy for SCD </vt:lpstr>
      <vt:lpstr>Accuracy for TCD</vt:lpstr>
      <vt:lpstr>Effective of Trajectory inference</vt:lpstr>
      <vt:lpstr>Effective of Trajectory inference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39</cp:revision>
  <dcterms:created xsi:type="dcterms:W3CDTF">2020-03-18T02:06:25Z</dcterms:created>
  <dcterms:modified xsi:type="dcterms:W3CDTF">2020-03-19T00:06:11Z</dcterms:modified>
</cp:coreProperties>
</file>