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56" r:id="rId2"/>
    <p:sldId id="257" r:id="rId3"/>
    <p:sldId id="258" r:id="rId4"/>
    <p:sldId id="27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5" r:id="rId20"/>
    <p:sldId id="276" r:id="rId21"/>
    <p:sldId id="273" r:id="rId22"/>
    <p:sldId id="277" r:id="rId23"/>
    <p:sldId id="274" r:id="rId2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預設章節" id="{ABBEF6ED-7D7D-4B15-8367-C4259F9B03B3}">
          <p14:sldIdLst>
            <p14:sldId id="256"/>
            <p14:sldId id="257"/>
            <p14:sldId id="258"/>
            <p14:sldId id="27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5"/>
            <p14:sldId id="276"/>
            <p14:sldId id="273"/>
            <p14:sldId id="277"/>
            <p14:sldId id="27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6074" autoAdjust="0"/>
  </p:normalViewPr>
  <p:slideViewPr>
    <p:cSldViewPr>
      <p:cViewPr varScale="1">
        <p:scale>
          <a:sx n="89" d="100"/>
          <a:sy n="89" d="100"/>
        </p:scale>
        <p:origin x="-96" y="-7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F2A1B-B683-4BE0-924B-85AC795F4B5F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60DB4-1F26-4A6C-AE44-1077158220F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10684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動機</a:t>
            </a:r>
            <a:r>
              <a:rPr lang="en-US" altLang="zh-TW" dirty="0" smtClean="0"/>
              <a:t>:</a:t>
            </a:r>
            <a:r>
              <a:rPr lang="zh-TW" altLang="en-US" dirty="0" smtClean="0"/>
              <a:t> </a:t>
            </a:r>
            <a:r>
              <a:rPr lang="en-US" altLang="zh-TW" dirty="0" smtClean="0"/>
              <a:t>APP</a:t>
            </a:r>
            <a:r>
              <a:rPr lang="zh-TW" altLang="en-US" dirty="0" smtClean="0"/>
              <a:t> 越來越複雜</a:t>
            </a:r>
            <a:endParaRPr lang="en-US" altLang="zh-TW" dirty="0" smtClean="0"/>
          </a:p>
          <a:p>
            <a:r>
              <a:rPr lang="zh-TW" altLang="en-US" baseline="0" dirty="0" smtClean="0"/>
              <a:t>          硬體必須一直升級 </a:t>
            </a:r>
            <a:endParaRPr lang="en-US" altLang="zh-TW" baseline="0" dirty="0" smtClean="0"/>
          </a:p>
          <a:p>
            <a:r>
              <a:rPr lang="zh-TW" altLang="en-US" baseline="0" dirty="0" smtClean="0"/>
              <a:t>          電池壽命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60DB4-1F26-4A6C-AE44-1077158220F7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93782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dirty="0" smtClean="0"/>
              <a:t>translates the annotated codes: </a:t>
            </a:r>
            <a:r>
              <a:rPr lang="zh-TW" altLang="en-US" dirty="0" smtClean="0"/>
              <a:t>處理 </a:t>
            </a:r>
            <a:r>
              <a:rPr lang="en-US" altLang="zh-TW" i="1" dirty="0" smtClean="0"/>
              <a:t>@Remote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60DB4-1F26-4A6C-AE44-1077158220F7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30867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Cost:</a:t>
            </a:r>
            <a:r>
              <a:rPr lang="zh-TW" altLang="en-US" dirty="0" smtClean="0"/>
              <a:t>使用商業化於雲端</a:t>
            </a:r>
            <a:r>
              <a:rPr lang="en-US" altLang="zh-TW" dirty="0" smtClean="0"/>
              <a:t>service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60DB4-1F26-4A6C-AE44-1077158220F7}" type="slidenum">
              <a:rPr lang="zh-TW" altLang="en-US" smtClean="0"/>
              <a:pPr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063469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60DB4-1F26-4A6C-AE44-1077158220F7}" type="slidenum">
              <a:rPr lang="zh-TW" altLang="en-US" smtClean="0"/>
              <a:pPr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978386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0587C5D-B013-4A7A-9507-3C52C97A6F8E}" type="datetimeFigureOut">
              <a:rPr lang="zh-TW" altLang="en-US" smtClean="0"/>
              <a:pPr/>
              <a:t>2012/4/18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947207D-7267-446B-9525-D252EF8F89EA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ziyang.eecs.umich.edu/projects/powertutor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altLang="zh-TW" sz="3600" dirty="0" err="1" smtClean="0"/>
              <a:t>ThinkAir</a:t>
            </a:r>
            <a:r>
              <a:rPr lang="en-US" altLang="zh-TW" sz="3600" dirty="0" smtClean="0"/>
              <a:t>: Dynamic resource allocation and parallel</a:t>
            </a:r>
            <a:br>
              <a:rPr lang="en-US" altLang="zh-TW" sz="3600" dirty="0" smtClean="0"/>
            </a:br>
            <a:r>
              <a:rPr lang="en-US" altLang="zh-TW" sz="3600" dirty="0" smtClean="0"/>
              <a:t>execution in cloud for mobile code offloading</a:t>
            </a:r>
            <a:endParaRPr lang="zh-TW" altLang="en-US" sz="36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910536" cy="1752600"/>
          </a:xfrm>
        </p:spPr>
        <p:txBody>
          <a:bodyPr/>
          <a:lstStyle/>
          <a:p>
            <a:r>
              <a:rPr lang="en-US" altLang="zh-TW" dirty="0" smtClean="0"/>
              <a:t>S. </a:t>
            </a:r>
            <a:r>
              <a:rPr lang="en-US" altLang="zh-TW" dirty="0" err="1" smtClean="0"/>
              <a:t>Kosta</a:t>
            </a:r>
            <a:r>
              <a:rPr lang="en-US" altLang="zh-TW" dirty="0" smtClean="0"/>
              <a:t>, A. </a:t>
            </a:r>
            <a:r>
              <a:rPr lang="en-US" altLang="zh-TW" dirty="0" err="1" smtClean="0"/>
              <a:t>Aucinas</a:t>
            </a:r>
            <a:r>
              <a:rPr lang="en-US" altLang="zh-TW" dirty="0" smtClean="0"/>
              <a:t>, P. </a:t>
            </a:r>
            <a:r>
              <a:rPr lang="en-US" altLang="zh-TW" dirty="0" err="1" smtClean="0"/>
              <a:t>Hui</a:t>
            </a:r>
            <a:r>
              <a:rPr lang="en-US" altLang="zh-TW" dirty="0" smtClean="0"/>
              <a:t>, R. </a:t>
            </a:r>
            <a:r>
              <a:rPr lang="en-US" altLang="zh-TW" dirty="0" err="1" smtClean="0"/>
              <a:t>Mortier</a:t>
            </a:r>
            <a:r>
              <a:rPr lang="en-US" altLang="zh-TW" dirty="0" smtClean="0"/>
              <a:t>, X. Zhang</a:t>
            </a:r>
          </a:p>
          <a:p>
            <a:r>
              <a:rPr lang="en-US" altLang="zh-TW" dirty="0" smtClean="0"/>
              <a:t>INFOCOM ‘12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1678970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for application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Client </a:t>
            </a:r>
            <a:r>
              <a:rPr lang="en-US" altLang="zh-TW" dirty="0" smtClean="0"/>
              <a:t>Handler</a:t>
            </a:r>
          </a:p>
          <a:p>
            <a:pPr lvl="1"/>
            <a:r>
              <a:rPr lang="en-US" altLang="zh-TW" dirty="0" smtClean="0"/>
              <a:t>Communication protocol</a:t>
            </a:r>
            <a:r>
              <a:rPr lang="en-US" altLang="zh-TW" dirty="0"/>
              <a:t>, </a:t>
            </a:r>
            <a:r>
              <a:rPr lang="en-US" altLang="zh-TW" dirty="0" smtClean="0"/>
              <a:t>managing connections from clients, receiving and executing </a:t>
            </a:r>
            <a:r>
              <a:rPr lang="en-US" altLang="zh-TW" dirty="0"/>
              <a:t>ofﬂoaded code, and returning results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 err="1"/>
              <a:t>remoteable</a:t>
            </a:r>
            <a:r>
              <a:rPr lang="en-US" altLang="zh-TW" dirty="0"/>
              <a:t> method is called using </a:t>
            </a:r>
            <a:r>
              <a:rPr lang="en-US" altLang="zh-TW" dirty="0" smtClean="0"/>
              <a:t>Java reﬂection </a:t>
            </a:r>
            <a:r>
              <a:rPr lang="en-US" altLang="zh-TW" dirty="0"/>
              <a:t>and the </a:t>
            </a:r>
            <a:r>
              <a:rPr lang="en-US" altLang="zh-TW" dirty="0" smtClean="0"/>
              <a:t>result </a:t>
            </a:r>
            <a:r>
              <a:rPr lang="en-US" altLang="zh-TW" dirty="0"/>
              <a:t>or exception </a:t>
            </a:r>
            <a:r>
              <a:rPr lang="en-US" altLang="zh-TW" dirty="0" smtClean="0"/>
              <a:t>is </a:t>
            </a:r>
            <a:r>
              <a:rPr lang="en-US" altLang="zh-TW" dirty="0"/>
              <a:t>sent </a:t>
            </a:r>
            <a:r>
              <a:rPr lang="en-US" altLang="zh-TW" dirty="0" smtClean="0"/>
              <a:t>back to client.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In case of </a:t>
            </a:r>
            <a:r>
              <a:rPr lang="en-US" altLang="zh-TW" dirty="0" err="1" smtClean="0"/>
              <a:t>OutOfMemoryError</a:t>
            </a:r>
            <a:r>
              <a:rPr lang="en-US" altLang="zh-TW" dirty="0"/>
              <a:t>, </a:t>
            </a:r>
            <a:r>
              <a:rPr lang="en-US" altLang="zh-TW" dirty="0" smtClean="0"/>
              <a:t>the Client Handler does not </a:t>
            </a:r>
            <a:r>
              <a:rPr lang="en-US" altLang="zh-TW" dirty="0"/>
              <a:t>send </a:t>
            </a:r>
            <a:r>
              <a:rPr lang="en-US" altLang="zh-TW" dirty="0" smtClean="0"/>
              <a:t>it back to the client directly, it try to execute the method on a more powerful clone.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Client Handler also sends proﬁling data for future ofﬂoading decisions.</a:t>
            </a:r>
          </a:p>
        </p:txBody>
      </p:sp>
    </p:spTree>
    <p:extLst>
      <p:ext uri="{BB962C8B-B14F-4D97-AF65-F5344CB8AC3E}">
        <p14:creationId xmlns:p14="http://schemas.microsoft.com/office/powerpoint/2010/main" xmlns="" val="2417827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for application server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Cloud Infrastructure</a:t>
            </a:r>
          </a:p>
          <a:p>
            <a:pPr lvl="1"/>
            <a:r>
              <a:rPr lang="en-US" altLang="zh-TW" dirty="0" smtClean="0"/>
              <a:t>Build </a:t>
            </a:r>
            <a:r>
              <a:rPr lang="en-US" altLang="zh-TW" dirty="0"/>
              <a:t>a customized </a:t>
            </a:r>
            <a:r>
              <a:rPr lang="en-US" altLang="zh-TW" dirty="0" smtClean="0"/>
              <a:t>version of </a:t>
            </a:r>
            <a:r>
              <a:rPr lang="en-US" altLang="zh-TW" dirty="0"/>
              <a:t>Android x86, leaving out unnecessary components </a:t>
            </a:r>
            <a:r>
              <a:rPr lang="en-US" altLang="zh-TW" dirty="0" smtClean="0"/>
              <a:t>and running </a:t>
            </a:r>
            <a:r>
              <a:rPr lang="en-US" altLang="zh-TW" dirty="0"/>
              <a:t>on </a:t>
            </a:r>
            <a:r>
              <a:rPr lang="en-US" altLang="zh-TW" dirty="0" err="1" smtClean="0"/>
              <a:t>VirtualBox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/>
              <a:t>There are 6 types of VMs with different </a:t>
            </a:r>
            <a:r>
              <a:rPr lang="en-US" altLang="zh-TW" dirty="0" smtClean="0"/>
              <a:t>conﬁgurations of CPU and  memory.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3717032"/>
            <a:ext cx="8409739" cy="2501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59221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</a:t>
            </a:r>
            <a:r>
              <a:rPr lang="en-US" altLang="zh-TW" dirty="0" smtClean="0"/>
              <a:t>rofiling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dirty="0" err="1" smtClean="0"/>
              <a:t>ThinkAir</a:t>
            </a:r>
            <a:r>
              <a:rPr lang="en-US" altLang="zh-TW" dirty="0" smtClean="0"/>
              <a:t> </a:t>
            </a:r>
            <a:r>
              <a:rPr lang="en-US" altLang="zh-TW" dirty="0"/>
              <a:t>includes three proﬁlers (</a:t>
            </a:r>
            <a:r>
              <a:rPr lang="en-US" altLang="zh-TW" dirty="0" smtClean="0"/>
              <a:t>hardware, software</a:t>
            </a:r>
            <a:r>
              <a:rPr lang="en-US" altLang="zh-TW" dirty="0"/>
              <a:t>, </a:t>
            </a:r>
            <a:r>
              <a:rPr lang="en-US" altLang="zh-TW" dirty="0" smtClean="0"/>
              <a:t>and  </a:t>
            </a:r>
            <a:r>
              <a:rPr lang="en-US" altLang="zh-TW" dirty="0"/>
              <a:t>network</a:t>
            </a:r>
            <a:r>
              <a:rPr lang="en-US" altLang="zh-TW" dirty="0" smtClean="0"/>
              <a:t>), </a:t>
            </a:r>
            <a:r>
              <a:rPr lang="en-US" altLang="zh-TW" dirty="0"/>
              <a:t>which </a:t>
            </a:r>
            <a:r>
              <a:rPr lang="en-US" altLang="zh-TW" dirty="0" smtClean="0"/>
              <a:t>collect variant data and feed into </a:t>
            </a:r>
            <a:r>
              <a:rPr lang="en-US" altLang="zh-TW" dirty="0"/>
              <a:t>the energy estimation </a:t>
            </a:r>
            <a:r>
              <a:rPr lang="en-US" altLang="zh-TW" dirty="0" smtClean="0"/>
              <a:t>model.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Use Android </a:t>
            </a:r>
            <a:r>
              <a:rPr lang="en-US" altLang="zh-TW" dirty="0"/>
              <a:t>intents </a:t>
            </a:r>
            <a:r>
              <a:rPr lang="en-US" altLang="zh-TW" dirty="0" smtClean="0"/>
              <a:t>to keep track of important </a:t>
            </a:r>
            <a:r>
              <a:rPr lang="en-US" altLang="zh-TW" dirty="0"/>
              <a:t>environmental parameters (battery levels, data connectivity </a:t>
            </a:r>
            <a:r>
              <a:rPr lang="en-US" altLang="zh-TW" dirty="0" smtClean="0"/>
              <a:t>and connection types).</a:t>
            </a:r>
          </a:p>
          <a:p>
            <a:endParaRPr lang="en-US" altLang="zh-TW" dirty="0"/>
          </a:p>
          <a:p>
            <a:r>
              <a:rPr lang="en-US" altLang="zh-TW" dirty="0"/>
              <a:t>Hardware </a:t>
            </a:r>
            <a:r>
              <a:rPr lang="en-US" altLang="zh-TW" dirty="0" smtClean="0"/>
              <a:t>Proﬁler</a:t>
            </a:r>
          </a:p>
          <a:p>
            <a:pPr lvl="1"/>
            <a:r>
              <a:rPr lang="en-US" altLang="zh-TW" b="1" dirty="0" smtClean="0"/>
              <a:t>CPU</a:t>
            </a:r>
            <a:r>
              <a:rPr lang="en-US" altLang="zh-TW" dirty="0" smtClean="0"/>
              <a:t> : The CPU state is idle or have a utilization from 1–100</a:t>
            </a:r>
            <a:r>
              <a:rPr lang="en-US" altLang="zh-TW" dirty="0"/>
              <a:t>% </a:t>
            </a:r>
          </a:p>
          <a:p>
            <a:pPr lvl="1"/>
            <a:r>
              <a:rPr lang="en-US" altLang="zh-TW" b="1" dirty="0" smtClean="0"/>
              <a:t>Screen</a:t>
            </a:r>
            <a:r>
              <a:rPr lang="en-US" altLang="zh-TW" dirty="0" smtClean="0"/>
              <a:t> : </a:t>
            </a:r>
            <a:r>
              <a:rPr lang="en-US" altLang="zh-TW" dirty="0"/>
              <a:t>The LCD </a:t>
            </a:r>
            <a:r>
              <a:rPr lang="en-US" altLang="zh-TW" dirty="0" smtClean="0"/>
              <a:t>scree brightness </a:t>
            </a:r>
            <a:r>
              <a:rPr lang="en-US" altLang="zh-TW" dirty="0"/>
              <a:t>level </a:t>
            </a:r>
            <a:r>
              <a:rPr lang="en-US" altLang="zh-TW" dirty="0" smtClean="0"/>
              <a:t>between 0–255.</a:t>
            </a:r>
            <a:endParaRPr lang="en-US" altLang="zh-TW" dirty="0"/>
          </a:p>
          <a:p>
            <a:pPr lvl="1"/>
            <a:r>
              <a:rPr lang="en-US" altLang="zh-TW" b="1" dirty="0" err="1" smtClean="0"/>
              <a:t>WiFi</a:t>
            </a:r>
            <a:r>
              <a:rPr lang="en-US" altLang="zh-TW" dirty="0" smtClean="0"/>
              <a:t> : </a:t>
            </a:r>
            <a:r>
              <a:rPr lang="en-US" altLang="zh-TW" dirty="0"/>
              <a:t>The power state of </a:t>
            </a:r>
            <a:r>
              <a:rPr lang="en-US" altLang="zh-TW" dirty="0" err="1"/>
              <a:t>WiFi</a:t>
            </a:r>
            <a:r>
              <a:rPr lang="en-US" altLang="zh-TW" dirty="0"/>
              <a:t> interface </a:t>
            </a:r>
            <a:r>
              <a:rPr lang="en-US" altLang="zh-TW" dirty="0" smtClean="0"/>
              <a:t>is </a:t>
            </a:r>
            <a:r>
              <a:rPr lang="en-US" altLang="zh-TW" dirty="0"/>
              <a:t>low </a:t>
            </a:r>
            <a:r>
              <a:rPr lang="en-US" altLang="zh-TW" dirty="0" smtClean="0"/>
              <a:t>or high.</a:t>
            </a:r>
            <a:endParaRPr lang="en-US" altLang="zh-TW" dirty="0"/>
          </a:p>
          <a:p>
            <a:pPr lvl="1"/>
            <a:r>
              <a:rPr lang="en-US" altLang="zh-TW" b="1" dirty="0" smtClean="0"/>
              <a:t>3G</a:t>
            </a:r>
            <a:r>
              <a:rPr lang="en-US" altLang="zh-TW" dirty="0" smtClean="0"/>
              <a:t> </a:t>
            </a:r>
            <a:r>
              <a:rPr lang="en-US" altLang="zh-TW" dirty="0"/>
              <a:t>:</a:t>
            </a:r>
            <a:r>
              <a:rPr lang="en-US" altLang="zh-TW" dirty="0" smtClean="0"/>
              <a:t> </a:t>
            </a:r>
            <a:r>
              <a:rPr lang="en-US" altLang="zh-TW" dirty="0"/>
              <a:t>The </a:t>
            </a:r>
            <a:r>
              <a:rPr lang="en-US" altLang="zh-TW" dirty="0" smtClean="0"/>
              <a:t>3G radio can be either idle</a:t>
            </a:r>
            <a:r>
              <a:rPr lang="en-US" altLang="zh-TW" dirty="0"/>
              <a:t>, </a:t>
            </a:r>
            <a:r>
              <a:rPr lang="en-US" altLang="zh-TW" dirty="0" smtClean="0"/>
              <a:t>or in use with a shared </a:t>
            </a:r>
            <a:r>
              <a:rPr lang="en-US" altLang="zh-TW" dirty="0"/>
              <a:t>or dedicated channel.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63011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Profiling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Software </a:t>
            </a:r>
            <a:r>
              <a:rPr lang="en-US" altLang="zh-TW" dirty="0" smtClean="0"/>
              <a:t>Proﬁler</a:t>
            </a:r>
          </a:p>
          <a:p>
            <a:pPr lvl="1"/>
            <a:r>
              <a:rPr lang="en-US" altLang="zh-TW" dirty="0" smtClean="0"/>
              <a:t>Software Proﬁler </a:t>
            </a:r>
            <a:r>
              <a:rPr lang="en-US" altLang="zh-TW" dirty="0"/>
              <a:t>uses the standard Android Debug API to record </a:t>
            </a:r>
            <a:r>
              <a:rPr lang="en-US" altLang="zh-TW" dirty="0" smtClean="0"/>
              <a:t>the following </a:t>
            </a:r>
            <a:r>
              <a:rPr lang="en-US" altLang="zh-TW" dirty="0"/>
              <a:t>information</a:t>
            </a:r>
            <a:r>
              <a:rPr lang="en-US" altLang="zh-TW" dirty="0" smtClean="0"/>
              <a:t>.</a:t>
            </a:r>
          </a:p>
          <a:p>
            <a:pPr lvl="2"/>
            <a:r>
              <a:rPr lang="en-US" altLang="zh-TW" dirty="0"/>
              <a:t>Overall execution time of the </a:t>
            </a:r>
            <a:r>
              <a:rPr lang="en-US" altLang="zh-TW" dirty="0" smtClean="0"/>
              <a:t>method</a:t>
            </a:r>
            <a:endParaRPr lang="en-US" altLang="zh-TW" dirty="0"/>
          </a:p>
          <a:p>
            <a:pPr lvl="2"/>
            <a:r>
              <a:rPr lang="en-US" altLang="zh-TW" dirty="0" smtClean="0"/>
              <a:t>Thread </a:t>
            </a:r>
            <a:r>
              <a:rPr lang="en-US" altLang="zh-TW" dirty="0"/>
              <a:t>CPU time of the </a:t>
            </a:r>
            <a:r>
              <a:rPr lang="en-US" altLang="zh-TW" dirty="0" smtClean="0"/>
              <a:t>method</a:t>
            </a:r>
            <a:endParaRPr lang="en-US" altLang="zh-TW" dirty="0"/>
          </a:p>
          <a:p>
            <a:pPr lvl="2"/>
            <a:r>
              <a:rPr lang="en-US" altLang="zh-TW" dirty="0" smtClean="0"/>
              <a:t>Number </a:t>
            </a:r>
            <a:r>
              <a:rPr lang="en-US" altLang="zh-TW" dirty="0"/>
              <a:t>of instructions executed</a:t>
            </a:r>
          </a:p>
          <a:p>
            <a:pPr lvl="2"/>
            <a:r>
              <a:rPr lang="en-US" altLang="zh-TW" dirty="0" smtClean="0"/>
              <a:t>Number </a:t>
            </a:r>
            <a:r>
              <a:rPr lang="en-US" altLang="zh-TW" dirty="0"/>
              <a:t>of method </a:t>
            </a:r>
            <a:r>
              <a:rPr lang="en-US" altLang="zh-TW" dirty="0" smtClean="0"/>
              <a:t>calls</a:t>
            </a:r>
            <a:endParaRPr lang="en-US" altLang="zh-TW" dirty="0"/>
          </a:p>
          <a:p>
            <a:pPr lvl="2"/>
            <a:r>
              <a:rPr lang="en-US" altLang="zh-TW" dirty="0" smtClean="0"/>
              <a:t>Thread </a:t>
            </a:r>
            <a:r>
              <a:rPr lang="en-US" altLang="zh-TW" dirty="0"/>
              <a:t>memory allocation </a:t>
            </a:r>
            <a:r>
              <a:rPr lang="en-US" altLang="zh-TW" dirty="0" smtClean="0"/>
              <a:t>size</a:t>
            </a:r>
            <a:endParaRPr lang="en-US" altLang="zh-TW" dirty="0"/>
          </a:p>
          <a:p>
            <a:pPr lvl="2"/>
            <a:r>
              <a:rPr lang="en-US" altLang="zh-TW" dirty="0" smtClean="0"/>
              <a:t>Garbage </a:t>
            </a:r>
            <a:r>
              <a:rPr lang="en-US" altLang="zh-TW" dirty="0"/>
              <a:t>Collector invocation count, both for the </a:t>
            </a:r>
            <a:r>
              <a:rPr lang="en-US" altLang="zh-TW" dirty="0" smtClean="0"/>
              <a:t>current thread </a:t>
            </a:r>
            <a:r>
              <a:rPr lang="en-US" altLang="zh-TW" dirty="0"/>
              <a:t>and globally.</a:t>
            </a:r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7013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Profiling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Network </a:t>
            </a:r>
            <a:r>
              <a:rPr lang="en-US" altLang="zh-TW" dirty="0" smtClean="0"/>
              <a:t>Proﬁler</a:t>
            </a:r>
          </a:p>
          <a:p>
            <a:pPr lvl="1"/>
            <a:r>
              <a:rPr lang="en-US" altLang="zh-TW" dirty="0"/>
              <a:t>A</a:t>
            </a:r>
            <a:r>
              <a:rPr lang="en-US" altLang="zh-TW" dirty="0" smtClean="0"/>
              <a:t>ccount </a:t>
            </a:r>
            <a:r>
              <a:rPr lang="en-US" altLang="zh-TW" dirty="0"/>
              <a:t>many different sets of parameters, by combining </a:t>
            </a:r>
            <a:r>
              <a:rPr lang="en-US" altLang="zh-TW" dirty="0" smtClean="0"/>
              <a:t>both intent </a:t>
            </a:r>
            <a:r>
              <a:rPr lang="en-US" altLang="zh-TW" dirty="0"/>
              <a:t>and instrumentation-based </a:t>
            </a:r>
            <a:r>
              <a:rPr lang="en-US" altLang="zh-TW" dirty="0" smtClean="0"/>
              <a:t>proﬁling.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racks several other parameters, </a:t>
            </a:r>
            <a:r>
              <a:rPr lang="en-US" altLang="zh-TW" dirty="0"/>
              <a:t>including the </a:t>
            </a:r>
            <a:r>
              <a:rPr lang="en-US" altLang="zh-TW" dirty="0" smtClean="0"/>
              <a:t>number of </a:t>
            </a:r>
            <a:r>
              <a:rPr lang="en-US" altLang="zh-TW" dirty="0"/>
              <a:t>packets </a:t>
            </a:r>
            <a:r>
              <a:rPr lang="en-US" altLang="zh-TW" dirty="0" smtClean="0"/>
              <a:t>transmitted and received per second</a:t>
            </a:r>
            <a:r>
              <a:rPr lang="en-US" altLang="zh-TW" dirty="0"/>
              <a:t>, </a:t>
            </a:r>
            <a:r>
              <a:rPr lang="en-US" altLang="zh-TW" dirty="0" smtClean="0"/>
              <a:t>uplink channel </a:t>
            </a:r>
            <a:r>
              <a:rPr lang="en-US" altLang="zh-TW" dirty="0"/>
              <a:t>rate and </a:t>
            </a:r>
            <a:r>
              <a:rPr lang="en-US" altLang="zh-TW" dirty="0" smtClean="0"/>
              <a:t>uplink data </a:t>
            </a:r>
            <a:r>
              <a:rPr lang="en-US" altLang="zh-TW" dirty="0"/>
              <a:t>rate for the </a:t>
            </a:r>
            <a:r>
              <a:rPr lang="en-US" altLang="zh-TW" dirty="0" err="1"/>
              <a:t>WiFi</a:t>
            </a:r>
            <a:r>
              <a:rPr lang="en-US" altLang="zh-TW" dirty="0"/>
              <a:t> interface, a</a:t>
            </a:r>
            <a:r>
              <a:rPr lang="en-US" altLang="zh-TW" dirty="0" smtClean="0"/>
              <a:t>nd receiving </a:t>
            </a:r>
            <a:r>
              <a:rPr lang="en-US" altLang="zh-TW" dirty="0"/>
              <a:t>and transmitting data rate for the 3G interface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/>
          </a:p>
          <a:p>
            <a:r>
              <a:rPr lang="en-US" altLang="zh-TW" dirty="0"/>
              <a:t>Energy Estimation Model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Use a modified </a:t>
            </a:r>
            <a:r>
              <a:rPr lang="en-US" altLang="zh-TW" dirty="0"/>
              <a:t>the original </a:t>
            </a:r>
            <a:r>
              <a:rPr lang="en-US" altLang="zh-TW" dirty="0" err="1" smtClean="0"/>
              <a:t>PowerTutor</a:t>
            </a:r>
            <a:r>
              <a:rPr lang="en-US" altLang="zh-TW" dirty="0" smtClean="0"/>
              <a:t> </a:t>
            </a:r>
            <a:r>
              <a:rPr lang="en-US" altLang="zh-TW" sz="1600" dirty="0" smtClean="0"/>
              <a:t>[1] </a:t>
            </a:r>
            <a:r>
              <a:rPr lang="en-US" altLang="zh-TW" dirty="0" smtClean="0"/>
              <a:t>model.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The maximum error is 6.27%.</a:t>
            </a:r>
          </a:p>
          <a:p>
            <a:pPr lvl="1"/>
            <a:endParaRPr lang="en-US" altLang="zh-TW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r>
              <a:rPr lang="en-US" altLang="zh-TW" sz="1800" dirty="0" smtClean="0"/>
              <a:t>		[</a:t>
            </a:r>
            <a:r>
              <a:rPr lang="en-US" altLang="zh-TW" sz="1800" dirty="0"/>
              <a:t>1] </a:t>
            </a:r>
            <a:r>
              <a:rPr lang="en-US" altLang="zh-TW" sz="1800" dirty="0">
                <a:hlinkClick r:id="rId2"/>
              </a:rPr>
              <a:t>http://ziyang.eecs.umich.edu/projects/powertutor/</a:t>
            </a:r>
            <a:endParaRPr lang="en-US" altLang="zh-TW" sz="1800" dirty="0" smtClean="0"/>
          </a:p>
        </p:txBody>
      </p:sp>
    </p:spTree>
    <p:extLst>
      <p:ext uri="{BB962C8B-B14F-4D97-AF65-F5344CB8AC3E}">
        <p14:creationId xmlns:p14="http://schemas.microsoft.com/office/powerpoint/2010/main" xmlns="" val="137717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Evaluation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Consider </a:t>
            </a:r>
            <a:r>
              <a:rPr lang="en-US" altLang="zh-TW" dirty="0"/>
              <a:t>four complete benchmark </a:t>
            </a:r>
            <a:r>
              <a:rPr lang="en-US" altLang="zh-TW" dirty="0" smtClean="0"/>
              <a:t>applications : a solver for the classic N-Queens </a:t>
            </a:r>
            <a:r>
              <a:rPr lang="en-US" altLang="zh-TW" dirty="0"/>
              <a:t>problem, </a:t>
            </a:r>
            <a:r>
              <a:rPr lang="en-US" altLang="zh-TW" dirty="0" smtClean="0"/>
              <a:t>a face detection application</a:t>
            </a:r>
            <a:r>
              <a:rPr lang="en-US" altLang="zh-TW" dirty="0"/>
              <a:t>, a v</a:t>
            </a:r>
            <a:r>
              <a:rPr lang="en-US" altLang="zh-TW" dirty="0" smtClean="0"/>
              <a:t>irus </a:t>
            </a:r>
            <a:r>
              <a:rPr lang="en-US" altLang="zh-TW" dirty="0"/>
              <a:t>scanning application, and an </a:t>
            </a:r>
            <a:r>
              <a:rPr lang="en-US" altLang="zh-TW" dirty="0" smtClean="0"/>
              <a:t>application combining </a:t>
            </a:r>
            <a:r>
              <a:rPr lang="en-US" altLang="zh-TW" dirty="0"/>
              <a:t>two pictures into an unique </a:t>
            </a:r>
            <a:r>
              <a:rPr lang="en-US" altLang="zh-TW" dirty="0" smtClean="0"/>
              <a:t>large one.</a:t>
            </a:r>
          </a:p>
          <a:p>
            <a:endParaRPr lang="en-US" altLang="zh-TW" dirty="0"/>
          </a:p>
          <a:p>
            <a:r>
              <a:rPr lang="en-US" altLang="zh-TW" dirty="0"/>
              <a:t>R</a:t>
            </a:r>
            <a:r>
              <a:rPr lang="en-US" altLang="zh-TW" dirty="0" smtClean="0"/>
              <a:t>un the </a:t>
            </a:r>
            <a:r>
              <a:rPr lang="en-US" altLang="zh-TW" dirty="0"/>
              <a:t>experiments </a:t>
            </a:r>
            <a:r>
              <a:rPr lang="en-US" altLang="zh-TW" dirty="0" smtClean="0"/>
              <a:t>under </a:t>
            </a:r>
            <a:r>
              <a:rPr lang="en-US" altLang="zh-TW" dirty="0"/>
              <a:t>four </a:t>
            </a:r>
            <a:r>
              <a:rPr lang="en-US" altLang="zh-TW" dirty="0" smtClean="0"/>
              <a:t>different connectivity </a:t>
            </a:r>
            <a:r>
              <a:rPr lang="en-US" altLang="zh-TW" dirty="0"/>
              <a:t>scenarios as follows.</a:t>
            </a:r>
          </a:p>
          <a:p>
            <a:pPr lvl="1"/>
            <a:r>
              <a:rPr lang="en-US" altLang="zh-TW" b="1" dirty="0" smtClean="0"/>
              <a:t>Phone</a:t>
            </a:r>
            <a:r>
              <a:rPr lang="en-US" altLang="zh-TW" dirty="0" smtClean="0"/>
              <a:t> : </a:t>
            </a:r>
            <a:r>
              <a:rPr lang="en-US" altLang="zh-TW" dirty="0" err="1"/>
              <a:t>E</a:t>
            </a:r>
            <a:r>
              <a:rPr lang="en-US" altLang="zh-TW" dirty="0" err="1" smtClean="0"/>
              <a:t>executed</a:t>
            </a:r>
            <a:r>
              <a:rPr lang="en-US" altLang="zh-TW" dirty="0" smtClean="0"/>
              <a:t> </a:t>
            </a:r>
            <a:r>
              <a:rPr lang="en-US" altLang="zh-TW" dirty="0"/>
              <a:t>on the </a:t>
            </a:r>
            <a:r>
              <a:rPr lang="en-US" altLang="zh-TW" dirty="0" smtClean="0"/>
              <a:t>phone.</a:t>
            </a:r>
            <a:endParaRPr lang="en-US" altLang="zh-TW" dirty="0"/>
          </a:p>
          <a:p>
            <a:pPr lvl="1"/>
            <a:r>
              <a:rPr lang="en-US" altLang="zh-TW" b="1" dirty="0" err="1" smtClean="0"/>
              <a:t>WiFi</a:t>
            </a:r>
            <a:r>
              <a:rPr lang="en-US" altLang="zh-TW" b="1" dirty="0" smtClean="0"/>
              <a:t>-Local</a:t>
            </a:r>
            <a:r>
              <a:rPr lang="en-US" altLang="zh-TW" dirty="0" smtClean="0"/>
              <a:t> : </a:t>
            </a:r>
            <a:r>
              <a:rPr lang="en-US" altLang="zh-TW" dirty="0"/>
              <a:t>D</a:t>
            </a:r>
            <a:r>
              <a:rPr lang="en-US" altLang="zh-TW" dirty="0" smtClean="0"/>
              <a:t>irectly </a:t>
            </a:r>
            <a:r>
              <a:rPr lang="en-US" altLang="zh-TW" dirty="0"/>
              <a:t>connects to a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router attached </a:t>
            </a:r>
            <a:r>
              <a:rPr lang="en-US" altLang="zh-TW" dirty="0"/>
              <a:t>to the cloud server via </a:t>
            </a:r>
            <a:r>
              <a:rPr lang="en-US" altLang="zh-TW" dirty="0" err="1"/>
              <a:t>WiFi</a:t>
            </a:r>
            <a:r>
              <a:rPr lang="en-US" altLang="zh-TW" dirty="0"/>
              <a:t> </a:t>
            </a:r>
            <a:r>
              <a:rPr lang="en-US" altLang="zh-TW" dirty="0" smtClean="0"/>
              <a:t>link.</a:t>
            </a:r>
            <a:endParaRPr lang="en-US" altLang="zh-TW" dirty="0"/>
          </a:p>
          <a:p>
            <a:pPr lvl="1"/>
            <a:r>
              <a:rPr lang="en-US" altLang="zh-TW" b="1" dirty="0" err="1" smtClean="0"/>
              <a:t>WiFi</a:t>
            </a:r>
            <a:r>
              <a:rPr lang="en-US" altLang="zh-TW" b="1" dirty="0" smtClean="0"/>
              <a:t>-Internet</a:t>
            </a:r>
            <a:r>
              <a:rPr lang="en-US" altLang="zh-TW" dirty="0" smtClean="0"/>
              <a:t> : </a:t>
            </a:r>
            <a:r>
              <a:rPr lang="en-US" altLang="zh-TW" dirty="0"/>
              <a:t>C</a:t>
            </a:r>
            <a:r>
              <a:rPr lang="en-US" altLang="zh-TW" dirty="0" smtClean="0"/>
              <a:t>onnects to the cloud server using </a:t>
            </a:r>
            <a:r>
              <a:rPr lang="en-US" altLang="zh-TW" dirty="0"/>
              <a:t>a normal </a:t>
            </a:r>
            <a:r>
              <a:rPr lang="en-US" altLang="zh-TW" dirty="0" err="1"/>
              <a:t>WiFi</a:t>
            </a:r>
            <a:r>
              <a:rPr lang="en-US" altLang="zh-TW" dirty="0"/>
              <a:t> access point via the </a:t>
            </a:r>
            <a:r>
              <a:rPr lang="en-US" altLang="zh-TW" dirty="0" smtClean="0"/>
              <a:t>Internet.</a:t>
            </a:r>
            <a:endParaRPr lang="en-US" altLang="zh-TW" dirty="0"/>
          </a:p>
          <a:p>
            <a:pPr lvl="1"/>
            <a:r>
              <a:rPr lang="en-US" altLang="zh-TW" b="1" dirty="0" smtClean="0"/>
              <a:t>3G</a:t>
            </a:r>
            <a:r>
              <a:rPr lang="en-US" altLang="zh-TW" dirty="0" smtClean="0"/>
              <a:t> : Connected </a:t>
            </a:r>
            <a:r>
              <a:rPr lang="en-US" altLang="zh-TW" dirty="0"/>
              <a:t>to the cloud using 3G </a:t>
            </a:r>
            <a:r>
              <a:rPr lang="en-US" altLang="zh-TW" dirty="0" smtClean="0"/>
              <a:t>data network</a:t>
            </a:r>
            <a:r>
              <a:rPr lang="en-US" altLang="zh-TW" dirty="0"/>
              <a:t>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xmlns="" val="23035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N-Queens </a:t>
            </a:r>
            <a:r>
              <a:rPr lang="en-US" altLang="zh-TW" dirty="0" smtClean="0"/>
              <a:t>puzzle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Implement the algorithm </a:t>
            </a:r>
            <a:r>
              <a:rPr lang="en-US" altLang="zh-TW" dirty="0"/>
              <a:t>to ﬁnd all solutions for the N-Queens Puzzle </a:t>
            </a:r>
            <a:r>
              <a:rPr lang="en-US" altLang="zh-TW" dirty="0" smtClean="0"/>
              <a:t>and return </a:t>
            </a:r>
            <a:r>
              <a:rPr lang="en-US" altLang="zh-TW" dirty="0"/>
              <a:t>the number of solutions </a:t>
            </a:r>
            <a:r>
              <a:rPr lang="en-US" altLang="zh-TW" dirty="0" smtClean="0"/>
              <a:t>found.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When N &gt; 5, offloading to cloud </a:t>
            </a:r>
            <a:r>
              <a:rPr lang="en-US" altLang="zh-TW" dirty="0">
                <a:solidFill>
                  <a:srgbClr val="FF0000"/>
                </a:solidFill>
              </a:rPr>
              <a:t>is more efficient </a:t>
            </a:r>
            <a:r>
              <a:rPr lang="en-US" altLang="zh-TW" dirty="0" smtClean="0">
                <a:solidFill>
                  <a:srgbClr val="FF0000"/>
                </a:solidFill>
              </a:rPr>
              <a:t>than executing on phone.</a:t>
            </a:r>
            <a:r>
              <a:rPr lang="en-US" altLang="zh-TW" dirty="0" smtClean="0"/>
              <a:t>   </a:t>
            </a:r>
          </a:p>
          <a:p>
            <a:r>
              <a:rPr lang="en-US" altLang="zh-TW" dirty="0" err="1" smtClean="0">
                <a:solidFill>
                  <a:srgbClr val="FF0000"/>
                </a:solidFill>
              </a:rPr>
              <a:t>WiFi</a:t>
            </a:r>
            <a:r>
              <a:rPr lang="en-US" altLang="zh-TW" dirty="0" smtClean="0">
                <a:solidFill>
                  <a:srgbClr val="FF0000"/>
                </a:solidFill>
              </a:rPr>
              <a:t> Local is the most efficient offloading method.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8987" y="3717032"/>
            <a:ext cx="6192688" cy="2890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1675" y="4129283"/>
            <a:ext cx="2609755" cy="2066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487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Face </a:t>
            </a:r>
            <a:r>
              <a:rPr lang="en-US" altLang="zh-TW" dirty="0" smtClean="0"/>
              <a:t>detection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A simple </a:t>
            </a:r>
            <a:r>
              <a:rPr lang="en-US" altLang="zh-TW" dirty="0"/>
              <a:t>face </a:t>
            </a:r>
            <a:r>
              <a:rPr lang="en-US" altLang="zh-TW" dirty="0" smtClean="0"/>
              <a:t>detection </a:t>
            </a:r>
            <a:r>
              <a:rPr lang="en-US" altLang="zh-TW" dirty="0"/>
              <a:t>program </a:t>
            </a:r>
            <a:r>
              <a:rPr lang="en-US" altLang="zh-TW" dirty="0" smtClean="0"/>
              <a:t>that counts the </a:t>
            </a:r>
            <a:r>
              <a:rPr lang="en-US" altLang="zh-TW" dirty="0"/>
              <a:t>number of faces </a:t>
            </a:r>
            <a:r>
              <a:rPr lang="en-US" altLang="zh-TW" dirty="0" smtClean="0"/>
              <a:t>in a picture.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When detect multiple picture, </a:t>
            </a:r>
            <a:r>
              <a:rPr lang="en-US" altLang="zh-TW" dirty="0">
                <a:solidFill>
                  <a:srgbClr val="FF0000"/>
                </a:solidFill>
              </a:rPr>
              <a:t>offloading to cloud is more efficient than executing on phone</a:t>
            </a:r>
            <a:r>
              <a:rPr lang="en-US" altLang="zh-TW" dirty="0" smtClean="0">
                <a:solidFill>
                  <a:srgbClr val="FF0000"/>
                </a:solidFill>
              </a:rPr>
              <a:t>.</a:t>
            </a:r>
            <a:endParaRPr lang="en-US" altLang="zh-TW" dirty="0"/>
          </a:p>
          <a:p>
            <a:endParaRPr lang="zh-TW" alt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8" y="3858544"/>
            <a:ext cx="6155738" cy="2297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3573016"/>
            <a:ext cx="2664296" cy="21568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3838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Virus s</a:t>
            </a:r>
            <a:r>
              <a:rPr lang="en-US" altLang="zh-TW" dirty="0" smtClean="0"/>
              <a:t>canning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</a:t>
            </a:r>
            <a:r>
              <a:rPr lang="en-US" altLang="zh-TW" dirty="0" smtClean="0"/>
              <a:t> virus </a:t>
            </a:r>
            <a:r>
              <a:rPr lang="en-US" altLang="zh-TW" dirty="0"/>
              <a:t>detection </a:t>
            </a:r>
            <a:r>
              <a:rPr lang="en-US" altLang="zh-TW" dirty="0" smtClean="0"/>
              <a:t>algorithm for Android, which </a:t>
            </a:r>
            <a:r>
              <a:rPr lang="en-US" altLang="zh-TW" dirty="0"/>
              <a:t>takes </a:t>
            </a:r>
            <a:r>
              <a:rPr lang="en-US" altLang="zh-TW" dirty="0" smtClean="0"/>
              <a:t>a database of 1000 virus signatures.</a:t>
            </a:r>
          </a:p>
          <a:p>
            <a:r>
              <a:rPr lang="en-US" altLang="zh-TW" dirty="0"/>
              <a:t>T</a:t>
            </a:r>
            <a:r>
              <a:rPr lang="en-US" altLang="zh-TW" dirty="0" smtClean="0"/>
              <a:t>he number of ﬁles is around 3,500.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Because of the large data transfer, they only consider communication energy consumption.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60" y="3927065"/>
            <a:ext cx="7768945" cy="2852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3059832" y="3927065"/>
            <a:ext cx="1436200" cy="16621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49711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Parallelization with </a:t>
            </a:r>
            <a:r>
              <a:rPr lang="en-US" altLang="zh-TW" dirty="0" smtClean="0"/>
              <a:t>multiple </a:t>
            </a:r>
            <a:r>
              <a:rPr lang="en-US" altLang="zh-TW" dirty="0"/>
              <a:t>VM </a:t>
            </a:r>
            <a:r>
              <a:rPr lang="en-US" altLang="zh-TW" dirty="0" smtClean="0"/>
              <a:t>clones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The </a:t>
            </a:r>
            <a:r>
              <a:rPr lang="en-US" altLang="zh-TW" dirty="0"/>
              <a:t>modular architecture of </a:t>
            </a:r>
            <a:r>
              <a:rPr lang="en-US" altLang="zh-TW" dirty="0" smtClean="0"/>
              <a:t>the </a:t>
            </a:r>
            <a:r>
              <a:rPr lang="en-US" altLang="zh-TW" dirty="0" err="1" smtClean="0"/>
              <a:t>ThinkAir</a:t>
            </a:r>
            <a:r>
              <a:rPr lang="en-US" altLang="zh-TW" dirty="0" smtClean="0"/>
              <a:t> </a:t>
            </a:r>
            <a:r>
              <a:rPr lang="en-US" altLang="zh-TW" dirty="0"/>
              <a:t>framework </a:t>
            </a:r>
            <a:r>
              <a:rPr lang="en-US" altLang="zh-TW" dirty="0" smtClean="0"/>
              <a:t>allows programmers </a:t>
            </a:r>
            <a:r>
              <a:rPr lang="en-US" altLang="zh-TW" dirty="0"/>
              <a:t>to implement many parallel algorithms with </a:t>
            </a:r>
            <a:r>
              <a:rPr lang="en-US" altLang="zh-TW" dirty="0" smtClean="0"/>
              <a:t>no modiﬁcation </a:t>
            </a:r>
            <a:r>
              <a:rPr lang="en-US" altLang="zh-TW" dirty="0"/>
              <a:t>to the </a:t>
            </a:r>
            <a:r>
              <a:rPr lang="en-US" altLang="zh-TW" dirty="0" err="1"/>
              <a:t>ThinkAir</a:t>
            </a:r>
            <a:r>
              <a:rPr lang="en-US" altLang="zh-TW" dirty="0"/>
              <a:t> code. 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983718"/>
            <a:ext cx="3930337" cy="3759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5064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Outline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</a:p>
          <a:p>
            <a:r>
              <a:rPr lang="en-US" altLang="zh-TW" dirty="0" smtClean="0"/>
              <a:t>Design and Architecture</a:t>
            </a:r>
          </a:p>
          <a:p>
            <a:r>
              <a:rPr lang="en-US" altLang="zh-TW" dirty="0" smtClean="0"/>
              <a:t>Profiling</a:t>
            </a:r>
          </a:p>
          <a:p>
            <a:r>
              <a:rPr lang="en-US" altLang="zh-TW" dirty="0" smtClean="0"/>
              <a:t>Evaluation</a:t>
            </a:r>
          </a:p>
          <a:p>
            <a:r>
              <a:rPr lang="en-US" altLang="zh-TW" dirty="0" smtClean="0"/>
              <a:t>Summary</a:t>
            </a: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523830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Parallelization with </a:t>
            </a:r>
            <a:r>
              <a:rPr lang="en-US" altLang="zh-TW" dirty="0" smtClean="0"/>
              <a:t>multiple </a:t>
            </a:r>
            <a:r>
              <a:rPr lang="en-US" altLang="zh-TW" dirty="0"/>
              <a:t>VM </a:t>
            </a:r>
            <a:r>
              <a:rPr lang="en-US" altLang="zh-TW" dirty="0" smtClean="0"/>
              <a:t>clones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8-Queen </a:t>
            </a:r>
            <a:r>
              <a:rPr lang="en-US" altLang="zh-TW" dirty="0" smtClean="0"/>
              <a:t>puzzle</a:t>
            </a:r>
          </a:p>
          <a:p>
            <a:pPr lvl="1"/>
            <a:r>
              <a:rPr lang="en-US" altLang="zh-TW" dirty="0"/>
              <a:t>T</a:t>
            </a:r>
            <a:r>
              <a:rPr lang="en-US" altLang="zh-TW" dirty="0" smtClean="0"/>
              <a:t>he problem is split by allocating different regions of the board  </a:t>
            </a:r>
            <a:r>
              <a:rPr lang="en-US" altLang="zh-TW" dirty="0"/>
              <a:t>to </a:t>
            </a:r>
            <a:r>
              <a:rPr lang="en-US" altLang="zh-TW" dirty="0" smtClean="0"/>
              <a:t>different clones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The 4-clone case has the most performance beneﬁts.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1" y="3356992"/>
            <a:ext cx="8604997" cy="30386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2777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Parallelization with </a:t>
            </a:r>
            <a:r>
              <a:rPr lang="en-US" altLang="zh-TW" dirty="0" smtClean="0"/>
              <a:t>multiple </a:t>
            </a:r>
            <a:r>
              <a:rPr lang="en-US" altLang="zh-TW" dirty="0"/>
              <a:t>VM </a:t>
            </a:r>
            <a:r>
              <a:rPr lang="en-US" altLang="zh-TW" dirty="0" smtClean="0"/>
              <a:t>clones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Face </a:t>
            </a:r>
            <a:r>
              <a:rPr lang="en-US" altLang="zh-TW" dirty="0" smtClean="0"/>
              <a:t>detection</a:t>
            </a:r>
          </a:p>
          <a:p>
            <a:pPr lvl="1"/>
            <a:r>
              <a:rPr lang="en-US" altLang="zh-TW" dirty="0" smtClean="0"/>
              <a:t>The100 photos are distributed </a:t>
            </a:r>
            <a:r>
              <a:rPr lang="en-US" altLang="zh-TW" dirty="0"/>
              <a:t>among the </a:t>
            </a:r>
            <a:r>
              <a:rPr lang="en-US" altLang="zh-TW" dirty="0" smtClean="0"/>
              <a:t>secondary for detection.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The 4-clone case has the most performance beneﬁts</a:t>
            </a:r>
            <a:r>
              <a:rPr lang="en-US" altLang="zh-TW" dirty="0" smtClean="0">
                <a:solidFill>
                  <a:srgbClr val="FF0000"/>
                </a:solidFill>
              </a:rPr>
              <a:t>.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3140968"/>
            <a:ext cx="8180147" cy="313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16008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/>
              <a:t>Parallelization with </a:t>
            </a:r>
            <a:r>
              <a:rPr lang="en-US" altLang="zh-TW" dirty="0" smtClean="0"/>
              <a:t>multiple </a:t>
            </a:r>
            <a:r>
              <a:rPr lang="en-US" altLang="zh-TW" dirty="0"/>
              <a:t>VM </a:t>
            </a:r>
            <a:r>
              <a:rPr lang="en-US" altLang="zh-TW" dirty="0" smtClean="0"/>
              <a:t>clones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Virus </a:t>
            </a:r>
            <a:r>
              <a:rPr lang="en-US" altLang="zh-TW" dirty="0" smtClean="0"/>
              <a:t>Scanning</a:t>
            </a:r>
          </a:p>
          <a:p>
            <a:pPr lvl="1"/>
            <a:r>
              <a:rPr lang="en-US" altLang="zh-TW" dirty="0" smtClean="0"/>
              <a:t>The </a:t>
            </a:r>
            <a:r>
              <a:rPr lang="en-US" altLang="zh-TW" dirty="0"/>
              <a:t>ﬁles to be </a:t>
            </a:r>
            <a:r>
              <a:rPr lang="en-US" altLang="zh-TW" dirty="0" smtClean="0"/>
              <a:t>scanned are </a:t>
            </a:r>
            <a:r>
              <a:rPr lang="en-US" altLang="zh-TW" dirty="0"/>
              <a:t>distributed among the </a:t>
            </a:r>
            <a:r>
              <a:rPr lang="en-US" altLang="zh-TW" dirty="0" smtClean="0"/>
              <a:t>clones.</a:t>
            </a:r>
          </a:p>
          <a:p>
            <a:pPr lvl="1"/>
            <a:r>
              <a:rPr lang="en-US" altLang="zh-TW" dirty="0">
                <a:solidFill>
                  <a:srgbClr val="FF0000"/>
                </a:solidFill>
              </a:rPr>
              <a:t>The 4-clone case has the most performance beneﬁts.</a:t>
            </a:r>
            <a:endParaRPr lang="zh-TW" altLang="en-US" dirty="0">
              <a:solidFill>
                <a:srgbClr val="FF0000"/>
              </a:solidFill>
            </a:endParaRPr>
          </a:p>
          <a:p>
            <a:pPr marL="274320" lvl="1" indent="0">
              <a:buNone/>
            </a:pPr>
            <a:endParaRPr lang="zh-TW" altLang="en-US" dirty="0"/>
          </a:p>
          <a:p>
            <a:endParaRPr lang="zh-TW" altLang="en-US" dirty="0"/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3163520"/>
            <a:ext cx="8496944" cy="309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3167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ummary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ThinkAir</a:t>
            </a:r>
            <a:r>
              <a:rPr lang="en-US" altLang="zh-TW" dirty="0"/>
              <a:t>, </a:t>
            </a:r>
            <a:r>
              <a:rPr lang="en-US" altLang="zh-TW" dirty="0" smtClean="0"/>
              <a:t>a framework for ofﬂoading mobile computation </a:t>
            </a:r>
            <a:r>
              <a:rPr lang="en-US" altLang="zh-TW" dirty="0"/>
              <a:t>to the </a:t>
            </a:r>
            <a:r>
              <a:rPr lang="en-US" altLang="zh-TW" dirty="0" smtClean="0"/>
              <a:t>cloud.</a:t>
            </a:r>
          </a:p>
          <a:p>
            <a:endParaRPr lang="en-US" altLang="zh-TW" dirty="0"/>
          </a:p>
          <a:p>
            <a:r>
              <a:rPr lang="en-US" altLang="zh-TW" dirty="0" err="1" smtClean="0"/>
              <a:t>ThinkAir</a:t>
            </a:r>
            <a:r>
              <a:rPr lang="en-US" altLang="zh-TW" dirty="0" smtClean="0"/>
              <a:t> </a:t>
            </a:r>
            <a:r>
              <a:rPr lang="en-US" altLang="zh-TW" dirty="0"/>
              <a:t>requires only simple modiﬁcations to an  application’s source code coupled with use </a:t>
            </a:r>
            <a:r>
              <a:rPr lang="en-US" altLang="zh-TW" dirty="0" err="1" smtClean="0"/>
              <a:t>ThinkAir</a:t>
            </a:r>
            <a:r>
              <a:rPr lang="en-US" altLang="zh-TW" dirty="0" smtClean="0"/>
              <a:t> </a:t>
            </a:r>
            <a:r>
              <a:rPr lang="en-US" altLang="zh-TW" dirty="0"/>
              <a:t>tool-chain</a:t>
            </a:r>
            <a:r>
              <a:rPr lang="en-US" altLang="zh-TW" dirty="0" smtClean="0"/>
              <a:t>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They are continuing the development </a:t>
            </a:r>
            <a:r>
              <a:rPr lang="en-US" altLang="zh-TW" dirty="0"/>
              <a:t>of several key </a:t>
            </a:r>
            <a:r>
              <a:rPr lang="en-US" altLang="zh-TW" dirty="0" smtClean="0"/>
              <a:t>components of </a:t>
            </a:r>
            <a:r>
              <a:rPr lang="en-US" altLang="zh-TW" dirty="0" err="1" smtClean="0"/>
              <a:t>ThinkAir</a:t>
            </a:r>
            <a:r>
              <a:rPr lang="en-US" altLang="zh-TW" dirty="0" smtClean="0"/>
              <a:t> : port </a:t>
            </a:r>
            <a:r>
              <a:rPr lang="en-US" altLang="zh-TW" dirty="0"/>
              <a:t>Android to </a:t>
            </a:r>
            <a:r>
              <a:rPr lang="en-US" altLang="zh-TW" dirty="0" err="1"/>
              <a:t>Xen</a:t>
            </a:r>
            <a:r>
              <a:rPr lang="en-US" altLang="zh-TW" dirty="0"/>
              <a:t> </a:t>
            </a:r>
            <a:r>
              <a:rPr lang="en-US" altLang="zh-TW" dirty="0" smtClean="0"/>
              <a:t>allowing it </a:t>
            </a:r>
            <a:r>
              <a:rPr lang="en-US" altLang="zh-TW" dirty="0"/>
              <a:t>to be run on </a:t>
            </a:r>
            <a:r>
              <a:rPr lang="en-US" altLang="zh-TW" dirty="0" smtClean="0"/>
              <a:t>commercial cloud, and </a:t>
            </a:r>
            <a:r>
              <a:rPr lang="en-US" altLang="zh-TW" dirty="0"/>
              <a:t>continue to work on </a:t>
            </a:r>
            <a:r>
              <a:rPr lang="en-US" altLang="zh-TW" dirty="0" smtClean="0"/>
              <a:t>improving programmer support for parallelizable applications</a:t>
            </a:r>
            <a:r>
              <a:rPr lang="en-US" altLang="zh-TW" dirty="0"/>
              <a:t>.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xmlns="" val="8191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Introduction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S</a:t>
            </a:r>
            <a:r>
              <a:rPr lang="en-US" altLang="zh-TW" dirty="0" smtClean="0"/>
              <a:t>martphone applications are more and more complex</a:t>
            </a:r>
          </a:p>
          <a:p>
            <a:endParaRPr lang="en-US" altLang="zh-TW" dirty="0"/>
          </a:p>
          <a:p>
            <a:r>
              <a:rPr lang="en-US" altLang="zh-TW" dirty="0"/>
              <a:t>Smartphone users have to continually </a:t>
            </a:r>
            <a:r>
              <a:rPr lang="en-US" altLang="zh-TW" dirty="0" smtClean="0"/>
              <a:t>upgrade their hardware but still </a:t>
            </a:r>
            <a:r>
              <a:rPr lang="en-US" altLang="zh-TW" dirty="0"/>
              <a:t>experience short battery lifetime</a:t>
            </a:r>
            <a:r>
              <a:rPr lang="en-US" altLang="zh-TW" dirty="0" smtClean="0"/>
              <a:t>.</a:t>
            </a:r>
          </a:p>
          <a:p>
            <a:endParaRPr lang="en-US" altLang="zh-TW" sz="3200" dirty="0"/>
          </a:p>
          <a:p>
            <a:r>
              <a:rPr lang="en-US" altLang="zh-TW" dirty="0" err="1"/>
              <a:t>ThinkAir</a:t>
            </a:r>
            <a:r>
              <a:rPr lang="en-US" altLang="zh-TW" dirty="0"/>
              <a:t> </a:t>
            </a:r>
            <a:r>
              <a:rPr lang="en-US" altLang="zh-TW" dirty="0" smtClean="0"/>
              <a:t>provide an execution ofﬂoading infrastructure </a:t>
            </a:r>
            <a:r>
              <a:rPr lang="en-US" altLang="zh-TW" dirty="0"/>
              <a:t>and </a:t>
            </a:r>
            <a:r>
              <a:rPr lang="en-US" altLang="zh-TW" dirty="0" smtClean="0"/>
              <a:t>resource consumption proﬁlers.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It also provides library, compiler, VM manager </a:t>
            </a:r>
            <a:r>
              <a:rPr lang="en-US" altLang="zh-TW" dirty="0"/>
              <a:t>and </a:t>
            </a:r>
            <a:r>
              <a:rPr lang="en-US" altLang="zh-TW" dirty="0" smtClean="0"/>
              <a:t>parallel processing module in cloud.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339694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Related work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MAUI </a:t>
            </a:r>
            <a:r>
              <a:rPr lang="en-US" altLang="zh-TW" dirty="0"/>
              <a:t>[</a:t>
            </a:r>
            <a:r>
              <a:rPr lang="en-US" altLang="zh-TW" dirty="0" err="1"/>
              <a:t>MobiSys</a:t>
            </a:r>
            <a:r>
              <a:rPr lang="en-US" altLang="zh-TW" dirty="0"/>
              <a:t> ’10]</a:t>
            </a:r>
            <a:r>
              <a:rPr lang="en-US" altLang="zh-TW" sz="1600" dirty="0"/>
              <a:t>[1] </a:t>
            </a:r>
            <a:r>
              <a:rPr lang="en-US" altLang="zh-TW" sz="1600" dirty="0" smtClean="0"/>
              <a:t> </a:t>
            </a:r>
            <a:r>
              <a:rPr lang="en-US" altLang="zh-TW" dirty="0" smtClean="0"/>
              <a:t>work </a:t>
            </a:r>
            <a:r>
              <a:rPr lang="en-US" altLang="zh-TW" dirty="0"/>
              <a:t>does not address the </a:t>
            </a:r>
            <a:r>
              <a:rPr lang="en-US" altLang="zh-TW" dirty="0" smtClean="0"/>
              <a:t>scaling of </a:t>
            </a:r>
            <a:r>
              <a:rPr lang="en-US" altLang="zh-TW" dirty="0"/>
              <a:t>execution </a:t>
            </a:r>
            <a:r>
              <a:rPr lang="en-US" altLang="zh-TW" dirty="0" smtClean="0"/>
              <a:t>in cloud.</a:t>
            </a:r>
          </a:p>
          <a:p>
            <a:endParaRPr lang="en-US" altLang="zh-TW" dirty="0" smtClean="0"/>
          </a:p>
          <a:p>
            <a:r>
              <a:rPr lang="en-US" altLang="zh-TW" dirty="0" err="1" smtClean="0"/>
              <a:t>CloneCloud</a:t>
            </a:r>
            <a:r>
              <a:rPr lang="en-US" altLang="zh-TW" dirty="0"/>
              <a:t> 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EuroSys</a:t>
            </a:r>
            <a:r>
              <a:rPr lang="en-US" altLang="zh-TW" dirty="0" smtClean="0"/>
              <a:t> </a:t>
            </a:r>
            <a:r>
              <a:rPr lang="en-US" altLang="zh-TW" dirty="0"/>
              <a:t>’11]</a:t>
            </a:r>
            <a:r>
              <a:rPr lang="en-US" altLang="zh-TW" sz="1600" dirty="0"/>
              <a:t> [2] </a:t>
            </a:r>
            <a:r>
              <a:rPr lang="en-US" altLang="zh-TW" dirty="0" smtClean="0"/>
              <a:t>only </a:t>
            </a:r>
            <a:r>
              <a:rPr lang="en-US" altLang="zh-TW" dirty="0"/>
              <a:t>considers </a:t>
            </a:r>
            <a:r>
              <a:rPr lang="en-US" altLang="zh-TW" dirty="0" smtClean="0"/>
              <a:t>limited input/environmental </a:t>
            </a:r>
            <a:r>
              <a:rPr lang="en-US" altLang="zh-TW" dirty="0" smtClean="0"/>
              <a:t>conditions in the </a:t>
            </a:r>
            <a:r>
              <a:rPr lang="en-US" altLang="zh-TW" dirty="0"/>
              <a:t>ofﬂine pre-processing </a:t>
            </a:r>
            <a:r>
              <a:rPr lang="en-US" altLang="zh-TW" dirty="0" smtClean="0"/>
              <a:t>to determine </a:t>
            </a:r>
            <a:r>
              <a:rPr lang="en-US" altLang="zh-TW" dirty="0"/>
              <a:t>which </a:t>
            </a:r>
            <a:r>
              <a:rPr lang="en-US" altLang="zh-TW" dirty="0" smtClean="0"/>
              <a:t>parts should be migrated on </a:t>
            </a:r>
            <a:r>
              <a:rPr lang="en-US" altLang="zh-TW" dirty="0"/>
              <a:t>the </a:t>
            </a:r>
            <a:r>
              <a:rPr lang="en-US" altLang="zh-TW" dirty="0" smtClean="0"/>
              <a:t>cloud.</a:t>
            </a:r>
          </a:p>
          <a:p>
            <a:pPr marL="0" indent="0">
              <a:buNone/>
            </a:pPr>
            <a:endParaRPr lang="en-US" altLang="zh-TW" dirty="0"/>
          </a:p>
          <a:p>
            <a:r>
              <a:rPr lang="en-US" altLang="zh-TW" dirty="0" smtClean="0"/>
              <a:t>Virtual Smartphone </a:t>
            </a:r>
            <a:r>
              <a:rPr lang="en-US" altLang="zh-TW" dirty="0" smtClean="0"/>
              <a:t>[</a:t>
            </a:r>
            <a:r>
              <a:rPr lang="en-US" altLang="zh-TW" dirty="0" err="1" smtClean="0"/>
              <a:t>WoWMoM</a:t>
            </a:r>
            <a:r>
              <a:rPr lang="en-US" altLang="zh-TW" dirty="0" smtClean="0"/>
              <a:t> </a:t>
            </a:r>
            <a:r>
              <a:rPr lang="en-US" altLang="zh-TW" dirty="0" smtClean="0"/>
              <a:t>‘10]</a:t>
            </a:r>
            <a:r>
              <a:rPr lang="en-US" altLang="zh-TW" sz="1900" dirty="0" smtClean="0"/>
              <a:t>[3]</a:t>
            </a:r>
            <a:r>
              <a:rPr lang="en-US" altLang="zh-TW" dirty="0" smtClean="0"/>
              <a:t> uses </a:t>
            </a:r>
            <a:r>
              <a:rPr lang="en-US" altLang="zh-TW" dirty="0"/>
              <a:t>Android </a:t>
            </a:r>
            <a:r>
              <a:rPr lang="en-US" altLang="zh-TW" dirty="0" smtClean="0"/>
              <a:t>x86 to </a:t>
            </a:r>
            <a:r>
              <a:rPr lang="en-US" altLang="zh-TW" dirty="0"/>
              <a:t>execute </a:t>
            </a:r>
            <a:r>
              <a:rPr lang="en-US" altLang="zh-TW" dirty="0" smtClean="0"/>
              <a:t>Android images but does </a:t>
            </a:r>
            <a:r>
              <a:rPr lang="en-US" altLang="zh-TW" dirty="0"/>
              <a:t>not provide any programmer </a:t>
            </a:r>
            <a:r>
              <a:rPr lang="en-US" altLang="zh-TW" dirty="0" smtClean="0"/>
              <a:t>support.</a:t>
            </a:r>
            <a:endParaRPr lang="en-US" altLang="zh-TW" dirty="0"/>
          </a:p>
          <a:p>
            <a:pPr marL="0" indent="0">
              <a:buNone/>
            </a:pPr>
            <a:endParaRPr lang="en-US" altLang="zh-TW" sz="1400" dirty="0"/>
          </a:p>
          <a:p>
            <a:r>
              <a:rPr lang="en-US" altLang="zh-TW" dirty="0" smtClean="0"/>
              <a:t>Existing </a:t>
            </a:r>
            <a:r>
              <a:rPr lang="en-US" altLang="zh-TW" dirty="0"/>
              <a:t>work </a:t>
            </a:r>
            <a:r>
              <a:rPr lang="en-US" altLang="zh-TW" dirty="0" smtClean="0"/>
              <a:t>does not provide any mechanism to support </a:t>
            </a:r>
            <a:r>
              <a:rPr lang="en-US" altLang="zh-TW" dirty="0"/>
              <a:t>on-demand resource </a:t>
            </a:r>
            <a:r>
              <a:rPr lang="en-US" altLang="zh-TW" dirty="0" smtClean="0"/>
              <a:t>allocation.</a:t>
            </a:r>
          </a:p>
          <a:p>
            <a:pPr marL="0" indent="0">
              <a:buNone/>
            </a:pPr>
            <a:endParaRPr lang="en-US" altLang="zh-TW" sz="1400" dirty="0"/>
          </a:p>
          <a:p>
            <a:pPr marL="0" indent="0">
              <a:buNone/>
            </a:pPr>
            <a:endParaRPr lang="en-US" altLang="zh-TW" sz="1600" dirty="0" smtClean="0"/>
          </a:p>
          <a:p>
            <a:pPr marL="0" indent="0">
              <a:buNone/>
            </a:pPr>
            <a:r>
              <a:rPr lang="en-US" altLang="zh-TW" sz="1600" dirty="0" smtClean="0"/>
              <a:t>	</a:t>
            </a:r>
          </a:p>
          <a:p>
            <a:pPr marL="0" indent="0">
              <a:buNone/>
            </a:pPr>
            <a:endParaRPr lang="en-US" altLang="zh-TW" sz="1600" dirty="0" smtClean="0"/>
          </a:p>
          <a:p>
            <a:pPr marL="0" indent="0">
              <a:buNone/>
            </a:pPr>
            <a:r>
              <a:rPr lang="en-US" altLang="zh-TW" sz="1600" dirty="0"/>
              <a:t>	</a:t>
            </a:r>
            <a:r>
              <a:rPr lang="en-US" altLang="zh-TW" sz="1600" dirty="0" smtClean="0"/>
              <a:t>	[</a:t>
            </a:r>
            <a:r>
              <a:rPr lang="en-US" altLang="zh-TW" sz="1600" dirty="0"/>
              <a:t>1] </a:t>
            </a:r>
            <a:r>
              <a:rPr lang="en-US" altLang="zh-TW" sz="1600" dirty="0" smtClean="0"/>
              <a:t>MAUI</a:t>
            </a:r>
            <a:r>
              <a:rPr lang="en-US" altLang="zh-TW" sz="1600" dirty="0"/>
              <a:t>: </a:t>
            </a:r>
            <a:r>
              <a:rPr lang="en-US" altLang="zh-TW" sz="1600" dirty="0" smtClean="0"/>
              <a:t>making smartphones </a:t>
            </a:r>
            <a:r>
              <a:rPr lang="en-US" altLang="zh-TW" sz="1600" dirty="0"/>
              <a:t>last longer with code </a:t>
            </a:r>
            <a:r>
              <a:rPr lang="en-US" altLang="zh-TW" sz="1600" dirty="0" err="1"/>
              <a:t>ofﬂoad</a:t>
            </a:r>
            <a:r>
              <a:rPr lang="en-US" altLang="zh-TW" sz="1600" dirty="0" smtClean="0"/>
              <a:t>. (Duke)</a:t>
            </a:r>
            <a:endParaRPr lang="en-US" altLang="zh-TW" sz="1600" dirty="0" smtClean="0"/>
          </a:p>
          <a:p>
            <a:pPr marL="0" indent="0">
              <a:buNone/>
            </a:pPr>
            <a:r>
              <a:rPr lang="en-US" altLang="zh-TW" sz="1600" dirty="0" smtClean="0"/>
              <a:t>		[2</a:t>
            </a:r>
            <a:r>
              <a:rPr lang="en-US" altLang="zh-TW" sz="1600" dirty="0"/>
              <a:t>] </a:t>
            </a:r>
            <a:r>
              <a:rPr lang="en-US" altLang="zh-TW" sz="1600" dirty="0" err="1" smtClean="0"/>
              <a:t>Clonecloud</a:t>
            </a:r>
            <a:r>
              <a:rPr lang="en-US" altLang="zh-TW" sz="1600" dirty="0" smtClean="0"/>
              <a:t>: Elastic </a:t>
            </a:r>
            <a:r>
              <a:rPr lang="en-US" altLang="zh-TW" sz="1600" dirty="0"/>
              <a:t>execution between mobile device </a:t>
            </a:r>
            <a:r>
              <a:rPr lang="en-US" altLang="zh-TW" sz="1600" dirty="0" smtClean="0"/>
              <a:t>and cloud</a:t>
            </a:r>
            <a:r>
              <a:rPr lang="en-US" altLang="zh-TW" sz="1600" dirty="0" smtClean="0"/>
              <a:t>. (</a:t>
            </a:r>
            <a:r>
              <a:rPr lang="en-US" altLang="zh-TW" sz="1600" dirty="0" err="1" smtClean="0"/>
              <a:t>intel</a:t>
            </a:r>
            <a:r>
              <a:rPr lang="en-US" altLang="zh-TW" sz="1600" dirty="0" smtClean="0"/>
              <a:t> </a:t>
            </a:r>
            <a:r>
              <a:rPr lang="en-US" altLang="zh-TW" sz="1600" dirty="0" err="1" smtClean="0"/>
              <a:t>researsh</a:t>
            </a:r>
            <a:r>
              <a:rPr lang="en-US" altLang="zh-TW" sz="1600" dirty="0" smtClean="0"/>
              <a:t>) </a:t>
            </a:r>
            <a:endParaRPr lang="en-US" altLang="zh-TW" sz="1600" dirty="0" smtClean="0"/>
          </a:p>
          <a:p>
            <a:pPr marL="0" indent="0">
              <a:buNone/>
            </a:pPr>
            <a:r>
              <a:rPr lang="en-US" altLang="zh-TW" sz="1600" dirty="0"/>
              <a:t>		[3] Virtual smartphone over </a:t>
            </a:r>
            <a:r>
              <a:rPr lang="en-US" altLang="zh-TW" sz="1600" dirty="0" smtClean="0"/>
              <a:t>IP</a:t>
            </a:r>
            <a:r>
              <a:rPr lang="en-US" altLang="zh-TW" sz="1600" dirty="0" smtClean="0"/>
              <a:t>. </a:t>
            </a:r>
            <a:r>
              <a:rPr lang="en-US" altLang="zh-TW" sz="1600" smtClean="0"/>
              <a:t>(NTT)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50013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Design objectives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Dynamic adaptation to changing </a:t>
            </a:r>
            <a:r>
              <a:rPr lang="en-US" altLang="zh-TW" dirty="0" smtClean="0"/>
              <a:t>environments</a:t>
            </a:r>
          </a:p>
          <a:p>
            <a:endParaRPr lang="en-US" altLang="zh-TW" dirty="0" smtClean="0"/>
          </a:p>
          <a:p>
            <a:r>
              <a:rPr lang="en-US" altLang="zh-TW" dirty="0"/>
              <a:t>Ease of use for </a:t>
            </a:r>
            <a:r>
              <a:rPr lang="en-US" altLang="zh-TW" dirty="0" smtClean="0"/>
              <a:t>developers</a:t>
            </a:r>
          </a:p>
          <a:p>
            <a:pPr lvl="1"/>
            <a:r>
              <a:rPr lang="en-US" altLang="zh-TW" dirty="0"/>
              <a:t>P</a:t>
            </a:r>
            <a:r>
              <a:rPr lang="en-US" altLang="zh-TW" dirty="0" smtClean="0"/>
              <a:t>roviding </a:t>
            </a:r>
            <a:r>
              <a:rPr lang="en-US" altLang="zh-TW" dirty="0"/>
              <a:t>a simple </a:t>
            </a:r>
            <a:r>
              <a:rPr lang="en-US" altLang="zh-TW" dirty="0" smtClean="0"/>
              <a:t>interface.</a:t>
            </a:r>
          </a:p>
          <a:p>
            <a:pPr lvl="1"/>
            <a:endParaRPr lang="en-US" altLang="zh-TW" dirty="0" smtClean="0"/>
          </a:p>
          <a:p>
            <a:r>
              <a:rPr lang="en-US" altLang="zh-TW" dirty="0" smtClean="0"/>
              <a:t>Performance </a:t>
            </a:r>
            <a:r>
              <a:rPr lang="en-US" altLang="zh-TW" dirty="0"/>
              <a:t>improvement </a:t>
            </a:r>
            <a:r>
              <a:rPr lang="en-US" altLang="zh-TW" dirty="0" smtClean="0"/>
              <a:t>through cloud computing</a:t>
            </a:r>
          </a:p>
          <a:p>
            <a:endParaRPr lang="en-US" altLang="zh-TW" dirty="0" smtClean="0"/>
          </a:p>
          <a:p>
            <a:r>
              <a:rPr lang="en-US" altLang="zh-TW" dirty="0"/>
              <a:t>Dynamic scaling of computational </a:t>
            </a:r>
            <a:r>
              <a:rPr lang="en-US" altLang="zh-TW" dirty="0" smtClean="0"/>
              <a:t>power	</a:t>
            </a:r>
          </a:p>
          <a:p>
            <a:pPr lvl="1"/>
            <a:r>
              <a:rPr lang="en-US" altLang="zh-TW" dirty="0" smtClean="0"/>
              <a:t>Dynamically scaling the computational power at the server side as well as parallelizing execution</a:t>
            </a:r>
          </a:p>
          <a:p>
            <a:endParaRPr lang="en-US" altLang="zh-TW" dirty="0" smtClean="0"/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27646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63794"/>
            <a:ext cx="4464496" cy="6200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10919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Design for </a:t>
            </a:r>
            <a:r>
              <a:rPr lang="en-US" altLang="zh-TW" dirty="0" smtClean="0"/>
              <a:t>compilation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Programmer </a:t>
            </a:r>
            <a:r>
              <a:rPr lang="en-US" altLang="zh-TW" dirty="0" smtClean="0"/>
              <a:t>API</a:t>
            </a:r>
          </a:p>
          <a:p>
            <a:pPr lvl="1"/>
            <a:r>
              <a:rPr lang="en-US" altLang="zh-TW" dirty="0" err="1"/>
              <a:t>ThinkAir</a:t>
            </a:r>
            <a:r>
              <a:rPr lang="en-US" altLang="zh-TW" dirty="0"/>
              <a:t> provides a simple library </a:t>
            </a:r>
            <a:r>
              <a:rPr lang="en-US" altLang="zh-TW" dirty="0" smtClean="0"/>
              <a:t>and compiler support.</a:t>
            </a:r>
          </a:p>
          <a:p>
            <a:pPr lvl="1"/>
            <a:r>
              <a:rPr lang="en-US" altLang="zh-TW" dirty="0" smtClean="0"/>
              <a:t>Any </a:t>
            </a:r>
            <a:r>
              <a:rPr lang="en-US" altLang="zh-TW" dirty="0"/>
              <a:t>method to be considered for ofﬂoading </a:t>
            </a:r>
            <a:r>
              <a:rPr lang="en-US" altLang="zh-TW" dirty="0" smtClean="0"/>
              <a:t>is annotated </a:t>
            </a:r>
            <a:r>
              <a:rPr lang="en-US" altLang="zh-TW" dirty="0"/>
              <a:t>with </a:t>
            </a:r>
            <a:r>
              <a:rPr lang="en-US" altLang="zh-TW" i="1" dirty="0"/>
              <a:t>@</a:t>
            </a:r>
            <a:r>
              <a:rPr lang="en-US" altLang="zh-TW" i="1" dirty="0" smtClean="0"/>
              <a:t>Remote.</a:t>
            </a:r>
          </a:p>
          <a:p>
            <a:pPr lvl="1"/>
            <a:endParaRPr lang="en-US" altLang="zh-TW" i="1" dirty="0" smtClean="0"/>
          </a:p>
          <a:p>
            <a:pPr lvl="1"/>
            <a:endParaRPr lang="en-US" altLang="zh-TW" i="1" dirty="0"/>
          </a:p>
          <a:p>
            <a:pPr lvl="1"/>
            <a:endParaRPr lang="en-US" altLang="zh-TW" i="1" dirty="0" smtClean="0"/>
          </a:p>
          <a:p>
            <a:pPr lvl="1"/>
            <a:endParaRPr lang="en-US" altLang="zh-TW" i="1" dirty="0" smtClean="0"/>
          </a:p>
          <a:p>
            <a:r>
              <a:rPr lang="en-US" altLang="zh-TW" dirty="0" smtClean="0"/>
              <a:t>Compiler</a:t>
            </a:r>
          </a:p>
          <a:p>
            <a:pPr lvl="1"/>
            <a:r>
              <a:rPr lang="en-US" altLang="zh-TW" dirty="0" err="1" smtClean="0"/>
              <a:t>Remoteable</a:t>
            </a:r>
            <a:r>
              <a:rPr lang="en-US" altLang="zh-TW" dirty="0" smtClean="0"/>
              <a:t> Code </a:t>
            </a:r>
            <a:r>
              <a:rPr lang="en-US" altLang="zh-TW" dirty="0"/>
              <a:t>Generator : translates </a:t>
            </a:r>
            <a:r>
              <a:rPr lang="en-US" altLang="zh-TW" dirty="0" smtClean="0"/>
              <a:t>the annotated codes.</a:t>
            </a:r>
          </a:p>
          <a:p>
            <a:pPr lvl="1"/>
            <a:r>
              <a:rPr lang="en-US" altLang="zh-TW" dirty="0" smtClean="0"/>
              <a:t>Customized Native Development </a:t>
            </a:r>
            <a:r>
              <a:rPr lang="en-US" altLang="zh-TW" dirty="0"/>
              <a:t>Kit : </a:t>
            </a:r>
            <a:r>
              <a:rPr lang="en-US" altLang="zh-TW" dirty="0" smtClean="0"/>
              <a:t>provide some native code</a:t>
            </a:r>
            <a:r>
              <a:rPr lang="zh-TW" altLang="en-US" dirty="0" smtClean="0"/>
              <a:t> </a:t>
            </a:r>
            <a:r>
              <a:rPr lang="en-US" altLang="zh-TW" dirty="0" smtClean="0"/>
              <a:t>on the phone (arm base)</a:t>
            </a:r>
            <a:r>
              <a:rPr lang="zh-TW" altLang="en-US" dirty="0" smtClean="0"/>
              <a:t> </a:t>
            </a:r>
            <a:r>
              <a:rPr lang="en-US" altLang="zh-TW" dirty="0" smtClean="0"/>
              <a:t>can be supported </a:t>
            </a:r>
            <a:r>
              <a:rPr lang="en-US" altLang="zh-TW" dirty="0"/>
              <a:t>on the </a:t>
            </a:r>
            <a:r>
              <a:rPr lang="en-US" altLang="zh-TW" dirty="0" smtClean="0"/>
              <a:t>cloud (x86 base).</a:t>
            </a:r>
          </a:p>
          <a:p>
            <a:endParaRPr lang="en-US" altLang="zh-TW" dirty="0" smtClean="0"/>
          </a:p>
          <a:p>
            <a:pPr lvl="1"/>
            <a:endParaRPr lang="en-US" altLang="zh-TW" dirty="0" smtClean="0"/>
          </a:p>
          <a:p>
            <a:endParaRPr lang="zh-TW" altLang="en-US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6136" y="3068960"/>
            <a:ext cx="232410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5796136" y="3068960"/>
            <a:ext cx="108012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矩形 4"/>
          <p:cNvSpPr/>
          <p:nvPr/>
        </p:nvSpPr>
        <p:spPr>
          <a:xfrm>
            <a:off x="5652120" y="2852936"/>
            <a:ext cx="2664296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41098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for </a:t>
            </a:r>
            <a:r>
              <a:rPr lang="en-US" altLang="zh-TW" dirty="0"/>
              <a:t>execution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Execution </a:t>
            </a:r>
            <a:r>
              <a:rPr lang="en-US" altLang="zh-TW" dirty="0" smtClean="0"/>
              <a:t>Controller</a:t>
            </a:r>
          </a:p>
          <a:p>
            <a:pPr lvl="1"/>
            <a:r>
              <a:rPr lang="en-US" altLang="zh-TW" dirty="0"/>
              <a:t>The Execution Controller drives the execution of </a:t>
            </a:r>
            <a:r>
              <a:rPr lang="en-US" altLang="zh-TW" dirty="0" err="1" smtClean="0"/>
              <a:t>remoteable</a:t>
            </a:r>
            <a:r>
              <a:rPr lang="en-US" altLang="zh-TW" dirty="0" smtClean="0"/>
              <a:t> methods</a:t>
            </a:r>
            <a:r>
              <a:rPr lang="en-US" altLang="zh-TW" dirty="0"/>
              <a:t>. </a:t>
            </a:r>
            <a:endParaRPr lang="en-US" altLang="zh-TW" dirty="0" smtClean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/>
              <a:t>D</a:t>
            </a:r>
            <a:r>
              <a:rPr lang="en-US" altLang="zh-TW" dirty="0" smtClean="0"/>
              <a:t>ecides </a:t>
            </a:r>
            <a:r>
              <a:rPr lang="en-US" altLang="zh-TW" dirty="0"/>
              <a:t>whether to ofﬂoad execution of </a:t>
            </a:r>
            <a:r>
              <a:rPr lang="en-US" altLang="zh-TW" dirty="0" smtClean="0"/>
              <a:t>a method.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The decides depends on the current environment </a:t>
            </a:r>
            <a:r>
              <a:rPr lang="en-US" altLang="zh-TW" dirty="0"/>
              <a:t>as well as that learnt from past executions</a:t>
            </a:r>
            <a:r>
              <a:rPr lang="en-US" altLang="zh-TW" dirty="0" smtClean="0"/>
              <a:t>.</a:t>
            </a:r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/>
              <a:t>U</a:t>
            </a:r>
            <a:r>
              <a:rPr lang="en-US" altLang="zh-TW" dirty="0" smtClean="0"/>
              <a:t>ser can also set a policy according </a:t>
            </a:r>
            <a:r>
              <a:rPr lang="en-US" altLang="zh-TW" dirty="0"/>
              <a:t>to their </a:t>
            </a:r>
            <a:r>
              <a:rPr lang="en-US" altLang="zh-TW" dirty="0" smtClean="0"/>
              <a:t>needs</a:t>
            </a:r>
          </a:p>
          <a:p>
            <a:pPr lvl="2"/>
            <a:r>
              <a:rPr lang="en-US" altLang="zh-TW" b="1" dirty="0"/>
              <a:t>Execution </a:t>
            </a:r>
            <a:r>
              <a:rPr lang="en-US" altLang="zh-TW" b="1" dirty="0" smtClean="0"/>
              <a:t>time</a:t>
            </a:r>
          </a:p>
          <a:p>
            <a:pPr lvl="2"/>
            <a:r>
              <a:rPr lang="en-US" altLang="zh-TW" b="1" dirty="0" smtClean="0"/>
              <a:t>Energy</a:t>
            </a:r>
          </a:p>
          <a:p>
            <a:pPr lvl="2"/>
            <a:r>
              <a:rPr lang="en-US" altLang="zh-TW" b="1" dirty="0" smtClean="0"/>
              <a:t>Execution </a:t>
            </a:r>
            <a:r>
              <a:rPr lang="en-US" altLang="zh-TW" b="1" dirty="0"/>
              <a:t>time and energy</a:t>
            </a:r>
            <a:endParaRPr lang="en-US" altLang="zh-TW" b="1" dirty="0" smtClean="0"/>
          </a:p>
          <a:p>
            <a:pPr lvl="2"/>
            <a:r>
              <a:rPr lang="en-US" altLang="zh-TW" b="1" dirty="0"/>
              <a:t>Execution time, energy and </a:t>
            </a:r>
            <a:r>
              <a:rPr lang="en-US" altLang="zh-TW" b="1" dirty="0" smtClean="0"/>
              <a:t>cost</a:t>
            </a:r>
            <a:endParaRPr lang="zh-TW" alt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88015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Design for </a:t>
            </a:r>
            <a:r>
              <a:rPr lang="en-US" altLang="zh-TW" dirty="0"/>
              <a:t>execution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Exception handle</a:t>
            </a:r>
          </a:p>
          <a:p>
            <a:pPr lvl="1"/>
            <a:r>
              <a:rPr lang="en-US" altLang="zh-TW" dirty="0" smtClean="0"/>
              <a:t>If the </a:t>
            </a:r>
            <a:r>
              <a:rPr lang="en-US" altLang="zh-TW" dirty="0"/>
              <a:t>connection fails </a:t>
            </a:r>
            <a:r>
              <a:rPr lang="en-US" altLang="zh-TW" dirty="0" smtClean="0"/>
              <a:t>during </a:t>
            </a:r>
            <a:r>
              <a:rPr lang="en-US" altLang="zh-TW" dirty="0"/>
              <a:t>remote </a:t>
            </a:r>
            <a:r>
              <a:rPr lang="en-US" altLang="zh-TW" dirty="0" smtClean="0"/>
              <a:t>execution, goes back to the local execution and discard the proﬁle and the Execution Controller initiates asynchronous reconnection to the server.</a:t>
            </a:r>
          </a:p>
          <a:p>
            <a:pPr lvl="1"/>
            <a:endParaRPr lang="en-US" altLang="zh-TW" dirty="0"/>
          </a:p>
          <a:p>
            <a:pPr lvl="1"/>
            <a:r>
              <a:rPr lang="en-US" altLang="zh-TW" dirty="0"/>
              <a:t>If an exception is thrown during the remote execution of </a:t>
            </a:r>
            <a:r>
              <a:rPr lang="en-US" altLang="zh-TW" dirty="0" smtClean="0"/>
              <a:t>the method</a:t>
            </a:r>
            <a:r>
              <a:rPr lang="en-US" altLang="zh-TW" dirty="0"/>
              <a:t>, it is passed back in the </a:t>
            </a:r>
            <a:r>
              <a:rPr lang="en-US" altLang="zh-TW" dirty="0" smtClean="0"/>
              <a:t>execution results </a:t>
            </a:r>
            <a:r>
              <a:rPr lang="en-US" altLang="zh-TW" dirty="0"/>
              <a:t>and re-thrown on </a:t>
            </a:r>
            <a:r>
              <a:rPr lang="en-US" altLang="zh-TW" dirty="0" smtClean="0"/>
              <a:t>the phone</a:t>
            </a:r>
          </a:p>
          <a:p>
            <a:pPr lvl="1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xmlns="" val="210042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清晰度">
  <a:themeElements>
    <a:clrScheme name="清晰度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古典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清晰度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1126</TotalTime>
  <Words>1168</Words>
  <Application>Microsoft Office PowerPoint</Application>
  <PresentationFormat>如螢幕大小 (4:3)</PresentationFormat>
  <Paragraphs>166</Paragraphs>
  <Slides>23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24" baseType="lpstr">
      <vt:lpstr>清晰度</vt:lpstr>
      <vt:lpstr>ThinkAir: Dynamic resource allocation and parallel execution in cloud for mobile code offloading</vt:lpstr>
      <vt:lpstr>Outline</vt:lpstr>
      <vt:lpstr>Introduction</vt:lpstr>
      <vt:lpstr>Related work</vt:lpstr>
      <vt:lpstr>Design objectives</vt:lpstr>
      <vt:lpstr>投影片 6</vt:lpstr>
      <vt:lpstr>Design for compilation</vt:lpstr>
      <vt:lpstr>Design for execution</vt:lpstr>
      <vt:lpstr>Design for execution</vt:lpstr>
      <vt:lpstr>Design for application server</vt:lpstr>
      <vt:lpstr>Design for application server</vt:lpstr>
      <vt:lpstr>Profiling</vt:lpstr>
      <vt:lpstr>Profiling</vt:lpstr>
      <vt:lpstr>Profiling</vt:lpstr>
      <vt:lpstr>Evaluation</vt:lpstr>
      <vt:lpstr>N-Queens puzzle</vt:lpstr>
      <vt:lpstr>Face detection</vt:lpstr>
      <vt:lpstr>Virus scanning</vt:lpstr>
      <vt:lpstr>Parallelization with multiple VM clones</vt:lpstr>
      <vt:lpstr>Parallelization with multiple VM clones</vt:lpstr>
      <vt:lpstr>Parallelization with multiple VM clones</vt:lpstr>
      <vt:lpstr>Parallelization with multiple VM clones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ThinkAir: Dynamic resource allocation and parallel execution in cloud for mobile code offloading</dc:title>
  <dc:creator>tim</dc:creator>
  <cp:lastModifiedBy>tim</cp:lastModifiedBy>
  <cp:revision>52</cp:revision>
  <dcterms:created xsi:type="dcterms:W3CDTF">2012-04-16T02:07:04Z</dcterms:created>
  <dcterms:modified xsi:type="dcterms:W3CDTF">2012-04-18T15:33:51Z</dcterms:modified>
</cp:coreProperties>
</file>