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9" r:id="rId11"/>
    <p:sldId id="270" r:id="rId12"/>
    <p:sldId id="266" r:id="rId13"/>
    <p:sldId id="271" r:id="rId14"/>
    <p:sldId id="267" r:id="rId15"/>
    <p:sldId id="268" r:id="rId16"/>
  </p:sldIdLst>
  <p:sldSz cx="9144000" cy="6858000" type="screen4x3"/>
  <p:notesSz cx="6858000" cy="9144000"/>
  <p:defaultTextStyle>
    <a:defPPr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按一下以編輯母片子標題樣式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上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關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投影片含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按一下以編輯母片子標題樣式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zh-TW" altLang="en-US" smtClean="0"/>
              <a:t>將圖片拖曳至版面配置區或按一下圖示以新增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kumimoji="1"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C2583593-2566-1E46-B663-4B21A31BFAE7}" type="datetimeFigureOut">
              <a:rPr kumimoji="1" lang="zh-TW" altLang="en-US" smtClean="0"/>
              <a:t>13/4/16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C411296-CD9E-824F-94D6-DA8B9E6B03E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4039" y="3754075"/>
            <a:ext cx="7432859" cy="1134264"/>
          </a:xfrm>
        </p:spPr>
        <p:txBody>
          <a:bodyPr>
            <a:noAutofit/>
          </a:bodyPr>
          <a:lstStyle/>
          <a:p>
            <a:r>
              <a:rPr kumimoji="1" lang="en-US" altLang="zh-TW" sz="2800" b="1" dirty="0"/>
              <a:t>Quality selection </a:t>
            </a:r>
            <a:r>
              <a:rPr kumimoji="1" lang="en-US" altLang="zh-TW" sz="2800" b="1" dirty="0" smtClean="0"/>
              <a:t/>
            </a:r>
            <a:br>
              <a:rPr kumimoji="1" lang="en-US" altLang="zh-TW" sz="2800" b="1" dirty="0" smtClean="0"/>
            </a:br>
            <a:r>
              <a:rPr kumimoji="1" lang="en-US" altLang="zh-TW" sz="2800" b="1" dirty="0" smtClean="0"/>
              <a:t>for </a:t>
            </a:r>
            <a:r>
              <a:rPr kumimoji="1" lang="en-US" altLang="zh-TW" sz="2800" b="1" dirty="0"/>
              <a:t>Dynamic Adaptive Streaming </a:t>
            </a:r>
            <a:r>
              <a:rPr kumimoji="1" lang="en-US" altLang="zh-TW" sz="2800" b="1" dirty="0" smtClean="0"/>
              <a:t>over </a:t>
            </a:r>
            <a:r>
              <a:rPr kumimoji="1" lang="en-US" altLang="zh-TW" sz="2800" b="1" dirty="0"/>
              <a:t>HTTP with Scalable Video Coding</a:t>
            </a:r>
            <a:endParaRPr kumimoji="1" lang="zh-TW" altLang="en-US" sz="2800" b="1" dirty="0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65362" y="5072526"/>
            <a:ext cx="7432859" cy="573741"/>
          </a:xfrm>
        </p:spPr>
        <p:txBody>
          <a:bodyPr>
            <a:noAutofit/>
          </a:bodyPr>
          <a:lstStyle/>
          <a:p>
            <a:r>
              <a:rPr kumimoji="1" lang="en-US" altLang="zh-TW" sz="2000" dirty="0"/>
              <a:t>T. </a:t>
            </a:r>
            <a:r>
              <a:rPr kumimoji="1" lang="en-US" altLang="zh-TW" sz="2000" dirty="0" err="1"/>
              <a:t>Andelin</a:t>
            </a:r>
            <a:r>
              <a:rPr kumimoji="1" lang="en-US" altLang="zh-TW" sz="2000" dirty="0"/>
              <a:t>, V. </a:t>
            </a:r>
            <a:r>
              <a:rPr kumimoji="1" lang="en-US" altLang="zh-TW" sz="2000" dirty="0" err="1"/>
              <a:t>Chetty</a:t>
            </a:r>
            <a:r>
              <a:rPr kumimoji="1" lang="en-US" altLang="zh-TW" sz="2000" dirty="0"/>
              <a:t>, D. </a:t>
            </a:r>
            <a:r>
              <a:rPr kumimoji="1" lang="en-US" altLang="zh-TW" sz="2000" dirty="0" err="1"/>
              <a:t>Harbaugh</a:t>
            </a:r>
            <a:r>
              <a:rPr kumimoji="1" lang="en-US" altLang="zh-TW" sz="2000" dirty="0"/>
              <a:t>, S. </a:t>
            </a:r>
            <a:r>
              <a:rPr kumimoji="1" lang="en-US" altLang="zh-TW" sz="2000" dirty="0" err="1"/>
              <a:t>Warnick</a:t>
            </a:r>
            <a:r>
              <a:rPr kumimoji="1" lang="en-US" altLang="zh-TW" sz="2000" dirty="0"/>
              <a:t>, and D. </a:t>
            </a:r>
            <a:r>
              <a:rPr kumimoji="1" lang="en-US" altLang="zh-TW" sz="2000" dirty="0" err="1" smtClean="0"/>
              <a:t>Zappala</a:t>
            </a:r>
            <a:endParaRPr kumimoji="1" lang="en-US" altLang="zh-TW" sz="2000" dirty="0" smtClean="0"/>
          </a:p>
          <a:p>
            <a:r>
              <a:rPr kumimoji="1" lang="en-US" altLang="zh-TW" sz="2000" dirty="0" smtClean="0"/>
              <a:t>ACM </a:t>
            </a:r>
            <a:r>
              <a:rPr kumimoji="1" lang="en-US" altLang="zh-TW" sz="2000" dirty="0" err="1" smtClean="0"/>
              <a:t>Mmsys</a:t>
            </a:r>
            <a:r>
              <a:rPr kumimoji="1" lang="en-US" altLang="zh-TW" sz="2000" dirty="0" smtClean="0"/>
              <a:t> ’12</a:t>
            </a:r>
            <a:endParaRPr kumimoji="1"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80221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Truncated Normal Rate Results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9463" y="1949824"/>
            <a:ext cx="2936965" cy="4007224"/>
          </a:xfrm>
        </p:spPr>
        <p:txBody>
          <a:bodyPr/>
          <a:lstStyle/>
          <a:p>
            <a:r>
              <a:rPr kumimoji="1" lang="en-US" altLang="zh-TW" dirty="0" smtClean="0"/>
              <a:t>Horizontal</a:t>
            </a:r>
          </a:p>
          <a:p>
            <a:pPr lvl="1"/>
            <a:r>
              <a:rPr kumimoji="1" lang="en-US" altLang="zh-TW" dirty="0" smtClean="0"/>
              <a:t>Low mean</a:t>
            </a:r>
          </a:p>
          <a:p>
            <a:pPr lvl="1"/>
            <a:r>
              <a:rPr kumimoji="1" lang="en-US" altLang="zh-TW" dirty="0" smtClean="0"/>
              <a:t>Low SD</a:t>
            </a:r>
          </a:p>
          <a:p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MeanVertical</a:t>
            </a:r>
            <a:endParaRPr kumimoji="1" lang="zh-TW" altLang="en-US" dirty="0"/>
          </a:p>
        </p:txBody>
      </p:sp>
      <p:pic>
        <p:nvPicPr>
          <p:cNvPr id="5" name="圖片 4" descr="螢幕快照 2013-04-17 上午12.37.3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329" y="1828417"/>
            <a:ext cx="6098342" cy="475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198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Truncated Normal Rate Results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9463" y="1949824"/>
            <a:ext cx="2479416" cy="4007224"/>
          </a:xfrm>
        </p:spPr>
        <p:txBody>
          <a:bodyPr/>
          <a:lstStyle/>
          <a:p>
            <a:r>
              <a:rPr kumimoji="1" lang="en-US" altLang="zh-TW" dirty="0" smtClean="0"/>
              <a:t>Horizontal</a:t>
            </a:r>
          </a:p>
          <a:p>
            <a:pPr lvl="1"/>
            <a:r>
              <a:rPr kumimoji="1" lang="en-US" altLang="zh-TW" dirty="0" smtClean="0"/>
              <a:t>More buffer space</a:t>
            </a:r>
          </a:p>
          <a:p>
            <a:r>
              <a:rPr kumimoji="1" lang="en-US" altLang="zh-TW" dirty="0" smtClean="0"/>
              <a:t>Vertical</a:t>
            </a:r>
          </a:p>
          <a:p>
            <a:pPr lvl="1"/>
            <a:r>
              <a:rPr kumimoji="1" lang="en-US" altLang="zh-TW" dirty="0" smtClean="0"/>
              <a:t>Low performance</a:t>
            </a:r>
            <a:endParaRPr kumimoji="1" lang="zh-TW" altLang="en-US" dirty="0"/>
          </a:p>
        </p:txBody>
      </p:sp>
      <p:pic>
        <p:nvPicPr>
          <p:cNvPr id="4" name="圖片 3" descr="螢幕快照 2013-04-17 上午12.37.4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894" y="1716361"/>
            <a:ext cx="5974003" cy="485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84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Markov Rate Model</a:t>
            </a:r>
            <a:endParaRPr kumimoji="1" lang="zh-TW" altLang="en-US" dirty="0"/>
          </a:p>
        </p:txBody>
      </p:sp>
      <p:pic>
        <p:nvPicPr>
          <p:cNvPr id="4" name="圖片 3" descr="螢幕快照 2013-04-17 上午12.37.5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649" y="3728774"/>
            <a:ext cx="4414302" cy="1510156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Rate change is somewhat continuous</a:t>
            </a:r>
          </a:p>
          <a:p>
            <a:r>
              <a:rPr kumimoji="1" lang="en-US" altLang="zh-TW" dirty="0" smtClean="0"/>
              <a:t>Nodes represent rates</a:t>
            </a:r>
          </a:p>
          <a:p>
            <a:pPr lvl="1"/>
            <a:r>
              <a:rPr kumimoji="1" lang="en-US" altLang="zh-TW" dirty="0" smtClean="0"/>
              <a:t>Rate: α</a:t>
            </a:r>
            <a:r>
              <a:rPr kumimoji="1" lang="en-US" altLang="zh-TW" dirty="0" err="1" smtClean="0"/>
              <a:t>i</a:t>
            </a:r>
            <a:r>
              <a:rPr kumimoji="1" lang="en-US" altLang="zh-TW" dirty="0" smtClean="0"/>
              <a:t> +</a:t>
            </a:r>
            <a:r>
              <a:rPr kumimoji="1" lang="en-US" altLang="zh-TW" dirty="0" err="1" smtClean="0"/>
              <a:t>ε</a:t>
            </a:r>
            <a:r>
              <a:rPr kumimoji="1" lang="en-US" altLang="zh-TW" dirty="0"/>
              <a:t> </a:t>
            </a:r>
            <a:r>
              <a:rPr kumimoji="1" lang="en-US" altLang="zh-TW" dirty="0" smtClean="0"/>
              <a:t> ( 0.5 &lt;= α &lt;= 2.5, </a:t>
            </a:r>
            <a:r>
              <a:rPr kumimoji="1" lang="en-US" altLang="zh-TW" dirty="0" err="1" smtClean="0"/>
              <a:t>ε</a:t>
            </a:r>
            <a:r>
              <a:rPr kumimoji="1" lang="en-US" altLang="zh-TW" dirty="0" smtClean="0"/>
              <a:t>=0.1 )</a:t>
            </a:r>
          </a:p>
          <a:p>
            <a:r>
              <a:rPr kumimoji="1" lang="en-US" altLang="zh-TW" dirty="0" smtClean="0"/>
              <a:t>Arcs represent transition probabilities to adjacent nodes</a:t>
            </a:r>
          </a:p>
          <a:p>
            <a:pPr lvl="1"/>
            <a:r>
              <a:rPr kumimoji="1" lang="en-US" altLang="zh-TW" dirty="0" smtClean="0"/>
              <a:t>0.02 &lt;= p &lt;= 0.98</a:t>
            </a:r>
          </a:p>
          <a:p>
            <a:r>
              <a:rPr kumimoji="1" lang="en-US" altLang="zh-TW" dirty="0" smtClean="0"/>
              <a:t>7 nodes</a:t>
            </a:r>
          </a:p>
          <a:p>
            <a:r>
              <a:rPr kumimoji="1" lang="en-US" altLang="zh-TW" dirty="0" smtClean="0"/>
              <a:t>200 simulated hours for each pairs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8084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Markov Results</a:t>
            </a:r>
            <a:endParaRPr kumimoji="1" lang="zh-TW" altLang="en-US" dirty="0"/>
          </a:p>
        </p:txBody>
      </p:sp>
      <p:pic>
        <p:nvPicPr>
          <p:cNvPr id="4" name="圖片 3" descr="螢幕快照 2013-04-17 上午12.38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752" y="1851133"/>
            <a:ext cx="5322523" cy="4732547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9463" y="1949824"/>
            <a:ext cx="3543919" cy="4007224"/>
          </a:xfrm>
        </p:spPr>
        <p:txBody>
          <a:bodyPr/>
          <a:lstStyle/>
          <a:p>
            <a:r>
              <a:rPr kumimoji="1" lang="en-US" altLang="zh-TW" dirty="0" smtClean="0"/>
              <a:t>Flattest diagonal does best overall</a:t>
            </a:r>
          </a:p>
          <a:p>
            <a:r>
              <a:rPr kumimoji="1" lang="en-US" altLang="zh-TW" dirty="0" smtClean="0"/>
              <a:t>Horizontal policy requires 10 times buffer than others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2605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Conclusion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Diagonal quality selection policy does a good job of balancing both the quality score and quality variation.</a:t>
            </a:r>
          </a:p>
          <a:p>
            <a:r>
              <a:rPr kumimoji="1" lang="en-US" altLang="zh-TW" dirty="0" smtClean="0"/>
              <a:t>Keep buffer requirements low</a:t>
            </a:r>
          </a:p>
          <a:p>
            <a:r>
              <a:rPr kumimoji="1" lang="en-US" altLang="zh-TW" dirty="0" smtClean="0"/>
              <a:t>Future work is to develop a dynamic diagonal policy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2909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Discussion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How to decide the order of segments?</a:t>
            </a:r>
          </a:p>
          <a:p>
            <a:r>
              <a:rPr kumimoji="1" lang="en-US" altLang="zh-TW" dirty="0" smtClean="0"/>
              <a:t>Different overhead on three dimension in SVC.</a:t>
            </a:r>
          </a:p>
          <a:p>
            <a:r>
              <a:rPr kumimoji="1" lang="en-US" altLang="zh-TW" dirty="0" smtClean="0"/>
              <a:t>It is hard to conduct the real experiment.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109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Motivation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SVC offers enhancements not provided by traditional DASH architectures</a:t>
            </a:r>
          </a:p>
          <a:p>
            <a:r>
              <a:rPr kumimoji="1" lang="en-US" altLang="zh-TW" dirty="0" smtClean="0"/>
              <a:t>10% increase in the bitrate for spatial and SNR scalability</a:t>
            </a:r>
          </a:p>
          <a:p>
            <a:r>
              <a:rPr kumimoji="1" lang="en-US" altLang="zh-TW" dirty="0" smtClean="0"/>
              <a:t>A segment’s quality can be increased anytime before its playback deadline</a:t>
            </a:r>
          </a:p>
        </p:txBody>
      </p:sp>
    </p:spTree>
    <p:extLst>
      <p:ext uri="{BB962C8B-B14F-4D97-AF65-F5344CB8AC3E}">
        <p14:creationId xmlns:p14="http://schemas.microsoft.com/office/powerpoint/2010/main" val="2301801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Problem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Determine which block is selected next</a:t>
            </a:r>
          </a:p>
          <a:p>
            <a:pPr lvl="1"/>
            <a:r>
              <a:rPr kumimoji="1" lang="en-US" altLang="zh-TW" dirty="0" smtClean="0"/>
              <a:t>Depend on available bandwidth</a:t>
            </a:r>
          </a:p>
          <a:p>
            <a:r>
              <a:rPr kumimoji="1" lang="en-US" altLang="zh-TW" dirty="0" smtClean="0"/>
              <a:t>Under which conditions should a client download with a diagonal policy, and how can it select the slope ?</a:t>
            </a:r>
          </a:p>
          <a:p>
            <a:r>
              <a:rPr kumimoji="1" lang="en-US" altLang="zh-TW" dirty="0" smtClean="0"/>
              <a:t>Solution</a:t>
            </a:r>
          </a:p>
          <a:p>
            <a:pPr lvl="1"/>
            <a:r>
              <a:rPr kumimoji="1" lang="en-US" altLang="zh-TW" dirty="0" smtClean="0"/>
              <a:t>Optimal</a:t>
            </a:r>
          </a:p>
          <a:p>
            <a:pPr lvl="1"/>
            <a:r>
              <a:rPr kumimoji="1" lang="en-US" altLang="zh-TW" dirty="0" smtClean="0"/>
              <a:t>Simulation</a:t>
            </a:r>
            <a:endParaRPr kumimoji="1" lang="zh-TW" altLang="en-US" dirty="0"/>
          </a:p>
        </p:txBody>
      </p:sp>
      <p:pic>
        <p:nvPicPr>
          <p:cNvPr id="4" name="圖片 3" descr="螢幕快照 2013-04-17 上午12.36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289" y="3688733"/>
            <a:ext cx="4329042" cy="288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20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Problem Formulation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Try to maximize: </a:t>
            </a:r>
          </a:p>
          <a:p>
            <a:endParaRPr kumimoji="1" lang="en-US" altLang="zh-TW" dirty="0"/>
          </a:p>
          <a:p>
            <a:endParaRPr kumimoji="1" lang="en-US" altLang="zh-TW" dirty="0" smtClean="0"/>
          </a:p>
          <a:p>
            <a:r>
              <a:rPr kumimoji="1" lang="en-US" altLang="zh-TW" dirty="0" smtClean="0"/>
              <a:t>Left term: mean of qualities</a:t>
            </a:r>
          </a:p>
          <a:p>
            <a:pPr lvl="1"/>
            <a:r>
              <a:rPr kumimoji="1" lang="en-US" altLang="zh-TW" dirty="0" smtClean="0"/>
              <a:t>Any zero element </a:t>
            </a:r>
            <a:r>
              <a:rPr kumimoji="1" lang="en-US" altLang="zh-TW" dirty="0" smtClean="0">
                <a:sym typeface="Wingdings"/>
              </a:rPr>
              <a:t> quality score = 0</a:t>
            </a:r>
            <a:endParaRPr kumimoji="1" lang="en-US" altLang="zh-TW" dirty="0" smtClean="0"/>
          </a:p>
          <a:p>
            <a:r>
              <a:rPr kumimoji="1" lang="en-US" altLang="zh-TW" dirty="0" smtClean="0"/>
              <a:t>Right term: </a:t>
            </a:r>
            <a:r>
              <a:rPr kumimoji="1" lang="en-US" altLang="zh-TW" dirty="0"/>
              <a:t>q</a:t>
            </a:r>
            <a:r>
              <a:rPr kumimoji="1" lang="en-US" altLang="zh-TW" dirty="0" smtClean="0"/>
              <a:t>uality variation</a:t>
            </a:r>
            <a:endParaRPr kumimoji="1" lang="zh-TW" altLang="en-US" dirty="0"/>
          </a:p>
        </p:txBody>
      </p:sp>
      <p:pic>
        <p:nvPicPr>
          <p:cNvPr id="4" name="圖片 3" descr="螢幕快照 2013-04-17 上午12.36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263" y="2505996"/>
            <a:ext cx="57404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788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Optimal Policies – Constant Rate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λ</a:t>
            </a:r>
            <a:r>
              <a:rPr kumimoji="1" lang="en-US" altLang="zh-TW" dirty="0" smtClean="0"/>
              <a:t> = 0</a:t>
            </a:r>
          </a:p>
          <a:p>
            <a:pPr lvl="1"/>
            <a:r>
              <a:rPr kumimoji="1" lang="en-US" altLang="zh-TW" dirty="0" smtClean="0"/>
              <a:t>Discard quality variation</a:t>
            </a:r>
          </a:p>
          <a:p>
            <a:pPr lvl="1"/>
            <a:r>
              <a:rPr kumimoji="1" lang="en-US" altLang="zh-TW" dirty="0" smtClean="0"/>
              <a:t>Increase while the cumulative bandwidth can hold additional block</a:t>
            </a:r>
          </a:p>
          <a:p>
            <a:pPr lvl="1"/>
            <a:r>
              <a:rPr kumimoji="1" lang="en-US" altLang="zh-TW" dirty="0" err="1" smtClean="0"/>
              <a:t>FloorVertical</a:t>
            </a:r>
            <a:endParaRPr kumimoji="1" lang="en-US" altLang="zh-TW" dirty="0" smtClean="0"/>
          </a:p>
          <a:p>
            <a:r>
              <a:rPr kumimoji="1" lang="zh-TW" altLang="en-US" dirty="0" smtClean="0"/>
              <a:t>λ</a:t>
            </a:r>
            <a:r>
              <a:rPr kumimoji="1" lang="en-US" altLang="zh-TW" dirty="0" smtClean="0"/>
              <a:t> &gt; 0</a:t>
            </a:r>
          </a:p>
          <a:p>
            <a:pPr lvl="1"/>
            <a:r>
              <a:rPr kumimoji="1" lang="en-US" altLang="zh-TW" dirty="0" smtClean="0"/>
              <a:t>Consider quality variation</a:t>
            </a:r>
          </a:p>
          <a:p>
            <a:pPr lvl="1"/>
            <a:r>
              <a:rPr kumimoji="1" lang="en-US" altLang="zh-TW" dirty="0"/>
              <a:t>Increase only one time while the cumulative bandwidth can hold additional </a:t>
            </a:r>
            <a:r>
              <a:rPr kumimoji="1" lang="en-US" altLang="zh-TW" dirty="0" smtClean="0"/>
              <a:t>blocks</a:t>
            </a:r>
            <a:endParaRPr kumimoji="1" lang="en-US" altLang="zh-TW" dirty="0"/>
          </a:p>
          <a:p>
            <a:pPr lvl="1"/>
            <a:endParaRPr kumimoji="1" lang="en-US" altLang="zh-TW" dirty="0"/>
          </a:p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28606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Optimal Policies – Variable Rate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Dynamic programming</a:t>
            </a:r>
          </a:p>
          <a:p>
            <a:pPr lvl="1"/>
            <a:r>
              <a:rPr kumimoji="1" lang="en-US" altLang="zh-TW" dirty="0" smtClean="0"/>
              <a:t>N segments</a:t>
            </a:r>
          </a:p>
          <a:p>
            <a:pPr lvl="1"/>
            <a:r>
              <a:rPr kumimoji="1" lang="en-US" altLang="zh-TW" dirty="0" smtClean="0"/>
              <a:t>m decisions</a:t>
            </a:r>
            <a:endParaRPr kumimoji="1" lang="en-US" altLang="zh-TW" dirty="0" smtClean="0"/>
          </a:p>
          <a:p>
            <a:pPr lvl="1"/>
            <a:r>
              <a:rPr kumimoji="1" lang="en-US" altLang="zh-TW" dirty="0" smtClean="0"/>
              <a:t>w = 0 or 1 block per request</a:t>
            </a:r>
          </a:p>
          <a:p>
            <a:pPr lvl="1"/>
            <a:r>
              <a:rPr kumimoji="1" lang="en-US" altLang="zh-TW" dirty="0"/>
              <a:t>w</a:t>
            </a:r>
            <a:r>
              <a:rPr kumimoji="1" lang="en-US" altLang="zh-TW" dirty="0" smtClean="0"/>
              <a:t> decided by probability</a:t>
            </a:r>
          </a:p>
          <a:p>
            <a:pPr lvl="1"/>
            <a:r>
              <a:rPr kumimoji="1" lang="en-US" altLang="zh-TW" dirty="0" smtClean="0"/>
              <a:t>N * m steps </a:t>
            </a:r>
            <a:endParaRPr kumimoji="1" lang="zh-TW" altLang="en-US" dirty="0"/>
          </a:p>
        </p:txBody>
      </p:sp>
      <p:pic>
        <p:nvPicPr>
          <p:cNvPr id="4" name="圖片 3" descr="螢幕快照 2013-04-17 上午12.37.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755" y="3667111"/>
            <a:ext cx="46228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483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TW" dirty="0"/>
              <a:t>Optimal Policies – Variable </a:t>
            </a:r>
            <a:r>
              <a:rPr kumimoji="1" lang="en-US" altLang="zh-TW" dirty="0" smtClean="0"/>
              <a:t>Rate (cont.)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 </a:t>
            </a:r>
            <a:endParaRPr kumimoji="1" lang="zh-TW" altLang="en-US" dirty="0"/>
          </a:p>
        </p:txBody>
      </p:sp>
      <p:pic>
        <p:nvPicPr>
          <p:cNvPr id="4" name="圖片 3" descr="螢幕快照 2013-04-17 上午12.37.1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96" y="2913629"/>
            <a:ext cx="4356236" cy="3398649"/>
          </a:xfrm>
          <a:prstGeom prst="rect">
            <a:avLst/>
          </a:prstGeom>
        </p:spPr>
      </p:pic>
      <p:pic>
        <p:nvPicPr>
          <p:cNvPr id="5" name="圖片 4" descr="螢幕快照 2013-04-17 上午12.37.2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744" y="3352541"/>
            <a:ext cx="4299484" cy="281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090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Simulation Study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DP limited to small videos</a:t>
            </a:r>
          </a:p>
          <a:p>
            <a:r>
              <a:rPr kumimoji="1" lang="en-US" altLang="zh-TW" dirty="0" smtClean="0"/>
              <a:t>Policies</a:t>
            </a:r>
          </a:p>
          <a:p>
            <a:pPr lvl="1"/>
            <a:r>
              <a:rPr kumimoji="1" lang="en-US" altLang="zh-TW" dirty="0" smtClean="0"/>
              <a:t>Vertical</a:t>
            </a:r>
          </a:p>
          <a:p>
            <a:pPr lvl="1"/>
            <a:r>
              <a:rPr kumimoji="1" lang="en-US" altLang="zh-TW" dirty="0" smtClean="0"/>
              <a:t>Mean Vertical</a:t>
            </a:r>
          </a:p>
          <a:p>
            <a:pPr lvl="1"/>
            <a:r>
              <a:rPr kumimoji="1" lang="en-US" altLang="zh-TW" dirty="0" smtClean="0"/>
              <a:t>Diagonal</a:t>
            </a:r>
          </a:p>
          <a:p>
            <a:pPr lvl="1"/>
            <a:r>
              <a:rPr kumimoji="1" lang="en-US" altLang="zh-TW" dirty="0" smtClean="0"/>
              <a:t>Horizontal</a:t>
            </a:r>
          </a:p>
          <a:p>
            <a:r>
              <a:rPr kumimoji="1" lang="en-US" altLang="zh-TW" dirty="0" smtClean="0"/>
              <a:t>Truncated Normal Rate Model</a:t>
            </a:r>
          </a:p>
          <a:p>
            <a:r>
              <a:rPr kumimoji="1" lang="en-US" altLang="zh-TW" dirty="0" smtClean="0"/>
              <a:t>Markov Rate Model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1409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Truncated Normal Rate Model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Download rate</a:t>
            </a:r>
          </a:p>
          <a:p>
            <a:pPr lvl="1"/>
            <a:r>
              <a:rPr kumimoji="1" lang="en-US" altLang="zh-TW" dirty="0" smtClean="0"/>
              <a:t>Mean of the normal distribution: μ ( 0.25 &lt;= μ &lt; 6 )</a:t>
            </a:r>
          </a:p>
          <a:p>
            <a:pPr lvl="1"/>
            <a:r>
              <a:rPr kumimoji="1" lang="en-US" altLang="zh-TW" dirty="0" smtClean="0"/>
              <a:t>Standard deviation of the distribution: </a:t>
            </a:r>
            <a:r>
              <a:rPr kumimoji="1" lang="en-US" altLang="zh-TW" dirty="0" err="1" smtClean="0"/>
              <a:t>σ</a:t>
            </a:r>
            <a:r>
              <a:rPr kumimoji="1" lang="en-US" altLang="zh-TW" dirty="0" smtClean="0"/>
              <a:t>  (0 &lt;= </a:t>
            </a:r>
            <a:r>
              <a:rPr kumimoji="1" lang="en-US" altLang="zh-TW" dirty="0" err="1" smtClean="0"/>
              <a:t>σ</a:t>
            </a:r>
            <a:r>
              <a:rPr kumimoji="1" lang="en-US" altLang="zh-TW" dirty="0" smtClean="0"/>
              <a:t> &lt; 3 )</a:t>
            </a:r>
          </a:p>
          <a:p>
            <a:r>
              <a:rPr kumimoji="1" lang="en-US" altLang="zh-TW" dirty="0" smtClean="0"/>
              <a:t>Gets simulated 200 times on a 1 hour video for each pair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2062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像素">
  <a:themeElements>
    <a:clrScheme name="像素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像素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像素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像素.thmx</Template>
  <TotalTime>696</TotalTime>
  <Words>407</Words>
  <Application>Microsoft Macintosh PowerPoint</Application>
  <PresentationFormat>如螢幕大小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像素</vt:lpstr>
      <vt:lpstr>Quality selection  for Dynamic Adaptive Streaming over HTTP with Scalable Video Coding</vt:lpstr>
      <vt:lpstr>Motivation</vt:lpstr>
      <vt:lpstr>Problem</vt:lpstr>
      <vt:lpstr>Problem Formulation</vt:lpstr>
      <vt:lpstr>Optimal Policies – Constant Rate</vt:lpstr>
      <vt:lpstr>Optimal Policies – Variable Rate</vt:lpstr>
      <vt:lpstr>Optimal Policies – Variable Rate (cont.)</vt:lpstr>
      <vt:lpstr>Simulation Study</vt:lpstr>
      <vt:lpstr>Truncated Normal Rate Model</vt:lpstr>
      <vt:lpstr>Truncated Normal Rate Results</vt:lpstr>
      <vt:lpstr>Truncated Normal Rate Results</vt:lpstr>
      <vt:lpstr>Markov Rate Model</vt:lpstr>
      <vt:lpstr>Markov Results</vt:lpstr>
      <vt:lpstr>Conclusion</vt:lpstr>
      <vt:lpstr>Discussion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selection  for Dynamic Adaptive Streaming over HTTP with Scalable Video Coding</dc:title>
  <dc:creator>masnec masnec</dc:creator>
  <cp:lastModifiedBy>masnec masnec</cp:lastModifiedBy>
  <cp:revision>17</cp:revision>
  <dcterms:created xsi:type="dcterms:W3CDTF">2013-04-16T14:06:07Z</dcterms:created>
  <dcterms:modified xsi:type="dcterms:W3CDTF">2013-04-17T01:42:39Z</dcterms:modified>
</cp:coreProperties>
</file>