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BF4CA-5883-4BFE-82A6-31F39DC7A4A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F96EB-079D-410C-B19F-2E839C23ED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28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B2599-5747-456E-9C1F-22572523DF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B2599-5747-456E-9C1F-22572523DF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B9D1F3-792F-400E-8B1E-67ADF765B3B1}" type="datetimeFigureOut">
              <a:rPr lang="zh-TW" altLang="en-US" smtClean="0"/>
              <a:t>2011/10/31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3B9902-1E01-4DA9-A51C-3AEEC13C63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35292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cap="none" dirty="0" err="1" smtClean="0">
                <a:effectLst/>
              </a:rPr>
              <a:t>EndRE</a:t>
            </a:r>
            <a:r>
              <a:rPr lang="en-US" altLang="zh-TW" cap="none" dirty="0" smtClean="0">
                <a:effectLst/>
              </a:rPr>
              <a:t> : </a:t>
            </a:r>
            <a:br>
              <a:rPr lang="en-US" altLang="zh-TW" cap="none" dirty="0" smtClean="0">
                <a:effectLst/>
              </a:rPr>
            </a:br>
            <a:r>
              <a:rPr lang="en-US" altLang="zh-TW" cap="none" dirty="0" smtClean="0">
                <a:effectLst/>
              </a:rPr>
              <a:t>An End-System Redundancy Elimination Service for Enterprises</a:t>
            </a:r>
            <a:endParaRPr lang="zh-TW" altLang="en-US" cap="none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23728" y="4581128"/>
            <a:ext cx="6480048" cy="1752600"/>
          </a:xfrm>
        </p:spPr>
        <p:txBody>
          <a:bodyPr/>
          <a:lstStyle/>
          <a:p>
            <a:pPr algn="l"/>
            <a:r>
              <a:rPr lang="en-US" altLang="zh-TW" dirty="0" err="1"/>
              <a:t>Bhavish</a:t>
            </a:r>
            <a:r>
              <a:rPr lang="en-US" altLang="zh-TW" dirty="0"/>
              <a:t> </a:t>
            </a:r>
            <a:r>
              <a:rPr lang="en-US" altLang="zh-TW" dirty="0" err="1"/>
              <a:t>Aggarwal</a:t>
            </a:r>
            <a:r>
              <a:rPr lang="en-US" altLang="zh-TW" dirty="0"/>
              <a:t>, </a:t>
            </a:r>
            <a:r>
              <a:rPr lang="en-US" altLang="zh-TW" dirty="0" err="1"/>
              <a:t>Aditya</a:t>
            </a:r>
            <a:r>
              <a:rPr lang="en-US" altLang="zh-TW" dirty="0"/>
              <a:t> </a:t>
            </a:r>
            <a:r>
              <a:rPr lang="en-US" altLang="zh-TW" dirty="0" err="1"/>
              <a:t>Akella</a:t>
            </a:r>
            <a:r>
              <a:rPr lang="en-US" altLang="zh-TW" dirty="0"/>
              <a:t>, Ashok </a:t>
            </a:r>
            <a:r>
              <a:rPr lang="en-US" altLang="zh-TW" dirty="0" err="1"/>
              <a:t>Anand</a:t>
            </a:r>
            <a:r>
              <a:rPr lang="en-US" altLang="zh-TW" dirty="0"/>
              <a:t>, </a:t>
            </a:r>
            <a:r>
              <a:rPr lang="en-US" altLang="zh-TW" dirty="0" err="1"/>
              <a:t>Athula</a:t>
            </a:r>
            <a:r>
              <a:rPr lang="en-US" altLang="zh-TW" dirty="0"/>
              <a:t> </a:t>
            </a:r>
            <a:r>
              <a:rPr lang="en-US" altLang="zh-TW" dirty="0" err="1"/>
              <a:t>Balachandran</a:t>
            </a:r>
            <a:r>
              <a:rPr lang="en-US" altLang="zh-TW" dirty="0"/>
              <a:t>, </a:t>
            </a:r>
            <a:r>
              <a:rPr lang="en-US" altLang="zh-TW" dirty="0" err="1"/>
              <a:t>Pushkar</a:t>
            </a:r>
            <a:r>
              <a:rPr lang="en-US" altLang="zh-TW" dirty="0"/>
              <a:t> </a:t>
            </a:r>
            <a:r>
              <a:rPr lang="en-US" altLang="zh-TW" dirty="0" err="1"/>
              <a:t>Chitnis</a:t>
            </a:r>
            <a:r>
              <a:rPr lang="en-US" altLang="zh-TW" dirty="0"/>
              <a:t>, </a:t>
            </a:r>
            <a:r>
              <a:rPr lang="en-US" altLang="zh-TW" dirty="0" err="1"/>
              <a:t>Chitra</a:t>
            </a:r>
            <a:r>
              <a:rPr lang="en-US" altLang="zh-TW" dirty="0"/>
              <a:t> </a:t>
            </a:r>
            <a:r>
              <a:rPr lang="en-US" altLang="zh-TW" dirty="0" err="1"/>
              <a:t>Muthukrishnan</a:t>
            </a:r>
            <a:r>
              <a:rPr lang="en-US" altLang="zh-TW" dirty="0"/>
              <a:t>, </a:t>
            </a:r>
            <a:r>
              <a:rPr lang="en-US" altLang="zh-TW" dirty="0" err="1"/>
              <a:t>Ramachandran</a:t>
            </a:r>
            <a:r>
              <a:rPr lang="en-US" altLang="zh-TW" dirty="0"/>
              <a:t> </a:t>
            </a:r>
            <a:r>
              <a:rPr lang="en-US" altLang="zh-TW" dirty="0" err="1"/>
              <a:t>Ramjee</a:t>
            </a:r>
            <a:r>
              <a:rPr lang="en-US" altLang="zh-TW" dirty="0"/>
              <a:t> and George Varghese</a:t>
            </a:r>
          </a:p>
          <a:p>
            <a:pPr algn="l"/>
            <a:r>
              <a:rPr lang="en-US" altLang="zh-TW" dirty="0"/>
              <a:t>Microsoft Research </a:t>
            </a:r>
            <a:r>
              <a:rPr lang="en-US" altLang="zh-TW" dirty="0" err="1"/>
              <a:t>India;University</a:t>
            </a:r>
            <a:r>
              <a:rPr lang="en-US" altLang="zh-TW" dirty="0"/>
              <a:t> of </a:t>
            </a:r>
            <a:r>
              <a:rPr lang="en-US" altLang="zh-TW" dirty="0" err="1"/>
              <a:t>Wisconsin-Madison;CMU;UCSD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76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- Fingerprinting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FIXED</a:t>
            </a:r>
          </a:p>
          <a:p>
            <a:pPr lvl="1"/>
            <a:r>
              <a:rPr lang="en-US" altLang="zh-TW" dirty="0" smtClean="0"/>
              <a:t>Simply select every </a:t>
            </a:r>
            <a:r>
              <a:rPr lang="en-US" altLang="zh-TW" dirty="0" err="1" smtClean="0"/>
              <a:t>p</a:t>
            </a:r>
            <a:r>
              <a:rPr lang="en-US" altLang="zh-TW" baseline="30000" dirty="0" err="1" smtClean="0"/>
              <a:t>th</a:t>
            </a:r>
            <a:r>
              <a:rPr lang="en-US" altLang="zh-TW" baseline="30000" dirty="0" smtClean="0"/>
              <a:t> </a:t>
            </a:r>
            <a:r>
              <a:rPr lang="en-US" altLang="zh-TW" dirty="0"/>
              <a:t>byte as a </a:t>
            </a:r>
            <a:r>
              <a:rPr lang="en-US" altLang="zh-TW" dirty="0" smtClean="0"/>
              <a:t>marker</a:t>
            </a:r>
          </a:p>
          <a:p>
            <a:pPr lvl="1"/>
            <a:r>
              <a:rPr lang="en-US" altLang="zh-TW" dirty="0" smtClean="0"/>
              <a:t>Content agnostic</a:t>
            </a:r>
            <a:endParaRPr lang="en-US" altLang="zh-TW" dirty="0"/>
          </a:p>
          <a:p>
            <a:r>
              <a:rPr lang="en-US" altLang="zh-TW" dirty="0" smtClean="0"/>
              <a:t>SAMPLEBYTE</a:t>
            </a:r>
          </a:p>
          <a:p>
            <a:pPr lvl="1"/>
            <a:r>
              <a:rPr lang="en-US" altLang="zh-TW" dirty="0" smtClean="0"/>
              <a:t>Content-based</a:t>
            </a:r>
          </a:p>
          <a:p>
            <a:pPr lvl="1"/>
            <a:r>
              <a:rPr lang="en-US" altLang="zh-TW" dirty="0" smtClean="0"/>
              <a:t>Table: a byte is chosen as a marker if the corresponding entry in the lookup table is set</a:t>
            </a:r>
          </a:p>
          <a:p>
            <a:pPr lvl="1"/>
            <a:r>
              <a:rPr lang="en-US" altLang="zh-TW" dirty="0" smtClean="0"/>
              <a:t>A marker is chosen, skip p/2 bytes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56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- Fingerprinting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46440"/>
            <a:ext cx="661035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- </a:t>
            </a:r>
            <a:r>
              <a:rPr lang="en-US" altLang="zh-TW" dirty="0" smtClean="0"/>
              <a:t>Match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en-US" altLang="zh-TW" dirty="0" smtClean="0"/>
              <a:t>Chunk-Match</a:t>
            </a:r>
          </a:p>
          <a:p>
            <a:pPr lvl="1"/>
            <a:r>
              <a:rPr lang="en-US" altLang="zh-TW" dirty="0" smtClean="0"/>
              <a:t>Client: fixed-size circular FIFO log</a:t>
            </a:r>
          </a:p>
          <a:p>
            <a:pPr lvl="1"/>
            <a:r>
              <a:rPr lang="en-US" altLang="zh-TW" dirty="0" smtClean="0"/>
              <a:t>Server: emulate client cache per-client basis</a:t>
            </a:r>
          </a:p>
          <a:p>
            <a:pPr lvl="1"/>
            <a:r>
              <a:rPr lang="en-US" altLang="zh-TW" dirty="0" smtClean="0"/>
              <a:t>Match </a:t>
            </a:r>
            <a:r>
              <a:rPr lang="en-US" altLang="zh-TW" dirty="0" smtClean="0">
                <a:sym typeface="Wingdings" pitchFamily="2" charset="2"/>
              </a:rPr>
              <a:t> server send 4</a:t>
            </a:r>
            <a:r>
              <a:rPr lang="zh-TW" altLang="en-US" dirty="0" smtClean="0">
                <a:sym typeface="Wingdings" pitchFamily="2" charset="2"/>
              </a:rPr>
              <a:t> </a:t>
            </a:r>
            <a:r>
              <a:rPr lang="en-US" altLang="zh-TW" dirty="0" smtClean="0">
                <a:sym typeface="Wingdings" pitchFamily="2" charset="2"/>
              </a:rPr>
              <a:t>bytes &lt;offset, length&gt;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73015"/>
            <a:ext cx="4680521" cy="283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- </a:t>
            </a:r>
            <a:r>
              <a:rPr lang="en-US" altLang="zh-TW" dirty="0" smtClean="0"/>
              <a:t>Match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en-US" altLang="zh-TW" dirty="0" smtClean="0"/>
              <a:t>Max-Match</a:t>
            </a:r>
          </a:p>
          <a:p>
            <a:pPr lvl="1"/>
            <a:r>
              <a:rPr lang="en-US" altLang="zh-TW" dirty="0" smtClean="0"/>
              <a:t>Try to expend matched region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492442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6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err="1" smtClean="0"/>
              <a:t>EndRE</a:t>
            </a:r>
            <a:r>
              <a:rPr lang="en-US" altLang="zh-TW" dirty="0" smtClean="0"/>
              <a:t> above TCP</a:t>
            </a:r>
          </a:p>
          <a:p>
            <a:r>
              <a:rPr lang="en-US" altLang="zh-TW" dirty="0" smtClean="0"/>
              <a:t>Default fingerprinting algorithm</a:t>
            </a:r>
          </a:p>
          <a:p>
            <a:pPr lvl="1"/>
            <a:r>
              <a:rPr lang="en-US" altLang="zh-TW" dirty="0" smtClean="0"/>
              <a:t>SIMPLEBYTE</a:t>
            </a:r>
          </a:p>
          <a:p>
            <a:r>
              <a:rPr lang="en-US" altLang="zh-TW" dirty="0" smtClean="0"/>
              <a:t>Packet cache</a:t>
            </a:r>
          </a:p>
          <a:p>
            <a:pPr lvl="1"/>
            <a:r>
              <a:rPr lang="en-US" altLang="zh-TW" dirty="0" smtClean="0"/>
              <a:t>1-16MB per pairs</a:t>
            </a:r>
          </a:p>
          <a:p>
            <a:r>
              <a:rPr lang="en-US" altLang="zh-TW" dirty="0" smtClean="0"/>
              <a:t>Handle multiple parallel TCP stream</a:t>
            </a:r>
          </a:p>
          <a:p>
            <a:pPr lvl="1"/>
            <a:r>
              <a:rPr lang="en-US" altLang="zh-TW" dirty="0"/>
              <a:t>priority queue</a:t>
            </a:r>
            <a:endParaRPr lang="en-US" altLang="zh-TW" dirty="0" smtClean="0"/>
          </a:p>
          <a:p>
            <a:r>
              <a:rPr lang="en-US" altLang="zh-TW" dirty="0" smtClean="0"/>
              <a:t>Protocol independent</a:t>
            </a:r>
          </a:p>
          <a:p>
            <a:pPr lvl="1"/>
            <a:r>
              <a:rPr lang="en-US" altLang="zh-TW" dirty="0" smtClean="0"/>
              <a:t>between app layer and transport layer</a:t>
            </a:r>
          </a:p>
          <a:p>
            <a:pPr lvl="1"/>
            <a:r>
              <a:rPr lang="en-US" altLang="zh-TW" dirty="0" smtClean="0"/>
              <a:t>Windows Filtering Platform</a:t>
            </a:r>
            <a:endParaRPr lang="en-US" altLang="zh-TW" dirty="0"/>
          </a:p>
          <a:p>
            <a:pPr lvl="1"/>
            <a:r>
              <a:rPr lang="en-US" altLang="zh-TW" dirty="0" smtClean="0"/>
              <a:t>Mobile</a:t>
            </a:r>
          </a:p>
          <a:p>
            <a:pPr lvl="2"/>
            <a:r>
              <a:rPr lang="en-US" altLang="zh-TW" dirty="0" smtClean="0"/>
              <a:t>User-level proxy</a:t>
            </a:r>
          </a:p>
        </p:txBody>
      </p:sp>
    </p:spTree>
    <p:extLst>
      <p:ext uri="{BB962C8B-B14F-4D97-AF65-F5344CB8AC3E}">
        <p14:creationId xmlns:p14="http://schemas.microsoft.com/office/powerpoint/2010/main" val="490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approach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Traces</a:t>
            </a:r>
          </a:p>
          <a:p>
            <a:pPr lvl="1"/>
            <a:r>
              <a:rPr lang="en-US" altLang="zh-TW" dirty="0" smtClean="0"/>
              <a:t>11 corporate enterprise location</a:t>
            </a:r>
          </a:p>
          <a:p>
            <a:pPr lvl="1"/>
            <a:r>
              <a:rPr lang="en-US" altLang="zh-TW" dirty="0" smtClean="0"/>
              <a:t>Small, medium, large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140968"/>
            <a:ext cx="69246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1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Testbed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Desktop server connected to a client through a router</a:t>
            </a:r>
          </a:p>
          <a:p>
            <a:pPr lvl="1"/>
            <a:r>
              <a:rPr lang="en-US" altLang="zh-TW" dirty="0" smtClean="0"/>
              <a:t>Router is a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-AP in wireless experiments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95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CPU Costs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Micro-benchmarks</a:t>
            </a:r>
          </a:p>
          <a:p>
            <a:pPr lvl="1"/>
            <a:r>
              <a:rPr lang="en-US" altLang="zh-TW" dirty="0" smtClean="0"/>
              <a:t>Fingerprint</a:t>
            </a:r>
          </a:p>
          <a:p>
            <a:pPr lvl="2"/>
            <a:r>
              <a:rPr lang="en-US" altLang="zh-TW" dirty="0" smtClean="0"/>
              <a:t>Identify marker/fingerprint</a:t>
            </a:r>
          </a:p>
          <a:p>
            <a:pPr lvl="1"/>
            <a:r>
              <a:rPr lang="en-US" altLang="zh-TW" dirty="0" err="1" smtClean="0"/>
              <a:t>InlineMatch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Generate fingerprints</a:t>
            </a:r>
          </a:p>
          <a:p>
            <a:pPr lvl="1"/>
            <a:r>
              <a:rPr lang="en-US" altLang="zh-TW" dirty="0" smtClean="0"/>
              <a:t>Admin</a:t>
            </a:r>
          </a:p>
          <a:p>
            <a:pPr lvl="2"/>
            <a:r>
              <a:rPr lang="en-US" altLang="zh-TW" dirty="0" smtClean="0"/>
              <a:t>Updating the fingerprint store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869160"/>
            <a:ext cx="68484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4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CPU Costs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Trace analysis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654367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2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Bandwidth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6389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8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Corporation</a:t>
            </a:r>
          </a:p>
          <a:p>
            <a:pPr lvl="1"/>
            <a:r>
              <a:rPr lang="en-US" altLang="zh-TW" dirty="0" smtClean="0"/>
              <a:t>Lower administration cost</a:t>
            </a:r>
          </a:p>
          <a:p>
            <a:pPr lvl="1"/>
            <a:r>
              <a:rPr lang="en-US" altLang="zh-TW" dirty="0" smtClean="0"/>
              <a:t>Increase in network traffic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67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Bandwidth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45" y="2204864"/>
            <a:ext cx="661035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4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 Costs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8" y="1988840"/>
            <a:ext cx="726757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6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Energy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810375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7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Avg</a:t>
            </a:r>
            <a:r>
              <a:rPr lang="en-US" altLang="zh-TW" dirty="0" smtClean="0"/>
              <a:t> bandwidth gains 26%</a:t>
            </a:r>
          </a:p>
          <a:p>
            <a:r>
              <a:rPr lang="en-US" altLang="zh-TW" dirty="0" smtClean="0"/>
              <a:t>Latency saving 30%</a:t>
            </a:r>
          </a:p>
          <a:p>
            <a:r>
              <a:rPr lang="en-US" altLang="zh-TW" dirty="0" smtClean="0"/>
              <a:t>Median memory requirement 60MB</a:t>
            </a:r>
          </a:p>
          <a:p>
            <a:r>
              <a:rPr lang="en-US" altLang="zh-TW" dirty="0" smtClean="0"/>
              <a:t>Adapting memory and CPU loading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1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Redundancy Elimination</a:t>
            </a:r>
          </a:p>
          <a:p>
            <a:r>
              <a:rPr lang="en-US" altLang="zh-TW" dirty="0" smtClean="0"/>
              <a:t>An alternate approach where RE is provided as an end system service</a:t>
            </a:r>
          </a:p>
          <a:p>
            <a:pPr lvl="1"/>
            <a:r>
              <a:rPr lang="en-US" altLang="zh-TW" dirty="0" smtClean="0"/>
              <a:t>End-to-end encrypted traffic</a:t>
            </a:r>
          </a:p>
          <a:p>
            <a:pPr lvl="1"/>
            <a:r>
              <a:rPr lang="en-US" altLang="zh-TW" dirty="0" smtClean="0"/>
              <a:t>Last-hop wireless links to mobile devices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94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Middlebox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Drawback</a:t>
            </a:r>
          </a:p>
          <a:p>
            <a:pPr lvl="2"/>
            <a:r>
              <a:rPr lang="en-US" altLang="zh-TW" dirty="0" smtClean="0"/>
              <a:t>Encrypted traffic</a:t>
            </a:r>
          </a:p>
          <a:p>
            <a:pPr lvl="2"/>
            <a:r>
              <a:rPr lang="en-US" altLang="zh-TW" dirty="0" smtClean="0"/>
              <a:t>Can’t improve performance over last-hop links in mobile devices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94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Goal</a:t>
            </a:r>
          </a:p>
          <a:p>
            <a:pPr lvl="1"/>
            <a:r>
              <a:rPr lang="en-US" altLang="zh-TW" dirty="0" smtClean="0"/>
              <a:t>Transparent operation</a:t>
            </a:r>
          </a:p>
          <a:p>
            <a:pPr lvl="2"/>
            <a:r>
              <a:rPr lang="en-US" altLang="zh-TW" dirty="0" smtClean="0"/>
              <a:t>No changes to data</a:t>
            </a:r>
          </a:p>
          <a:p>
            <a:pPr lvl="1"/>
            <a:r>
              <a:rPr lang="en-US" altLang="zh-TW" dirty="0" smtClean="0"/>
              <a:t>Fine-grained operation</a:t>
            </a:r>
          </a:p>
          <a:p>
            <a:pPr lvl="2"/>
            <a:r>
              <a:rPr lang="en-US" altLang="zh-TW" dirty="0" smtClean="0"/>
              <a:t>Duplicate byte strings as small as 32-64B</a:t>
            </a:r>
          </a:p>
          <a:p>
            <a:pPr lvl="1"/>
            <a:r>
              <a:rPr lang="en-US" altLang="zh-TW" dirty="0" smtClean="0"/>
              <a:t>Simple decoding at client</a:t>
            </a:r>
          </a:p>
          <a:p>
            <a:pPr lvl="1"/>
            <a:r>
              <a:rPr lang="en-US" altLang="zh-TW" dirty="0" smtClean="0"/>
              <a:t>Fast and adaptive encoding at servers</a:t>
            </a:r>
          </a:p>
          <a:p>
            <a:pPr lvl="2"/>
            <a:r>
              <a:rPr lang="en-US" altLang="zh-TW" dirty="0" smtClean="0"/>
              <a:t>Adapt its use of CPU based on load</a:t>
            </a:r>
          </a:p>
          <a:p>
            <a:pPr lvl="1"/>
            <a:r>
              <a:rPr lang="en-US" altLang="zh-TW" dirty="0" smtClean="0"/>
              <a:t>Limited memory footprint at servers and clients</a:t>
            </a:r>
          </a:p>
        </p:txBody>
      </p:sp>
    </p:spTree>
    <p:extLst>
      <p:ext uri="{BB962C8B-B14F-4D97-AF65-F5344CB8AC3E}">
        <p14:creationId xmlns:p14="http://schemas.microsoft.com/office/powerpoint/2010/main" val="36986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Data block</a:t>
            </a:r>
          </a:p>
          <a:p>
            <a:r>
              <a:rPr lang="en-US" altLang="zh-TW" dirty="0" smtClean="0"/>
              <a:t>w </a:t>
            </a:r>
          </a:p>
          <a:p>
            <a:pPr lvl="1"/>
            <a:r>
              <a:rPr lang="en-US" altLang="zh-TW" dirty="0" smtClean="0"/>
              <a:t>minimum redundant string</a:t>
            </a:r>
          </a:p>
          <a:p>
            <a:r>
              <a:rPr lang="en-US" altLang="zh-TW" dirty="0" smtClean="0"/>
              <a:t>p</a:t>
            </a:r>
          </a:p>
          <a:p>
            <a:pPr lvl="1"/>
            <a:r>
              <a:rPr lang="en-US" altLang="zh-TW" dirty="0" smtClean="0"/>
              <a:t>Sampling period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arker</a:t>
            </a:r>
          </a:p>
          <a:p>
            <a:pPr lvl="1"/>
            <a:r>
              <a:rPr lang="en-US" altLang="zh-TW" dirty="0" smtClean="0"/>
              <a:t>First byte of chosen candidate string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hunk</a:t>
            </a:r>
          </a:p>
          <a:p>
            <a:pPr lvl="1"/>
            <a:r>
              <a:rPr lang="en-US" altLang="zh-TW" dirty="0" smtClean="0"/>
              <a:t>The string between two markers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956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Data block</a:t>
            </a:r>
          </a:p>
          <a:p>
            <a:r>
              <a:rPr lang="en-US" altLang="zh-TW" dirty="0" smtClean="0"/>
              <a:t>w </a:t>
            </a:r>
          </a:p>
          <a:p>
            <a:pPr lvl="1"/>
            <a:r>
              <a:rPr lang="en-US" altLang="zh-TW" dirty="0" smtClean="0"/>
              <a:t>minimum redundant string</a:t>
            </a:r>
          </a:p>
          <a:p>
            <a:r>
              <a:rPr lang="en-US" altLang="zh-TW" dirty="0" smtClean="0"/>
              <a:t>p</a:t>
            </a:r>
          </a:p>
          <a:p>
            <a:pPr lvl="1"/>
            <a:r>
              <a:rPr lang="en-US" altLang="zh-TW" dirty="0" smtClean="0"/>
              <a:t>Sampling period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arker</a:t>
            </a:r>
          </a:p>
          <a:p>
            <a:pPr lvl="1"/>
            <a:r>
              <a:rPr lang="en-US" altLang="zh-TW" dirty="0" smtClean="0"/>
              <a:t>First byte of chosen candidate string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hunk</a:t>
            </a:r>
          </a:p>
          <a:p>
            <a:pPr lvl="1"/>
            <a:r>
              <a:rPr lang="en-US" altLang="zh-TW" dirty="0" smtClean="0"/>
              <a:t>The string between two markers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568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- Fingerprinting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3810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 payload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505200"/>
            <a:ext cx="9906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Window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038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Rabin fingerprinting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30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46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432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18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4572000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" y="5334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 sampling: </a:t>
            </a:r>
            <a:r>
              <a:rPr lang="en-US" b="1" dirty="0" smtClean="0"/>
              <a:t>sample those fingerprints </a:t>
            </a:r>
          </a:p>
          <a:p>
            <a:r>
              <a:rPr lang="en-US" b="1" dirty="0" smtClean="0"/>
              <a:t>whose value is 0 mod p 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5334000" y="1752600"/>
            <a:ext cx="3061716" cy="9482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Fingerprint 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0200" y="1936749"/>
            <a:ext cx="149352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91200" y="1936749"/>
            <a:ext cx="149352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6000" y="1936749"/>
            <a:ext cx="149352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29200" y="3441699"/>
            <a:ext cx="3733800" cy="2438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Packet 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29200" y="3994149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Payload-1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29200" y="4984749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Payload-2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2"/>
            <a:endCxn id="39" idx="0"/>
          </p:cNvCxnSpPr>
          <p:nvPr/>
        </p:nvCxnSpPr>
        <p:spPr>
          <a:xfrm rot="16200000" flipH="1">
            <a:off x="5466588" y="2564637"/>
            <a:ext cx="1447800" cy="14112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2"/>
            <a:endCxn id="40" idx="0"/>
          </p:cNvCxnSpPr>
          <p:nvPr/>
        </p:nvCxnSpPr>
        <p:spPr>
          <a:xfrm rot="16200000" flipH="1">
            <a:off x="5161788" y="3250437"/>
            <a:ext cx="2438400" cy="10302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477000" y="1936749"/>
            <a:ext cx="149352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6" idx="2"/>
            <a:endCxn id="40" idx="0"/>
          </p:cNvCxnSpPr>
          <p:nvPr/>
        </p:nvCxnSpPr>
        <p:spPr>
          <a:xfrm rot="16200000" flipH="1">
            <a:off x="5504688" y="3593337"/>
            <a:ext cx="2438400" cy="3444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7" idx="2"/>
            <a:endCxn id="39" idx="0"/>
          </p:cNvCxnSpPr>
          <p:nvPr/>
        </p:nvCxnSpPr>
        <p:spPr>
          <a:xfrm rot="16200000" flipH="1">
            <a:off x="5809488" y="2907537"/>
            <a:ext cx="1447800" cy="7254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4958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MODP</a:t>
            </a:r>
            <a:endParaRPr lang="en-US" sz="2400" dirty="0" smtClean="0"/>
          </a:p>
          <a:p>
            <a:r>
              <a:rPr lang="en-US" sz="2400" dirty="0" smtClean="0"/>
              <a:t>Compute fingerprints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971800" y="6248400"/>
            <a:ext cx="5181600" cy="533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Lookup fingerprints in Fingerprint table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7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161E-6 L 0.30417 -0.0055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20259E-6 L 2.77556E-17 0.20537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20259E-6 L 2.77556E-17 0.2053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0259E-6 L 0 0.20537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/>
      <p:bldP spid="35" grpId="0" animBg="1"/>
      <p:bldP spid="36" grpId="0" animBg="1"/>
      <p:bldP spid="37" grpId="0" animBg="1"/>
      <p:bldP spid="39" grpId="0" animBg="1"/>
      <p:bldP spid="40" grpId="0" animBg="1"/>
      <p:bldP spid="46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- Fingerprinting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8194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dirty="0" smtClean="0"/>
              <a:t>MAXP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44590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Choose fingerprints that are local maxima</a:t>
            </a:r>
          </a:p>
          <a:p>
            <a:r>
              <a:rPr lang="en-US" i="1" dirty="0" smtClean="0"/>
              <a:t>( or minima) for </a:t>
            </a:r>
            <a:r>
              <a:rPr lang="en-US" b="1" i="1" dirty="0" smtClean="0"/>
              <a:t>p</a:t>
            </a:r>
            <a:r>
              <a:rPr lang="en-US" i="1" dirty="0" smtClean="0"/>
              <a:t> bytes region</a:t>
            </a:r>
            <a:endParaRPr lang="en-US" b="1" i="1" dirty="0"/>
          </a:p>
        </p:txBody>
      </p:sp>
      <p:sp>
        <p:nvSpPr>
          <p:cNvPr id="5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1295400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/>
              <a:t>MAXP</a:t>
            </a:r>
            <a:endParaRPr lang="en-US" sz="2400" dirty="0" smtClean="0"/>
          </a:p>
          <a:p>
            <a:r>
              <a:rPr lang="en-US" sz="2400" dirty="0" smtClean="0"/>
              <a:t>Similar </a:t>
            </a:r>
            <a:r>
              <a:rPr lang="en-US" sz="2400" dirty="0" smtClean="0"/>
              <a:t>to MODP</a:t>
            </a:r>
          </a:p>
          <a:p>
            <a:r>
              <a:rPr lang="en-US" sz="2400" dirty="0" smtClean="0"/>
              <a:t>Only selection criteria changes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38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19400" y="3697069"/>
            <a:ext cx="8382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858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38200" y="28194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dirty="0" smtClean="0"/>
              <a:t>MODP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762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90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219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447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676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905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133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362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90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819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048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276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05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733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62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91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19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33400" y="44590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those fingerprints whose value is 0 mod p 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09600" y="5867400"/>
            <a:ext cx="4114800" cy="65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fingerprint to represent the shaded region</a:t>
            </a:r>
            <a:endParaRPr lang="en-US" b="1" dirty="0"/>
          </a:p>
        </p:txBody>
      </p:sp>
      <p:sp>
        <p:nvSpPr>
          <p:cNvPr id="80" name="Rectangle 79"/>
          <p:cNvSpPr/>
          <p:nvPr/>
        </p:nvSpPr>
        <p:spPr>
          <a:xfrm>
            <a:off x="1676400" y="3657600"/>
            <a:ext cx="1066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029200" y="5867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Gives uniform selection of fingerprints</a:t>
            </a:r>
            <a:endParaRPr lang="en-US" b="1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81534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239000" y="3697069"/>
            <a:ext cx="8382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0960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105400" y="3697069"/>
            <a:ext cx="914400" cy="685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81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410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638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867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096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324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553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781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7010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239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467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696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9248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81534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3820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86106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8839200" y="3697069"/>
            <a:ext cx="1524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223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9942E-6 L 3.33333E-6 0.2053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028E-6 L -3.33333E-6 0.2053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028E-6 L -3.33333E-6 0.2053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3.33333E-6 0.2108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9942E-6 L 3.33333E-6 0.2053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028E-6 L -3.33333E-6 0.2053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028E-6 L -3.33333E-6 0.2053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0023 L 1.11022E-16 0.19977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 animBg="1"/>
      <p:bldP spid="67" grpId="0" animBg="1"/>
      <p:bldP spid="69" grpId="0" animBg="1"/>
      <p:bldP spid="73" grpId="0" animBg="1"/>
      <p:bldP spid="80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6" grpId="1" animBg="1"/>
      <p:bldP spid="97" grpId="0" animBg="1"/>
      <p:bldP spid="98" grpId="0" animBg="1"/>
      <p:bldP spid="99" grpId="0" animBg="1"/>
      <p:bldP spid="100" grpId="0" animBg="1"/>
      <p:bldP spid="100" grpId="1" animBg="1"/>
      <p:bldP spid="101" grpId="0" animBg="1"/>
      <p:bldP spid="102" grpId="0" animBg="1"/>
      <p:bldP spid="103" grpId="0" animBg="1"/>
      <p:bldP spid="104" grpId="0" animBg="1"/>
      <p:bldP spid="104" grpId="1" animBg="1"/>
      <p:bldP spid="105" grpId="0" animBg="1"/>
      <p:bldP spid="106" grpId="0" animBg="1"/>
      <p:bldP spid="107" grpId="0" animBg="1"/>
      <p:bldP spid="108" grpId="0" animBg="1"/>
      <p:bldP spid="108" grpId="1" animBg="1"/>
      <p:bldP spid="10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6|4|3.1|1.3|10.1|9.1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10.7"/>
</p:tagLst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2565</TotalTime>
  <Words>441</Words>
  <Application>Microsoft Office PowerPoint</Application>
  <PresentationFormat>如螢幕大小 (4:3)</PresentationFormat>
  <Paragraphs>147</Paragraphs>
  <Slides>23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科技</vt:lpstr>
      <vt:lpstr>EndRE :  An End-System Redundancy Elimination Service for Enterprises</vt:lpstr>
      <vt:lpstr>Introduction</vt:lpstr>
      <vt:lpstr>Introduction</vt:lpstr>
      <vt:lpstr>Introduction</vt:lpstr>
      <vt:lpstr>Design</vt:lpstr>
      <vt:lpstr>Design</vt:lpstr>
      <vt:lpstr>Design</vt:lpstr>
      <vt:lpstr>Design - Fingerprinting</vt:lpstr>
      <vt:lpstr>Design - Fingerprinting</vt:lpstr>
      <vt:lpstr>Design - Fingerprinting</vt:lpstr>
      <vt:lpstr>Design - Fingerprinting</vt:lpstr>
      <vt:lpstr>Design - Match</vt:lpstr>
      <vt:lpstr>Design - Match</vt:lpstr>
      <vt:lpstr>Implementation</vt:lpstr>
      <vt:lpstr>Evaluation approach</vt:lpstr>
      <vt:lpstr>Evaluation approach</vt:lpstr>
      <vt:lpstr>CPU Costs</vt:lpstr>
      <vt:lpstr>CPU Costs</vt:lpstr>
      <vt:lpstr>Bandwidth Saving</vt:lpstr>
      <vt:lpstr>Bandwidth Saving</vt:lpstr>
      <vt:lpstr>Memory Costs</vt:lpstr>
      <vt:lpstr>Energy Saving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EndRE :  An End-System Redundancy Elimination Service for Enterprises</dc:title>
  <dc:creator>masnec</dc:creator>
  <cp:lastModifiedBy>masnec</cp:lastModifiedBy>
  <cp:revision>14</cp:revision>
  <dcterms:created xsi:type="dcterms:W3CDTF">2011-10-31T14:05:40Z</dcterms:created>
  <dcterms:modified xsi:type="dcterms:W3CDTF">2011-11-02T08:51:35Z</dcterms:modified>
</cp:coreProperties>
</file>