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>
        <p:scale>
          <a:sx n="100" d="100"/>
          <a:sy n="100" d="100"/>
        </p:scale>
        <p:origin x="60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87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95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3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5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17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9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1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02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53672B-2710-4758-95F1-63A79937B958}" type="datetimeFigureOut">
              <a:rPr lang="zh-TW" altLang="en-US" smtClean="0"/>
              <a:t>2015/11/16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5C40F5-1D2D-4993-9CF6-1AE90A5A0D5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7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500" dirty="0" err="1">
                <a:latin typeface="+mn-lt"/>
              </a:rPr>
              <a:t>SmartSource</a:t>
            </a:r>
            <a:r>
              <a:rPr lang="en-US" altLang="zh-TW" sz="4500" dirty="0">
                <a:latin typeface="+mn-lt"/>
              </a:rPr>
              <a:t>: A Mobile Q&amp;A Middleware Powered</a:t>
            </a:r>
            <a:br>
              <a:rPr lang="en-US" altLang="zh-TW" sz="4500" dirty="0">
                <a:latin typeface="+mn-lt"/>
              </a:rPr>
            </a:br>
            <a:r>
              <a:rPr lang="en-US" altLang="zh-TW" sz="4500" dirty="0">
                <a:latin typeface="+mn-lt"/>
              </a:rPr>
              <a:t>by Crowdsourcing</a:t>
            </a:r>
            <a:endParaRPr lang="zh-TW" altLang="en-US" sz="4500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350" dirty="0">
                <a:latin typeface="+mn-lt"/>
              </a:rPr>
              <a:t>Y. Zhao, C. Liao, T. Lin, J. Yin, N. Do, C. Hsu, and N. </a:t>
            </a:r>
            <a:r>
              <a:rPr lang="en-US" altLang="zh-TW" sz="1350" dirty="0" err="1">
                <a:latin typeface="+mn-lt"/>
              </a:rPr>
              <a:t>Venkatasubramanian</a:t>
            </a:r>
            <a:endParaRPr lang="en-US" altLang="zh-TW" sz="1350" dirty="0">
              <a:latin typeface="+mn-lt"/>
            </a:endParaRPr>
          </a:p>
          <a:p>
            <a:r>
              <a:rPr lang="en-US" altLang="zh-TW" sz="1350" dirty="0">
                <a:latin typeface="+mn-lt"/>
              </a:rPr>
              <a:t>2015 16th IEEE International Conference on Mobile Data Management</a:t>
            </a:r>
            <a:endParaRPr lang="zh-TW" alt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2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Problem Formulation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Utility function: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Maximizes </a:t>
            </a:r>
            <a:r>
              <a:rPr lang="en-US" altLang="zh-TW" dirty="0"/>
              <a:t>the long </a:t>
            </a:r>
            <a:r>
              <a:rPr lang="en-US" altLang="zh-TW" dirty="0" smtClean="0"/>
              <a:t>term utility of selecting workers and minimizes the loss of dropping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pic>
        <p:nvPicPr>
          <p:cNvPr id="4" name="圖片 3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80794" r="53495" b="14127"/>
          <a:stretch/>
        </p:blipFill>
        <p:spPr>
          <a:xfrm>
            <a:off x="822960" y="2506435"/>
            <a:ext cx="7447891" cy="726622"/>
          </a:xfrm>
          <a:prstGeom prst="rect">
            <a:avLst/>
          </a:prstGeom>
        </p:spPr>
      </p:pic>
      <p:pic>
        <p:nvPicPr>
          <p:cNvPr id="5" name="圖片 4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4" t="26667" r="14151" b="65238"/>
          <a:stretch/>
        </p:blipFill>
        <p:spPr>
          <a:xfrm>
            <a:off x="617492" y="4380774"/>
            <a:ext cx="6958142" cy="10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n-lt"/>
              </a:rPr>
              <a:t>SmartSource</a:t>
            </a:r>
            <a:r>
              <a:rPr lang="en-US" altLang="zh-TW" dirty="0" smtClean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Implementation</a:t>
            </a:r>
            <a:endParaRPr lang="zh-TW" altLang="en-US" dirty="0">
              <a:latin typeface="+mn-lt"/>
            </a:endParaRPr>
          </a:p>
        </p:txBody>
      </p:sp>
      <p:pic>
        <p:nvPicPr>
          <p:cNvPr id="6" name="內容版面配置區 3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66135" r="50812" b="13028"/>
          <a:stretch/>
        </p:blipFill>
        <p:spPr>
          <a:xfrm>
            <a:off x="3228975" y="4090763"/>
            <a:ext cx="5337810" cy="2014762"/>
          </a:xfrm>
          <a:prstGeom prst="rect">
            <a:avLst/>
          </a:prstGeom>
        </p:spPr>
      </p:pic>
      <p:pic>
        <p:nvPicPr>
          <p:cNvPr id="13" name="內容版面配置區 12" descr="SmartSource: A Mobile Q&amp;A Middleware Powered by Crowdsourcing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8" t="22770" r="37090" b="53788"/>
          <a:stretch/>
        </p:blipFill>
        <p:spPr>
          <a:xfrm>
            <a:off x="822960" y="1917651"/>
            <a:ext cx="2318385" cy="4098573"/>
          </a:xfrm>
        </p:spPr>
      </p:pic>
    </p:spTree>
    <p:extLst>
      <p:ext uri="{BB962C8B-B14F-4D97-AF65-F5344CB8AC3E}">
        <p14:creationId xmlns:p14="http://schemas.microsoft.com/office/powerpoint/2010/main" val="237436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</a:rPr>
              <a:t>Performance Evaluation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Dataset</a:t>
            </a:r>
          </a:p>
          <a:p>
            <a:pPr lvl="1"/>
            <a:r>
              <a:rPr lang="en-US" altLang="zh-TW" dirty="0" smtClean="0"/>
              <a:t>PPT</a:t>
            </a:r>
          </a:p>
          <a:p>
            <a:pPr lvl="1"/>
            <a:r>
              <a:rPr lang="en-US" altLang="zh-TW" dirty="0" err="1" smtClean="0"/>
              <a:t>Quora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Experimental Methodology</a:t>
            </a:r>
          </a:p>
          <a:p>
            <a:pPr lvl="1"/>
            <a:r>
              <a:rPr lang="en-US" altLang="zh-TW" dirty="0" smtClean="0"/>
              <a:t>Nearest</a:t>
            </a:r>
          </a:p>
          <a:p>
            <a:pPr lvl="1"/>
            <a:r>
              <a:rPr lang="en-US" altLang="zh-TW" dirty="0"/>
              <a:t>Nearest Neighbor </a:t>
            </a:r>
            <a:r>
              <a:rPr lang="en-US" altLang="zh-TW" dirty="0" smtClean="0"/>
              <a:t>Priority</a:t>
            </a:r>
          </a:p>
          <a:p>
            <a:pPr lvl="1"/>
            <a:r>
              <a:rPr lang="en-US" altLang="zh-TW" dirty="0" smtClean="0"/>
              <a:t>Least Location </a:t>
            </a:r>
            <a:r>
              <a:rPr lang="en-US" altLang="zh-TW" dirty="0"/>
              <a:t>Entropy Priority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內容版面配置區 3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1" t="26086" r="14745" b="14246"/>
          <a:stretch/>
        </p:blipFill>
        <p:spPr>
          <a:xfrm>
            <a:off x="4251960" y="1756411"/>
            <a:ext cx="4114800" cy="45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4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Performance</a:t>
            </a:r>
            <a:endParaRPr lang="zh-TW" altLang="en-US" dirty="0">
              <a:latin typeface="+mn-lt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25168" r="16562" b="32778"/>
          <a:stretch/>
        </p:blipFill>
        <p:spPr>
          <a:xfrm>
            <a:off x="167455" y="1845734"/>
            <a:ext cx="8854808" cy="35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Questions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I need to study this algorithm.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Can I remove ‘accept’?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Broker communicate to another broker, delay time? table?</a:t>
            </a:r>
          </a:p>
        </p:txBody>
      </p:sp>
    </p:spTree>
    <p:extLst>
      <p:ext uri="{BB962C8B-B14F-4D97-AF65-F5344CB8AC3E}">
        <p14:creationId xmlns:p14="http://schemas.microsoft.com/office/powerpoint/2010/main" val="88551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n-lt"/>
              </a:rPr>
              <a:t>Todo</a:t>
            </a:r>
            <a:endParaRPr lang="en-US" altLang="zh-TW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en-US" altLang="zh-TW" dirty="0"/>
              <a:t>Make a demo video of B4G's </a:t>
            </a:r>
            <a:r>
              <a:rPr lang="en-US" altLang="zh-TW" dirty="0" smtClean="0"/>
              <a:t>system.</a:t>
            </a:r>
          </a:p>
          <a:p>
            <a:r>
              <a:rPr lang="en-US" altLang="zh-TW" dirty="0" smtClean="0"/>
              <a:t>2. Promote client UI of M40’s project.</a:t>
            </a:r>
          </a:p>
          <a:p>
            <a:r>
              <a:rPr lang="en-US" altLang="zh-TW" dirty="0" smtClean="0"/>
              <a:t>3. Add worker selection algorithm to </a:t>
            </a:r>
            <a:r>
              <a:rPr lang="en-US" altLang="zh-TW" dirty="0" err="1" smtClean="0"/>
              <a:t>pokemon</a:t>
            </a:r>
            <a:r>
              <a:rPr lang="en-US" altLang="zh-TW" dirty="0" smtClean="0"/>
              <a:t> broker</a:t>
            </a:r>
          </a:p>
        </p:txBody>
      </p:sp>
    </p:spTree>
    <p:extLst>
      <p:ext uri="{BB962C8B-B14F-4D97-AF65-F5344CB8AC3E}">
        <p14:creationId xmlns:p14="http://schemas.microsoft.com/office/powerpoint/2010/main" val="209893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Introduction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Q&amp;A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Crowdsourcing</a:t>
            </a:r>
          </a:p>
          <a:p>
            <a:pPr lvl="1"/>
            <a:r>
              <a:rPr lang="en-US" altLang="zh-TW" dirty="0"/>
              <a:t>Amazon Mechanical </a:t>
            </a:r>
            <a:r>
              <a:rPr lang="en-US" altLang="zh-TW" dirty="0" smtClean="0"/>
              <a:t>Turk</a:t>
            </a:r>
          </a:p>
          <a:p>
            <a:pPr lvl="1"/>
            <a:r>
              <a:rPr lang="en-US" altLang="zh-TW" dirty="0" err="1"/>
              <a:t>CrowdFlower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96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Problem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Ensure </a:t>
            </a:r>
            <a:r>
              <a:rPr lang="en-US" altLang="zh-TW" dirty="0"/>
              <a:t>that </a:t>
            </a:r>
            <a:r>
              <a:rPr lang="en-US" altLang="zh-TW" dirty="0" smtClean="0"/>
              <a:t>users can </a:t>
            </a:r>
            <a:r>
              <a:rPr lang="en-US" altLang="zh-TW" dirty="0"/>
              <a:t>participate meaningfully (indeed, noisy apps are </a:t>
            </a:r>
            <a:r>
              <a:rPr lang="en-US" altLang="zh-TW" dirty="0" smtClean="0"/>
              <a:t>typically turned </a:t>
            </a:r>
            <a:r>
              <a:rPr lang="en-US" altLang="zh-TW" dirty="0"/>
              <a:t>off or deleted by the user)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en-US" altLang="zh-TW" dirty="0"/>
              <a:t>L</a:t>
            </a:r>
            <a:r>
              <a:rPr lang="en-US" altLang="zh-TW" dirty="0" smtClean="0"/>
              <a:t>ower resource consumption </a:t>
            </a:r>
            <a:r>
              <a:rPr lang="en-US" altLang="zh-TW" dirty="0"/>
              <a:t>in the end-devices and networks.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0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Key contributions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Design </a:t>
            </a:r>
            <a:r>
              <a:rPr lang="en-US" altLang="zh-TW" dirty="0"/>
              <a:t>of a generic mobile </a:t>
            </a:r>
            <a:r>
              <a:rPr lang="en-US" altLang="zh-TW" dirty="0" smtClean="0"/>
              <a:t>Q&amp;A </a:t>
            </a:r>
            <a:r>
              <a:rPr lang="en-US" altLang="zh-TW" dirty="0"/>
              <a:t>architecture</a:t>
            </a:r>
            <a:r>
              <a:rPr lang="en-US" altLang="zh-TW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Formulation </a:t>
            </a:r>
            <a:r>
              <a:rPr lang="en-US" altLang="zh-TW" dirty="0"/>
              <a:t>of optimization problems (cast as </a:t>
            </a:r>
            <a:r>
              <a:rPr lang="en-US" altLang="zh-TW" dirty="0" smtClean="0"/>
              <a:t>worker selection </a:t>
            </a:r>
            <a:r>
              <a:rPr lang="en-US" altLang="zh-TW" dirty="0"/>
              <a:t>and assignor selection problems) to balance </a:t>
            </a:r>
            <a:r>
              <a:rPr lang="en-US" altLang="zh-TW" dirty="0" smtClean="0"/>
              <a:t>the multiple </a:t>
            </a:r>
            <a:r>
              <a:rPr lang="en-US" altLang="zh-TW" dirty="0"/>
              <a:t>design goals of accuracy, trustworthiness </a:t>
            </a:r>
            <a:r>
              <a:rPr lang="en-US" altLang="zh-TW" dirty="0" smtClean="0"/>
              <a:t>and overhead </a:t>
            </a:r>
            <a:r>
              <a:rPr lang="en-US" altLang="zh-TW" dirty="0"/>
              <a:t>cost, at scale</a:t>
            </a:r>
            <a:r>
              <a:rPr lang="en-US" altLang="zh-TW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Design </a:t>
            </a:r>
            <a:r>
              <a:rPr lang="en-US" altLang="zh-TW" dirty="0"/>
              <a:t>of stable algorithms for worker selection </a:t>
            </a:r>
            <a:r>
              <a:rPr lang="en-US" altLang="zh-TW" dirty="0" smtClean="0"/>
              <a:t>and assignor </a:t>
            </a:r>
            <a:r>
              <a:rPr lang="en-US" altLang="zh-TW" dirty="0"/>
              <a:t>selection using the </a:t>
            </a:r>
            <a:r>
              <a:rPr lang="en-US" altLang="zh-TW" dirty="0" err="1"/>
              <a:t>Lyapunov</a:t>
            </a:r>
            <a:r>
              <a:rPr lang="en-US" altLang="zh-TW" dirty="0"/>
              <a:t> </a:t>
            </a:r>
            <a:r>
              <a:rPr lang="en-US" altLang="zh-TW" dirty="0" smtClean="0"/>
              <a:t> queuing framework.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Implementation </a:t>
            </a:r>
            <a:r>
              <a:rPr lang="en-US" altLang="zh-TW" dirty="0"/>
              <a:t>of a prototype </a:t>
            </a:r>
            <a:r>
              <a:rPr lang="en-US" altLang="zh-TW" dirty="0" err="1"/>
              <a:t>SmartSource</a:t>
            </a:r>
            <a:r>
              <a:rPr lang="en-US" altLang="zh-TW" dirty="0"/>
              <a:t> </a:t>
            </a:r>
            <a:r>
              <a:rPr lang="en-US" altLang="zh-TW" dirty="0" smtClean="0"/>
              <a:t>system.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485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Worker choices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Experts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Friends and family networks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Those </a:t>
            </a:r>
            <a:r>
              <a:rPr lang="en-US" altLang="zh-TW" dirty="0"/>
              <a:t>in the </a:t>
            </a:r>
            <a:r>
              <a:rPr lang="en-US" altLang="zh-TW" dirty="0" smtClean="0"/>
              <a:t>vicinity of </a:t>
            </a:r>
            <a:r>
              <a:rPr lang="en-US" altLang="zh-TW" dirty="0"/>
              <a:t>a location are potentially more suitable candidates </a:t>
            </a:r>
            <a:r>
              <a:rPr lang="en-US" altLang="zh-TW" dirty="0" smtClean="0"/>
              <a:t>to answer </a:t>
            </a:r>
            <a:r>
              <a:rPr lang="en-US" altLang="zh-TW" dirty="0"/>
              <a:t>location-based questions</a:t>
            </a:r>
            <a:r>
              <a:rPr lang="en-US" altLang="zh-TW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A </a:t>
            </a:r>
            <a:r>
              <a:rPr lang="en-US" altLang="zh-TW" dirty="0"/>
              <a:t>combination of </a:t>
            </a:r>
            <a:r>
              <a:rPr lang="en-US" altLang="zh-TW" dirty="0" smtClean="0"/>
              <a:t>the above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45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Context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Geolocation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Social </a:t>
            </a:r>
            <a:r>
              <a:rPr lang="en-US" altLang="zh-TW" dirty="0"/>
              <a:t>network </a:t>
            </a:r>
            <a:r>
              <a:rPr lang="en-US" altLang="zh-TW" dirty="0" smtClean="0"/>
              <a:t>connections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Expertise </a:t>
            </a:r>
            <a:r>
              <a:rPr lang="en-US" altLang="zh-TW" dirty="0"/>
              <a:t>and </a:t>
            </a:r>
            <a:r>
              <a:rPr lang="en-US" altLang="zh-TW" dirty="0" smtClean="0"/>
              <a:t>interests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Profiling </a:t>
            </a:r>
            <a:r>
              <a:rPr lang="en-US" altLang="zh-TW" dirty="0"/>
              <a:t>of device </a:t>
            </a:r>
            <a:r>
              <a:rPr lang="en-US" altLang="zh-TW" dirty="0" smtClean="0"/>
              <a:t>sensors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Device </a:t>
            </a:r>
            <a:r>
              <a:rPr lang="en-US" altLang="zh-TW" dirty="0"/>
              <a:t>battery levels.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38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n-lt"/>
              </a:rPr>
              <a:t>SmartSource</a:t>
            </a:r>
            <a:r>
              <a:rPr lang="en-US" altLang="zh-TW" dirty="0" smtClean="0">
                <a:latin typeface="+mn-lt"/>
              </a:rPr>
              <a:t> Architecture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Querists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Workers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Brokers</a:t>
            </a:r>
          </a:p>
        </p:txBody>
      </p:sp>
      <p:pic>
        <p:nvPicPr>
          <p:cNvPr id="5" name="圖片 4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59768" r="10208" b="5130"/>
          <a:stretch/>
        </p:blipFill>
        <p:spPr>
          <a:xfrm>
            <a:off x="3891985" y="3008737"/>
            <a:ext cx="4874825" cy="3333751"/>
          </a:xfrm>
          <a:prstGeom prst="rect">
            <a:avLst/>
          </a:prstGeom>
        </p:spPr>
      </p:pic>
      <p:pic>
        <p:nvPicPr>
          <p:cNvPr id="6" name="圖片 5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24501" r="10208" b="50993"/>
          <a:stretch/>
        </p:blipFill>
        <p:spPr>
          <a:xfrm>
            <a:off x="600914" y="4361022"/>
            <a:ext cx="3513116" cy="17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Distributed broker network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RRTree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Relays: non-leaf brokers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Assignors : leaf-brokers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Two forwarding </a:t>
            </a:r>
          </a:p>
          <a:p>
            <a:pPr lvl="1"/>
            <a:r>
              <a:rPr lang="en-US" altLang="zh-TW" dirty="0" smtClean="0"/>
              <a:t>In spatial Q&amp;A</a:t>
            </a:r>
          </a:p>
          <a:p>
            <a:pPr lvl="1"/>
            <a:r>
              <a:rPr lang="en-US" altLang="zh-TW" dirty="0" smtClean="0"/>
              <a:t>Non-</a:t>
            </a:r>
            <a:r>
              <a:rPr lang="en-US" altLang="zh-TW" dirty="0"/>
              <a:t>spatial </a:t>
            </a:r>
            <a:r>
              <a:rPr lang="en-US" altLang="zh-TW" dirty="0" smtClean="0"/>
              <a:t>Q&amp;A</a:t>
            </a:r>
            <a:endParaRPr lang="en-US" altLang="zh-TW" dirty="0"/>
          </a:p>
        </p:txBody>
      </p:sp>
      <p:pic>
        <p:nvPicPr>
          <p:cNvPr id="4" name="圖片 3" descr="SmartSource: A Mobile Q&amp;A Middleware Powered by Crowdsourcing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7" t="66226" r="8229" b="9765"/>
          <a:stretch/>
        </p:blipFill>
        <p:spPr>
          <a:xfrm>
            <a:off x="3419475" y="3880741"/>
            <a:ext cx="5400675" cy="22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System models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Query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Task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Worker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Task arrival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Task-worker selection and 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Task dropping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14159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360</Words>
  <Application>Microsoft Office PowerPoint</Application>
  <PresentationFormat>如螢幕大小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Calibri</vt:lpstr>
      <vt:lpstr>Calibri Light</vt:lpstr>
      <vt:lpstr>Wingdings</vt:lpstr>
      <vt:lpstr>回顧</vt:lpstr>
      <vt:lpstr>SmartSource: A Mobile Q&amp;A Middleware Powered by Crowdsourcing</vt:lpstr>
      <vt:lpstr>Introduction</vt:lpstr>
      <vt:lpstr>Problem</vt:lpstr>
      <vt:lpstr>Key contributions</vt:lpstr>
      <vt:lpstr>Worker choices</vt:lpstr>
      <vt:lpstr>Context</vt:lpstr>
      <vt:lpstr>SmartSource Architecture</vt:lpstr>
      <vt:lpstr>Distributed broker network</vt:lpstr>
      <vt:lpstr>System models</vt:lpstr>
      <vt:lpstr>Problem Formulation</vt:lpstr>
      <vt:lpstr>SmartSource Implementation</vt:lpstr>
      <vt:lpstr>Performance Evaluation</vt:lpstr>
      <vt:lpstr>Performance</vt:lpstr>
      <vt:lpstr>Questions</vt:lpstr>
      <vt:lpstr>Todo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SmartSource: A Mobile Q&amp;A Middleware Powered by Crowdsourcing</dc:title>
  <dc:creator>陳映亦</dc:creator>
  <cp:lastModifiedBy>陳映亦</cp:lastModifiedBy>
  <cp:revision>13</cp:revision>
  <dcterms:created xsi:type="dcterms:W3CDTF">2015-11-16T15:55:43Z</dcterms:created>
  <dcterms:modified xsi:type="dcterms:W3CDTF">2015-11-16T18:19:15Z</dcterms:modified>
</cp:coreProperties>
</file>