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80" r:id="rId10"/>
    <p:sldId id="264" r:id="rId11"/>
    <p:sldId id="265" r:id="rId12"/>
    <p:sldId id="266" r:id="rId13"/>
    <p:sldId id="274" r:id="rId14"/>
    <p:sldId id="267" r:id="rId15"/>
    <p:sldId id="268" r:id="rId16"/>
    <p:sldId id="271" r:id="rId17"/>
    <p:sldId id="269" r:id="rId18"/>
    <p:sldId id="272" r:id="rId19"/>
    <p:sldId id="273" r:id="rId20"/>
    <p:sldId id="275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38A8A-C542-4772-B301-AB020C3496F6}" type="datetimeFigureOut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4D3B8-6026-450A-8219-0E74E34F67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417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BD2C-E9B5-4FA4-A270-84CDBD2B9460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6895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335B-FE3D-447E-9E4E-D281132E3079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7820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F449B-040C-4728-B3D6-240F70A14ECE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68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0B89-9202-4C36-8E98-5BE9661A738C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452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4809-5413-421D-8E79-C4D8BB87FC66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13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42607-D8A8-450A-ADC2-2A6B3FA8B38D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17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CCDB-9E95-408A-84D3-41CDC179BD73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20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92EC3-C21D-416A-BB2F-1AC2D013FA20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7992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A69FB-1FBE-4020-A4C6-B95DF1CE889F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32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08AFF-E03A-4A35-9982-6FF0295152B2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4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BE2-D7CA-4F90-88B8-C1C5E374182A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367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CBB5B-EF64-403E-B7D9-8AD301031A91}" type="datetime1">
              <a:rPr lang="zh-TW" altLang="en-US" smtClean="0"/>
              <a:t>2014/8/4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A7221-03FA-4766-8DE1-4D7FDC7B11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7208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s90304a123.pixnet.net/blog/post/38793827-ccna%E6%95%99%E5%AD%B8-vla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/>
              <a:t>OpenFlow</a:t>
            </a:r>
            <a:r>
              <a:rPr lang="en-US" altLang="zh-TW" dirty="0" smtClean="0"/>
              <a:t>: Enabling Innovation in Campus Networks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ACM </a:t>
            </a:r>
            <a:r>
              <a:rPr lang="en-US" altLang="zh-TW" dirty="0" smtClean="0"/>
              <a:t>SIGCOMM 2008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21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Flow Entry in Flow Table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Packet header</a:t>
            </a:r>
          </a:p>
          <a:p>
            <a:pPr lvl="1"/>
            <a:r>
              <a:rPr lang="en-US" altLang="zh-TW" dirty="0" smtClean="0"/>
              <a:t>10-tuple in first generation “Type 0” switch</a:t>
            </a:r>
          </a:p>
          <a:p>
            <a:pPr lvl="1"/>
            <a:r>
              <a:rPr lang="en-US" altLang="zh-TW" dirty="0" smtClean="0"/>
              <a:t>Each field can be a wildcard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Associated action</a:t>
            </a:r>
          </a:p>
          <a:p>
            <a:r>
              <a:rPr lang="en-US" altLang="zh-TW" dirty="0" smtClean="0"/>
              <a:t>Statistics</a:t>
            </a:r>
          </a:p>
          <a:p>
            <a:pPr lvl="1"/>
            <a:r>
              <a:rPr lang="en-US" altLang="zh-TW" dirty="0" smtClean="0"/>
              <a:t># of packet, bytes for each flow…etc.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10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63"/>
          <a:stretch/>
        </p:blipFill>
        <p:spPr bwMode="auto">
          <a:xfrm>
            <a:off x="989407" y="2996952"/>
            <a:ext cx="7686675" cy="1704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86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Associated Action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A: Forward this flow’s packet to a given port(s)</a:t>
            </a:r>
          </a:p>
          <a:p>
            <a:pPr lvl="1"/>
            <a:r>
              <a:rPr lang="en-US" altLang="zh-TW" dirty="0" smtClean="0"/>
              <a:t>Allow packets to be routed through the network</a:t>
            </a:r>
          </a:p>
          <a:p>
            <a:r>
              <a:rPr lang="en-US" altLang="zh-TW" dirty="0" smtClean="0"/>
              <a:t>B: Encapsulate and forward to a controller</a:t>
            </a:r>
          </a:p>
          <a:p>
            <a:pPr lvl="1"/>
            <a:r>
              <a:rPr lang="en-US" altLang="zh-TW" dirty="0" smtClean="0"/>
              <a:t>Delivered to secure channel</a:t>
            </a:r>
          </a:p>
          <a:p>
            <a:pPr lvl="1"/>
            <a:r>
              <a:rPr lang="en-US" altLang="zh-TW" dirty="0" smtClean="0"/>
              <a:t>Typically for the first packet in a flow</a:t>
            </a:r>
          </a:p>
          <a:p>
            <a:r>
              <a:rPr lang="en-US" altLang="zh-TW" dirty="0" smtClean="0"/>
              <a:t>C: Drop this flow’s packets</a:t>
            </a:r>
          </a:p>
          <a:p>
            <a:r>
              <a:rPr lang="en-US" altLang="zh-TW" dirty="0" smtClean="0"/>
              <a:t>D: Forward this flow’s packets through normal processing pipeline</a:t>
            </a:r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692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Associated Action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Dedicated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switches</a:t>
            </a:r>
          </a:p>
          <a:p>
            <a:pPr lvl="1"/>
            <a:r>
              <a:rPr lang="en-US" altLang="zh-TW" dirty="0" smtClean="0"/>
              <a:t>A dumb </a:t>
            </a:r>
            <a:r>
              <a:rPr lang="en-US" altLang="zh-TW" dirty="0" err="1" smtClean="0"/>
              <a:t>datapath</a:t>
            </a:r>
            <a:r>
              <a:rPr lang="en-US" altLang="zh-TW" dirty="0" smtClean="0"/>
              <a:t> element that forwards packets between ports, as defined by remote controller</a:t>
            </a:r>
          </a:p>
          <a:p>
            <a:pPr lvl="1"/>
            <a:r>
              <a:rPr lang="en-US" altLang="zh-TW" dirty="0" smtClean="0"/>
              <a:t>Support action A to C</a:t>
            </a:r>
          </a:p>
          <a:p>
            <a:r>
              <a:rPr lang="en-US" altLang="zh-TW" dirty="0" err="1" smtClean="0"/>
              <a:t>OpenFlow</a:t>
            </a:r>
            <a:r>
              <a:rPr lang="en-US" altLang="zh-TW" dirty="0" smtClean="0"/>
              <a:t>-enabled switches</a:t>
            </a:r>
          </a:p>
          <a:p>
            <a:pPr lvl="1"/>
            <a:r>
              <a:rPr lang="en-US" altLang="zh-TW" dirty="0" smtClean="0"/>
              <a:t>A functional router/switch that’s enhanced with </a:t>
            </a:r>
            <a:r>
              <a:rPr lang="en-US" altLang="zh-TW" dirty="0" err="1" smtClean="0"/>
              <a:t>OpenFlow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Reuse some of it’s hardware(such as TCAMs)</a:t>
            </a:r>
          </a:p>
          <a:p>
            <a:pPr lvl="1"/>
            <a:r>
              <a:rPr lang="en-US" altLang="zh-TW" dirty="0" smtClean="0"/>
              <a:t>Support action A to C</a:t>
            </a:r>
          </a:p>
          <a:p>
            <a:pPr lvl="1"/>
            <a:r>
              <a:rPr lang="en-US" altLang="zh-TW" dirty="0" smtClean="0"/>
              <a:t>Support action D or use VLANs to differentiate</a:t>
            </a: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054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OpenFlow</a:t>
            </a:r>
            <a:r>
              <a:rPr lang="en-US" altLang="zh-TW" dirty="0" smtClean="0"/>
              <a:t>-enabled Switch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13</a:t>
            </a:fld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340767"/>
            <a:ext cx="4176464" cy="5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181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Associated Action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Those that supports the minimum required action mentioned earlier is called “type 0” switch.</a:t>
            </a:r>
          </a:p>
          <a:p>
            <a:r>
              <a:rPr lang="en-US" altLang="zh-TW" dirty="0" smtClean="0"/>
              <a:t>Some switch will support some extra features, these are called “type 1” switch.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43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Controller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 controller adds and removes flow-entries</a:t>
            </a:r>
          </a:p>
          <a:p>
            <a:r>
              <a:rPr lang="en-US" altLang="zh-TW" dirty="0" smtClean="0"/>
              <a:t>A simple static controller</a:t>
            </a:r>
          </a:p>
          <a:p>
            <a:pPr lvl="1"/>
            <a:r>
              <a:rPr lang="en-US" altLang="zh-TW" dirty="0"/>
              <a:t>J</a:t>
            </a:r>
            <a:r>
              <a:rPr lang="en-US" altLang="zh-TW" dirty="0" smtClean="0"/>
              <a:t>ust establish flows to interconnect a set of test computers for the duration of the experiment</a:t>
            </a:r>
          </a:p>
          <a:p>
            <a:pPr lvl="1"/>
            <a:r>
              <a:rPr lang="en-US" altLang="zh-TW" dirty="0"/>
              <a:t>I</a:t>
            </a:r>
            <a:r>
              <a:rPr lang="en-US" altLang="zh-TW" dirty="0" smtClean="0"/>
              <a:t>solate experimental traffic from normal ones</a:t>
            </a:r>
          </a:p>
          <a:p>
            <a:pPr lvl="1"/>
            <a:r>
              <a:rPr lang="en-US" altLang="zh-TW" dirty="0" smtClean="0"/>
              <a:t>Generalization of VLANs</a:t>
            </a:r>
          </a:p>
          <a:p>
            <a:r>
              <a:rPr lang="en-US" altLang="zh-TW" dirty="0" smtClean="0"/>
              <a:t>There can be some more sophisticated controllers</a:t>
            </a:r>
          </a:p>
          <a:p>
            <a:pPr lvl="1"/>
            <a:r>
              <a:rPr lang="en-US" altLang="zh-TW" dirty="0" smtClean="0"/>
              <a:t>Dynamically add/remove flows in the progress of the experiment</a:t>
            </a:r>
          </a:p>
          <a:p>
            <a:pPr lvl="1"/>
            <a:r>
              <a:rPr lang="en-US" altLang="zh-TW" dirty="0" smtClean="0"/>
              <a:t>Share the network between multiple researchers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07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Using </a:t>
            </a:r>
            <a:r>
              <a:rPr lang="en-US" altLang="zh-TW" dirty="0" err="1" smtClean="0"/>
              <a:t>OpenFlow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09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Using </a:t>
            </a:r>
            <a:r>
              <a:rPr lang="en-US" altLang="zh-TW" dirty="0" err="1" smtClean="0"/>
              <a:t>OpenFlow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Ex: Amy want to test her new Amy-OSPF routing protocol</a:t>
            </a:r>
          </a:p>
          <a:p>
            <a:r>
              <a:rPr lang="en-US" altLang="zh-TW" dirty="0" smtClean="0"/>
              <a:t>The Amy-OSPF will run in a controller</a:t>
            </a:r>
          </a:p>
          <a:p>
            <a:r>
              <a:rPr lang="en-US" altLang="zh-TW" dirty="0" smtClean="0"/>
              <a:t>Each time a new flow starts, the Amy-OSPF will pick a route</a:t>
            </a:r>
          </a:p>
          <a:p>
            <a:r>
              <a:rPr lang="en-US" altLang="zh-TW" dirty="0" smtClean="0"/>
              <a:t>All the following packets will be forwarded accordingly</a:t>
            </a:r>
          </a:p>
          <a:p>
            <a:r>
              <a:rPr lang="en-US" altLang="zh-TW" dirty="0" smtClean="0"/>
              <a:t>Amy can limit this action only to the packet coming from her own computer’s port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3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Using </a:t>
            </a:r>
            <a:r>
              <a:rPr lang="en-US" altLang="zh-TW" dirty="0" err="1" smtClean="0"/>
              <a:t>OpenFlow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Question: can such a centralized controller be fast enough to process new flows and program the Flow Switches?</a:t>
            </a:r>
          </a:p>
          <a:p>
            <a:r>
              <a:rPr lang="en-US" altLang="zh-TW" dirty="0" smtClean="0"/>
              <a:t>A part of this question is answered in Ethane prototype(ACM SIGCOMM 2007)</a:t>
            </a:r>
          </a:p>
          <a:p>
            <a:r>
              <a:rPr lang="en-US" altLang="zh-TW" dirty="0" smtClean="0"/>
              <a:t>A low-cost commodity PC can handle over 10000 new flows per second</a:t>
            </a:r>
          </a:p>
          <a:p>
            <a:pPr lvl="1"/>
            <a:r>
              <a:rPr lang="en-US" altLang="zh-TW" dirty="0" smtClean="0"/>
              <a:t>Enough for campus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84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Experiments in a Production Network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Two important properties</a:t>
            </a:r>
          </a:p>
          <a:p>
            <a:pPr lvl="1"/>
            <a:r>
              <a:rPr lang="en-US" altLang="zh-TW" dirty="0" smtClean="0"/>
              <a:t>Packets belonging to other users should be routed normally</a:t>
            </a:r>
          </a:p>
          <a:p>
            <a:pPr lvl="1"/>
            <a:r>
              <a:rPr lang="en-US" altLang="zh-TW" dirty="0" smtClean="0"/>
              <a:t>Amy should only be able to add flow entries for the traffic she is allowed to control</a:t>
            </a:r>
          </a:p>
          <a:p>
            <a:r>
              <a:rPr lang="en-US" altLang="zh-TW" dirty="0" smtClean="0"/>
              <a:t>First one is achieved by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-enabled switches</a:t>
            </a:r>
          </a:p>
          <a:p>
            <a:r>
              <a:rPr lang="en-US" altLang="zh-TW" dirty="0" smtClean="0"/>
              <a:t>Second one depends on controller implementation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70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Need for programmable networks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841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Some more examples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Network Management and Access control</a:t>
            </a:r>
          </a:p>
          <a:p>
            <a:r>
              <a:rPr lang="en-US" altLang="zh-TW" dirty="0" smtClean="0"/>
              <a:t>VLANs</a:t>
            </a:r>
          </a:p>
          <a:p>
            <a:r>
              <a:rPr lang="en-US" altLang="zh-TW" dirty="0" smtClean="0"/>
              <a:t>Mobile wireless VOIP clients</a:t>
            </a:r>
          </a:p>
          <a:p>
            <a:pPr lvl="1"/>
            <a:r>
              <a:rPr lang="en-US" altLang="zh-TW" dirty="0" smtClean="0"/>
              <a:t>User a controller that track the user’s location, and do the handoff by changing the flow-tables</a:t>
            </a:r>
          </a:p>
          <a:p>
            <a:r>
              <a:rPr lang="en-US" altLang="zh-TW" dirty="0" smtClean="0"/>
              <a:t>Non-IP network</a:t>
            </a:r>
          </a:p>
          <a:p>
            <a:pPr lvl="1"/>
            <a:r>
              <a:rPr lang="en-US" altLang="zh-TW" dirty="0" smtClean="0"/>
              <a:t>Can use Ethernet header, Ethernet type or new non-IP protocols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38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Some more examples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Processing packets rather than flows</a:t>
            </a:r>
          </a:p>
          <a:p>
            <a:pPr lvl="1"/>
            <a:r>
              <a:rPr lang="en-US" altLang="zh-TW" dirty="0" smtClean="0"/>
              <a:t>Forward every packets to controller at the cost of performance</a:t>
            </a:r>
          </a:p>
          <a:p>
            <a:pPr lvl="1"/>
            <a:r>
              <a:rPr lang="en-US" altLang="zh-TW" dirty="0" smtClean="0"/>
              <a:t>Route them to a programmable switch, such as </a:t>
            </a:r>
            <a:r>
              <a:rPr lang="en-US" altLang="zh-TW" dirty="0" err="1" smtClean="0"/>
              <a:t>NetFPGA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21</a:t>
            </a:fld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573016"/>
            <a:ext cx="2880320" cy="3118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347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err="1" smtClean="0"/>
              <a:t>OpenFlow</a:t>
            </a:r>
            <a:r>
              <a:rPr lang="en-US" altLang="zh-TW" dirty="0" smtClean="0"/>
              <a:t> is a pragmatic compromise</a:t>
            </a:r>
          </a:p>
          <a:p>
            <a:pPr lvl="1"/>
            <a:r>
              <a:rPr lang="en-US" altLang="zh-TW" dirty="0" smtClean="0"/>
              <a:t>Allow researches to run experiments on heterogeneous switches and routers in a uniform way</a:t>
            </a:r>
          </a:p>
          <a:p>
            <a:pPr lvl="1"/>
            <a:r>
              <a:rPr lang="en-US" altLang="zh-TW" dirty="0" smtClean="0"/>
              <a:t>Vendors don’t have to expose their internal working</a:t>
            </a:r>
          </a:p>
          <a:p>
            <a:pPr lvl="1"/>
            <a:r>
              <a:rPr lang="en-US" altLang="zh-TW" dirty="0" smtClean="0"/>
              <a:t>Researchers don’t have to write vendor-specific programs</a:t>
            </a:r>
          </a:p>
          <a:p>
            <a:r>
              <a:rPr lang="en-US" altLang="zh-TW" dirty="0" smtClean="0"/>
              <a:t>Hoping that new generation of control software will emerges</a:t>
            </a:r>
          </a:p>
          <a:p>
            <a:r>
              <a:rPr lang="en-US" altLang="zh-TW" dirty="0" smtClean="0"/>
              <a:t>Accelerating the innovation in networking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266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Backup Slides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What is VLAN?</a:t>
            </a:r>
          </a:p>
          <a:p>
            <a:r>
              <a:rPr lang="en-US" altLang="zh-TW" dirty="0" smtClean="0">
                <a:hlinkClick r:id="rId2"/>
              </a:rPr>
              <a:t>http://s90304a123.pixnet.net/blog/post/38793827-ccna%E6%95%99%E5%AD%B8-vlan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55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The Need For Programmable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Today, there is almost no practical way to experiment with new network protocols</a:t>
            </a:r>
          </a:p>
          <a:p>
            <a:pPr lvl="1"/>
            <a:r>
              <a:rPr lang="en-US" altLang="zh-TW" dirty="0" smtClean="0"/>
              <a:t>The scale is not big enough to gain confidence</a:t>
            </a:r>
          </a:p>
          <a:p>
            <a:pPr lvl="1"/>
            <a:r>
              <a:rPr lang="en-US" altLang="zh-TW" dirty="0" smtClean="0"/>
              <a:t>Kind of a vicious circle</a:t>
            </a:r>
          </a:p>
          <a:p>
            <a:r>
              <a:rPr lang="en-US" altLang="zh-TW" dirty="0" smtClean="0"/>
              <a:t>Virtualized programmable networks could lower the barrier to entry for new ideas.</a:t>
            </a:r>
          </a:p>
          <a:p>
            <a:r>
              <a:rPr lang="en-US" altLang="zh-TW" dirty="0" smtClean="0"/>
              <a:t>Networking community is working on a nationwide solution</a:t>
            </a:r>
          </a:p>
          <a:p>
            <a:pPr lvl="1"/>
            <a:r>
              <a:rPr lang="en-US" altLang="zh-TW" dirty="0" smtClean="0"/>
              <a:t>Such as GENI</a:t>
            </a:r>
          </a:p>
          <a:p>
            <a:pPr lvl="1"/>
            <a:r>
              <a:rPr lang="en-US" altLang="zh-TW" dirty="0" smtClean="0"/>
              <a:t>But it’ll take years to deploy</a:t>
            </a: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39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The Need For Programmable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This paper focus on a shorter-term question</a:t>
            </a:r>
          </a:p>
          <a:p>
            <a:pPr lvl="1"/>
            <a:r>
              <a:rPr lang="en-US" altLang="zh-TW" dirty="0" smtClean="0"/>
              <a:t>“As researchers, how can we run experiments in campus network?”</a:t>
            </a:r>
          </a:p>
          <a:p>
            <a:r>
              <a:rPr lang="en-US" altLang="zh-TW" dirty="0" smtClean="0"/>
              <a:t>Goal: purpose a new switch feature that extend programmability</a:t>
            </a:r>
          </a:p>
          <a:p>
            <a:pPr lvl="1"/>
            <a:r>
              <a:rPr lang="en-US" altLang="zh-TW" dirty="0" smtClean="0"/>
              <a:t>Commercial solutions are too closed, inflexible</a:t>
            </a:r>
          </a:p>
          <a:p>
            <a:pPr lvl="1"/>
            <a:r>
              <a:rPr lang="en-US" altLang="zh-TW" dirty="0" smtClean="0"/>
              <a:t>Research solutions either have insufficient performance/</a:t>
            </a:r>
            <a:r>
              <a:rPr lang="en-US" altLang="zh-TW" dirty="0" err="1" smtClean="0"/>
              <a:t>fanout</a:t>
            </a:r>
            <a:r>
              <a:rPr lang="en-US" altLang="zh-TW" dirty="0" smtClean="0"/>
              <a:t>, or are too expensive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44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The Need For Programmable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Solution: compromise on generality</a:t>
            </a:r>
          </a:p>
          <a:p>
            <a:pPr lvl="1"/>
            <a:r>
              <a:rPr lang="en-US" altLang="zh-TW" dirty="0" smtClean="0"/>
              <a:t>Amenable to high-performance and low-cost implementations</a:t>
            </a:r>
            <a:endParaRPr lang="en-US" altLang="zh-TW" dirty="0"/>
          </a:p>
          <a:p>
            <a:pPr lvl="1"/>
            <a:r>
              <a:rPr lang="en-US" altLang="zh-TW" dirty="0" smtClean="0"/>
              <a:t>Capable of supporting a board range of research</a:t>
            </a:r>
          </a:p>
          <a:p>
            <a:pPr lvl="1"/>
            <a:r>
              <a:rPr lang="en-US" altLang="zh-TW" dirty="0" smtClean="0"/>
              <a:t>Assured to isolate experimental traffic from production traffic</a:t>
            </a:r>
          </a:p>
          <a:p>
            <a:pPr lvl="1"/>
            <a:r>
              <a:rPr lang="en-US" altLang="zh-TW" dirty="0" smtClean="0"/>
              <a:t>Consistent with vendors’ need for closed platforms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7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09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Most Ethernet switch contain flow-tables</a:t>
            </a:r>
          </a:p>
          <a:p>
            <a:pPr lvl="1"/>
            <a:r>
              <a:rPr lang="en-US" altLang="zh-TW" dirty="0" smtClean="0"/>
              <a:t>Typically built from TCAMs, run at line-rate</a:t>
            </a:r>
          </a:p>
          <a:p>
            <a:pPr lvl="1"/>
            <a:r>
              <a:rPr lang="en-US" altLang="zh-TW" dirty="0" smtClean="0"/>
              <a:t>Identify a common set of function and exploit them</a:t>
            </a:r>
          </a:p>
          <a:p>
            <a:r>
              <a:rPr lang="en-US" altLang="zh-TW" dirty="0" err="1" smtClean="0"/>
              <a:t>Openflow</a:t>
            </a:r>
            <a:r>
              <a:rPr lang="en-US" altLang="zh-TW" dirty="0" smtClean="0"/>
              <a:t> is an open protocol to program the flow-table in different switches and routers</a:t>
            </a:r>
          </a:p>
          <a:p>
            <a:pPr lvl="1"/>
            <a:r>
              <a:rPr lang="en-US" altLang="zh-TW" dirty="0" smtClean="0"/>
              <a:t>Network administrator can isolate experiment traffic from regular ones</a:t>
            </a:r>
          </a:p>
          <a:p>
            <a:pPr lvl="1"/>
            <a:r>
              <a:rPr lang="en-US" altLang="zh-TW" dirty="0" smtClean="0"/>
              <a:t>Researcher can control their own flow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58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Consist of at least three parts</a:t>
            </a:r>
          </a:p>
          <a:p>
            <a:pPr lvl="1"/>
            <a:r>
              <a:rPr lang="en-US" altLang="zh-TW" dirty="0" smtClean="0"/>
              <a:t>A flow table</a:t>
            </a:r>
          </a:p>
          <a:p>
            <a:pPr lvl="2"/>
            <a:r>
              <a:rPr lang="en-US" altLang="zh-TW" dirty="0" smtClean="0"/>
              <a:t>with an action associated with each entry</a:t>
            </a:r>
          </a:p>
          <a:p>
            <a:pPr lvl="1"/>
            <a:r>
              <a:rPr lang="en-US" altLang="zh-TW" dirty="0" smtClean="0"/>
              <a:t>A secure channel</a:t>
            </a:r>
          </a:p>
          <a:p>
            <a:pPr lvl="2"/>
            <a:r>
              <a:rPr lang="en-US" altLang="zh-TW" dirty="0" smtClean="0"/>
              <a:t>Connects the switch with a remote control process(Controller)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Protocol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8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005064"/>
            <a:ext cx="2880320" cy="2793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69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Switch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7221-03FA-4766-8DE1-4D7FDC7B118A}" type="slidenum">
              <a:rPr lang="zh-TW" altLang="en-US" smtClean="0"/>
              <a:t>9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8760"/>
            <a:ext cx="5328592" cy="516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3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815</Words>
  <Application>Microsoft Office PowerPoint</Application>
  <PresentationFormat>如螢幕大小 (4:3)</PresentationFormat>
  <Paragraphs>142</Paragraphs>
  <Slides>23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Office 佈景主題</vt:lpstr>
      <vt:lpstr>OpenFlow: Enabling Innovation in Campus Networks</vt:lpstr>
      <vt:lpstr>The Need for programmable networks</vt:lpstr>
      <vt:lpstr>The Need For Programmable Networks</vt:lpstr>
      <vt:lpstr>The Need For Programmable Networks</vt:lpstr>
      <vt:lpstr>The Need For Programmable Networks</vt:lpstr>
      <vt:lpstr>The openflow switch</vt:lpstr>
      <vt:lpstr>The Openflow Switch</vt:lpstr>
      <vt:lpstr>The Openflow Switch</vt:lpstr>
      <vt:lpstr>The Openflow Switch</vt:lpstr>
      <vt:lpstr>Flow Entry in Flow Table</vt:lpstr>
      <vt:lpstr>Associated Action</vt:lpstr>
      <vt:lpstr>Associated Action</vt:lpstr>
      <vt:lpstr>OpenFlow-enabled Switch</vt:lpstr>
      <vt:lpstr>Associated Action</vt:lpstr>
      <vt:lpstr>Controller</vt:lpstr>
      <vt:lpstr>Using OpenFlow</vt:lpstr>
      <vt:lpstr>Using OpenFlow</vt:lpstr>
      <vt:lpstr>Using OpenFlow</vt:lpstr>
      <vt:lpstr>Experiments in a Production Network</vt:lpstr>
      <vt:lpstr>Some more examples</vt:lpstr>
      <vt:lpstr>Some more examples</vt:lpstr>
      <vt:lpstr>Conclusion</vt:lpstr>
      <vt:lpstr>Backup Slides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OpenFlow: Enabling Innovation in Campus Networks</dc:title>
  <dc:creator>TK421</dc:creator>
  <cp:lastModifiedBy>TK421</cp:lastModifiedBy>
  <cp:revision>166</cp:revision>
  <dcterms:created xsi:type="dcterms:W3CDTF">2014-08-03T16:16:07Z</dcterms:created>
  <dcterms:modified xsi:type="dcterms:W3CDTF">2014-08-04T05:24:57Z</dcterms:modified>
</cp:coreProperties>
</file>