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184" autoAdjust="0"/>
  </p:normalViewPr>
  <p:slideViewPr>
    <p:cSldViewPr>
      <p:cViewPr varScale="1">
        <p:scale>
          <a:sx n="61" d="100"/>
          <a:sy n="61" d="100"/>
        </p:scale>
        <p:origin x="-6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52C2083-DF94-48EF-8604-22B289604C7C}" type="datetimeFigureOut">
              <a:rPr lang="zh-TW" altLang="en-US" smtClean="0"/>
              <a:pPr/>
              <a:t>2013/12/29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B63BCE-0606-40CB-9BBB-394EFA1CC75B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2638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Crowd-sourcing: allows to issue tasks to users requiring human intervention</a:t>
            </a:r>
          </a:p>
          <a:p>
            <a:pPr lvl="1"/>
            <a:r>
              <a:rPr lang="en-US" altLang="zh-TW" dirty="0" smtClean="0"/>
              <a:t>Participatory sensing: public and professional users to gather, analyze and share local knowledge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63BCE-0606-40CB-9BBB-394EFA1CC75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597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63BCE-0606-40CB-9BBB-394EFA1CC75B}" type="slidenum">
              <a:rPr lang="zh-TW" altLang="en-US" smtClean="0"/>
              <a:pPr/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862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17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21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42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40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2013/12/29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605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99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86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8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5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86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7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2013/12/29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408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484785"/>
            <a:ext cx="9144000" cy="2115666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Matador: Mobile </a:t>
            </a:r>
            <a:r>
              <a:rPr lang="en-US" altLang="zh-TW" sz="3600" dirty="0"/>
              <a:t>Task </a:t>
            </a:r>
            <a:r>
              <a:rPr lang="en-US" altLang="zh-TW" sz="3600" dirty="0" smtClean="0"/>
              <a:t>Detector for </a:t>
            </a:r>
            <a:br>
              <a:rPr lang="en-US" altLang="zh-TW" sz="3600" dirty="0" smtClean="0"/>
            </a:br>
            <a:r>
              <a:rPr lang="en-US" altLang="zh-TW" sz="3600" dirty="0" smtClean="0"/>
              <a:t>Context-aware Crowd-Sensing </a:t>
            </a:r>
            <a:r>
              <a:rPr lang="en-US" altLang="zh-TW" sz="3600" dirty="0"/>
              <a:t>Campaigns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6858000" cy="2138536"/>
          </a:xfrm>
        </p:spPr>
        <p:txBody>
          <a:bodyPr>
            <a:normAutofit/>
          </a:bodyPr>
          <a:lstStyle/>
          <a:p>
            <a:r>
              <a:rPr lang="it-IT" altLang="zh-TW" dirty="0" smtClean="0"/>
              <a:t>I. Carreras, D. Miorandi</a:t>
            </a:r>
            <a:r>
              <a:rPr lang="en-US" altLang="zh-TW" dirty="0" smtClean="0"/>
              <a:t>, A. </a:t>
            </a:r>
            <a:r>
              <a:rPr lang="en-US" altLang="zh-TW" dirty="0" err="1" smtClean="0"/>
              <a:t>Tamilin</a:t>
            </a:r>
            <a:r>
              <a:rPr lang="en-US" altLang="zh-TW" dirty="0" smtClean="0"/>
              <a:t>, </a:t>
            </a:r>
            <a:br>
              <a:rPr lang="en-US" altLang="zh-TW" dirty="0" smtClean="0"/>
            </a:br>
            <a:r>
              <a:rPr lang="en-US" altLang="zh-TW" dirty="0" smtClean="0"/>
              <a:t>E. R </a:t>
            </a:r>
            <a:r>
              <a:rPr lang="en-US" altLang="zh-TW" dirty="0" err="1"/>
              <a:t>Ssebaggala</a:t>
            </a:r>
            <a:r>
              <a:rPr lang="en-US" altLang="zh-TW" dirty="0" smtClean="0"/>
              <a:t>, and N. </a:t>
            </a:r>
            <a:r>
              <a:rPr lang="en-US" altLang="zh-TW" dirty="0" err="1" smtClean="0"/>
              <a:t>Conci</a:t>
            </a:r>
            <a:endParaRPr lang="en-US" altLang="zh-TW" dirty="0" smtClean="0"/>
          </a:p>
          <a:p>
            <a:r>
              <a:rPr lang="en-US" altLang="zh-TW" sz="2500" i="1" dirty="0" smtClean="0"/>
              <a:t>(PerMoby’13 March)</a:t>
            </a:r>
          </a:p>
        </p:txBody>
      </p:sp>
    </p:spTree>
    <p:extLst>
      <p:ext uri="{BB962C8B-B14F-4D97-AF65-F5344CB8AC3E}">
        <p14:creationId xmlns:p14="http://schemas.microsoft.com/office/powerpoint/2010/main" val="4094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System Implementation and Experimentation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Prototype implementation</a:t>
            </a:r>
          </a:p>
          <a:p>
            <a:pPr lvl="1"/>
            <a:r>
              <a:rPr lang="en-US" altLang="zh-TW" sz="1500" dirty="0" smtClean="0"/>
              <a:t>A </a:t>
            </a:r>
            <a:r>
              <a:rPr lang="en-US" altLang="zh-TW" sz="1500" dirty="0"/>
              <a:t>server-side web </a:t>
            </a:r>
            <a:r>
              <a:rPr lang="en-US" altLang="zh-TW" sz="1500" dirty="0" smtClean="0"/>
              <a:t>application</a:t>
            </a:r>
          </a:p>
          <a:p>
            <a:pPr lvl="1"/>
            <a:r>
              <a:rPr lang="en-US" altLang="zh-TW" sz="1500" dirty="0" smtClean="0"/>
              <a:t>A smartphone mobile </a:t>
            </a:r>
            <a:r>
              <a:rPr lang="en-US" altLang="zh-TW" sz="1500" dirty="0"/>
              <a:t>application</a:t>
            </a:r>
            <a:endParaRPr lang="en-US" altLang="zh-TW" sz="1500" dirty="0" smtClean="0"/>
          </a:p>
          <a:p>
            <a:r>
              <a:rPr lang="en-US" altLang="zh-TW" dirty="0" smtClean="0"/>
              <a:t>Experimental validation (a small </a:t>
            </a:r>
            <a:r>
              <a:rPr lang="en-US" altLang="zh-TW" dirty="0"/>
              <a:t>field test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sz="1500" dirty="0" smtClean="0"/>
              <a:t>Path = 400 km</a:t>
            </a:r>
          </a:p>
          <a:p>
            <a:pPr lvl="1"/>
            <a:r>
              <a:rPr lang="en-US" altLang="zh-TW" sz="1500" dirty="0" smtClean="0"/>
              <a:t>40 tasks</a:t>
            </a:r>
          </a:p>
          <a:p>
            <a:pPr lvl="1"/>
            <a:r>
              <a:rPr lang="en-US" altLang="zh-TW" sz="1500" dirty="0" smtClean="0"/>
              <a:t>Radius = 250 ~ 500 m</a:t>
            </a:r>
          </a:p>
          <a:p>
            <a:pPr lvl="1"/>
            <a:r>
              <a:rPr lang="en-US" altLang="zh-TW" sz="1500" dirty="0" smtClean="0"/>
              <a:t>Task interval = 30 ~ 40 km</a:t>
            </a:r>
          </a:p>
          <a:p>
            <a:pPr lvl="1"/>
            <a:r>
              <a:rPr lang="en-US" altLang="zh-TW" sz="1500" dirty="0" smtClean="0"/>
              <a:t>Speed = 25 ~ 130 km/h</a:t>
            </a:r>
          </a:p>
          <a:p>
            <a:r>
              <a:rPr lang="en-US" altLang="zh-TW" dirty="0" smtClean="0"/>
              <a:t>Experiment result</a:t>
            </a:r>
          </a:p>
          <a:p>
            <a:pPr lvl="1"/>
            <a:r>
              <a:rPr lang="en-US" altLang="zh-TW" sz="1500" dirty="0"/>
              <a:t>.</a:t>
            </a:r>
          </a:p>
          <a:p>
            <a:endParaRPr lang="en-US" altLang="zh-TW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229200"/>
            <a:ext cx="5590941" cy="1577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1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zh-TW" dirty="0" smtClean="0"/>
              <a:t>They </a:t>
            </a:r>
            <a:r>
              <a:rPr lang="en-US" altLang="zh-TW" dirty="0"/>
              <a:t>presented </a:t>
            </a:r>
            <a:r>
              <a:rPr lang="en-US" altLang="zh-TW" dirty="0" smtClean="0"/>
              <a:t>Matador system</a:t>
            </a:r>
          </a:p>
          <a:p>
            <a:pPr lvl="1"/>
            <a:r>
              <a:rPr lang="en-US" altLang="zh-TW" dirty="0" smtClean="0"/>
              <a:t>Exploit </a:t>
            </a:r>
            <a:r>
              <a:rPr lang="en-US" altLang="zh-TW" dirty="0"/>
              <a:t>user </a:t>
            </a:r>
            <a:r>
              <a:rPr lang="en-US" altLang="zh-TW" dirty="0" smtClean="0"/>
              <a:t>context</a:t>
            </a:r>
          </a:p>
          <a:p>
            <a:pPr lvl="1"/>
            <a:r>
              <a:rPr lang="en-US" altLang="zh-TW" dirty="0" smtClean="0"/>
              <a:t>Optimally </a:t>
            </a:r>
            <a:r>
              <a:rPr lang="en-US" altLang="zh-TW" dirty="0"/>
              <a:t>deliver </a:t>
            </a:r>
            <a:r>
              <a:rPr lang="en-US" altLang="zh-TW" dirty="0" smtClean="0"/>
              <a:t>tasks</a:t>
            </a:r>
          </a:p>
          <a:p>
            <a:pPr lvl="1"/>
            <a:r>
              <a:rPr lang="en-US" altLang="zh-TW" dirty="0" smtClean="0"/>
              <a:t>Preserve mobile </a:t>
            </a:r>
            <a:r>
              <a:rPr lang="en-US" altLang="zh-TW" dirty="0"/>
              <a:t>device </a:t>
            </a:r>
            <a:r>
              <a:rPr lang="en-US" altLang="zh-TW" dirty="0" smtClean="0"/>
              <a:t>resources</a:t>
            </a:r>
          </a:p>
          <a:p>
            <a:r>
              <a:rPr lang="en-US" altLang="zh-TW" dirty="0" smtClean="0"/>
              <a:t>Current work</a:t>
            </a:r>
          </a:p>
          <a:p>
            <a:pPr lvl="1"/>
            <a:r>
              <a:rPr lang="en-US" altLang="zh-TW" dirty="0" smtClean="0"/>
              <a:t>Extend the context</a:t>
            </a:r>
          </a:p>
          <a:p>
            <a:pPr lvl="1"/>
            <a:r>
              <a:rPr lang="en-US" altLang="zh-TW" dirty="0" smtClean="0"/>
              <a:t>Implement and evaluate </a:t>
            </a:r>
            <a:r>
              <a:rPr lang="en-US" altLang="zh-TW" dirty="0"/>
              <a:t>a large-scale experimentation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09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Context-aware crowd-sensing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Energy efficient context sampling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System implementation and experimentation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Conclusions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53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Crowd-sensing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ubiquitous availability of </a:t>
            </a:r>
            <a:r>
              <a:rPr lang="en-US" altLang="zh-TW" dirty="0" smtClean="0">
                <a:solidFill>
                  <a:srgbClr val="FF0000"/>
                </a:solidFill>
              </a:rPr>
              <a:t>internet-connected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media- and sensor-equipped</a:t>
            </a:r>
            <a:r>
              <a:rPr lang="en-US" altLang="zh-TW" dirty="0" smtClean="0"/>
              <a:t> </a:t>
            </a:r>
            <a:r>
              <a:rPr lang="en-US" altLang="zh-TW" dirty="0"/>
              <a:t>portable devices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Exploiting  </a:t>
            </a:r>
            <a:r>
              <a:rPr lang="en-US" altLang="zh-TW" dirty="0">
                <a:solidFill>
                  <a:srgbClr val="FF0000"/>
                </a:solidFill>
              </a:rPr>
              <a:t>the power of crowds</a:t>
            </a:r>
            <a:r>
              <a:rPr lang="en-US" altLang="zh-TW" dirty="0"/>
              <a:t> to </a:t>
            </a:r>
            <a:r>
              <a:rPr lang="en-US" altLang="zh-TW" dirty="0" smtClean="0"/>
              <a:t>perform sensing </a:t>
            </a:r>
            <a:r>
              <a:rPr lang="en-US" altLang="zh-TW" dirty="0"/>
              <a:t>tasks in the real </a:t>
            </a:r>
            <a:r>
              <a:rPr lang="en-US" altLang="zh-TW" dirty="0" smtClean="0"/>
              <a:t>world</a:t>
            </a:r>
          </a:p>
          <a:p>
            <a:pPr lvl="1"/>
            <a:r>
              <a:rPr lang="en-US" altLang="zh-TW" dirty="0" smtClean="0"/>
              <a:t>The intersection of </a:t>
            </a:r>
            <a:r>
              <a:rPr lang="en-US" altLang="zh-TW" i="1" dirty="0" smtClean="0">
                <a:solidFill>
                  <a:srgbClr val="FF0000"/>
                </a:solidFill>
              </a:rPr>
              <a:t>crowd-sourcing</a:t>
            </a:r>
            <a:r>
              <a:rPr lang="en-US" altLang="zh-TW" dirty="0" smtClean="0"/>
              <a:t> and </a:t>
            </a:r>
            <a:r>
              <a:rPr lang="en-US" altLang="zh-TW" i="1" dirty="0" smtClean="0">
                <a:solidFill>
                  <a:srgbClr val="FF0000"/>
                </a:solidFill>
              </a:rPr>
              <a:t>participatory sensing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They </a:t>
            </a:r>
            <a:r>
              <a:rPr lang="en-US" altLang="zh-TW" dirty="0"/>
              <a:t>present </a:t>
            </a:r>
            <a:r>
              <a:rPr lang="en-US" altLang="zh-TW" dirty="0" smtClean="0">
                <a:solidFill>
                  <a:srgbClr val="FF0000"/>
                </a:solidFill>
              </a:rPr>
              <a:t>Matador</a:t>
            </a:r>
            <a:r>
              <a:rPr lang="en-US" altLang="zh-TW" dirty="0" smtClean="0"/>
              <a:t>: </a:t>
            </a:r>
            <a:br>
              <a:rPr lang="en-US" altLang="zh-TW" dirty="0" smtClean="0"/>
            </a:br>
            <a:r>
              <a:rPr lang="en-US" altLang="zh-TW" dirty="0" smtClean="0"/>
              <a:t>a context-aware crowd-sensing framework </a:t>
            </a:r>
          </a:p>
          <a:p>
            <a:pPr lvl="1"/>
            <a:r>
              <a:rPr lang="en-US" altLang="zh-TW" dirty="0" smtClean="0"/>
              <a:t>Maximizing users to participate for relevant tasks </a:t>
            </a:r>
          </a:p>
          <a:p>
            <a:pPr lvl="1"/>
            <a:r>
              <a:rPr lang="en-US" altLang="zh-TW" dirty="0" smtClean="0"/>
              <a:t>Minimizing the consumption of mobile devices</a:t>
            </a:r>
          </a:p>
        </p:txBody>
      </p:sp>
    </p:spTree>
    <p:extLst>
      <p:ext uri="{BB962C8B-B14F-4D97-AF65-F5344CB8AC3E}">
        <p14:creationId xmlns:p14="http://schemas.microsoft.com/office/powerpoint/2010/main" val="110700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Context-aware Crowd-sensing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Each task </a:t>
            </a:r>
            <a:r>
              <a:rPr lang="en-US" altLang="zh-TW" dirty="0"/>
              <a:t>is further characterized by its </a:t>
            </a:r>
            <a:r>
              <a:rPr lang="en-US" altLang="zh-TW" dirty="0" smtClean="0">
                <a:solidFill>
                  <a:srgbClr val="FF0000"/>
                </a:solidFill>
              </a:rPr>
              <a:t>context</a:t>
            </a:r>
            <a:r>
              <a:rPr lang="en-US" altLang="zh-TW" dirty="0"/>
              <a:t>, which ca</a:t>
            </a:r>
            <a:r>
              <a:rPr lang="en-US" altLang="zh-TW" dirty="0" smtClean="0"/>
              <a:t>n </a:t>
            </a:r>
            <a:r>
              <a:rPr lang="en-US" altLang="zh-TW" dirty="0"/>
              <a:t>be defined along multiple </a:t>
            </a:r>
            <a:r>
              <a:rPr lang="en-US" altLang="zh-TW" dirty="0" smtClean="0"/>
              <a:t>dimensions</a:t>
            </a:r>
          </a:p>
          <a:p>
            <a:pPr lvl="1"/>
            <a:r>
              <a:rPr lang="en-US" altLang="zh-TW" dirty="0" smtClean="0"/>
              <a:t>Geographical </a:t>
            </a:r>
            <a:r>
              <a:rPr lang="en-US" altLang="zh-TW" dirty="0"/>
              <a:t>(e.g., within a circular area, along </a:t>
            </a:r>
            <a:r>
              <a:rPr lang="en-US" altLang="zh-TW" dirty="0" smtClean="0"/>
              <a:t>a street</a:t>
            </a:r>
            <a:r>
              <a:rPr lang="en-US" altLang="zh-TW" dirty="0"/>
              <a:t>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Temporal </a:t>
            </a:r>
            <a:r>
              <a:rPr lang="en-US" altLang="zh-TW" dirty="0"/>
              <a:t>(e.g., in given dates, during given hours)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Demographics </a:t>
            </a:r>
            <a:r>
              <a:rPr lang="en-US" altLang="zh-TW" dirty="0"/>
              <a:t>(e.g., age, gender)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User activity</a:t>
            </a:r>
            <a:r>
              <a:rPr lang="en-US" altLang="zh-TW" dirty="0"/>
              <a:t> (e.g., </a:t>
            </a:r>
            <a:r>
              <a:rPr lang="en-US" altLang="zh-TW" dirty="0" smtClean="0"/>
              <a:t>movement speed</a:t>
            </a:r>
            <a:r>
              <a:rPr lang="en-US" altLang="zh-TW" dirty="0"/>
              <a:t>, no active calls)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24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Formulation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</p:spPr>
            <p:txBody>
              <a:bodyPr>
                <a:normAutofit fontScale="92500" lnSpcReduction="20000"/>
              </a:bodyPr>
              <a:lstStyle/>
              <a:p>
                <a:pPr marL="342900" lvl="1" indent="-34290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TW" sz="3200" i="1" dirty="0" smtClean="0">
                        <a:latin typeface="Cambria Math"/>
                      </a:rPr>
                      <m:t>𝑡</m:t>
                    </m:r>
                    <m:r>
                      <a:rPr lang="en-US" altLang="zh-TW" sz="3200" i="1" dirty="0" smtClean="0">
                        <a:latin typeface="Cambria Math"/>
                      </a:rPr>
                      <m:t> = &lt;</m:t>
                    </m:r>
                    <m:sSup>
                      <m:sSupPr>
                        <m:ctrlPr>
                          <a:rPr lang="en-US" altLang="zh-TW" sz="3200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sz="3200" i="1" dirty="0" err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sz="3200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sz="3200" i="1" dirty="0" smtClean="0"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en-US" altLang="zh-TW" sz="3200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sz="3200" i="1" dirty="0" err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altLang="zh-TW" sz="3200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sz="3200" i="1" dirty="0" smtClean="0">
                        <a:latin typeface="Cambria Math"/>
                      </a:rPr>
                      <m:t>&gt;</m:t>
                    </m:r>
                  </m:oMath>
                </a14:m>
                <a:r>
                  <a:rPr lang="en-US" altLang="zh-TW" sz="3200" dirty="0" smtClean="0"/>
                  <a:t>: a </a:t>
                </a:r>
                <a:r>
                  <a:rPr lang="en-US" altLang="zh-TW" sz="3200" dirty="0"/>
                  <a:t>mobile crowd-sensing </a:t>
                </a:r>
                <a:r>
                  <a:rPr lang="en-US" altLang="zh-TW" sz="3200" dirty="0" smtClean="0"/>
                  <a:t>task 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=&lt;</m:t>
                    </m:r>
                    <m:r>
                      <a:rPr lang="en-US" altLang="zh-TW" i="1" dirty="0" err="1" smtClean="0">
                        <a:latin typeface="Cambria Math"/>
                      </a:rPr>
                      <m:t>𝑙𝑎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err="1" smtClean="0">
                        <a:latin typeface="Cambria Math"/>
                      </a:rPr>
                      <m:t>,</m:t>
                    </m:r>
                    <m:r>
                      <a:rPr lang="en-US" altLang="zh-TW" i="1" dirty="0" err="1" smtClean="0">
                        <a:latin typeface="Cambria Math"/>
                      </a:rPr>
                      <m:t>𝑙𝑜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err="1" smtClean="0">
                        <a:latin typeface="Cambria Math"/>
                      </a:rPr>
                      <m:t>,</m:t>
                    </m:r>
                    <m:r>
                      <a:rPr lang="en-US" altLang="zh-TW" i="1" dirty="0" err="1" smtClean="0">
                        <a:latin typeface="Cambria Math"/>
                      </a:rPr>
                      <m:t>𝑟𝑒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𝑠𝑡𝑎𝑟</m:t>
                        </m:r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  <m:r>
                          <a:rPr lang="en-US" altLang="zh-TW" i="1" dirty="0" smtClean="0">
                            <a:latin typeface="Cambria Math"/>
                          </a:rPr>
                          <m:t>, </m:t>
                        </m:r>
                        <m:r>
                          <a:rPr lang="en-US" altLang="zh-TW" i="1" dirty="0" err="1" smtClean="0">
                            <a:latin typeface="Cambria Math"/>
                          </a:rPr>
                          <m:t>𝑒𝑛</m:t>
                        </m:r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</m:e>
                    </m:d>
                    <m:r>
                      <a:rPr lang="en-US" altLang="zh-TW" i="1" dirty="0" smtClean="0">
                        <a:latin typeface="Cambria Math"/>
                      </a:rPr>
                      <m:t>&gt;</m:t>
                    </m:r>
                  </m:oMath>
                </a14:m>
                <a:endParaRPr lang="en-US" altLang="zh-TW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𝑙𝑎</m:t>
                    </m:r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, </m:t>
                    </m:r>
                    <m:r>
                      <a:rPr lang="en-US" altLang="zh-TW" i="1" dirty="0" err="1" smtClean="0">
                        <a:latin typeface="Cambria Math"/>
                      </a:rPr>
                      <m:t>𝑙𝑜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latitude and longitude</a:t>
                </a:r>
                <a:endParaRPr lang="en-US" altLang="zh-TW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𝑟𝑒</m:t>
                    </m:r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radius</a:t>
                </a:r>
                <a:endParaRPr lang="en-US" altLang="zh-TW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𝑠𝑡𝑎𝑟</m:t>
                    </m:r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, </m:t>
                    </m:r>
                    <m:r>
                      <a:rPr lang="en-US" altLang="zh-TW" i="1" dirty="0" err="1" smtClean="0">
                        <a:latin typeface="Cambria Math"/>
                      </a:rPr>
                      <m:t>𝑒𝑛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start </a:t>
                </a:r>
                <a:r>
                  <a:rPr lang="en-US" altLang="zh-TW" dirty="0" smtClean="0"/>
                  <a:t>and end </a:t>
                </a:r>
                <a:r>
                  <a:rPr lang="en-US" altLang="zh-TW" dirty="0"/>
                  <a:t>timestamps</a:t>
                </a:r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altLang="zh-TW" dirty="0" smtClean="0"/>
                  <a:t>: the action</a:t>
                </a:r>
              </a:p>
              <a:p>
                <a14:m>
                  <m:oMath xmlns:m="http://schemas.openxmlformats.org/officeDocument/2006/math">
                    <m:r>
                      <a:rPr lang="en-US" altLang="zh-TW" b="1" i="1" dirty="0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altLang="zh-TW" dirty="0" smtClean="0"/>
                  <a:t>: a task list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1" i="1" dirty="0" smtClean="0">
                        <a:latin typeface="Cambria Math"/>
                      </a:rPr>
                      <m:t>𝒕</m:t>
                    </m:r>
                    <m:r>
                      <a:rPr lang="en-US" altLang="zh-TW" i="1" dirty="0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dirty="0" smtClean="0"/>
                  <a:t> of </a:t>
                </a:r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altLang="zh-TW" dirty="0" smtClean="0"/>
                  <a:t> tasks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TW" i="1" dirty="0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zh-TW" dirty="0" smtClean="0"/>
                  <a:t>, </a:t>
                </a:r>
                <a:br>
                  <a:rPr lang="en-US" altLang="zh-TW" dirty="0" smtClean="0"/>
                </a:br>
                <a:r>
                  <a:rPr lang="en-US" altLang="zh-TW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TW" i="1" dirty="0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altLang="zh-TW" i="1" dirty="0" smtClean="0">
                        <a:latin typeface="Cambria Math"/>
                      </a:rPr>
                      <m:t>=&lt;</m:t>
                    </m:r>
                    <m:sSubSup>
                      <m:sSub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altLang="zh-TW" i="1" dirty="0" err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bSup>
                    <m:r>
                      <a:rPr lang="en-US" altLang="zh-TW" i="1" dirty="0" smtClean="0">
                        <a:latin typeface="Cambria Math"/>
                      </a:rPr>
                      <m:t>, </m:t>
                    </m:r>
                    <m:sSubSup>
                      <m:sSub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TW" i="1" dirty="0" err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bSup>
                    <m:r>
                      <a:rPr lang="en-US" altLang="zh-TW" i="1" dirty="0" smtClean="0">
                        <a:latin typeface="Cambria Math"/>
                      </a:rPr>
                      <m:t>&gt;, 0 ≤</m:t>
                    </m:r>
                    <m:r>
                      <a:rPr lang="en-US" altLang="zh-TW" i="1" dirty="0" smtClean="0">
                        <a:latin typeface="Cambria Math"/>
                      </a:rPr>
                      <m:t>𝑗</m:t>
                    </m:r>
                    <m:r>
                      <a:rPr lang="en-US" altLang="zh-TW" i="1" dirty="0" smtClean="0">
                        <a:latin typeface="Cambria Math"/>
                      </a:rPr>
                      <m:t> ≤</m:t>
                    </m:r>
                    <m:r>
                      <a:rPr lang="en-US" altLang="zh-TW" i="1" dirty="0" smtClean="0">
                        <a:latin typeface="Cambria Math"/>
                      </a:rPr>
                      <m:t>𝑛</m:t>
                    </m:r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a user </a:t>
                </a:r>
                <a:r>
                  <a:rPr lang="en-US" altLang="zh-TW" dirty="0" smtClean="0"/>
                  <a:t>context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=&lt;</m:t>
                    </m:r>
                    <m:r>
                      <a:rPr lang="en-US" altLang="zh-TW" i="1" dirty="0" err="1" smtClean="0">
                        <a:latin typeface="Cambria Math"/>
                      </a:rPr>
                      <m:t>𝑙𝑎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err="1" smtClean="0">
                        <a:latin typeface="Cambria Math"/>
                      </a:rPr>
                      <m:t>,</m:t>
                    </m:r>
                    <m:r>
                      <a:rPr lang="en-US" altLang="zh-TW" i="1" dirty="0" err="1" smtClean="0">
                        <a:latin typeface="Cambria Math"/>
                      </a:rPr>
                      <m:t>𝑙𝑜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err="1" smtClean="0">
                        <a:latin typeface="Cambria Math"/>
                      </a:rPr>
                      <m:t>,</m:t>
                    </m:r>
                    <m:r>
                      <a:rPr lang="en-US" altLang="zh-TW" i="1" dirty="0" err="1" smtClean="0">
                        <a:latin typeface="Cambria Math"/>
                      </a:rPr>
                      <m:t>𝑎𝑐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𝑢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, </m:t>
                    </m:r>
                    <m:r>
                      <a:rPr lang="en-US" altLang="zh-TW" i="1" dirty="0" err="1" smtClean="0">
                        <a:latin typeface="Cambria Math"/>
                      </a:rPr>
                      <m:t>𝑡</m:t>
                    </m:r>
                    <m:sSup>
                      <m:sSupPr>
                        <m:ctrlPr>
                          <a:rPr lang="en-US" altLang="zh-TW" i="1" dirty="0" err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err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𝑢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&gt;</m:t>
                    </m:r>
                  </m:oMath>
                </a14:m>
                <a:endParaRPr lang="en-US" altLang="zh-TW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𝑎𝑐</m:t>
                    </m:r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altLang="zh-TW" dirty="0" smtClean="0"/>
                  <a:t>: the accuracy of obtained location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𝑡</m:t>
                    </m:r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altLang="zh-TW" dirty="0" smtClean="0"/>
                  <a:t>: timestamp</a:t>
                </a:r>
              </a:p>
              <a:p>
                <a:pPr lvl="1"/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  <a:blipFill rotWithShape="1">
                <a:blip r:embed="rId2"/>
                <a:stretch>
                  <a:fillRect t="-3248" b="-15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91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Formulation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1" i="1" dirty="0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altLang="zh-TW" dirty="0" smtClean="0"/>
                  <a:t>: a user context history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1" i="1" dirty="0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altLang="zh-TW" b="0" i="1" dirty="0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zh-TW" i="1" dirty="0" smtClean="0">
                                <a:latin typeface="Cambria Math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i="1" dirty="0" err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i="1" dirty="0" err="1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altLang="zh-TW" i="1" dirty="0" err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altLang="zh-TW" i="1" dirty="0" err="1" smtClean="0">
                                    <a:latin typeface="Cambria Math"/>
                                  </a:rPr>
                                  <m:t>𝑢</m:t>
                                </m:r>
                              </m:sup>
                            </m:sSubSup>
                          </m:e>
                        </m:d>
                      </m:e>
                      <m:sub>
                        <m:r>
                          <a:rPr lang="en-US" altLang="zh-TW" i="1" dirty="0" err="1" smtClean="0">
                            <a:latin typeface="Cambria Math"/>
                          </a:rPr>
                          <m:t>𝑖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≥</m:t>
                        </m:r>
                        <m:r>
                          <a:rPr lang="en-US" altLang="zh-TW" i="1" dirty="0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𝑢</m:t>
                        </m:r>
                        <m:r>
                          <a:rPr lang="en-US" altLang="zh-TW" i="1" dirty="0" err="1" smtClean="0">
                            <a:latin typeface="Cambria Math"/>
                          </a:rPr>
                          <m:t>,</m:t>
                        </m:r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altLang="zh-TW" dirty="0" smtClean="0"/>
                  <a:t>: the distance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altLang="zh-TW" dirty="0" smtClean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altLang="zh-TW" i="1" dirty="0" err="1" smtClean="0">
                            <a:latin typeface="Cambria Math"/>
                          </a:rPr>
                          <m:t>𝑢</m:t>
                        </m:r>
                        <m:r>
                          <a:rPr lang="en-US" altLang="zh-TW" i="1" dirty="0" err="1" smtClean="0">
                            <a:latin typeface="Cambria Math"/>
                          </a:rPr>
                          <m:t>,</m:t>
                        </m:r>
                        <m:r>
                          <a:rPr lang="en-US" altLang="zh-TW" i="1" dirty="0" err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zh-TW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i="1" dirty="0" err="1" smtClean="0">
                            <a:latin typeface="Cambria Math"/>
                          </a:rPr>
                          <m:t>𝑑𝑖𝑠𝑡</m:t>
                        </m:r>
                      </m:sub>
                    </m:sSub>
                    <m:d>
                      <m:d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𝑢</m:t>
                            </m:r>
                          </m:sup>
                        </m:sSup>
                        <m:r>
                          <a:rPr lang="en-US" altLang="zh-TW" i="1" dirty="0" err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</m:e>
                    </m:d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i="1" dirty="0" smtClean="0">
                            <a:latin typeface="Cambria Math"/>
                          </a:rPr>
                          <m:t>𝑠𝑎𝑚𝑝𝑙𝑖𝑛𝑔</m:t>
                        </m:r>
                      </m:sub>
                    </m:sSub>
                    <m:d>
                      <m:d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 dirty="0" err="1" smtClean="0">
                                <a:latin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𝑢</m:t>
                            </m:r>
                          </m:sup>
                        </m:sSup>
                        <m:r>
                          <a:rPr lang="en-US" altLang="zh-TW" i="1" dirty="0" err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1" i="1" dirty="0" err="1" smtClean="0">
                            <a:latin typeface="Cambria Math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altLang="zh-TW" dirty="0" smtClean="0"/>
                  <a:t>: a </a:t>
                </a:r>
                <a:r>
                  <a:rPr lang="en-US" altLang="zh-TW" dirty="0"/>
                  <a:t>user context </a:t>
                </a:r>
                <a:r>
                  <a:rPr lang="en-US" altLang="zh-TW" dirty="0" smtClean="0"/>
                  <a:t>sampling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&lt;</m:t>
                    </m:r>
                    <m:r>
                      <a:rPr lang="en-US" altLang="zh-TW" i="1" dirty="0" smtClean="0">
                        <a:latin typeface="Cambria Math"/>
                      </a:rPr>
                      <m:t>𝜎</m:t>
                    </m:r>
                    <m:r>
                      <a:rPr lang="en-US" altLang="zh-TW" i="1" dirty="0" err="1" smtClean="0">
                        <a:latin typeface="Cambria Math"/>
                      </a:rPr>
                      <m:t>,</m:t>
                    </m:r>
                    <m:r>
                      <a:rPr lang="en-US" altLang="zh-TW" i="1" dirty="0" err="1" smtClean="0">
                        <a:latin typeface="Cambria Math"/>
                      </a:rPr>
                      <m:t>𝑣</m:t>
                    </m:r>
                    <m:r>
                      <a:rPr lang="en-US" altLang="zh-TW" i="1" dirty="0" smtClean="0">
                        <a:latin typeface="Cambria Math"/>
                      </a:rPr>
                      <m:t>&gt;=</m:t>
                    </m:r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i="1" dirty="0" smtClean="0">
                            <a:latin typeface="Cambria Math"/>
                          </a:rPr>
                          <m:t>𝑠𝑎𝑚𝑝𝑙𝑖𝑛𝑔</m:t>
                        </m:r>
                      </m:sub>
                    </m:sSub>
                    <m:d>
                      <m:d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 dirty="0" err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 dirty="0" err="1" smtClean="0">
                                <a:latin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n-US" altLang="zh-TW" i="1" dirty="0" err="1" smtClean="0">
                                <a:latin typeface="Cambria Math"/>
                              </a:rPr>
                              <m:t>𝑢</m:t>
                            </m:r>
                          </m:sup>
                        </m:sSup>
                        <m:r>
                          <a:rPr lang="en-US" altLang="zh-TW" i="1" dirty="0" err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1" i="1" dirty="0" err="1" smtClean="0">
                            <a:latin typeface="Cambria Math"/>
                          </a:rPr>
                          <m:t>𝒕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zh-TW" altLang="en-US" i="1" dirty="0" smtClean="0">
                        <a:latin typeface="Cambria Math"/>
                      </a:rPr>
                      <m:t>𝜎</m:t>
                    </m:r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sampling </a:t>
                </a:r>
                <a:r>
                  <a:rPr lang="en-US" altLang="zh-TW" dirty="0" smtClean="0"/>
                  <a:t>accuracy </a:t>
                </a:r>
                <a:r>
                  <a:rPr lang="en-US" altLang="zh-TW" dirty="0"/>
                  <a:t>(e.g., GPS vs. </a:t>
                </a:r>
                <a:r>
                  <a:rPr lang="en-US" altLang="zh-TW" dirty="0" err="1"/>
                  <a:t>Networkbased</a:t>
                </a:r>
                <a:r>
                  <a:rPr lang="en-US" altLang="zh-TW" dirty="0"/>
                  <a:t>)</a:t>
                </a:r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sampling </a:t>
                </a:r>
                <a:r>
                  <a:rPr lang="en-US" altLang="zh-TW" dirty="0" smtClean="0"/>
                  <a:t>rate</a:t>
                </a:r>
              </a:p>
              <a:p>
                <a14:m>
                  <m:oMath xmlns:m="http://schemas.openxmlformats.org/officeDocument/2006/math">
                    <m:r>
                      <a:rPr lang="zh-TW" altLang="en-US" i="1" dirty="0" smtClean="0">
                        <a:latin typeface="Cambria Math"/>
                      </a:rPr>
                      <m:t>𝜔</m:t>
                    </m:r>
                  </m:oMath>
                </a14:m>
                <a:r>
                  <a:rPr lang="en-US" altLang="zh-TW" dirty="0" smtClean="0"/>
                  <a:t>: </a:t>
                </a:r>
                <a:r>
                  <a:rPr lang="en-US" altLang="zh-TW" dirty="0"/>
                  <a:t>a </a:t>
                </a:r>
                <a:r>
                  <a:rPr lang="en-US" altLang="zh-TW" dirty="0" smtClean="0"/>
                  <a:t>resource cost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/>
                      </a:rPr>
                      <m:t>𝜔</m:t>
                    </m:r>
                    <m:r>
                      <a:rPr lang="en-US" altLang="zh-TW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i="1" dirty="0" smtClean="0">
                            <a:latin typeface="Cambria Math"/>
                          </a:rPr>
                          <m:t>𝑐𝑜𝑠𝑡</m:t>
                        </m:r>
                      </m:sub>
                    </m:sSub>
                    <m:d>
                      <m:d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𝜎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0" dirty="0" smtClean="0">
                        <a:latin typeface="Cambria Math"/>
                      </a:rPr>
                      <m:t>Ω</m:t>
                    </m:r>
                  </m:oMath>
                </a14:m>
                <a:r>
                  <a:rPr lang="en-US" altLang="zh-TW" dirty="0" smtClean="0"/>
                  <a:t>: a </a:t>
                </a:r>
                <a:r>
                  <a:rPr lang="en-US" altLang="zh-TW" dirty="0"/>
                  <a:t>total </a:t>
                </a:r>
                <a:r>
                  <a:rPr lang="en-US" altLang="zh-TW" dirty="0" smtClean="0"/>
                  <a:t>cost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0" dirty="0" smtClean="0">
                        <a:latin typeface="Cambria Math"/>
                      </a:rPr>
                      <m:t>Ω</m:t>
                    </m:r>
                    <m:r>
                      <a:rPr lang="en-US" altLang="zh-TW" i="1" dirty="0" smtClean="0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b="0" i="1" dirty="0" smtClean="0">
                            <a:latin typeface="Cambria Math"/>
                          </a:rPr>
                          <m:t>0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≤</m:t>
                        </m:r>
                        <m:r>
                          <m:rPr>
                            <m:sty m:val="p"/>
                          </m:rPr>
                          <a:rPr lang="en-US" altLang="zh-TW" b="0" i="1" dirty="0" smtClean="0">
                            <a:latin typeface="Cambria Math"/>
                          </a:rPr>
                          <m:t>i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≤|</m:t>
                        </m:r>
                        <m:sSup>
                          <m:sSupPr>
                            <m:ctrlPr>
                              <a:rPr lang="en-US" altLang="zh-TW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 dirty="0" smtClean="0">
                                <a:latin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n-US" altLang="zh-TW" b="0" i="1" dirty="0" smtClean="0">
                                <a:latin typeface="Cambria Math"/>
                              </a:rPr>
                              <m:t>𝑢</m:t>
                            </m:r>
                          </m:sup>
                        </m:sSup>
                        <m:r>
                          <a:rPr lang="en-US" altLang="zh-TW" b="0" i="1" dirty="0" smtClean="0">
                            <a:latin typeface="Cambria Math"/>
                          </a:rPr>
                          <m:t>|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dirty="0" smtClean="0">
                                <a:latin typeface="Cambria Math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b="0" i="1" dirty="0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  <a:blipFill rotWithShape="1">
                <a:blip r:embed="rId2"/>
                <a:stretch>
                  <a:fillRect l="-1037" t="-2320" b="-70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4572000" y="5546659"/>
                <a:ext cx="4176464" cy="8930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500" dirty="0" smtClean="0">
                    <a:latin typeface="Times New Roman" pitchFamily="18" charset="0"/>
                    <a:cs typeface="Times New Roman" pitchFamily="18" charset="0"/>
                  </a:rPr>
                  <a:t>Maximize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5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sz="2500" i="1" dirty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sz="2500" i="1" dirty="0">
                            <a:latin typeface="Cambria Math"/>
                          </a:rPr>
                          <m:t>𝑠𝑎𝑚𝑝𝑙𝑖𝑛𝑔</m:t>
                        </m:r>
                      </m:sub>
                    </m:sSub>
                    <m:d>
                      <m:dPr>
                        <m:ctrlPr>
                          <a:rPr lang="en-US" altLang="zh-TW" sz="2500" i="1" dirty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500" i="1" dirty="0" err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sz="2500" b="1" i="1" dirty="0" err="1">
                                <a:latin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n-US" altLang="zh-TW" sz="2500" i="1" dirty="0" err="1">
                                <a:latin typeface="Cambria Math"/>
                              </a:rPr>
                              <m:t>𝑢</m:t>
                            </m:r>
                          </m:sup>
                        </m:sSup>
                        <m:r>
                          <a:rPr lang="en-US" altLang="zh-TW" sz="2500" i="1" dirty="0" err="1">
                            <a:latin typeface="Cambria Math"/>
                          </a:rPr>
                          <m:t>,</m:t>
                        </m:r>
                        <m:r>
                          <a:rPr lang="en-US" altLang="zh-TW" sz="2500" b="1" i="1" dirty="0" err="1">
                            <a:latin typeface="Cambria Math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altLang="zh-TW" sz="25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altLang="zh-TW" sz="2500" dirty="0" smtClean="0">
                    <a:latin typeface="Times New Roman" pitchFamily="18" charset="0"/>
                    <a:cs typeface="Times New Roman" pitchFamily="18" charset="0"/>
                  </a:rPr>
                  <a:t>Minimize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500" dirty="0">
                        <a:latin typeface="Cambria Math"/>
                      </a:rPr>
                      <m:t>Ω</m:t>
                    </m:r>
                  </m:oMath>
                </a14:m>
                <a:endParaRPr lang="zh-TW" altLang="en-US" sz="25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546659"/>
                <a:ext cx="4176464" cy="893065"/>
              </a:xfrm>
              <a:prstGeom prst="rect">
                <a:avLst/>
              </a:prstGeom>
              <a:blipFill rotWithShape="1">
                <a:blip r:embed="rId3"/>
                <a:stretch>
                  <a:fillRect l="-2183" t="-4730" b="-1486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583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Energy Efficient Context Sampling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93436" y="5877407"/>
                <a:ext cx="8229600" cy="79208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sz="2000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TW" sz="2000" i="1" dirty="0" err="1" smtClean="0">
                            <a:latin typeface="Cambria Math"/>
                          </a:rPr>
                          <m:t>𝑑𝑖𝑠𝑡</m:t>
                        </m:r>
                      </m:sub>
                    </m:sSub>
                    <m:r>
                      <a:rPr lang="en-US" altLang="zh-TW" sz="2000" i="1" dirty="0" smtClean="0">
                        <a:latin typeface="Cambria Math"/>
                      </a:rPr>
                      <m:t>= </m:t>
                    </m:r>
                    <m:d>
                      <m:dPr>
                        <m:begChr m:val="{"/>
                        <m:endChr m:val=""/>
                        <m:ctrlPr>
                          <a:rPr lang="en-US" altLang="zh-TW" sz="2000" i="1" dirty="0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TW" sz="2000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h𝑢𝑟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  <m:t>𝑢</m:t>
                                    </m:r>
                                  </m:sup>
                                </m:s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altLang="zh-TW" sz="2000" b="0" i="1" dirty="0" smtClean="0">
                                        <a:latin typeface="Cambria Math"/>
                                      </a:rPr>
                                      <m:t>𝑡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𝑎𝑐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𝑢</m:t>
                                </m:r>
                              </m:sup>
                            </m:sSup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𝑟𝑎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, 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𝑖𝑓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𝑡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𝑢</m:t>
                                </m:r>
                              </m:sup>
                            </m:sSup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∈[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𝑠𝑡𝑎𝑟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, 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𝑒𝑛</m:t>
                            </m:r>
                            <m:sSup>
                              <m:sSupPr>
                                <m:ctrlPr>
                                  <a:rPr lang="en-US" altLang="zh-TW" sz="20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altLang="zh-TW" sz="2000" b="0" i="1" dirty="0" smtClean="0"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altLang="zh-TW" sz="2000" b="0" i="1" dirty="0" smtClean="0">
                                <a:latin typeface="Cambria Math"/>
                              </a:rPr>
                              <m:t>]</m:t>
                            </m:r>
                          </m:e>
                          <m:e>
                            <m:r>
                              <a:rPr lang="en-US" altLang="zh-TW" sz="2000" i="1" dirty="0" smtClean="0">
                                <a:latin typeface="Cambria Math"/>
                                <a:ea typeface="Cambria Math"/>
                              </a:rPr>
                              <m:t>∞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en-US" altLang="zh-TW" sz="2000" b="0" i="1" dirty="0" smtClean="0">
                                <a:latin typeface="Cambria Math"/>
                                <a:ea typeface="Cambria Math"/>
                              </a:rPr>
                              <m:t>𝑜𝑡h𝑒𝑟𝑤𝑖𝑠𝑒</m:t>
                            </m:r>
                          </m:e>
                        </m:eqArr>
                      </m:e>
                    </m:d>
                  </m:oMath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3436" y="5877407"/>
                <a:ext cx="8229600" cy="7920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5904656" cy="206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857"/>
            <a:ext cx="4104920" cy="244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橢圓 3"/>
          <p:cNvSpPr/>
          <p:nvPr/>
        </p:nvSpPr>
        <p:spPr>
          <a:xfrm>
            <a:off x="4499992" y="3326837"/>
            <a:ext cx="432048" cy="432048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5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Sampling Algorithm</a:t>
            </a:r>
            <a:endParaRPr lang="zh-TW" alt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3" y="1252427"/>
            <a:ext cx="3888431" cy="5443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7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Study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</p:spPr>
            <p:txBody>
              <a:bodyPr>
                <a:normAutofit fontScale="55000" lnSpcReduction="20000"/>
              </a:bodyPr>
              <a:lstStyle/>
              <a:p>
                <a:r>
                  <a:rPr lang="en-US" altLang="zh-TW" dirty="0" smtClean="0"/>
                  <a:t>Route = 30 km, speed = 50 km/h, </a:t>
                </a:r>
                <a:br>
                  <a:rPr lang="en-US" altLang="zh-TW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𝐺𝑃𝑆</m:t>
                        </m:r>
                      </m:sup>
                    </m:sSup>
                  </m:oMath>
                </a14:m>
                <a:r>
                  <a:rPr lang="en-US" altLang="zh-TW" dirty="0" smtClean="0"/>
                  <a:t> = 20 m,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 dirty="0" smtClean="0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i="1" dirty="0" smtClean="0">
                            <a:latin typeface="Cambria Math"/>
                          </a:rPr>
                          <m:t>𝑁𝑒𝑡𝑤𝑜𝑟𝑘</m:t>
                        </m:r>
                      </m:sup>
                    </m:sSup>
                  </m:oMath>
                </a14:m>
                <a:r>
                  <a:rPr lang="en-US" altLang="zh-TW" dirty="0" smtClean="0"/>
                  <a:t> = 100 m</a:t>
                </a:r>
              </a:p>
              <a:p>
                <a:r>
                  <a:rPr lang="en-US" altLang="zh-TW" dirty="0" smtClean="0"/>
                  <a:t>GPS sampling</a:t>
                </a:r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endParaRPr lang="en-US" altLang="zh-TW" dirty="0" smtClean="0"/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The </a:t>
                </a:r>
                <a:r>
                  <a:rPr lang="en-US" altLang="zh-TW" dirty="0"/>
                  <a:t>performance </a:t>
                </a:r>
                <a:r>
                  <a:rPr lang="en-US" altLang="zh-TW" dirty="0" smtClean="0"/>
                  <a:t>deteriorate rapidly </a:t>
                </a:r>
                <a:r>
                  <a:rPr lang="en-US" altLang="zh-TW" dirty="0"/>
                  <a:t>for a sampling rate greater than </a:t>
                </a:r>
                <a:r>
                  <a:rPr lang="en-US" altLang="zh-TW" dirty="0" smtClean="0">
                    <a:solidFill>
                      <a:srgbClr val="FF0000"/>
                    </a:solidFill>
                  </a:rPr>
                  <a:t>30s</a:t>
                </a:r>
              </a:p>
              <a:p>
                <a:pPr lvl="1"/>
                <a:r>
                  <a:rPr lang="en-US" altLang="zh-TW" dirty="0" smtClean="0"/>
                  <a:t>The </a:t>
                </a:r>
                <a:r>
                  <a:rPr lang="en-US" altLang="zh-TW" dirty="0"/>
                  <a:t>task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detection rate to 80% </a:t>
                </a:r>
                <a:r>
                  <a:rPr lang="en-US" altLang="zh-TW" dirty="0"/>
                  <a:t>leads to a required </a:t>
                </a:r>
                <a:r>
                  <a:rPr lang="en-US" altLang="zh-TW" dirty="0" smtClean="0"/>
                  <a:t>sampling rate of approximately </a:t>
                </a:r>
                <a:r>
                  <a:rPr lang="en-US" altLang="zh-TW" dirty="0" smtClean="0">
                    <a:solidFill>
                      <a:srgbClr val="FF0000"/>
                    </a:solidFill>
                  </a:rPr>
                  <a:t>60s</a:t>
                </a:r>
              </a:p>
              <a:p>
                <a:pPr lvl="1"/>
                <a:r>
                  <a:rPr lang="en-US" altLang="zh-TW" dirty="0" smtClean="0"/>
                  <a:t>36 GPS samples over a 30 km route</a:t>
                </a:r>
              </a:p>
              <a:p>
                <a:r>
                  <a:rPr lang="en-US" altLang="zh-TW" dirty="0" smtClean="0"/>
                  <a:t>Matador algorithm</a:t>
                </a:r>
              </a:p>
              <a:p>
                <a:pPr lvl="1"/>
                <a:r>
                  <a:rPr lang="en-US" altLang="zh-TW" dirty="0" smtClean="0"/>
                  <a:t>12 GPS samples and 7 network samples</a:t>
                </a:r>
              </a:p>
              <a:p>
                <a:pPr lvl="1"/>
                <a:r>
                  <a:rPr lang="en-US" altLang="zh-TW" dirty="0" smtClean="0">
                    <a:solidFill>
                      <a:srgbClr val="FF0000"/>
                    </a:solidFill>
                  </a:rPr>
                  <a:t>60%</a:t>
                </a:r>
                <a:r>
                  <a:rPr lang="en-US" altLang="zh-TW" dirty="0" smtClean="0"/>
                  <a:t> savings </a:t>
                </a:r>
                <a:r>
                  <a:rPr lang="en-US" altLang="zh-TW" dirty="0"/>
                  <a:t>in terms of battery </a:t>
                </a:r>
                <a:r>
                  <a:rPr lang="en-US" altLang="zh-TW" dirty="0" smtClean="0"/>
                  <a:t>consumption </a:t>
                </a:r>
                <a:r>
                  <a:rPr lang="en-US" altLang="zh-TW" i="1" dirty="0" smtClean="0"/>
                  <a:t>[Lin’10]</a:t>
                </a:r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  <a:blipFill rotWithShape="1">
                <a:blip r:embed="rId2"/>
                <a:stretch>
                  <a:fillRect l="-444" t="-16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2896"/>
            <a:ext cx="370758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924944"/>
            <a:ext cx="42978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726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Words>595</Words>
  <Application>Microsoft Office PowerPoint</Application>
  <PresentationFormat>如螢幕大小 (4:3)</PresentationFormat>
  <Paragraphs>97</Paragraphs>
  <Slides>11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Matador: Mobile Task Detector for  Context-aware Crowd-Sensing Campaigns</vt:lpstr>
      <vt:lpstr>Outline</vt:lpstr>
      <vt:lpstr>Introduction</vt:lpstr>
      <vt:lpstr>Context-aware Crowd-sensing</vt:lpstr>
      <vt:lpstr>Problem Formulation</vt:lpstr>
      <vt:lpstr>Problem Formulation</vt:lpstr>
      <vt:lpstr>Energy Efficient Context Sampling</vt:lpstr>
      <vt:lpstr>The Sampling Algorithm</vt:lpstr>
      <vt:lpstr>Simulation Study</vt:lpstr>
      <vt:lpstr>System Implementation and Experimentation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Matador: Mobile Task Detector for Context-Aware Crowd-Sensing Campaigns</dc:title>
  <dc:creator>ego</dc:creator>
  <cp:lastModifiedBy>small</cp:lastModifiedBy>
  <cp:revision>30</cp:revision>
  <dcterms:created xsi:type="dcterms:W3CDTF">2013-09-16T12:30:34Z</dcterms:created>
  <dcterms:modified xsi:type="dcterms:W3CDTF">2013-12-29T07:23:01Z</dcterms:modified>
</cp:coreProperties>
</file>