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95673"/>
  </p:normalViewPr>
  <p:slideViewPr>
    <p:cSldViewPr snapToGrid="0">
      <p:cViewPr varScale="1">
        <p:scale>
          <a:sx n="103" d="100"/>
          <a:sy n="103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43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1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11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1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89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56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7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41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21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8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91BF-DA74-4D52-908E-4CE3C679EF44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0AE1-8588-429A-B57F-12F2AC2021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3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3784" y="553953"/>
            <a:ext cx="10544432" cy="238760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Implementation and Validation of Multimedia</a:t>
            </a:r>
            <a:br>
              <a:rPr lang="en-US" altLang="zh-TW" sz="3600" dirty="0" smtClean="0"/>
            </a:br>
            <a:r>
              <a:rPr lang="en-US" altLang="zh-TW" sz="3600" dirty="0" smtClean="0"/>
              <a:t>Broadcast Multicast Service for LTE/LTE-Advanced</a:t>
            </a:r>
            <a:br>
              <a:rPr lang="en-US" altLang="zh-TW" sz="3600" dirty="0" smtClean="0"/>
            </a:br>
            <a:r>
              <a:rPr lang="en-US" altLang="zh-TW" sz="3600" dirty="0" smtClean="0"/>
              <a:t>in </a:t>
            </a:r>
            <a:r>
              <a:rPr lang="en-US" altLang="zh-TW" sz="3600" dirty="0" err="1" smtClean="0"/>
              <a:t>OpenAirInterface</a:t>
            </a:r>
            <a:r>
              <a:rPr lang="en-US" altLang="zh-TW" sz="3600" dirty="0" smtClean="0"/>
              <a:t> Platform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321951"/>
            <a:ext cx="9144000" cy="229625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Ngoc-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Duy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Nguyen, Raymond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Knopp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Navid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Nikaein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Christian Bonnet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Mobile Communications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EURECOM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Sophia Antipolis,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France</a:t>
            </a:r>
          </a:p>
          <a:p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Proc. of IEEE 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Workshop on Performance and Management of Wireless and Mobile Networks, 2013</a:t>
            </a:r>
            <a:endParaRPr lang="zh-TW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Interfaces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50508" y="1825625"/>
            <a:ext cx="7803292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M1: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user plane interface </a:t>
            </a:r>
            <a:r>
              <a:rPr lang="en-US" altLang="zh-TW" dirty="0" smtClean="0"/>
              <a:t>connecting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-GW and </a:t>
            </a:r>
            <a:r>
              <a:rPr lang="en-US" altLang="zh-TW" dirty="0" err="1" smtClean="0"/>
              <a:t>eNB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IP multicast is used to deliver</a:t>
            </a:r>
            <a:r>
              <a:rPr lang="zh-TW" altLang="en-US" dirty="0" smtClean="0"/>
              <a:t> </a:t>
            </a:r>
            <a:r>
              <a:rPr lang="en-US" altLang="zh-TW" dirty="0" smtClean="0"/>
              <a:t>point-to-multipoint MBMS data packets over the M1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interface</a:t>
            </a:r>
          </a:p>
          <a:p>
            <a:r>
              <a:rPr lang="en-US" altLang="zh-TW" dirty="0" smtClean="0"/>
              <a:t>M2: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control plane interface </a:t>
            </a:r>
            <a:r>
              <a:rPr lang="en-US" altLang="zh-TW" dirty="0" smtClean="0"/>
              <a:t>locates between</a:t>
            </a:r>
            <a:r>
              <a:rPr lang="zh-TW" altLang="en-US" dirty="0" smtClean="0"/>
              <a:t> </a:t>
            </a:r>
            <a:r>
              <a:rPr lang="en-US" altLang="zh-TW" dirty="0" smtClean="0"/>
              <a:t>MCE and </a:t>
            </a:r>
            <a:r>
              <a:rPr lang="en-US" altLang="zh-TW" dirty="0" err="1" smtClean="0"/>
              <a:t>eNBs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An Application Protocol (M2AP) is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 for this interface to convey at least radio configuration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 for the </a:t>
            </a:r>
            <a:r>
              <a:rPr lang="en-US" altLang="zh-TW" b="1" dirty="0" smtClean="0"/>
              <a:t>multi-cell transmission mode </a:t>
            </a:r>
            <a:r>
              <a:rPr lang="en-US" altLang="zh-TW" b="1" dirty="0" err="1" smtClean="0"/>
              <a:t>eNBs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Session Control</a:t>
            </a:r>
            <a:r>
              <a:rPr lang="en-US" altLang="zh-TW" dirty="0" smtClean="0"/>
              <a:t> Signaling. (not</a:t>
            </a:r>
            <a:r>
              <a:rPr lang="zh-TW" altLang="en-US" dirty="0" smtClean="0"/>
              <a:t> </a:t>
            </a:r>
            <a:r>
              <a:rPr lang="en-US" altLang="zh-TW" dirty="0" smtClean="0"/>
              <a:t>exist in distributed MCE)</a:t>
            </a:r>
          </a:p>
          <a:p>
            <a:r>
              <a:rPr lang="en-US" altLang="zh-TW" dirty="0" smtClean="0"/>
              <a:t>M3: </a:t>
            </a:r>
            <a:r>
              <a:rPr lang="en-US" altLang="zh-TW" dirty="0"/>
              <a:t>connects MME and </a:t>
            </a:r>
            <a:r>
              <a:rPr lang="en-US" altLang="zh-TW" dirty="0" smtClean="0"/>
              <a:t>MCE</a:t>
            </a:r>
          </a:p>
          <a:p>
            <a:pPr lvl="1"/>
            <a:r>
              <a:rPr lang="en-US" altLang="zh-TW" dirty="0"/>
              <a:t>MBMS session initiation and termination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652" t="4319" r="14265" b="3519"/>
          <a:stretch/>
        </p:blipFill>
        <p:spPr>
          <a:xfrm>
            <a:off x="164755" y="1825625"/>
            <a:ext cx="3264907" cy="39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Allocation for 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 specified in the </a:t>
            </a:r>
            <a:r>
              <a:rPr lang="en-US" altLang="zh-TW" dirty="0" smtClean="0"/>
              <a:t>standard, in </a:t>
            </a:r>
            <a:r>
              <a:rPr lang="en-US" altLang="zh-TW" dirty="0"/>
              <a:t>one radio frame (10ms), there are up to 6 out of </a:t>
            </a:r>
            <a:r>
              <a:rPr lang="en-US" altLang="zh-TW" dirty="0" smtClean="0"/>
              <a:t>10 </a:t>
            </a:r>
            <a:r>
              <a:rPr lang="en-US" altLang="zh-TW" dirty="0" err="1" smtClean="0"/>
              <a:t>subframes</a:t>
            </a:r>
            <a:r>
              <a:rPr lang="en-US" altLang="zh-TW" dirty="0" smtClean="0"/>
              <a:t> </a:t>
            </a:r>
            <a:r>
              <a:rPr lang="en-US" altLang="zh-TW" dirty="0"/>
              <a:t>can be allocated to </a:t>
            </a:r>
            <a:r>
              <a:rPr lang="en-US" altLang="zh-TW" dirty="0" err="1"/>
              <a:t>eMBMS</a:t>
            </a:r>
            <a:r>
              <a:rPr lang="en-US" altLang="zh-TW" dirty="0"/>
              <a:t> services.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2673178"/>
            <a:ext cx="5495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7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Resource Allocation for </a:t>
            </a:r>
            <a:r>
              <a:rPr lang="en-US" altLang="zh-TW" dirty="0" err="1"/>
              <a:t>eMBMS</a:t>
            </a:r>
            <a:r>
              <a:rPr lang="en-US" altLang="zh-TW" dirty="0"/>
              <a:t>	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Through SIB13/MCCH, the terminal is informed </a:t>
            </a:r>
            <a:r>
              <a:rPr lang="en-US" altLang="zh-TW" dirty="0" smtClean="0"/>
              <a:t>about the </a:t>
            </a:r>
            <a:r>
              <a:rPr lang="en-US" altLang="zh-TW" dirty="0"/>
              <a:t>position of </a:t>
            </a:r>
            <a:r>
              <a:rPr lang="en-US" altLang="zh-TW" dirty="0" err="1"/>
              <a:t>subframes</a:t>
            </a:r>
            <a:r>
              <a:rPr lang="en-US" altLang="zh-TW" dirty="0"/>
              <a:t> assigned to </a:t>
            </a:r>
            <a:r>
              <a:rPr lang="en-US" altLang="zh-TW" dirty="0" err="1"/>
              <a:t>eMBMS</a:t>
            </a:r>
            <a:r>
              <a:rPr lang="en-US" altLang="zh-TW" dirty="0"/>
              <a:t> (also </a:t>
            </a:r>
            <a:r>
              <a:rPr lang="en-US" altLang="zh-TW" dirty="0" smtClean="0"/>
              <a:t>called MBSFN </a:t>
            </a:r>
            <a:r>
              <a:rPr lang="en-US" altLang="zh-TW" dirty="0" err="1"/>
              <a:t>subframes</a:t>
            </a:r>
            <a:r>
              <a:rPr lang="en-US" altLang="zh-TW" dirty="0"/>
              <a:t>) in one radio frame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Inside one </a:t>
            </a:r>
            <a:r>
              <a:rPr lang="en-US" altLang="zh-TW" dirty="0"/>
              <a:t>Multicast-Broadcast Single Frequency Network (MBSFN) </a:t>
            </a:r>
            <a:r>
              <a:rPr lang="en-US" altLang="zh-TW" dirty="0" err="1"/>
              <a:t>subframe</a:t>
            </a:r>
            <a:r>
              <a:rPr lang="en-US" altLang="zh-TW" dirty="0"/>
              <a:t>, 1 or 2 first symbols are reserved </a:t>
            </a:r>
            <a:r>
              <a:rPr lang="en-US" altLang="zh-TW" dirty="0" smtClean="0"/>
              <a:t>for the </a:t>
            </a:r>
            <a:r>
              <a:rPr lang="en-US" altLang="zh-TW" b="1" dirty="0"/>
              <a:t>unicast transmission </a:t>
            </a:r>
            <a:r>
              <a:rPr lang="en-US" altLang="zh-TW" dirty="0"/>
              <a:t>in physical downlink control </a:t>
            </a:r>
            <a:r>
              <a:rPr lang="en-US" altLang="zh-TW" dirty="0" smtClean="0"/>
              <a:t>channel (PDCCH</a:t>
            </a:r>
            <a:r>
              <a:rPr lang="en-US" altLang="zh-TW" dirty="0"/>
              <a:t>), which are mainly used for the </a:t>
            </a:r>
            <a:r>
              <a:rPr lang="en-US" altLang="zh-TW" b="1" dirty="0"/>
              <a:t>uplink </a:t>
            </a:r>
            <a:r>
              <a:rPr lang="en-US" altLang="zh-TW" b="1" dirty="0" smtClean="0"/>
              <a:t>scheduling grant </a:t>
            </a:r>
            <a:r>
              <a:rPr lang="en-US" altLang="zh-TW" b="1" dirty="0"/>
              <a:t>purpose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10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MBSFN area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</a:t>
            </a:r>
            <a:r>
              <a:rPr lang="en-US" altLang="zh-TW" dirty="0"/>
              <a:t>of cells that are </a:t>
            </a:r>
            <a:r>
              <a:rPr lang="en-US" altLang="zh-TW" dirty="0" smtClean="0"/>
              <a:t>synchronized to </a:t>
            </a:r>
            <a:r>
              <a:rPr lang="en-US" altLang="zh-TW" dirty="0"/>
              <a:t>transmit the same broadcast/multicast content in </a:t>
            </a:r>
            <a:r>
              <a:rPr lang="en-US" altLang="zh-TW" dirty="0" smtClean="0"/>
              <a:t>a geographical region</a:t>
            </a:r>
          </a:p>
          <a:p>
            <a:r>
              <a:rPr lang="en-US" altLang="zh-TW" dirty="0"/>
              <a:t>One or </a:t>
            </a:r>
            <a:r>
              <a:rPr lang="en-US" altLang="zh-TW" dirty="0" smtClean="0"/>
              <a:t>more services </a:t>
            </a:r>
            <a:r>
              <a:rPr lang="en-US" altLang="zh-TW" dirty="0"/>
              <a:t>are provided in a certain MBSFN </a:t>
            </a:r>
            <a:r>
              <a:rPr lang="en-US" altLang="zh-TW" dirty="0" smtClean="0"/>
              <a:t>area</a:t>
            </a:r>
          </a:p>
          <a:p>
            <a:r>
              <a:rPr lang="en-US" altLang="zh-TW" dirty="0" smtClean="0"/>
              <a:t>Services are </a:t>
            </a:r>
            <a:r>
              <a:rPr lang="en-US" altLang="zh-TW" dirty="0"/>
              <a:t>classified into different groups base on their </a:t>
            </a:r>
            <a:r>
              <a:rPr lang="en-US" altLang="zh-TW" dirty="0" smtClean="0"/>
              <a:t>requirement in </a:t>
            </a:r>
            <a:r>
              <a:rPr lang="en-US" altLang="zh-TW" dirty="0"/>
              <a:t>Quality of Service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022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Multicast </a:t>
            </a:r>
            <a:r>
              <a:rPr lang="en-US" altLang="zh-TW" dirty="0" smtClean="0"/>
              <a:t>Channel  (MCH)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Transmit all </a:t>
            </a:r>
            <a:r>
              <a:rPr lang="en-US" altLang="zh-TW" dirty="0"/>
              <a:t>services in one group </a:t>
            </a:r>
            <a:r>
              <a:rPr lang="en-US" altLang="zh-TW" dirty="0" smtClean="0"/>
              <a:t>using </a:t>
            </a:r>
            <a:r>
              <a:rPr lang="en-US" altLang="zh-TW" dirty="0"/>
              <a:t>one modulation coding </a:t>
            </a:r>
            <a:r>
              <a:rPr lang="en-US" altLang="zh-TW" dirty="0" smtClean="0"/>
              <a:t>scheme</a:t>
            </a:r>
          </a:p>
          <a:p>
            <a:r>
              <a:rPr lang="en-US" altLang="zh-TW" dirty="0"/>
              <a:t>The exact </a:t>
            </a:r>
            <a:r>
              <a:rPr lang="en-US" altLang="zh-TW" b="1" dirty="0"/>
              <a:t>position</a:t>
            </a:r>
            <a:r>
              <a:rPr lang="en-US" altLang="zh-TW" dirty="0"/>
              <a:t> and </a:t>
            </a:r>
            <a:r>
              <a:rPr lang="en-US" altLang="zh-TW" b="1" dirty="0" smtClean="0"/>
              <a:t>number</a:t>
            </a:r>
            <a:r>
              <a:rPr lang="en-US" altLang="zh-TW" dirty="0" smtClean="0"/>
              <a:t> of </a:t>
            </a:r>
            <a:r>
              <a:rPr lang="en-US" altLang="zh-TW" dirty="0" err="1"/>
              <a:t>subframes</a:t>
            </a:r>
            <a:r>
              <a:rPr lang="en-US" altLang="zh-TW" dirty="0"/>
              <a:t> allocated for an MCH are provided </a:t>
            </a:r>
            <a:r>
              <a:rPr lang="en-US" altLang="zh-TW" dirty="0" smtClean="0"/>
              <a:t>periodically in Multicast </a:t>
            </a:r>
            <a:r>
              <a:rPr lang="en-US" altLang="zh-TW" dirty="0"/>
              <a:t>Control </a:t>
            </a:r>
            <a:r>
              <a:rPr lang="en-US" altLang="zh-TW" dirty="0" err="1"/>
              <a:t>CHannel</a:t>
            </a:r>
            <a:r>
              <a:rPr lang="en-US" altLang="zh-TW" dirty="0"/>
              <a:t> (MCCH) </a:t>
            </a:r>
            <a:r>
              <a:rPr lang="en-US" altLang="zh-TW" dirty="0" smtClean="0"/>
              <a:t>message (</a:t>
            </a:r>
            <a:r>
              <a:rPr lang="en-US" altLang="zh-TW" dirty="0"/>
              <a:t>control information message</a:t>
            </a:r>
            <a:r>
              <a:rPr lang="en-US" altLang="zh-TW" dirty="0" smtClean="0"/>
              <a:t>).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361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Resources Allocations Steps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Each </a:t>
            </a:r>
            <a:r>
              <a:rPr lang="en-US" altLang="zh-TW" dirty="0" smtClean="0"/>
              <a:t>service corresponds </a:t>
            </a:r>
            <a:r>
              <a:rPr lang="en-US" altLang="zh-TW" dirty="0"/>
              <a:t>to a Multicast Traffic </a:t>
            </a:r>
            <a:r>
              <a:rPr lang="en-US" altLang="zh-TW" dirty="0" smtClean="0"/>
              <a:t>Channel</a:t>
            </a:r>
            <a:r>
              <a:rPr lang="zh-TW" altLang="en-US" dirty="0" smtClean="0"/>
              <a:t> </a:t>
            </a:r>
            <a:r>
              <a:rPr lang="en-US" altLang="zh-TW" dirty="0" smtClean="0"/>
              <a:t>(MTCH)</a:t>
            </a:r>
          </a:p>
          <a:p>
            <a:r>
              <a:rPr lang="en-US" altLang="zh-TW" dirty="0" err="1"/>
              <a:t>eNB</a:t>
            </a:r>
            <a:r>
              <a:rPr lang="en-US" altLang="zh-TW" dirty="0"/>
              <a:t> multiplexes these MTCHs at MAC </a:t>
            </a:r>
            <a:r>
              <a:rPr lang="en-US" altLang="zh-TW" dirty="0" smtClean="0"/>
              <a:t>layer</a:t>
            </a:r>
          </a:p>
          <a:p>
            <a:r>
              <a:rPr lang="en-US" altLang="zh-TW" dirty="0" smtClean="0"/>
              <a:t>Scheduling information </a:t>
            </a:r>
            <a:r>
              <a:rPr lang="en-US" altLang="zh-TW" dirty="0"/>
              <a:t>is provided repeatedly in a MAC control </a:t>
            </a:r>
            <a:r>
              <a:rPr lang="en-US" altLang="zh-TW" dirty="0" smtClean="0"/>
              <a:t>element called MCH Scheduling Information (MSI)</a:t>
            </a:r>
          </a:p>
          <a:p>
            <a:r>
              <a:rPr lang="en-US" altLang="zh-TW" dirty="0"/>
              <a:t>The MSI is transmitted at the beginning of an MCH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755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61" y="1427077"/>
            <a:ext cx="7131361" cy="50562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47" y="2537254"/>
            <a:ext cx="4903829" cy="3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Service Reception in </a:t>
            </a:r>
            <a:r>
              <a:rPr lang="en-US" altLang="zh-TW" dirty="0" err="1"/>
              <a:t>eMBMS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229" y="1239227"/>
            <a:ext cx="4872511" cy="551168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0630" y="2085886"/>
            <a:ext cx="4224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position </a:t>
            </a:r>
            <a:r>
              <a:rPr lang="en-US" altLang="zh-TW" dirty="0"/>
              <a:t>(which frame, </a:t>
            </a:r>
            <a:r>
              <a:rPr lang="en-US" altLang="zh-TW" dirty="0" err="1"/>
              <a:t>subframe</a:t>
            </a:r>
            <a:r>
              <a:rPr lang="en-US" altLang="zh-TW" dirty="0"/>
              <a:t>) and configuration (</a:t>
            </a:r>
            <a:r>
              <a:rPr lang="en-US" altLang="zh-TW" dirty="0" smtClean="0"/>
              <a:t>repeated period</a:t>
            </a:r>
            <a:r>
              <a:rPr lang="en-US" altLang="zh-TW" dirty="0"/>
              <a:t>, </a:t>
            </a:r>
            <a:r>
              <a:rPr lang="en-US" altLang="zh-TW" dirty="0" err="1"/>
              <a:t>mcs</a:t>
            </a:r>
            <a:r>
              <a:rPr lang="en-US" altLang="zh-TW" dirty="0"/>
              <a:t>) of MCCH message are conveyed </a:t>
            </a:r>
            <a:r>
              <a:rPr lang="en-US" altLang="zh-TW" dirty="0" smtClean="0"/>
              <a:t>in SIB13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20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57"/>
            <a:ext cx="6807200" cy="62357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92903"/>
            <a:ext cx="5346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of 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 in OAI - RRC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distributed </a:t>
            </a:r>
            <a:r>
              <a:rPr lang="en-US" altLang="zh-TW" dirty="0" smtClean="0"/>
              <a:t>MCE </a:t>
            </a:r>
            <a:r>
              <a:rPr lang="en-US" altLang="zh-TW" dirty="0"/>
              <a:t>where the MCE resides at </a:t>
            </a:r>
            <a:r>
              <a:rPr lang="en-US" altLang="zh-TW" dirty="0" err="1" smtClean="0"/>
              <a:t>eNB</a:t>
            </a:r>
            <a:r>
              <a:rPr lang="en-US" altLang="zh-TW" dirty="0" smtClean="0"/>
              <a:t> (</a:t>
            </a:r>
            <a:r>
              <a:rPr lang="en-US" altLang="zh-TW" dirty="0"/>
              <a:t>the actual design choice depends on </a:t>
            </a:r>
            <a:r>
              <a:rPr lang="en-US" altLang="zh-TW" dirty="0" smtClean="0"/>
              <a:t>the operators</a:t>
            </a:r>
            <a:r>
              <a:rPr lang="en-US" altLang="zh-TW" dirty="0"/>
              <a:t>’ requirements and type of network </a:t>
            </a:r>
            <a:r>
              <a:rPr lang="en-US" altLang="zh-TW" dirty="0" smtClean="0"/>
              <a:t>deployment)</a:t>
            </a:r>
          </a:p>
          <a:p>
            <a:r>
              <a:rPr lang="en-US" altLang="zh-TW" dirty="0" smtClean="0"/>
              <a:t>Specified system </a:t>
            </a:r>
            <a:r>
              <a:rPr lang="en-US" altLang="zh-TW" dirty="0"/>
              <a:t>information </a:t>
            </a:r>
            <a:r>
              <a:rPr lang="en-US" altLang="zh-TW" b="1" dirty="0"/>
              <a:t>SIB13 and MCCH message </a:t>
            </a:r>
            <a:r>
              <a:rPr lang="en-US" altLang="zh-TW" dirty="0"/>
              <a:t>are </a:t>
            </a:r>
            <a:r>
              <a:rPr lang="en-US" altLang="zh-TW" dirty="0" smtClean="0"/>
              <a:t>generated at </a:t>
            </a:r>
            <a:r>
              <a:rPr lang="en-US" altLang="zh-TW" dirty="0"/>
              <a:t>Radio Resource Control unit in </a:t>
            </a:r>
            <a:r>
              <a:rPr lang="en-US" altLang="zh-TW" dirty="0" err="1"/>
              <a:t>eNB</a:t>
            </a:r>
            <a:r>
              <a:rPr lang="en-US" altLang="zh-TW" dirty="0"/>
              <a:t> </a:t>
            </a:r>
            <a:r>
              <a:rPr lang="en-US" altLang="zh-TW" dirty="0" smtClean="0"/>
              <a:t>side</a:t>
            </a:r>
          </a:p>
          <a:p>
            <a:r>
              <a:rPr lang="en-US" altLang="zh-TW" dirty="0"/>
              <a:t>Another task of RRC is configuring the </a:t>
            </a:r>
            <a:r>
              <a:rPr lang="en-US" altLang="zh-TW" b="1" dirty="0"/>
              <a:t>data </a:t>
            </a:r>
            <a:r>
              <a:rPr lang="en-US" altLang="zh-TW" b="1" dirty="0" smtClean="0"/>
              <a:t>bearers </a:t>
            </a:r>
            <a:r>
              <a:rPr lang="en-US" altLang="zh-TW" dirty="0" smtClean="0"/>
              <a:t>for </a:t>
            </a:r>
            <a:r>
              <a:rPr lang="en-US" altLang="zh-TW" dirty="0" err="1"/>
              <a:t>eMBMS</a:t>
            </a:r>
            <a:r>
              <a:rPr lang="en-US" altLang="zh-TW" dirty="0"/>
              <a:t> services at Packet Data Convergence Protocol </a:t>
            </a:r>
            <a:r>
              <a:rPr lang="en-US" altLang="zh-TW" dirty="0" smtClean="0"/>
              <a:t>and </a:t>
            </a:r>
            <a:r>
              <a:rPr lang="en-US" altLang="zh-TW" dirty="0"/>
              <a:t>Radio Link Control </a:t>
            </a:r>
            <a:r>
              <a:rPr lang="en-US" altLang="zh-TW" dirty="0" smtClean="0"/>
              <a:t>using the parameters </a:t>
            </a:r>
            <a:r>
              <a:rPr lang="en-US" altLang="zh-TW" dirty="0"/>
              <a:t>given in SIB13 and MCCH </a:t>
            </a:r>
            <a:r>
              <a:rPr lang="en-US" altLang="zh-TW" dirty="0" smtClean="0"/>
              <a:t>message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30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Higher multimedia capabilities </a:t>
            </a:r>
            <a:r>
              <a:rPr lang="en-US" altLang="zh-TW" dirty="0"/>
              <a:t>together with the deployment of high </a:t>
            </a:r>
            <a:r>
              <a:rPr lang="en-US" altLang="zh-TW" dirty="0" smtClean="0"/>
              <a:t>capacity mobile </a:t>
            </a:r>
            <a:r>
              <a:rPr lang="en-US" altLang="zh-TW" dirty="0"/>
              <a:t>network </a:t>
            </a:r>
            <a:r>
              <a:rPr lang="en-US" altLang="zh-TW" dirty="0" smtClean="0"/>
              <a:t>have </a:t>
            </a:r>
            <a:r>
              <a:rPr lang="en-US" altLang="zh-TW" dirty="0"/>
              <a:t>made an immense growth in </a:t>
            </a:r>
            <a:r>
              <a:rPr lang="en-US" altLang="zh-TW" dirty="0" smtClean="0"/>
              <a:t>user data </a:t>
            </a:r>
            <a:r>
              <a:rPr lang="en-US" altLang="zh-TW" dirty="0"/>
              <a:t>traffic especially </a:t>
            </a:r>
            <a:r>
              <a:rPr lang="en-US" altLang="zh-TW" b="1" dirty="0"/>
              <a:t>multimedia </a:t>
            </a:r>
            <a:r>
              <a:rPr lang="en-US" altLang="zh-TW" b="1" dirty="0" smtClean="0"/>
              <a:t>content</a:t>
            </a:r>
          </a:p>
          <a:p>
            <a:r>
              <a:rPr lang="en-US" altLang="zh-TW" dirty="0"/>
              <a:t>Thanks to the inherent benefits of </a:t>
            </a:r>
            <a:r>
              <a:rPr lang="en-US" altLang="zh-TW" b="1" dirty="0"/>
              <a:t>OFDM</a:t>
            </a:r>
            <a:r>
              <a:rPr lang="en-US" altLang="zh-TW" dirty="0"/>
              <a:t> and </a:t>
            </a:r>
            <a:r>
              <a:rPr lang="en-US" altLang="zh-TW" b="1" dirty="0" smtClean="0"/>
              <a:t>Single Frequency </a:t>
            </a:r>
            <a:r>
              <a:rPr lang="en-US" altLang="zh-TW" b="1" dirty="0"/>
              <a:t>Network</a:t>
            </a:r>
            <a:r>
              <a:rPr lang="en-US" altLang="zh-TW" dirty="0"/>
              <a:t> </a:t>
            </a:r>
            <a:r>
              <a:rPr lang="en-US" altLang="zh-TW" dirty="0" smtClean="0"/>
              <a:t>technologies</a:t>
            </a:r>
            <a:r>
              <a:rPr lang="en-US" altLang="zh-TW" dirty="0"/>
              <a:t>, </a:t>
            </a:r>
            <a:r>
              <a:rPr lang="en-US" altLang="zh-TW" dirty="0" err="1"/>
              <a:t>eMBMS</a:t>
            </a:r>
            <a:r>
              <a:rPr lang="en-US" altLang="zh-TW" dirty="0"/>
              <a:t> in LTE </a:t>
            </a:r>
            <a:r>
              <a:rPr lang="en-US" altLang="zh-TW" dirty="0" smtClean="0"/>
              <a:t>can provide </a:t>
            </a:r>
            <a:r>
              <a:rPr lang="en-US" altLang="zh-TW" dirty="0"/>
              <a:t>better services than MBMS did in 3G network.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5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plane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fully implement the protocol stack for 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 user </a:t>
            </a:r>
            <a:r>
              <a:rPr lang="en-US" altLang="zh-TW" dirty="0"/>
              <a:t>data according to the standard at layer 2 </a:t>
            </a:r>
            <a:r>
              <a:rPr lang="en-US" altLang="zh-TW" dirty="0" smtClean="0"/>
              <a:t>including PDCP</a:t>
            </a:r>
            <a:r>
              <a:rPr lang="en-US" altLang="zh-TW" dirty="0"/>
              <a:t>, RLC and MAC </a:t>
            </a:r>
            <a:r>
              <a:rPr lang="en-US" altLang="zh-TW" dirty="0" smtClean="0"/>
              <a:t>sublayer</a:t>
            </a:r>
          </a:p>
          <a:p>
            <a:endParaRPr lang="en-US" altLang="zh-TW" dirty="0"/>
          </a:p>
          <a:p>
            <a:r>
              <a:rPr lang="en-US" altLang="zh-TW" dirty="0"/>
              <a:t>Packet Data Convergence </a:t>
            </a:r>
            <a:r>
              <a:rPr lang="en-US" altLang="zh-TW" dirty="0" smtClean="0"/>
              <a:t>Protocol (PDCP) </a:t>
            </a:r>
            <a:r>
              <a:rPr lang="en-US" altLang="zh-TW" dirty="0"/>
              <a:t>is </a:t>
            </a:r>
            <a:r>
              <a:rPr lang="en-US" altLang="zh-TW" dirty="0" smtClean="0"/>
              <a:t>not used </a:t>
            </a:r>
            <a:r>
              <a:rPr lang="en-US" altLang="zh-TW" dirty="0"/>
              <a:t>when </a:t>
            </a:r>
            <a:r>
              <a:rPr lang="en-US" altLang="zh-TW" dirty="0" err="1"/>
              <a:t>eMBMS</a:t>
            </a:r>
            <a:r>
              <a:rPr lang="en-US" altLang="zh-TW" dirty="0"/>
              <a:t> service is broadcasted in the </a:t>
            </a:r>
            <a:r>
              <a:rPr lang="en-US" altLang="zh-TW" dirty="0" smtClean="0"/>
              <a:t>E-UTRAN, therefore</a:t>
            </a:r>
            <a:r>
              <a:rPr lang="en-US" altLang="zh-TW" dirty="0"/>
              <a:t>, PDCP in OAI operates in transparent mode.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15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Radio Link Control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eMBMS</a:t>
            </a:r>
            <a:r>
              <a:rPr lang="en-US" altLang="zh-TW" dirty="0"/>
              <a:t> uses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Unacknowledged Mode </a:t>
            </a:r>
            <a:r>
              <a:rPr lang="en-US" altLang="zh-TW" dirty="0" smtClean="0"/>
              <a:t>(</a:t>
            </a:r>
            <a:r>
              <a:rPr lang="en-US" altLang="zh-TW" dirty="0"/>
              <a:t>UM) and one RLC-UM instant </a:t>
            </a:r>
            <a:r>
              <a:rPr lang="en-US" altLang="zh-TW" dirty="0" smtClean="0"/>
              <a:t>is created </a:t>
            </a:r>
            <a:r>
              <a:rPr lang="en-US" altLang="zh-TW" dirty="0"/>
              <a:t>for one data bearer (or an </a:t>
            </a:r>
            <a:r>
              <a:rPr lang="en-US" altLang="zh-TW" dirty="0" err="1"/>
              <a:t>eMBMS</a:t>
            </a:r>
            <a:r>
              <a:rPr lang="en-US" altLang="zh-TW" dirty="0"/>
              <a:t> service</a:t>
            </a:r>
            <a:r>
              <a:rPr lang="en-US" altLang="zh-TW" dirty="0" smtClean="0"/>
              <a:t>).</a:t>
            </a:r>
          </a:p>
          <a:p>
            <a:r>
              <a:rPr lang="en-US" altLang="zh-TW" b="1" dirty="0" smtClean="0"/>
              <a:t>Segmenting</a:t>
            </a:r>
            <a:r>
              <a:rPr lang="en-US" altLang="zh-TW" dirty="0" smtClean="0"/>
              <a:t> </a:t>
            </a:r>
            <a:r>
              <a:rPr lang="en-US" altLang="zh-TW" dirty="0"/>
              <a:t>the received </a:t>
            </a:r>
            <a:r>
              <a:rPr lang="en-US" altLang="zh-TW" b="1" dirty="0" smtClean="0"/>
              <a:t>Service Data Units </a:t>
            </a:r>
            <a:r>
              <a:rPr lang="en-US" altLang="zh-TW" dirty="0" smtClean="0"/>
              <a:t>into </a:t>
            </a:r>
            <a:r>
              <a:rPr lang="en-US" altLang="zh-TW" dirty="0"/>
              <a:t>smaller </a:t>
            </a:r>
            <a:r>
              <a:rPr lang="en-US" altLang="zh-TW" dirty="0" smtClean="0"/>
              <a:t>packets</a:t>
            </a:r>
          </a:p>
          <a:p>
            <a:r>
              <a:rPr lang="en-US" altLang="zh-TW" b="1" dirty="0"/>
              <a:t>A</a:t>
            </a:r>
            <a:r>
              <a:rPr lang="en-US" altLang="zh-TW" b="1" dirty="0" smtClean="0"/>
              <a:t>dd RLC </a:t>
            </a:r>
            <a:r>
              <a:rPr lang="en-US" altLang="zh-TW" b="1" dirty="0"/>
              <a:t>header </a:t>
            </a:r>
            <a:r>
              <a:rPr lang="en-US" altLang="zh-TW" dirty="0"/>
              <a:t>in these packets </a:t>
            </a:r>
            <a:r>
              <a:rPr lang="en-US" altLang="zh-TW" dirty="0" smtClean="0"/>
              <a:t>and then </a:t>
            </a:r>
            <a:r>
              <a:rPr lang="en-US" altLang="zh-TW" dirty="0"/>
              <a:t>send them to MAC via MTCH logical </a:t>
            </a:r>
            <a:r>
              <a:rPr lang="en-US" altLang="zh-TW" dirty="0" smtClean="0"/>
              <a:t>channels</a:t>
            </a:r>
          </a:p>
          <a:p>
            <a:r>
              <a:rPr lang="en-US" altLang="zh-TW" dirty="0"/>
              <a:t>The inverse procedure is applied in </a:t>
            </a:r>
            <a:r>
              <a:rPr lang="en-US" altLang="zh-TW" dirty="0" smtClean="0"/>
              <a:t>receiver side </a:t>
            </a:r>
            <a:r>
              <a:rPr lang="en-US" altLang="zh-TW" dirty="0"/>
              <a:t>to reassemble these segments.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853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 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MCCH and MTCHs will be mapped </a:t>
            </a:r>
            <a:r>
              <a:rPr lang="en-US" altLang="zh-TW" dirty="0" smtClean="0"/>
              <a:t>onto different </a:t>
            </a:r>
            <a:r>
              <a:rPr lang="en-US" altLang="zh-TW" dirty="0"/>
              <a:t>MCHs at this sublayer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one or </a:t>
            </a:r>
            <a:r>
              <a:rPr lang="en-US" altLang="zh-TW" dirty="0" smtClean="0"/>
              <a:t>more MSI </a:t>
            </a:r>
            <a:r>
              <a:rPr lang="en-US" altLang="zh-TW" dirty="0"/>
              <a:t>control elements </a:t>
            </a:r>
            <a:r>
              <a:rPr lang="en-US" altLang="zh-TW" dirty="0" smtClean="0"/>
              <a:t>are </a:t>
            </a:r>
            <a:r>
              <a:rPr lang="en-US" altLang="zh-TW" dirty="0"/>
              <a:t>periodically created for </a:t>
            </a:r>
            <a:r>
              <a:rPr lang="en-US" altLang="zh-TW" dirty="0" smtClean="0"/>
              <a:t>each MCH channel.</a:t>
            </a:r>
          </a:p>
          <a:p>
            <a:r>
              <a:rPr lang="en-US" altLang="zh-TW" dirty="0"/>
              <a:t>MAC will create the control element MSI or get </a:t>
            </a:r>
            <a:r>
              <a:rPr lang="en-US" altLang="zh-TW" dirty="0" smtClean="0"/>
              <a:t>the MCCH </a:t>
            </a:r>
            <a:r>
              <a:rPr lang="en-US" altLang="zh-TW" dirty="0"/>
              <a:t>control information and MTCH user data from </a:t>
            </a:r>
            <a:r>
              <a:rPr lang="en-US" altLang="zh-TW" dirty="0" smtClean="0"/>
              <a:t>RRC and </a:t>
            </a:r>
            <a:r>
              <a:rPr lang="en-US" altLang="zh-TW" dirty="0"/>
              <a:t>RLC, </a:t>
            </a:r>
            <a:r>
              <a:rPr lang="en-US" altLang="zh-TW" dirty="0" smtClean="0"/>
              <a:t>respectively</a:t>
            </a:r>
            <a:endParaRPr lang="en-US" altLang="zh-TW" dirty="0"/>
          </a:p>
          <a:p>
            <a:r>
              <a:rPr lang="en-US" altLang="zh-TW" dirty="0" smtClean="0"/>
              <a:t>MAC </a:t>
            </a:r>
            <a:r>
              <a:rPr lang="en-US" altLang="zh-TW" dirty="0"/>
              <a:t>header is generated and </a:t>
            </a:r>
            <a:r>
              <a:rPr lang="en-US" altLang="zh-TW" dirty="0" smtClean="0"/>
              <a:t>added to </a:t>
            </a:r>
            <a:r>
              <a:rPr lang="en-US" altLang="zh-TW" dirty="0"/>
              <a:t>the Service Data Unit (SDU) to complete the Protocol Data </a:t>
            </a:r>
            <a:r>
              <a:rPr lang="en-US" altLang="zh-TW" dirty="0" smtClean="0"/>
              <a:t>Unit and send </a:t>
            </a:r>
            <a:r>
              <a:rPr lang="en-US" altLang="zh-TW" dirty="0"/>
              <a:t>it to PHY through MCH transport channel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50" y="0"/>
            <a:ext cx="2660659" cy="18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9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PHY 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 physical layer, most of PHY procedures for 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 are </a:t>
            </a:r>
            <a:r>
              <a:rPr lang="en-US" altLang="zh-TW" dirty="0"/>
              <a:t>the same with those for unicast downlink transmission.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1251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hardware platform is a </a:t>
            </a:r>
            <a:r>
              <a:rPr lang="en-US" altLang="zh-TW" dirty="0" smtClean="0"/>
              <a:t>laptop equipped </a:t>
            </a:r>
            <a:r>
              <a:rPr lang="en-US" altLang="zh-TW" dirty="0"/>
              <a:t>with an Intel core i7 CPU running OAI emulator </a:t>
            </a:r>
            <a:r>
              <a:rPr lang="en-US" altLang="zh-TW" dirty="0" smtClean="0"/>
              <a:t>and protocol </a:t>
            </a:r>
            <a:r>
              <a:rPr lang="en-US" altLang="zh-TW" dirty="0"/>
              <a:t>stack using Linux on Ubuntu 12.04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 smtClean="0"/>
              <a:t>OpenAirInterface</a:t>
            </a:r>
            <a:r>
              <a:rPr lang="en-US" altLang="zh-TW" dirty="0"/>
              <a:t> </a:t>
            </a:r>
            <a:r>
              <a:rPr lang="en-US" altLang="zh-TW" dirty="0" smtClean="0"/>
              <a:t>Traffic </a:t>
            </a:r>
            <a:r>
              <a:rPr lang="en-US" altLang="zh-TW" dirty="0"/>
              <a:t>Generator (OTG) </a:t>
            </a:r>
            <a:r>
              <a:rPr lang="en-US" altLang="zh-TW" dirty="0" smtClean="0"/>
              <a:t>:  </a:t>
            </a:r>
            <a:r>
              <a:rPr lang="en-US" altLang="zh-TW" dirty="0"/>
              <a:t>a </a:t>
            </a:r>
            <a:r>
              <a:rPr lang="en-US" altLang="zh-TW" dirty="0" smtClean="0"/>
              <a:t>realistic packet-level </a:t>
            </a:r>
            <a:r>
              <a:rPr lang="en-US" altLang="zh-TW" dirty="0"/>
              <a:t>traffic generation tool for emerging </a:t>
            </a:r>
            <a:r>
              <a:rPr lang="en-US" altLang="zh-TW" dirty="0" smtClean="0"/>
              <a:t>application scenarios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92" y="3880924"/>
            <a:ext cx="67151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77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50" y="963827"/>
            <a:ext cx="6885158" cy="56777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0173" y="1690688"/>
            <a:ext cx="3978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NimbusRomNo9L-Regu"/>
              </a:rPr>
              <a:t>According to </a:t>
            </a:r>
            <a:r>
              <a:rPr lang="en-US" altLang="zh-TW" dirty="0" smtClean="0">
                <a:latin typeface="NimbusRomNo9L-Regu"/>
              </a:rPr>
              <a:t>3GPP</a:t>
            </a:r>
            <a:r>
              <a:rPr lang="zh-TW" altLang="en-US" dirty="0" smtClean="0">
                <a:latin typeface="NimbusRomNo9L-Regu"/>
              </a:rPr>
              <a:t> </a:t>
            </a:r>
            <a:r>
              <a:rPr lang="en-US" altLang="zh-TW" dirty="0" smtClean="0">
                <a:latin typeface="NimbusRomNo9L-Regu"/>
              </a:rPr>
              <a:t>standard , the minimum </a:t>
            </a:r>
            <a:r>
              <a:rPr lang="en-US" altLang="zh-TW" dirty="0">
                <a:latin typeface="NimbusRomNo9L-Regu"/>
              </a:rPr>
              <a:t>requirement for </a:t>
            </a:r>
            <a:r>
              <a:rPr lang="en-US" altLang="zh-TW" dirty="0" err="1">
                <a:latin typeface="NimbusRomNo9L-Regu"/>
              </a:rPr>
              <a:t>eMBMS</a:t>
            </a:r>
            <a:r>
              <a:rPr lang="en-US" altLang="zh-TW" dirty="0">
                <a:latin typeface="NimbusRomNo9L-Regu"/>
              </a:rPr>
              <a:t> transmission’s BLER </a:t>
            </a:r>
            <a:r>
              <a:rPr lang="en-US" altLang="zh-TW" dirty="0" smtClean="0">
                <a:latin typeface="NimbusRomNo9L-Regu"/>
              </a:rPr>
              <a:t>in both </a:t>
            </a:r>
            <a:r>
              <a:rPr lang="en-US" altLang="zh-TW" dirty="0">
                <a:latin typeface="NimbusRomNo9L-Regu"/>
              </a:rPr>
              <a:t>FDD and TDD configuration is 1% at </a:t>
            </a:r>
            <a:r>
              <a:rPr lang="en-US" altLang="zh-TW" dirty="0" smtClean="0">
                <a:latin typeface="NimbusRomNo9L-Regu"/>
              </a:rPr>
              <a:t>SNR=20.5(dB) with </a:t>
            </a:r>
            <a:r>
              <a:rPr lang="en-US" altLang="zh-TW" dirty="0">
                <a:latin typeface="NimbusRomNo9L-Regu"/>
              </a:rPr>
              <a:t>the R.39-1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Block Error </a:t>
            </a:r>
            <a:r>
              <a:rPr lang="en-US" altLang="zh-TW" dirty="0" smtClean="0"/>
              <a:t>Rate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98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7" y="0"/>
            <a:ext cx="8179474" cy="67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9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implementation of </a:t>
            </a:r>
            <a:r>
              <a:rPr lang="en-US" altLang="zh-TW" dirty="0" err="1" smtClean="0"/>
              <a:t>eMBMS</a:t>
            </a:r>
            <a:r>
              <a:rPr lang="en-US" altLang="zh-TW" dirty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LTE network based on release 10 of 3GPP standard on </a:t>
            </a:r>
            <a:r>
              <a:rPr lang="en-US" altLang="zh-TW" dirty="0" smtClean="0"/>
              <a:t>our real-time </a:t>
            </a:r>
            <a:r>
              <a:rPr lang="en-US" altLang="zh-TW" dirty="0"/>
              <a:t>OAI </a:t>
            </a:r>
            <a:r>
              <a:rPr lang="en-US" altLang="zh-TW" dirty="0" smtClean="0"/>
              <a:t>platform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BLER result </a:t>
            </a:r>
            <a:r>
              <a:rPr lang="en-US" altLang="zh-TW" dirty="0"/>
              <a:t>better than the minimum requirement about </a:t>
            </a:r>
            <a:r>
              <a:rPr lang="en-US" altLang="zh-TW" dirty="0" smtClean="0"/>
              <a:t>3dB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Future works</a:t>
            </a:r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mobility management for </a:t>
            </a:r>
            <a:r>
              <a:rPr lang="en-US" altLang="zh-TW" dirty="0" err="1"/>
              <a:t>eMBMS</a:t>
            </a:r>
            <a:r>
              <a:rPr lang="en-US" altLang="zh-TW" dirty="0"/>
              <a:t> or the </a:t>
            </a:r>
            <a:r>
              <a:rPr lang="en-US" altLang="zh-TW" dirty="0" smtClean="0"/>
              <a:t>service continuity </a:t>
            </a:r>
            <a:r>
              <a:rPr lang="en-US" altLang="zh-TW" dirty="0"/>
              <a:t>in mobile, heterogeneous environment should </a:t>
            </a:r>
            <a:r>
              <a:rPr lang="en-US" altLang="zh-TW" dirty="0" smtClean="0"/>
              <a:t>be investigated </a:t>
            </a:r>
            <a:r>
              <a:rPr lang="en-US" altLang="zh-TW" dirty="0"/>
              <a:t>as well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Although </a:t>
            </a:r>
            <a:r>
              <a:rPr lang="en-US" altLang="zh-TW" dirty="0" err="1"/>
              <a:t>eMBMS</a:t>
            </a:r>
            <a:r>
              <a:rPr lang="en-US" altLang="zh-TW" dirty="0"/>
              <a:t> in OAI works </a:t>
            </a:r>
            <a:r>
              <a:rPr lang="en-US" altLang="zh-TW" dirty="0" smtClean="0"/>
              <a:t>with TDD </a:t>
            </a:r>
            <a:r>
              <a:rPr lang="en-US" altLang="zh-TW" dirty="0"/>
              <a:t>frame configuration only in mode 3 at this moment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43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279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New USIM cards are arrived and tested.</a:t>
            </a:r>
          </a:p>
          <a:p>
            <a:r>
              <a:rPr lang="en-US" altLang="zh-TW" dirty="0" smtClean="0"/>
              <a:t>Study the GTPU and GTPC protocols and the corresponding implementations in OAI.</a:t>
            </a:r>
          </a:p>
          <a:p>
            <a:r>
              <a:rPr lang="en-US" altLang="zh-TW" dirty="0" smtClean="0"/>
              <a:t>Study kernel module code, GTPUSP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err="1" smtClean="0"/>
              <a:t>Todo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Study and check the network protocols in OAI</a:t>
            </a:r>
          </a:p>
          <a:p>
            <a:r>
              <a:rPr lang="en-US" altLang="zh-TW" dirty="0" smtClean="0"/>
              <a:t>Study 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 in OAI source code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Issues of 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 researches </a:t>
            </a:r>
            <a:r>
              <a:rPr lang="en-US" altLang="zh-TW" dirty="0"/>
              <a:t>have used WCDMA </a:t>
            </a:r>
            <a:r>
              <a:rPr lang="en-US" altLang="zh-TW" dirty="0" smtClean="0"/>
              <a:t>as air-interface </a:t>
            </a:r>
            <a:r>
              <a:rPr lang="en-US" altLang="zh-TW" dirty="0"/>
              <a:t>technology rather than OFDMA that is </a:t>
            </a:r>
            <a:r>
              <a:rPr lang="en-US" altLang="zh-TW" dirty="0" smtClean="0"/>
              <a:t>used in </a:t>
            </a:r>
            <a:r>
              <a:rPr lang="en-US" altLang="zh-TW" dirty="0"/>
              <a:t>current cellular </a:t>
            </a:r>
            <a:r>
              <a:rPr lang="en-US" altLang="zh-TW" dirty="0" smtClean="0"/>
              <a:t>networks</a:t>
            </a:r>
          </a:p>
          <a:p>
            <a:r>
              <a:rPr lang="en-US" altLang="zh-TW" dirty="0"/>
              <a:t>most of them used </a:t>
            </a:r>
            <a:r>
              <a:rPr lang="en-US" altLang="zh-TW" dirty="0" smtClean="0"/>
              <a:t>regular simulation </a:t>
            </a:r>
            <a:r>
              <a:rPr lang="en-US" altLang="zh-TW" dirty="0"/>
              <a:t>tools which have </a:t>
            </a:r>
            <a:r>
              <a:rPr lang="en-US" altLang="zh-TW" b="1" dirty="0"/>
              <a:t>abstraction in some crucial </a:t>
            </a:r>
            <a:r>
              <a:rPr lang="en-US" altLang="zh-TW" b="1" dirty="0" smtClean="0"/>
              <a:t>parts of </a:t>
            </a:r>
            <a:r>
              <a:rPr lang="en-US" altLang="zh-TW" b="1" dirty="0"/>
              <a:t>the network stack </a:t>
            </a:r>
            <a:r>
              <a:rPr lang="en-US" altLang="zh-TW" dirty="0"/>
              <a:t>that can hide important </a:t>
            </a:r>
            <a:r>
              <a:rPr lang="en-US" altLang="zh-TW" dirty="0" smtClean="0"/>
              <a:t>issues</a:t>
            </a:r>
          </a:p>
          <a:p>
            <a:r>
              <a:rPr lang="en-US" altLang="zh-TW" dirty="0" smtClean="0"/>
              <a:t>more realistic performance evaluation and be able to implemented in a real system is in need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77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eMBMS</a:t>
            </a:r>
            <a:r>
              <a:rPr lang="en-US" altLang="zh-TW" dirty="0" smtClean="0"/>
              <a:t> overviews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Still in the state of standardization until 2013</a:t>
            </a:r>
          </a:p>
          <a:p>
            <a:r>
              <a:rPr lang="en-US" altLang="zh-TW" dirty="0" smtClean="0"/>
              <a:t>From 3GPP specification Rel-9, together with the appearance of LTE, MBMS over SFN was included in E-UTRAN under the name of Evolved MBMS (</a:t>
            </a:r>
            <a:r>
              <a:rPr lang="en-US" altLang="zh-TW" dirty="0" err="1" smtClean="0"/>
              <a:t>eMBMS</a:t>
            </a:r>
            <a:r>
              <a:rPr lang="en-US" altLang="zh-TW" dirty="0" smtClean="0"/>
              <a:t>).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893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Architecture of LTE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12" y="1433385"/>
            <a:ext cx="4520575" cy="51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58" y="333375"/>
            <a:ext cx="63341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5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Broadcast Multicast Service Center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6454" y="1825625"/>
            <a:ext cx="800099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Broadcast Multicast Service Center (BM-SC): entity that connects the Content Provider and the Evolved Packet Core (EPC). 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lays the role of </a:t>
            </a:r>
            <a:r>
              <a:rPr lang="en-US" altLang="zh-TW" b="1" dirty="0" smtClean="0"/>
              <a:t>traffic shaper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authorizing content provider/terminal request</a:t>
            </a:r>
          </a:p>
          <a:p>
            <a:r>
              <a:rPr lang="en-US" altLang="zh-TW" dirty="0"/>
              <a:t>I</a:t>
            </a:r>
            <a:r>
              <a:rPr lang="en-US" altLang="zh-TW" dirty="0" smtClean="0"/>
              <a:t>n charge of </a:t>
            </a:r>
            <a:r>
              <a:rPr lang="en-US" altLang="zh-TW" b="1" dirty="0" smtClean="0"/>
              <a:t>SYNC protocol </a:t>
            </a:r>
            <a:r>
              <a:rPr lang="en-US" altLang="zh-TW" dirty="0" smtClean="0"/>
              <a:t>to synchronize transmitted data among </a:t>
            </a:r>
            <a:r>
              <a:rPr lang="en-US" altLang="zh-TW" dirty="0" err="1" smtClean="0"/>
              <a:t>eNBs</a:t>
            </a:r>
            <a:endParaRPr lang="en-US" altLang="zh-TW" dirty="0"/>
          </a:p>
          <a:p>
            <a:pPr lvl="1"/>
            <a:r>
              <a:rPr lang="en-US" altLang="zh-TW" dirty="0" smtClean="0"/>
              <a:t>SYNC protocol associates a specific header to IP packets, providing </a:t>
            </a:r>
            <a:r>
              <a:rPr lang="en-US" altLang="zh-TW" b="1" dirty="0" smtClean="0"/>
              <a:t>Time Stamps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session information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652" t="4319" r="14265" b="3519"/>
          <a:stretch/>
        </p:blipFill>
        <p:spPr>
          <a:xfrm>
            <a:off x="164755" y="1825625"/>
            <a:ext cx="3264907" cy="3919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72007" y="1825625"/>
            <a:ext cx="1283568" cy="63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27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eMBMS</a:t>
            </a:r>
            <a:r>
              <a:rPr lang="en-US" altLang="zh-TW" dirty="0" smtClean="0"/>
              <a:t> Gateway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0464" y="1825625"/>
            <a:ext cx="7943335" cy="4351338"/>
          </a:xfrm>
        </p:spPr>
        <p:txBody>
          <a:bodyPr/>
          <a:lstStyle/>
          <a:p>
            <a:r>
              <a:rPr lang="en-US" altLang="zh-TW" dirty="0"/>
              <a:t>located between </a:t>
            </a:r>
            <a:r>
              <a:rPr lang="en-US" altLang="zh-TW" dirty="0" smtClean="0"/>
              <a:t>BMSC and </a:t>
            </a:r>
            <a:r>
              <a:rPr lang="en-US" altLang="zh-TW" dirty="0"/>
              <a:t>all </a:t>
            </a:r>
            <a:r>
              <a:rPr lang="en-US" altLang="zh-TW" dirty="0" err="1" smtClean="0"/>
              <a:t>eNBs</a:t>
            </a:r>
            <a:endParaRPr lang="en-US" altLang="zh-TW" dirty="0" smtClean="0"/>
          </a:p>
          <a:p>
            <a:r>
              <a:rPr lang="en-US" altLang="zh-TW" dirty="0" smtClean="0"/>
              <a:t>Deliver MBMS user data packets to </a:t>
            </a:r>
            <a:r>
              <a:rPr lang="en-US" altLang="zh-TW" dirty="0" err="1" smtClean="0"/>
              <a:t>eNBs</a:t>
            </a:r>
            <a:r>
              <a:rPr lang="en-US" altLang="zh-TW" dirty="0" smtClean="0"/>
              <a:t> by means of IP Multicast</a:t>
            </a:r>
          </a:p>
          <a:p>
            <a:r>
              <a:rPr lang="en-US" altLang="zh-TW" dirty="0"/>
              <a:t>When an MBMS session arrives, it </a:t>
            </a:r>
            <a:r>
              <a:rPr lang="en-US" altLang="zh-TW" dirty="0" smtClean="0"/>
              <a:t>allocates IP </a:t>
            </a:r>
            <a:r>
              <a:rPr lang="en-US" altLang="zh-TW" dirty="0"/>
              <a:t>multicast address to which the </a:t>
            </a:r>
            <a:r>
              <a:rPr lang="en-US" altLang="zh-TW" dirty="0" err="1"/>
              <a:t>eNB</a:t>
            </a:r>
            <a:r>
              <a:rPr lang="en-US" altLang="zh-TW" dirty="0"/>
              <a:t> should join </a:t>
            </a:r>
            <a:r>
              <a:rPr lang="en-US" altLang="zh-TW" dirty="0" smtClean="0"/>
              <a:t>to receive </a:t>
            </a:r>
            <a:r>
              <a:rPr lang="en-US" altLang="zh-TW" dirty="0"/>
              <a:t>MBMS data and maintains the IP Multicast </a:t>
            </a:r>
            <a:r>
              <a:rPr lang="en-US" altLang="zh-TW" dirty="0" smtClean="0"/>
              <a:t>group</a:t>
            </a:r>
          </a:p>
          <a:p>
            <a:r>
              <a:rPr lang="en-US" altLang="zh-TW" dirty="0" smtClean="0"/>
              <a:t>Performs </a:t>
            </a:r>
            <a:r>
              <a:rPr lang="en-US" altLang="zh-TW" dirty="0"/>
              <a:t>MBMS </a:t>
            </a:r>
            <a:r>
              <a:rPr lang="en-US" altLang="zh-TW" dirty="0" smtClean="0"/>
              <a:t>Session control </a:t>
            </a:r>
            <a:r>
              <a:rPr lang="en-US" altLang="zh-TW" dirty="0"/>
              <a:t>Signaling (Session Start/Stop) toward EUTRAN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652" t="4319" r="14265" b="3519"/>
          <a:stretch/>
        </p:blipFill>
        <p:spPr>
          <a:xfrm>
            <a:off x="164755" y="1825625"/>
            <a:ext cx="3264907" cy="3919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2515" y="2763773"/>
            <a:ext cx="2067040" cy="1021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55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Multi-cell Coordination </a:t>
            </a:r>
            <a:r>
              <a:rPr lang="en-US" altLang="zh-TW" dirty="0" smtClean="0"/>
              <a:t>Entity (MCE)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17556" y="1825625"/>
            <a:ext cx="7836243" cy="4351338"/>
          </a:xfrm>
        </p:spPr>
        <p:txBody>
          <a:bodyPr/>
          <a:lstStyle/>
          <a:p>
            <a:r>
              <a:rPr lang="en-US" altLang="zh-TW" dirty="0" smtClean="0"/>
              <a:t>Doing </a:t>
            </a:r>
            <a:r>
              <a:rPr lang="en-US" altLang="zh-TW" dirty="0"/>
              <a:t>admission control and </a:t>
            </a:r>
            <a:r>
              <a:rPr lang="en-US" altLang="zh-TW" dirty="0" smtClean="0"/>
              <a:t>allocation of </a:t>
            </a:r>
            <a:r>
              <a:rPr lang="en-US" altLang="zh-TW" dirty="0"/>
              <a:t>the radio resource using for MBSFN </a:t>
            </a:r>
            <a:r>
              <a:rPr lang="en-US" altLang="zh-TW" dirty="0" smtClean="0"/>
              <a:t>operation.</a:t>
            </a:r>
          </a:p>
          <a:p>
            <a:r>
              <a:rPr lang="en-US" altLang="zh-TW" dirty="0" smtClean="0"/>
              <a:t>Distributed MCE architecture: MCE is either part of </a:t>
            </a:r>
            <a:r>
              <a:rPr lang="en-US" altLang="zh-TW" dirty="0" err="1" smtClean="0"/>
              <a:t>eNB</a:t>
            </a:r>
            <a:endParaRPr lang="en-US" altLang="zh-TW" dirty="0" smtClean="0"/>
          </a:p>
          <a:p>
            <a:r>
              <a:rPr lang="en-US" altLang="zh-TW" dirty="0" smtClean="0"/>
              <a:t>Centralized MCE architecture:</a:t>
            </a:r>
            <a:r>
              <a:rPr lang="zh-TW" altLang="en-US" dirty="0" smtClean="0"/>
              <a:t> </a:t>
            </a:r>
            <a:r>
              <a:rPr lang="en-US" altLang="zh-TW" dirty="0" smtClean="0"/>
              <a:t>a stand-alone MCE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652" t="4319" r="14265" b="3519"/>
          <a:stretch/>
        </p:blipFill>
        <p:spPr>
          <a:xfrm>
            <a:off x="164755" y="1825625"/>
            <a:ext cx="3264907" cy="3919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3048" y="3867642"/>
            <a:ext cx="2955037" cy="1460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79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1192</Words>
  <Application>Microsoft Macintosh PowerPoint</Application>
  <PresentationFormat>寬螢幕</PresentationFormat>
  <Paragraphs>98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NimbusRomNo9L-Regu</vt:lpstr>
      <vt:lpstr>新細明體</vt:lpstr>
      <vt:lpstr>Arial</vt:lpstr>
      <vt:lpstr>Office 佈景主題</vt:lpstr>
      <vt:lpstr>Implementation and Validation of Multimedia Broadcast Multicast Service for LTE/LTE-Advanced in OpenAirInterface Platform</vt:lpstr>
      <vt:lpstr>Motivation</vt:lpstr>
      <vt:lpstr>Issues of Related Work</vt:lpstr>
      <vt:lpstr>eMBMS overviews</vt:lpstr>
      <vt:lpstr>Network Architecture of LTE</vt:lpstr>
      <vt:lpstr>PowerPoint 簡報</vt:lpstr>
      <vt:lpstr>Broadcast Multicast Service Center</vt:lpstr>
      <vt:lpstr>eMBMS Gateway </vt:lpstr>
      <vt:lpstr>Multi-cell Coordination Entity (MCE)</vt:lpstr>
      <vt:lpstr>Interfaces</vt:lpstr>
      <vt:lpstr>Resource Allocation for eMBMS </vt:lpstr>
      <vt:lpstr>Resource Allocation for eMBMS Cont.</vt:lpstr>
      <vt:lpstr>MBSFN area</vt:lpstr>
      <vt:lpstr>Multicast Channel  (MCH)</vt:lpstr>
      <vt:lpstr>Resources Allocations Steps</vt:lpstr>
      <vt:lpstr>PowerPoint 簡報</vt:lpstr>
      <vt:lpstr>Service Reception in eMBMS</vt:lpstr>
      <vt:lpstr>PowerPoint 簡報</vt:lpstr>
      <vt:lpstr>Implementation of eMBMS in OAI - RRC</vt:lpstr>
      <vt:lpstr>Data plane</vt:lpstr>
      <vt:lpstr>Radio Link Control </vt:lpstr>
      <vt:lpstr>Mac Layer</vt:lpstr>
      <vt:lpstr>PHY Layer</vt:lpstr>
      <vt:lpstr>Simulation result</vt:lpstr>
      <vt:lpstr>Block Error Rate </vt:lpstr>
      <vt:lpstr>PowerPoint 簡報</vt:lpstr>
      <vt:lpstr>Conclusion</vt:lpstr>
      <vt:lpstr>Progress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and Validation of Multimedia Broadcast Multicast Service for LTE/LTE-Advanced in OpenAirInterface Platform</dc:title>
  <dc:creator>Chen-Ning Mao</dc:creator>
  <cp:lastModifiedBy>Chen-Ning Mao</cp:lastModifiedBy>
  <cp:revision>163</cp:revision>
  <dcterms:created xsi:type="dcterms:W3CDTF">2015-09-21T05:50:03Z</dcterms:created>
  <dcterms:modified xsi:type="dcterms:W3CDTF">2015-09-22T01:19:40Z</dcterms:modified>
</cp:coreProperties>
</file>