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6" r:id="rId29"/>
    <p:sldId id="287" r:id="rId30"/>
    <p:sldId id="288" r:id="rId31"/>
    <p:sldId id="290" r:id="rId32"/>
    <p:sldId id="293" r:id="rId33"/>
    <p:sldId id="291" r:id="rId34"/>
    <p:sldId id="295" r:id="rId35"/>
    <p:sldId id="292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6A54-0F29-46FD-8450-F660A2E8E0D0}" type="datetimeFigureOut">
              <a:rPr lang="zh-TW" altLang="en-US" smtClean="0"/>
              <a:t>2014/8/4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8761-7F28-412D-A929-72D24A29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16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6A54-0F29-46FD-8450-F660A2E8E0D0}" type="datetimeFigureOut">
              <a:rPr lang="zh-TW" altLang="en-US" smtClean="0"/>
              <a:t>2014/8/4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8761-7F28-412D-A929-72D24A29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9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6A54-0F29-46FD-8450-F660A2E8E0D0}" type="datetimeFigureOut">
              <a:rPr lang="zh-TW" altLang="en-US" smtClean="0"/>
              <a:t>2014/8/4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8761-7F28-412D-A929-72D24A29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93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6A54-0F29-46FD-8450-F660A2E8E0D0}" type="datetimeFigureOut">
              <a:rPr lang="zh-TW" altLang="en-US" smtClean="0"/>
              <a:t>2014/8/4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8761-7F28-412D-A929-72D24A29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77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6A54-0F29-46FD-8450-F660A2E8E0D0}" type="datetimeFigureOut">
              <a:rPr lang="zh-TW" altLang="en-US" smtClean="0"/>
              <a:t>2014/8/4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8761-7F28-412D-A929-72D24A29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12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6A54-0F29-46FD-8450-F660A2E8E0D0}" type="datetimeFigureOut">
              <a:rPr lang="zh-TW" altLang="en-US" smtClean="0"/>
              <a:t>2014/8/4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8761-7F28-412D-A929-72D24A29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54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6A54-0F29-46FD-8450-F660A2E8E0D0}" type="datetimeFigureOut">
              <a:rPr lang="zh-TW" altLang="en-US" smtClean="0"/>
              <a:t>2014/8/4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8761-7F28-412D-A929-72D24A29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4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6A54-0F29-46FD-8450-F660A2E8E0D0}" type="datetimeFigureOut">
              <a:rPr lang="zh-TW" altLang="en-US" smtClean="0"/>
              <a:t>2014/8/4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8761-7F28-412D-A929-72D24A29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58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6A54-0F29-46FD-8450-F660A2E8E0D0}" type="datetimeFigureOut">
              <a:rPr lang="zh-TW" altLang="en-US" smtClean="0"/>
              <a:t>2014/8/4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8761-7F28-412D-A929-72D24A29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7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6A54-0F29-46FD-8450-F660A2E8E0D0}" type="datetimeFigureOut">
              <a:rPr lang="zh-TW" altLang="en-US" smtClean="0"/>
              <a:t>2014/8/4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8761-7F28-412D-A929-72D24A29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9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6A54-0F29-46FD-8450-F660A2E8E0D0}" type="datetimeFigureOut">
              <a:rPr lang="zh-TW" altLang="en-US" smtClean="0"/>
              <a:t>2014/8/4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8761-7F28-412D-A929-72D24A29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1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56A54-0F29-46FD-8450-F660A2E8E0D0}" type="datetimeFigureOut">
              <a:rPr lang="zh-TW" altLang="en-US" smtClean="0"/>
              <a:t>2014/8/4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58761-7F28-412D-A929-72D24A29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12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1478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Exploiting Just-Noticeable Difference of Delays for</a:t>
            </a:r>
            <a:br>
              <a:rPr lang="en-US" altLang="zh-TW" dirty="0"/>
            </a:br>
            <a:r>
              <a:rPr lang="en-US" altLang="zh-TW" dirty="0"/>
              <a:t>Improving Quality of Experience in Video Conferencing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4194463"/>
            <a:ext cx="6858000" cy="245103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Jingxi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Xu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and Benjamin W.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Wah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Dept. of Computer Science and Engineering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The Chinese University of Hong Kong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Statin, Hong Kong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jxxu@cse.cuhk.edu.hk,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bwah@cuhk.edu.hk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Traffic Measurements in the </a:t>
            </a:r>
            <a:r>
              <a:rPr lang="en-US" altLang="zh-TW" dirty="0" err="1" smtClean="0"/>
              <a:t>PlanetLab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K-Means algorithm</a:t>
            </a:r>
          </a:p>
          <a:p>
            <a:r>
              <a:rPr lang="en-US" altLang="zh-TW" dirty="0" smtClean="0"/>
              <a:t>Manually merge the clusters </a:t>
            </a:r>
            <a:r>
              <a:rPr lang="en-US" altLang="zh-TW" dirty="0"/>
              <a:t>into 4 classes of network conditions according to their </a:t>
            </a:r>
            <a:r>
              <a:rPr lang="en-US" altLang="zh-TW" dirty="0" smtClean="0"/>
              <a:t>loss rate</a:t>
            </a:r>
            <a:r>
              <a:rPr lang="en-US" altLang="zh-TW" dirty="0"/>
              <a:t>, delay, jitter and whether there is significant congestion </a:t>
            </a:r>
            <a:r>
              <a:rPr lang="en-US" altLang="zh-TW" dirty="0" smtClean="0"/>
              <a:t>when </a:t>
            </a:r>
            <a:r>
              <a:rPr lang="en-US" altLang="zh-TW" dirty="0"/>
              <a:t>bit rate is increased</a:t>
            </a: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68" y="4001294"/>
            <a:ext cx="6077264" cy="25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Traffic Measurements in the </a:t>
            </a:r>
            <a:r>
              <a:rPr lang="en-US" altLang="zh-TW" dirty="0" err="1"/>
              <a:t>PlanetLab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Loss rate, </a:t>
            </a:r>
            <a:r>
              <a:rPr lang="en-US" altLang="zh-TW" dirty="0" smtClean="0"/>
              <a:t>delay </a:t>
            </a:r>
            <a:r>
              <a:rPr lang="en-US" altLang="zh-TW" dirty="0"/>
              <a:t>and </a:t>
            </a:r>
            <a:r>
              <a:rPr lang="en-US" altLang="zh-TW" dirty="0" smtClean="0"/>
              <a:t>jitter</a:t>
            </a:r>
          </a:p>
          <a:p>
            <a:pPr lvl="1"/>
            <a:r>
              <a:rPr lang="en-US" altLang="zh-TW" dirty="0" smtClean="0"/>
              <a:t>Monotonically non-decreasing with </a:t>
            </a:r>
            <a:r>
              <a:rPr lang="en-US" altLang="zh-TW" dirty="0"/>
              <a:t>increasing sending </a:t>
            </a:r>
            <a:r>
              <a:rPr lang="en-US" altLang="zh-TW" dirty="0" smtClean="0"/>
              <a:t>rate(hypothesis test)</a:t>
            </a:r>
          </a:p>
          <a:p>
            <a:r>
              <a:rPr lang="en-US" altLang="zh-TW" dirty="0" smtClean="0"/>
              <a:t>A large proportion of </a:t>
            </a:r>
            <a:r>
              <a:rPr lang="en-US" altLang="zh-TW" dirty="0"/>
              <a:t>links where reducing the traffic rate does not affect </a:t>
            </a:r>
            <a:r>
              <a:rPr lang="en-US" altLang="zh-TW" dirty="0" smtClean="0"/>
              <a:t>the average </a:t>
            </a:r>
            <a:r>
              <a:rPr lang="en-US" altLang="zh-TW" dirty="0"/>
              <a:t>loss rate and jitters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1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Concealing Impairments by </a:t>
            </a:r>
            <a:r>
              <a:rPr lang="en-US" altLang="zh-TW" dirty="0" smtClean="0"/>
              <a:t>Buffering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Define UPR </a:t>
            </a:r>
            <a:r>
              <a:rPr lang="en-US" altLang="zh-TW" dirty="0"/>
              <a:t>in the receiver as the </a:t>
            </a:r>
            <a:r>
              <a:rPr lang="en-US" altLang="zh-TW" i="1" dirty="0"/>
              <a:t>ratio of unavailable </a:t>
            </a:r>
            <a:r>
              <a:rPr lang="en-US" altLang="zh-TW" i="1" dirty="0" smtClean="0"/>
              <a:t>packets </a:t>
            </a:r>
            <a:r>
              <a:rPr lang="en-US" altLang="zh-TW" i="1" dirty="0"/>
              <a:t>within the </a:t>
            </a:r>
            <a:r>
              <a:rPr lang="en-US" altLang="zh-TW" i="1" dirty="0" smtClean="0"/>
              <a:t>MED</a:t>
            </a:r>
          </a:p>
          <a:p>
            <a:pPr lvl="1"/>
            <a:r>
              <a:rPr lang="en-US" altLang="zh-TW" dirty="0" smtClean="0"/>
              <a:t>Packets arriving </a:t>
            </a:r>
            <a:r>
              <a:rPr lang="en-US" altLang="zh-TW" dirty="0"/>
              <a:t>later than the </a:t>
            </a:r>
            <a:r>
              <a:rPr lang="en-US" altLang="zh-TW" dirty="0" smtClean="0"/>
              <a:t>prescribed MED</a:t>
            </a:r>
            <a:endParaRPr lang="en-US" altLang="zh-TW" dirty="0" smtClean="0"/>
          </a:p>
          <a:p>
            <a:pPr lvl="1"/>
            <a:r>
              <a:rPr lang="en-US" altLang="zh-TW" dirty="0"/>
              <a:t>packets that </a:t>
            </a:r>
            <a:r>
              <a:rPr lang="en-US" altLang="zh-TW" dirty="0" smtClean="0"/>
              <a:t>cannot be </a:t>
            </a:r>
            <a:r>
              <a:rPr lang="en-US" altLang="zh-TW" dirty="0"/>
              <a:t>recovered after performing FEC using those packets </a:t>
            </a:r>
            <a:r>
              <a:rPr lang="en-US" altLang="zh-TW" dirty="0" smtClean="0"/>
              <a:t>received in </a:t>
            </a:r>
            <a:r>
              <a:rPr lang="en-US" altLang="zh-TW" dirty="0"/>
              <a:t>time</a:t>
            </a:r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23" y="4001294"/>
            <a:ext cx="7546211" cy="8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Concealing Impairments by Buffering(cont.)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053" y="1915777"/>
            <a:ext cx="58515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Concealing Impairments by Buffering(cont.)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299" y="1780841"/>
            <a:ext cx="7021401" cy="47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Concealing Impairments by Buffering(cont.)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Increasing </a:t>
            </a:r>
            <a:r>
              <a:rPr lang="en-US" altLang="zh-TW" dirty="0" smtClean="0"/>
              <a:t>MED</a:t>
            </a:r>
          </a:p>
          <a:p>
            <a:pPr lvl="1"/>
            <a:r>
              <a:rPr lang="en-US" altLang="zh-TW" dirty="0" smtClean="0"/>
              <a:t>Reduce UPR and </a:t>
            </a:r>
            <a:r>
              <a:rPr lang="en-US" altLang="zh-TW" dirty="0"/>
              <a:t>provides significant improvements even with a small </a:t>
            </a:r>
            <a:r>
              <a:rPr lang="en-US" altLang="zh-TW" dirty="0" smtClean="0"/>
              <a:t>increase</a:t>
            </a:r>
          </a:p>
          <a:p>
            <a:pPr lvl="1"/>
            <a:r>
              <a:rPr lang="en-US" altLang="zh-TW" dirty="0" smtClean="0"/>
              <a:t>Will not </a:t>
            </a:r>
            <a:r>
              <a:rPr lang="en-US" altLang="zh-TW" dirty="0"/>
              <a:t>change the </a:t>
            </a:r>
            <a:r>
              <a:rPr lang="en-US" altLang="zh-TW" dirty="0" smtClean="0"/>
              <a:t>network behavior </a:t>
            </a:r>
            <a:r>
              <a:rPr lang="en-US" altLang="zh-TW" dirty="0"/>
              <a:t>and is applicable under any network </a:t>
            </a:r>
            <a:r>
              <a:rPr lang="en-US" altLang="zh-TW" dirty="0" smtClean="0"/>
              <a:t>condition</a:t>
            </a:r>
          </a:p>
          <a:p>
            <a:r>
              <a:rPr lang="en-US" altLang="zh-TW" dirty="0"/>
              <a:t>Rate </a:t>
            </a:r>
            <a:r>
              <a:rPr lang="en-US" altLang="zh-TW" dirty="0" smtClean="0"/>
              <a:t>control</a:t>
            </a:r>
          </a:p>
          <a:p>
            <a:pPr lvl="1"/>
            <a:r>
              <a:rPr lang="en-US" altLang="zh-TW" dirty="0"/>
              <a:t>help reduce UPR under certain </a:t>
            </a:r>
            <a:r>
              <a:rPr lang="en-US" altLang="zh-TW" dirty="0" smtClean="0"/>
              <a:t>conditions</a:t>
            </a:r>
          </a:p>
          <a:p>
            <a:pPr lvl="1"/>
            <a:r>
              <a:rPr lang="en-US" altLang="zh-TW" dirty="0"/>
              <a:t>In </a:t>
            </a:r>
            <a:r>
              <a:rPr lang="en-US" altLang="zh-TW" dirty="0" smtClean="0"/>
              <a:t>non-congested links, </a:t>
            </a:r>
            <a:r>
              <a:rPr lang="en-US" altLang="zh-TW" dirty="0"/>
              <a:t>the average loss rate and delay jitter do not </a:t>
            </a:r>
            <a:r>
              <a:rPr lang="en-US" altLang="zh-TW" dirty="0" smtClean="0"/>
              <a:t>change much </a:t>
            </a:r>
            <a:r>
              <a:rPr lang="en-US" altLang="zh-TW" dirty="0"/>
              <a:t>when the sending rate is reduced → not help improve </a:t>
            </a:r>
            <a:r>
              <a:rPr lang="en-US" altLang="zh-TW" dirty="0" smtClean="0"/>
              <a:t>congestion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98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Concealing Impairments by Buffering(cont.)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128984" cy="4351338"/>
          </a:xfrm>
        </p:spPr>
        <p:txBody>
          <a:bodyPr/>
          <a:lstStyle/>
          <a:p>
            <a:r>
              <a:rPr lang="en-US" altLang="zh-TW" dirty="0" smtClean="0"/>
              <a:t>Propose to </a:t>
            </a:r>
            <a:r>
              <a:rPr lang="en-US" altLang="zh-TW" dirty="0"/>
              <a:t>increase MED </a:t>
            </a:r>
            <a:r>
              <a:rPr lang="en-US" altLang="zh-TW" dirty="0" smtClean="0"/>
              <a:t>as the </a:t>
            </a:r>
            <a:r>
              <a:rPr lang="en-US" altLang="zh-TW" dirty="0"/>
              <a:t>method for reducing UPR in existing video </a:t>
            </a:r>
            <a:r>
              <a:rPr lang="en-US" altLang="zh-TW" dirty="0" smtClean="0"/>
              <a:t>conferencing systems</a:t>
            </a:r>
          </a:p>
          <a:p>
            <a:r>
              <a:rPr lang="en-US" altLang="zh-TW" dirty="0" smtClean="0"/>
              <a:t>Increase MED in such </a:t>
            </a:r>
            <a:r>
              <a:rPr lang="en-US" altLang="zh-TW" dirty="0"/>
              <a:t>a way that human cannot perceive the difference in </a:t>
            </a:r>
            <a:r>
              <a:rPr lang="en-US" altLang="zh-TW" dirty="0" smtClean="0"/>
              <a:t>interactivities</a:t>
            </a:r>
          </a:p>
          <a:p>
            <a:r>
              <a:rPr lang="en-US" altLang="zh-TW" dirty="0" smtClean="0"/>
              <a:t>Signal quality </a:t>
            </a:r>
            <a:r>
              <a:rPr lang="en-US" altLang="zh-TW" dirty="0"/>
              <a:t>will either be improved or remains </a:t>
            </a:r>
            <a:r>
              <a:rPr lang="en-US" altLang="zh-TW" dirty="0" smtClean="0"/>
              <a:t>the same </a:t>
            </a:r>
            <a:r>
              <a:rPr lang="en-US" altLang="zh-TW" dirty="0"/>
              <a:t>→ </a:t>
            </a:r>
            <a:r>
              <a:rPr lang="en-US" altLang="zh-TW" dirty="0" smtClean="0"/>
              <a:t>the </a:t>
            </a:r>
            <a:r>
              <a:rPr lang="en-US" altLang="zh-TW" dirty="0"/>
              <a:t>overall </a:t>
            </a:r>
            <a:r>
              <a:rPr lang="en-US" altLang="zh-TW" dirty="0" err="1"/>
              <a:t>QoE</a:t>
            </a:r>
            <a:r>
              <a:rPr lang="en-US" altLang="zh-TW" dirty="0"/>
              <a:t> will be improved or remains the same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1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Concealing Impairments by Buffering(cont.)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930" y="1883872"/>
            <a:ext cx="5824139" cy="447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Comparative Subjective Tests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two-way </a:t>
            </a:r>
            <a:r>
              <a:rPr lang="en-US" altLang="zh-TW" dirty="0"/>
              <a:t>video conference </a:t>
            </a:r>
            <a:r>
              <a:rPr lang="en-US" altLang="zh-TW" dirty="0" smtClean="0"/>
              <a:t>session A </a:t>
            </a:r>
            <a:r>
              <a:rPr lang="en-US" altLang="zh-TW" dirty="0"/>
              <a:t>is presented to a test subject, who is asked </a:t>
            </a:r>
            <a:r>
              <a:rPr lang="en-US" altLang="zh-TW" dirty="0" smtClean="0"/>
              <a:t>to compare </a:t>
            </a:r>
            <a:r>
              <a:rPr lang="en-US" altLang="zh-TW" dirty="0"/>
              <a:t>to </a:t>
            </a:r>
            <a:r>
              <a:rPr lang="en-US" altLang="zh-TW" dirty="0" smtClean="0"/>
              <a:t>B(</a:t>
            </a:r>
            <a:r>
              <a:rPr lang="en-US" altLang="zh-TW" dirty="0"/>
              <a:t>with a different MED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77" y="3363288"/>
            <a:ext cx="8334446" cy="281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Comparative Subjective Tests(cont.)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Assuming the MED in </a:t>
            </a:r>
            <a:r>
              <a:rPr lang="en-US" altLang="zh-TW" dirty="0" smtClean="0"/>
              <a:t>A is </a:t>
            </a:r>
            <a:r>
              <a:rPr lang="en-US" altLang="zh-TW" dirty="0"/>
              <a:t>fixed, we increase </a:t>
            </a:r>
            <a:r>
              <a:rPr lang="en-US" altLang="zh-TW" dirty="0" smtClean="0"/>
              <a:t>the MED </a:t>
            </a:r>
            <a:r>
              <a:rPr lang="en-US" altLang="zh-TW" dirty="0"/>
              <a:t>in B </a:t>
            </a:r>
            <a:r>
              <a:rPr lang="en-US" altLang="zh-TW" dirty="0" smtClean="0"/>
              <a:t>and ask </a:t>
            </a:r>
            <a:r>
              <a:rPr lang="en-US" altLang="zh-TW" dirty="0"/>
              <a:t>the test subject to determine which </a:t>
            </a:r>
            <a:r>
              <a:rPr lang="en-US" altLang="zh-TW" dirty="0" smtClean="0"/>
              <a:t>of </a:t>
            </a:r>
            <a:r>
              <a:rPr lang="en-US" altLang="zh-TW" dirty="0"/>
              <a:t>the two sessions has </a:t>
            </a:r>
            <a:r>
              <a:rPr lang="en-US" altLang="zh-TW" dirty="0" smtClean="0"/>
              <a:t>a longer MED</a:t>
            </a:r>
          </a:p>
          <a:p>
            <a:r>
              <a:rPr lang="en-US" altLang="zh-TW" dirty="0"/>
              <a:t>JND is the difference between the MED in A and </a:t>
            </a:r>
            <a:r>
              <a:rPr lang="en-US" altLang="zh-TW" dirty="0" smtClean="0"/>
              <a:t>the MED </a:t>
            </a:r>
            <a:r>
              <a:rPr lang="en-US" altLang="zh-TW" dirty="0"/>
              <a:t>in </a:t>
            </a:r>
            <a:r>
              <a:rPr lang="en-US" altLang="zh-TW" dirty="0" smtClean="0"/>
              <a:t>B</a:t>
            </a:r>
          </a:p>
          <a:p>
            <a:r>
              <a:rPr lang="en-US" altLang="zh-TW" dirty="0" smtClean="0"/>
              <a:t>Finding the JND </a:t>
            </a:r>
            <a:r>
              <a:rPr lang="en-US" altLang="zh-TW" dirty="0"/>
              <a:t>of an existing system and use it to extend the system’s </a:t>
            </a:r>
            <a:r>
              <a:rPr lang="en-US" altLang="zh-TW" dirty="0" smtClean="0"/>
              <a:t>MED to </a:t>
            </a:r>
            <a:r>
              <a:rPr lang="en-US" altLang="zh-TW" dirty="0"/>
              <a:t>within JND in order to conceal its losses, while not </a:t>
            </a:r>
            <a:r>
              <a:rPr lang="en-US" altLang="zh-TW" dirty="0" smtClean="0"/>
              <a:t>incurring significant </a:t>
            </a:r>
            <a:r>
              <a:rPr lang="en-US" altLang="zh-TW" dirty="0"/>
              <a:t>perceptual difference in interactivities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89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91086"/>
          </a:xfrm>
        </p:spPr>
        <p:txBody>
          <a:bodyPr>
            <a:normAutofit/>
          </a:bodyPr>
          <a:lstStyle/>
          <a:p>
            <a:r>
              <a:rPr lang="en-US" altLang="zh-TW" dirty="0"/>
              <a:t>The quality of a video conferencing system is often measured </a:t>
            </a:r>
            <a:r>
              <a:rPr lang="en-US" altLang="zh-TW" dirty="0" smtClean="0"/>
              <a:t>by its </a:t>
            </a:r>
            <a:r>
              <a:rPr lang="en-US" altLang="zh-TW" dirty="0"/>
              <a:t>quality of experience (</a:t>
            </a:r>
            <a:r>
              <a:rPr lang="en-US" altLang="zh-TW" dirty="0" err="1"/>
              <a:t>QoE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network loss rate, </a:t>
            </a:r>
            <a:r>
              <a:rPr lang="en-US" altLang="zh-TW" dirty="0" smtClean="0"/>
              <a:t>traffic jitter</a:t>
            </a:r>
            <a:r>
              <a:rPr lang="en-US" altLang="zh-TW" dirty="0"/>
              <a:t>, link delay, conversational condition, and loss </a:t>
            </a:r>
            <a:r>
              <a:rPr lang="en-US" altLang="zh-TW" dirty="0" smtClean="0"/>
              <a:t>concealment mechanisms </a:t>
            </a:r>
            <a:r>
              <a:rPr lang="en-US" altLang="zh-TW" dirty="0"/>
              <a:t>in the </a:t>
            </a:r>
            <a:r>
              <a:rPr lang="en-US" altLang="zh-TW" dirty="0" smtClean="0"/>
              <a:t>codec</a:t>
            </a:r>
          </a:p>
          <a:p>
            <a:r>
              <a:rPr lang="en-US" altLang="zh-TW" dirty="0"/>
              <a:t>To achieve good </a:t>
            </a:r>
            <a:r>
              <a:rPr lang="en-US" altLang="zh-TW" dirty="0" err="1"/>
              <a:t>QoE</a:t>
            </a:r>
            <a:r>
              <a:rPr lang="en-US" altLang="zh-TW" dirty="0"/>
              <a:t> in a video conferencing system </a:t>
            </a:r>
            <a:r>
              <a:rPr lang="en-US" altLang="zh-TW" dirty="0" smtClean="0"/>
              <a:t>under given </a:t>
            </a:r>
            <a:r>
              <a:rPr lang="en-US" altLang="zh-TW" dirty="0"/>
              <a:t>network and conversational </a:t>
            </a:r>
            <a:r>
              <a:rPr lang="en-US" altLang="zh-TW" dirty="0" smtClean="0"/>
              <a:t>conditions</a:t>
            </a:r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ompare in </a:t>
            </a:r>
            <a:r>
              <a:rPr lang="en-US" altLang="zh-TW" dirty="0"/>
              <a:t>a relative sense the perceptual </a:t>
            </a:r>
            <a:r>
              <a:rPr lang="en-US" altLang="zh-TW" dirty="0" smtClean="0"/>
              <a:t>quality of </a:t>
            </a:r>
            <a:r>
              <a:rPr lang="en-US" altLang="zh-TW" dirty="0"/>
              <a:t>two operating points and to identify whether one is better </a:t>
            </a:r>
            <a:r>
              <a:rPr lang="en-US" altLang="zh-TW" dirty="0" smtClean="0"/>
              <a:t>than or </a:t>
            </a:r>
            <a:r>
              <a:rPr lang="en-US" altLang="zh-TW" dirty="0"/>
              <a:t>indistinguishable from </a:t>
            </a:r>
            <a:r>
              <a:rPr lang="en-US" altLang="zh-TW" dirty="0" smtClean="0"/>
              <a:t>another</a:t>
            </a:r>
            <a:endParaRPr lang="en-US" altLang="zh-TW" dirty="0"/>
          </a:p>
          <a:p>
            <a:pPr lvl="1"/>
            <a:r>
              <a:rPr lang="en-US" altLang="zh-TW" dirty="0"/>
              <a:t>E</a:t>
            </a:r>
            <a:r>
              <a:rPr lang="en-US" altLang="zh-TW" dirty="0" smtClean="0"/>
              <a:t>ntails tradeoffs among the objective metrics</a:t>
            </a:r>
          </a:p>
        </p:txBody>
      </p:sp>
    </p:spTree>
    <p:extLst>
      <p:ext uri="{BB962C8B-B14F-4D97-AF65-F5344CB8AC3E}">
        <p14:creationId xmlns:p14="http://schemas.microsoft.com/office/powerpoint/2010/main" val="23895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Comparative Subjective Tests(cont.)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5"/>
            <a:ext cx="8051711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Following Sat and </a:t>
            </a:r>
            <a:r>
              <a:rPr lang="en-US" altLang="zh-TW" dirty="0" err="1"/>
              <a:t>Wah’s</a:t>
            </a:r>
            <a:r>
              <a:rPr lang="en-US" altLang="zh-TW" dirty="0"/>
              <a:t> definition on JND [32</a:t>
            </a:r>
            <a:r>
              <a:rPr lang="en-US" altLang="zh-TW" dirty="0" smtClean="0"/>
              <a:t>],</a:t>
            </a:r>
            <a:r>
              <a:rPr lang="zh-TW" altLang="en-US" dirty="0" smtClean="0"/>
              <a:t> </a:t>
            </a:r>
            <a:r>
              <a:rPr lang="en-US" altLang="zh-TW" dirty="0" smtClean="0"/>
              <a:t>let </a:t>
            </a:r>
            <a:r>
              <a:rPr lang="en-US" altLang="zh-TW" b="1" dirty="0"/>
              <a:t>p</a:t>
            </a:r>
            <a:r>
              <a:rPr lang="en-US" altLang="zh-TW" b="1" baseline="-25000" dirty="0"/>
              <a:t>0</a:t>
            </a:r>
            <a:r>
              <a:rPr lang="en-US" altLang="zh-TW" dirty="0"/>
              <a:t> be </a:t>
            </a:r>
            <a:r>
              <a:rPr lang="en-US" altLang="zh-TW" dirty="0" smtClean="0"/>
              <a:t>the fraction </a:t>
            </a:r>
            <a:r>
              <a:rPr lang="en-US" altLang="zh-TW" dirty="0"/>
              <a:t>of subjects who correctly identify which of the two </a:t>
            </a:r>
            <a:r>
              <a:rPr lang="en-US" altLang="zh-TW" dirty="0" smtClean="0"/>
              <a:t>sessions has </a:t>
            </a:r>
            <a:r>
              <a:rPr lang="en-US" altLang="zh-TW" dirty="0"/>
              <a:t>a longer </a:t>
            </a:r>
            <a:r>
              <a:rPr lang="en-US" altLang="zh-TW" dirty="0" smtClean="0"/>
              <a:t>MED</a:t>
            </a:r>
          </a:p>
          <a:p>
            <a:r>
              <a:rPr lang="en-US" altLang="zh-TW" b="1" dirty="0"/>
              <a:t>Definition 1</a:t>
            </a:r>
            <a:r>
              <a:rPr lang="en-US" altLang="zh-TW" dirty="0"/>
              <a:t>: The 75% JND of MED</a:t>
            </a:r>
            <a:r>
              <a:rPr lang="en-US" altLang="zh-TW" baseline="-25000" dirty="0"/>
              <a:t>A</a:t>
            </a:r>
            <a:r>
              <a:rPr lang="en-US" altLang="zh-TW" dirty="0"/>
              <a:t> is the </a:t>
            </a:r>
            <a:r>
              <a:rPr lang="en-US" altLang="zh-TW" dirty="0" smtClean="0"/>
              <a:t>maximum |MED</a:t>
            </a:r>
            <a:r>
              <a:rPr lang="en-US" altLang="zh-TW" baseline="-25000" dirty="0" smtClean="0"/>
              <a:t>B</a:t>
            </a:r>
            <a:r>
              <a:rPr lang="en-US" altLang="zh-TW" dirty="0" smtClean="0"/>
              <a:t> </a:t>
            </a:r>
            <a:r>
              <a:rPr lang="en-US" altLang="zh-TW" dirty="0"/>
              <a:t>−MED</a:t>
            </a:r>
            <a:r>
              <a:rPr lang="en-US" altLang="zh-TW" baseline="-25000" dirty="0"/>
              <a:t>A</a:t>
            </a:r>
            <a:r>
              <a:rPr lang="en-US" altLang="zh-TW" dirty="0"/>
              <a:t>| where p</a:t>
            </a:r>
            <a:r>
              <a:rPr lang="en-US" altLang="zh-TW" baseline="-25000" dirty="0"/>
              <a:t>0</a:t>
            </a:r>
            <a:r>
              <a:rPr lang="en-US" altLang="zh-TW" dirty="0"/>
              <a:t> </a:t>
            </a:r>
            <a:r>
              <a:rPr lang="en-US" altLang="zh-TW" dirty="0" smtClean="0"/>
              <a:t>≤ 0.75</a:t>
            </a:r>
          </a:p>
          <a:p>
            <a:r>
              <a:rPr lang="en-US" altLang="zh-TW" b="1" dirty="0"/>
              <a:t>Definition 2</a:t>
            </a:r>
            <a:r>
              <a:rPr lang="en-US" altLang="zh-TW" dirty="0"/>
              <a:t>: A is perceptually the same as B (MED</a:t>
            </a:r>
            <a:r>
              <a:rPr lang="en-US" altLang="zh-TW" baseline="-25000" dirty="0"/>
              <a:t>B</a:t>
            </a:r>
            <a:r>
              <a:rPr lang="en-US" altLang="zh-TW" dirty="0"/>
              <a:t> </a:t>
            </a:r>
            <a:r>
              <a:rPr lang="en-US" altLang="zh-TW" dirty="0" smtClean="0"/>
              <a:t>≈ MED</a:t>
            </a:r>
            <a:r>
              <a:rPr lang="en-US" altLang="zh-TW" baseline="-25000" dirty="0" smtClean="0"/>
              <a:t>A</a:t>
            </a:r>
            <a:r>
              <a:rPr lang="en-US" altLang="zh-TW" dirty="0"/>
              <a:t>) if MED</a:t>
            </a:r>
            <a:r>
              <a:rPr lang="en-US" altLang="zh-TW" baseline="-25000" dirty="0"/>
              <a:t>B</a:t>
            </a:r>
            <a:r>
              <a:rPr lang="en-US" altLang="zh-TW" dirty="0"/>
              <a:t> is within the 75% JND region of MED</a:t>
            </a:r>
            <a:r>
              <a:rPr lang="en-US" altLang="zh-TW" baseline="-25000" dirty="0"/>
              <a:t>A</a:t>
            </a:r>
            <a:endParaRPr lang="zh-TW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699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Comparative Subjective Tests(cont.)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8283530" cy="4910027"/>
          </a:xfrm>
        </p:spPr>
        <p:txBody>
          <a:bodyPr>
            <a:normAutofit lnSpcReduction="10000"/>
          </a:bodyPr>
          <a:lstStyle/>
          <a:p>
            <a:r>
              <a:rPr lang="en-US" altLang="zh-TW" b="1" dirty="0"/>
              <a:t>Axiom 1. Reflectivity</a:t>
            </a:r>
            <a:r>
              <a:rPr lang="en-US" altLang="zh-TW" dirty="0"/>
              <a:t>: The MED of any session is within </a:t>
            </a:r>
            <a:r>
              <a:rPr lang="en-US" altLang="zh-TW" dirty="0" smtClean="0"/>
              <a:t>its own </a:t>
            </a:r>
            <a:r>
              <a:rPr lang="en-US" altLang="zh-TW" dirty="0"/>
              <a:t>JND region, since both are perceptually the same. This </a:t>
            </a:r>
            <a:r>
              <a:rPr lang="en-US" altLang="zh-TW" dirty="0" smtClean="0"/>
              <a:t>allows us </a:t>
            </a:r>
            <a:r>
              <a:rPr lang="en-US" altLang="zh-TW" dirty="0"/>
              <a:t>to omit the comparison of a session with itself.</a:t>
            </a:r>
          </a:p>
          <a:p>
            <a:r>
              <a:rPr lang="en-US" altLang="zh-TW" b="1" dirty="0"/>
              <a:t>Axiom 2. Symmetry</a:t>
            </a:r>
            <a:r>
              <a:rPr lang="en-US" altLang="zh-TW" dirty="0"/>
              <a:t>: ≈ is symmetric, since |MED</a:t>
            </a:r>
            <a:r>
              <a:rPr lang="en-US" altLang="zh-TW" baseline="-25000" dirty="0"/>
              <a:t>B</a:t>
            </a:r>
            <a:r>
              <a:rPr lang="en-US" altLang="zh-TW" dirty="0"/>
              <a:t> </a:t>
            </a:r>
            <a:r>
              <a:rPr lang="en-US" altLang="zh-TW" dirty="0" smtClean="0"/>
              <a:t>− MED</a:t>
            </a:r>
            <a:r>
              <a:rPr lang="en-US" altLang="zh-TW" baseline="-25000" dirty="0" smtClean="0"/>
              <a:t>A</a:t>
            </a:r>
            <a:r>
              <a:rPr lang="en-US" altLang="zh-TW" dirty="0"/>
              <a:t>| = |</a:t>
            </a:r>
            <a:r>
              <a:rPr lang="en-US" altLang="zh-TW" dirty="0" smtClean="0"/>
              <a:t>MED</a:t>
            </a:r>
            <a:r>
              <a:rPr lang="en-US" altLang="zh-TW" baseline="-25000" dirty="0" smtClean="0"/>
              <a:t>B</a:t>
            </a:r>
            <a:r>
              <a:rPr lang="en-US" altLang="zh-TW" dirty="0" smtClean="0"/>
              <a:t> </a:t>
            </a:r>
            <a:r>
              <a:rPr lang="en-US" altLang="zh-TW" dirty="0"/>
              <a:t>− MED</a:t>
            </a:r>
            <a:r>
              <a:rPr lang="en-US" altLang="zh-TW" baseline="-25000" dirty="0"/>
              <a:t>A</a:t>
            </a:r>
            <a:r>
              <a:rPr lang="en-US" altLang="zh-TW" dirty="0"/>
              <a:t>|. This allows the sessions </a:t>
            </a:r>
            <a:r>
              <a:rPr lang="en-US" altLang="zh-TW" dirty="0" smtClean="0"/>
              <a:t>to be </a:t>
            </a:r>
            <a:r>
              <a:rPr lang="en-US" altLang="zh-TW" dirty="0"/>
              <a:t>presented in any order.</a:t>
            </a:r>
          </a:p>
          <a:p>
            <a:r>
              <a:rPr lang="en-US" altLang="zh-TW" b="1" dirty="0"/>
              <a:t>Axiom 3. IID</a:t>
            </a:r>
            <a:r>
              <a:rPr lang="en-US" altLang="zh-TW" dirty="0"/>
              <a:t>: The subjects have the same level of </a:t>
            </a:r>
            <a:r>
              <a:rPr lang="en-US" altLang="zh-TW" dirty="0" smtClean="0"/>
              <a:t>expertise, and </a:t>
            </a:r>
            <a:r>
              <a:rPr lang="en-US" altLang="zh-TW" dirty="0"/>
              <a:t>their ability to discover the difference in MED is </a:t>
            </a:r>
            <a:r>
              <a:rPr lang="en-US" altLang="zh-TW" dirty="0" smtClean="0"/>
              <a:t>independent and </a:t>
            </a:r>
            <a:r>
              <a:rPr lang="en-US" altLang="zh-TW" dirty="0"/>
              <a:t>identically distributed (IID). This allows us to get the </a:t>
            </a:r>
            <a:r>
              <a:rPr lang="en-US" altLang="zh-TW" dirty="0" smtClean="0"/>
              <a:t>statistics of </a:t>
            </a:r>
            <a:r>
              <a:rPr lang="en-US" altLang="zh-TW" dirty="0"/>
              <a:t>responses by repeated tests using multiple subjects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04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Comparative Subjective Tests(cont.)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077468" cy="4394872"/>
          </a:xfrm>
        </p:spPr>
        <p:txBody>
          <a:bodyPr>
            <a:normAutofit/>
          </a:bodyPr>
          <a:lstStyle/>
          <a:p>
            <a:r>
              <a:rPr lang="en-US" altLang="zh-TW" b="1" dirty="0"/>
              <a:t>Corollary 1. Non-transitivity</a:t>
            </a:r>
            <a:r>
              <a:rPr lang="en-US" altLang="zh-TW" dirty="0"/>
              <a:t>: ≈</a:t>
            </a:r>
            <a:r>
              <a:rPr lang="en-US" altLang="zh-TW" dirty="0" smtClean="0"/>
              <a:t> </a:t>
            </a:r>
            <a:r>
              <a:rPr lang="en-US" altLang="zh-TW" dirty="0"/>
              <a:t>is not transitive. That is, </a:t>
            </a:r>
            <a:r>
              <a:rPr lang="en-US" altLang="zh-TW" dirty="0" smtClean="0"/>
              <a:t>A ≈</a:t>
            </a:r>
            <a:r>
              <a:rPr lang="zh-TW" altLang="en-US" dirty="0" smtClean="0"/>
              <a:t> </a:t>
            </a:r>
            <a:r>
              <a:rPr lang="en-US" altLang="zh-TW" dirty="0" smtClean="0"/>
              <a:t>B </a:t>
            </a:r>
            <a:r>
              <a:rPr lang="en-US" altLang="zh-TW" dirty="0"/>
              <a:t>and B ≈</a:t>
            </a:r>
            <a:r>
              <a:rPr lang="en-US" altLang="zh-TW" dirty="0" smtClean="0"/>
              <a:t> C </a:t>
            </a:r>
            <a:r>
              <a:rPr lang="en-US" altLang="zh-TW" dirty="0"/>
              <a:t>does not imply A ≈</a:t>
            </a:r>
            <a:r>
              <a:rPr lang="en-US" altLang="zh-TW" dirty="0" smtClean="0"/>
              <a:t> </a:t>
            </a:r>
            <a:r>
              <a:rPr lang="en-US" altLang="zh-TW" dirty="0"/>
              <a:t>C. Hence, it will be </a:t>
            </a:r>
            <a:r>
              <a:rPr lang="en-US" altLang="zh-TW" dirty="0" smtClean="0"/>
              <a:t>necessary</a:t>
            </a:r>
            <a:r>
              <a:rPr lang="zh-TW" altLang="en-US" dirty="0" smtClean="0"/>
              <a:t> </a:t>
            </a:r>
            <a:r>
              <a:rPr lang="en-US" altLang="zh-TW" dirty="0" smtClean="0"/>
              <a:t>to </a:t>
            </a:r>
            <a:r>
              <a:rPr lang="en-US" altLang="zh-TW" dirty="0"/>
              <a:t>carry out all pairwise comparisons </a:t>
            </a:r>
            <a:r>
              <a:rPr lang="en-US" altLang="zh-TW" dirty="0" smtClean="0"/>
              <a:t>with respect to A </a:t>
            </a:r>
            <a:r>
              <a:rPr lang="en-US" altLang="zh-TW" dirty="0"/>
              <a:t>in order </a:t>
            </a:r>
            <a:r>
              <a:rPr lang="en-US" altLang="zh-TW" dirty="0" smtClean="0"/>
              <a:t>to</a:t>
            </a:r>
            <a:r>
              <a:rPr lang="zh-TW" altLang="en-US" dirty="0" smtClean="0"/>
              <a:t> </a:t>
            </a:r>
            <a:r>
              <a:rPr lang="en-US" altLang="zh-TW" dirty="0" smtClean="0"/>
              <a:t>determine </a:t>
            </a:r>
            <a:r>
              <a:rPr lang="en-US" altLang="zh-TW" dirty="0"/>
              <a:t>the JND of </a:t>
            </a:r>
            <a:r>
              <a:rPr lang="en-US" altLang="zh-TW" dirty="0" smtClean="0"/>
              <a:t>A</a:t>
            </a:r>
          </a:p>
          <a:p>
            <a:r>
              <a:rPr lang="en-US" altLang="zh-TW" dirty="0"/>
              <a:t>similar to </a:t>
            </a:r>
            <a:r>
              <a:rPr lang="en-US" altLang="zh-TW" b="1" dirty="0"/>
              <a:t>Constant </a:t>
            </a:r>
            <a:r>
              <a:rPr lang="en-US" altLang="zh-TW" b="1" dirty="0" smtClean="0"/>
              <a:t>stimuli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75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714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Increase MEDs </a:t>
            </a:r>
            <a:r>
              <a:rPr lang="en-US" altLang="zh-TW" dirty="0"/>
              <a:t>every 34 </a:t>
            </a:r>
            <a:r>
              <a:rPr lang="en-US" altLang="zh-TW" dirty="0" err="1"/>
              <a:t>ms</a:t>
            </a:r>
            <a:r>
              <a:rPr lang="en-US" altLang="zh-TW" dirty="0"/>
              <a:t> </a:t>
            </a:r>
            <a:r>
              <a:rPr lang="en-US" altLang="zh-TW" dirty="0" smtClean="0"/>
              <a:t>in </a:t>
            </a:r>
            <a:r>
              <a:rPr lang="en-US" altLang="zh-TW" dirty="0"/>
              <a:t>the [0, 136] </a:t>
            </a:r>
            <a:r>
              <a:rPr lang="en-US" altLang="zh-TW" dirty="0" err="1"/>
              <a:t>ms</a:t>
            </a:r>
            <a:r>
              <a:rPr lang="en-US" altLang="zh-TW" dirty="0"/>
              <a:t> </a:t>
            </a:r>
            <a:r>
              <a:rPr lang="en-US" altLang="zh-TW" dirty="0" smtClean="0"/>
              <a:t>interval on </a:t>
            </a:r>
            <a:r>
              <a:rPr lang="en-US" altLang="zh-TW" dirty="0"/>
              <a:t>top of the original MEDs of 102 </a:t>
            </a:r>
            <a:r>
              <a:rPr lang="en-US" altLang="zh-TW" dirty="0" err="1"/>
              <a:t>ms</a:t>
            </a:r>
            <a:r>
              <a:rPr lang="en-US" altLang="zh-TW" dirty="0"/>
              <a:t>, 238 </a:t>
            </a:r>
            <a:r>
              <a:rPr lang="en-US" altLang="zh-TW" dirty="0" err="1"/>
              <a:t>ms</a:t>
            </a:r>
            <a:r>
              <a:rPr lang="en-US" altLang="zh-TW" dirty="0"/>
              <a:t> and </a:t>
            </a:r>
            <a:r>
              <a:rPr lang="en-US" altLang="zh-TW" dirty="0" smtClean="0"/>
              <a:t>374 </a:t>
            </a:r>
            <a:r>
              <a:rPr lang="en-US" altLang="zh-TW" dirty="0" err="1" smtClean="0"/>
              <a:t>ms</a:t>
            </a:r>
            <a:endParaRPr lang="en-US" altLang="zh-TW" dirty="0" smtClean="0"/>
          </a:p>
          <a:p>
            <a:r>
              <a:rPr lang="en-US" altLang="zh-TW" dirty="0" smtClean="0"/>
              <a:t>Invited eight </a:t>
            </a:r>
            <a:r>
              <a:rPr lang="en-US" altLang="zh-TW" dirty="0"/>
              <a:t>subjects to participate, and the entire set </a:t>
            </a:r>
            <a:r>
              <a:rPr lang="en-US" altLang="zh-TW" dirty="0" smtClean="0"/>
              <a:t>of tests </a:t>
            </a:r>
            <a:r>
              <a:rPr lang="en-US" altLang="zh-TW" dirty="0"/>
              <a:t>took about 40 minutes for every </a:t>
            </a:r>
            <a:r>
              <a:rPr lang="en-US" altLang="zh-TW" dirty="0" smtClean="0"/>
              <a:t>subject</a:t>
            </a:r>
          </a:p>
          <a:p>
            <a:r>
              <a:rPr lang="en-US" altLang="zh-TW" dirty="0"/>
              <a:t>A test session with a longer </a:t>
            </a:r>
            <a:r>
              <a:rPr lang="en-US" altLang="zh-TW" dirty="0" smtClean="0"/>
              <a:t>MED</a:t>
            </a:r>
          </a:p>
          <a:p>
            <a:pPr lvl="1"/>
            <a:r>
              <a:rPr lang="en-US" altLang="zh-TW" dirty="0" smtClean="0"/>
              <a:t>Play the </a:t>
            </a:r>
            <a:r>
              <a:rPr lang="en-US" altLang="zh-TW" dirty="0"/>
              <a:t>last few frames back and forth in real </a:t>
            </a:r>
            <a:r>
              <a:rPr lang="en-US" altLang="zh-TW" dirty="0" smtClean="0"/>
              <a:t>time (video)</a:t>
            </a:r>
          </a:p>
          <a:p>
            <a:pPr lvl="1"/>
            <a:r>
              <a:rPr lang="en-US" altLang="zh-TW" dirty="0" smtClean="0"/>
              <a:t>Insert silence during this period (audio)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84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5244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To answer the following questions</a:t>
            </a:r>
          </a:p>
          <a:p>
            <a:pPr lvl="1"/>
            <a:r>
              <a:rPr lang="en-US" altLang="zh-TW" dirty="0"/>
              <a:t>Does JND change as MED is increased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/>
              <a:t>Does JND change under losses and delay jitters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/>
              <a:t>Does JND change with the type of conversation</a:t>
            </a:r>
            <a:r>
              <a:rPr lang="en-US" altLang="zh-TW" dirty="0" smtClean="0"/>
              <a:t>?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20" y="3759175"/>
            <a:ext cx="8079760" cy="15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5244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JND </a:t>
            </a:r>
            <a:r>
              <a:rPr lang="en-US" altLang="zh-TW" dirty="0"/>
              <a:t>under lossless </a:t>
            </a:r>
            <a:r>
              <a:rPr lang="en-US" altLang="zh-TW" dirty="0" smtClean="0"/>
              <a:t>networks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21" y="2434240"/>
            <a:ext cx="4399678" cy="37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52449"/>
          </a:xfrm>
        </p:spPr>
        <p:txBody>
          <a:bodyPr>
            <a:normAutofit/>
          </a:bodyPr>
          <a:lstStyle/>
          <a:p>
            <a:r>
              <a:rPr lang="en-US" altLang="zh-TW" dirty="0"/>
              <a:t>JND in </a:t>
            </a:r>
            <a:r>
              <a:rPr lang="en-US" altLang="zh-TW" dirty="0" err="1"/>
              <a:t>lossy</a:t>
            </a:r>
            <a:r>
              <a:rPr lang="en-US" altLang="zh-TW" dirty="0"/>
              <a:t> and jittery networks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27055"/>
            <a:ext cx="3547513" cy="31439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776" y="2627055"/>
            <a:ext cx="3547513" cy="314390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596981" y="5939850"/>
            <a:ext cx="204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4.3% random losses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484252" y="5937702"/>
            <a:ext cx="262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31ms average delay jitters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30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52449"/>
          </a:xfrm>
        </p:spPr>
        <p:txBody>
          <a:bodyPr>
            <a:normAutofit/>
          </a:bodyPr>
          <a:lstStyle/>
          <a:p>
            <a:r>
              <a:rPr lang="en-US" altLang="zh-TW" dirty="0"/>
              <a:t>JND under a conversational scenario with a slow turn </a:t>
            </a:r>
            <a:r>
              <a:rPr lang="en-US" altLang="zh-TW" dirty="0" smtClean="0"/>
              <a:t>frequency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859" y="2849718"/>
            <a:ext cx="4106281" cy="34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4"/>
            <a:ext cx="8064589" cy="4652449"/>
          </a:xfrm>
        </p:spPr>
        <p:txBody>
          <a:bodyPr>
            <a:normAutofit/>
          </a:bodyPr>
          <a:lstStyle/>
          <a:p>
            <a:r>
              <a:rPr lang="en-US" altLang="zh-TW" dirty="0"/>
              <a:t>JND is reasonably large under various </a:t>
            </a:r>
            <a:r>
              <a:rPr lang="en-US" altLang="zh-TW" dirty="0" smtClean="0"/>
              <a:t>network and </a:t>
            </a:r>
            <a:r>
              <a:rPr lang="en-US" altLang="zh-TW" dirty="0"/>
              <a:t>conversational </a:t>
            </a:r>
            <a:r>
              <a:rPr lang="en-US" altLang="zh-TW" dirty="0" smtClean="0"/>
              <a:t>conditions</a:t>
            </a:r>
          </a:p>
          <a:p>
            <a:r>
              <a:rPr lang="en-US" altLang="zh-TW" dirty="0"/>
              <a:t>By increasing MED to </a:t>
            </a:r>
            <a:r>
              <a:rPr lang="en-US" altLang="zh-TW" dirty="0" smtClean="0"/>
              <a:t>within JND</a:t>
            </a:r>
            <a:r>
              <a:rPr lang="en-US" altLang="zh-TW" dirty="0"/>
              <a:t>, we can implement additional loss concealments for </a:t>
            </a:r>
            <a:r>
              <a:rPr lang="en-US" altLang="zh-TW" dirty="0" smtClean="0"/>
              <a:t>recovering lost </a:t>
            </a:r>
            <a:r>
              <a:rPr lang="en-US" altLang="zh-TW" dirty="0"/>
              <a:t>or delayed packets, without affecting the interactivity of </a:t>
            </a:r>
            <a:r>
              <a:rPr lang="en-US" altLang="zh-TW" dirty="0" smtClean="0"/>
              <a:t>a conversation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845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Concealments by Extending MED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8077468" cy="495686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 longer </a:t>
            </a:r>
            <a:r>
              <a:rPr lang="en-US" altLang="zh-TW" dirty="0" err="1"/>
              <a:t>playout</a:t>
            </a:r>
            <a:r>
              <a:rPr lang="en-US" altLang="zh-TW" dirty="0"/>
              <a:t> </a:t>
            </a:r>
            <a:r>
              <a:rPr lang="en-US" altLang="zh-TW" dirty="0" smtClean="0"/>
              <a:t>buffer can </a:t>
            </a:r>
            <a:r>
              <a:rPr lang="en-US" altLang="zh-TW" dirty="0"/>
              <a:t>be used to smooth out jitters and recover lost </a:t>
            </a:r>
            <a:r>
              <a:rPr lang="en-US" altLang="zh-TW" dirty="0" smtClean="0"/>
              <a:t>packets</a:t>
            </a:r>
          </a:p>
          <a:p>
            <a:r>
              <a:rPr lang="en-US" altLang="zh-TW" dirty="0" smtClean="0"/>
              <a:t>The probability </a:t>
            </a:r>
            <a:r>
              <a:rPr lang="en-US" altLang="zh-TW" dirty="0"/>
              <a:t>for a packet arriving </a:t>
            </a:r>
            <a:r>
              <a:rPr lang="en-US" altLang="zh-TW" dirty="0" smtClean="0"/>
              <a:t>late</a:t>
            </a:r>
          </a:p>
          <a:p>
            <a:endParaRPr lang="en-US" altLang="zh-TW" dirty="0"/>
          </a:p>
          <a:p>
            <a:r>
              <a:rPr lang="en-US" altLang="zh-TW" dirty="0"/>
              <a:t>The probability that a packet is </a:t>
            </a:r>
            <a:r>
              <a:rPr lang="en-US" altLang="zh-TW" dirty="0" smtClean="0"/>
              <a:t>lost</a:t>
            </a:r>
          </a:p>
          <a:p>
            <a:endParaRPr lang="en-US" altLang="zh-TW" dirty="0"/>
          </a:p>
          <a:p>
            <a:r>
              <a:rPr lang="en-US" altLang="zh-TW" dirty="0" smtClean="0"/>
              <a:t>The minimal </a:t>
            </a:r>
            <a:r>
              <a:rPr lang="en-US" altLang="zh-TW" dirty="0"/>
              <a:t>buffering time for packets in an FEC </a:t>
            </a:r>
            <a:r>
              <a:rPr lang="en-US" altLang="zh-TW" dirty="0" smtClean="0"/>
              <a:t>block</a:t>
            </a:r>
          </a:p>
          <a:p>
            <a:r>
              <a:rPr lang="en-US" altLang="zh-TW" dirty="0" smtClean="0"/>
              <a:t>The number </a:t>
            </a:r>
            <a:r>
              <a:rPr lang="en-US" altLang="zh-TW" dirty="0"/>
              <a:t>of redundant packets that can be used in FEC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1" y="3168637"/>
            <a:ext cx="4733925" cy="342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1" y="4080535"/>
            <a:ext cx="3223148" cy="5790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031" y="5128623"/>
            <a:ext cx="3257550" cy="323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031" y="6021471"/>
            <a:ext cx="44005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 comparing operating points of existing systems, Some </a:t>
            </a:r>
            <a:r>
              <a:rPr lang="en-US" altLang="zh-TW" dirty="0"/>
              <a:t>overly </a:t>
            </a:r>
            <a:r>
              <a:rPr lang="en-US" altLang="zh-TW" dirty="0" smtClean="0"/>
              <a:t>emphasize interactivity </a:t>
            </a:r>
            <a:r>
              <a:rPr lang="en-US" altLang="zh-TW" dirty="0"/>
              <a:t>without sufficient attention to signal </a:t>
            </a:r>
            <a:r>
              <a:rPr lang="en-US" altLang="zh-TW" dirty="0" smtClean="0"/>
              <a:t>quality</a:t>
            </a:r>
          </a:p>
          <a:p>
            <a:pPr lvl="1"/>
            <a:r>
              <a:rPr lang="en-US" altLang="zh-TW" dirty="0"/>
              <a:t>the </a:t>
            </a:r>
            <a:r>
              <a:rPr lang="en-US" altLang="zh-TW" dirty="0" smtClean="0"/>
              <a:t>MED(mouth-to-ear </a:t>
            </a:r>
            <a:r>
              <a:rPr lang="en-US" altLang="zh-TW" dirty="0"/>
              <a:t>delay) is </a:t>
            </a:r>
            <a:r>
              <a:rPr lang="en-US" altLang="zh-TW" dirty="0" smtClean="0"/>
              <a:t>not sufficient </a:t>
            </a:r>
            <a:r>
              <a:rPr lang="en-US" altLang="zh-TW" dirty="0"/>
              <a:t>to cover the network delay as well as the buffering </a:t>
            </a:r>
            <a:r>
              <a:rPr lang="en-US" altLang="zh-TW" dirty="0" smtClean="0"/>
              <a:t>time to </a:t>
            </a:r>
            <a:r>
              <a:rPr lang="en-US" altLang="zh-TW" dirty="0"/>
              <a:t>smooth delay jitters and to recover lost </a:t>
            </a:r>
            <a:r>
              <a:rPr lang="en-US" altLang="zh-TW" dirty="0" smtClean="0"/>
              <a:t>packets</a:t>
            </a:r>
          </a:p>
          <a:p>
            <a:r>
              <a:rPr lang="en-US" altLang="zh-TW" dirty="0"/>
              <a:t>Without </a:t>
            </a:r>
            <a:r>
              <a:rPr lang="en-US" altLang="zh-TW" dirty="0" smtClean="0"/>
              <a:t>proper trade-offs </a:t>
            </a:r>
            <a:r>
              <a:rPr lang="en-US" altLang="zh-TW" dirty="0"/>
              <a:t>between signal quality and interactivity, the overall </a:t>
            </a:r>
            <a:r>
              <a:rPr lang="en-US" altLang="zh-TW" dirty="0" err="1" smtClean="0"/>
              <a:t>QoE</a:t>
            </a:r>
            <a:r>
              <a:rPr lang="en-US" altLang="zh-TW" dirty="0" smtClean="0"/>
              <a:t> will </a:t>
            </a:r>
            <a:r>
              <a:rPr lang="en-US" altLang="zh-TW" dirty="0"/>
              <a:t>be </a:t>
            </a:r>
            <a:r>
              <a:rPr lang="en-US" altLang="zh-TW" dirty="0" smtClean="0"/>
              <a:t>low</a:t>
            </a:r>
          </a:p>
          <a:p>
            <a:pPr lvl="1"/>
            <a:r>
              <a:rPr lang="en-US" altLang="zh-TW" dirty="0" smtClean="0"/>
              <a:t>Signal quality can </a:t>
            </a:r>
            <a:r>
              <a:rPr lang="en-US" altLang="zh-TW" dirty="0"/>
              <a:t>be significantly improved if MED is slightly </a:t>
            </a:r>
            <a:r>
              <a:rPr lang="en-US" altLang="zh-TW" dirty="0" smtClean="0"/>
              <a:t>extended</a:t>
            </a:r>
          </a:p>
          <a:p>
            <a:pPr lvl="1"/>
            <a:r>
              <a:rPr lang="en-US" altLang="zh-TW" dirty="0" smtClean="0"/>
              <a:t>Just Noticeable Difference(JND)</a:t>
            </a:r>
          </a:p>
          <a:p>
            <a:pPr lvl="1"/>
            <a:r>
              <a:rPr lang="en-US" altLang="zh-TW" dirty="0"/>
              <a:t>the maximum MED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39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Design of a Packet Interceptor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r>
              <a:rPr lang="en-US" altLang="zh-TW" dirty="0" smtClean="0"/>
              <a:t>Skype and MSN</a:t>
            </a:r>
          </a:p>
          <a:p>
            <a:r>
              <a:rPr lang="en-US" altLang="zh-TW" dirty="0" smtClean="0"/>
              <a:t>Developed a kernel driver using the Windows Filtering Platform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78" y="3229612"/>
            <a:ext cx="6245884" cy="32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RealTalk</a:t>
            </a:r>
            <a:r>
              <a:rPr lang="en-US" altLang="zh-TW" dirty="0"/>
              <a:t>: A </a:t>
            </a:r>
            <a:r>
              <a:rPr lang="en-US" altLang="zh-TW" dirty="0" err="1"/>
              <a:t>Testbed</a:t>
            </a:r>
            <a:r>
              <a:rPr lang="en-US" altLang="zh-TW" dirty="0"/>
              <a:t> for Evaluating </a:t>
            </a:r>
            <a:r>
              <a:rPr lang="en-US" altLang="zh-TW" dirty="0" err="1" smtClean="0"/>
              <a:t>QoE</a:t>
            </a:r>
            <a:r>
              <a:rPr lang="en-US" altLang="zh-TW" dirty="0" smtClean="0"/>
              <a:t> in </a:t>
            </a:r>
            <a:r>
              <a:rPr lang="en-US" altLang="zh-TW" dirty="0"/>
              <a:t>Proprietary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Two </a:t>
            </a:r>
            <a:r>
              <a:rPr lang="en-US" altLang="zh-TW" dirty="0" smtClean="0"/>
              <a:t>Windows </a:t>
            </a:r>
            <a:r>
              <a:rPr lang="en-US" altLang="zh-TW" dirty="0"/>
              <a:t>7 machines serving as the video </a:t>
            </a:r>
            <a:r>
              <a:rPr lang="en-US" altLang="zh-TW" dirty="0" smtClean="0"/>
              <a:t> conferencing clients</a:t>
            </a:r>
          </a:p>
          <a:p>
            <a:r>
              <a:rPr lang="en-US" altLang="zh-TW" dirty="0"/>
              <a:t>The clocks of these machines are synchronized by </a:t>
            </a:r>
            <a:r>
              <a:rPr lang="en-US" altLang="zh-TW" dirty="0" smtClean="0"/>
              <a:t>Net Time </a:t>
            </a:r>
            <a:r>
              <a:rPr lang="en-US" altLang="zh-TW" dirty="0"/>
              <a:t>Protocol (NTP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An additional Linux machine serving as a network emulator is connected to the two clients, where Trace Control </a:t>
            </a:r>
            <a:r>
              <a:rPr lang="en-US" altLang="zh-TW" dirty="0" smtClean="0"/>
              <a:t>for </a:t>
            </a:r>
            <a:r>
              <a:rPr lang="en-US" altLang="zh-TW" dirty="0" err="1" smtClean="0"/>
              <a:t>Netem</a:t>
            </a:r>
            <a:r>
              <a:rPr lang="en-US" altLang="zh-TW" dirty="0" smtClean="0"/>
              <a:t> </a:t>
            </a:r>
            <a:r>
              <a:rPr lang="en-US" altLang="zh-TW" dirty="0"/>
              <a:t>[</a:t>
            </a:r>
            <a:r>
              <a:rPr lang="en-US" altLang="zh-TW" dirty="0" smtClean="0"/>
              <a:t>24] was </a:t>
            </a:r>
            <a:r>
              <a:rPr lang="en-US" altLang="zh-TW" dirty="0"/>
              <a:t>installed to </a:t>
            </a:r>
            <a:r>
              <a:rPr lang="en-US" altLang="zh-TW" dirty="0" smtClean="0"/>
              <a:t>emulate different </a:t>
            </a:r>
            <a:r>
              <a:rPr lang="en-US" altLang="zh-TW" dirty="0"/>
              <a:t>network conditions using the traces collected.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60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RealTalk</a:t>
            </a:r>
            <a:r>
              <a:rPr lang="en-US" altLang="zh-TW" dirty="0"/>
              <a:t>: A </a:t>
            </a:r>
            <a:r>
              <a:rPr lang="en-US" altLang="zh-TW" dirty="0" err="1"/>
              <a:t>Testbed</a:t>
            </a:r>
            <a:r>
              <a:rPr lang="en-US" altLang="zh-TW" dirty="0"/>
              <a:t> for Evaluating </a:t>
            </a:r>
            <a:r>
              <a:rPr lang="en-US" altLang="zh-TW" dirty="0" err="1" smtClean="0"/>
              <a:t>QoE</a:t>
            </a:r>
            <a:r>
              <a:rPr lang="en-US" altLang="zh-TW" dirty="0" smtClean="0"/>
              <a:t> in </a:t>
            </a:r>
            <a:r>
              <a:rPr lang="en-US" altLang="zh-TW" dirty="0"/>
              <a:t>Proprietary </a:t>
            </a:r>
            <a:r>
              <a:rPr lang="en-US" altLang="zh-TW" dirty="0" smtClean="0"/>
              <a:t>Systems(cont.)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Developed a </a:t>
            </a:r>
            <a:r>
              <a:rPr lang="en-US" altLang="zh-TW" dirty="0"/>
              <a:t>virtual camera program </a:t>
            </a:r>
            <a:r>
              <a:rPr lang="en-US" altLang="zh-TW" dirty="0" smtClean="0"/>
              <a:t>with Microsoft </a:t>
            </a:r>
            <a:r>
              <a:rPr lang="en-US" altLang="zh-TW" dirty="0"/>
              <a:t>DirectShow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Audio </a:t>
            </a:r>
            <a:r>
              <a:rPr lang="en-US" altLang="zh-TW" dirty="0"/>
              <a:t>is injected by Virtual Audio </a:t>
            </a:r>
            <a:r>
              <a:rPr lang="en-US" altLang="zh-TW" dirty="0" smtClean="0"/>
              <a:t>Cable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78" y="3382248"/>
            <a:ext cx="8004444" cy="22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6" y="3991853"/>
            <a:ext cx="7058025" cy="22098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Skype</a:t>
            </a:r>
          </a:p>
          <a:p>
            <a:pPr lvl="1"/>
            <a:r>
              <a:rPr lang="en-US" altLang="zh-TW" dirty="0" smtClean="0"/>
              <a:t>Performs poorly </a:t>
            </a:r>
            <a:r>
              <a:rPr lang="en-US" altLang="zh-TW" dirty="0"/>
              <a:t>under a jittery </a:t>
            </a:r>
            <a:r>
              <a:rPr lang="en-US" altLang="zh-TW" dirty="0" smtClean="0"/>
              <a:t>connection</a:t>
            </a:r>
          </a:p>
          <a:p>
            <a:pPr lvl="1"/>
            <a:r>
              <a:rPr lang="en-US" altLang="zh-TW" dirty="0" smtClean="0"/>
              <a:t>Adds a </a:t>
            </a:r>
            <a:r>
              <a:rPr lang="en-US" altLang="zh-TW" dirty="0"/>
              <a:t>100-ms buffer to Skype to smooth its jitters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VQM </a:t>
            </a:r>
            <a:r>
              <a:rPr lang="en-US" altLang="zh-TW" dirty="0"/>
              <a:t>has improved by 33%, and a</a:t>
            </a:r>
            <a:r>
              <a:rPr lang="en-US" altLang="zh-TW" dirty="0" smtClean="0"/>
              <a:t>udio quality </a:t>
            </a:r>
            <a:r>
              <a:rPr lang="en-US" altLang="zh-TW" dirty="0"/>
              <a:t>is decreased slightly by </a:t>
            </a:r>
            <a:r>
              <a:rPr lang="en-US" altLang="zh-TW" dirty="0" smtClean="0"/>
              <a:t>11%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342" y="3837307"/>
            <a:ext cx="3297610" cy="288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6" y="4249427"/>
            <a:ext cx="7058025" cy="22098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MSN</a:t>
            </a:r>
          </a:p>
          <a:p>
            <a:pPr lvl="1"/>
            <a:r>
              <a:rPr lang="en-US" altLang="zh-TW" dirty="0" smtClean="0"/>
              <a:t>Performed poorly </a:t>
            </a:r>
            <a:r>
              <a:rPr lang="en-US" altLang="zh-TW" dirty="0"/>
              <a:t>under </a:t>
            </a:r>
            <a:r>
              <a:rPr lang="en-US" altLang="zh-TW" dirty="0" err="1"/>
              <a:t>lossy</a:t>
            </a:r>
            <a:r>
              <a:rPr lang="en-US" altLang="zh-TW" dirty="0"/>
              <a:t> </a:t>
            </a:r>
            <a:r>
              <a:rPr lang="en-US" altLang="zh-TW" dirty="0" smtClean="0"/>
              <a:t>conditions</a:t>
            </a:r>
          </a:p>
          <a:p>
            <a:pPr lvl="1"/>
            <a:r>
              <a:rPr lang="en-US" altLang="zh-TW" dirty="0" smtClean="0"/>
              <a:t>Adds a 138-ms buffer to conceal </a:t>
            </a:r>
            <a:r>
              <a:rPr lang="en-US" altLang="zh-TW" dirty="0"/>
              <a:t>those lost packets using FEC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Video quality is improved </a:t>
            </a:r>
            <a:r>
              <a:rPr lang="en-US" altLang="zh-TW" dirty="0"/>
              <a:t>by 46% and the audio quality is improved by 21%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186" y="3901697"/>
            <a:ext cx="3068831" cy="26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Proposed a </a:t>
            </a:r>
            <a:r>
              <a:rPr lang="en-US" altLang="zh-TW" dirty="0"/>
              <a:t>novel method for </a:t>
            </a:r>
            <a:r>
              <a:rPr lang="en-US" altLang="zh-TW" dirty="0" smtClean="0"/>
              <a:t>improving existing </a:t>
            </a:r>
            <a:r>
              <a:rPr lang="en-US" altLang="zh-TW" dirty="0"/>
              <a:t>video conferencing </a:t>
            </a:r>
            <a:r>
              <a:rPr lang="en-US" altLang="zh-TW" dirty="0" smtClean="0"/>
              <a:t>systems by </a:t>
            </a:r>
            <a:r>
              <a:rPr lang="en-US" altLang="zh-TW" dirty="0"/>
              <a:t>increasing MED</a:t>
            </a:r>
          </a:p>
          <a:p>
            <a:r>
              <a:rPr lang="en-US" altLang="zh-TW" dirty="0" smtClean="0"/>
              <a:t>Future work </a:t>
            </a:r>
          </a:p>
          <a:p>
            <a:pPr lvl="1"/>
            <a:r>
              <a:rPr lang="en-US" altLang="zh-TW" dirty="0" smtClean="0"/>
              <a:t>Study trade-offs </a:t>
            </a:r>
            <a:r>
              <a:rPr lang="en-US" altLang="zh-TW" dirty="0"/>
              <a:t>between </a:t>
            </a:r>
            <a:r>
              <a:rPr lang="en-US" altLang="zh-TW" dirty="0" smtClean="0"/>
              <a:t>improvements on </a:t>
            </a:r>
            <a:r>
              <a:rPr lang="en-US" altLang="zh-TW" dirty="0"/>
              <a:t>signal quality and perceptible degradations on </a:t>
            </a:r>
            <a:r>
              <a:rPr lang="en-US" altLang="zh-TW" dirty="0" smtClean="0"/>
              <a:t>interactivity</a:t>
            </a:r>
          </a:p>
          <a:p>
            <a:pPr lvl="1"/>
            <a:r>
              <a:rPr lang="en-US" altLang="zh-TW" dirty="0" smtClean="0"/>
              <a:t>Study the </a:t>
            </a:r>
            <a:r>
              <a:rPr lang="en-US" altLang="zh-TW" dirty="0"/>
              <a:t>run-time monitoring of network </a:t>
            </a:r>
            <a:r>
              <a:rPr lang="en-US" altLang="zh-TW" dirty="0" smtClean="0"/>
              <a:t>behaviors, which </a:t>
            </a:r>
            <a:r>
              <a:rPr lang="en-US" altLang="zh-TW" dirty="0"/>
              <a:t>will allow JND to be determined dynamically in real time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88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17599"/>
          </a:xfrm>
        </p:spPr>
        <p:txBody>
          <a:bodyPr>
            <a:normAutofit/>
          </a:bodyPr>
          <a:lstStyle/>
          <a:p>
            <a:r>
              <a:rPr lang="en-US" altLang="zh-TW" dirty="0"/>
              <a:t>Problem statement</a:t>
            </a:r>
          </a:p>
          <a:p>
            <a:pPr lvl="1"/>
            <a:r>
              <a:rPr lang="en-US" altLang="zh-TW" dirty="0"/>
              <a:t>study the JND in video conferencing under various network and conversational conditions</a:t>
            </a:r>
          </a:p>
          <a:p>
            <a:pPr lvl="1"/>
            <a:r>
              <a:rPr lang="en-US" altLang="zh-TW" dirty="0"/>
              <a:t>use it to guide the improvement in </a:t>
            </a:r>
            <a:r>
              <a:rPr lang="en-US" altLang="zh-TW" dirty="0" err="1"/>
              <a:t>QoE</a:t>
            </a:r>
            <a:r>
              <a:rPr lang="en-US" altLang="zh-TW" dirty="0"/>
              <a:t> of the default operating point of existing video-conferencing systems</a:t>
            </a:r>
          </a:p>
          <a:p>
            <a:r>
              <a:rPr lang="en-US" altLang="zh-TW" dirty="0"/>
              <a:t>Approach</a:t>
            </a:r>
          </a:p>
          <a:p>
            <a:pPr lvl="1"/>
            <a:r>
              <a:rPr lang="en-US" altLang="zh-TW" dirty="0"/>
              <a:t>Use JND to help improve </a:t>
            </a:r>
            <a:r>
              <a:rPr lang="en-US" altLang="zh-TW" dirty="0" err="1"/>
              <a:t>QoE</a:t>
            </a:r>
            <a:r>
              <a:rPr lang="en-US" altLang="zh-TW" dirty="0"/>
              <a:t> in video conferencing under various network</a:t>
            </a:r>
          </a:p>
          <a:p>
            <a:pPr lvl="1"/>
            <a:r>
              <a:rPr lang="en-US" altLang="zh-TW" dirty="0"/>
              <a:t>Study the current Internet conditions from a large set of network traces and investigate when the increase in MED can help mitigate network losses and jitters</a:t>
            </a:r>
          </a:p>
        </p:txBody>
      </p:sp>
    </p:spTree>
    <p:extLst>
      <p:ext uri="{BB962C8B-B14F-4D97-AF65-F5344CB8AC3E}">
        <p14:creationId xmlns:p14="http://schemas.microsoft.com/office/powerpoint/2010/main" val="37771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22894"/>
          </a:xfrm>
        </p:spPr>
        <p:txBody>
          <a:bodyPr>
            <a:normAutofit/>
          </a:bodyPr>
          <a:lstStyle/>
          <a:p>
            <a:r>
              <a:rPr lang="en-US" altLang="zh-TW" dirty="0"/>
              <a:t>Contributions</a:t>
            </a:r>
          </a:p>
          <a:p>
            <a:pPr lvl="1"/>
            <a:r>
              <a:rPr lang="en-US" altLang="zh-TW" dirty="0"/>
              <a:t>A study of network conditions in the Internet with respect to buffering delays and packet sending rates</a:t>
            </a:r>
          </a:p>
          <a:p>
            <a:pPr lvl="1"/>
            <a:r>
              <a:rPr lang="en-US" altLang="zh-TW" dirty="0"/>
              <a:t>The properties of JND in video conferencing under various network and conversational conditions</a:t>
            </a:r>
          </a:p>
          <a:p>
            <a:pPr lvl="1"/>
            <a:r>
              <a:rPr lang="en-US" altLang="zh-TW" dirty="0"/>
              <a:t>The improvement of existing proprietary video conferencing systems, without knowing their operating parameters.</a:t>
            </a:r>
          </a:p>
        </p:txBody>
      </p:sp>
    </p:spTree>
    <p:extLst>
      <p:ext uri="{BB962C8B-B14F-4D97-AF65-F5344CB8AC3E}">
        <p14:creationId xmlns:p14="http://schemas.microsoft.com/office/powerpoint/2010/main" val="29025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Illustration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5"/>
            <a:ext cx="8270652" cy="4351338"/>
          </a:xfrm>
        </p:spPr>
        <p:txBody>
          <a:bodyPr/>
          <a:lstStyle/>
          <a:p>
            <a:r>
              <a:rPr lang="en-US" altLang="zh-TW" dirty="0"/>
              <a:t>Video Quality Metric (VQM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One-way video quality</a:t>
            </a:r>
          </a:p>
          <a:p>
            <a:pPr lvl="1"/>
            <a:r>
              <a:rPr lang="en-US" altLang="zh-TW" dirty="0" smtClean="0"/>
              <a:t>Higher correlation </a:t>
            </a:r>
            <a:r>
              <a:rPr lang="en-US" altLang="zh-TW" dirty="0"/>
              <a:t>to the subjective mean opinion </a:t>
            </a:r>
            <a:r>
              <a:rPr lang="en-US" altLang="zh-TW" dirty="0" smtClean="0"/>
              <a:t>score(MOS</a:t>
            </a:r>
            <a:r>
              <a:rPr lang="en-US" altLang="zh-TW" dirty="0"/>
              <a:t>) than traditional signal quality </a:t>
            </a:r>
            <a:r>
              <a:rPr lang="en-US" altLang="zh-TW" dirty="0" smtClean="0"/>
              <a:t>metrics(</a:t>
            </a:r>
            <a:r>
              <a:rPr lang="en-US" altLang="zh-TW" dirty="0" err="1" smtClean="0"/>
              <a:t>ex.PSNR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[0.0, 1.0] (the smaller the better)</a:t>
            </a:r>
          </a:p>
          <a:p>
            <a:r>
              <a:rPr lang="en-US" altLang="zh-TW" dirty="0"/>
              <a:t>Perceptual Evaluation of Speech Quality (PESQ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One-way audio quality</a:t>
            </a:r>
          </a:p>
          <a:p>
            <a:pPr lvl="1"/>
            <a:r>
              <a:rPr lang="en-US" altLang="zh-TW" dirty="0" smtClean="0"/>
              <a:t>High correlation </a:t>
            </a:r>
            <a:r>
              <a:rPr lang="en-US" altLang="zh-TW" dirty="0"/>
              <a:t>to </a:t>
            </a:r>
            <a:r>
              <a:rPr lang="en-US" altLang="zh-TW" dirty="0" smtClean="0"/>
              <a:t>perceptual MOS</a:t>
            </a:r>
          </a:p>
          <a:p>
            <a:pPr lvl="1"/>
            <a:r>
              <a:rPr lang="en-US" altLang="zh-TW" dirty="0"/>
              <a:t>[−0.5, 4.5</a:t>
            </a:r>
            <a:r>
              <a:rPr lang="en-US" altLang="zh-TW" dirty="0" smtClean="0"/>
              <a:t>] (the larger the better)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23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50" y="2432922"/>
            <a:ext cx="6981825" cy="1933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7394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Problem Illustration(cont.)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146220"/>
            <a:ext cx="8270652" cy="5030743"/>
          </a:xfrm>
        </p:spPr>
        <p:txBody>
          <a:bodyPr/>
          <a:lstStyle/>
          <a:p>
            <a:r>
              <a:rPr lang="en-US" altLang="zh-TW" dirty="0" smtClean="0"/>
              <a:t>Interactivity is an important </a:t>
            </a:r>
            <a:r>
              <a:rPr lang="en-US" altLang="zh-TW" dirty="0"/>
              <a:t>quality metric in video </a:t>
            </a:r>
            <a:r>
              <a:rPr lang="en-US" altLang="zh-TW" dirty="0" smtClean="0"/>
              <a:t>conferencing</a:t>
            </a:r>
          </a:p>
          <a:p>
            <a:pPr lvl="1"/>
            <a:r>
              <a:rPr lang="en-US" altLang="zh-TW" dirty="0" smtClean="0"/>
              <a:t>MED, conversational </a:t>
            </a:r>
            <a:r>
              <a:rPr lang="en-US" altLang="zh-TW" dirty="0"/>
              <a:t>symmetry (</a:t>
            </a:r>
            <a:r>
              <a:rPr lang="en-US" altLang="zh-TW" dirty="0" smtClean="0"/>
              <a:t>CS), conversational efficiency </a:t>
            </a:r>
            <a:r>
              <a:rPr lang="en-US" altLang="zh-TW" dirty="0"/>
              <a:t>(CE</a:t>
            </a:r>
            <a:r>
              <a:rPr lang="en-US" altLang="zh-TW" dirty="0" smtClean="0"/>
              <a:t>)</a:t>
            </a:r>
          </a:p>
          <a:p>
            <a:pPr marL="457200" lvl="1" indent="0">
              <a:buNone/>
            </a:pPr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661" y="4448529"/>
            <a:ext cx="5762625" cy="3714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661" y="4862154"/>
            <a:ext cx="4772025" cy="4095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660" y="5271729"/>
            <a:ext cx="1914525" cy="5905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660" y="5982139"/>
            <a:ext cx="57816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Illustration(cont.)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342" y="1458870"/>
            <a:ext cx="7987316" cy="49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Traffic Measurements in the </a:t>
            </a:r>
            <a:r>
              <a:rPr lang="en-US" altLang="zh-TW" dirty="0" err="1"/>
              <a:t>PlanetLab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81993"/>
          </a:xfrm>
        </p:spPr>
        <p:txBody>
          <a:bodyPr>
            <a:normAutofit/>
          </a:bodyPr>
          <a:lstStyle/>
          <a:p>
            <a:r>
              <a:rPr lang="en-US" altLang="zh-TW" dirty="0"/>
              <a:t>Randomly </a:t>
            </a:r>
            <a:r>
              <a:rPr lang="en-US" altLang="zh-TW" dirty="0" smtClean="0"/>
              <a:t>select </a:t>
            </a:r>
            <a:r>
              <a:rPr lang="en-US" altLang="zh-TW" dirty="0"/>
              <a:t>a pair of nodes from a set of 180 nodes and collected a set of traces from 46 different links</a:t>
            </a:r>
          </a:p>
          <a:p>
            <a:r>
              <a:rPr lang="en-US" altLang="zh-TW" dirty="0"/>
              <a:t>Collected 1-minute network traces with sending bit rates ranging from 100 kbps to 1000 </a:t>
            </a:r>
            <a:r>
              <a:rPr lang="en-US" altLang="zh-TW" dirty="0" smtClean="0"/>
              <a:t>kbps</a:t>
            </a:r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01" y="4129993"/>
            <a:ext cx="5962398" cy="23057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61" y="3885156"/>
            <a:ext cx="7998645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8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3494</TotalTime>
  <Words>1543</Words>
  <Application>Microsoft Office PowerPoint</Application>
  <PresentationFormat>如螢幕大小 (4:3)</PresentationFormat>
  <Paragraphs>145</Paragraphs>
  <Slides>35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0" baseType="lpstr">
      <vt:lpstr>新細明體</vt:lpstr>
      <vt:lpstr>Arial</vt:lpstr>
      <vt:lpstr>Calibri</vt:lpstr>
      <vt:lpstr>Calibri Light</vt:lpstr>
      <vt:lpstr>Office 佈景主題</vt:lpstr>
      <vt:lpstr>Exploiting Just-Noticeable Difference of Delays for Improving Quality of Experience in Video Conferencing</vt:lpstr>
      <vt:lpstr>Introduction</vt:lpstr>
      <vt:lpstr>Introduction(cont.)</vt:lpstr>
      <vt:lpstr>Introduction(cont.)</vt:lpstr>
      <vt:lpstr>Introduction(cont.)</vt:lpstr>
      <vt:lpstr>Problem Illustration</vt:lpstr>
      <vt:lpstr>Problem Illustration(cont.)</vt:lpstr>
      <vt:lpstr>Problem Illustration(cont.)</vt:lpstr>
      <vt:lpstr>Traffic Measurements in the PlanetLab</vt:lpstr>
      <vt:lpstr>Traffic Measurements in the PlanetLab(cont.)</vt:lpstr>
      <vt:lpstr>Traffic Measurements in the PlanetLab(cont.)</vt:lpstr>
      <vt:lpstr>Concealing Impairments by Buffering</vt:lpstr>
      <vt:lpstr>Concealing Impairments by Buffering(cont.)</vt:lpstr>
      <vt:lpstr>Concealing Impairments by Buffering(cont.)</vt:lpstr>
      <vt:lpstr>Concealing Impairments by Buffering(cont.)</vt:lpstr>
      <vt:lpstr>Concealing Impairments by Buffering(cont.)</vt:lpstr>
      <vt:lpstr>Concealing Impairments by Buffering(cont.)</vt:lpstr>
      <vt:lpstr>Comparative Subjective Tests</vt:lpstr>
      <vt:lpstr>Comparative Subjective Tests(cont.)</vt:lpstr>
      <vt:lpstr>Comparative Subjective Tests(cont.)</vt:lpstr>
      <vt:lpstr>Comparative Subjective Tests(cont.)</vt:lpstr>
      <vt:lpstr>Comparative Subjective Tests(cont.)</vt:lpstr>
      <vt:lpstr>Experimental Results</vt:lpstr>
      <vt:lpstr>Experimental Results(cont.)</vt:lpstr>
      <vt:lpstr>Experimental Results(cont.)</vt:lpstr>
      <vt:lpstr>Experimental Results(cont.)</vt:lpstr>
      <vt:lpstr>Experimental Results(cont.)</vt:lpstr>
      <vt:lpstr>Experimental Results(cont.)</vt:lpstr>
      <vt:lpstr>Loss Concealments by Extending MED</vt:lpstr>
      <vt:lpstr>Design of a Packet Interceptor</vt:lpstr>
      <vt:lpstr>RealTalk: A Testbed for Evaluating QoE in Proprietary Systems</vt:lpstr>
      <vt:lpstr>RealTalk: A Testbed for Evaluating QoE in Proprietary Systems(cont.)</vt:lpstr>
      <vt:lpstr>Experimental Results</vt:lpstr>
      <vt:lpstr>Experimental Results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Just-Noticeable Difference of Delays for Improving Quality of Experience in Video Conferencing</dc:title>
  <dc:creator>nmsl</dc:creator>
  <cp:lastModifiedBy>nmsl</cp:lastModifiedBy>
  <cp:revision>74</cp:revision>
  <dcterms:created xsi:type="dcterms:W3CDTF">2014-07-31T10:35:45Z</dcterms:created>
  <dcterms:modified xsi:type="dcterms:W3CDTF">2014-08-04T02:31:50Z</dcterms:modified>
</cp:coreProperties>
</file>