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2193" autoAdjust="0"/>
  </p:normalViewPr>
  <p:slideViewPr>
    <p:cSldViewPr>
      <p:cViewPr varScale="1">
        <p:scale>
          <a:sx n="52" d="100"/>
          <a:sy n="52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0674C-E2BC-4887-9AF5-98F0D9F4E20C}" type="datetimeFigureOut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1B6E2-3612-4AF0-BE72-C93190E871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29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提出一個在 </a:t>
            </a:r>
            <a:r>
              <a:rPr lang="en-US" altLang="zh-TW" dirty="0" smtClean="0"/>
              <a:t>DASH </a:t>
            </a:r>
            <a:r>
              <a:rPr lang="zh-TW" altLang="en-US" dirty="0" smtClean="0"/>
              <a:t>上找出最佳的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streaming </a:t>
            </a:r>
            <a:r>
              <a:rPr lang="zh-TW" altLang="en-US" baseline="0" dirty="0" smtClean="0"/>
              <a:t>決策。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2.</a:t>
            </a:r>
            <a:r>
              <a:rPr lang="zh-TW" altLang="en-US" baseline="0" dirty="0" smtClean="0"/>
              <a:t>他們將這個決策用 </a:t>
            </a:r>
            <a:r>
              <a:rPr lang="en-US" altLang="zh-TW" baseline="0" dirty="0" smtClean="0"/>
              <a:t>MDP </a:t>
            </a:r>
            <a:r>
              <a:rPr lang="zh-TW" altLang="en-US" baseline="0" dirty="0" smtClean="0"/>
              <a:t>來解。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3.</a:t>
            </a:r>
            <a:r>
              <a:rPr lang="zh-TW" altLang="en-US" baseline="0" dirty="0" smtClean="0"/>
              <a:t>最後跟 </a:t>
            </a:r>
            <a:r>
              <a:rPr lang="en-US" altLang="zh-TW" baseline="0" dirty="0" smtClean="0"/>
              <a:t>Rate adaption for adaptive HTTP streaming </a:t>
            </a:r>
            <a:r>
              <a:rPr lang="zh-TW" altLang="en-US" baseline="0" dirty="0" smtClean="0"/>
              <a:t>所提的演算法做比較。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524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這是他們做的實驗結果，</a:t>
            </a:r>
            <a:endParaRPr lang="en-US" altLang="zh-TW" dirty="0" smtClean="0"/>
          </a:p>
          <a:p>
            <a:r>
              <a:rPr lang="en-US" altLang="zh-TW" dirty="0" err="1" smtClean="0"/>
              <a:t>Os</a:t>
            </a:r>
            <a:r>
              <a:rPr lang="en-US" altLang="zh-TW" dirty="0" smtClean="0"/>
              <a:t> </a:t>
            </a:r>
            <a:r>
              <a:rPr lang="zh-TW" altLang="en-US" dirty="0" smtClean="0"/>
              <a:t>就是他們自己的演算法，</a:t>
            </a:r>
            <a:r>
              <a:rPr lang="en-US" altLang="zh-TW" dirty="0" err="1" smtClean="0"/>
              <a:t>ra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是另一篇論文所提出的演算法，</a:t>
            </a:r>
            <a:r>
              <a:rPr lang="en-US" altLang="zh-TW" baseline="0" dirty="0" err="1" smtClean="0"/>
              <a:t>fl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代表固定在某一個 </a:t>
            </a:r>
            <a:r>
              <a:rPr lang="en-US" altLang="zh-TW" baseline="0" dirty="0" smtClean="0"/>
              <a:t>layer index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可以看到這篇所提出的演算法不管在哪種情況下都比 </a:t>
            </a:r>
            <a:r>
              <a:rPr lang="en-US" altLang="zh-TW" baseline="0" dirty="0" err="1" smtClean="0"/>
              <a:t>ra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好，而且 </a:t>
            </a:r>
            <a:r>
              <a:rPr lang="en-US" altLang="zh-TW" baseline="0" dirty="0" smtClean="0"/>
              <a:t>Max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queue </a:t>
            </a:r>
            <a:r>
              <a:rPr lang="zh-TW" altLang="en-US" baseline="0" dirty="0" smtClean="0"/>
              <a:t>的需求也比較低一些。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592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 </a:t>
            </a:r>
            <a:r>
              <a:rPr lang="en-US" altLang="zh-TW" dirty="0" err="1" smtClean="0"/>
              <a:t>os</a:t>
            </a:r>
            <a:r>
              <a:rPr lang="en-US" altLang="zh-TW" dirty="0" smtClean="0"/>
              <a:t> </a:t>
            </a:r>
            <a:r>
              <a:rPr lang="zh-TW" altLang="en-US" dirty="0" smtClean="0"/>
              <a:t>及 </a:t>
            </a:r>
            <a:r>
              <a:rPr lang="en-US" altLang="zh-TW" dirty="0" err="1" smtClean="0"/>
              <a:t>ra</a:t>
            </a:r>
            <a:r>
              <a:rPr lang="en-US" altLang="zh-TW" dirty="0" smtClean="0"/>
              <a:t> </a:t>
            </a:r>
            <a:r>
              <a:rPr lang="zh-TW" altLang="en-US" dirty="0" smtClean="0"/>
              <a:t>用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p1 transition matrix </a:t>
            </a:r>
            <a:r>
              <a:rPr lang="zh-TW" altLang="en-US" baseline="0" dirty="0" smtClean="0"/>
              <a:t>跟 </a:t>
            </a:r>
            <a:r>
              <a:rPr lang="en-US" altLang="zh-TW" baseline="0" dirty="0" smtClean="0"/>
              <a:t>buffer size </a:t>
            </a:r>
            <a:r>
              <a:rPr lang="zh-TW" altLang="en-US" baseline="0" dirty="0" smtClean="0"/>
              <a:t>設定為 </a:t>
            </a:r>
            <a:r>
              <a:rPr lang="en-US" altLang="zh-TW" baseline="0" dirty="0" smtClean="0"/>
              <a:t>20</a:t>
            </a:r>
            <a:r>
              <a:rPr lang="zh-TW" altLang="en-US" baseline="0" dirty="0" smtClean="0"/>
              <a:t> 的兩個比較圖。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上面的是 </a:t>
            </a:r>
            <a:r>
              <a:rPr lang="en-US" altLang="zh-TW" baseline="0" dirty="0" smtClean="0"/>
              <a:t>layer index </a:t>
            </a:r>
            <a:r>
              <a:rPr lang="zh-TW" altLang="en-US" baseline="0" dirty="0" smtClean="0"/>
              <a:t>切換的情況，下面的是 </a:t>
            </a:r>
            <a:r>
              <a:rPr lang="en-US" altLang="zh-TW" baseline="0" dirty="0" smtClean="0"/>
              <a:t>queue </a:t>
            </a:r>
            <a:r>
              <a:rPr lang="zh-TW" altLang="en-US" baseline="0" dirty="0" smtClean="0"/>
              <a:t>使用的情況。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可以看到 </a:t>
            </a:r>
            <a:r>
              <a:rPr lang="en-US" altLang="zh-TW" baseline="0" dirty="0" err="1" smtClean="0"/>
              <a:t>os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切換的次數相對於 </a:t>
            </a:r>
            <a:r>
              <a:rPr lang="en-US" altLang="zh-TW" baseline="0" dirty="0" err="1" smtClean="0"/>
              <a:t>rs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來得少，所以播放也會更順暢。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而 </a:t>
            </a:r>
            <a:r>
              <a:rPr lang="en-US" altLang="zh-TW" baseline="0" dirty="0" smtClean="0"/>
              <a:t>queue </a:t>
            </a:r>
            <a:r>
              <a:rPr lang="zh-TW" altLang="en-US" baseline="0" dirty="0" smtClean="0"/>
              <a:t>的用量也比較低一點。</a:t>
            </a:r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712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這是將上圖 </a:t>
            </a:r>
            <a:r>
              <a:rPr lang="en-US" altLang="zh-TW" dirty="0" err="1" smtClean="0"/>
              <a:t>os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layer index </a:t>
            </a:r>
            <a:r>
              <a:rPr lang="zh-TW" altLang="en-US" dirty="0" smtClean="0"/>
              <a:t>切換情況放大來看。</a:t>
            </a:r>
            <a:endParaRPr lang="en-US" altLang="zh-TW" dirty="0" smtClean="0"/>
          </a:p>
          <a:p>
            <a:r>
              <a:rPr lang="zh-TW" altLang="en-US" dirty="0" smtClean="0"/>
              <a:t>兩條黑線中間是代表等待一段時間，像這邊凸起來就是 </a:t>
            </a:r>
            <a:r>
              <a:rPr lang="en-US" altLang="zh-TW" dirty="0" smtClean="0"/>
              <a:t>upgrade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質品。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707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這個實驗是調整 </a:t>
            </a:r>
            <a:r>
              <a:rPr lang="en-US" altLang="zh-TW" dirty="0" smtClean="0"/>
              <a:t>alpha</a:t>
            </a:r>
            <a:r>
              <a:rPr lang="zh-TW" altLang="en-US" baseline="0" dirty="0" smtClean="0"/>
              <a:t> 參數來看各數值的結果。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可以發現 </a:t>
            </a:r>
            <a:r>
              <a:rPr lang="en-US" altLang="zh-TW" baseline="0" dirty="0" smtClean="0"/>
              <a:t>alpha </a:t>
            </a:r>
            <a:r>
              <a:rPr lang="zh-TW" altLang="en-US" baseline="0" dirty="0" smtClean="0"/>
              <a:t>愈高的播放愈順暢，因為減少了 </a:t>
            </a:r>
            <a:r>
              <a:rPr lang="en-US" altLang="zh-TW" baseline="0" dirty="0" smtClean="0"/>
              <a:t>switch layer index </a:t>
            </a:r>
            <a:r>
              <a:rPr lang="zh-TW" altLang="en-US" baseline="0" dirty="0" smtClean="0"/>
              <a:t>的次數，</a:t>
            </a:r>
            <a:endParaRPr lang="en-US" altLang="zh-TW" baseline="0" dirty="0" smtClean="0"/>
          </a:p>
          <a:p>
            <a:r>
              <a:rPr lang="zh-TW" altLang="en-US" baseline="0" dirty="0" smtClean="0"/>
              <a:t>但是相對來說，播放的品質也比較差。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00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這個實驗是假設所使用的</a:t>
            </a:r>
            <a:r>
              <a:rPr lang="zh-TW" altLang="en-US" baseline="0" dirty="0" smtClean="0"/>
              <a:t>決定不符合現實的網路狀態的話，產生的影響。</a:t>
            </a:r>
            <a:endParaRPr lang="en-US" altLang="zh-TW" baseline="0" dirty="0" smtClean="0"/>
          </a:p>
          <a:p>
            <a:r>
              <a:rPr lang="zh-TW" altLang="en-US" dirty="0" smtClean="0"/>
              <a:t>想表達他們的 </a:t>
            </a:r>
            <a:r>
              <a:rPr lang="en-US" altLang="zh-TW" dirty="0" err="1" smtClean="0"/>
              <a:t>os</a:t>
            </a:r>
            <a:r>
              <a:rPr lang="en-US" altLang="zh-TW" dirty="0" smtClean="0"/>
              <a:t> </a:t>
            </a:r>
            <a:r>
              <a:rPr lang="zh-TW" altLang="en-US" dirty="0" smtClean="0"/>
              <a:t>演算法不管是不是符合現實網路狀態，都在可接受的範園內，影響不會很大。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362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最後他們提出的</a:t>
            </a:r>
            <a:r>
              <a:rPr lang="zh-TW" altLang="en-US" baseline="0" dirty="0" smtClean="0"/>
              <a:t> </a:t>
            </a:r>
            <a:r>
              <a:rPr lang="en-US" altLang="zh-TW" baseline="0" dirty="0" err="1" smtClean="0"/>
              <a:t>os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決策演算法確實比 </a:t>
            </a:r>
            <a:r>
              <a:rPr lang="en-US" altLang="zh-TW" baseline="0" dirty="0" err="1" smtClean="0"/>
              <a:t>ra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演算法更好。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這邊有提到幾個值得更進一步研究的方向。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90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每個狀態代表的是現在網路的品質。</a:t>
            </a:r>
            <a:endParaRPr lang="en-US" altLang="zh-TW" dirty="0" smtClean="0"/>
          </a:p>
          <a:p>
            <a:r>
              <a:rPr lang="zh-TW" altLang="en-US" dirty="0" smtClean="0"/>
              <a:t>可以依這些參數決定下一個狀態的網路品質。</a:t>
            </a:r>
            <a:endParaRPr lang="en-US" altLang="zh-TW" dirty="0" smtClean="0"/>
          </a:p>
          <a:p>
            <a:r>
              <a:rPr lang="zh-TW" altLang="en-US" baseline="0" dirty="0" smtClean="0"/>
              <a:t>像是 </a:t>
            </a:r>
            <a:r>
              <a:rPr lang="en-US" altLang="zh-TW" baseline="0" dirty="0" smtClean="0"/>
              <a:t>queue </a:t>
            </a:r>
            <a:r>
              <a:rPr lang="zh-TW" altLang="en-US" baseline="0" dirty="0" smtClean="0"/>
              <a:t>的長度、</a:t>
            </a:r>
            <a:r>
              <a:rPr lang="en-US" altLang="zh-TW" baseline="0" dirty="0" smtClean="0"/>
              <a:t>queue </a:t>
            </a:r>
            <a:r>
              <a:rPr lang="zh-TW" altLang="en-US" baseline="0" dirty="0" smtClean="0"/>
              <a:t>長度的變動量、最後收到的 </a:t>
            </a:r>
            <a:r>
              <a:rPr lang="en-US" altLang="zh-TW" baseline="0" dirty="0" smtClean="0"/>
              <a:t>segment </a:t>
            </a:r>
            <a:r>
              <a:rPr lang="zh-TW" altLang="en-US" baseline="0" dirty="0" smtClean="0"/>
              <a:t>的版本、版本變動量、目前頻寬跟已收到的 </a:t>
            </a:r>
            <a:r>
              <a:rPr lang="en-US" altLang="zh-TW" baseline="0" dirty="0" smtClean="0"/>
              <a:t>segments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1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MDP model </a:t>
            </a:r>
            <a:r>
              <a:rPr lang="zh-TW" altLang="en-US" baseline="0" dirty="0" smtClean="0"/>
              <a:t>定義的 </a:t>
            </a:r>
            <a:r>
              <a:rPr lang="en-US" altLang="zh-TW" baseline="0" dirty="0" smtClean="0"/>
              <a:t>Action</a:t>
            </a:r>
            <a:r>
              <a:rPr lang="zh-TW" altLang="en-US" baseline="0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說明這個演算法在每一個狀態中可以從這三個行動中選一個。</a:t>
            </a:r>
            <a:endParaRPr lang="en-US" altLang="zh-TW" dirty="0" smtClean="0"/>
          </a:p>
          <a:p>
            <a:r>
              <a:rPr lang="zh-TW" altLang="en-US" dirty="0" smtClean="0"/>
              <a:t>第一個是提升或是降低下一個 </a:t>
            </a:r>
            <a:r>
              <a:rPr lang="en-US" altLang="zh-TW" dirty="0" smtClean="0"/>
              <a:t>segment </a:t>
            </a:r>
            <a:r>
              <a:rPr lang="zh-TW" altLang="en-US" dirty="0" smtClean="0"/>
              <a:t>的影像品質。</a:t>
            </a:r>
            <a:endParaRPr lang="en-US" altLang="zh-TW" dirty="0" smtClean="0"/>
          </a:p>
          <a:p>
            <a:r>
              <a:rPr lang="zh-TW" altLang="en-US" dirty="0" smtClean="0"/>
              <a:t>第二個是升級最後收到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segment </a:t>
            </a:r>
            <a:r>
              <a:rPr lang="zh-TW" altLang="en-US" baseline="0" dirty="0" smtClean="0"/>
              <a:t>的品質。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最後一個是不收任何的 </a:t>
            </a:r>
            <a:r>
              <a:rPr lang="en-US" altLang="zh-TW" baseline="0" dirty="0" smtClean="0"/>
              <a:t>segment </a:t>
            </a:r>
            <a:r>
              <a:rPr lang="zh-TW" altLang="en-US" baseline="0" dirty="0" smtClean="0"/>
              <a:t>並等待一段時間，大約是 </a:t>
            </a:r>
            <a:r>
              <a:rPr lang="en-US" altLang="zh-TW" baseline="0" dirty="0" smtClean="0"/>
              <a:t>700 </a:t>
            </a:r>
            <a:r>
              <a:rPr lang="en-US" altLang="zh-TW" baseline="0" dirty="0" err="1" smtClean="0"/>
              <a:t>ms</a:t>
            </a:r>
            <a:r>
              <a:rPr lang="zh-TW" altLang="en-US" baseline="0" dirty="0" smtClean="0"/>
              <a:t>，這個行動可以解決 </a:t>
            </a:r>
            <a:r>
              <a:rPr lang="en-US" altLang="zh-TW" baseline="0" dirty="0" smtClean="0"/>
              <a:t>buffer </a:t>
            </a:r>
            <a:r>
              <a:rPr lang="zh-TW" altLang="en-US" baseline="0" dirty="0" smtClean="0"/>
              <a:t>被塞爆的情況。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53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當每個狀態選擇動作之後會得到 </a:t>
            </a:r>
            <a:r>
              <a:rPr lang="en-US" altLang="zh-TW" dirty="0" smtClean="0"/>
              <a:t>reward</a:t>
            </a:r>
            <a:r>
              <a:rPr lang="zh-TW" altLang="en-US" dirty="0" smtClean="0"/>
              <a:t>，這是 </a:t>
            </a:r>
            <a:r>
              <a:rPr lang="en-US" altLang="zh-TW" dirty="0" smtClean="0"/>
              <a:t>reward </a:t>
            </a:r>
            <a:r>
              <a:rPr lang="zh-TW" altLang="en-US" dirty="0" smtClean="0"/>
              <a:t>相關的定義。</a:t>
            </a:r>
            <a:endParaRPr lang="en-US" altLang="zh-TW" dirty="0" smtClean="0"/>
          </a:p>
          <a:p>
            <a:r>
              <a:rPr lang="en-US" altLang="zh-TW" dirty="0" smtClean="0"/>
              <a:t>Alpha </a:t>
            </a:r>
            <a:r>
              <a:rPr lang="zh-TW" altLang="en-US" dirty="0" smtClean="0"/>
              <a:t>是可以設定的參數，愈低的話代表畫質愈好，愈高的話代表播放愈順暢。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5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這是他所義定的公式，要找出最佳解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pi star</a:t>
            </a:r>
            <a:r>
              <a:rPr lang="zh-TW" altLang="en-US" baseline="0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910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他有這三個指標來量化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streaming </a:t>
            </a:r>
            <a:r>
              <a:rPr lang="zh-TW" altLang="en-US" baseline="0" dirty="0" smtClean="0"/>
              <a:t>的品質。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第一個 </a:t>
            </a:r>
            <a:r>
              <a:rPr lang="en-US" altLang="zh-TW" baseline="0" dirty="0" smtClean="0"/>
              <a:t>interruption ratio </a:t>
            </a:r>
            <a:r>
              <a:rPr lang="zh-TW" altLang="en-US" baseline="0" dirty="0" smtClean="0"/>
              <a:t>代表播放失敗的比率。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第二個 </a:t>
            </a:r>
            <a:r>
              <a:rPr lang="en-US" altLang="zh-TW" baseline="0" dirty="0" smtClean="0"/>
              <a:t>Average playback quality </a:t>
            </a:r>
            <a:r>
              <a:rPr lang="zh-TW" altLang="en-US" baseline="0" dirty="0" smtClean="0"/>
              <a:t>是說平均播放質品的  </a:t>
            </a:r>
            <a:r>
              <a:rPr lang="en-US" altLang="zh-TW" baseline="0" dirty="0" smtClean="0"/>
              <a:t>index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第三個 </a:t>
            </a:r>
            <a:r>
              <a:rPr lang="en-US" altLang="zh-TW" baseline="0" dirty="0" smtClean="0"/>
              <a:t>Playback smoothness </a:t>
            </a:r>
            <a:r>
              <a:rPr lang="zh-TW" altLang="en-US" baseline="0" dirty="0" smtClean="0"/>
              <a:t>：在播放時的流暢情況。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705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他將品質分成三個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layer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layer index 1 </a:t>
            </a:r>
            <a:r>
              <a:rPr lang="zh-TW" altLang="en-US" baseline="0" dirty="0" smtClean="0"/>
              <a:t>是質品最低，</a:t>
            </a:r>
            <a:r>
              <a:rPr lang="en-US" altLang="zh-TW" baseline="0" dirty="0" smtClean="0"/>
              <a:t>layer index 3 </a:t>
            </a:r>
            <a:r>
              <a:rPr lang="zh-TW" altLang="en-US" baseline="0" dirty="0" smtClean="0"/>
              <a:t>是品質最高的。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分成三曾後，每個 </a:t>
            </a:r>
            <a:r>
              <a:rPr lang="en-US" altLang="zh-TW" baseline="0" dirty="0" smtClean="0"/>
              <a:t>state </a:t>
            </a:r>
            <a:r>
              <a:rPr lang="zh-TW" altLang="en-US" baseline="0" dirty="0" smtClean="0"/>
              <a:t>可以做的動作就有這七種。</a:t>
            </a:r>
            <a:endParaRPr lang="en-US" altLang="zh-TW" baseline="0" dirty="0" smtClean="0"/>
          </a:p>
          <a:p>
            <a:r>
              <a:rPr lang="zh-TW" altLang="en-US" dirty="0" smtClean="0"/>
              <a:t>每次等待時間為 </a:t>
            </a:r>
            <a:r>
              <a:rPr lang="en-US" altLang="zh-TW" dirty="0" smtClean="0"/>
              <a:t>700 </a:t>
            </a:r>
            <a:r>
              <a:rPr lang="en-US" altLang="zh-TW" dirty="0" err="1" smtClean="0"/>
              <a:t>ms</a:t>
            </a:r>
            <a:r>
              <a:rPr lang="zh-TW" altLang="en-US" dirty="0" smtClean="0"/>
              <a:t>。大約為播放一個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segment </a:t>
            </a:r>
            <a:r>
              <a:rPr lang="zh-TW" altLang="en-US" baseline="0" dirty="0" smtClean="0"/>
              <a:t>的時間。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09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他將網路的狀況分成這四種 </a:t>
            </a:r>
            <a:r>
              <a:rPr lang="en-US" altLang="zh-TW" dirty="0" smtClean="0"/>
              <a:t>state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/>
              <a:t>這個 </a:t>
            </a:r>
            <a:r>
              <a:rPr lang="en-US" altLang="zh-TW" dirty="0" smtClean="0"/>
              <a:t>p1 p2 </a:t>
            </a:r>
            <a:r>
              <a:rPr lang="zh-TW" altLang="en-US" dirty="0" smtClean="0"/>
              <a:t>是兩個不同的 機率轉移矩陣，分別表示兩種不同的網路環境。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780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就是這兩個</a:t>
            </a:r>
            <a:r>
              <a:rPr lang="zh-TW" altLang="en-US" baseline="0" dirty="0" smtClean="0"/>
              <a:t> 轉移矩陣，以長久來看，</a:t>
            </a:r>
            <a:r>
              <a:rPr lang="en-US" altLang="zh-TW" baseline="0" dirty="0" smtClean="0"/>
              <a:t>p1 </a:t>
            </a:r>
            <a:r>
              <a:rPr lang="zh-TW" altLang="en-US" baseline="0" dirty="0" smtClean="0"/>
              <a:t>的網路狀態會比 </a:t>
            </a:r>
            <a:r>
              <a:rPr lang="en-US" altLang="zh-TW" baseline="0" dirty="0" smtClean="0"/>
              <a:t>p2 </a:t>
            </a:r>
            <a:r>
              <a:rPr lang="zh-TW" altLang="en-US" baseline="0" dirty="0" smtClean="0"/>
              <a:t>還的好。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1B6E2-3612-4AF0-BE72-C93190E8714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18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801B-DC2F-41BA-948D-541BDDF0CDFE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36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12D1-C210-475F-9007-14EF66D26215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01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BCE1-1521-4B13-A83D-13D4A374E928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68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2529-DA2A-4CAC-A78C-6531D96F47B3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58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0191C-3E38-4B40-AD7F-DA6888E10690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27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2E6-412B-4251-A92B-661398805C50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72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C7CB-A0D0-4E5E-8CFE-6EF26B5EE08F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4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D870-9088-4BAF-8A98-A3D4836B6541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05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4072-07D4-4F07-94DC-406F40D30F72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9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04DD-EEC8-48FB-9198-FABFA58523C1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88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F904-1F1D-4857-AC55-9B16F4A8DC86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1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F990-1583-4E97-98A6-248B25859782}" type="datetime1">
              <a:rPr lang="zh-TW" altLang="en-US" smtClean="0"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3AC5-AED7-4217-BD2C-58F3A6944D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93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/>
          <a:lstStyle/>
          <a:p>
            <a:r>
              <a:rPr lang="en-US" altLang="zh-TW" b="1" dirty="0" smtClean="0"/>
              <a:t>Adaptive Scalable Video Streaming in Wireless Networks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3000" dirty="0" err="1" smtClean="0"/>
              <a:t>Siyuan</a:t>
            </a:r>
            <a:r>
              <a:rPr lang="en-US" altLang="zh-TW" sz="3000" dirty="0" smtClean="0"/>
              <a:t> Xiang, Lin </a:t>
            </a:r>
            <a:r>
              <a:rPr lang="en-US" altLang="zh-TW" sz="3000" dirty="0" err="1" smtClean="0"/>
              <a:t>Cai</a:t>
            </a:r>
            <a:r>
              <a:rPr lang="en-US" altLang="zh-TW" sz="3000" dirty="0" smtClean="0"/>
              <a:t>, </a:t>
            </a:r>
            <a:r>
              <a:rPr lang="en-US" altLang="zh-TW" sz="3000" dirty="0" err="1" smtClean="0"/>
              <a:t>Jianping</a:t>
            </a:r>
            <a:r>
              <a:rPr lang="en-US" altLang="zh-TW" sz="3000" dirty="0" smtClean="0"/>
              <a:t> Pan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6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QoE</a:t>
            </a:r>
            <a:r>
              <a:rPr lang="en-US" altLang="zh-TW" b="1" dirty="0" smtClean="0"/>
              <a:t> Metrics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144000" cy="4853136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altLang="zh-TW" sz="3000" i="1" dirty="0" smtClean="0">
                    <a:latin typeface="Monotype Corsiva" pitchFamily="66" charset="0"/>
                  </a:rPr>
                  <a:t>n</a:t>
                </a:r>
                <a:r>
                  <a:rPr lang="en-US" altLang="zh-TW" sz="3000" i="1" baseline="-25000" dirty="0" smtClean="0">
                    <a:latin typeface="Monotype Corsiva" pitchFamily="66" charset="0"/>
                  </a:rPr>
                  <a:t>0 </a:t>
                </a:r>
                <a:r>
                  <a:rPr lang="en-US" altLang="zh-TW" sz="3000" dirty="0" smtClean="0">
                    <a:latin typeface="+mj-lt"/>
                  </a:rPr>
                  <a:t>be the number of occurrences that a frame to be displayed is not available.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US" altLang="zh-TW" sz="3000" dirty="0" err="1" smtClean="0">
                    <a:latin typeface="Monotype Corsiva" pitchFamily="66" charset="0"/>
                  </a:rPr>
                  <a:t>n</a:t>
                </a:r>
                <a:r>
                  <a:rPr lang="en-US" altLang="zh-TW" sz="3000" baseline="-25000" dirty="0" err="1" smtClean="0">
                    <a:latin typeface="Monotype Corsiva" pitchFamily="66" charset="0"/>
                  </a:rPr>
                  <a:t>t</a:t>
                </a:r>
                <a:r>
                  <a:rPr lang="en-US" altLang="zh-TW" sz="3000" dirty="0" smtClean="0">
                    <a:latin typeface="+mj-lt"/>
                  </a:rPr>
                  <a:t> is the total number of display events</a:t>
                </a:r>
                <a:r>
                  <a:rPr lang="en-US" altLang="zh-TW" dirty="0" smtClean="0">
                    <a:latin typeface="+mj-lt"/>
                  </a:rPr>
                  <a:t>.</a:t>
                </a:r>
              </a:p>
              <a:p>
                <a:r>
                  <a:rPr lang="en-US" altLang="zh-TW" b="1" i="1" dirty="0" smtClean="0">
                    <a:latin typeface="Monotype Corsiva" pitchFamily="66" charset="0"/>
                  </a:rPr>
                  <a:t>Interruption ratio </a:t>
                </a:r>
                <a:r>
                  <a:rPr lang="en-US" altLang="zh-TW" dirty="0" smtClean="0">
                    <a:latin typeface="+mj-lt"/>
                  </a:rPr>
                  <a:t>(IR) = </a:t>
                </a:r>
                <a:r>
                  <a:rPr lang="en-US" altLang="zh-TW" i="1" dirty="0" smtClean="0">
                    <a:latin typeface="Monotype Corsiva" pitchFamily="66" charset="0"/>
                  </a:rPr>
                  <a:t>n</a:t>
                </a:r>
                <a:r>
                  <a:rPr lang="en-US" altLang="zh-TW" i="1" baseline="-25000" dirty="0" smtClean="0">
                    <a:latin typeface="Monotype Corsiva" pitchFamily="66" charset="0"/>
                  </a:rPr>
                  <a:t>0 </a:t>
                </a:r>
                <a:r>
                  <a:rPr lang="en-US" altLang="zh-TW" i="1" dirty="0" smtClean="0">
                    <a:latin typeface="+mj-lt"/>
                  </a:rPr>
                  <a:t>/ </a:t>
                </a:r>
                <a:r>
                  <a:rPr lang="en-US" altLang="zh-TW" dirty="0" err="1" smtClean="0">
                    <a:latin typeface="Monotype Corsiva" pitchFamily="66" charset="0"/>
                  </a:rPr>
                  <a:t>n</a:t>
                </a:r>
                <a:r>
                  <a:rPr lang="en-US" altLang="zh-TW" baseline="-25000" dirty="0" err="1" smtClean="0">
                    <a:latin typeface="Monotype Corsiva" pitchFamily="66" charset="0"/>
                  </a:rPr>
                  <a:t>t</a:t>
                </a:r>
                <a:endParaRPr lang="en-US" altLang="zh-TW" baseline="-25000" dirty="0" smtClean="0">
                  <a:latin typeface="Monotype Corsiva" pitchFamily="66" charset="0"/>
                </a:endParaRPr>
              </a:p>
              <a:p>
                <a:pPr>
                  <a:lnSpc>
                    <a:spcPct val="110000"/>
                  </a:lnSpc>
                  <a:spcBef>
                    <a:spcPts val="1200"/>
                  </a:spcBef>
                </a:pPr>
                <a:r>
                  <a:rPr lang="en-US" altLang="zh-TW" b="1" dirty="0" smtClean="0">
                    <a:latin typeface="Monotype Corsiva" pitchFamily="66" charset="0"/>
                  </a:rPr>
                  <a:t>Average playback quality </a:t>
                </a:r>
                <a:r>
                  <a:rPr lang="en-US" altLang="zh-TW" dirty="0" smtClean="0">
                    <a:latin typeface="+mj-lt"/>
                  </a:rPr>
                  <a:t>(APQ)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b="0" i="1" smtClean="0">
                            <a:latin typeface="Cambria Math"/>
                          </a:rPr>
                          <m:t>𝑟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i="1" dirty="0" smtClean="0">
                            <a:latin typeface="Monotype Corsiva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altLang="zh-TW" i="1" baseline="-25000" dirty="0" smtClean="0">
                            <a:latin typeface="Monotype Corsiva" pitchFamily="66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altLang="zh-TW" b="0" i="1" baseline="-25000" dirty="0" smtClean="0">
                            <a:latin typeface="Monotype Corsiva" pitchFamily="66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TW"/>
                          <m:t>×</m:t>
                        </m:r>
                        <m:r>
                          <m:rPr>
                            <m:nor/>
                          </m:rPr>
                          <a:rPr lang="en-US" altLang="zh-TW" dirty="0" smtClean="0">
                            <a:latin typeface="Monotype Corsiva" pitchFamily="66" charset="0"/>
                          </a:rPr>
                          <m:t>i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dirty="0"/>
                  <a:t>/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b="0" i="1" smtClean="0">
                            <a:latin typeface="Cambria Math"/>
                          </a:rPr>
                          <m:t>𝑟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r>
                          <a:rPr lang="en-US" altLang="zh-TW" b="0" i="1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i="1" dirty="0" smtClean="0">
                            <a:latin typeface="Monotype Corsiva" pitchFamily="66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altLang="zh-TW" i="1" baseline="-25000" dirty="0" smtClean="0">
                            <a:latin typeface="Monotype Corsiva" pitchFamily="66" charset="0"/>
                          </a:rPr>
                          <m:t>r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dirty="0" smtClean="0">
                    <a:latin typeface="+mj-lt"/>
                  </a:rPr>
                  <a:t/>
                </a:r>
                <a:br>
                  <a:rPr lang="en-US" altLang="zh-TW" dirty="0" smtClean="0">
                    <a:latin typeface="+mj-lt"/>
                  </a:rPr>
                </a:br>
                <a:r>
                  <a:rPr lang="en-US" altLang="zh-TW" dirty="0" smtClean="0">
                    <a:latin typeface="+mj-lt"/>
                  </a:rPr>
                  <a:t>Define a continuous playback of Layer </a:t>
                </a:r>
                <a:r>
                  <a:rPr lang="en-US" altLang="zh-TW" dirty="0" err="1" smtClean="0">
                    <a:latin typeface="Monotype Corsiva" pitchFamily="66" charset="0"/>
                  </a:rPr>
                  <a:t>i</a:t>
                </a:r>
                <a:r>
                  <a:rPr lang="en-US" altLang="zh-TW" dirty="0" smtClean="0">
                    <a:latin typeface="+mj-lt"/>
                  </a:rPr>
                  <a:t> video as one run and its length in terms of the number of display events as </a:t>
                </a:r>
                <a:r>
                  <a:rPr lang="en-US" altLang="zh-TW" i="1" dirty="0" smtClean="0">
                    <a:latin typeface="Monotype Corsiva" pitchFamily="66" charset="0"/>
                  </a:rPr>
                  <a:t>n</a:t>
                </a:r>
                <a:r>
                  <a:rPr lang="en-US" altLang="zh-TW" i="1" baseline="-25000" dirty="0" smtClean="0">
                    <a:latin typeface="Monotype Corsiva" pitchFamily="66" charset="0"/>
                  </a:rPr>
                  <a:t>r</a:t>
                </a:r>
                <a:r>
                  <a:rPr lang="en-US" altLang="zh-TW" dirty="0" smtClean="0">
                    <a:latin typeface="+mj-lt"/>
                  </a:rPr>
                  <a:t> for the r-</a:t>
                </a:r>
                <a:r>
                  <a:rPr lang="en-US" altLang="zh-TW" dirty="0" err="1" smtClean="0">
                    <a:latin typeface="+mj-lt"/>
                  </a:rPr>
                  <a:t>th</a:t>
                </a:r>
                <a:r>
                  <a:rPr lang="en-US" altLang="zh-TW" dirty="0" smtClean="0">
                    <a:latin typeface="+mj-lt"/>
                  </a:rPr>
                  <a:t> run.</a:t>
                </a:r>
              </a:p>
              <a:p>
                <a:r>
                  <a:rPr lang="en-US" altLang="zh-TW" b="1" dirty="0" smtClean="0">
                    <a:latin typeface="Monotype Corsiva" pitchFamily="66" charset="0"/>
                  </a:rPr>
                  <a:t>Playback smoothness </a:t>
                </a:r>
                <a:r>
                  <a:rPr lang="en-US" altLang="zh-TW" dirty="0" smtClean="0">
                    <a:latin typeface="+mj-lt"/>
                  </a:rPr>
                  <a:t>(PS)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TW" b="0" i="1" smtClean="0">
                                <a:latin typeface="Cambria Math"/>
                              </a:rPr>
                              <m:t>𝑟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altLang="zh-TW" i="1" dirty="0" smtClean="0">
                                    <a:latin typeface="Monotype Corsiva" pitchFamily="66" charset="0"/>
                                  </a:rPr>
                                  <m:t>n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i="1" baseline="-25000" dirty="0" smtClean="0">
                                    <a:latin typeface="Monotype Corsiva" pitchFamily="66" charset="0"/>
                                  </a:rPr>
                                  <m:t>r</m:t>
                                </m:r>
                              </m:e>
                            </m:d>
                            <m:r>
                              <a:rPr lang="en-US" altLang="zh-TW" b="0" i="1" baseline="3000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/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𝑁</m:t>
                            </m:r>
                          </m:e>
                        </m:nary>
                      </m:e>
                    </m:rad>
                  </m:oMath>
                </a14:m>
                <a:r>
                  <a:rPr lang="en-US" altLang="zh-TW" dirty="0" smtClean="0">
                    <a:latin typeface="+mj-lt"/>
                  </a:rPr>
                  <a:t> </a:t>
                </a:r>
                <a:endParaRPr lang="zh-TW" alt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144000" cy="4853136"/>
              </a:xfrm>
              <a:blipFill rotWithShape="1">
                <a:blip r:embed="rId3"/>
                <a:stretch>
                  <a:fillRect l="-1467" t="-2638" r="-2467" b="-18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8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Settings(1/3)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850543"/>
              </p:ext>
            </p:extLst>
          </p:nvPr>
        </p:nvGraphicFramePr>
        <p:xfrm>
          <a:off x="899592" y="2060848"/>
          <a:ext cx="7681469" cy="2926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39785"/>
                <a:gridCol w="1446975"/>
                <a:gridCol w="1975549"/>
                <a:gridCol w="1349693"/>
                <a:gridCol w="1069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Resolution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Avg. 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bit-rate</a:t>
                      </a:r>
                      <a:r>
                        <a:rPr lang="en-US" altLang="zh-TW" sz="2800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TW" sz="2800" baseline="0" dirty="0" smtClean="0"/>
                        <a:t>(</a:t>
                      </a:r>
                      <a:r>
                        <a:rPr lang="en-US" altLang="zh-TW" sz="2800" baseline="0" dirty="0" err="1" smtClean="0"/>
                        <a:t>Kpbs</a:t>
                      </a:r>
                      <a:r>
                        <a:rPr lang="en-US" altLang="zh-TW" sz="2800" baseline="0" dirty="0" smtClean="0"/>
                        <a:t>)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err="1" smtClean="0"/>
                        <a:t>std</a:t>
                      </a:r>
                      <a:r>
                        <a:rPr lang="en-US" altLang="zh-TW" sz="2800" dirty="0" smtClean="0"/>
                        <a:t> bit-rate 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deviation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Y-PSNR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Layer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index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320x180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112.84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39.01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35.47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320x180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238.94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88.84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39.44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640x360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363.82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140.33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35.90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99592" y="160963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Table 2: Layer Configuration</a:t>
            </a:r>
            <a:endParaRPr lang="zh-TW" altLang="en-US" sz="28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611560" y="522920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800" i="1" dirty="0" smtClean="0"/>
              <a:t>A(s)</a:t>
            </a:r>
            <a:r>
              <a:rPr lang="en-US" altLang="zh-TW" sz="2800" dirty="0" smtClean="0"/>
              <a:t> = {</a:t>
            </a:r>
            <a:r>
              <a:rPr lang="en-US" altLang="zh-TW" sz="2800" i="1" dirty="0" smtClean="0"/>
              <a:t>A</a:t>
            </a:r>
            <a:r>
              <a:rPr lang="en-US" altLang="zh-TW" sz="2800" i="1" baseline="-25000" dirty="0" smtClean="0"/>
              <a:t>-2</a:t>
            </a:r>
            <a:r>
              <a:rPr lang="en-US" altLang="zh-TW" sz="2800" i="1" dirty="0" smtClean="0"/>
              <a:t>, A</a:t>
            </a:r>
            <a:r>
              <a:rPr lang="en-US" altLang="zh-TW" sz="2800" i="1" baseline="-25000" dirty="0" smtClean="0"/>
              <a:t>-1</a:t>
            </a:r>
            <a:r>
              <a:rPr lang="en-US" altLang="zh-TW" sz="2800" i="1" dirty="0" smtClean="0"/>
              <a:t>, A</a:t>
            </a:r>
            <a:r>
              <a:rPr lang="en-US" altLang="zh-TW" sz="2800" i="1" baseline="-25000" dirty="0" smtClean="0"/>
              <a:t>0</a:t>
            </a:r>
            <a:r>
              <a:rPr lang="en-US" altLang="zh-TW" sz="2800" i="1" dirty="0" smtClean="0"/>
              <a:t>, A</a:t>
            </a:r>
            <a:r>
              <a:rPr lang="en-US" altLang="zh-TW" sz="2800" i="1" baseline="-25000" dirty="0" smtClean="0"/>
              <a:t>1</a:t>
            </a:r>
            <a:r>
              <a:rPr lang="en-US" altLang="zh-TW" sz="2800" i="1" dirty="0" smtClean="0"/>
              <a:t>, A</a:t>
            </a:r>
            <a:r>
              <a:rPr lang="en-US" altLang="zh-TW" sz="2800" i="1" baseline="-25000" dirty="0" smtClean="0"/>
              <a:t>2</a:t>
            </a:r>
            <a:r>
              <a:rPr lang="en-US" altLang="zh-TW" sz="2800" i="1" dirty="0" smtClean="0"/>
              <a:t>, A</a:t>
            </a:r>
            <a:r>
              <a:rPr lang="en-US" altLang="zh-TW" sz="2800" i="1" baseline="-25000" dirty="0" smtClean="0"/>
              <a:t>u</a:t>
            </a:r>
            <a:r>
              <a:rPr lang="en-US" altLang="zh-TW" sz="2800" i="1" dirty="0" smtClean="0"/>
              <a:t>, A</a:t>
            </a:r>
            <a:r>
              <a:rPr lang="en-US" altLang="zh-TW" sz="2800" i="1" baseline="-25000" dirty="0" smtClean="0"/>
              <a:t>w</a:t>
            </a:r>
            <a:r>
              <a:rPr lang="en-US" altLang="zh-TW" sz="2800" dirty="0" smtClean="0"/>
              <a:t>}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/>
              <a:t>For </a:t>
            </a:r>
            <a:r>
              <a:rPr lang="en-US" altLang="zh-TW" sz="2800" i="1" dirty="0" smtClean="0"/>
              <a:t>A</a:t>
            </a:r>
            <a:r>
              <a:rPr lang="en-US" altLang="zh-TW" sz="2800" i="1" baseline="-25000" dirty="0" smtClean="0"/>
              <a:t>w</a:t>
            </a:r>
            <a:r>
              <a:rPr lang="en-US" altLang="zh-TW" sz="2800" dirty="0" smtClean="0"/>
              <a:t>, the client will wait for 700 </a:t>
            </a:r>
            <a:r>
              <a:rPr lang="en-US" altLang="zh-TW" sz="2800" dirty="0" err="1" smtClean="0"/>
              <a:t>ms</a:t>
            </a:r>
            <a:r>
              <a:rPr lang="en-US" altLang="zh-TW" sz="2800" dirty="0" smtClean="0"/>
              <a:t> (one time step)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090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Settings(2/3)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587637"/>
              </p:ext>
            </p:extLst>
          </p:nvPr>
        </p:nvGraphicFramePr>
        <p:xfrm>
          <a:off x="539552" y="2060848"/>
          <a:ext cx="8244332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88487"/>
                <a:gridCol w="1078230"/>
                <a:gridCol w="1259205"/>
                <a:gridCol w="1259205"/>
                <a:gridCol w="12592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State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Bandwidth (</a:t>
                      </a:r>
                      <a:r>
                        <a:rPr lang="en-US" altLang="zh-TW" sz="2800" dirty="0" err="1" smtClean="0"/>
                        <a:t>Kpbs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50.32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180.63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260.38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550.75</a:t>
                      </a:r>
                      <a:endParaRPr lang="zh-TW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Steady state </a:t>
                      </a:r>
                      <a:r>
                        <a:rPr lang="en-US" altLang="zh-TW" sz="2800" dirty="0" err="1" smtClean="0"/>
                        <a:t>prob</a:t>
                      </a:r>
                      <a:r>
                        <a:rPr lang="en-US" altLang="zh-TW" sz="2800" dirty="0" smtClean="0"/>
                        <a:t> (</a:t>
                      </a:r>
                      <a:r>
                        <a:rPr lang="en-US" altLang="zh-TW" sz="2800" b="1" i="1" dirty="0" smtClean="0"/>
                        <a:t>P</a:t>
                      </a:r>
                      <a:r>
                        <a:rPr lang="en-US" altLang="zh-TW" sz="2800" b="1" i="1" baseline="-25000" dirty="0" smtClean="0"/>
                        <a:t>1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0.026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0.102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0.407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0.465</a:t>
                      </a:r>
                      <a:endParaRPr lang="zh-TW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Steady state </a:t>
                      </a:r>
                      <a:r>
                        <a:rPr lang="en-US" altLang="zh-TW" sz="2800" dirty="0" err="1" smtClean="0"/>
                        <a:t>prob</a:t>
                      </a:r>
                      <a:r>
                        <a:rPr lang="en-US" altLang="zh-TW" sz="2800" dirty="0" smtClean="0"/>
                        <a:t> (</a:t>
                      </a:r>
                      <a:r>
                        <a:rPr lang="en-US" altLang="zh-TW" sz="2800" b="1" i="1" dirty="0" smtClean="0"/>
                        <a:t>P</a:t>
                      </a:r>
                      <a:r>
                        <a:rPr lang="en-US" altLang="zh-TW" sz="2800" b="1" i="1" baseline="-25000" dirty="0" smtClean="0"/>
                        <a:t>2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0.103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0.256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0.385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0.256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83568" y="162880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Table 3: State Prob. And Available Bandwidth</a:t>
            </a:r>
            <a:endParaRPr lang="zh-TW" altLang="en-US" sz="2800" b="1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565212" y="4336504"/>
            <a:ext cx="82296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800" dirty="0" smtClean="0"/>
              <a:t>Each layer is chopped into small segments of 17 frames.</a:t>
            </a:r>
          </a:p>
          <a:p>
            <a:r>
              <a:rPr lang="en-US" altLang="zh-TW" sz="2800" dirty="0" smtClean="0"/>
              <a:t>The total number of segments N</a:t>
            </a:r>
            <a:r>
              <a:rPr lang="en-US" altLang="zh-TW" sz="2800" baseline="-25000" dirty="0" smtClean="0"/>
              <a:t>T</a:t>
            </a:r>
            <a:r>
              <a:rPr lang="en-US" altLang="zh-TW" sz="2800" dirty="0" smtClean="0"/>
              <a:t> is 200.</a:t>
            </a:r>
          </a:p>
          <a:p>
            <a:r>
              <a:rPr lang="en-US" altLang="zh-TW" sz="2800" dirty="0" smtClean="0"/>
              <a:t>Frame rate is 24 frames per second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87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Settings(3/3)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352922"/>
              </p:ext>
            </p:extLst>
          </p:nvPr>
        </p:nvGraphicFramePr>
        <p:xfrm>
          <a:off x="971600" y="2111856"/>
          <a:ext cx="7344816" cy="32613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01190"/>
                <a:gridCol w="2563306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1" i="1" dirty="0" smtClean="0"/>
                        <a:t>P</a:t>
                      </a:r>
                      <a:r>
                        <a:rPr lang="en-US" altLang="zh-TW" sz="2800" b="1" i="1" baseline="-25000" dirty="0" smtClean="0"/>
                        <a:t>1</a:t>
                      </a:r>
                      <a:endParaRPr lang="zh-TW" altLang="en-US" sz="2800" b="1" i="1" baseline="-25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i="1" dirty="0" smtClean="0"/>
                        <a:t>P</a:t>
                      </a:r>
                      <a:r>
                        <a:rPr lang="en-US" altLang="zh-TW" sz="2800" b="1" i="1" baseline="-25000" dirty="0" smtClean="0"/>
                        <a:t>2</a:t>
                      </a:r>
                      <a:endParaRPr lang="zh-TW" altLang="en-US" sz="2800" b="1" i="1" baseline="-250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Probability 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Transition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Matrix</a:t>
                      </a:r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Average</a:t>
                      </a:r>
                      <a:r>
                        <a:rPr lang="en-US" altLang="zh-TW" sz="2800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TW" sz="2800" baseline="0" dirty="0" smtClean="0"/>
                        <a:t>bandwidth</a:t>
                      </a:r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337.6 Kbps</a:t>
                      </a:r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292.84 Kbps</a:t>
                      </a:r>
                      <a:endParaRPr lang="zh-TW" altLang="en-US" sz="28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C:\Users\bear\Desktop\matrix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313" y="2904064"/>
            <a:ext cx="2388293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ar\Desktop\matrix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04064"/>
            <a:ext cx="263142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3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Performance Comparison(1/5)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14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048276"/>
              </p:ext>
            </p:extLst>
          </p:nvPr>
        </p:nvGraphicFramePr>
        <p:xfrm>
          <a:off x="1115617" y="1475493"/>
          <a:ext cx="6840759" cy="47263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52789"/>
                <a:gridCol w="488397"/>
                <a:gridCol w="816277"/>
                <a:gridCol w="1128155"/>
                <a:gridCol w="1128155"/>
                <a:gridCol w="1128155"/>
                <a:gridCol w="1598831"/>
              </a:tblGrid>
              <a:tr h="45916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P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B</a:t>
                      </a:r>
                      <a:r>
                        <a:rPr lang="en-US" altLang="zh-TW" sz="2200" baseline="-25000" dirty="0" smtClean="0"/>
                        <a:t>T</a:t>
                      </a:r>
                      <a:endParaRPr lang="zh-TW" altLang="en-US" sz="2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ALG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IR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APQ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PS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Max queue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P</a:t>
                      </a:r>
                      <a:r>
                        <a:rPr lang="en-US" altLang="zh-TW" sz="2200" baseline="-25000" dirty="0" smtClean="0"/>
                        <a:t>1</a:t>
                      </a:r>
                      <a:endParaRPr lang="zh-TW" altLang="en-US" sz="2200" baseline="-25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RA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2.03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117.30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23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OS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2.22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189.72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20.5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RA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1.91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124.45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33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OS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2.19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237.37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30.2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FL(3)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0.07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2.78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314.7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13.6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P</a:t>
                      </a:r>
                      <a:r>
                        <a:rPr lang="en-US" altLang="zh-TW" sz="2200" baseline="-25000" dirty="0" smtClean="0"/>
                        <a:t>2</a:t>
                      </a:r>
                      <a:endParaRPr lang="zh-TW" altLang="en-US" sz="2200" baseline="-25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RA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1.68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155.27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23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OS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1.88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246.54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20.4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RA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1.60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200.5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33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OS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1.87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268.32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30.1</a:t>
                      </a:r>
                      <a:endParaRPr lang="zh-TW" altLang="en-US" sz="2200" dirty="0"/>
                    </a:p>
                  </a:txBody>
                  <a:tcPr anchor="ctr"/>
                </a:tc>
              </a:tr>
              <a:tr h="401463"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FL(2)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0.03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1.93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1176.74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 smtClean="0"/>
                        <a:t>24.7</a:t>
                      </a:r>
                      <a:endParaRPr lang="zh-TW" altLang="en-US" sz="2200" dirty="0"/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971600" y="6228020"/>
                <a:ext cx="70567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smtClean="0"/>
                  <a:t>(for </a:t>
                </a:r>
                <a:r>
                  <a:rPr lang="en-US" altLang="zh-TW" sz="2000" b="1" i="1" dirty="0" smtClean="0"/>
                  <a:t>P</a:t>
                </a:r>
                <a:r>
                  <a:rPr lang="en-US" altLang="zh-TW" sz="2000" b="1" i="1" baseline="-25000" dirty="0" smtClean="0"/>
                  <a:t>1</a:t>
                </a:r>
                <a:r>
                  <a:rPr lang="en-US" altLang="zh-TW" sz="2000" dirty="0" smtClean="0"/>
                  <a:t>, OS uses </a:t>
                </a:r>
                <a14:m>
                  <m:oMath xmlns:m="http://schemas.openxmlformats.org/officeDocument/2006/math">
                    <m:r>
                      <a:rPr lang="zh-TW" altLang="en-US" sz="200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sz="2000" dirty="0" smtClean="0"/>
                  <a:t>=1; for </a:t>
                </a:r>
                <a:r>
                  <a:rPr lang="en-US" altLang="zh-TW" sz="2000" b="1" i="1" dirty="0" smtClean="0"/>
                  <a:t>P</a:t>
                </a:r>
                <a:r>
                  <a:rPr lang="en-US" altLang="zh-TW" sz="2000" b="1" i="1" baseline="-25000" dirty="0" smtClean="0"/>
                  <a:t>2</a:t>
                </a:r>
                <a:r>
                  <a:rPr lang="en-US" altLang="zh-TW" sz="2000" dirty="0" smtClean="0"/>
                  <a:t>, OS uses</a:t>
                </a:r>
                <a14:m>
                  <m:oMath xmlns:m="http://schemas.openxmlformats.org/officeDocument/2006/math">
                    <m:r>
                      <a:rPr lang="en-US" altLang="zh-TW" sz="2000" b="0" i="0" smtClean="0">
                        <a:latin typeface="Cambria Math"/>
                      </a:rPr>
                      <m:t> </m:t>
                    </m:r>
                    <m:r>
                      <a:rPr lang="zh-TW" altLang="en-US" sz="20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sz="2000" dirty="0" smtClean="0"/>
                  <a:t>=2)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228020"/>
                <a:ext cx="7056784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864" t="-7692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1043608" y="1124744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b="1" dirty="0" smtClean="0"/>
              <a:t>Table 4: Playback Performance</a:t>
            </a:r>
            <a:endParaRPr lang="zh-TW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729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Comparison(2/5)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2050" name="Picture 2" descr="C:\Users\bear\Desktop\performanc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12" y="1196752"/>
            <a:ext cx="547077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259632" y="5805264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2000" dirty="0" smtClean="0"/>
              <a:t>The transition matrix is </a:t>
            </a:r>
            <a:r>
              <a:rPr lang="en-US" altLang="zh-TW" sz="2000" b="1" i="1" dirty="0" smtClean="0"/>
              <a:t>P</a:t>
            </a:r>
            <a:r>
              <a:rPr lang="en-US" altLang="zh-TW" sz="2000" b="1" i="1" baseline="-25000" dirty="0" smtClean="0"/>
              <a:t>1</a:t>
            </a:r>
            <a:r>
              <a:rPr lang="en-US" altLang="zh-TW" sz="2000" dirty="0" smtClean="0"/>
              <a:t> and </a:t>
            </a:r>
            <a:r>
              <a:rPr lang="en-US" altLang="zh-TW" sz="2000" b="1" i="1" dirty="0" smtClean="0"/>
              <a:t>B</a:t>
            </a:r>
            <a:r>
              <a:rPr lang="en-US" altLang="zh-TW" sz="2000" b="1" i="1" baseline="-25000" dirty="0" smtClean="0"/>
              <a:t>T</a:t>
            </a:r>
            <a:r>
              <a:rPr lang="en-US" altLang="zh-TW" sz="2000" dirty="0" smtClean="0"/>
              <a:t> = 20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393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Performance Comparison(3/5)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3075" name="Picture 3" descr="C:\Users\bear\Desktop\performance detail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5976664" cy="492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Comparison(4/5)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4098" name="Picture 2" descr="C:\Users\bear\Desktop\Table5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29600" cy="26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11560" y="4565446"/>
                <a:ext cx="792088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sz="2800" dirty="0" smtClean="0"/>
                  <a:t>We  can make a tradeoff between </a:t>
                </a:r>
                <a:r>
                  <a:rPr lang="en-US" altLang="zh-TW" sz="2800" b="1" dirty="0" smtClean="0"/>
                  <a:t>APQ</a:t>
                </a:r>
                <a:r>
                  <a:rPr lang="en-US" altLang="zh-TW" sz="2800" dirty="0" smtClean="0"/>
                  <a:t> and </a:t>
                </a:r>
                <a:r>
                  <a:rPr lang="en-US" altLang="zh-TW" sz="2800" b="1" dirty="0" smtClean="0"/>
                  <a:t>PS</a:t>
                </a:r>
                <a:r>
                  <a:rPr lang="en-US" altLang="zh-TW" sz="2800" dirty="0" smtClean="0"/>
                  <a:t> by adjusting the reward parameter</a:t>
                </a:r>
                <a14:m>
                  <m:oMath xmlns:m="http://schemas.openxmlformats.org/officeDocument/2006/math">
                    <m:r>
                      <a:rPr lang="zh-TW" altLang="en-US" sz="2800" b="1" i="1">
                        <a:latin typeface="Cambria Math"/>
                      </a:rPr>
                      <m:t>𝜶</m:t>
                    </m:r>
                  </m:oMath>
                </a14:m>
                <a:r>
                  <a:rPr lang="en-US" altLang="zh-TW" sz="2800" b="1" dirty="0" smtClean="0"/>
                  <a:t>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zh-TW" sz="2800" dirty="0" smtClean="0"/>
                  <a:t>When we set</a:t>
                </a:r>
                <a14:m>
                  <m:oMath xmlns:m="http://schemas.openxmlformats.org/officeDocument/2006/math">
                    <m:r>
                      <a:rPr lang="en-US" altLang="zh-TW" sz="2800" b="0" i="0" smtClean="0">
                        <a:latin typeface="Cambria Math"/>
                      </a:rPr>
                      <m:t> </m:t>
                    </m:r>
                    <m:r>
                      <a:rPr lang="zh-TW" altLang="en-US" sz="2800" b="1" i="1">
                        <a:latin typeface="Cambria Math"/>
                      </a:rPr>
                      <m:t>𝜶</m:t>
                    </m:r>
                    <m:r>
                      <a:rPr lang="en-US" altLang="zh-TW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sz="2800" dirty="0" smtClean="0"/>
                  <a:t>to 10, which is the extreme case that any action involving layer switching is avoided.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565446"/>
                <a:ext cx="7920880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1308" t="-3020" r="-308" b="-87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2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Comparison(5/5)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5122" name="Picture 2" descr="C:\Users\bear\Desktop\table6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4650"/>
            <a:ext cx="8229600" cy="242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67544" y="4342745"/>
            <a:ext cx="83529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altLang="zh-TW" sz="2500" dirty="0" smtClean="0"/>
              <a:t>When the matrix in the decision process does not match the real situation, the performance degrades slightly, but still in a tolerable range.</a:t>
            </a:r>
          </a:p>
        </p:txBody>
      </p:sp>
    </p:spTree>
    <p:extLst>
      <p:ext uri="{BB962C8B-B14F-4D97-AF65-F5344CB8AC3E}">
        <p14:creationId xmlns:p14="http://schemas.microsoft.com/office/powerpoint/2010/main" val="36114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Introduction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Problem Formulation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Performance Evaluation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Conclusions</a:t>
            </a:r>
            <a:endParaRPr lang="zh-TW" altLang="en-US" sz="40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6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Problem Formulation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Performance Evaluation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Conclusions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7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zh-TW" dirty="0" smtClean="0"/>
              <a:t>Experiment results have show that the proposed solution is feasible and substantially outperforms the existing </a:t>
            </a:r>
            <a:r>
              <a:rPr lang="en-US" altLang="zh-TW" dirty="0" smtClean="0"/>
              <a:t>one.</a:t>
            </a:r>
            <a:endParaRPr lang="en-US" altLang="zh-TW" dirty="0" smtClean="0"/>
          </a:p>
          <a:p>
            <a:pPr algn="just"/>
            <a:r>
              <a:rPr lang="en-US" altLang="zh-TW" dirty="0" smtClean="0"/>
              <a:t>There are several issues worth further investigation.</a:t>
            </a:r>
          </a:p>
          <a:p>
            <a:pPr lvl="1" algn="just"/>
            <a:r>
              <a:rPr lang="en-US" altLang="zh-TW" dirty="0" smtClean="0"/>
              <a:t>To fully utilize the layered feature of SVC.</a:t>
            </a:r>
          </a:p>
          <a:p>
            <a:pPr lvl="1" algn="just"/>
            <a:r>
              <a:rPr lang="en-US" altLang="zh-TW" dirty="0" smtClean="0"/>
              <a:t>How to design an on-line algorithm to estimate the bandwidth transition matrix.</a:t>
            </a:r>
          </a:p>
          <a:p>
            <a:pPr lvl="1" algn="just"/>
            <a:r>
              <a:rPr lang="en-US" altLang="zh-TW" dirty="0" smtClean="0"/>
              <a:t>How to organize the layer segments efficiently and optimize the segment size require.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2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altLang="zh-TW" sz="3500" dirty="0" smtClean="0"/>
              <a:t>To investigate the optimal streaming strategy for Dynamic Adaptive Streaming over HTTP(DASH) in wireless networks.</a:t>
            </a:r>
          </a:p>
          <a:p>
            <a:pPr algn="just"/>
            <a:r>
              <a:rPr lang="en-US" altLang="zh-TW" sz="3500" dirty="0" smtClean="0"/>
              <a:t>To Formulate the rate adaptation problem as a finite Markov Decision Process(MDP).</a:t>
            </a:r>
            <a:endParaRPr lang="en-US" altLang="zh-TW" sz="3500" dirty="0"/>
          </a:p>
          <a:p>
            <a:pPr algn="just"/>
            <a:r>
              <a:rPr lang="en-US" altLang="zh-TW" sz="3500" dirty="0" smtClean="0"/>
              <a:t>To evaluate the proposed streaming strategy and compare it with existing work.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1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Introduction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Formulation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Performance Evaluation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Conclusions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7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Problem </a:t>
            </a:r>
            <a:r>
              <a:rPr lang="en-US" altLang="zh-TW" b="1" dirty="0" smtClean="0"/>
              <a:t>Formulation(1/4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State at step </a:t>
            </a:r>
            <a:r>
              <a:rPr lang="en-US" altLang="zh-TW" i="1" dirty="0" smtClean="0"/>
              <a:t>t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i="1" dirty="0" err="1" smtClean="0"/>
              <a:t>s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 = (</a:t>
            </a:r>
            <a:r>
              <a:rPr lang="en-US" altLang="zh-TW" i="1" dirty="0" err="1" smtClean="0"/>
              <a:t>q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, </a:t>
            </a:r>
            <a:r>
              <a:rPr lang="zh-TW" altLang="en-US" dirty="0" smtClean="0"/>
              <a:t>∆</a:t>
            </a:r>
            <a:r>
              <a:rPr lang="en-US" altLang="zh-TW" i="1" dirty="0" err="1" smtClean="0"/>
              <a:t>q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, </a:t>
            </a:r>
            <a:r>
              <a:rPr lang="en-US" altLang="zh-TW" i="1" dirty="0" err="1" smtClean="0"/>
              <a:t>v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, </a:t>
            </a:r>
            <a:r>
              <a:rPr lang="zh-TW" altLang="en-US" dirty="0" smtClean="0"/>
              <a:t>∆</a:t>
            </a:r>
            <a:r>
              <a:rPr lang="en-US" altLang="zh-TW" i="1" dirty="0" err="1" smtClean="0"/>
              <a:t>v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, </a:t>
            </a:r>
            <a:r>
              <a:rPr lang="en-US" altLang="zh-TW" i="1" dirty="0" err="1" smtClean="0"/>
              <a:t>bw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, </a:t>
            </a:r>
            <a:r>
              <a:rPr lang="en-US" altLang="zh-TW" i="1" dirty="0" err="1" smtClean="0"/>
              <a:t>d</a:t>
            </a:r>
            <a:r>
              <a:rPr lang="en-US" altLang="zh-TW" i="1" baseline="-25000" dirty="0" err="1" smtClean="0"/>
              <a:t>t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b="1" i="1" dirty="0" err="1" smtClean="0"/>
              <a:t>q</a:t>
            </a:r>
            <a:r>
              <a:rPr lang="en-US" altLang="zh-TW" b="1" i="1" baseline="-25000" dirty="0" err="1" smtClean="0"/>
              <a:t>t</a:t>
            </a:r>
            <a:r>
              <a:rPr lang="en-US" altLang="zh-TW" i="1" baseline="-25000" dirty="0" smtClean="0"/>
              <a:t> </a:t>
            </a:r>
            <a:r>
              <a:rPr lang="en-US" altLang="zh-TW" dirty="0" smtClean="0"/>
              <a:t>is the queue length in terms of the number of buffered frames.</a:t>
            </a:r>
          </a:p>
          <a:p>
            <a:pPr lvl="1"/>
            <a:r>
              <a:rPr lang="zh-TW" altLang="en-US" b="1" dirty="0" smtClean="0"/>
              <a:t>∆</a:t>
            </a:r>
            <a:r>
              <a:rPr lang="en-US" altLang="zh-TW" b="1" i="1" dirty="0" err="1" smtClean="0"/>
              <a:t>q</a:t>
            </a:r>
            <a:r>
              <a:rPr lang="en-US" altLang="zh-TW" b="1" i="1" baseline="-25000" dirty="0" err="1" smtClean="0"/>
              <a:t>t</a:t>
            </a:r>
            <a:r>
              <a:rPr lang="en-US" altLang="zh-TW" b="1" i="1" baseline="-25000" dirty="0" smtClean="0"/>
              <a:t> </a:t>
            </a:r>
            <a:r>
              <a:rPr lang="en-US" altLang="zh-TW" dirty="0" smtClean="0"/>
              <a:t>is the queue variation. </a:t>
            </a:r>
            <a:r>
              <a:rPr lang="en-US" altLang="zh-TW" dirty="0" err="1" smtClean="0"/>
              <a:t>i.e</a:t>
            </a:r>
            <a:r>
              <a:rPr lang="en-US" altLang="zh-TW" dirty="0" smtClean="0"/>
              <a:t>, </a:t>
            </a:r>
            <a:r>
              <a:rPr lang="zh-TW" altLang="en-US" dirty="0" smtClean="0"/>
              <a:t>∆</a:t>
            </a:r>
            <a:r>
              <a:rPr lang="en-US" altLang="zh-TW" i="1" dirty="0" err="1" smtClean="0"/>
              <a:t>q</a:t>
            </a:r>
            <a:r>
              <a:rPr lang="en-US" altLang="zh-TW" i="1" baseline="-25000" dirty="0" err="1" smtClean="0"/>
              <a:t>t</a:t>
            </a:r>
            <a:r>
              <a:rPr lang="en-US" altLang="zh-TW" i="1" baseline="-25000" dirty="0" smtClean="0"/>
              <a:t> </a:t>
            </a:r>
            <a:r>
              <a:rPr lang="en-US" altLang="zh-TW" dirty="0" smtClean="0"/>
              <a:t>=</a:t>
            </a:r>
            <a:r>
              <a:rPr lang="en-US" altLang="zh-TW" i="1" baseline="-25000" dirty="0" smtClean="0"/>
              <a:t> </a:t>
            </a:r>
            <a:r>
              <a:rPr lang="en-US" altLang="zh-TW" i="1" dirty="0" err="1" smtClean="0"/>
              <a:t>q</a:t>
            </a:r>
            <a:r>
              <a:rPr lang="en-US" altLang="zh-TW" i="1" baseline="-25000" dirty="0" err="1" smtClean="0"/>
              <a:t>t</a:t>
            </a:r>
            <a:r>
              <a:rPr lang="en-US" altLang="zh-TW" i="1" baseline="-25000" dirty="0" smtClean="0"/>
              <a:t> </a:t>
            </a:r>
            <a:r>
              <a:rPr lang="en-US" altLang="zh-TW" dirty="0" smtClean="0"/>
              <a:t>–</a:t>
            </a:r>
            <a:r>
              <a:rPr lang="en-US" altLang="zh-TW" i="1" baseline="-25000" dirty="0" smtClean="0"/>
              <a:t> </a:t>
            </a:r>
            <a:r>
              <a:rPr lang="en-US" altLang="zh-TW" i="1" dirty="0" smtClean="0"/>
              <a:t>q</a:t>
            </a:r>
            <a:r>
              <a:rPr lang="en-US" altLang="zh-TW" i="1" baseline="-25000" dirty="0" smtClean="0"/>
              <a:t>t-1</a:t>
            </a:r>
          </a:p>
          <a:p>
            <a:pPr lvl="1"/>
            <a:r>
              <a:rPr lang="en-US" altLang="zh-TW" b="1" i="1" dirty="0" err="1" smtClean="0"/>
              <a:t>v</a:t>
            </a:r>
            <a:r>
              <a:rPr lang="en-US" altLang="zh-TW" b="1" i="1" baseline="-25000" dirty="0" err="1" smtClean="0"/>
              <a:t>t</a:t>
            </a:r>
            <a:r>
              <a:rPr lang="en-US" altLang="zh-TW" b="1" i="1" baseline="-25000" dirty="0" smtClean="0"/>
              <a:t> </a:t>
            </a:r>
            <a:r>
              <a:rPr lang="en-US" altLang="zh-TW" dirty="0" smtClean="0"/>
              <a:t>is the version index of the last received segment.</a:t>
            </a:r>
          </a:p>
          <a:p>
            <a:pPr lvl="1"/>
            <a:r>
              <a:rPr lang="zh-TW" altLang="en-US" b="1" dirty="0" smtClean="0"/>
              <a:t>∆</a:t>
            </a:r>
            <a:r>
              <a:rPr lang="en-US" altLang="zh-TW" b="1" i="1" dirty="0" err="1" smtClean="0"/>
              <a:t>v</a:t>
            </a:r>
            <a:r>
              <a:rPr lang="en-US" altLang="zh-TW" b="1" i="1" baseline="-25000" dirty="0" err="1" smtClean="0"/>
              <a:t>t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the difference of video versions requested in consecutive steps.</a:t>
            </a:r>
          </a:p>
          <a:p>
            <a:pPr lvl="1"/>
            <a:r>
              <a:rPr lang="en-US" altLang="zh-TW" b="1" i="1" dirty="0" err="1" smtClean="0"/>
              <a:t>bw</a:t>
            </a:r>
            <a:r>
              <a:rPr lang="en-US" altLang="zh-TW" b="1" i="1" baseline="-25000" dirty="0" err="1" smtClean="0"/>
              <a:t>t</a:t>
            </a:r>
            <a:r>
              <a:rPr lang="en-US" altLang="zh-TW" b="1" i="1" baseline="-25000" dirty="0" smtClean="0"/>
              <a:t> </a:t>
            </a:r>
            <a:r>
              <a:rPr lang="en-US" altLang="zh-TW" i="1" baseline="-25000" dirty="0" smtClean="0"/>
              <a:t> </a:t>
            </a:r>
            <a:r>
              <a:rPr lang="en-US" altLang="zh-TW" dirty="0" smtClean="0"/>
              <a:t>is the available bandwidth at step </a:t>
            </a:r>
            <a:r>
              <a:rPr lang="en-US" altLang="zh-TW" i="1" dirty="0" smtClean="0"/>
              <a:t>t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b="1" i="1" dirty="0" err="1" smtClean="0"/>
              <a:t>d</a:t>
            </a:r>
            <a:r>
              <a:rPr lang="en-US" altLang="zh-TW" b="1" i="1" baseline="-25000" dirty="0" err="1" smtClean="0"/>
              <a:t>t</a:t>
            </a:r>
            <a:r>
              <a:rPr lang="en-US" altLang="zh-TW" i="1" baseline="-25000" dirty="0" smtClean="0"/>
              <a:t>  </a:t>
            </a:r>
            <a:r>
              <a:rPr lang="en-US" altLang="zh-TW" dirty="0" smtClean="0"/>
              <a:t>is the number of received segments.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5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Problem </a:t>
            </a:r>
            <a:r>
              <a:rPr lang="en-US" altLang="zh-TW" b="1" dirty="0" smtClean="0"/>
              <a:t>Formulation(2/4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000" dirty="0" smtClean="0"/>
              <a:t>Action set:</a:t>
            </a:r>
            <a:br>
              <a:rPr lang="en-US" altLang="zh-TW" sz="3000" dirty="0" smtClean="0"/>
            </a:br>
            <a:r>
              <a:rPr lang="en-US" altLang="zh-TW" sz="3000" dirty="0" smtClean="0"/>
              <a:t>A(s) = {A</a:t>
            </a:r>
            <a:r>
              <a:rPr lang="en-US" altLang="zh-TW" sz="3000" baseline="-25000" dirty="0" smtClean="0"/>
              <a:t>i</a:t>
            </a:r>
            <a:r>
              <a:rPr lang="en-US" altLang="zh-TW" sz="3000" dirty="0" smtClean="0"/>
              <a:t>, A</a:t>
            </a:r>
            <a:r>
              <a:rPr lang="en-US" altLang="zh-TW" sz="3000" baseline="-25000" dirty="0" smtClean="0"/>
              <a:t>u</a:t>
            </a:r>
            <a:r>
              <a:rPr lang="en-US" altLang="zh-TW" sz="3000" dirty="0" smtClean="0"/>
              <a:t>, A</a:t>
            </a:r>
            <a:r>
              <a:rPr lang="en-US" altLang="zh-TW" sz="3000" baseline="-25000" dirty="0" smtClean="0"/>
              <a:t>w</a:t>
            </a:r>
            <a:r>
              <a:rPr lang="en-US" altLang="zh-TW" sz="3000" dirty="0" smtClean="0"/>
              <a:t>}</a:t>
            </a:r>
          </a:p>
          <a:p>
            <a:pPr lvl="1"/>
            <a:r>
              <a:rPr lang="en-US" altLang="zh-TW" sz="3000" b="1" dirty="0" smtClean="0"/>
              <a:t>A</a:t>
            </a:r>
            <a:r>
              <a:rPr lang="en-US" altLang="zh-TW" sz="3000" b="1" baseline="-25000" dirty="0" smtClean="0"/>
              <a:t>i</a:t>
            </a:r>
            <a:r>
              <a:rPr lang="en-US" altLang="zh-TW" sz="3000" dirty="0" smtClean="0"/>
              <a:t> (</a:t>
            </a:r>
            <a:r>
              <a:rPr lang="en-US" altLang="zh-TW" sz="3000" dirty="0" err="1" smtClean="0"/>
              <a:t>i</a:t>
            </a:r>
            <a:r>
              <a:rPr lang="en-US" altLang="zh-TW" sz="3000" dirty="0" smtClean="0"/>
              <a:t> = -</a:t>
            </a:r>
            <a:r>
              <a:rPr lang="en-US" altLang="zh-TW" sz="3000" i="1" dirty="0" smtClean="0"/>
              <a:t>L</a:t>
            </a:r>
            <a:r>
              <a:rPr lang="en-US" altLang="zh-TW" sz="3000" dirty="0" smtClean="0"/>
              <a:t>+1, …, </a:t>
            </a:r>
            <a:r>
              <a:rPr lang="en-US" altLang="zh-TW" sz="3000" i="1" dirty="0" smtClean="0"/>
              <a:t>L</a:t>
            </a:r>
            <a:r>
              <a:rPr lang="en-US" altLang="zh-TW" sz="3000" dirty="0" smtClean="0"/>
              <a:t>-1) means to request the next segment with </a:t>
            </a:r>
            <a:r>
              <a:rPr lang="en-US" altLang="zh-TW" sz="3000" dirty="0" err="1" smtClean="0">
                <a:latin typeface="Monotype Corsiva" pitchFamily="66" charset="0"/>
              </a:rPr>
              <a:t>i</a:t>
            </a:r>
            <a:r>
              <a:rPr lang="en-US" altLang="zh-TW" sz="3000" dirty="0" smtClean="0"/>
              <a:t> layer higher or lower than the current one.</a:t>
            </a:r>
            <a:br>
              <a:rPr lang="en-US" altLang="zh-TW" sz="3000" dirty="0" smtClean="0"/>
            </a:br>
            <a:r>
              <a:rPr lang="en-US" altLang="zh-TW" sz="3000" i="1" dirty="0" smtClean="0"/>
              <a:t>L</a:t>
            </a:r>
            <a:r>
              <a:rPr lang="en-US" altLang="zh-TW" sz="3000" dirty="0" smtClean="0"/>
              <a:t> is the number of versions.</a:t>
            </a:r>
            <a:endParaRPr lang="en-US" altLang="zh-TW" sz="3000" dirty="0"/>
          </a:p>
          <a:p>
            <a:pPr lvl="1"/>
            <a:r>
              <a:rPr lang="en-US" altLang="zh-TW" sz="3000" b="1" dirty="0" smtClean="0"/>
              <a:t>A</a:t>
            </a:r>
            <a:r>
              <a:rPr lang="en-US" altLang="zh-TW" sz="3000" b="1" baseline="-25000" dirty="0" smtClean="0"/>
              <a:t>u</a:t>
            </a:r>
            <a:r>
              <a:rPr lang="en-US" altLang="zh-TW" sz="3000" dirty="0" smtClean="0"/>
              <a:t> means to “upgrade” the last received segment.</a:t>
            </a:r>
          </a:p>
          <a:p>
            <a:pPr lvl="1"/>
            <a:r>
              <a:rPr lang="en-US" altLang="zh-TW" sz="3000" b="1" dirty="0" smtClean="0"/>
              <a:t>A</a:t>
            </a:r>
            <a:r>
              <a:rPr lang="en-US" altLang="zh-TW" sz="3000" b="1" baseline="-25000" dirty="0" smtClean="0"/>
              <a:t>w</a:t>
            </a:r>
            <a:r>
              <a:rPr lang="en-US" altLang="zh-TW" sz="3000" baseline="-25000" dirty="0" smtClean="0"/>
              <a:t> </a:t>
            </a:r>
            <a:r>
              <a:rPr lang="en-US" altLang="zh-TW" sz="3000" dirty="0" smtClean="0"/>
              <a:t>means to wait for  a time duration of </a:t>
            </a:r>
            <a:r>
              <a:rPr lang="en-US" altLang="zh-TW" sz="3000" i="1" dirty="0" err="1" smtClean="0"/>
              <a:t>T</a:t>
            </a:r>
            <a:r>
              <a:rPr lang="en-US" altLang="zh-TW" sz="3000" i="1" baseline="-25000" dirty="0" err="1" smtClean="0"/>
              <a:t>s</a:t>
            </a:r>
            <a:r>
              <a:rPr lang="en-US" altLang="zh-TW" sz="3000" i="1" baseline="-25000" dirty="0" smtClean="0"/>
              <a:t>.</a:t>
            </a:r>
            <a:br>
              <a:rPr lang="en-US" altLang="zh-TW" sz="3000" i="1" baseline="-25000" dirty="0" smtClean="0"/>
            </a:br>
            <a:r>
              <a:rPr lang="en-US" altLang="zh-TW" sz="3000" dirty="0" smtClean="0"/>
              <a:t>(</a:t>
            </a:r>
            <a:r>
              <a:rPr lang="en-US" altLang="zh-TW" sz="3000" i="1" dirty="0" err="1" smtClean="0"/>
              <a:t>T</a:t>
            </a:r>
            <a:r>
              <a:rPr lang="en-US" altLang="zh-TW" sz="3000" i="1" baseline="-25000" dirty="0" err="1" smtClean="0"/>
              <a:t>s</a:t>
            </a:r>
            <a:r>
              <a:rPr lang="en-US" altLang="zh-TW" sz="3000" i="1" baseline="-25000" dirty="0" smtClean="0"/>
              <a:t> </a:t>
            </a:r>
            <a:r>
              <a:rPr lang="en-US" altLang="zh-TW" sz="3000" dirty="0" smtClean="0"/>
              <a:t>is the constant playback time of segment)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2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Problem Formulation(3/4)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583038"/>
              </p:ext>
            </p:extLst>
          </p:nvPr>
        </p:nvGraphicFramePr>
        <p:xfrm>
          <a:off x="1766069" y="1556792"/>
          <a:ext cx="5770984" cy="2362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85492"/>
                <a:gridCol w="288549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i="1" dirty="0" err="1" smtClean="0"/>
                        <a:t>s</a:t>
                      </a:r>
                      <a:r>
                        <a:rPr lang="en-US" altLang="zh-TW" sz="2500" i="1" baseline="-25000" dirty="0" err="1" smtClean="0"/>
                        <a:t>t</a:t>
                      </a:r>
                      <a:r>
                        <a:rPr lang="en-US" altLang="zh-TW" sz="2500" i="1" baseline="0" dirty="0" smtClean="0"/>
                        <a:t> = s</a:t>
                      </a:r>
                      <a:endParaRPr lang="zh-TW" altLang="en-US" sz="25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i="1" dirty="0" smtClean="0"/>
                        <a:t>R(s)</a:t>
                      </a:r>
                      <a:endParaRPr lang="zh-TW" altLang="en-US" sz="2500" i="1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(*, *, *, *, N</a:t>
                      </a:r>
                      <a:r>
                        <a:rPr lang="en-US" altLang="zh-TW" sz="2500" baseline="-25000" dirty="0" smtClean="0"/>
                        <a:t>T</a:t>
                      </a:r>
                      <a:r>
                        <a:rPr lang="en-US" altLang="zh-TW" sz="2500" dirty="0" smtClean="0"/>
                        <a:t>)</a:t>
                      </a:r>
                      <a:endParaRPr lang="zh-TW" alt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0</a:t>
                      </a:r>
                      <a:endParaRPr lang="zh-TW" altLang="en-US" sz="250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(0, *, *, *, *)</a:t>
                      </a:r>
                      <a:endParaRPr lang="zh-TW" alt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dirty="0" smtClean="0"/>
                        <a:t>-</a:t>
                      </a:r>
                      <a:r>
                        <a:rPr lang="en-US" altLang="zh-TW" sz="2500" i="1" dirty="0" smtClean="0"/>
                        <a:t>F</a:t>
                      </a:r>
                      <a:r>
                        <a:rPr lang="en-US" altLang="zh-TW" sz="2500" dirty="0" smtClean="0"/>
                        <a:t> + </a:t>
                      </a:r>
                      <a:r>
                        <a:rPr lang="zh-TW" altLang="en-US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en-US" altLang="zh-TW" sz="25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zh-TW" altLang="en-US" sz="25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(</a:t>
                      </a:r>
                      <a:r>
                        <a:rPr lang="en-US" altLang="zh-TW" sz="2500" i="1" dirty="0" smtClean="0"/>
                        <a:t>F</a:t>
                      </a:r>
                      <a:r>
                        <a:rPr lang="en-US" altLang="zh-TW" sz="2500" baseline="30000" dirty="0" smtClean="0"/>
                        <a:t>+</a:t>
                      </a:r>
                      <a:r>
                        <a:rPr lang="en-US" altLang="zh-TW" sz="2500" baseline="0" dirty="0" smtClean="0"/>
                        <a:t>, *, *, *, *)</a:t>
                      </a:r>
                      <a:endParaRPr lang="zh-TW" altLang="en-US" sz="2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500" dirty="0" smtClean="0"/>
                        <a:t>-</a:t>
                      </a:r>
                      <a:r>
                        <a:rPr lang="en-US" altLang="zh-TW" sz="2500" i="1" dirty="0" smtClean="0"/>
                        <a:t>F</a:t>
                      </a:r>
                      <a:r>
                        <a:rPr lang="en-US" altLang="zh-TW" sz="2500" dirty="0" smtClean="0"/>
                        <a:t> - </a:t>
                      </a:r>
                      <a:r>
                        <a:rPr lang="zh-TW" altLang="en-US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en-US" altLang="zh-TW" sz="25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zh-TW" altLang="en-US" sz="25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(*, </a:t>
                      </a:r>
                      <a:r>
                        <a:rPr lang="zh-TW" altLang="en-US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en-US" altLang="zh-TW" sz="25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q, *, </a:t>
                      </a:r>
                      <a:r>
                        <a:rPr lang="zh-TW" altLang="en-US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en-US" altLang="zh-TW" sz="25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v, *)</a:t>
                      </a:r>
                      <a:endParaRPr lang="zh-TW" alt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500" dirty="0" smtClean="0"/>
                        <a:t>Min(-</a:t>
                      </a:r>
                      <a:r>
                        <a:rPr lang="el-GR" altLang="zh-TW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US" altLang="zh-TW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zh-TW" altLang="en-US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en-US" altLang="zh-TW" sz="25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|, -|</a:t>
                      </a:r>
                      <a:r>
                        <a:rPr lang="zh-TW" altLang="en-US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en-US" altLang="zh-TW" sz="25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altLang="zh-TW" sz="2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altLang="zh-TW" sz="2500" dirty="0" smtClean="0"/>
                        <a:t>)</a:t>
                      </a:r>
                      <a:endParaRPr lang="zh-TW" altLang="en-US" sz="2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63688" y="1196752"/>
            <a:ext cx="57606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500" b="1" dirty="0" smtClean="0"/>
              <a:t>Table 1: Rewards Associated with States</a:t>
            </a:r>
            <a:endParaRPr lang="zh-TW" altLang="en-US" sz="25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36512" y="3955990"/>
            <a:ext cx="9144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500" b="1" dirty="0" smtClean="0"/>
              <a:t>N</a:t>
            </a:r>
            <a:r>
              <a:rPr lang="en-US" altLang="zh-TW" sz="2500" b="1" baseline="-25000" dirty="0" smtClean="0"/>
              <a:t>T</a:t>
            </a:r>
            <a:r>
              <a:rPr lang="en-US" altLang="zh-TW" sz="2500" baseline="-25000" dirty="0" smtClean="0"/>
              <a:t> </a:t>
            </a:r>
            <a:r>
              <a:rPr lang="en-US" altLang="zh-TW" sz="2500" dirty="0" smtClean="0"/>
              <a:t>is the total number of segments the client needs to request.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500" b="1" dirty="0" smtClean="0"/>
              <a:t>F </a:t>
            </a:r>
            <a:r>
              <a:rPr lang="en-US" altLang="zh-TW" sz="2500" dirty="0" smtClean="0"/>
              <a:t>= B</a:t>
            </a:r>
            <a:r>
              <a:rPr lang="en-US" altLang="zh-TW" sz="2500" baseline="-25000" dirty="0" smtClean="0"/>
              <a:t>T</a:t>
            </a:r>
            <a:r>
              <a:rPr lang="en-US" altLang="zh-TW" sz="2500" dirty="0" smtClean="0"/>
              <a:t> × N</a:t>
            </a:r>
            <a:r>
              <a:rPr lang="en-US" altLang="zh-TW" sz="2500" baseline="-25000" dirty="0" smtClean="0"/>
              <a:t>s</a:t>
            </a:r>
            <a:br>
              <a:rPr lang="en-US" altLang="zh-TW" sz="2500" baseline="-25000" dirty="0" smtClean="0"/>
            </a:br>
            <a:r>
              <a:rPr lang="en-US" altLang="zh-TW" sz="2500" b="1" dirty="0" smtClean="0"/>
              <a:t>B</a:t>
            </a:r>
            <a:r>
              <a:rPr lang="en-US" altLang="zh-TW" sz="2500" b="1" baseline="-25000" dirty="0" smtClean="0"/>
              <a:t>T</a:t>
            </a:r>
            <a:r>
              <a:rPr lang="en-US" altLang="zh-TW" sz="2500" baseline="-25000" dirty="0" smtClean="0"/>
              <a:t> </a:t>
            </a:r>
            <a:r>
              <a:rPr lang="en-US" altLang="zh-TW" sz="2500" dirty="0" smtClean="0"/>
              <a:t>is the target buffer size in terms of the number of segments.</a:t>
            </a:r>
            <a:br>
              <a:rPr lang="en-US" altLang="zh-TW" sz="2500" dirty="0" smtClean="0"/>
            </a:br>
            <a:r>
              <a:rPr lang="en-US" altLang="zh-TW" sz="2500" b="1" dirty="0" smtClean="0"/>
              <a:t>N</a:t>
            </a:r>
            <a:r>
              <a:rPr lang="en-US" altLang="zh-TW" sz="2500" b="1" baseline="-25000" dirty="0" smtClean="0"/>
              <a:t>s</a:t>
            </a:r>
            <a:r>
              <a:rPr lang="en-US" altLang="zh-TW" sz="2500" baseline="-25000" dirty="0" smtClean="0"/>
              <a:t> </a:t>
            </a:r>
            <a:r>
              <a:rPr lang="en-US" altLang="zh-TW" sz="2500" dirty="0" smtClean="0"/>
              <a:t>is the number of frames per segment.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500" b="1" i="1" dirty="0" smtClean="0"/>
              <a:t>F</a:t>
            </a:r>
            <a:r>
              <a:rPr lang="en-US" altLang="zh-TW" sz="2500" b="1" baseline="30000" dirty="0" smtClean="0"/>
              <a:t>+ </a:t>
            </a:r>
            <a:r>
              <a:rPr lang="en-US" altLang="zh-TW" sz="2500" dirty="0" smtClean="0"/>
              <a:t>means the number of buffered frames is larger than B</a:t>
            </a:r>
            <a:r>
              <a:rPr lang="en-US" altLang="zh-TW" sz="2500" baseline="-25000" dirty="0" smtClean="0"/>
              <a:t>T</a:t>
            </a:r>
            <a:r>
              <a:rPr lang="en-US" altLang="zh-TW" sz="2500" dirty="0" smtClean="0"/>
              <a:t> × N</a:t>
            </a:r>
            <a:r>
              <a:rPr lang="en-US" altLang="zh-TW" sz="2500" baseline="-25000" dirty="0" smtClean="0"/>
              <a:t>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altLang="zh-TW" sz="2500" b="1" dirty="0" smtClean="0">
                <a:solidFill>
                  <a:srgbClr val="FF0000"/>
                </a:solidFill>
              </a:rPr>
              <a:t>α</a:t>
            </a:r>
            <a:r>
              <a:rPr lang="en-US" altLang="zh-TW" sz="2500" dirty="0" smtClean="0"/>
              <a:t> to make a trade-off between average playback quality and playback smoothness.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3604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Problem Formulation(4/4)</a:t>
            </a:r>
            <a:endParaRPr lang="zh-TW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The state-value function: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/>
                      </a:rPr>
                      <m:t>𝛾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dirty="0" smtClean="0"/>
                  <a:t>is the discounting rate 0 </a:t>
                </a:r>
                <a:r>
                  <a:rPr lang="zh-TW" altLang="en-US" dirty="0" smtClean="0"/>
                  <a:t>≤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a:rPr lang="zh-TW" altLang="en-US" i="1">
                        <a:latin typeface="Cambria Math"/>
                      </a:rPr>
                      <m:t>𝛾</m:t>
                    </m:r>
                  </m:oMath>
                </a14:m>
                <a:r>
                  <a:rPr lang="zh-TW" altLang="en-US" dirty="0" smtClean="0"/>
                  <a:t> ≤</a:t>
                </a:r>
                <a:r>
                  <a:rPr lang="en-US" altLang="zh-TW" dirty="0" smtClean="0"/>
                  <a:t> </a:t>
                </a:r>
                <a:r>
                  <a:rPr lang="en-US" altLang="zh-TW" dirty="0" smtClean="0"/>
                  <a:t>1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  In our case, we can set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a:rPr lang="zh-TW" altLang="en-US" i="1">
                        <a:latin typeface="Cambria Math"/>
                      </a:rPr>
                      <m:t>𝛾</m:t>
                    </m:r>
                    <m:r>
                      <a:rPr lang="en-US" altLang="zh-TW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dirty="0" smtClean="0"/>
                  <a:t>to 1.</a:t>
                </a:r>
                <a:endParaRPr lang="en-US" altLang="zh-TW" dirty="0" smtClean="0"/>
              </a:p>
              <a:p>
                <a:r>
                  <a:rPr lang="en-US" altLang="zh-TW" dirty="0" smtClean="0"/>
                  <a:t>An optimal strategy: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V</a:t>
                </a:r>
                <a:r>
                  <a:rPr lang="en-US" altLang="zh-TW" baseline="30000" dirty="0" smtClean="0"/>
                  <a:t>*</a:t>
                </a:r>
                <a:r>
                  <a:rPr lang="en-US" altLang="zh-TW" dirty="0" smtClean="0"/>
                  <a:t>(s) is the optimal value function.</a:t>
                </a:r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3"/>
                <a:stretch>
                  <a:fillRect l="-1630" t="-2638" b="-33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1029" name="Picture 5" descr="C:\Users\bear\Desktop\daum_equation_13478002247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53322"/>
            <a:ext cx="63246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ear\Desktop\daum_equation_134780035919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820" y="2132856"/>
            <a:ext cx="48291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0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Introduction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Problem Formulation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Performance Evaluation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4000" dirty="0" smtClean="0"/>
              <a:t>Conclusions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AC5-AED7-4217-BD2C-58F3A6944DD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6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1391</Words>
  <Application>Microsoft Office PowerPoint</Application>
  <PresentationFormat>如螢幕大小 (4:3)</PresentationFormat>
  <Paragraphs>292</Paragraphs>
  <Slides>20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Adaptive Scalable Video Streaming in Wireless Networks</vt:lpstr>
      <vt:lpstr>Outline</vt:lpstr>
      <vt:lpstr>Introduction</vt:lpstr>
      <vt:lpstr>Outline</vt:lpstr>
      <vt:lpstr>Problem Formulation(1/4)</vt:lpstr>
      <vt:lpstr>Problem Formulation(2/4)</vt:lpstr>
      <vt:lpstr>Problem Formulation(3/4)</vt:lpstr>
      <vt:lpstr>Problem Formulation(4/4)</vt:lpstr>
      <vt:lpstr>Outline</vt:lpstr>
      <vt:lpstr>QoE Metrics</vt:lpstr>
      <vt:lpstr>Experimental Settings(1/3)</vt:lpstr>
      <vt:lpstr>Experimental Settings(2/3)</vt:lpstr>
      <vt:lpstr>Experimental Settings(3/3)</vt:lpstr>
      <vt:lpstr>Performance Comparison(1/5)</vt:lpstr>
      <vt:lpstr>Performance Comparison(2/5)</vt:lpstr>
      <vt:lpstr>Performance Comparison(3/5)</vt:lpstr>
      <vt:lpstr>Performance Comparison(4/5)</vt:lpstr>
      <vt:lpstr>Performance Comparison(5/5)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Scalable Video Streaming in Wireless Networks</dc:title>
  <dc:creator>bear</dc:creator>
  <cp:lastModifiedBy>bear</cp:lastModifiedBy>
  <cp:revision>45</cp:revision>
  <dcterms:created xsi:type="dcterms:W3CDTF">2012-09-16T07:00:33Z</dcterms:created>
  <dcterms:modified xsi:type="dcterms:W3CDTF">2012-09-19T08:01:46Z</dcterms:modified>
</cp:coreProperties>
</file>