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7" r:id="rId3"/>
    <p:sldId id="278" r:id="rId4"/>
    <p:sldId id="279" r:id="rId5"/>
    <p:sldId id="280" r:id="rId6"/>
    <p:sldId id="281" r:id="rId7"/>
    <p:sldId id="282" r:id="rId8"/>
    <p:sldId id="283" r:id="rId9"/>
    <p:sldId id="284" r:id="rId10"/>
    <p:sldId id="291" r:id="rId11"/>
    <p:sldId id="292" r:id="rId12"/>
    <p:sldId id="293" r:id="rId13"/>
    <p:sldId id="294" r:id="rId14"/>
    <p:sldId id="295" r:id="rId15"/>
    <p:sldId id="296" r:id="rId16"/>
    <p:sldId id="285" r:id="rId17"/>
    <p:sldId id="286" r:id="rId18"/>
    <p:sldId id="287" r:id="rId19"/>
    <p:sldId id="288" r:id="rId20"/>
    <p:sldId id="302" r:id="rId21"/>
    <p:sldId id="290"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8" autoAdjust="0"/>
    <p:restoredTop sz="83747" autoAdjust="0"/>
  </p:normalViewPr>
  <p:slideViewPr>
    <p:cSldViewPr>
      <p:cViewPr varScale="1">
        <p:scale>
          <a:sx n="68" d="100"/>
          <a:sy n="68" d="100"/>
        </p:scale>
        <p:origin x="-1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A640B-4C8B-4074-8446-A13E8492E84C}" type="datetimeFigureOut">
              <a:rPr lang="zh-TW" altLang="en-US" smtClean="0"/>
              <a:t>2015/10/13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C4B38-4A3D-41C4-911A-1E3460387014}" type="slidenum">
              <a:rPr lang="zh-TW" altLang="en-US" smtClean="0"/>
              <a:t>‹#›</a:t>
            </a:fld>
            <a:endParaRPr lang="zh-TW" altLang="en-US"/>
          </a:p>
        </p:txBody>
      </p:sp>
    </p:spTree>
    <p:extLst>
      <p:ext uri="{BB962C8B-B14F-4D97-AF65-F5344CB8AC3E}">
        <p14:creationId xmlns:p14="http://schemas.microsoft.com/office/powerpoint/2010/main" val="175750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02C4B38-4A3D-41C4-911A-1E3460387014}" type="slidenum">
              <a:rPr lang="zh-TW" altLang="en-US" smtClean="0"/>
              <a:t>14</a:t>
            </a:fld>
            <a:endParaRPr lang="zh-TW" altLang="en-US"/>
          </a:p>
        </p:txBody>
      </p:sp>
    </p:spTree>
    <p:extLst>
      <p:ext uri="{BB962C8B-B14F-4D97-AF65-F5344CB8AC3E}">
        <p14:creationId xmlns:p14="http://schemas.microsoft.com/office/powerpoint/2010/main" val="316621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normAutofit/>
          </a:bodyPr>
          <a:lstStyle>
            <a:lvl1pPr>
              <a:defRPr sz="36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1B50577A-5902-42DD-A6A5-5348C1E178E8}" type="datetime1">
              <a:rPr lang="zh-TW" altLang="en-US" smtClean="0"/>
              <a:t>2015/10/13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6510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0D8C9F2-C1FA-4ABD-911D-FB7F6CEA0788}" type="datetime1">
              <a:rPr lang="zh-TW" altLang="en-US" smtClean="0"/>
              <a:t>2015/10/13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78484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706075-DB91-4AA7-B665-E97FBDF15174}" type="datetime1">
              <a:rPr lang="zh-TW" altLang="en-US" smtClean="0"/>
              <a:t>2015/10/13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312837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71F290A-0360-4191-AABD-C17E13729192}" type="datetime1">
              <a:rPr lang="zh-TW" altLang="en-US" smtClean="0"/>
              <a:t>2015/10/13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322578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103D2E6-7A94-4CCF-9EFE-98BCA210BE74}" type="datetime1">
              <a:rPr lang="zh-TW" altLang="en-US" smtClean="0"/>
              <a:t>2015/10/13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179872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C142AD6-ED01-4056-84C0-CA8FE00F64BE}" type="datetime1">
              <a:rPr lang="zh-TW" altLang="en-US" smtClean="0"/>
              <a:t>2015/10/13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307679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65F9646-6D50-48F9-A1BB-20BAE92D11F1}" type="datetime1">
              <a:rPr lang="zh-TW" altLang="en-US" smtClean="0"/>
              <a:t>2015/10/13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122399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AD95DC1-F05B-4A64-97FC-6823DB4E2339}" type="datetime1">
              <a:rPr lang="zh-TW" altLang="en-US" smtClean="0"/>
              <a:t>2015/10/13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201301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EA80582-11B3-4B65-A31E-59039E7379E8}" type="datetime1">
              <a:rPr lang="zh-TW" altLang="en-US" smtClean="0"/>
              <a:t>2015/10/13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8760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B4D451-EED9-4A81-9565-E7994AFB92C6}" type="datetime1">
              <a:rPr lang="zh-TW" altLang="en-US" smtClean="0"/>
              <a:t>2015/10/13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248953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90CC3CE-7F52-4C36-8CD5-3619A1B4754B}" type="datetime1">
              <a:rPr lang="zh-TW" altLang="en-US" smtClean="0"/>
              <a:t>2015/10/13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353774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686800" cy="5257800"/>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D39F5-6174-45DD-90E8-1AB68A128AEC}" type="datetime1">
              <a:rPr lang="zh-TW" altLang="en-US" smtClean="0"/>
              <a:t>2015/10/13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876256" y="1166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1A5FB-5D01-4317-983B-071E3CE60E87}" type="slidenum">
              <a:rPr lang="zh-TW" altLang="en-US" smtClean="0"/>
              <a:t>‹#›</a:t>
            </a:fld>
            <a:endParaRPr lang="zh-TW" altLang="en-US"/>
          </a:p>
        </p:txBody>
      </p:sp>
    </p:spTree>
    <p:extLst>
      <p:ext uri="{BB962C8B-B14F-4D97-AF65-F5344CB8AC3E}">
        <p14:creationId xmlns:p14="http://schemas.microsoft.com/office/powerpoint/2010/main" val="367729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916833"/>
            <a:ext cx="9144000" cy="1683618"/>
          </a:xfrm>
        </p:spPr>
        <p:txBody>
          <a:bodyPr>
            <a:normAutofit fontScale="90000"/>
          </a:bodyPr>
          <a:lstStyle/>
          <a:p>
            <a:r>
              <a:rPr lang="en-US" altLang="zh-TW" dirty="0"/>
              <a:t>A Scheduling Strategy on Load Balancing of Virtual </a:t>
            </a:r>
            <a:r>
              <a:rPr lang="en-US" altLang="zh-TW" dirty="0" err="1"/>
              <a:t>Mahcine</a:t>
            </a:r>
            <a:r>
              <a:rPr lang="en-US" altLang="zh-TW" dirty="0"/>
              <a:t> Resources in Cloud Computing Environment</a:t>
            </a:r>
            <a:endParaRPr lang="zh-TW" altLang="en-US" dirty="0"/>
          </a:p>
        </p:txBody>
      </p:sp>
      <p:sp>
        <p:nvSpPr>
          <p:cNvPr id="3" name="副標題 2"/>
          <p:cNvSpPr>
            <a:spLocks noGrp="1"/>
          </p:cNvSpPr>
          <p:nvPr>
            <p:ph type="subTitle" idx="1"/>
          </p:nvPr>
        </p:nvSpPr>
        <p:spPr>
          <a:xfrm>
            <a:off x="251520" y="3886200"/>
            <a:ext cx="8496944" cy="2971800"/>
          </a:xfrm>
        </p:spPr>
        <p:txBody>
          <a:bodyPr>
            <a:normAutofit/>
          </a:bodyPr>
          <a:lstStyle/>
          <a:p>
            <a:r>
              <a:rPr lang="en-US" altLang="zh-TW" dirty="0" err="1"/>
              <a:t>Jinhua</a:t>
            </a:r>
            <a:r>
              <a:rPr lang="en-US" altLang="zh-TW" dirty="0"/>
              <a:t> </a:t>
            </a:r>
            <a:r>
              <a:rPr lang="en-US" altLang="zh-TW" dirty="0" smtClean="0"/>
              <a:t>Hu, </a:t>
            </a:r>
            <a:r>
              <a:rPr lang="en-US" altLang="zh-TW" dirty="0" err="1"/>
              <a:t>Jianhua</a:t>
            </a:r>
            <a:r>
              <a:rPr lang="en-US" altLang="zh-TW" dirty="0"/>
              <a:t> </a:t>
            </a:r>
            <a:r>
              <a:rPr lang="en-US" altLang="zh-TW" dirty="0" err="1" smtClean="0"/>
              <a:t>Gu</a:t>
            </a:r>
            <a:r>
              <a:rPr lang="en-US" altLang="zh-TW" dirty="0" smtClean="0"/>
              <a:t>, </a:t>
            </a:r>
            <a:r>
              <a:rPr lang="en-US" altLang="zh-TW" dirty="0" err="1"/>
              <a:t>Guofei</a:t>
            </a:r>
            <a:r>
              <a:rPr lang="en-US" altLang="zh-TW" dirty="0"/>
              <a:t> </a:t>
            </a:r>
            <a:r>
              <a:rPr lang="en-US" altLang="zh-TW" dirty="0" smtClean="0"/>
              <a:t>Sun, and </a:t>
            </a:r>
            <a:r>
              <a:rPr lang="en-US" altLang="zh-TW" dirty="0" err="1"/>
              <a:t>Tianhai</a:t>
            </a:r>
            <a:r>
              <a:rPr lang="en-US" altLang="zh-TW" dirty="0"/>
              <a:t> </a:t>
            </a:r>
            <a:r>
              <a:rPr lang="en-US" altLang="zh-TW" dirty="0" smtClean="0"/>
              <a:t>Zhao</a:t>
            </a:r>
          </a:p>
          <a:p>
            <a:r>
              <a:rPr lang="en-US" altLang="zh-TW" dirty="0" smtClean="0"/>
              <a:t>NPU HPC Center</a:t>
            </a:r>
          </a:p>
          <a:p>
            <a:r>
              <a:rPr lang="en-US" altLang="zh-TW" dirty="0" smtClean="0"/>
              <a:t>Xi’an, China</a:t>
            </a:r>
            <a:endParaRPr lang="zh-TW" altLang="en-US" dirty="0"/>
          </a:p>
        </p:txBody>
      </p:sp>
      <p:sp>
        <p:nvSpPr>
          <p:cNvPr id="4" name="副標題 2"/>
          <p:cNvSpPr txBox="1">
            <a:spLocks/>
          </p:cNvSpPr>
          <p:nvPr/>
        </p:nvSpPr>
        <p:spPr>
          <a:xfrm>
            <a:off x="53752" y="476672"/>
            <a:ext cx="9036496"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TW" sz="2000" dirty="0"/>
              <a:t>3rd International Symposium on Parallel Architectures, Algorithms and Programming</a:t>
            </a:r>
            <a:endParaRPr lang="zh-TW" altLang="en-US" sz="2000" dirty="0"/>
          </a:p>
        </p:txBody>
      </p:sp>
    </p:spTree>
    <p:extLst>
      <p:ext uri="{BB962C8B-B14F-4D97-AF65-F5344CB8AC3E}">
        <p14:creationId xmlns:p14="http://schemas.microsoft.com/office/powerpoint/2010/main" val="105291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Initialization of Population</a:t>
            </a:r>
          </a:p>
          <a:p>
            <a:r>
              <a:rPr lang="en-US" altLang="zh-TW" dirty="0" smtClean="0"/>
              <a:t>Mainly use the method of spanning tree and have the following definitions for the tree</a:t>
            </a:r>
          </a:p>
          <a:p>
            <a:pPr lvl="1"/>
            <a:r>
              <a:rPr lang="en-US" altLang="zh-TW" dirty="0" smtClean="0"/>
              <a:t>The tree is a spanning tree constructed by the elements in the PM set and VM set</a:t>
            </a:r>
          </a:p>
          <a:p>
            <a:pPr lvl="1"/>
            <a:r>
              <a:rPr lang="en-US" altLang="zh-TW" dirty="0" smtClean="0"/>
              <a:t>The root node of the tree is the predefined management source node</a:t>
            </a:r>
          </a:p>
          <a:p>
            <a:pPr lvl="1"/>
            <a:r>
              <a:rPr lang="en-US" altLang="zh-TW" dirty="0" smtClean="0"/>
              <a:t>All PM nodes and VM nodes are included in the tree</a:t>
            </a:r>
          </a:p>
          <a:p>
            <a:pPr lvl="1"/>
            <a:r>
              <a:rPr lang="en-US" altLang="zh-TW" dirty="0" smtClean="0"/>
              <a:t>All leaf nodes are VM nodes</a:t>
            </a:r>
          </a:p>
          <a:p>
            <a:r>
              <a:rPr lang="en-US" altLang="zh-TW" dirty="0" smtClean="0"/>
              <a:t>First, compute the selection probability p (the ratio of a single VM load to the load sum of all VMs) of every VM</a:t>
            </a:r>
          </a:p>
          <a:p>
            <a:r>
              <a:rPr lang="en-US" altLang="zh-TW" dirty="0" smtClean="0"/>
              <a:t>Based on p, all logic disks are allocated to the smallest-loaded node in the PM set to produce leaf node of initial spanning tree</a:t>
            </a:r>
            <a:endParaRPr lang="zh-TW" altLang="en-US" dirty="0"/>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10</a:t>
            </a:fld>
            <a:endParaRPr lang="zh-TW" altLang="en-US"/>
          </a:p>
        </p:txBody>
      </p:sp>
    </p:spTree>
    <p:extLst>
      <p:ext uri="{BB962C8B-B14F-4D97-AF65-F5344CB8AC3E}">
        <p14:creationId xmlns:p14="http://schemas.microsoft.com/office/powerpoint/2010/main" val="399381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Fitness Function – the criterion for the quality of individuals in the population (the better the performance, the bigger the fitness)</a:t>
                </a:r>
              </a:p>
              <a:p>
                <a:endParaRPr lang="en-US" altLang="zh-TW" dirty="0" smtClean="0"/>
              </a:p>
              <a:p>
                <a:endParaRPr lang="en-US" altLang="zh-TW" dirty="0"/>
              </a:p>
              <a:p>
                <a:endParaRPr lang="en-US" altLang="zh-TW" dirty="0" smtClean="0"/>
              </a:p>
              <a:p>
                <a:r>
                  <a:rPr lang="en-US" altLang="zh-TW" dirty="0" smtClean="0"/>
                  <a:t>A and B are weighted coefficients which are defined in concrete application</a:t>
                </a:r>
              </a:p>
              <a:p>
                <a14:m>
                  <m:oMath xmlns:m="http://schemas.openxmlformats.org/officeDocument/2006/math">
                    <m:sSub>
                      <m:sSubPr>
                        <m:ctrlPr>
                          <a:rPr lang="en-US" altLang="zh-TW" i="1" smtClean="0">
                            <a:latin typeface="Cambria Math"/>
                          </a:rPr>
                        </m:ctrlPr>
                      </m:sSubPr>
                      <m:e>
                        <m:r>
                          <a:rPr lang="en-US" altLang="zh-TW" i="1">
                            <a:latin typeface="Cambria Math"/>
                            <a:ea typeface="Cambria Math"/>
                          </a:rPr>
                          <m:t>𝜎</m:t>
                        </m:r>
                      </m:e>
                      <m:sub>
                        <m:r>
                          <a:rPr lang="en-US" altLang="zh-TW" b="0" i="1" smtClean="0">
                            <a:latin typeface="Cambria Math"/>
                          </a:rPr>
                          <m:t>0</m:t>
                        </m:r>
                      </m:sub>
                    </m:sSub>
                  </m:oMath>
                </a14:m>
                <a:r>
                  <a:rPr lang="zh-TW" altLang="en-US" dirty="0" smtClean="0"/>
                  <a:t> </a:t>
                </a:r>
                <a:r>
                  <a:rPr lang="en-US" altLang="zh-TW" dirty="0" smtClean="0"/>
                  <a:t>is the heat variation constraints permitted in system load balancing and can be predefined</a:t>
                </a:r>
              </a:p>
              <a:p>
                <a14:m>
                  <m:oMath xmlns:m="http://schemas.openxmlformats.org/officeDocument/2006/math">
                    <m:r>
                      <m:rPr>
                        <m:sty m:val="p"/>
                      </m:rPr>
                      <a:rPr lang="el-GR" altLang="zh-TW" i="1" smtClean="0">
                        <a:latin typeface="Cambria Math"/>
                        <a:ea typeface="Cambria Math"/>
                      </a:rPr>
                      <m:t>Φ</m:t>
                    </m:r>
                    <m:r>
                      <a:rPr lang="en-US" altLang="zh-TW" b="0" i="1" smtClean="0">
                        <a:latin typeface="Cambria Math"/>
                        <a:ea typeface="Cambria Math"/>
                      </a:rPr>
                      <m:t>(</m:t>
                    </m:r>
                    <m:r>
                      <a:rPr lang="en-US" altLang="zh-TW" b="0" i="1" smtClean="0">
                        <a:latin typeface="Cambria Math"/>
                        <a:ea typeface="Cambria Math"/>
                      </a:rPr>
                      <m:t>𝑋</m:t>
                    </m:r>
                    <m:r>
                      <a:rPr lang="en-US" altLang="zh-TW" b="0" i="1" smtClean="0">
                        <a:latin typeface="Cambria Math"/>
                        <a:ea typeface="Cambria Math"/>
                      </a:rPr>
                      <m:t>)</m:t>
                    </m:r>
                  </m:oMath>
                </a14:m>
                <a:r>
                  <a:rPr lang="zh-TW" altLang="en-US" dirty="0" smtClean="0"/>
                  <a:t> </a:t>
                </a:r>
                <a:r>
                  <a:rPr lang="en-US" altLang="zh-TW" dirty="0" smtClean="0"/>
                  <a:t>is the penalty function where value is 1 when the individual meets the correspondent constraints; otherwise r which can also be defined according to concrete situations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r="-133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11</a:t>
            </a:fld>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13061"/>
            <a:ext cx="4363591" cy="132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81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Selection Strategy – select the individual of next generation according to the principle of survival of the fitness</a:t>
                </a:r>
              </a:p>
              <a:p>
                <a:r>
                  <a:rPr lang="en-US" altLang="zh-TW" dirty="0" smtClean="0"/>
                  <a:t>Mainly use the selection strategy based on fitness ratio</a:t>
                </a:r>
              </a:p>
              <a:p>
                <a:pPr lvl="1"/>
                <a:r>
                  <a:rPr lang="en-US" altLang="zh-TW" dirty="0" smtClean="0"/>
                  <a:t>First compute the fitness of the individuals in current population by fitness function</a:t>
                </a:r>
              </a:p>
              <a:p>
                <a:pPr lvl="1"/>
                <a:r>
                  <a:rPr lang="en-US" altLang="zh-TW" dirty="0" smtClean="0"/>
                  <a:t>Keep the individual with the highest fitness into the child population</a:t>
                </a:r>
              </a:p>
              <a:p>
                <a:pPr lvl="1"/>
                <a:r>
                  <a:rPr lang="en-US" altLang="zh-TW" dirty="0" smtClean="0"/>
                  <a:t>Compute the selection probability of the individuals according to their fitness values</a:t>
                </a:r>
              </a:p>
              <a:p>
                <a:pPr lvl="1"/>
                <a:endParaRPr lang="en-US" altLang="zh-TW" dirty="0"/>
              </a:p>
              <a:p>
                <a:pPr lvl="2"/>
                <a:endParaRPr lang="en-US" altLang="zh-TW" i="1" dirty="0" smtClean="0">
                  <a:latin typeface="Cambria Math"/>
                </a:endParaRPr>
              </a:p>
              <a:p>
                <a:pPr lvl="2"/>
                <a14:m>
                  <m:oMath xmlns:m="http://schemas.openxmlformats.org/officeDocument/2006/math">
                    <m:sSub>
                      <m:sSubPr>
                        <m:ctrlPr>
                          <a:rPr lang="en-US" altLang="zh-TW" i="1" smtClean="0">
                            <a:latin typeface="Cambria Math"/>
                          </a:rPr>
                        </m:ctrlPr>
                      </m:sSubPr>
                      <m:e>
                        <m:r>
                          <a:rPr lang="en-US" altLang="zh-TW" b="0" i="1" smtClean="0">
                            <a:latin typeface="Cambria Math"/>
                          </a:rPr>
                          <m:t>𝑓</m:t>
                        </m:r>
                      </m:e>
                      <m:sub>
                        <m:r>
                          <a:rPr lang="en-US" altLang="zh-TW" b="0" i="1" smtClean="0">
                            <a:latin typeface="Cambria Math"/>
                          </a:rPr>
                          <m:t>𝑖</m:t>
                        </m:r>
                      </m:sub>
                    </m:sSub>
                    <m:d>
                      <m:dPr>
                        <m:ctrlPr>
                          <a:rPr lang="en-US" altLang="zh-TW" b="0" i="1" smtClean="0">
                            <a:latin typeface="Cambria Math"/>
                          </a:rPr>
                        </m:ctrlPr>
                      </m:dPr>
                      <m:e>
                        <m:r>
                          <a:rPr lang="en-US" altLang="zh-TW" b="0" i="1" smtClean="0">
                            <a:latin typeface="Cambria Math"/>
                          </a:rPr>
                          <m:t>𝑆</m:t>
                        </m:r>
                        <m:r>
                          <a:rPr lang="en-US" altLang="zh-TW" b="0" i="1" smtClean="0">
                            <a:latin typeface="Cambria Math"/>
                          </a:rPr>
                          <m:t>, </m:t>
                        </m:r>
                        <m:r>
                          <a:rPr lang="en-US" altLang="zh-TW" b="0" i="1" smtClean="0">
                            <a:latin typeface="Cambria Math"/>
                          </a:rPr>
                          <m:t>𝑇</m:t>
                        </m:r>
                      </m:e>
                    </m:d>
                  </m:oMath>
                </a14:m>
                <a:r>
                  <a:rPr lang="en-US" altLang="zh-TW" dirty="0" smtClean="0"/>
                  <a:t> is fitness of member No. </a:t>
                </a:r>
                <a:r>
                  <a:rPr lang="en-US" altLang="zh-TW" dirty="0" err="1" smtClean="0"/>
                  <a:t>i</a:t>
                </a:r>
                <a:r>
                  <a:rPr lang="en-US" altLang="zh-TW" dirty="0" smtClean="0"/>
                  <a:t>; D is the scale of the population</a:t>
                </a:r>
              </a:p>
              <a:p>
                <a:pPr lvl="1"/>
                <a:r>
                  <a:rPr lang="en-US" altLang="zh-TW" dirty="0" smtClean="0"/>
                  <a:t>Last, conduct election of the individuals by the rotating selection strategy</a:t>
                </a:r>
              </a:p>
              <a:p>
                <a:pPr lvl="1"/>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r="-49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12</a:t>
            </a:fld>
            <a:endParaRPr lang="zh-TW" alt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221088"/>
            <a:ext cx="1800200" cy="88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81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Crossover Operation</a:t>
                </a:r>
              </a:p>
              <a:p>
                <a:r>
                  <a:rPr lang="en-US" altLang="zh-TW" dirty="0" smtClean="0"/>
                  <a:t>This paper simulates the hybridizing process of life-beings to ensure the </a:t>
                </a:r>
                <a:r>
                  <a:rPr lang="en-US" altLang="zh-TW" dirty="0" err="1" smtClean="0"/>
                  <a:t>descendents</a:t>
                </a:r>
                <a:r>
                  <a:rPr lang="en-US" altLang="zh-TW" dirty="0" smtClean="0"/>
                  <a:t> intake the same gene from the parental chromosome</a:t>
                </a:r>
              </a:p>
              <a:p>
                <a:pPr lvl="1"/>
                <a:r>
                  <a:rPr lang="en-US" altLang="zh-TW" dirty="0" smtClean="0"/>
                  <a:t>Choose two parental individuals </a:t>
                </a:r>
                <a14:m>
                  <m:oMath xmlns:m="http://schemas.openxmlformats.org/officeDocument/2006/math">
                    <m:sSub>
                      <m:sSubPr>
                        <m:ctrlPr>
                          <a:rPr lang="en-US" altLang="zh-TW" i="1" smtClean="0">
                            <a:latin typeface="Cambria Math"/>
                          </a:rPr>
                        </m:ctrlPr>
                      </m:sSubPr>
                      <m:e>
                        <m:r>
                          <a:rPr lang="en-US" altLang="zh-TW" b="0" i="1" smtClean="0">
                            <a:latin typeface="Cambria Math"/>
                          </a:rPr>
                          <m:t>𝑇</m:t>
                        </m:r>
                      </m:e>
                      <m:sub>
                        <m:r>
                          <a:rPr lang="en-US" altLang="zh-TW" b="0" i="1" smtClean="0">
                            <a:latin typeface="Cambria Math"/>
                          </a:rPr>
                          <m:t>1</m:t>
                        </m:r>
                      </m:sub>
                    </m:sSub>
                  </m:oMath>
                </a14:m>
                <a:r>
                  <a:rPr lang="zh-TW" altLang="en-US" dirty="0" smtClean="0"/>
                  <a:t> </a:t>
                </a:r>
                <a:r>
                  <a:rPr lang="en-US" altLang="zh-TW" dirty="0" smtClean="0"/>
                  <a:t>and </a:t>
                </a:r>
                <a14:m>
                  <m:oMath xmlns:m="http://schemas.openxmlformats.org/officeDocument/2006/math">
                    <m:sSub>
                      <m:sSubPr>
                        <m:ctrlPr>
                          <a:rPr lang="en-US" altLang="zh-TW" i="1" smtClean="0">
                            <a:latin typeface="Cambria Math"/>
                          </a:rPr>
                        </m:ctrlPr>
                      </m:sSubPr>
                      <m:e>
                        <m:r>
                          <a:rPr lang="en-US" altLang="zh-TW" b="0" i="1" smtClean="0">
                            <a:latin typeface="Cambria Math"/>
                          </a:rPr>
                          <m:t>𝑇</m:t>
                        </m:r>
                      </m:e>
                      <m:sub>
                        <m:r>
                          <a:rPr lang="en-US" altLang="zh-TW" b="0" i="1" smtClean="0">
                            <a:latin typeface="Cambria Math"/>
                          </a:rPr>
                          <m:t>2</m:t>
                        </m:r>
                      </m:sub>
                    </m:sSub>
                  </m:oMath>
                </a14:m>
                <a:r>
                  <a:rPr lang="zh-TW" altLang="en-US" dirty="0" smtClean="0"/>
                  <a:t> </a:t>
                </a:r>
                <a:r>
                  <a:rPr lang="en-US" altLang="zh-TW" dirty="0" smtClean="0"/>
                  <a:t>according to the rotating selection algorithm</a:t>
                </a:r>
              </a:p>
              <a:p>
                <a:pPr lvl="1"/>
                <a:r>
                  <a:rPr lang="en-US" altLang="zh-TW" dirty="0" smtClean="0"/>
                  <a:t>Combine two parental individuals to form a new individual tree </a:t>
                </a:r>
                <a14:m>
                  <m:oMath xmlns:m="http://schemas.openxmlformats.org/officeDocument/2006/math">
                    <m:sSub>
                      <m:sSubPr>
                        <m:ctrlPr>
                          <a:rPr lang="en-US" altLang="zh-TW" i="1" smtClean="0">
                            <a:latin typeface="Cambria Math"/>
                          </a:rPr>
                        </m:ctrlPr>
                      </m:sSubPr>
                      <m:e>
                        <m:r>
                          <a:rPr lang="en-US" altLang="zh-TW" b="0" i="1" smtClean="0">
                            <a:latin typeface="Cambria Math"/>
                          </a:rPr>
                          <m:t>𝑇</m:t>
                        </m:r>
                      </m:e>
                      <m:sub>
                        <m:r>
                          <a:rPr lang="en-US" altLang="zh-TW" b="0" i="1" smtClean="0">
                            <a:latin typeface="Cambria Math"/>
                          </a:rPr>
                          <m:t>0</m:t>
                        </m:r>
                      </m:sub>
                    </m:sSub>
                  </m:oMath>
                </a14:m>
                <a:r>
                  <a:rPr lang="zh-TW" altLang="en-US" dirty="0" smtClean="0"/>
                  <a:t> </a:t>
                </a:r>
                <a:r>
                  <a:rPr lang="en-US" altLang="zh-TW" dirty="0" smtClean="0"/>
                  <a:t>which keeps the individuals with the same leaf nodes and disposes the different ones</a:t>
                </a:r>
              </a:p>
              <a:p>
                <a:pPr lvl="1"/>
                <a:r>
                  <a:rPr lang="en-US" altLang="zh-TW" dirty="0" smtClean="0"/>
                  <a:t>For the different leaf nodes, compute their selection probability p, and based on p, distribute them as leaf nodes to the smallest-loaded nodes in PM set until the distribution is completed</a:t>
                </a:r>
              </a:p>
              <a:p>
                <a:pPr lvl="1"/>
                <a:r>
                  <a:rPr lang="en-US" altLang="zh-TW" dirty="0" smtClean="0"/>
                  <a:t>Repeat the above procedures until the produced individuals reach the number required</a:t>
                </a:r>
              </a:p>
              <a:p>
                <a:pPr lvl="1"/>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13</a:t>
            </a:fld>
            <a:endParaRPr lang="zh-TW" altLang="en-US"/>
          </a:p>
        </p:txBody>
      </p:sp>
    </p:spTree>
    <p:extLst>
      <p:ext uri="{BB962C8B-B14F-4D97-AF65-F5344CB8AC3E}">
        <p14:creationId xmlns:p14="http://schemas.microsoft.com/office/powerpoint/2010/main" val="399381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Mutation Operation</a:t>
                </a:r>
              </a:p>
              <a:p>
                <a:r>
                  <a:rPr lang="en-US" altLang="zh-TW" dirty="0" smtClean="0"/>
                  <a:t>Use the following self-adaptive variation probability</a:t>
                </a:r>
              </a:p>
              <a:p>
                <a:endParaRPr lang="en-US" altLang="zh-TW" dirty="0"/>
              </a:p>
              <a:p>
                <a:pPr lvl="1"/>
                <a14:m>
                  <m:oMath xmlns:m="http://schemas.openxmlformats.org/officeDocument/2006/math">
                    <m:r>
                      <a:rPr lang="en-US" altLang="zh-TW" b="0" i="1" smtClean="0">
                        <a:latin typeface="Cambria Math"/>
                      </a:rPr>
                      <m:t>𝑡</m:t>
                    </m:r>
                  </m:oMath>
                </a14:m>
                <a:r>
                  <a:rPr lang="en-US" altLang="zh-TW" dirty="0" smtClean="0"/>
                  <a:t> is the number of generations</a:t>
                </a:r>
              </a:p>
              <a:p>
                <a:pPr lvl="1"/>
                <a14:m>
                  <m:oMath xmlns:m="http://schemas.openxmlformats.org/officeDocument/2006/math">
                    <m:r>
                      <a:rPr lang="en-US" altLang="zh-TW" b="0" i="1" smtClean="0">
                        <a:latin typeface="Cambria Math"/>
                      </a:rPr>
                      <m:t>𝐷</m:t>
                    </m:r>
                  </m:oMath>
                </a14:m>
                <a:r>
                  <a:rPr lang="en-US" altLang="zh-TW" dirty="0" smtClean="0"/>
                  <a:t> is the scale of the population</a:t>
                </a:r>
              </a:p>
              <a:p>
                <a:pPr lvl="1"/>
                <a14:m>
                  <m:oMath xmlns:m="http://schemas.openxmlformats.org/officeDocument/2006/math">
                    <m:r>
                      <a:rPr lang="en-US" altLang="zh-TW" b="0" i="1" smtClean="0">
                        <a:latin typeface="Cambria Math"/>
                      </a:rPr>
                      <m:t>𝑀</m:t>
                    </m:r>
                  </m:oMath>
                </a14:m>
                <a:r>
                  <a:rPr lang="en-US" altLang="zh-TW" dirty="0" smtClean="0"/>
                  <a:t> is the number of VMs</a:t>
                </a:r>
              </a:p>
              <a:p>
                <a:r>
                  <a:rPr lang="en-US" altLang="zh-TW" dirty="0" smtClean="0"/>
                  <a:t>The individuals are randomly chosen to vary the variation probability</a:t>
                </a:r>
              </a:p>
              <a:p>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1053"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14</a:t>
            </a:fld>
            <a:endParaRPr lang="zh-TW" altLang="en-US"/>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101" y="2492897"/>
            <a:ext cx="3263851" cy="37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81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Scheduling Strategy</a:t>
            </a:r>
          </a:p>
          <a:p>
            <a:r>
              <a:rPr lang="en-US" altLang="zh-TW" dirty="0" smtClean="0"/>
              <a:t>The objective is to find the best mapping solution to meet the system load balance or to make the cost gene of load balancing the lowest</a:t>
            </a:r>
          </a:p>
          <a:p>
            <a:r>
              <a:rPr lang="en-US" altLang="zh-TW" dirty="0" smtClean="0"/>
              <a:t>The terminating condition is the existence of a tree that meets the heat restriction requirement</a:t>
            </a:r>
          </a:p>
          <a:p>
            <a:r>
              <a:rPr lang="en-US" altLang="zh-TW" dirty="0" smtClean="0"/>
              <a:t>First compute the cost gene through the ratio of the current scheduling solution to the best scheduling solution, and then choose the scheduling solution with the lowest cost as the final solution</a:t>
            </a:r>
            <a:endParaRPr lang="zh-TW" altLang="en-US" dirty="0"/>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15</a:t>
            </a:fld>
            <a:endParaRPr lang="zh-TW" altLang="en-US"/>
          </a:p>
        </p:txBody>
      </p:sp>
    </p:spTree>
    <p:extLst>
      <p:ext uri="{BB962C8B-B14F-4D97-AF65-F5344CB8AC3E}">
        <p14:creationId xmlns:p14="http://schemas.microsoft.com/office/powerpoint/2010/main" val="394425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Algorithm Analysis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Global Scheduling Algorithm</a:t>
                </a:r>
              </a:p>
              <a:p>
                <a:pPr lvl="1"/>
                <a:r>
                  <a:rPr lang="en-US" altLang="zh-TW" dirty="0" smtClean="0"/>
                  <a:t>Step 1: In initialization, the system randomly chooses free PM based on computed probability when </a:t>
                </a:r>
                <a:r>
                  <a:rPr lang="en-US" altLang="zh-TW" dirty="0"/>
                  <a:t>there are VM resources to be scheduled</a:t>
                </a:r>
                <a:endParaRPr lang="en-US" altLang="zh-TW" dirty="0" smtClean="0"/>
              </a:p>
              <a:p>
                <a:pPr lvl="1"/>
                <a:r>
                  <a:rPr lang="en-US" altLang="zh-TW" dirty="0" smtClean="0"/>
                  <a:t>Step 2: According to historical data and current state, the system computes the load and variance of every PM in every solution from the scheduling solution set </a:t>
                </a:r>
                <a14:m>
                  <m:oMath xmlns:m="http://schemas.openxmlformats.org/officeDocument/2006/math">
                    <m:r>
                      <a:rPr lang="en-US" altLang="zh-TW" b="0" i="1" smtClean="0">
                        <a:latin typeface="Cambria Math"/>
                      </a:rPr>
                      <m:t>𝑆</m:t>
                    </m:r>
                  </m:oMath>
                </a14:m>
                <a:endParaRPr lang="en-US" altLang="zh-TW" dirty="0" smtClean="0"/>
              </a:p>
              <a:p>
                <a:pPr lvl="1"/>
                <a:r>
                  <a:rPr lang="en-US" altLang="zh-TW" dirty="0" smtClean="0"/>
                  <a:t>Step 3: Use genetic algorithm to compute the best mapping solution for every solution in </a:t>
                </a:r>
                <a14:m>
                  <m:oMath xmlns:m="http://schemas.openxmlformats.org/officeDocument/2006/math">
                    <m:r>
                      <a:rPr lang="en-US" altLang="zh-TW" b="0" i="1" smtClean="0">
                        <a:latin typeface="Cambria Math"/>
                      </a:rPr>
                      <m:t>𝑆</m:t>
                    </m:r>
                  </m:oMath>
                </a14:m>
                <a:r>
                  <a:rPr lang="en-US" altLang="zh-TW" dirty="0" smtClean="0"/>
                  <a:t>. The best solution refers to the one where the variance meets the predefined load constraints</a:t>
                </a:r>
              </a:p>
              <a:p>
                <a:pPr lvl="1"/>
                <a:r>
                  <a:rPr lang="en-US" altLang="zh-TW" dirty="0" smtClean="0"/>
                  <a:t>Step 4: Compute the costs or cost divisors of every solution to achieve the best mapping solution</a:t>
                </a:r>
              </a:p>
              <a:p>
                <a:pPr lvl="1"/>
                <a:r>
                  <a:rPr lang="en-US" altLang="zh-TW" dirty="0" smtClean="0"/>
                  <a:t>Step 5: According Step 4, choose the one with the lowest cost as the scheduling solution and completes the scheduling</a:t>
                </a:r>
              </a:p>
              <a:p>
                <a:pPr lvl="1"/>
                <a:r>
                  <a:rPr lang="en-US" altLang="zh-TW" dirty="0" smtClean="0"/>
                  <a:t>Step 6: Should there be a new VM resources need scheduling, go back to Step 2</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12" t="-928" r="-1053"/>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16</a:t>
            </a:fld>
            <a:endParaRPr lang="zh-TW" altLang="en-US"/>
          </a:p>
        </p:txBody>
      </p:sp>
    </p:spTree>
    <p:extLst>
      <p:ext uri="{BB962C8B-B14F-4D97-AF65-F5344CB8AC3E}">
        <p14:creationId xmlns:p14="http://schemas.microsoft.com/office/powerpoint/2010/main" val="297862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 </a:t>
            </a:r>
            <a:r>
              <a:rPr lang="en-US" altLang="zh-TW" dirty="0" smtClean="0"/>
              <a:t>Analysis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Astringency Analysis of the Genetic Algorithm</a:t>
                </a:r>
              </a:p>
              <a:p>
                <a:r>
                  <a:rPr lang="en-US" altLang="zh-TW" dirty="0" smtClean="0"/>
                  <a:t>To test the astringency, the following experiment is conducted</a:t>
                </a:r>
              </a:p>
              <a:p>
                <a:pPr lvl="1"/>
                <a:r>
                  <a:rPr lang="en-US" altLang="zh-TW" dirty="0" smtClean="0"/>
                  <a:t>Scale of the population D=50</a:t>
                </a:r>
              </a:p>
              <a:p>
                <a:pPr lvl="1"/>
                <a:r>
                  <a:rPr lang="en-US" altLang="zh-TW" dirty="0" smtClean="0"/>
                  <a:t>Replication prob.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𝑟</m:t>
                        </m:r>
                      </m:sub>
                    </m:sSub>
                    <m:r>
                      <a:rPr lang="en-US" altLang="zh-TW" b="0" i="1" smtClean="0">
                        <a:latin typeface="Cambria Math"/>
                      </a:rPr>
                      <m:t>=0.1</m:t>
                    </m:r>
                  </m:oMath>
                </a14:m>
                <a:endParaRPr lang="en-US" altLang="zh-TW" dirty="0" smtClean="0"/>
              </a:p>
              <a:p>
                <a:pPr lvl="1"/>
                <a:r>
                  <a:rPr lang="en-US" altLang="zh-TW" dirty="0" smtClean="0"/>
                  <a:t>Hybridization prob.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𝑐</m:t>
                        </m:r>
                      </m:sub>
                    </m:sSub>
                    <m:r>
                      <a:rPr lang="en-US" altLang="zh-TW" b="0" i="1" smtClean="0">
                        <a:latin typeface="Cambria Math"/>
                      </a:rPr>
                      <m:t>=0.9</m:t>
                    </m:r>
                  </m:oMath>
                </a14:m>
                <a:endParaRPr lang="en-US" altLang="zh-TW" b="0" dirty="0" smtClean="0"/>
              </a:p>
              <a:p>
                <a:pPr lvl="1"/>
                <a:r>
                  <a:rPr lang="en-US" altLang="zh-TW" dirty="0" smtClean="0"/>
                  <a:t>Variation prob. is self-adaptive prob.</a:t>
                </a:r>
              </a:p>
              <a:p>
                <a:pPr lvl="1"/>
                <a:r>
                  <a:rPr lang="en-US" altLang="zh-TW" dirty="0" smtClean="0"/>
                  <a:t>System load variation is smaller than </a:t>
                </a:r>
                <a14:m>
                  <m:oMath xmlns:m="http://schemas.openxmlformats.org/officeDocument/2006/math">
                    <m:r>
                      <a:rPr lang="zh-TW" altLang="en-US" i="1" smtClean="0">
                        <a:latin typeface="Cambria Math"/>
                      </a:rPr>
                      <m:t>𝜎</m:t>
                    </m:r>
                  </m:oMath>
                </a14:m>
                <a:endParaRPr lang="en-US" altLang="zh-TW" dirty="0" smtClean="0"/>
              </a:p>
              <a:p>
                <a:pPr lvl="1"/>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17</a:t>
            </a:fld>
            <a:endParaRPr lang="zh-TW"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029" y="3155173"/>
            <a:ext cx="3782971" cy="369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 y="4474867"/>
            <a:ext cx="4748386" cy="239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0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 and Results Analysis</a:t>
            </a:r>
            <a:endParaRPr lang="zh-TW" altLang="en-US" dirty="0"/>
          </a:p>
        </p:txBody>
      </p:sp>
      <p:sp>
        <p:nvSpPr>
          <p:cNvPr id="3" name="內容版面配置區 2"/>
          <p:cNvSpPr>
            <a:spLocks noGrp="1"/>
          </p:cNvSpPr>
          <p:nvPr>
            <p:ph idx="1"/>
          </p:nvPr>
        </p:nvSpPr>
        <p:spPr/>
        <p:txBody>
          <a:bodyPr/>
          <a:lstStyle/>
          <a:p>
            <a:r>
              <a:rPr lang="en-US" altLang="zh-TW" dirty="0" smtClean="0"/>
              <a:t>Experiment setup</a:t>
            </a:r>
          </a:p>
          <a:p>
            <a:pPr lvl="1"/>
            <a:r>
              <a:rPr lang="en-US" altLang="zh-TW" dirty="0" smtClean="0"/>
              <a:t>On the Platform ISF® and open-source VM management platform </a:t>
            </a:r>
            <a:r>
              <a:rPr lang="en-US" altLang="zh-TW" dirty="0" err="1" smtClean="0"/>
              <a:t>OpenNebula</a:t>
            </a:r>
            <a:r>
              <a:rPr lang="en-US" altLang="zh-TW" dirty="0" smtClean="0"/>
              <a:t> [19]</a:t>
            </a:r>
          </a:p>
          <a:p>
            <a:pPr lvl="1"/>
            <a:r>
              <a:rPr lang="en-US" altLang="zh-TW" dirty="0" smtClean="0"/>
              <a:t>Use a PM as the host machine (root node)</a:t>
            </a:r>
          </a:p>
          <a:p>
            <a:pPr lvl="2"/>
            <a:r>
              <a:rPr lang="en-US" altLang="zh-TW" dirty="0" smtClean="0"/>
              <a:t>Installed </a:t>
            </a:r>
            <a:r>
              <a:rPr lang="en-US" altLang="zh-TW" dirty="0" err="1" smtClean="0"/>
              <a:t>OpenNebula</a:t>
            </a:r>
            <a:r>
              <a:rPr lang="en-US" altLang="zh-TW" dirty="0" smtClean="0"/>
              <a:t> front-end</a:t>
            </a:r>
          </a:p>
          <a:p>
            <a:pPr lvl="2"/>
            <a:r>
              <a:rPr lang="en-US" altLang="zh-TW" dirty="0" smtClean="0"/>
              <a:t>OS: RHEL5.4</a:t>
            </a:r>
          </a:p>
          <a:p>
            <a:pPr lvl="2"/>
            <a:r>
              <a:rPr lang="en-US" altLang="zh-TW" dirty="0" smtClean="0"/>
              <a:t>CPU: Intel Core 2 Duo 3.0 GHz</a:t>
            </a:r>
          </a:p>
          <a:p>
            <a:pPr lvl="2"/>
            <a:r>
              <a:rPr lang="en-US" altLang="zh-TW" dirty="0" smtClean="0"/>
              <a:t>Memory: 2 GB</a:t>
            </a:r>
          </a:p>
          <a:p>
            <a:pPr lvl="2"/>
            <a:r>
              <a:rPr lang="en-US" altLang="zh-TW" dirty="0" smtClean="0"/>
              <a:t>Disk capacity: 320 GB</a:t>
            </a:r>
          </a:p>
          <a:p>
            <a:pPr lvl="1"/>
            <a:r>
              <a:rPr lang="en-US" altLang="zh-TW" dirty="0" smtClean="0"/>
              <a:t>Whole network is connected by LAN</a:t>
            </a:r>
          </a:p>
          <a:p>
            <a:pPr lvl="1"/>
            <a:r>
              <a:rPr lang="en-US" altLang="zh-TW" dirty="0" smtClean="0"/>
              <a:t>Client PMs are the second level nodes and VM client on PMs are the child nodes</a:t>
            </a:r>
          </a:p>
          <a:p>
            <a:pPr lvl="1"/>
            <a:r>
              <a:rPr lang="en-US" altLang="zh-TW" dirty="0" smtClean="0"/>
              <a:t>Whole algorithm is realized by C++</a:t>
            </a:r>
            <a:endParaRPr lang="zh-TW" altLang="en-US" dirty="0"/>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18</a:t>
            </a:fld>
            <a:endParaRPr lang="zh-TW" altLang="en-US"/>
          </a:p>
        </p:txBody>
      </p:sp>
      <p:sp>
        <p:nvSpPr>
          <p:cNvPr id="5" name="內容版面配置區 2"/>
          <p:cNvSpPr txBox="1">
            <a:spLocks/>
          </p:cNvSpPr>
          <p:nvPr/>
        </p:nvSpPr>
        <p:spPr>
          <a:xfrm>
            <a:off x="0" y="6478058"/>
            <a:ext cx="9144000" cy="384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sz="1600" dirty="0" smtClean="0"/>
              <a:t>[19] </a:t>
            </a:r>
            <a:r>
              <a:rPr lang="en-US" altLang="zh-TW" sz="1600" dirty="0" err="1" smtClean="0"/>
              <a:t>OpenNebula</a:t>
            </a:r>
            <a:r>
              <a:rPr lang="en-US" altLang="zh-TW" sz="1600" dirty="0" smtClean="0"/>
              <a:t>, “</a:t>
            </a:r>
            <a:r>
              <a:rPr lang="en-US" altLang="zh-TW" sz="1600" dirty="0" err="1" smtClean="0"/>
              <a:t>OpenNebula</a:t>
            </a:r>
            <a:r>
              <a:rPr lang="en-US" altLang="zh-TW" sz="1600" dirty="0" smtClean="0"/>
              <a:t> Software,” http://www.opennebula.org, 2010.</a:t>
            </a:r>
            <a:endParaRPr lang="zh-TW" altLang="en-US" sz="1600" dirty="0"/>
          </a:p>
        </p:txBody>
      </p:sp>
    </p:spTree>
    <p:extLst>
      <p:ext uri="{BB962C8B-B14F-4D97-AF65-F5344CB8AC3E}">
        <p14:creationId xmlns:p14="http://schemas.microsoft.com/office/powerpoint/2010/main" val="272335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and Results </a:t>
            </a:r>
            <a:r>
              <a:rPr lang="en-US" altLang="zh-TW" dirty="0" smtClean="0"/>
              <a:t>Analysis (Cont.)</a:t>
            </a:r>
            <a:endParaRPr lang="zh-TW" altLang="en-US" dirty="0"/>
          </a:p>
        </p:txBody>
      </p:sp>
      <p:sp>
        <p:nvSpPr>
          <p:cNvPr id="3" name="內容版面配置區 2"/>
          <p:cNvSpPr>
            <a:spLocks noGrp="1"/>
          </p:cNvSpPr>
          <p:nvPr>
            <p:ph idx="1"/>
          </p:nvPr>
        </p:nvSpPr>
        <p:spPr/>
        <p:txBody>
          <a:bodyPr/>
          <a:lstStyle/>
          <a:p>
            <a:r>
              <a:rPr lang="en-US" altLang="zh-TW" dirty="0" smtClean="0"/>
              <a:t>Algorithm Effect Analysis</a:t>
            </a:r>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19</a:t>
            </a:fld>
            <a:endParaRPr lang="zh-TW" altLang="en-US"/>
          </a:p>
        </p:txBody>
      </p:sp>
      <p:grpSp>
        <p:nvGrpSpPr>
          <p:cNvPr id="5" name="群組 4"/>
          <p:cNvGrpSpPr/>
          <p:nvPr/>
        </p:nvGrpSpPr>
        <p:grpSpPr>
          <a:xfrm>
            <a:off x="95807" y="2348880"/>
            <a:ext cx="8952387" cy="2736000"/>
            <a:chOff x="168959" y="2348880"/>
            <a:chExt cx="8952387" cy="273600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59" y="2348880"/>
              <a:ext cx="4419067"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762" y="2348880"/>
              <a:ext cx="4398584"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2052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On cloud computing platform, resources are provided as service and by needs</a:t>
            </a:r>
          </a:p>
          <a:p>
            <a:r>
              <a:rPr lang="en-US" altLang="zh-TW" dirty="0" smtClean="0"/>
              <a:t>It will lead to resource waste if the resources cannot be properly distributed</a:t>
            </a:r>
          </a:p>
          <a:p>
            <a:r>
              <a:rPr lang="en-US" altLang="zh-TW" dirty="0" smtClean="0"/>
              <a:t>Current VM resources scheduling mainly considers the current state of the system, but seldom considers system variation and historical data, which leads to load imbalance</a:t>
            </a:r>
          </a:p>
          <a:p>
            <a:r>
              <a:rPr lang="en-US" altLang="zh-TW" dirty="0" smtClean="0"/>
              <a:t>This paper considers the historical data and current state, which tries to solve the problem of load imbalance and high migration cost by traditional algorithms</a:t>
            </a:r>
            <a:endParaRPr lang="zh-TW" altLang="en-US" dirty="0"/>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2</a:t>
            </a:fld>
            <a:endParaRPr lang="zh-TW" altLang="en-US"/>
          </a:p>
        </p:txBody>
      </p:sp>
    </p:spTree>
    <p:extLst>
      <p:ext uri="{BB962C8B-B14F-4D97-AF65-F5344CB8AC3E}">
        <p14:creationId xmlns:p14="http://schemas.microsoft.com/office/powerpoint/2010/main" val="184935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 and Results </a:t>
            </a:r>
            <a:r>
              <a:rPr lang="en-US" altLang="zh-TW" dirty="0" smtClean="0"/>
              <a:t>Analysis (Cont.)</a:t>
            </a:r>
            <a:endParaRPr lang="zh-TW" altLang="en-US" dirty="0"/>
          </a:p>
        </p:txBody>
      </p:sp>
      <p:sp>
        <p:nvSpPr>
          <p:cNvPr id="3" name="內容版面配置區 2"/>
          <p:cNvSpPr>
            <a:spLocks noGrp="1"/>
          </p:cNvSpPr>
          <p:nvPr>
            <p:ph idx="1"/>
          </p:nvPr>
        </p:nvSpPr>
        <p:spPr/>
        <p:txBody>
          <a:bodyPr/>
          <a:lstStyle/>
          <a:p>
            <a:r>
              <a:rPr lang="en-US" altLang="zh-TW" dirty="0" smtClean="0"/>
              <a:t>Migration Cost Analysis</a:t>
            </a:r>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20</a:t>
            </a:fld>
            <a:endParaRPr lang="zh-TW" altLang="en-US"/>
          </a:p>
        </p:txBody>
      </p:sp>
      <p:grpSp>
        <p:nvGrpSpPr>
          <p:cNvPr id="5" name="群組 4"/>
          <p:cNvGrpSpPr/>
          <p:nvPr/>
        </p:nvGrpSpPr>
        <p:grpSpPr>
          <a:xfrm>
            <a:off x="53752" y="2334100"/>
            <a:ext cx="9036496" cy="2894796"/>
            <a:chOff x="107504" y="2492896"/>
            <a:chExt cx="9036496" cy="2894796"/>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492896"/>
              <a:ext cx="4399456"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2360" y="2492896"/>
              <a:ext cx="4431640" cy="289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7578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smtClean="0"/>
              <a:t>This paper presents a scheduling strategy on VM load balancing based on genetic algorithm</a:t>
            </a:r>
          </a:p>
          <a:p>
            <a:r>
              <a:rPr lang="en-US" altLang="zh-TW" dirty="0" smtClean="0"/>
              <a:t>The method according to historical data and current states computes in advance the influence it will have on the whole system</a:t>
            </a:r>
          </a:p>
          <a:p>
            <a:r>
              <a:rPr lang="en-US" altLang="zh-TW" dirty="0" smtClean="0"/>
              <a:t>The method achieves the best load balancing and reduces or avoids dynamic migration thus resolves the problem of load imbalance and high migration cost</a:t>
            </a:r>
          </a:p>
          <a:p>
            <a:r>
              <a:rPr lang="en-US" altLang="zh-TW" dirty="0" smtClean="0"/>
              <a:t>A monitoring and analyzing mechanism is needed to better solve the problem of load balancing</a:t>
            </a:r>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21</a:t>
            </a:fld>
            <a:endParaRPr lang="zh-TW" altLang="en-US"/>
          </a:p>
        </p:txBody>
      </p:sp>
    </p:spTree>
    <p:extLst>
      <p:ext uri="{BB962C8B-B14F-4D97-AF65-F5344CB8AC3E}">
        <p14:creationId xmlns:p14="http://schemas.microsoft.com/office/powerpoint/2010/main" val="244962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Model Design of VM Scheduling</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57200" y="1600200"/>
                <a:ext cx="8686800" cy="1756792"/>
              </a:xfrm>
            </p:spPr>
            <p:txBody>
              <a:bodyPr/>
              <a:lstStyle/>
              <a:p>
                <a:pPr marL="0" indent="0">
                  <a:buNone/>
                </a:pPr>
                <a:r>
                  <a:rPr lang="en-US" altLang="zh-TW" dirty="0" smtClean="0"/>
                  <a:t>VM Model</a:t>
                </a:r>
              </a:p>
              <a:p>
                <a14:m>
                  <m:oMath xmlns:m="http://schemas.openxmlformats.org/officeDocument/2006/math">
                    <m:r>
                      <a:rPr lang="en-US" altLang="zh-TW" b="0" i="1" smtClean="0">
                        <a:latin typeface="Cambria Math"/>
                      </a:rPr>
                      <m:t>𝑃</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1</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2</m:t>
                        </m:r>
                      </m:sub>
                    </m:sSub>
                    <m:r>
                      <a:rPr lang="en-US" altLang="zh-TW" b="0" i="1" smtClean="0">
                        <a:latin typeface="Cambria Math"/>
                      </a:rPr>
                      <m:t>, …, </m:t>
                    </m:r>
                    <m:sSub>
                      <m:sSubPr>
                        <m:ctrlPr>
                          <a:rPr lang="en-US" altLang="zh-TW" b="0" i="1" smtClean="0">
                            <a:latin typeface="Cambria Math"/>
                          </a:rPr>
                        </m:ctrlPr>
                      </m:sSubPr>
                      <m:e>
                        <m:r>
                          <a:rPr lang="en-US" altLang="zh-TW" b="0" i="1" smtClean="0">
                            <a:latin typeface="Cambria Math"/>
                          </a:rPr>
                          <m:t>𝑃</m:t>
                        </m:r>
                      </m:e>
                      <m:sub>
                        <m:r>
                          <a:rPr lang="en-US" altLang="zh-TW" b="0" i="1" smtClean="0">
                            <a:latin typeface="Cambria Math"/>
                          </a:rPr>
                          <m:t>𝑁</m:t>
                        </m:r>
                      </m:sub>
                    </m:sSub>
                    <m:r>
                      <a:rPr lang="en-US" altLang="zh-TW" b="0" i="1" smtClean="0">
                        <a:latin typeface="Cambria Math"/>
                      </a:rPr>
                      <m:t>}</m:t>
                    </m:r>
                  </m:oMath>
                </a14:m>
                <a:r>
                  <a:rPr lang="zh-TW" altLang="en-US" dirty="0" smtClean="0"/>
                  <a:t> </a:t>
                </a:r>
                <a:r>
                  <a:rPr lang="en-US" altLang="zh-TW" dirty="0" smtClean="0"/>
                  <a:t>is the set of all the physical machines in the system</a:t>
                </a:r>
              </a:p>
              <a:p>
                <a14:m>
                  <m:oMath xmlns:m="http://schemas.openxmlformats.org/officeDocument/2006/math">
                    <m:sSub>
                      <m:sSubPr>
                        <m:ctrlPr>
                          <a:rPr lang="en-US" altLang="zh-TW" i="1" smtClean="0">
                            <a:latin typeface="Cambria Math"/>
                          </a:rPr>
                        </m:ctrlPr>
                      </m:sSubPr>
                      <m:e>
                        <m:r>
                          <a:rPr lang="en-US" altLang="zh-TW" b="0" i="1" smtClean="0">
                            <a:latin typeface="Cambria Math"/>
                          </a:rPr>
                          <m:t>𝑉</m:t>
                        </m:r>
                      </m:e>
                      <m:sub>
                        <m:r>
                          <a:rPr lang="en-US" altLang="zh-TW" b="0" i="1" smtClean="0">
                            <a:latin typeface="Cambria Math"/>
                          </a:rPr>
                          <m:t>𝑖</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𝑉</m:t>
                        </m:r>
                      </m:e>
                      <m:sub>
                        <m:r>
                          <a:rPr lang="en-US" altLang="zh-TW" b="0" i="1" smtClean="0">
                            <a:latin typeface="Cambria Math"/>
                          </a:rPr>
                          <m:t>𝑖</m:t>
                        </m:r>
                        <m:r>
                          <a:rPr lang="en-US" altLang="zh-TW" b="0" i="1" smtClean="0">
                            <a:latin typeface="Cambria Math"/>
                          </a:rPr>
                          <m:t>1</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𝑉</m:t>
                        </m:r>
                      </m:e>
                      <m:sub>
                        <m:r>
                          <a:rPr lang="en-US" altLang="zh-TW" b="0" i="1" smtClean="0">
                            <a:latin typeface="Cambria Math"/>
                          </a:rPr>
                          <m:t>𝑖</m:t>
                        </m:r>
                        <m:r>
                          <a:rPr lang="en-US" altLang="zh-TW" b="0" i="1" smtClean="0">
                            <a:latin typeface="Cambria Math"/>
                          </a:rPr>
                          <m:t>2</m:t>
                        </m:r>
                      </m:sub>
                    </m:sSub>
                    <m:r>
                      <a:rPr lang="en-US" altLang="zh-TW" b="0" i="1" smtClean="0">
                        <a:latin typeface="Cambria Math"/>
                      </a:rPr>
                      <m:t>, …, </m:t>
                    </m:r>
                    <m:sSub>
                      <m:sSubPr>
                        <m:ctrlPr>
                          <a:rPr lang="en-US" altLang="zh-TW" b="0" i="1" smtClean="0">
                            <a:latin typeface="Cambria Math"/>
                          </a:rPr>
                        </m:ctrlPr>
                      </m:sSubPr>
                      <m:e>
                        <m:r>
                          <a:rPr lang="en-US" altLang="zh-TW" b="0" i="1" smtClean="0">
                            <a:latin typeface="Cambria Math"/>
                          </a:rPr>
                          <m:t>𝑉</m:t>
                        </m:r>
                      </m:e>
                      <m:sub>
                        <m:r>
                          <a:rPr lang="en-US" altLang="zh-TW" b="0" i="1" smtClean="0">
                            <a:latin typeface="Cambria Math"/>
                          </a:rPr>
                          <m:t>𝑖</m:t>
                        </m:r>
                        <m:sSub>
                          <m:sSubPr>
                            <m:ctrlPr>
                              <a:rPr lang="en-US" altLang="zh-TW" b="0" i="1" smtClean="0">
                                <a:latin typeface="Cambria Math"/>
                              </a:rPr>
                            </m:ctrlPr>
                          </m:sSubPr>
                          <m:e>
                            <m:r>
                              <a:rPr lang="en-US" altLang="zh-TW" b="0" i="1" smtClean="0">
                                <a:latin typeface="Cambria Math"/>
                              </a:rPr>
                              <m:t>𝑚</m:t>
                            </m:r>
                          </m:e>
                          <m:sub>
                            <m:r>
                              <a:rPr lang="en-US" altLang="zh-TW" b="0" i="1" smtClean="0">
                                <a:latin typeface="Cambria Math"/>
                              </a:rPr>
                              <m:t>𝑖</m:t>
                            </m:r>
                          </m:sub>
                        </m:sSub>
                      </m:sub>
                    </m:sSub>
                    <m:r>
                      <a:rPr lang="en-US" altLang="zh-TW" b="0" i="1" smtClean="0">
                        <a:latin typeface="Cambria Math"/>
                      </a:rPr>
                      <m:t>}</m:t>
                    </m:r>
                  </m:oMath>
                </a14:m>
                <a:r>
                  <a:rPr lang="zh-TW" altLang="en-US" dirty="0" smtClean="0"/>
                  <a:t> </a:t>
                </a:r>
                <a:r>
                  <a:rPr lang="en-US" altLang="zh-TW" dirty="0" smtClean="0"/>
                  <a:t>is the VMs set on PM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𝑖</m:t>
                        </m:r>
                      </m:sub>
                    </m:sSub>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57200" y="1600200"/>
                <a:ext cx="8686800" cy="1756792"/>
              </a:xfrm>
              <a:blipFill rotWithShape="1">
                <a:blip r:embed="rId2"/>
                <a:stretch>
                  <a:fillRect l="-1053" t="-2778" b="-520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3</a:t>
            </a:fld>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389" y="3284985"/>
            <a:ext cx="4241516"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內容版面配置區 2"/>
              <p:cNvSpPr txBox="1">
                <a:spLocks/>
              </p:cNvSpPr>
              <p:nvPr/>
            </p:nvSpPr>
            <p:spPr>
              <a:xfrm>
                <a:off x="457200" y="3284985"/>
                <a:ext cx="4618856" cy="35730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b="0" dirty="0" smtClean="0"/>
                  <a:t>Suppose VM </a:t>
                </a:r>
                <a14:m>
                  <m:oMath xmlns:m="http://schemas.openxmlformats.org/officeDocument/2006/math">
                    <m:r>
                      <a:rPr lang="en-US" altLang="zh-TW" b="0" i="1" smtClean="0">
                        <a:latin typeface="Cambria Math"/>
                      </a:rPr>
                      <m:t>𝑉</m:t>
                    </m:r>
                  </m:oMath>
                </a14:m>
                <a:r>
                  <a:rPr lang="en-US" altLang="zh-TW" b="0" dirty="0" smtClean="0"/>
                  <a:t> is deployed, </a:t>
                </a:r>
                <a14:m>
                  <m:oMath xmlns:m="http://schemas.openxmlformats.org/officeDocument/2006/math">
                    <m:r>
                      <a:rPr lang="en-US" altLang="zh-TW" b="0" i="1" smtClean="0">
                        <a:latin typeface="Cambria Math"/>
                      </a:rPr>
                      <m:t>𝑆</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𝑆</m:t>
                        </m:r>
                      </m:e>
                      <m:sub>
                        <m:r>
                          <a:rPr lang="en-US" altLang="zh-TW" b="0" i="1" smtClean="0">
                            <a:latin typeface="Cambria Math"/>
                          </a:rPr>
                          <m:t>1</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𝑆</m:t>
                        </m:r>
                      </m:e>
                      <m:sub>
                        <m:r>
                          <a:rPr lang="en-US" altLang="zh-TW" b="0" i="1" smtClean="0">
                            <a:latin typeface="Cambria Math"/>
                          </a:rPr>
                          <m:t>2</m:t>
                        </m:r>
                      </m:sub>
                    </m:sSub>
                    <m:r>
                      <a:rPr lang="en-US" altLang="zh-TW" b="0" i="1" smtClean="0">
                        <a:latin typeface="Cambria Math"/>
                      </a:rPr>
                      <m:t>, …, </m:t>
                    </m:r>
                    <m:sSub>
                      <m:sSubPr>
                        <m:ctrlPr>
                          <a:rPr lang="en-US" altLang="zh-TW" b="0" i="1" smtClean="0">
                            <a:latin typeface="Cambria Math"/>
                          </a:rPr>
                        </m:ctrlPr>
                      </m:sSubPr>
                      <m:e>
                        <m:r>
                          <a:rPr lang="en-US" altLang="zh-TW" b="0" i="1" smtClean="0">
                            <a:latin typeface="Cambria Math"/>
                          </a:rPr>
                          <m:t>𝑆</m:t>
                        </m:r>
                      </m:e>
                      <m:sub>
                        <m:r>
                          <a:rPr lang="en-US" altLang="zh-TW" b="0" i="1" smtClean="0">
                            <a:latin typeface="Cambria Math"/>
                          </a:rPr>
                          <m:t>𝑁</m:t>
                        </m:r>
                      </m:sub>
                    </m:sSub>
                    <m:r>
                      <a:rPr lang="en-US" altLang="zh-TW" b="0" i="1" smtClean="0">
                        <a:latin typeface="Cambria Math"/>
                      </a:rPr>
                      <m:t>}</m:t>
                    </m:r>
                  </m:oMath>
                </a14:m>
                <a:r>
                  <a:rPr lang="zh-TW" altLang="en-US" dirty="0" smtClean="0"/>
                  <a:t> </a:t>
                </a:r>
                <a:r>
                  <a:rPr lang="en-US" altLang="zh-TW" dirty="0" smtClean="0"/>
                  <a:t>is the mapping solution set after </a:t>
                </a:r>
                <a14:m>
                  <m:oMath xmlns:m="http://schemas.openxmlformats.org/officeDocument/2006/math">
                    <m:r>
                      <a:rPr lang="en-US" altLang="zh-TW" b="0" i="1" smtClean="0">
                        <a:latin typeface="Cambria Math"/>
                      </a:rPr>
                      <m:t>𝑉</m:t>
                    </m:r>
                  </m:oMath>
                </a14:m>
                <a:r>
                  <a:rPr lang="en-US" altLang="zh-TW" dirty="0" smtClean="0"/>
                  <a:t> is arranged to any PM</a:t>
                </a:r>
              </a:p>
              <a:p>
                <a:pPr lvl="1"/>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oMath>
                </a14:m>
                <a:r>
                  <a:rPr lang="zh-TW" altLang="en-US" dirty="0" smtClean="0"/>
                  <a:t> </a:t>
                </a:r>
                <a:r>
                  <a:rPr lang="en-US" altLang="zh-TW" dirty="0" smtClean="0"/>
                  <a:t>refers to the mapping solution when VM </a:t>
                </a:r>
                <a14:m>
                  <m:oMath xmlns:m="http://schemas.openxmlformats.org/officeDocument/2006/math">
                    <m:r>
                      <a:rPr lang="en-US" altLang="zh-TW" b="0" i="1" smtClean="0">
                        <a:latin typeface="Cambria Math"/>
                      </a:rPr>
                      <m:t>𝑉</m:t>
                    </m:r>
                  </m:oMath>
                </a14:m>
                <a:r>
                  <a:rPr lang="zh-TW" altLang="en-US" dirty="0" smtClean="0"/>
                  <a:t> </a:t>
                </a:r>
                <a:r>
                  <a:rPr lang="en-US" altLang="zh-TW" dirty="0" smtClean="0"/>
                  <a:t>is arranged to PM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𝑖</m:t>
                        </m:r>
                      </m:sub>
                    </m:sSub>
                  </m:oMath>
                </a14:m>
                <a:endParaRPr lang="zh-TW" altLang="en-US" dirty="0"/>
              </a:p>
            </p:txBody>
          </p:sp>
        </mc:Choice>
        <mc:Fallback xmlns="">
          <p:sp>
            <p:nvSpPr>
              <p:cNvPr id="6" name="內容版面配置區 2"/>
              <p:cNvSpPr txBox="1">
                <a:spLocks noRot="1" noChangeAspect="1" noMove="1" noResize="1" noEditPoints="1" noAdjustHandles="1" noChangeArrowheads="1" noChangeShapeType="1" noTextEdit="1"/>
              </p:cNvSpPr>
              <p:nvPr/>
            </p:nvSpPr>
            <p:spPr>
              <a:xfrm>
                <a:off x="457200" y="3284985"/>
                <a:ext cx="4618856" cy="3573015"/>
              </a:xfrm>
              <a:prstGeom prst="rect">
                <a:avLst/>
              </a:prstGeom>
              <a:blipFill rotWithShape="1">
                <a:blip r:embed="rId4"/>
                <a:stretch>
                  <a:fillRect l="-1715" t="-136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2529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lstStyle/>
          <a:p>
            <a:r>
              <a:rPr lang="en-US" altLang="zh-TW" dirty="0"/>
              <a:t>The Model Design of VM </a:t>
            </a:r>
            <a:r>
              <a:rPr lang="en-US" altLang="zh-TW" dirty="0" smtClean="0"/>
              <a:t>Scheduling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The Expression of Load</a:t>
                </a:r>
              </a:p>
              <a:p>
                <a:r>
                  <a:rPr lang="en-US" altLang="zh-TW" dirty="0" smtClean="0"/>
                  <a:t>Load of a PM usually can be obtained by adding the loads of the VMs running on it</a:t>
                </a:r>
              </a:p>
              <a:p>
                <a:r>
                  <a:rPr lang="en-US" altLang="zh-TW" dirty="0" smtClean="0"/>
                  <a:t>Suppose the time span monitored by historical data is </a:t>
                </a:r>
                <a14:m>
                  <m:oMath xmlns:m="http://schemas.openxmlformats.org/officeDocument/2006/math">
                    <m:r>
                      <a:rPr lang="en-US" altLang="zh-TW" b="0" i="1" smtClean="0">
                        <a:latin typeface="Cambria Math"/>
                      </a:rPr>
                      <m:t>𝑇</m:t>
                    </m:r>
                  </m:oMath>
                </a14:m>
                <a:endParaRPr lang="en-US" altLang="zh-TW" b="0" i="1" dirty="0" smtClean="0">
                  <a:latin typeface="Cambria Math"/>
                </a:endParaRPr>
              </a:p>
              <a:p>
                <a:pPr lvl="1"/>
                <a:r>
                  <a:rPr lang="en-US" altLang="zh-TW" b="0" dirty="0" smtClean="0"/>
                  <a:t>Define </a:t>
                </a:r>
                <a14:m>
                  <m:oMath xmlns:m="http://schemas.openxmlformats.org/officeDocument/2006/math">
                    <m:r>
                      <m:rPr>
                        <m:sty m:val="p"/>
                      </m:rPr>
                      <a:rPr lang="en-US" altLang="zh-TW" b="0" i="0" smtClean="0">
                        <a:latin typeface="Cambria Math"/>
                      </a:rPr>
                      <m:t>T</m:t>
                    </m:r>
                    <m:r>
                      <a:rPr lang="en-US" altLang="zh-TW" b="0" i="1" smtClean="0">
                        <a:latin typeface="Cambria Math"/>
                      </a:rPr>
                      <m:t>=[</m:t>
                    </m:r>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1</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0</m:t>
                            </m:r>
                          </m:sub>
                        </m:sSub>
                      </m:e>
                    </m:d>
                    <m:r>
                      <a:rPr lang="en-US" altLang="zh-TW" b="0" i="1" smtClean="0">
                        <a:latin typeface="Cambria Math"/>
                      </a:rPr>
                      <m:t>, </m:t>
                    </m:r>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2</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1</m:t>
                            </m:r>
                          </m:sub>
                        </m:sSub>
                      </m:e>
                    </m:d>
                    <m:r>
                      <a:rPr lang="en-US" altLang="zh-TW" b="0" i="1" smtClean="0">
                        <a:latin typeface="Cambria Math"/>
                      </a:rPr>
                      <m:t>, …, </m:t>
                    </m:r>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𝑛</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𝑛</m:t>
                            </m:r>
                            <m:r>
                              <a:rPr lang="en-US" altLang="zh-TW" b="0" i="1" smtClean="0">
                                <a:latin typeface="Cambria Math"/>
                              </a:rPr>
                              <m:t>−1</m:t>
                            </m:r>
                          </m:sub>
                        </m:sSub>
                      </m:e>
                    </m:d>
                    <m:r>
                      <a:rPr lang="en-US" altLang="zh-TW" b="0" i="1" smtClean="0">
                        <a:latin typeface="Cambria Math"/>
                      </a:rPr>
                      <m:t>]</m:t>
                    </m:r>
                  </m:oMath>
                </a14:m>
                <a:endParaRPr lang="en-US" altLang="zh-TW" dirty="0" smtClean="0"/>
              </a:p>
              <a:p>
                <a:pPr lvl="1"/>
                <a14:m>
                  <m:oMath xmlns:m="http://schemas.openxmlformats.org/officeDocument/2006/math">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𝑘</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𝑡</m:t>
                        </m:r>
                      </m:e>
                      <m:sub>
                        <m:r>
                          <a:rPr lang="en-US" altLang="zh-TW" b="0" i="1" smtClean="0">
                            <a:latin typeface="Cambria Math"/>
                          </a:rPr>
                          <m:t>𝑘</m:t>
                        </m:r>
                        <m:r>
                          <a:rPr lang="en-US" altLang="zh-TW" b="0" i="1" smtClean="0">
                            <a:latin typeface="Cambria Math"/>
                          </a:rPr>
                          <m:t>−1</m:t>
                        </m:r>
                      </m:sub>
                    </m:sSub>
                    <m:r>
                      <a:rPr lang="en-US" altLang="zh-TW" b="0" i="1" smtClean="0">
                        <a:latin typeface="Cambria Math"/>
                      </a:rPr>
                      <m:t>)</m:t>
                    </m:r>
                  </m:oMath>
                </a14:m>
                <a:r>
                  <a:rPr lang="en-US" altLang="zh-TW" dirty="0" smtClean="0"/>
                  <a:t> refers to time period </a:t>
                </a:r>
                <a14:m>
                  <m:oMath xmlns:m="http://schemas.openxmlformats.org/officeDocument/2006/math">
                    <m:r>
                      <a:rPr lang="en-US" altLang="zh-TW" b="0" i="1" smtClean="0">
                        <a:latin typeface="Cambria Math"/>
                      </a:rPr>
                      <m:t>𝑘</m:t>
                    </m:r>
                  </m:oMath>
                </a14:m>
                <a:endParaRPr lang="en-US" altLang="zh-TW" dirty="0" smtClean="0"/>
              </a:p>
              <a:p>
                <a:pPr lvl="1"/>
                <a:r>
                  <a:rPr lang="en-US" altLang="zh-TW" dirty="0" smtClean="0"/>
                  <a:t>Define the load of VM No. </a:t>
                </a:r>
                <a14:m>
                  <m:oMath xmlns:m="http://schemas.openxmlformats.org/officeDocument/2006/math">
                    <m:r>
                      <a:rPr lang="en-US" altLang="zh-TW" b="0" i="1" smtClean="0">
                        <a:latin typeface="Cambria Math"/>
                      </a:rPr>
                      <m:t>𝑖</m:t>
                    </m:r>
                  </m:oMath>
                </a14:m>
                <a:r>
                  <a:rPr lang="en-US" altLang="zh-TW" dirty="0" smtClean="0"/>
                  <a:t> in period </a:t>
                </a:r>
                <a14:m>
                  <m:oMath xmlns:m="http://schemas.openxmlformats.org/officeDocument/2006/math">
                    <m:r>
                      <a:rPr lang="en-US" altLang="zh-TW" b="0" i="1" smtClean="0">
                        <a:latin typeface="Cambria Math"/>
                      </a:rPr>
                      <m:t>𝑘</m:t>
                    </m:r>
                  </m:oMath>
                </a14:m>
                <a:r>
                  <a:rPr lang="en-US" altLang="zh-TW" dirty="0" smtClean="0"/>
                  <a:t> is </a:t>
                </a:r>
                <a14:m>
                  <m:oMath xmlns:m="http://schemas.openxmlformats.org/officeDocument/2006/math">
                    <m:r>
                      <a:rPr lang="en-US" altLang="zh-TW" b="0" i="1" smtClean="0">
                        <a:latin typeface="Cambria Math"/>
                      </a:rPr>
                      <m:t>𝑉</m:t>
                    </m:r>
                    <m:r>
                      <a:rPr lang="en-US" altLang="zh-TW" b="0" i="1" smtClean="0">
                        <a:latin typeface="Cambria Math"/>
                      </a:rPr>
                      <m:t>(</m:t>
                    </m:r>
                    <m:r>
                      <a:rPr lang="en-US" altLang="zh-TW" b="0" i="1" smtClean="0">
                        <a:latin typeface="Cambria Math"/>
                      </a:rPr>
                      <m:t>𝑖</m:t>
                    </m:r>
                    <m:r>
                      <a:rPr lang="en-US" altLang="zh-TW" b="0" i="1" smtClean="0">
                        <a:latin typeface="Cambria Math"/>
                      </a:rPr>
                      <m:t>, </m:t>
                    </m:r>
                    <m:r>
                      <a:rPr lang="en-US" altLang="zh-TW" b="0" i="1" smtClean="0">
                        <a:latin typeface="Cambria Math"/>
                      </a:rPr>
                      <m:t>𝑘</m:t>
                    </m:r>
                    <m:r>
                      <a:rPr lang="en-US" altLang="zh-TW" b="0" i="1" smtClean="0">
                        <a:latin typeface="Cambria Math"/>
                      </a:rPr>
                      <m:t>)</m:t>
                    </m:r>
                  </m:oMath>
                </a14:m>
                <a:endParaRPr lang="en-US" altLang="zh-TW" dirty="0" smtClean="0"/>
              </a:p>
              <a:p>
                <a:pPr lvl="1"/>
                <a:r>
                  <a:rPr lang="en-US" altLang="zh-TW" dirty="0" smtClean="0"/>
                  <a:t>In </a:t>
                </a:r>
                <a14:m>
                  <m:oMath xmlns:m="http://schemas.openxmlformats.org/officeDocument/2006/math">
                    <m:r>
                      <a:rPr lang="en-US" altLang="zh-TW" b="0" i="1" smtClean="0">
                        <a:latin typeface="Cambria Math"/>
                      </a:rPr>
                      <m:t>𝑇</m:t>
                    </m:r>
                  </m:oMath>
                </a14:m>
                <a:r>
                  <a:rPr lang="en-US" altLang="zh-TW" dirty="0" smtClean="0"/>
                  <a:t>, the average load of VM </a:t>
                </a:r>
                <a14:m>
                  <m:oMath xmlns:m="http://schemas.openxmlformats.org/officeDocument/2006/math">
                    <m:sSub>
                      <m:sSubPr>
                        <m:ctrlPr>
                          <a:rPr lang="en-US" altLang="zh-TW" i="1" smtClean="0">
                            <a:latin typeface="Cambria Math"/>
                          </a:rPr>
                        </m:ctrlPr>
                      </m:sSubPr>
                      <m:e>
                        <m:r>
                          <a:rPr lang="en-US" altLang="zh-TW" b="0" i="1" smtClean="0">
                            <a:latin typeface="Cambria Math"/>
                          </a:rPr>
                          <m:t>𝑉</m:t>
                        </m:r>
                      </m:e>
                      <m:sub>
                        <m:r>
                          <a:rPr lang="en-US" altLang="zh-TW" b="0" i="1" smtClean="0">
                            <a:latin typeface="Cambria Math"/>
                          </a:rPr>
                          <m:t>𝑖</m:t>
                        </m:r>
                      </m:sub>
                    </m:sSub>
                  </m:oMath>
                </a14:m>
                <a:r>
                  <a:rPr lang="en-US" altLang="zh-TW" dirty="0" smtClean="0"/>
                  <a:t> on PM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𝑖</m:t>
                        </m:r>
                      </m:sub>
                    </m:sSub>
                  </m:oMath>
                </a14:m>
                <a:r>
                  <a:rPr lang="en-US" altLang="zh-TW" dirty="0" smtClean="0"/>
                  <a:t> is </a:t>
                </a:r>
              </a:p>
              <a:p>
                <a:pPr lvl="1"/>
                <a:r>
                  <a:rPr lang="en-US" altLang="zh-TW" dirty="0" smtClean="0"/>
                  <a:t>The load of PM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𝑖</m:t>
                        </m:r>
                      </m:sub>
                    </m:sSub>
                  </m:oMath>
                </a14:m>
                <a:r>
                  <a:rPr lang="en-US" altLang="zh-TW" dirty="0" smtClean="0"/>
                  <a:t> is </a:t>
                </a:r>
              </a:p>
              <a:p>
                <a:pPr lvl="1"/>
                <a:r>
                  <a:rPr lang="en-US" altLang="zh-TW" b="0" dirty="0" smtClean="0"/>
                  <a:t>VM </a:t>
                </a:r>
                <a14:m>
                  <m:oMath xmlns:m="http://schemas.openxmlformats.org/officeDocument/2006/math">
                    <m:r>
                      <a:rPr lang="en-US" altLang="zh-TW" b="0" i="1" smtClean="0">
                        <a:latin typeface="Cambria Math"/>
                      </a:rPr>
                      <m:t>𝑉</m:t>
                    </m:r>
                  </m:oMath>
                </a14:m>
                <a:r>
                  <a:rPr lang="en-US" altLang="zh-TW" b="0" dirty="0" smtClean="0"/>
                  <a:t> with load </a:t>
                </a:r>
                <a14:m>
                  <m:oMath xmlns:m="http://schemas.openxmlformats.org/officeDocument/2006/math">
                    <m:r>
                      <a:rPr lang="en-US" altLang="zh-TW" b="0" i="1" smtClean="0">
                        <a:latin typeface="Cambria Math"/>
                      </a:rPr>
                      <m:t>𝑉</m:t>
                    </m:r>
                    <m:r>
                      <a:rPr lang="en-US" altLang="zh-TW" b="0" i="1" smtClean="0">
                        <a:latin typeface="Cambria Math"/>
                      </a:rPr>
                      <m:t>′</m:t>
                    </m:r>
                  </m:oMath>
                </a14:m>
                <a:r>
                  <a:rPr lang="en-US" altLang="zh-TW" dirty="0" smtClean="0"/>
                  <a:t> is to be deployed =&gt; when </a:t>
                </a:r>
                <a14:m>
                  <m:oMath xmlns:m="http://schemas.openxmlformats.org/officeDocument/2006/math">
                    <m:r>
                      <a:rPr lang="en-US" altLang="zh-TW" b="0" i="1" smtClean="0">
                        <a:latin typeface="Cambria Math"/>
                      </a:rPr>
                      <m:t>𝑉</m:t>
                    </m:r>
                  </m:oMath>
                </a14:m>
                <a:r>
                  <a:rPr lang="en-US" altLang="zh-TW" dirty="0" smtClean="0"/>
                  <a:t> is arranged,</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4</a:t>
            </a:fld>
            <a:endParaRPr lang="zh-TW"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365104"/>
            <a:ext cx="2520280" cy="42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733227"/>
            <a:ext cx="1656183" cy="46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191" y="5517231"/>
            <a:ext cx="3119637" cy="92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2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The Model Design of VM Scheduling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The Expression of Load (Cont.)</a:t>
                </a:r>
                <a:endParaRPr lang="en-US" altLang="zh-TW" dirty="0"/>
              </a:p>
              <a:p>
                <a:r>
                  <a:rPr lang="en-US" altLang="zh-TW" dirty="0" smtClean="0"/>
                  <a:t>The load variation of mapping solution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oMath>
                </a14:m>
                <a:r>
                  <a:rPr lang="zh-TW" altLang="en-US" dirty="0" smtClean="0"/>
                  <a:t> </a:t>
                </a:r>
                <a:r>
                  <a:rPr lang="en-US" altLang="zh-TW" dirty="0" smtClean="0"/>
                  <a:t>in time period </a:t>
                </a:r>
                <a14:m>
                  <m:oMath xmlns:m="http://schemas.openxmlformats.org/officeDocument/2006/math">
                    <m:r>
                      <a:rPr lang="en-US" altLang="zh-TW" b="0" i="1" smtClean="0">
                        <a:latin typeface="Cambria Math"/>
                      </a:rPr>
                      <m:t>𝑇</m:t>
                    </m:r>
                  </m:oMath>
                </a14:m>
                <a:r>
                  <a:rPr lang="zh-TW" altLang="en-US" dirty="0" smtClean="0"/>
                  <a:t> </a:t>
                </a:r>
                <a:r>
                  <a:rPr lang="en-US" altLang="zh-TW" dirty="0" smtClean="0"/>
                  <a:t>after VM </a:t>
                </a:r>
                <a14:m>
                  <m:oMath xmlns:m="http://schemas.openxmlformats.org/officeDocument/2006/math">
                    <m:r>
                      <a:rPr lang="en-US" altLang="zh-TW" b="0" i="1" smtClean="0">
                        <a:latin typeface="Cambria Math"/>
                      </a:rPr>
                      <m:t>𝑉</m:t>
                    </m:r>
                  </m:oMath>
                </a14:m>
                <a:r>
                  <a:rPr lang="zh-TW" altLang="en-US" dirty="0" smtClean="0"/>
                  <a:t> </a:t>
                </a:r>
                <a:r>
                  <a:rPr lang="en-US" altLang="zh-TW" dirty="0" smtClean="0"/>
                  <a:t>is arranged to PM </a:t>
                </a:r>
                <a14:m>
                  <m:oMath xmlns:m="http://schemas.openxmlformats.org/officeDocument/2006/math">
                    <m:sSub>
                      <m:sSubPr>
                        <m:ctrlPr>
                          <a:rPr lang="en-US" altLang="zh-TW" i="1" smtClean="0">
                            <a:latin typeface="Cambria Math"/>
                          </a:rPr>
                        </m:ctrlPr>
                      </m:sSubPr>
                      <m:e>
                        <m:r>
                          <a:rPr lang="en-US" altLang="zh-TW" b="0" i="1" smtClean="0">
                            <a:latin typeface="Cambria Math"/>
                          </a:rPr>
                          <m:t>𝑃</m:t>
                        </m:r>
                      </m:e>
                      <m:sub>
                        <m:r>
                          <a:rPr lang="en-US" altLang="zh-TW" b="0" i="1" smtClean="0">
                            <a:latin typeface="Cambria Math"/>
                          </a:rPr>
                          <m:t>𝑖</m:t>
                        </m:r>
                      </m:sub>
                    </m:sSub>
                  </m:oMath>
                </a14:m>
                <a:r>
                  <a:rPr lang="zh-TW" altLang="en-US" dirty="0" smtClean="0"/>
                  <a:t> </a:t>
                </a:r>
                <a:r>
                  <a:rPr lang="en-US" altLang="zh-TW" dirty="0" smtClean="0"/>
                  <a:t>is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5</a:t>
            </a:fld>
            <a:endParaRPr lang="zh-TW" alt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852936"/>
            <a:ext cx="3676278" cy="147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43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The Model Design of VM Scheduling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Mathematical Model</a:t>
                </a:r>
              </a:p>
              <a:p>
                <a:r>
                  <a:rPr lang="en-US" altLang="zh-TW" dirty="0" smtClean="0"/>
                  <a:t>Definition 1: Under mapping solution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oMath>
                </a14:m>
                <a:r>
                  <a:rPr lang="en-US" altLang="zh-TW" dirty="0" smtClean="0"/>
                  <a:t>, the load of every PM is </a:t>
                </a:r>
                <a14:m>
                  <m:oMath xmlns:m="http://schemas.openxmlformats.org/officeDocument/2006/math">
                    <m:r>
                      <a:rPr lang="en-US" altLang="zh-TW" b="0" i="1" smtClean="0">
                        <a:latin typeface="Cambria Math"/>
                      </a:rPr>
                      <m:t>𝑃</m:t>
                    </m:r>
                    <m:r>
                      <a:rPr lang="en-US" altLang="zh-TW" b="0" i="1" smtClean="0">
                        <a:latin typeface="Cambria Math"/>
                      </a:rPr>
                      <m:t>(</m:t>
                    </m:r>
                    <m:r>
                      <a:rPr lang="en-US" altLang="zh-TW" b="0" i="1" smtClean="0">
                        <a:latin typeface="Cambria Math"/>
                      </a:rPr>
                      <m:t>𝑖</m:t>
                    </m:r>
                    <m:r>
                      <a:rPr lang="en-US" altLang="zh-TW" b="0" i="1" smtClean="0">
                        <a:latin typeface="Cambria Math"/>
                      </a:rPr>
                      <m:t>, </m:t>
                    </m:r>
                    <m:r>
                      <a:rPr lang="en-US" altLang="zh-TW" b="0" i="1" smtClean="0">
                        <a:latin typeface="Cambria Math"/>
                      </a:rPr>
                      <m:t>𝑇</m:t>
                    </m:r>
                    <m:r>
                      <a:rPr lang="en-US" altLang="zh-TW" b="0" i="1" smtClean="0">
                        <a:latin typeface="Cambria Math"/>
                      </a:rPr>
                      <m:t>)′</m:t>
                    </m:r>
                  </m:oMath>
                </a14:m>
                <a:r>
                  <a:rPr lang="en-US" altLang="zh-TW" dirty="0" smtClean="0"/>
                  <a:t>, and total load variation (mean square deviation to the average load) in time period </a:t>
                </a:r>
                <a14:m>
                  <m:oMath xmlns:m="http://schemas.openxmlformats.org/officeDocument/2006/math">
                    <m:r>
                      <a:rPr lang="en-US" altLang="zh-TW" b="0" i="1" smtClean="0">
                        <a:latin typeface="Cambria Math"/>
                      </a:rPr>
                      <m:t>𝑇</m:t>
                    </m:r>
                  </m:oMath>
                </a14:m>
                <a:r>
                  <a:rPr lang="zh-TW" altLang="en-US" dirty="0" smtClean="0"/>
                  <a:t> </a:t>
                </a:r>
                <a:r>
                  <a:rPr lang="en-US" altLang="zh-TW" dirty="0" smtClean="0"/>
                  <a:t>is defined as</a:t>
                </a:r>
              </a:p>
              <a:p>
                <a:endParaRPr lang="en-US" altLang="zh-TW" dirty="0"/>
              </a:p>
              <a:p>
                <a:endParaRPr lang="en-US" altLang="zh-TW" dirty="0" smtClean="0"/>
              </a:p>
              <a:p>
                <a:endParaRPr lang="en-US" altLang="zh-TW" dirty="0"/>
              </a:p>
              <a:p>
                <a:r>
                  <a:rPr lang="en-US" altLang="zh-TW" dirty="0" smtClean="0"/>
                  <a:t>Definition 2: The balanced mapping solution of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oMath>
                </a14:m>
                <a:r>
                  <a:rPr lang="zh-TW" altLang="en-US" dirty="0" smtClean="0"/>
                  <a:t> </a:t>
                </a:r>
                <a:r>
                  <a:rPr lang="en-US" altLang="zh-TW" dirty="0" smtClean="0"/>
                  <a:t>is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r>
                      <a:rPr lang="en-US" altLang="zh-TW" b="0" i="1" smtClean="0">
                        <a:latin typeface="Cambria Math"/>
                      </a:rPr>
                      <m:t>′</m:t>
                    </m:r>
                  </m:oMath>
                </a14:m>
                <a:r>
                  <a:rPr lang="en-US" altLang="zh-TW" dirty="0" smtClean="0"/>
                  <a:t>, and the set of mapping solution </a:t>
                </a:r>
                <a14:m>
                  <m:oMath xmlns:m="http://schemas.openxmlformats.org/officeDocument/2006/math">
                    <m:r>
                      <a:rPr lang="en-US" altLang="zh-TW" b="0" i="1" smtClean="0">
                        <a:latin typeface="Cambria Math"/>
                      </a:rPr>
                      <m:t>𝑆</m:t>
                    </m:r>
                  </m:oMath>
                </a14:m>
                <a:r>
                  <a:rPr lang="zh-TW" altLang="en-US" dirty="0" smtClean="0"/>
                  <a:t> </a:t>
                </a:r>
                <a:r>
                  <a:rPr lang="en-US" altLang="zh-TW" dirty="0" smtClean="0"/>
                  <a:t>should correspond to the set of balanced mapping solution </a:t>
                </a:r>
                <a14:m>
                  <m:oMath xmlns:m="http://schemas.openxmlformats.org/officeDocument/2006/math">
                    <m:sSup>
                      <m:sSupPr>
                        <m:ctrlPr>
                          <a:rPr lang="en-US" altLang="zh-TW" b="0" i="1" smtClean="0">
                            <a:latin typeface="Cambria Math"/>
                          </a:rPr>
                        </m:ctrlPr>
                      </m:sSupPr>
                      <m:e>
                        <m:r>
                          <a:rPr lang="en-US" altLang="zh-TW" b="0" i="1" smtClean="0">
                            <a:latin typeface="Cambria Math"/>
                          </a:rPr>
                          <m:t>𝑆</m:t>
                        </m:r>
                      </m:e>
                      <m:sup>
                        <m:r>
                          <a:rPr lang="en-US" altLang="zh-TW" b="0" i="1" smtClean="0">
                            <a:latin typeface="Cambria Math"/>
                          </a:rPr>
                          <m:t>′</m:t>
                        </m:r>
                      </m:sup>
                    </m:sSup>
                    <m:r>
                      <a:rPr lang="en-US" altLang="zh-TW" b="0" i="1" smtClean="0">
                        <a:latin typeface="Cambria Math"/>
                      </a:rPr>
                      <m:t>={</m:t>
                    </m:r>
                    <m:sSubSup>
                      <m:sSubSupPr>
                        <m:ctrlPr>
                          <a:rPr lang="en-US" altLang="zh-TW" b="0" i="1" smtClean="0">
                            <a:latin typeface="Cambria Math"/>
                          </a:rPr>
                        </m:ctrlPr>
                      </m:sSubSupPr>
                      <m:e>
                        <m:r>
                          <a:rPr lang="en-US" altLang="zh-TW" b="0" i="1" smtClean="0">
                            <a:latin typeface="Cambria Math"/>
                          </a:rPr>
                          <m:t>𝑆</m:t>
                        </m:r>
                      </m:e>
                      <m:sub>
                        <m:r>
                          <a:rPr lang="en-US" altLang="zh-TW" b="0" i="1" smtClean="0">
                            <a:latin typeface="Cambria Math"/>
                          </a:rPr>
                          <m:t>1</m:t>
                        </m:r>
                      </m:sub>
                      <m:sup>
                        <m:r>
                          <a:rPr lang="en-US" altLang="zh-TW" b="0" i="1" smtClean="0">
                            <a:latin typeface="Cambria Math"/>
                          </a:rPr>
                          <m:t>′</m:t>
                        </m:r>
                      </m:sup>
                    </m:sSubSup>
                    <m:r>
                      <a:rPr lang="en-US" altLang="zh-TW" b="0" i="1" smtClean="0">
                        <a:latin typeface="Cambria Math"/>
                      </a:rPr>
                      <m:t>, </m:t>
                    </m:r>
                    <m:sSubSup>
                      <m:sSubSupPr>
                        <m:ctrlPr>
                          <a:rPr lang="en-US" altLang="zh-TW" b="0" i="1" smtClean="0">
                            <a:latin typeface="Cambria Math"/>
                          </a:rPr>
                        </m:ctrlPr>
                      </m:sSubSupPr>
                      <m:e>
                        <m:r>
                          <a:rPr lang="en-US" altLang="zh-TW" b="0" i="1" smtClean="0">
                            <a:latin typeface="Cambria Math"/>
                          </a:rPr>
                          <m:t>𝑆</m:t>
                        </m:r>
                      </m:e>
                      <m:sub>
                        <m:r>
                          <a:rPr lang="en-US" altLang="zh-TW" b="0" i="1" smtClean="0">
                            <a:latin typeface="Cambria Math"/>
                          </a:rPr>
                          <m:t>2</m:t>
                        </m:r>
                      </m:sub>
                      <m:sup>
                        <m:r>
                          <a:rPr lang="en-US" altLang="zh-TW" b="0" i="1" smtClean="0">
                            <a:latin typeface="Cambria Math"/>
                          </a:rPr>
                          <m:t>′</m:t>
                        </m:r>
                      </m:sup>
                    </m:sSubSup>
                    <m:r>
                      <a:rPr lang="en-US" altLang="zh-TW" b="0" i="1" smtClean="0">
                        <a:latin typeface="Cambria Math"/>
                      </a:rPr>
                      <m:t>, …, </m:t>
                    </m:r>
                    <m:sSubSup>
                      <m:sSubSupPr>
                        <m:ctrlPr>
                          <a:rPr lang="en-US" altLang="zh-TW" b="0" i="1" smtClean="0">
                            <a:latin typeface="Cambria Math"/>
                          </a:rPr>
                        </m:ctrlPr>
                      </m:sSubSupPr>
                      <m:e>
                        <m:r>
                          <a:rPr lang="en-US" altLang="zh-TW" b="0" i="1" smtClean="0">
                            <a:latin typeface="Cambria Math"/>
                          </a:rPr>
                          <m:t>𝑆</m:t>
                        </m:r>
                      </m:e>
                      <m:sub>
                        <m:r>
                          <a:rPr lang="en-US" altLang="zh-TW" b="0" i="1" smtClean="0">
                            <a:latin typeface="Cambria Math"/>
                          </a:rPr>
                          <m:t>𝑁</m:t>
                        </m:r>
                      </m:sub>
                      <m:sup>
                        <m:r>
                          <a:rPr lang="en-US" altLang="zh-TW" b="0" i="1" smtClean="0">
                            <a:latin typeface="Cambria Math"/>
                          </a:rPr>
                          <m:t>′</m:t>
                        </m:r>
                      </m:sup>
                    </m:sSubSup>
                    <m:r>
                      <a:rPr lang="en-US" altLang="zh-TW" b="0" i="1" smtClean="0">
                        <a:latin typeface="Cambria Math"/>
                      </a:rPr>
                      <m:t>}</m:t>
                    </m:r>
                  </m:oMath>
                </a14:m>
                <a:endParaRPr lang="en-US" altLang="zh-TW" dirty="0" smtClean="0"/>
              </a:p>
              <a:p>
                <a:pPr lvl="1"/>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r>
                      <a:rPr lang="en-US" altLang="zh-TW" b="0" i="1" smtClean="0">
                        <a:latin typeface="Cambria Math"/>
                      </a:rPr>
                      <m:t>′</m:t>
                    </m:r>
                  </m:oMath>
                </a14:m>
                <a:r>
                  <a:rPr lang="en-US" altLang="zh-TW" dirty="0" smtClean="0"/>
                  <a:t> is the best mapping solution to make </a:t>
                </a:r>
                <a14:m>
                  <m:oMath xmlns:m="http://schemas.openxmlformats.org/officeDocument/2006/math">
                    <m:sSub>
                      <m:sSubPr>
                        <m:ctrlPr>
                          <a:rPr lang="en-US" altLang="zh-TW" i="1" smtClean="0">
                            <a:latin typeface="Cambria Math"/>
                          </a:rPr>
                        </m:ctrlPr>
                      </m:sSubPr>
                      <m:e>
                        <m:r>
                          <a:rPr lang="zh-TW" altLang="en-US" i="1" smtClean="0">
                            <a:latin typeface="Cambria Math"/>
                          </a:rPr>
                          <m:t>𝜎</m:t>
                        </m:r>
                      </m:e>
                      <m:sub>
                        <m:r>
                          <a:rPr lang="en-US" altLang="zh-TW" b="0" i="1" smtClean="0">
                            <a:latin typeface="Cambria Math"/>
                          </a:rPr>
                          <m:t>𝑖</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𝑆</m:t>
                        </m:r>
                      </m:e>
                      <m:sub>
                        <m:r>
                          <a:rPr lang="en-US" altLang="zh-TW" b="0" i="1" smtClean="0">
                            <a:latin typeface="Cambria Math"/>
                          </a:rPr>
                          <m:t>𝑖</m:t>
                        </m:r>
                      </m:sub>
                    </m:sSub>
                    <m:r>
                      <a:rPr lang="en-US" altLang="zh-TW" b="0" i="1" smtClean="0">
                        <a:latin typeface="Cambria Math"/>
                      </a:rPr>
                      <m:t>, </m:t>
                    </m:r>
                    <m:r>
                      <a:rPr lang="en-US" altLang="zh-TW" b="0" i="1" smtClean="0">
                        <a:latin typeface="Cambria Math"/>
                      </a:rPr>
                      <m:t>𝑇</m:t>
                    </m:r>
                    <m:r>
                      <a:rPr lang="en-US" altLang="zh-TW" b="0" i="1" smtClean="0">
                        <a:latin typeface="Cambria Math"/>
                      </a:rPr>
                      <m:t>)</m:t>
                    </m:r>
                  </m:oMath>
                </a14:m>
                <a:r>
                  <a:rPr lang="en-US" altLang="zh-TW" dirty="0" smtClean="0"/>
                  <a:t> meet the predefined load constraints</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6</a:t>
            </a:fld>
            <a:endParaRPr lang="zh-TW" alt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212976"/>
            <a:ext cx="3474715" cy="126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54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The Model Design of VM Scheduling (Cont.)</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0" indent="0">
                  <a:buNone/>
                </a:pPr>
                <a:r>
                  <a:rPr lang="en-US" altLang="zh-TW" dirty="0" smtClean="0"/>
                  <a:t>Mathematical Model (Cont.)</a:t>
                </a:r>
                <a:endParaRPr lang="en-US" altLang="zh-TW" dirty="0"/>
              </a:p>
              <a:p>
                <a:r>
                  <a:rPr lang="en-US" altLang="zh-TW" dirty="0" smtClean="0"/>
                  <a:t>Definition 3: Define the ratio of VM number </a:t>
                </a:r>
                <a14:m>
                  <m:oMath xmlns:m="http://schemas.openxmlformats.org/officeDocument/2006/math">
                    <m:r>
                      <a:rPr lang="en-US" altLang="zh-TW" b="0" i="1" smtClean="0">
                        <a:latin typeface="Cambria Math"/>
                      </a:rPr>
                      <m:t>𝑀</m:t>
                    </m:r>
                    <m:r>
                      <a:rPr lang="en-US" altLang="zh-TW" b="0" i="1" smtClean="0">
                        <a:latin typeface="Cambria Math"/>
                      </a:rPr>
                      <m:t>′</m:t>
                    </m:r>
                  </m:oMath>
                </a14:m>
                <a:r>
                  <a:rPr lang="zh-TW" altLang="en-US" dirty="0" smtClean="0"/>
                  <a:t> </a:t>
                </a:r>
                <a:r>
                  <a:rPr lang="en-US" altLang="zh-TW" dirty="0" smtClean="0"/>
                  <a:t>need migrating to achieve load balancing. For every mapping solution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oMath>
                </a14:m>
                <a:r>
                  <a:rPr lang="en-US" altLang="zh-TW" dirty="0" smtClean="0"/>
                  <a:t>, the cost divisor </a:t>
                </a:r>
                <a14:m>
                  <m:oMath xmlns:m="http://schemas.openxmlformats.org/officeDocument/2006/math">
                    <m:r>
                      <a:rPr lang="zh-TW" altLang="en-US" i="1" smtClean="0">
                        <a:latin typeface="Cambria Math"/>
                      </a:rPr>
                      <m:t>𝜌</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𝑆</m:t>
                        </m:r>
                      </m:e>
                      <m:sub>
                        <m:r>
                          <a:rPr lang="en-US" altLang="zh-TW" b="0" i="1" smtClean="0">
                            <a:latin typeface="Cambria Math"/>
                          </a:rPr>
                          <m:t>𝑖</m:t>
                        </m:r>
                      </m:sub>
                    </m:sSub>
                    <m:r>
                      <a:rPr lang="en-US" altLang="zh-TW" b="0" i="1" smtClean="0">
                        <a:latin typeface="Cambria Math"/>
                      </a:rPr>
                      <m:t>)</m:t>
                    </m:r>
                  </m:oMath>
                </a14:m>
                <a:r>
                  <a:rPr lang="zh-TW" altLang="en-US" dirty="0" smtClean="0"/>
                  <a:t> </a:t>
                </a:r>
                <a:r>
                  <a:rPr lang="en-US" altLang="zh-TW" dirty="0" smtClean="0"/>
                  <a:t>to reach load balancing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r>
                      <a:rPr lang="en-US" altLang="zh-TW" b="0" i="1" smtClean="0">
                        <a:latin typeface="Cambria Math"/>
                      </a:rPr>
                      <m:t>′</m:t>
                    </m:r>
                  </m:oMath>
                </a14:m>
                <a:r>
                  <a:rPr lang="zh-TW" altLang="en-US" dirty="0" smtClean="0"/>
                  <a:t> </a:t>
                </a:r>
                <a:r>
                  <a:rPr lang="en-US" altLang="zh-TW" dirty="0" smtClean="0"/>
                  <a:t>is defined as</a:t>
                </a:r>
              </a:p>
              <a:p>
                <a:endParaRPr lang="en-US" altLang="zh-TW" dirty="0" smtClean="0"/>
              </a:p>
              <a:p>
                <a:endParaRPr lang="en-US" altLang="zh-TW" dirty="0"/>
              </a:p>
              <a:p>
                <a:r>
                  <a:rPr lang="en-US" altLang="zh-TW" dirty="0" smtClean="0"/>
                  <a:t>The objective of this paper is to find the best mapping solution </a:t>
                </a:r>
                <a14:m>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𝑖</m:t>
                        </m:r>
                      </m:sub>
                    </m:sSub>
                  </m:oMath>
                </a14:m>
                <a:r>
                  <a:rPr lang="zh-TW" altLang="en-US" dirty="0" smtClean="0"/>
                  <a:t> </a:t>
                </a:r>
                <a:r>
                  <a:rPr lang="en-US" altLang="zh-TW" dirty="0" smtClean="0"/>
                  <a:t>to achieve the best system load balancing or rather, to minimize the cost divisor </a:t>
                </a:r>
                <a14:m>
                  <m:oMath xmlns:m="http://schemas.openxmlformats.org/officeDocument/2006/math">
                    <m:r>
                      <a:rPr lang="zh-TW" altLang="en-US" i="1">
                        <a:latin typeface="Cambria Math"/>
                      </a:rPr>
                      <m:t>𝜌</m:t>
                    </m:r>
                    <m:r>
                      <a:rPr lang="en-US" altLang="zh-TW" i="1">
                        <a:latin typeface="Cambria Math"/>
                      </a:rPr>
                      <m:t>(</m:t>
                    </m:r>
                    <m:sSub>
                      <m:sSubPr>
                        <m:ctrlPr>
                          <a:rPr lang="en-US" altLang="zh-TW" i="1">
                            <a:latin typeface="Cambria Math"/>
                          </a:rPr>
                        </m:ctrlPr>
                      </m:sSubPr>
                      <m:e>
                        <m:r>
                          <a:rPr lang="en-US" altLang="zh-TW" i="1">
                            <a:latin typeface="Cambria Math"/>
                          </a:rPr>
                          <m:t>𝑆</m:t>
                        </m:r>
                      </m:e>
                      <m:sub>
                        <m:r>
                          <a:rPr lang="en-US" altLang="zh-TW" i="1">
                            <a:latin typeface="Cambria Math"/>
                          </a:rPr>
                          <m:t>𝑖</m:t>
                        </m:r>
                      </m:sub>
                    </m:sSub>
                    <m:r>
                      <a:rPr lang="en-US" altLang="zh-TW" i="1">
                        <a:latin typeface="Cambria Math"/>
                      </a:rPr>
                      <m:t>)</m:t>
                    </m:r>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053" t="-928" r="-84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5B1A5FB-5D01-4317-983B-071E3CE60E87}" type="slidenum">
              <a:rPr lang="zh-TW" altLang="en-US" smtClean="0"/>
              <a:t>7</a:t>
            </a:fld>
            <a:endParaRPr lang="zh-TW"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780928"/>
            <a:ext cx="1296144" cy="68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65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smtClean="0"/>
              <a:t>Realization of Balanced Scheduling through Genetic Algorithm</a:t>
            </a:r>
            <a:endParaRPr lang="zh-TW" altLang="en-US" dirty="0"/>
          </a:p>
        </p:txBody>
      </p:sp>
      <p:sp>
        <p:nvSpPr>
          <p:cNvPr id="3" name="內容版面配置區 2"/>
          <p:cNvSpPr>
            <a:spLocks noGrp="1"/>
          </p:cNvSpPr>
          <p:nvPr>
            <p:ph idx="1"/>
          </p:nvPr>
        </p:nvSpPr>
        <p:spPr/>
        <p:txBody>
          <a:bodyPr/>
          <a:lstStyle/>
          <a:p>
            <a:r>
              <a:rPr lang="en-US" altLang="zh-TW" dirty="0" smtClean="0"/>
              <a:t>Genetic algorithm is a random searching method developed from the evolution law in the ecological world</a:t>
            </a:r>
          </a:p>
          <a:p>
            <a:pPr lvl="1"/>
            <a:r>
              <a:rPr lang="en-US" altLang="zh-TW" dirty="0" smtClean="0"/>
              <a:t>After the first population is produced, it evolves better approximate solutions based on the law of survival of the fittest and from generation to generation</a:t>
            </a:r>
          </a:p>
          <a:p>
            <a:pPr lvl="1"/>
            <a:r>
              <a:rPr lang="en-US" altLang="zh-TW" dirty="0" smtClean="0"/>
              <a:t>In every generation, the individual is chosen based on the fitness of different individuals in a certain problem domain</a:t>
            </a:r>
          </a:p>
          <a:p>
            <a:pPr lvl="1"/>
            <a:r>
              <a:rPr lang="en-US" altLang="zh-TW" dirty="0" smtClean="0"/>
              <a:t>Then the individuals combine and cross and vary by the genetic operators in natural genetics and a new population representing a new solution set is produced</a:t>
            </a:r>
          </a:p>
          <a:p>
            <a:pPr lvl="1"/>
            <a:endParaRPr lang="zh-TW" altLang="en-US" dirty="0"/>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8</a:t>
            </a:fld>
            <a:endParaRPr lang="zh-TW" altLang="en-US"/>
          </a:p>
        </p:txBody>
      </p:sp>
    </p:spTree>
    <p:extLst>
      <p:ext uri="{BB962C8B-B14F-4D97-AF65-F5344CB8AC3E}">
        <p14:creationId xmlns:p14="http://schemas.microsoft.com/office/powerpoint/2010/main" val="100054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a:bodyPr>
          <a:lstStyle/>
          <a:p>
            <a:r>
              <a:rPr lang="en-US" altLang="zh-TW" dirty="0"/>
              <a:t>Realization of Balanced Scheduling through Genetic </a:t>
            </a:r>
            <a:r>
              <a:rPr lang="en-US" altLang="zh-TW" dirty="0" smtClean="0"/>
              <a:t>Algorithm (Cont.)</a:t>
            </a:r>
            <a:endParaRPr lang="zh-TW" altLang="en-US" dirty="0"/>
          </a:p>
        </p:txBody>
      </p:sp>
      <p:sp>
        <p:nvSpPr>
          <p:cNvPr id="3" name="內容版面配置區 2"/>
          <p:cNvSpPr>
            <a:spLocks noGrp="1"/>
          </p:cNvSpPr>
          <p:nvPr>
            <p:ph idx="1"/>
          </p:nvPr>
        </p:nvSpPr>
        <p:spPr>
          <a:xfrm>
            <a:off x="457200" y="1600200"/>
            <a:ext cx="8686800" cy="4565104"/>
          </a:xfrm>
        </p:spPr>
        <p:txBody>
          <a:bodyPr/>
          <a:lstStyle/>
          <a:p>
            <a:pPr marL="0" indent="0">
              <a:buNone/>
            </a:pPr>
            <a:r>
              <a:rPr lang="en-US" altLang="zh-TW" dirty="0" smtClean="0"/>
              <a:t>Population Coding</a:t>
            </a:r>
          </a:p>
          <a:p>
            <a:r>
              <a:rPr lang="en-US" altLang="zh-TW" dirty="0" smtClean="0"/>
              <a:t>Need to do the coding for the problem</a:t>
            </a:r>
          </a:p>
          <a:p>
            <a:pPr lvl="1"/>
            <a:r>
              <a:rPr lang="en-US" altLang="zh-TW" dirty="0" smtClean="0"/>
              <a:t>Classic genetic algorithm marks the chromosome structure of genes by binary codes</a:t>
            </a:r>
          </a:p>
          <a:p>
            <a:pPr lvl="1"/>
            <a:r>
              <a:rPr lang="en-US" altLang="zh-TW" dirty="0" smtClean="0"/>
              <a:t>For this paper, it is a one-to-many mapping between PM and VMs</a:t>
            </a:r>
          </a:p>
          <a:p>
            <a:pPr lvl="1"/>
            <a:r>
              <a:rPr lang="en-US" altLang="zh-TW" dirty="0" smtClean="0"/>
              <a:t>This paper chooses tree structure to mark the chromosome of genes [18]</a:t>
            </a:r>
          </a:p>
          <a:p>
            <a:pPr lvl="1"/>
            <a:r>
              <a:rPr lang="en-US" altLang="zh-TW" dirty="0" smtClean="0"/>
              <a:t>Every mapping solution is marked as one tree</a:t>
            </a:r>
          </a:p>
          <a:p>
            <a:pPr lvl="2"/>
            <a:r>
              <a:rPr lang="en-US" altLang="zh-TW" dirty="0" smtClean="0"/>
              <a:t>Root nodes: the scheduling and managing node of the system on the first level</a:t>
            </a:r>
          </a:p>
          <a:p>
            <a:pPr lvl="2"/>
            <a:r>
              <a:rPr lang="en-US" altLang="zh-TW" dirty="0" smtClean="0"/>
              <a:t>Second level: all of the N nodes stand for PM</a:t>
            </a:r>
          </a:p>
          <a:p>
            <a:pPr lvl="2"/>
            <a:r>
              <a:rPr lang="en-US" altLang="zh-TW" dirty="0" smtClean="0"/>
              <a:t>Third level: M nodes stand for the VMs on the PMs</a:t>
            </a:r>
          </a:p>
          <a:p>
            <a:pPr lvl="1"/>
            <a:endParaRPr lang="zh-TW" altLang="en-US" dirty="0"/>
          </a:p>
        </p:txBody>
      </p:sp>
      <p:sp>
        <p:nvSpPr>
          <p:cNvPr id="4" name="投影片編號版面配置區 3"/>
          <p:cNvSpPr>
            <a:spLocks noGrp="1"/>
          </p:cNvSpPr>
          <p:nvPr>
            <p:ph type="sldNum" sz="quarter" idx="12"/>
          </p:nvPr>
        </p:nvSpPr>
        <p:spPr/>
        <p:txBody>
          <a:bodyPr/>
          <a:lstStyle/>
          <a:p>
            <a:fld id="{25B1A5FB-5D01-4317-983B-071E3CE60E87}" type="slidenum">
              <a:rPr lang="zh-TW" altLang="en-US" smtClean="0"/>
              <a:t>9</a:t>
            </a:fld>
            <a:endParaRPr lang="zh-TW" altLang="en-US"/>
          </a:p>
        </p:txBody>
      </p:sp>
      <p:sp>
        <p:nvSpPr>
          <p:cNvPr id="5" name="內容版面配置區 2"/>
          <p:cNvSpPr txBox="1">
            <a:spLocks/>
          </p:cNvSpPr>
          <p:nvPr/>
        </p:nvSpPr>
        <p:spPr>
          <a:xfrm>
            <a:off x="1" y="6237312"/>
            <a:ext cx="6444208" cy="607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sz="1600" dirty="0" smtClean="0"/>
              <a:t>[18] </a:t>
            </a:r>
            <a:r>
              <a:rPr lang="en-US" altLang="zh-TW" sz="1600" dirty="0" err="1" smtClean="0"/>
              <a:t>Yunzhu</a:t>
            </a:r>
            <a:r>
              <a:rPr lang="en-US" altLang="zh-TW" sz="1600" dirty="0" smtClean="0"/>
              <a:t> Ni et al., “The Solution of Disk Load Balancing Based on Disk Striping with </a:t>
            </a:r>
            <a:r>
              <a:rPr lang="en-US" altLang="zh-TW" sz="1600" dirty="0" err="1" smtClean="0"/>
              <a:t>Geneti</a:t>
            </a:r>
            <a:r>
              <a:rPr lang="en-US" altLang="zh-TW" sz="1600" dirty="0" smtClean="0"/>
              <a:t> Algorithm,” Chinese Journal of Computers, 2006.</a:t>
            </a:r>
            <a:endParaRPr lang="zh-TW" altLang="en-US" sz="1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289" y="4679836"/>
            <a:ext cx="2585692" cy="217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35284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4701</TotalTime>
  <Words>1936</Words>
  <Application>Microsoft Office PowerPoint</Application>
  <PresentationFormat>如螢幕大小 (4:3)</PresentationFormat>
  <Paragraphs>165</Paragraphs>
  <Slides>21</Slides>
  <Notes>1</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A Scheduling Strategy on Load Balancing of Virtual Mahcine Resources in Cloud Computing Environment</vt:lpstr>
      <vt:lpstr>Introduction</vt:lpstr>
      <vt:lpstr>The Model Design of VM Scheduling</vt:lpstr>
      <vt:lpstr>The Model Design of VM Scheduling (Cont.)</vt:lpstr>
      <vt:lpstr>The Model Design of VM Scheduling (Cont.)</vt:lpstr>
      <vt:lpstr>The Model Design of VM Scheduling (Cont.)</vt:lpstr>
      <vt:lpstr>The Model Design of VM Scheduling (Cont.)</vt:lpstr>
      <vt:lpstr>Realization of Balanced Scheduling through Genetic Algorithm</vt:lpstr>
      <vt:lpstr>Realization of Balanced Scheduling through Genetic Algorithm (Cont.)</vt:lpstr>
      <vt:lpstr>Realization of Balanced Scheduling through Genetic Algorithm (Cont.)</vt:lpstr>
      <vt:lpstr>Realization of Balanced Scheduling through Genetic Algorithm (Cont.)</vt:lpstr>
      <vt:lpstr>Realization of Balanced Scheduling through Genetic Algorithm (Cont.)</vt:lpstr>
      <vt:lpstr>Realization of Balanced Scheduling through Genetic Algorithm (Cont.)</vt:lpstr>
      <vt:lpstr>Realization of Balanced Scheduling through Genetic Algorithm (Cont.)</vt:lpstr>
      <vt:lpstr>Realization of Balanced Scheduling through Genetic Algorithm (Cont.)</vt:lpstr>
      <vt:lpstr>Algorithm Analysis</vt:lpstr>
      <vt:lpstr>Algorithm Analysis (Cont.)</vt:lpstr>
      <vt:lpstr>Experiment and Results Analysis</vt:lpstr>
      <vt:lpstr>Experiment and Results Analysis (Cont.)</vt:lpstr>
      <vt:lpstr>Experiment and Results Analysis (Cont.)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Adaptation in Sentient Spaces</dc:title>
  <dc:creator>Laura</dc:creator>
  <cp:lastModifiedBy>Laura</cp:lastModifiedBy>
  <cp:revision>217</cp:revision>
  <dcterms:created xsi:type="dcterms:W3CDTF">2015-09-15T00:50:29Z</dcterms:created>
  <dcterms:modified xsi:type="dcterms:W3CDTF">2015-10-13T07:15:37Z</dcterms:modified>
</cp:coreProperties>
</file>