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62" r:id="rId4"/>
    <p:sldId id="264" r:id="rId5"/>
    <p:sldId id="258" r:id="rId6"/>
    <p:sldId id="274" r:id="rId7"/>
    <p:sldId id="275" r:id="rId8"/>
    <p:sldId id="265" r:id="rId9"/>
    <p:sldId id="270" r:id="rId10"/>
    <p:sldId id="273" r:id="rId11"/>
    <p:sldId id="271" r:id="rId12"/>
    <p:sldId id="276" r:id="rId13"/>
    <p:sldId id="259" r:id="rId14"/>
    <p:sldId id="261" r:id="rId15"/>
    <p:sldId id="263" r:id="rId16"/>
    <p:sldId id="269" r:id="rId17"/>
    <p:sldId id="266" r:id="rId18"/>
    <p:sldId id="272" r:id="rId1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78957" autoAdjust="0"/>
  </p:normalViewPr>
  <p:slideViewPr>
    <p:cSldViewPr snapToGrid="0">
      <p:cViewPr varScale="1">
        <p:scale>
          <a:sx n="59" d="100"/>
          <a:sy n="59" d="100"/>
        </p:scale>
        <p:origin x="16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81CC30-8EBE-440C-A515-46B3BE8B8BFF}" type="datetimeFigureOut">
              <a:rPr lang="zh-TW" altLang="en-US" smtClean="0"/>
              <a:t>2015/11/24</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931036-B615-45B0-A2CA-B91325D20035}" type="slidenum">
              <a:rPr lang="zh-TW" altLang="en-US" smtClean="0"/>
              <a:t>‹#›</a:t>
            </a:fld>
            <a:endParaRPr lang="zh-TW" altLang="en-US"/>
          </a:p>
        </p:txBody>
      </p:sp>
    </p:spTree>
    <p:extLst>
      <p:ext uri="{BB962C8B-B14F-4D97-AF65-F5344CB8AC3E}">
        <p14:creationId xmlns:p14="http://schemas.microsoft.com/office/powerpoint/2010/main" val="357898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People watching</a:t>
            </a:r>
            <a:r>
              <a:rPr lang="en-US" altLang="zh-TW" baseline="0" dirty="0" smtClean="0"/>
              <a:t> </a:t>
            </a:r>
            <a:r>
              <a:rPr lang="en-US" altLang="zh-TW" baseline="0" dirty="0" err="1" smtClean="0"/>
              <a:t>tv</a:t>
            </a:r>
            <a:r>
              <a:rPr lang="en-US" altLang="zh-TW" baseline="0" dirty="0" smtClean="0"/>
              <a:t> with friends and family is becoming increasingly location independent, which means they can experience multimedia together even if they are geographically distributed. This can be done by utilizing communication channel.</a:t>
            </a:r>
          </a:p>
          <a:p>
            <a:r>
              <a:rPr lang="en-US" altLang="zh-TW" baseline="0" dirty="0" smtClean="0"/>
              <a:t>These kinds of real-time communication channel require a synchronized playback of the multimedia among the participants, which is a key feature.</a:t>
            </a:r>
          </a:p>
          <a:p>
            <a:r>
              <a:rPr lang="en-US" altLang="zh-TW" baseline="0" dirty="0" smtClean="0"/>
              <a:t>In general, we call the playback synchronization among geographically distributed users as inter-destination multimedia synchronization (</a:t>
            </a:r>
            <a:r>
              <a:rPr lang="en-US" altLang="zh-TW" baseline="0" dirty="0" err="1" smtClean="0"/>
              <a:t>idms</a:t>
            </a:r>
            <a:r>
              <a:rPr lang="en-US" altLang="zh-TW" baseline="0" dirty="0" smtClean="0"/>
              <a:t>).</a:t>
            </a:r>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2</a:t>
            </a:fld>
            <a:endParaRPr lang="zh-TW" altLang="en-US"/>
          </a:p>
        </p:txBody>
      </p:sp>
    </p:spTree>
    <p:extLst>
      <p:ext uri="{BB962C8B-B14F-4D97-AF65-F5344CB8AC3E}">
        <p14:creationId xmlns:p14="http://schemas.microsoft.com/office/powerpoint/2010/main" val="289666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 illustrates the average network traffic (in </a:t>
            </a:r>
            <a:r>
              <a:rPr lang="en-US" altLang="zh-TW" dirty="0" err="1" smtClean="0"/>
              <a:t>kbit</a:t>
            </a:r>
            <a:r>
              <a:rPr lang="en-US" altLang="zh-TW" dirty="0" smtClean="0"/>
              <a:t>)</a:t>
            </a:r>
          </a:p>
          <a:p>
            <a:r>
              <a:rPr lang="en-US" altLang="zh-TW" dirty="0" smtClean="0"/>
              <a:t>generated at each peer by both algorithms during the agreement</a:t>
            </a:r>
          </a:p>
          <a:p>
            <a:r>
              <a:rPr lang="en-US" altLang="zh-TW" dirty="0" smtClean="0"/>
              <a:t>phase with respect to the overall connectivity of the</a:t>
            </a:r>
          </a:p>
          <a:p>
            <a:r>
              <a:rPr lang="en-US" altLang="zh-TW" dirty="0" smtClean="0"/>
              <a:t>Network</a:t>
            </a:r>
          </a:p>
          <a:p>
            <a:r>
              <a:rPr lang="en-US" altLang="zh-TW" dirty="0" smtClean="0"/>
              <a:t>With low connectivity, Merge and Forward generates more traffic than Aggregate but this is due to the time required to compute the average playback timestamp among all peers. If the connectivity increases the fixed length messages of Merge and Forward start to outperforms the Aggregate algorithm</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11</a:t>
            </a:fld>
            <a:endParaRPr lang="zh-TW" altLang="en-US"/>
          </a:p>
        </p:txBody>
      </p:sp>
    </p:spTree>
    <p:extLst>
      <p:ext uri="{BB962C8B-B14F-4D97-AF65-F5344CB8AC3E}">
        <p14:creationId xmlns:p14="http://schemas.microsoft.com/office/powerpoint/2010/main" val="669849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depicts Aggregate represents the optimum case because lists of timestamps can be merged even if they overlap because the contribution of each peer can be clearly identified</a:t>
            </a:r>
          </a:p>
          <a:p>
            <a:r>
              <a:rPr lang="en-US" altLang="zh-TW" dirty="0" smtClean="0"/>
              <a:t>with an increase in the connectivity, the time needed by Merge and Forward converges to the time needed by Aggregate. This shows that the negotiation time required by Merge and Forward does not solely depend on the number of peers in the overlay</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12</a:t>
            </a:fld>
            <a:endParaRPr lang="zh-TW" altLang="en-US"/>
          </a:p>
        </p:txBody>
      </p:sp>
    </p:spTree>
    <p:extLst>
      <p:ext uri="{BB962C8B-B14F-4D97-AF65-F5344CB8AC3E}">
        <p14:creationId xmlns:p14="http://schemas.microsoft.com/office/powerpoint/2010/main" val="42325262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average distortion g(X)</a:t>
            </a:r>
          </a:p>
          <a:p>
            <a:r>
              <a:rPr lang="en-US" altLang="zh-TW" dirty="0" smtClean="0"/>
              <a:t>depicts the assessed Mean Opinion Score (MOS) for each tuple (g(X), µ)</a:t>
            </a:r>
          </a:p>
          <a:p>
            <a:r>
              <a:rPr lang="en-US" altLang="zh-TW" dirty="0" smtClean="0"/>
              <a:t>These results indicate that the subjects could not notice a significant difference for playback rates within the range of [0.8, 1.8]. For the other playback rates, the </a:t>
            </a:r>
            <a:r>
              <a:rPr lang="en-US" altLang="zh-TW" dirty="0" err="1" smtClean="0"/>
              <a:t>QoE</a:t>
            </a:r>
            <a:r>
              <a:rPr lang="en-US" altLang="zh-TW" dirty="0" smtClean="0"/>
              <a:t> significantly degrades</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13</a:t>
            </a:fld>
            <a:endParaRPr lang="zh-TW" altLang="en-US"/>
          </a:p>
        </p:txBody>
      </p:sp>
    </p:spTree>
    <p:extLst>
      <p:ext uri="{BB962C8B-B14F-4D97-AF65-F5344CB8AC3E}">
        <p14:creationId xmlns:p14="http://schemas.microsoft.com/office/powerpoint/2010/main" val="3051770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In Their</a:t>
            </a:r>
            <a:r>
              <a:rPr lang="en-US" altLang="zh-TW" baseline="0" dirty="0" smtClean="0"/>
              <a:t> proposed self-organized inter-destination multimedia synchronization</a:t>
            </a:r>
          </a:p>
          <a:p>
            <a:r>
              <a:rPr lang="en-US" altLang="zh-TW" baseline="0" dirty="0" smtClean="0"/>
              <a:t>They introduce the session management</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15</a:t>
            </a:fld>
            <a:endParaRPr lang="zh-TW" altLang="en-US"/>
          </a:p>
        </p:txBody>
      </p:sp>
    </p:spTree>
    <p:extLst>
      <p:ext uri="{BB962C8B-B14F-4D97-AF65-F5344CB8AC3E}">
        <p14:creationId xmlns:p14="http://schemas.microsoft.com/office/powerpoint/2010/main" val="974717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17</a:t>
            </a:fld>
            <a:endParaRPr lang="zh-TW" altLang="en-US"/>
          </a:p>
        </p:txBody>
      </p:sp>
    </p:spTree>
    <p:extLst>
      <p:ext uri="{BB962C8B-B14F-4D97-AF65-F5344CB8AC3E}">
        <p14:creationId xmlns:p14="http://schemas.microsoft.com/office/powerpoint/2010/main" val="289927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There are several challenges for </a:t>
            </a:r>
            <a:r>
              <a:rPr lang="en-US" altLang="zh-TW" dirty="0" err="1" smtClean="0"/>
              <a:t>idms</a:t>
            </a:r>
            <a:r>
              <a:rPr lang="en-US" altLang="zh-TW" dirty="0" smtClean="0"/>
              <a:t>:</a:t>
            </a:r>
          </a:p>
          <a:p>
            <a:pPr marL="228600" indent="-228600">
              <a:buAutoNum type="arabicPeriod"/>
            </a:pPr>
            <a:r>
              <a:rPr lang="en-US" altLang="zh-TW" dirty="0" smtClean="0"/>
              <a:t>How</a:t>
            </a:r>
            <a:r>
              <a:rPr lang="en-US" altLang="zh-TW" baseline="0" dirty="0" smtClean="0"/>
              <a:t> to find/select an appropriate synchronization point</a:t>
            </a:r>
          </a:p>
          <a:p>
            <a:pPr marL="228600" indent="-228600">
              <a:buAutoNum type="arabicPeriod"/>
            </a:pPr>
            <a:r>
              <a:rPr lang="en-US" altLang="zh-TW" dirty="0" smtClean="0"/>
              <a:t>We need</a:t>
            </a:r>
            <a:r>
              <a:rPr lang="en-US" altLang="zh-TW" baseline="0" dirty="0" smtClean="0"/>
              <a:t> to know where does </a:t>
            </a:r>
            <a:r>
              <a:rPr lang="en-US" altLang="zh-TW" baseline="0" dirty="0" err="1" smtClean="0"/>
              <a:t>asynchronism</a:t>
            </a:r>
            <a:r>
              <a:rPr lang="en-US" altLang="zh-TW" baseline="0" dirty="0" smtClean="0"/>
              <a:t> occur.</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altLang="zh-TW" baseline="0" dirty="0" smtClean="0"/>
              <a:t>The system should be able to </a:t>
            </a:r>
            <a:r>
              <a:rPr lang="en-US" altLang="zh-TW" dirty="0" smtClean="0"/>
              <a:t>smoothly and imperceptibly synchronize the multimedia playback at the peers</a:t>
            </a:r>
          </a:p>
          <a:p>
            <a:pPr marL="0" indent="0">
              <a:buNone/>
            </a:pPr>
            <a:r>
              <a:rPr lang="en-US" altLang="zh-TW" dirty="0" smtClean="0"/>
              <a:t>There</a:t>
            </a:r>
            <a:r>
              <a:rPr lang="en-US" altLang="zh-TW" baseline="0" dirty="0" smtClean="0"/>
              <a:t> are existing work for push based IDMS approaches that utilize RTP/RTCP receiver reports to signal timing and control information</a:t>
            </a:r>
          </a:p>
          <a:p>
            <a:pPr marL="0" indent="0">
              <a:buNone/>
            </a:pPr>
            <a:r>
              <a:rPr lang="en-US" altLang="zh-TW" baseline="0" dirty="0" smtClean="0"/>
              <a:t>Instead, they extends IDMS to support pull-based streaming system, such as DASH</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3</a:t>
            </a:fld>
            <a:endParaRPr lang="zh-TW" altLang="en-US"/>
          </a:p>
        </p:txBody>
      </p:sp>
    </p:spTree>
    <p:extLst>
      <p:ext uri="{BB962C8B-B14F-4D97-AF65-F5344CB8AC3E}">
        <p14:creationId xmlns:p14="http://schemas.microsoft.com/office/powerpoint/2010/main" val="2970248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This is the architecture of their proposed IDMS</a:t>
            </a:r>
            <a:r>
              <a:rPr lang="en-US" altLang="zh-TW" baseline="0" dirty="0" smtClean="0"/>
              <a:t> for DASH.</a:t>
            </a:r>
          </a:p>
          <a:p>
            <a:r>
              <a:rPr lang="en-US" altLang="zh-TW" dirty="0" smtClean="0"/>
              <a:t>Instead</a:t>
            </a:r>
            <a:r>
              <a:rPr lang="en-US" altLang="zh-TW" baseline="0" dirty="0" smtClean="0"/>
              <a:t> of modifying the server side for IDMS, they introduce session management by defining IDMS session objects (ISOs)</a:t>
            </a:r>
          </a:p>
          <a:p>
            <a:r>
              <a:rPr lang="en-US" altLang="zh-TW" baseline="0" dirty="0" smtClean="0"/>
              <a:t>Stored at MPD Server, which provides the MPD and handles MPD request from peers.</a:t>
            </a:r>
          </a:p>
          <a:p>
            <a:r>
              <a:rPr lang="en-US" altLang="zh-TW" baseline="0" dirty="0" smtClean="0"/>
              <a:t>MPD is multimedia presentation description, which describe the spatial, temporal and quality dimensions of the multimedia content. (as well as different encodings)</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4</a:t>
            </a:fld>
            <a:endParaRPr lang="zh-TW" altLang="en-US"/>
          </a:p>
        </p:txBody>
      </p:sp>
    </p:spTree>
    <p:extLst>
      <p:ext uri="{BB962C8B-B14F-4D97-AF65-F5344CB8AC3E}">
        <p14:creationId xmlns:p14="http://schemas.microsoft.com/office/powerpoint/2010/main" val="3071747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baseline="0" dirty="0" smtClean="0"/>
              <a:t>They define IDMS session objects (ISOs) as a time bounded entity containing a set of peers.</a:t>
            </a:r>
          </a:p>
          <a:p>
            <a:r>
              <a:rPr lang="en-US" altLang="zh-TW" baseline="0" dirty="0" smtClean="0"/>
              <a:t>Each ISO should have an unique identifier for a certain multimedia content.</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baseline="0" dirty="0" smtClean="0"/>
              <a:t>As peers may use Network Address Translation (NAT), Session Traversal Utilities for NAT (STUN, RFC 5389) is applied</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baseline="0" dirty="0" smtClean="0"/>
              <a:t>to determine the public IP address and port number to be used during the synchronization</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baseline="0" dirty="0" smtClean="0"/>
              <a:t>The ISO is integrated into the MPD of MPEG-DASH</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baseline="0" dirty="0" smtClean="0"/>
              <a:t>The MPD server adds the peers that request a certain MPD with a specific session key to the corresponding ISO</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dirty="0" smtClean="0"/>
              <a:t>When a peer requests a MPD, the MPD Server adds the peer to the ISO associated with the session key and returns both. As peers may join the session at different points in time, each peer may only have partial information about the actual number of peers in an IDMS session</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5</a:t>
            </a:fld>
            <a:endParaRPr lang="zh-TW" altLang="en-US"/>
          </a:p>
        </p:txBody>
      </p:sp>
    </p:spTree>
    <p:extLst>
      <p:ext uri="{BB962C8B-B14F-4D97-AF65-F5344CB8AC3E}">
        <p14:creationId xmlns:p14="http://schemas.microsoft.com/office/powerpoint/2010/main" val="4017966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 ISO includes a list of peers (represented by @</a:t>
            </a:r>
            <a:r>
              <a:rPr lang="en-US" altLang="zh-TW" dirty="0" err="1" smtClean="0"/>
              <a:t>PeerListType</a:t>
            </a:r>
            <a:r>
              <a:rPr lang="en-US" altLang="zh-TW" dirty="0" smtClean="0"/>
              <a:t>) in the IDMS session and a Time-To-Live (TTL). The maximum TTL for an IDMS session is the duration of the requested multimedia content.</a:t>
            </a:r>
          </a:p>
          <a:p>
            <a:r>
              <a:rPr lang="en-US" altLang="zh-TW" dirty="0" smtClean="0"/>
              <a:t>The @</a:t>
            </a:r>
            <a:r>
              <a:rPr lang="en-US" altLang="zh-TW" dirty="0" err="1" smtClean="0"/>
              <a:t>PeerIdentifierType</a:t>
            </a:r>
            <a:r>
              <a:rPr lang="en-US" altLang="zh-TW" dirty="0" smtClean="0"/>
              <a:t> contains the public IP address, port number, and the NAT type of a specific peer</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6</a:t>
            </a:fld>
            <a:endParaRPr lang="zh-TW" altLang="en-US"/>
          </a:p>
        </p:txBody>
      </p:sp>
    </p:spTree>
    <p:extLst>
      <p:ext uri="{BB962C8B-B14F-4D97-AF65-F5344CB8AC3E}">
        <p14:creationId xmlns:p14="http://schemas.microsoft.com/office/powerpoint/2010/main" val="441929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Listing 2 shows an excerpt of an MPD comprising an ISO.</a:t>
            </a:r>
          </a:p>
          <a:p>
            <a:r>
              <a:rPr lang="en-US" altLang="zh-TW" dirty="0" smtClean="0"/>
              <a:t>Peers requesting the MPD will be added to the ISO</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7</a:t>
            </a:fld>
            <a:endParaRPr lang="zh-TW" altLang="en-US"/>
          </a:p>
        </p:txBody>
      </p:sp>
    </p:spTree>
    <p:extLst>
      <p:ext uri="{BB962C8B-B14F-4D97-AF65-F5344CB8AC3E}">
        <p14:creationId xmlns:p14="http://schemas.microsoft.com/office/powerpoint/2010/main" val="1049945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They  propose to determine the playback</a:t>
            </a:r>
            <a:r>
              <a:rPr lang="en-US" altLang="zh-TW" baseline="0" dirty="0" smtClean="0"/>
              <a:t> </a:t>
            </a:r>
            <a:r>
              <a:rPr lang="en-US" altLang="zh-TW" dirty="0" smtClean="0"/>
              <a:t>timestamp to which the peers shall synchronize their playback</a:t>
            </a:r>
            <a:r>
              <a:rPr lang="en-US" altLang="zh-TW" baseline="0" dirty="0" smtClean="0"/>
              <a:t> </a:t>
            </a:r>
            <a:r>
              <a:rPr lang="en-US" altLang="zh-TW" dirty="0" smtClean="0"/>
              <a:t>in two steps.</a:t>
            </a:r>
          </a:p>
          <a:p>
            <a:r>
              <a:rPr lang="en-US" altLang="zh-TW" dirty="0" smtClean="0"/>
              <a:t>coarse synchronization and fine synchronization</a:t>
            </a:r>
          </a:p>
          <a:p>
            <a:r>
              <a:rPr lang="en-US" altLang="zh-TW" dirty="0" smtClean="0"/>
              <a:t>In coarse synchronization,</a:t>
            </a:r>
            <a:r>
              <a:rPr lang="en-US" altLang="zh-TW" baseline="0" dirty="0" smtClean="0"/>
              <a:t> Each peer that receives the ISO requests the current playback timestamp from all peers it lists</a:t>
            </a:r>
          </a:p>
          <a:p>
            <a:r>
              <a:rPr lang="en-US" altLang="zh-TW" baseline="0" dirty="0" smtClean="0"/>
              <a:t>The NTP Timestamp is used to align all received time stamp to the same point. </a:t>
            </a:r>
          </a:p>
          <a:p>
            <a:r>
              <a:rPr lang="en-US" altLang="zh-TW" baseline="0" dirty="0" smtClean="0"/>
              <a:t>The timestamp from the responses may be combined to calculate the start segment by some strategies, such as the minimum of them, or the </a:t>
            </a:r>
            <a:r>
              <a:rPr lang="en-US" altLang="zh-TW" baseline="0" dirty="0" err="1" smtClean="0"/>
              <a:t>acerage</a:t>
            </a:r>
            <a:r>
              <a:rPr lang="en-US" altLang="zh-TW" baseline="0" dirty="0" smtClean="0"/>
              <a:t> of them.</a:t>
            </a:r>
          </a:p>
          <a:p>
            <a:r>
              <a:rPr lang="en-US" altLang="zh-TW" dirty="0" smtClean="0"/>
              <a:t>The coarse</a:t>
            </a:r>
            <a:r>
              <a:rPr lang="en-US" altLang="zh-TW" baseline="0" dirty="0" smtClean="0"/>
              <a:t> </a:t>
            </a:r>
            <a:r>
              <a:rPr lang="en-US" altLang="zh-TW" dirty="0" smtClean="0"/>
              <a:t>synchronization ensures that if a peer joins an IDMS session</a:t>
            </a:r>
            <a:r>
              <a:rPr lang="en-US" altLang="zh-TW" baseline="0" dirty="0" smtClean="0"/>
              <a:t> </a:t>
            </a:r>
            <a:r>
              <a:rPr lang="en-US" altLang="zh-TW" dirty="0" smtClean="0"/>
              <a:t>it starts with a segment that is as closest as possible to the</a:t>
            </a:r>
            <a:r>
              <a:rPr lang="en-US" altLang="zh-TW" baseline="0" dirty="0" smtClean="0"/>
              <a:t> </a:t>
            </a:r>
            <a:r>
              <a:rPr lang="en-US" altLang="zh-TW" dirty="0" smtClean="0"/>
              <a:t>segment the other peers are currently playing.</a:t>
            </a:r>
          </a:p>
          <a:p>
            <a:endParaRPr lang="en-US" altLang="zh-TW" dirty="0" smtClean="0"/>
          </a:p>
          <a:p>
            <a:r>
              <a:rPr lang="en-US" altLang="zh-TW" dirty="0" smtClean="0"/>
              <a:t>The second synchronization phase starts once playback</a:t>
            </a:r>
            <a:r>
              <a:rPr lang="en-US" altLang="zh-TW" baseline="0" dirty="0" smtClean="0"/>
              <a:t> </a:t>
            </a:r>
            <a:r>
              <a:rPr lang="en-US" altLang="zh-TW" dirty="0" smtClean="0"/>
              <a:t>commences at the segment determined by coarse synchronization</a:t>
            </a:r>
          </a:p>
          <a:p>
            <a:r>
              <a:rPr lang="en-US" altLang="zh-TW" dirty="0" smtClean="0"/>
              <a:t>They</a:t>
            </a:r>
            <a:r>
              <a:rPr lang="en-US" altLang="zh-TW" baseline="0" dirty="0" smtClean="0"/>
              <a:t> propose merge and forward </a:t>
            </a:r>
            <a:r>
              <a:rPr lang="en-US" altLang="zh-TW" baseline="0" dirty="0" err="1" smtClean="0"/>
              <a:t>algo</a:t>
            </a:r>
            <a:r>
              <a:rPr lang="en-US" altLang="zh-TW" baseline="0" dirty="0" smtClean="0"/>
              <a:t> to negotiate on reference playback timestamp.</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8</a:t>
            </a:fld>
            <a:endParaRPr lang="zh-TW" altLang="en-US"/>
          </a:p>
        </p:txBody>
      </p:sp>
    </p:spTree>
    <p:extLst>
      <p:ext uri="{BB962C8B-B14F-4D97-AF65-F5344CB8AC3E}">
        <p14:creationId xmlns:p14="http://schemas.microsoft.com/office/powerpoint/2010/main" val="2079195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Adaptive media playout</a:t>
            </a:r>
          </a:p>
          <a:p>
            <a:r>
              <a:rPr lang="en-US" altLang="zh-TW" dirty="0" smtClean="0"/>
              <a:t>f(X) can be any function</a:t>
            </a:r>
            <a:r>
              <a:rPr lang="en-US" altLang="zh-TW" baseline="0" dirty="0" smtClean="0"/>
              <a:t> </a:t>
            </a:r>
            <a:r>
              <a:rPr lang="en-US" altLang="zh-TW" dirty="0" smtClean="0"/>
              <a:t>that models the impact of changing the playback rate</a:t>
            </a:r>
            <a:r>
              <a:rPr lang="en-US" altLang="zh-TW" baseline="0" dirty="0" smtClean="0"/>
              <a:t> </a:t>
            </a:r>
            <a:r>
              <a:rPr lang="en-US" altLang="zh-TW" dirty="0" smtClean="0"/>
              <a:t>for the given duration on the </a:t>
            </a:r>
            <a:r>
              <a:rPr lang="en-US" altLang="zh-TW" dirty="0" err="1" smtClean="0"/>
              <a:t>QoE</a:t>
            </a:r>
            <a:endParaRPr lang="en-US" altLang="zh-TW" dirty="0" smtClean="0"/>
          </a:p>
          <a:p>
            <a:r>
              <a:rPr lang="en-US" altLang="zh-TW" dirty="0" smtClean="0"/>
              <a:t>x1 denotes the starting time of the playback rate change relative to the current buffer, x2 denotes the duration of the playback rate change, and x3 denotes the target playback rate</a:t>
            </a:r>
          </a:p>
          <a:p>
            <a:r>
              <a:rPr lang="en-US" altLang="zh-TW" dirty="0" smtClean="0"/>
              <a:t>2b the given </a:t>
            </a:r>
            <a:r>
              <a:rPr lang="en-US" altLang="zh-TW" dirty="0" err="1" smtClean="0"/>
              <a:t>asynchronism</a:t>
            </a:r>
            <a:r>
              <a:rPr lang="en-US" altLang="zh-TW" dirty="0" smtClean="0"/>
              <a:t> should be compensated for by selecting appropriate values for x2 and x3</a:t>
            </a:r>
          </a:p>
          <a:p>
            <a:r>
              <a:rPr lang="en-US" altLang="zh-TW" dirty="0" smtClean="0"/>
              <a:t>Equation 2c avoids buffer underflows and, thus, stalls in the multimedia playback</a:t>
            </a:r>
          </a:p>
          <a:p>
            <a:r>
              <a:rPr lang="en-US" altLang="zh-TW" dirty="0" smtClean="0"/>
              <a:t>L denotes the lower buffer threshold in seconds, B the current buffer fill state in seconds, </a:t>
            </a:r>
            <a:r>
              <a:rPr lang="en-US" altLang="zh-TW" dirty="0" err="1" smtClean="0"/>
              <a:t>bc</a:t>
            </a:r>
            <a:r>
              <a:rPr lang="en-US" altLang="zh-TW" dirty="0" smtClean="0"/>
              <a:t> the client’s bandwidth, and </a:t>
            </a:r>
            <a:r>
              <a:rPr lang="en-US" altLang="zh-TW" dirty="0" err="1" smtClean="0"/>
              <a:t>br</a:t>
            </a:r>
            <a:r>
              <a:rPr lang="en-US" altLang="zh-TW" dirty="0" smtClean="0"/>
              <a:t> the bit-rate of the selected representation</a:t>
            </a:r>
          </a:p>
          <a:p>
            <a:r>
              <a:rPr lang="en-US" altLang="zh-TW" dirty="0" smtClean="0"/>
              <a:t>constrain the starting time (T) of the playback rate variation by bounding x1 (cf. Equation 2d). Equation 2e limits the duration (</a:t>
            </a:r>
            <a:r>
              <a:rPr lang="en-US" altLang="zh-TW" dirty="0" err="1" smtClean="0"/>
              <a:t>tmax</a:t>
            </a:r>
            <a:r>
              <a:rPr lang="en-US" altLang="zh-TW" dirty="0" smtClean="0"/>
              <a:t>) of the playback variation</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9</a:t>
            </a:fld>
            <a:endParaRPr lang="zh-TW" altLang="en-US"/>
          </a:p>
        </p:txBody>
      </p:sp>
    </p:spTree>
    <p:extLst>
      <p:ext uri="{BB962C8B-B14F-4D97-AF65-F5344CB8AC3E}">
        <p14:creationId xmlns:p14="http://schemas.microsoft.com/office/powerpoint/2010/main" val="863423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traffic generated</a:t>
            </a:r>
          </a:p>
          <a:p>
            <a:r>
              <a:rPr lang="en-US" altLang="zh-TW" dirty="0" smtClean="0"/>
              <a:t>during the negotiation on the reference playback timestamp</a:t>
            </a:r>
          </a:p>
          <a:p>
            <a:r>
              <a:rPr lang="en-US" altLang="zh-TW" dirty="0" smtClean="0"/>
              <a:t>and the time needed until all peers have the necessary</a:t>
            </a:r>
          </a:p>
          <a:p>
            <a:r>
              <a:rPr lang="en-US" altLang="zh-TW" dirty="0" smtClean="0"/>
              <a:t>information for calculating the average playback timestamp</a:t>
            </a:r>
          </a:p>
          <a:p>
            <a:r>
              <a:rPr lang="en-US" altLang="zh-TW" dirty="0" smtClean="0"/>
              <a:t>a subjective quality assessment for evaluating the introduced A/V metric and the dynamic AMP approach</a:t>
            </a:r>
            <a:endParaRPr lang="zh-TW" altLang="en-US" dirty="0"/>
          </a:p>
        </p:txBody>
      </p:sp>
      <p:sp>
        <p:nvSpPr>
          <p:cNvPr id="4" name="投影片編號版面配置區 3"/>
          <p:cNvSpPr>
            <a:spLocks noGrp="1"/>
          </p:cNvSpPr>
          <p:nvPr>
            <p:ph type="sldNum" sz="quarter" idx="10"/>
          </p:nvPr>
        </p:nvSpPr>
        <p:spPr/>
        <p:txBody>
          <a:bodyPr/>
          <a:lstStyle/>
          <a:p>
            <a:fld id="{CF931036-B615-45B0-A2CA-B91325D20035}" type="slidenum">
              <a:rPr lang="zh-TW" altLang="en-US" smtClean="0"/>
              <a:t>10</a:t>
            </a:fld>
            <a:endParaRPr lang="zh-TW" altLang="en-US"/>
          </a:p>
        </p:txBody>
      </p:sp>
    </p:spTree>
    <p:extLst>
      <p:ext uri="{BB962C8B-B14F-4D97-AF65-F5344CB8AC3E}">
        <p14:creationId xmlns:p14="http://schemas.microsoft.com/office/powerpoint/2010/main" val="291142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3195956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3709473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2217150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3659066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278323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413612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345175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273881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4248465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3874307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A80FAC20-787B-4B68-8B39-35E5120799DB}" type="datetimeFigureOut">
              <a:rPr lang="zh-TW" altLang="en-US" smtClean="0"/>
              <a:t>2015/11/23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3524257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0FAC20-787B-4B68-8B39-35E5120799DB}" type="datetimeFigureOut">
              <a:rPr lang="zh-TW" altLang="en-US" smtClean="0"/>
              <a:t>2015/11/23</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04807-1676-4342-8758-F9E1AEDE63C0}" type="slidenum">
              <a:rPr lang="zh-TW" altLang="en-US" smtClean="0"/>
              <a:t>‹#›</a:t>
            </a:fld>
            <a:endParaRPr lang="zh-TW" altLang="en-US"/>
          </a:p>
        </p:txBody>
      </p:sp>
    </p:spTree>
    <p:extLst>
      <p:ext uri="{BB962C8B-B14F-4D97-AF65-F5344CB8AC3E}">
        <p14:creationId xmlns:p14="http://schemas.microsoft.com/office/powerpoint/2010/main" val="1958119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Autofit/>
          </a:bodyPr>
          <a:lstStyle/>
          <a:p>
            <a:r>
              <a:rPr lang="en-US" altLang="zh-TW" sz="4400" dirty="0"/>
              <a:t>Self-Organized Inter-Destination </a:t>
            </a:r>
            <a:r>
              <a:rPr lang="en-US" altLang="zh-TW" sz="4400" dirty="0" smtClean="0"/>
              <a:t>Multimedia Synchronization </a:t>
            </a:r>
            <a:r>
              <a:rPr lang="en-US" altLang="zh-TW" sz="4400" dirty="0"/>
              <a:t>for Adaptive Media Streaming</a:t>
            </a:r>
            <a:endParaRPr lang="zh-TW" altLang="en-US" sz="4400" dirty="0"/>
          </a:p>
        </p:txBody>
      </p:sp>
      <p:sp>
        <p:nvSpPr>
          <p:cNvPr id="3" name="副標題 2"/>
          <p:cNvSpPr>
            <a:spLocks noGrp="1"/>
          </p:cNvSpPr>
          <p:nvPr>
            <p:ph type="subTitle" idx="1"/>
          </p:nvPr>
        </p:nvSpPr>
        <p:spPr>
          <a:xfrm>
            <a:off x="573313" y="3602038"/>
            <a:ext cx="4020457" cy="1655762"/>
          </a:xfrm>
        </p:spPr>
        <p:txBody>
          <a:bodyPr>
            <a:normAutofit/>
          </a:bodyPr>
          <a:lstStyle/>
          <a:p>
            <a:r>
              <a:rPr lang="en-US" altLang="zh-TW" sz="1800" dirty="0">
                <a:solidFill>
                  <a:schemeClr val="bg1">
                    <a:lumMod val="50000"/>
                  </a:schemeClr>
                </a:solidFill>
              </a:rPr>
              <a:t>Benjamin Rainer </a:t>
            </a:r>
            <a:r>
              <a:rPr lang="en-US" altLang="zh-TW" sz="1800" dirty="0" smtClean="0">
                <a:solidFill>
                  <a:schemeClr val="bg1">
                    <a:lumMod val="50000"/>
                  </a:schemeClr>
                </a:solidFill>
              </a:rPr>
              <a:t/>
            </a:r>
            <a:br>
              <a:rPr lang="en-US" altLang="zh-TW" sz="1800" dirty="0" smtClean="0">
                <a:solidFill>
                  <a:schemeClr val="bg1">
                    <a:lumMod val="50000"/>
                  </a:schemeClr>
                </a:solidFill>
              </a:rPr>
            </a:br>
            <a:r>
              <a:rPr lang="en-US" altLang="zh-TW" sz="1600" dirty="0" smtClean="0">
                <a:solidFill>
                  <a:schemeClr val="bg1">
                    <a:lumMod val="50000"/>
                  </a:schemeClr>
                </a:solidFill>
              </a:rPr>
              <a:t>Institute </a:t>
            </a:r>
            <a:r>
              <a:rPr lang="en-US" altLang="zh-TW" sz="1600" dirty="0">
                <a:solidFill>
                  <a:schemeClr val="bg1">
                    <a:lumMod val="50000"/>
                  </a:schemeClr>
                </a:solidFill>
              </a:rPr>
              <a:t>of Information </a:t>
            </a:r>
            <a:r>
              <a:rPr lang="en-US" altLang="zh-TW" sz="1400" dirty="0">
                <a:solidFill>
                  <a:schemeClr val="bg1">
                    <a:lumMod val="50000"/>
                  </a:schemeClr>
                </a:solidFill>
              </a:rPr>
              <a:t>Technology Alpen-Adria-</a:t>
            </a:r>
            <a:r>
              <a:rPr lang="en-US" altLang="zh-TW" sz="1400" dirty="0" err="1">
                <a:solidFill>
                  <a:schemeClr val="bg1">
                    <a:lumMod val="50000"/>
                  </a:schemeClr>
                </a:solidFill>
              </a:rPr>
              <a:t>Universität</a:t>
            </a:r>
            <a:r>
              <a:rPr lang="en-US" altLang="zh-TW" sz="1400" dirty="0">
                <a:solidFill>
                  <a:schemeClr val="bg1">
                    <a:lumMod val="50000"/>
                  </a:schemeClr>
                </a:solidFill>
              </a:rPr>
              <a:t> Klagenfurt 9020 Klagenfurt, Austria benjamin.rainer@itec.aau.at </a:t>
            </a:r>
            <a:endParaRPr lang="zh-TW" altLang="en-US" sz="1800" dirty="0">
              <a:solidFill>
                <a:schemeClr val="bg1">
                  <a:lumMod val="50000"/>
                </a:schemeClr>
              </a:solidFill>
            </a:endParaRPr>
          </a:p>
        </p:txBody>
      </p:sp>
      <p:sp>
        <p:nvSpPr>
          <p:cNvPr id="4" name="副標題 2"/>
          <p:cNvSpPr txBox="1">
            <a:spLocks/>
          </p:cNvSpPr>
          <p:nvPr/>
        </p:nvSpPr>
        <p:spPr>
          <a:xfrm>
            <a:off x="4593770" y="3602038"/>
            <a:ext cx="4020457"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TW" sz="1800" dirty="0">
                <a:solidFill>
                  <a:schemeClr val="bg1">
                    <a:lumMod val="50000"/>
                  </a:schemeClr>
                </a:solidFill>
              </a:rPr>
              <a:t>Christian </a:t>
            </a:r>
            <a:r>
              <a:rPr lang="en-US" altLang="zh-TW" sz="1800" dirty="0" err="1">
                <a:solidFill>
                  <a:schemeClr val="bg1">
                    <a:lumMod val="50000"/>
                  </a:schemeClr>
                </a:solidFill>
              </a:rPr>
              <a:t>Timmerer</a:t>
            </a:r>
            <a:r>
              <a:rPr lang="en-US" altLang="zh-TW" sz="1800" dirty="0">
                <a:solidFill>
                  <a:schemeClr val="bg1">
                    <a:lumMod val="50000"/>
                  </a:schemeClr>
                </a:solidFill>
              </a:rPr>
              <a:t> </a:t>
            </a:r>
            <a:r>
              <a:rPr lang="en-US" altLang="zh-TW" sz="1800" dirty="0" smtClean="0">
                <a:solidFill>
                  <a:schemeClr val="bg1">
                    <a:lumMod val="50000"/>
                  </a:schemeClr>
                </a:solidFill>
              </a:rPr>
              <a:t/>
            </a:r>
            <a:br>
              <a:rPr lang="en-US" altLang="zh-TW" sz="1800" dirty="0" smtClean="0">
                <a:solidFill>
                  <a:schemeClr val="bg1">
                    <a:lumMod val="50000"/>
                  </a:schemeClr>
                </a:solidFill>
              </a:rPr>
            </a:br>
            <a:r>
              <a:rPr lang="en-US" altLang="zh-TW" sz="1600" dirty="0" smtClean="0">
                <a:solidFill>
                  <a:schemeClr val="bg1">
                    <a:lumMod val="50000"/>
                  </a:schemeClr>
                </a:solidFill>
              </a:rPr>
              <a:t>Institute </a:t>
            </a:r>
            <a:r>
              <a:rPr lang="en-US" altLang="zh-TW" sz="1600" dirty="0">
                <a:solidFill>
                  <a:schemeClr val="bg1">
                    <a:lumMod val="50000"/>
                  </a:schemeClr>
                </a:solidFill>
              </a:rPr>
              <a:t>of Information Technology Alpen-Adria-</a:t>
            </a:r>
            <a:r>
              <a:rPr lang="en-US" altLang="zh-TW" sz="1600" dirty="0" err="1">
                <a:solidFill>
                  <a:schemeClr val="bg1">
                    <a:lumMod val="50000"/>
                  </a:schemeClr>
                </a:solidFill>
              </a:rPr>
              <a:t>Universität</a:t>
            </a:r>
            <a:r>
              <a:rPr lang="en-US" altLang="zh-TW" sz="1600" dirty="0">
                <a:solidFill>
                  <a:schemeClr val="bg1">
                    <a:lumMod val="50000"/>
                  </a:schemeClr>
                </a:solidFill>
              </a:rPr>
              <a:t> Klagenfurt 9020 Klagenfurt, Austria christian.timmerer@itec.aau.at</a:t>
            </a:r>
            <a:endParaRPr lang="zh-TW" altLang="en-US" sz="1600" dirty="0">
              <a:solidFill>
                <a:schemeClr val="bg1">
                  <a:lumMod val="50000"/>
                </a:schemeClr>
              </a:solidFill>
            </a:endParaRPr>
          </a:p>
        </p:txBody>
      </p:sp>
    </p:spTree>
    <p:extLst>
      <p:ext uri="{BB962C8B-B14F-4D97-AF65-F5344CB8AC3E}">
        <p14:creationId xmlns:p14="http://schemas.microsoft.com/office/powerpoint/2010/main" val="3796963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Evaluation</a:t>
            </a:r>
            <a:endParaRPr lang="zh-TW" altLang="en-US" dirty="0"/>
          </a:p>
        </p:txBody>
      </p:sp>
      <p:sp>
        <p:nvSpPr>
          <p:cNvPr id="3" name="內容版面配置區 2"/>
          <p:cNvSpPr>
            <a:spLocks noGrp="1"/>
          </p:cNvSpPr>
          <p:nvPr>
            <p:ph idx="1"/>
          </p:nvPr>
        </p:nvSpPr>
        <p:spPr/>
        <p:txBody>
          <a:bodyPr/>
          <a:lstStyle/>
          <a:p>
            <a:r>
              <a:rPr lang="en-US" altLang="zh-TW" dirty="0"/>
              <a:t>Overhead </a:t>
            </a:r>
            <a:r>
              <a:rPr lang="en-US" altLang="zh-TW" dirty="0" smtClean="0"/>
              <a:t>of Merge and Forward (simulated </a:t>
            </a:r>
            <a:r>
              <a:rPr lang="en-US" altLang="zh-TW" dirty="0"/>
              <a:t>the algorithms on </a:t>
            </a:r>
            <a:r>
              <a:rPr lang="en-US" altLang="zh-TW" dirty="0" err="1"/>
              <a:t>Erd¨os-Renyi</a:t>
            </a:r>
            <a:r>
              <a:rPr lang="en-US" altLang="zh-TW" dirty="0"/>
              <a:t> random </a:t>
            </a:r>
            <a:r>
              <a:rPr lang="en-US" altLang="zh-TW" dirty="0" smtClean="0"/>
              <a:t>networks implemented </a:t>
            </a:r>
            <a:r>
              <a:rPr lang="en-US" altLang="zh-TW" dirty="0"/>
              <a:t>using </a:t>
            </a:r>
            <a:r>
              <a:rPr lang="en-US" altLang="zh-TW" dirty="0" err="1"/>
              <a:t>OMNeT</a:t>
            </a:r>
            <a:r>
              <a:rPr lang="en-US" altLang="zh-TW" dirty="0" smtClean="0"/>
              <a:t>++)</a:t>
            </a:r>
          </a:p>
          <a:p>
            <a:pPr lvl="1"/>
            <a:r>
              <a:rPr lang="en-US" altLang="zh-TW" dirty="0" smtClean="0"/>
              <a:t>Traffics</a:t>
            </a:r>
          </a:p>
          <a:p>
            <a:pPr lvl="1"/>
            <a:r>
              <a:rPr lang="en-US" altLang="zh-TW" dirty="0" smtClean="0"/>
              <a:t>Time </a:t>
            </a:r>
          </a:p>
          <a:p>
            <a:r>
              <a:rPr lang="en-US" altLang="zh-TW" dirty="0" smtClean="0"/>
              <a:t>Subjective </a:t>
            </a:r>
            <a:r>
              <a:rPr lang="en-US" altLang="zh-TW" dirty="0"/>
              <a:t>quality assessment using crowdsourcing</a:t>
            </a:r>
            <a:endParaRPr lang="en-US" altLang="zh-TW" dirty="0" smtClean="0"/>
          </a:p>
          <a:p>
            <a:pPr lvl="1"/>
            <a:r>
              <a:rPr lang="en-US" altLang="zh-TW" dirty="0" smtClean="0"/>
              <a:t>A/V metrics</a:t>
            </a:r>
          </a:p>
          <a:p>
            <a:pPr lvl="1"/>
            <a:r>
              <a:rPr lang="en-US" altLang="zh-TW" dirty="0" smtClean="0"/>
              <a:t>AMP approach</a:t>
            </a:r>
            <a:endParaRPr lang="zh-TW" altLang="en-US" dirty="0"/>
          </a:p>
        </p:txBody>
      </p:sp>
    </p:spTree>
    <p:extLst>
      <p:ext uri="{BB962C8B-B14F-4D97-AF65-F5344CB8AC3E}">
        <p14:creationId xmlns:p14="http://schemas.microsoft.com/office/powerpoint/2010/main" val="34732906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3"/>
          <a:stretch>
            <a:fillRect/>
          </a:stretch>
        </p:blipFill>
        <p:spPr>
          <a:xfrm>
            <a:off x="1902421" y="2948210"/>
            <a:ext cx="4826361" cy="3564378"/>
          </a:xfrm>
          <a:prstGeom prst="rect">
            <a:avLst/>
          </a:prstGeom>
        </p:spPr>
      </p:pic>
      <p:sp>
        <p:nvSpPr>
          <p:cNvPr id="2" name="標題 1"/>
          <p:cNvSpPr>
            <a:spLocks noGrp="1"/>
          </p:cNvSpPr>
          <p:nvPr>
            <p:ph type="title"/>
          </p:nvPr>
        </p:nvSpPr>
        <p:spPr/>
        <p:txBody>
          <a:bodyPr/>
          <a:lstStyle/>
          <a:p>
            <a:r>
              <a:rPr lang="en-US" altLang="zh-TW" dirty="0" smtClean="0"/>
              <a:t>Evaluation of Merge and Forward</a:t>
            </a:r>
            <a:endParaRPr lang="zh-TW" altLang="en-US" dirty="0"/>
          </a:p>
        </p:txBody>
      </p:sp>
      <p:sp>
        <p:nvSpPr>
          <p:cNvPr id="3" name="內容版面配置區 2"/>
          <p:cNvSpPr>
            <a:spLocks noGrp="1"/>
          </p:cNvSpPr>
          <p:nvPr>
            <p:ph idx="1"/>
          </p:nvPr>
        </p:nvSpPr>
        <p:spPr/>
        <p:txBody>
          <a:bodyPr/>
          <a:lstStyle/>
          <a:p>
            <a:r>
              <a:rPr lang="en-US" altLang="zh-TW" dirty="0" smtClean="0"/>
              <a:t>Aggregates</a:t>
            </a:r>
          </a:p>
          <a:p>
            <a:pPr lvl="1"/>
            <a:r>
              <a:rPr lang="en-US" altLang="zh-TW" dirty="0"/>
              <a:t>each peer aggregates all </a:t>
            </a:r>
            <a:r>
              <a:rPr lang="en-US" altLang="zh-TW" dirty="0" smtClean="0"/>
              <a:t>received playback </a:t>
            </a:r>
            <a:r>
              <a:rPr lang="en-US" altLang="zh-TW" dirty="0"/>
              <a:t>timestamps into a single message and </a:t>
            </a:r>
            <a:r>
              <a:rPr lang="en-US" altLang="zh-TW" dirty="0" smtClean="0"/>
              <a:t>sends them </a:t>
            </a:r>
            <a:r>
              <a:rPr lang="en-US" altLang="zh-TW" dirty="0"/>
              <a:t>periodically to its neighbors using unicast</a:t>
            </a:r>
            <a:endParaRPr lang="zh-TW" altLang="en-US" dirty="0"/>
          </a:p>
        </p:txBody>
      </p:sp>
    </p:spTree>
    <p:extLst>
      <p:ext uri="{BB962C8B-B14F-4D97-AF65-F5344CB8AC3E}">
        <p14:creationId xmlns:p14="http://schemas.microsoft.com/office/powerpoint/2010/main" val="2870476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Evaluation of Merge and Forward</a:t>
            </a:r>
            <a:endParaRPr lang="zh-TW" altLang="en-US" dirty="0"/>
          </a:p>
        </p:txBody>
      </p:sp>
      <p:sp>
        <p:nvSpPr>
          <p:cNvPr id="3" name="內容版面配置區 2"/>
          <p:cNvSpPr>
            <a:spLocks noGrp="1"/>
          </p:cNvSpPr>
          <p:nvPr>
            <p:ph idx="1"/>
          </p:nvPr>
        </p:nvSpPr>
        <p:spPr/>
        <p:txBody>
          <a:bodyPr/>
          <a:lstStyle/>
          <a:p>
            <a:r>
              <a:rPr lang="en-US" altLang="zh-TW" dirty="0"/>
              <a:t>the time for the distributed </a:t>
            </a:r>
            <a:r>
              <a:rPr lang="en-US" altLang="zh-TW" dirty="0" smtClean="0"/>
              <a:t>calculation of </a:t>
            </a:r>
            <a:r>
              <a:rPr lang="en-US" altLang="zh-TW" dirty="0"/>
              <a:t>the average playback timestamp</a:t>
            </a:r>
          </a:p>
          <a:p>
            <a:endParaRPr lang="zh-TW" altLang="en-US" dirty="0"/>
          </a:p>
        </p:txBody>
      </p:sp>
      <p:pic>
        <p:nvPicPr>
          <p:cNvPr id="5" name="圖片 4"/>
          <p:cNvPicPr>
            <a:picLocks noChangeAspect="1"/>
          </p:cNvPicPr>
          <p:nvPr/>
        </p:nvPicPr>
        <p:blipFill>
          <a:blip r:embed="rId3"/>
          <a:stretch>
            <a:fillRect/>
          </a:stretch>
        </p:blipFill>
        <p:spPr>
          <a:xfrm>
            <a:off x="1812595" y="2694213"/>
            <a:ext cx="5037935" cy="3804560"/>
          </a:xfrm>
          <a:prstGeom prst="rect">
            <a:avLst/>
          </a:prstGeom>
        </p:spPr>
      </p:pic>
    </p:spTree>
    <p:extLst>
      <p:ext uri="{BB962C8B-B14F-4D97-AF65-F5344CB8AC3E}">
        <p14:creationId xmlns:p14="http://schemas.microsoft.com/office/powerpoint/2010/main" val="1029567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 of the dynamic AMP</a:t>
            </a:r>
            <a:endParaRPr lang="zh-TW" altLang="en-US" dirty="0"/>
          </a:p>
        </p:txBody>
      </p:sp>
      <p:sp>
        <p:nvSpPr>
          <p:cNvPr id="3" name="內容版面配置區 2"/>
          <p:cNvSpPr>
            <a:spLocks noGrp="1"/>
          </p:cNvSpPr>
          <p:nvPr>
            <p:ph idx="1"/>
          </p:nvPr>
        </p:nvSpPr>
        <p:spPr/>
        <p:txBody>
          <a:bodyPr/>
          <a:lstStyle/>
          <a:p>
            <a:r>
              <a:rPr lang="en-US" altLang="zh-TW" dirty="0" smtClean="0"/>
              <a:t>15 </a:t>
            </a:r>
            <a:r>
              <a:rPr lang="en-US" altLang="zh-TW" dirty="0"/>
              <a:t>minutes </a:t>
            </a:r>
            <a:r>
              <a:rPr lang="en-US" altLang="zh-TW" dirty="0" smtClean="0"/>
              <a:t>and offered </a:t>
            </a:r>
            <a:r>
              <a:rPr lang="en-US" altLang="zh-TW" dirty="0"/>
              <a:t>$0.25 as a </a:t>
            </a:r>
            <a:r>
              <a:rPr lang="en-US" altLang="zh-TW" dirty="0" smtClean="0"/>
              <a:t>reward</a:t>
            </a:r>
            <a:endParaRPr lang="zh-TW" altLang="en-US" dirty="0"/>
          </a:p>
        </p:txBody>
      </p:sp>
      <p:pic>
        <p:nvPicPr>
          <p:cNvPr id="5" name="圖片 4"/>
          <p:cNvPicPr>
            <a:picLocks noChangeAspect="1"/>
          </p:cNvPicPr>
          <p:nvPr/>
        </p:nvPicPr>
        <p:blipFill>
          <a:blip r:embed="rId3"/>
          <a:stretch>
            <a:fillRect/>
          </a:stretch>
        </p:blipFill>
        <p:spPr>
          <a:xfrm>
            <a:off x="2276475" y="2911474"/>
            <a:ext cx="4591050" cy="3400425"/>
          </a:xfrm>
          <a:prstGeom prst="rect">
            <a:avLst/>
          </a:prstGeom>
        </p:spPr>
      </p:pic>
      <p:sp>
        <p:nvSpPr>
          <p:cNvPr id="6" name="文字方塊 5"/>
          <p:cNvSpPr txBox="1"/>
          <p:nvPr/>
        </p:nvSpPr>
        <p:spPr>
          <a:xfrm>
            <a:off x="7140068" y="5875099"/>
            <a:ext cx="934423" cy="369332"/>
          </a:xfrm>
          <a:prstGeom prst="rect">
            <a:avLst/>
          </a:prstGeom>
          <a:noFill/>
        </p:spPr>
        <p:txBody>
          <a:bodyPr wrap="none" rtlCol="0">
            <a:spAutoFit/>
          </a:bodyPr>
          <a:lstStyle/>
          <a:p>
            <a:r>
              <a:rPr lang="en-US" altLang="zh-TW" dirty="0" smtClean="0"/>
              <a:t>(g(X), µ)</a:t>
            </a:r>
            <a:endParaRPr lang="zh-TW" altLang="en-US" dirty="0"/>
          </a:p>
        </p:txBody>
      </p:sp>
    </p:spTree>
    <p:extLst>
      <p:ext uri="{BB962C8B-B14F-4D97-AF65-F5344CB8AC3E}">
        <p14:creationId xmlns:p14="http://schemas.microsoft.com/office/powerpoint/2010/main" val="4185083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Conclusion</a:t>
            </a:r>
            <a:endParaRPr lang="zh-TW" altLang="en-US" dirty="0"/>
          </a:p>
        </p:txBody>
      </p:sp>
      <p:sp>
        <p:nvSpPr>
          <p:cNvPr id="3" name="內容版面配置區 2"/>
          <p:cNvSpPr>
            <a:spLocks noGrp="1"/>
          </p:cNvSpPr>
          <p:nvPr>
            <p:ph idx="1"/>
          </p:nvPr>
        </p:nvSpPr>
        <p:spPr>
          <a:xfrm>
            <a:off x="628650" y="1825625"/>
            <a:ext cx="7886700" cy="4896908"/>
          </a:xfrm>
        </p:spPr>
        <p:txBody>
          <a:bodyPr>
            <a:normAutofit fontScale="92500" lnSpcReduction="20000"/>
          </a:bodyPr>
          <a:lstStyle/>
          <a:p>
            <a:r>
              <a:rPr lang="en-US" altLang="zh-TW" dirty="0"/>
              <a:t>Introduced IDMS to Adaptive Streaming</a:t>
            </a:r>
          </a:p>
          <a:p>
            <a:pPr lvl="1"/>
            <a:r>
              <a:rPr lang="en-US" altLang="zh-TW" dirty="0" smtClean="0"/>
              <a:t>MPEG-DASH</a:t>
            </a:r>
            <a:endParaRPr lang="en-US" altLang="zh-TW" dirty="0"/>
          </a:p>
          <a:p>
            <a:r>
              <a:rPr lang="en-US" altLang="zh-TW" dirty="0" smtClean="0"/>
              <a:t>Distributed </a:t>
            </a:r>
            <a:r>
              <a:rPr lang="en-US" altLang="zh-TW" dirty="0"/>
              <a:t>Control Scheme that scales with the number of peers</a:t>
            </a:r>
          </a:p>
          <a:p>
            <a:pPr lvl="1"/>
            <a:r>
              <a:rPr lang="en-US" altLang="zh-TW" dirty="0" smtClean="0"/>
              <a:t>Can </a:t>
            </a:r>
            <a:r>
              <a:rPr lang="en-US" altLang="zh-TW" dirty="0"/>
              <a:t>be combined with any streaming protocol</a:t>
            </a:r>
          </a:p>
          <a:p>
            <a:pPr lvl="1"/>
            <a:r>
              <a:rPr lang="en-US" altLang="zh-TW" dirty="0" smtClean="0"/>
              <a:t>Not </a:t>
            </a:r>
            <a:r>
              <a:rPr lang="en-US" altLang="zh-TW" dirty="0"/>
              <a:t>coupled with the session management or the overlay creation</a:t>
            </a:r>
          </a:p>
          <a:p>
            <a:r>
              <a:rPr lang="en-US" altLang="zh-TW" dirty="0" smtClean="0"/>
              <a:t>Dynamic </a:t>
            </a:r>
            <a:r>
              <a:rPr lang="en-US" altLang="zh-TW" dirty="0"/>
              <a:t>AMP for carrying out the actual synchronization</a:t>
            </a:r>
          </a:p>
          <a:p>
            <a:pPr lvl="1"/>
            <a:r>
              <a:rPr lang="en-US" altLang="zh-TW" dirty="0" smtClean="0"/>
              <a:t> </a:t>
            </a:r>
            <a:r>
              <a:rPr lang="en-US" altLang="zh-TW" dirty="0"/>
              <a:t>(General) Optimization problem that aims on finding appropriate </a:t>
            </a:r>
            <a:r>
              <a:rPr lang="en-US" altLang="zh-TW" dirty="0" smtClean="0"/>
              <a:t>content sections</a:t>
            </a:r>
            <a:endParaRPr lang="en-US" altLang="zh-TW" dirty="0"/>
          </a:p>
          <a:p>
            <a:r>
              <a:rPr lang="en-US" altLang="zh-TW" dirty="0" smtClean="0"/>
              <a:t>Demo </a:t>
            </a:r>
            <a:r>
              <a:rPr lang="en-US" altLang="zh-TW" dirty="0"/>
              <a:t>video available on YouTube</a:t>
            </a:r>
          </a:p>
          <a:p>
            <a:pPr lvl="1"/>
            <a:r>
              <a:rPr lang="en-US" altLang="zh-TW" dirty="0" smtClean="0"/>
              <a:t>https</a:t>
            </a:r>
            <a:r>
              <a:rPr lang="en-US" altLang="zh-TW" dirty="0"/>
              <a:t>://www.youtube.com/watch?v=2V9rO5SbI7A</a:t>
            </a:r>
          </a:p>
          <a:p>
            <a:pPr lvl="1"/>
            <a:r>
              <a:rPr lang="en-US" altLang="zh-TW" dirty="0" smtClean="0"/>
              <a:t>Search </a:t>
            </a:r>
            <a:r>
              <a:rPr lang="en-US" altLang="zh-TW" dirty="0"/>
              <a:t>for: </a:t>
            </a:r>
            <a:r>
              <a:rPr lang="en-US" altLang="zh-TW" dirty="0" err="1"/>
              <a:t>MergeAndForward</a:t>
            </a:r>
            <a:endParaRPr lang="en-US" altLang="zh-TW" dirty="0"/>
          </a:p>
          <a:p>
            <a:pPr lvl="1"/>
            <a:r>
              <a:rPr lang="en-US" altLang="zh-TW" dirty="0" smtClean="0"/>
              <a:t>Source </a:t>
            </a:r>
            <a:r>
              <a:rPr lang="en-US" altLang="zh-TW" dirty="0"/>
              <a:t>Code available at: https://github.com/grishnagkh/mf</a:t>
            </a:r>
            <a:endParaRPr lang="zh-TW" altLang="en-US" dirty="0"/>
          </a:p>
        </p:txBody>
      </p:sp>
    </p:spTree>
    <p:extLst>
      <p:ext uri="{BB962C8B-B14F-4D97-AF65-F5344CB8AC3E}">
        <p14:creationId xmlns:p14="http://schemas.microsoft.com/office/powerpoint/2010/main" val="23271266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Self-Organized </a:t>
            </a:r>
            <a:r>
              <a:rPr lang="en-US" altLang="zh-TW" dirty="0"/>
              <a:t>Inter-Destination </a:t>
            </a:r>
            <a:r>
              <a:rPr lang="en-US" altLang="zh-TW" dirty="0" smtClean="0"/>
              <a:t>Multimedia Synchronization </a:t>
            </a:r>
            <a:r>
              <a:rPr lang="en-US" altLang="zh-TW" dirty="0"/>
              <a:t>(IDMS)</a:t>
            </a:r>
            <a:endParaRPr lang="zh-TW" altLang="en-US" dirty="0"/>
          </a:p>
        </p:txBody>
      </p:sp>
      <p:sp>
        <p:nvSpPr>
          <p:cNvPr id="3" name="內容版面配置區 2"/>
          <p:cNvSpPr>
            <a:spLocks noGrp="1"/>
          </p:cNvSpPr>
          <p:nvPr>
            <p:ph idx="1"/>
          </p:nvPr>
        </p:nvSpPr>
        <p:spPr/>
        <p:txBody>
          <a:bodyPr/>
          <a:lstStyle/>
          <a:p>
            <a:r>
              <a:rPr lang="en-US" altLang="zh-TW" dirty="0" smtClean="0"/>
              <a:t>Session management</a:t>
            </a:r>
          </a:p>
          <a:p>
            <a:r>
              <a:rPr lang="en-US" altLang="zh-TW" dirty="0" err="1"/>
              <a:t>Signalling</a:t>
            </a:r>
            <a:r>
              <a:rPr lang="en-US" altLang="zh-TW" dirty="0"/>
              <a:t> of timing </a:t>
            </a:r>
            <a:r>
              <a:rPr lang="en-US" altLang="zh-TW" dirty="0" smtClean="0"/>
              <a:t>and control information</a:t>
            </a:r>
          </a:p>
          <a:p>
            <a:r>
              <a:rPr lang="en-US" altLang="zh-TW" dirty="0"/>
              <a:t>Negotiation on a reference playback </a:t>
            </a:r>
            <a:r>
              <a:rPr lang="en-US" altLang="zh-TW" dirty="0" smtClean="0"/>
              <a:t>timestamp</a:t>
            </a:r>
          </a:p>
          <a:p>
            <a:r>
              <a:rPr lang="en-US" altLang="zh-TW" dirty="0" smtClean="0"/>
              <a:t>Carrying </a:t>
            </a:r>
            <a:r>
              <a:rPr lang="en-US" altLang="zh-TW" dirty="0"/>
              <a:t>out the </a:t>
            </a:r>
            <a:r>
              <a:rPr lang="en-US" altLang="zh-TW" dirty="0" smtClean="0"/>
              <a:t>synchronization</a:t>
            </a:r>
          </a:p>
          <a:p>
            <a:endParaRPr lang="en-US" altLang="zh-TW" dirty="0"/>
          </a:p>
        </p:txBody>
      </p:sp>
    </p:spTree>
    <p:extLst>
      <p:ext uri="{BB962C8B-B14F-4D97-AF65-F5344CB8AC3E}">
        <p14:creationId xmlns:p14="http://schemas.microsoft.com/office/powerpoint/2010/main" val="6794247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Synchronization</a:t>
            </a:r>
            <a:endParaRPr lang="zh-TW" altLang="en-US" dirty="0"/>
          </a:p>
        </p:txBody>
      </p:sp>
      <p:sp>
        <p:nvSpPr>
          <p:cNvPr id="3" name="內容版面配置區 2"/>
          <p:cNvSpPr>
            <a:spLocks noGrp="1"/>
          </p:cNvSpPr>
          <p:nvPr>
            <p:ph idx="1"/>
          </p:nvPr>
        </p:nvSpPr>
        <p:spPr/>
        <p:txBody>
          <a:bodyPr>
            <a:normAutofit fontScale="85000" lnSpcReduction="20000"/>
          </a:bodyPr>
          <a:lstStyle/>
          <a:p>
            <a:r>
              <a:rPr lang="en-US" altLang="zh-TW" dirty="0"/>
              <a:t>Two phase synchronization using non reliable communication (</a:t>
            </a:r>
            <a:r>
              <a:rPr lang="en-US" altLang="zh-TW" dirty="0" smtClean="0"/>
              <a:t>UDP)</a:t>
            </a:r>
          </a:p>
          <a:p>
            <a:pPr lvl="1"/>
            <a:r>
              <a:rPr lang="en-US" altLang="zh-TW" dirty="0" smtClean="0"/>
              <a:t>Coarse synchronization</a:t>
            </a:r>
          </a:p>
          <a:p>
            <a:pPr lvl="1"/>
            <a:r>
              <a:rPr lang="en-US" altLang="zh-TW" dirty="0" smtClean="0"/>
              <a:t>Fine </a:t>
            </a:r>
            <a:r>
              <a:rPr lang="en-US" altLang="zh-TW" dirty="0"/>
              <a:t>synchronization</a:t>
            </a:r>
          </a:p>
          <a:p>
            <a:r>
              <a:rPr lang="en-US" altLang="zh-TW" dirty="0" smtClean="0"/>
              <a:t>Coarse synchronization</a:t>
            </a:r>
          </a:p>
          <a:p>
            <a:pPr lvl="1"/>
            <a:r>
              <a:rPr lang="en-US" altLang="zh-TW" dirty="0" smtClean="0"/>
              <a:t>Overlay creation</a:t>
            </a:r>
          </a:p>
          <a:p>
            <a:pPr lvl="1"/>
            <a:r>
              <a:rPr lang="en-US" altLang="zh-TW" dirty="0" smtClean="0"/>
              <a:t>Educated </a:t>
            </a:r>
            <a:r>
              <a:rPr lang="en-US" altLang="zh-TW" dirty="0"/>
              <a:t>guess where to start downloading</a:t>
            </a:r>
          </a:p>
          <a:p>
            <a:r>
              <a:rPr lang="en-US" altLang="zh-TW" dirty="0" smtClean="0"/>
              <a:t>Fine synchronization</a:t>
            </a:r>
          </a:p>
          <a:p>
            <a:pPr lvl="1"/>
            <a:r>
              <a:rPr lang="en-US" altLang="zh-TW" dirty="0" smtClean="0"/>
              <a:t>Distributed </a:t>
            </a:r>
            <a:r>
              <a:rPr lang="en-US" altLang="zh-TW" dirty="0"/>
              <a:t>algorithm – Merge and </a:t>
            </a:r>
            <a:r>
              <a:rPr lang="en-US" altLang="zh-TW" dirty="0" smtClean="0"/>
              <a:t>Forward</a:t>
            </a:r>
          </a:p>
          <a:p>
            <a:pPr lvl="1"/>
            <a:r>
              <a:rPr lang="en-US" altLang="zh-TW" dirty="0" smtClean="0"/>
              <a:t>Periodical </a:t>
            </a:r>
            <a:r>
              <a:rPr lang="en-US" altLang="zh-TW" dirty="0"/>
              <a:t>sends constants sized message to </a:t>
            </a:r>
            <a:r>
              <a:rPr lang="en-US" altLang="zh-TW" dirty="0" smtClean="0"/>
              <a:t>neighbors</a:t>
            </a:r>
          </a:p>
          <a:p>
            <a:pPr lvl="1"/>
            <a:r>
              <a:rPr lang="en-US" altLang="zh-TW" dirty="0" smtClean="0"/>
              <a:t>Negotiate </a:t>
            </a:r>
            <a:r>
              <a:rPr lang="en-US" altLang="zh-TW" dirty="0"/>
              <a:t>on reference playback timestamp</a:t>
            </a:r>
          </a:p>
          <a:p>
            <a:r>
              <a:rPr lang="en-US" altLang="zh-TW" dirty="0" smtClean="0"/>
              <a:t>Overcome </a:t>
            </a:r>
            <a:r>
              <a:rPr lang="en-US" altLang="zh-TW" dirty="0"/>
              <a:t>the identified </a:t>
            </a:r>
            <a:r>
              <a:rPr lang="en-US" altLang="zh-TW" dirty="0" err="1" smtClean="0"/>
              <a:t>asynchronism</a:t>
            </a:r>
            <a:endParaRPr lang="en-US" altLang="zh-TW" dirty="0" smtClean="0"/>
          </a:p>
          <a:p>
            <a:pPr lvl="1"/>
            <a:r>
              <a:rPr lang="en-US" altLang="zh-TW" dirty="0" smtClean="0"/>
              <a:t>Dynamic </a:t>
            </a:r>
            <a:r>
              <a:rPr lang="en-US" altLang="zh-TW" dirty="0"/>
              <a:t>Adaptive Media Playout</a:t>
            </a:r>
            <a:endParaRPr lang="zh-TW" altLang="en-US" dirty="0"/>
          </a:p>
        </p:txBody>
      </p:sp>
    </p:spTree>
    <p:extLst>
      <p:ext uri="{BB962C8B-B14F-4D97-AF65-F5344CB8AC3E}">
        <p14:creationId xmlns:p14="http://schemas.microsoft.com/office/powerpoint/2010/main" val="13531323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Coarse Synchronization</a:t>
            </a:r>
            <a:endParaRPr lang="zh-TW" altLang="en-US" dirty="0"/>
          </a:p>
        </p:txBody>
      </p:sp>
      <p:sp>
        <p:nvSpPr>
          <p:cNvPr id="3" name="內容版面配置區 2"/>
          <p:cNvSpPr>
            <a:spLocks noGrp="1"/>
          </p:cNvSpPr>
          <p:nvPr>
            <p:ph idx="1"/>
          </p:nvPr>
        </p:nvSpPr>
        <p:spPr>
          <a:xfrm>
            <a:off x="628650" y="1825625"/>
            <a:ext cx="7886700" cy="4832752"/>
          </a:xfrm>
        </p:spPr>
        <p:txBody>
          <a:bodyPr>
            <a:normAutofit/>
          </a:bodyPr>
          <a:lstStyle/>
          <a:p>
            <a:r>
              <a:rPr lang="en-US" altLang="zh-TW" dirty="0"/>
              <a:t>Overlay </a:t>
            </a:r>
            <a:r>
              <a:rPr lang="en-US" altLang="zh-TW" dirty="0" smtClean="0"/>
              <a:t>creation</a:t>
            </a:r>
          </a:p>
          <a:p>
            <a:pPr lvl="1"/>
            <a:r>
              <a:rPr lang="en-US" altLang="zh-TW" dirty="0" smtClean="0"/>
              <a:t>Ask </a:t>
            </a:r>
            <a:r>
              <a:rPr lang="en-US" altLang="zh-TW" dirty="0"/>
              <a:t>peers in the ISO for their current Playback </a:t>
            </a:r>
            <a:r>
              <a:rPr lang="en-US" altLang="zh-TW" dirty="0" smtClean="0"/>
              <a:t>Timestamp (PTS</a:t>
            </a:r>
            <a:r>
              <a:rPr lang="en-US" altLang="zh-TW" dirty="0"/>
              <a:t>) + NTP </a:t>
            </a:r>
            <a:r>
              <a:rPr lang="en-US" altLang="zh-TW" dirty="0" smtClean="0"/>
              <a:t>TS</a:t>
            </a:r>
          </a:p>
          <a:p>
            <a:pPr lvl="2"/>
            <a:r>
              <a:rPr lang="en-US" altLang="zh-TW" dirty="0" smtClean="0"/>
              <a:t>If </a:t>
            </a:r>
            <a:r>
              <a:rPr lang="en-US" altLang="zh-TW" dirty="0"/>
              <a:t>the response is received, the peer is added to the list </a:t>
            </a:r>
            <a:r>
              <a:rPr lang="en-US" altLang="zh-TW" dirty="0" smtClean="0"/>
              <a:t>of known peers</a:t>
            </a:r>
          </a:p>
          <a:p>
            <a:pPr lvl="1"/>
            <a:r>
              <a:rPr lang="en-US" altLang="zh-TW" dirty="0" smtClean="0"/>
              <a:t>May </a:t>
            </a:r>
            <a:r>
              <a:rPr lang="en-US" altLang="zh-TW" dirty="0"/>
              <a:t>lead to a not fully connected </a:t>
            </a:r>
            <a:r>
              <a:rPr lang="en-US" altLang="zh-TW" dirty="0" smtClean="0"/>
              <a:t>network</a:t>
            </a:r>
          </a:p>
          <a:p>
            <a:pPr lvl="2"/>
            <a:r>
              <a:rPr lang="en-US" altLang="zh-TW" dirty="0" smtClean="0"/>
              <a:t>E.g</a:t>
            </a:r>
            <a:r>
              <a:rPr lang="en-US" altLang="zh-TW" dirty="0"/>
              <a:t>., due to packet loss</a:t>
            </a:r>
          </a:p>
          <a:p>
            <a:r>
              <a:rPr lang="en-US" altLang="zh-TW" dirty="0" smtClean="0"/>
              <a:t>Strategies </a:t>
            </a:r>
            <a:r>
              <a:rPr lang="en-US" altLang="zh-TW" dirty="0"/>
              <a:t>for selecting the segment to start </a:t>
            </a:r>
            <a:r>
              <a:rPr lang="en-US" altLang="zh-TW" dirty="0" smtClean="0"/>
              <a:t>with</a:t>
            </a:r>
          </a:p>
          <a:p>
            <a:pPr lvl="1"/>
            <a:r>
              <a:rPr lang="en-US" altLang="zh-TW" dirty="0" smtClean="0"/>
              <a:t>Maximum </a:t>
            </a:r>
            <a:r>
              <a:rPr lang="en-US" altLang="zh-TW" dirty="0"/>
              <a:t>PTS from </a:t>
            </a:r>
            <a:r>
              <a:rPr lang="en-US" altLang="zh-TW" dirty="0" smtClean="0"/>
              <a:t>peers</a:t>
            </a:r>
          </a:p>
          <a:p>
            <a:pPr lvl="1"/>
            <a:r>
              <a:rPr lang="en-US" altLang="zh-TW" dirty="0" smtClean="0"/>
              <a:t>Minimum </a:t>
            </a:r>
            <a:r>
              <a:rPr lang="en-US" altLang="zh-TW" dirty="0"/>
              <a:t>PTS from </a:t>
            </a:r>
            <a:r>
              <a:rPr lang="en-US" altLang="zh-TW" dirty="0" smtClean="0"/>
              <a:t>peers</a:t>
            </a:r>
          </a:p>
          <a:p>
            <a:pPr lvl="1"/>
            <a:r>
              <a:rPr lang="en-US" altLang="zh-TW" dirty="0" smtClean="0"/>
              <a:t>Average PTS from peers</a:t>
            </a:r>
          </a:p>
          <a:p>
            <a:pPr lvl="1"/>
            <a:r>
              <a:rPr lang="en-US" altLang="zh-TW" dirty="0" smtClean="0"/>
              <a:t>Weighted </a:t>
            </a:r>
            <a:r>
              <a:rPr lang="en-US" altLang="zh-TW" dirty="0"/>
              <a:t>average PTS from peers</a:t>
            </a:r>
            <a:endParaRPr lang="zh-TW" altLang="en-US" dirty="0"/>
          </a:p>
        </p:txBody>
      </p:sp>
    </p:spTree>
    <p:extLst>
      <p:ext uri="{BB962C8B-B14F-4D97-AF65-F5344CB8AC3E}">
        <p14:creationId xmlns:p14="http://schemas.microsoft.com/office/powerpoint/2010/main" val="1105199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標題 1"/>
          <p:cNvSpPr>
            <a:spLocks noGrp="1"/>
          </p:cNvSpPr>
          <p:nvPr>
            <p:ph type="title"/>
          </p:nvPr>
        </p:nvSpPr>
        <p:spPr>
          <a:xfrm>
            <a:off x="628649" y="365126"/>
            <a:ext cx="8180499" cy="1325563"/>
          </a:xfrm>
        </p:spPr>
        <p:txBody>
          <a:bodyPr/>
          <a:lstStyle/>
          <a:p>
            <a:r>
              <a:rPr lang="en-US" altLang="zh-TW" dirty="0" smtClean="0"/>
              <a:t>Self-organized Fine Synchronization</a:t>
            </a:r>
            <a:endParaRPr lang="zh-TW" altLang="en-US" dirty="0"/>
          </a:p>
        </p:txBody>
      </p:sp>
      <p:sp>
        <p:nvSpPr>
          <p:cNvPr id="3" name="內容版面配置區 2"/>
          <p:cNvSpPr>
            <a:spLocks noGrp="1"/>
          </p:cNvSpPr>
          <p:nvPr>
            <p:ph idx="1"/>
          </p:nvPr>
        </p:nvSpPr>
        <p:spPr/>
        <p:txBody>
          <a:bodyPr/>
          <a:lstStyle/>
          <a:p>
            <a:r>
              <a:rPr lang="en-US" altLang="zh-TW" dirty="0" smtClean="0"/>
              <a:t>Merge and forward (flooding-based)</a:t>
            </a:r>
          </a:p>
          <a:p>
            <a:pPr lvl="1"/>
            <a:r>
              <a:rPr lang="en-US" altLang="zh-TW" dirty="0" smtClean="0"/>
              <a:t>calculates the average playback timestamp among the peers in a distributed and self-organized manner</a:t>
            </a:r>
          </a:p>
          <a:p>
            <a:r>
              <a:rPr lang="en-US" altLang="zh-TW" dirty="0"/>
              <a:t>Periodical sends constants sized message to neighbors</a:t>
            </a:r>
          </a:p>
          <a:p>
            <a:r>
              <a:rPr lang="en-US" altLang="zh-TW" dirty="0"/>
              <a:t>Negotiate on reference playback timestamp</a:t>
            </a:r>
          </a:p>
          <a:p>
            <a:endParaRPr lang="zh-TW" altLang="en-US" dirty="0"/>
          </a:p>
        </p:txBody>
      </p:sp>
    </p:spTree>
    <p:extLst>
      <p:ext uri="{BB962C8B-B14F-4D97-AF65-F5344CB8AC3E}">
        <p14:creationId xmlns:p14="http://schemas.microsoft.com/office/powerpoint/2010/main" val="14102490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a:t>
            </a:r>
            <a:endParaRPr lang="zh-TW" altLang="en-US" dirty="0"/>
          </a:p>
        </p:txBody>
      </p:sp>
      <p:sp>
        <p:nvSpPr>
          <p:cNvPr id="3" name="內容版面配置區 2"/>
          <p:cNvSpPr>
            <a:spLocks noGrp="1"/>
          </p:cNvSpPr>
          <p:nvPr>
            <p:ph idx="1"/>
          </p:nvPr>
        </p:nvSpPr>
        <p:spPr>
          <a:xfrm>
            <a:off x="628649" y="1825625"/>
            <a:ext cx="8036379" cy="4351338"/>
          </a:xfrm>
        </p:spPr>
        <p:txBody>
          <a:bodyPr/>
          <a:lstStyle/>
          <a:p>
            <a:r>
              <a:rPr lang="en-US" altLang="zh-TW" dirty="0" smtClean="0"/>
              <a:t>The </a:t>
            </a:r>
            <a:r>
              <a:rPr lang="en-US" altLang="zh-TW" dirty="0"/>
              <a:t>traditional TV scenario as we </a:t>
            </a:r>
            <a:r>
              <a:rPr lang="en-US" altLang="zh-TW" dirty="0" smtClean="0"/>
              <a:t>know it</a:t>
            </a:r>
            <a:r>
              <a:rPr lang="en-US" altLang="zh-TW" dirty="0"/>
              <a:t>, watching TV with friends and family, is becoming </a:t>
            </a:r>
            <a:r>
              <a:rPr lang="en-US" altLang="zh-TW" dirty="0" smtClean="0"/>
              <a:t>increasingly </a:t>
            </a:r>
            <a:r>
              <a:rPr lang="en-US" altLang="zh-TW" b="1" dirty="0" smtClean="0"/>
              <a:t>location independent</a:t>
            </a:r>
          </a:p>
          <a:p>
            <a:pPr lvl="1"/>
            <a:r>
              <a:rPr lang="en-US" altLang="zh-TW" dirty="0" smtClean="0"/>
              <a:t>Utilize communication channel, e.g., text, voice and video</a:t>
            </a:r>
          </a:p>
          <a:p>
            <a:r>
              <a:rPr lang="en-US" altLang="zh-TW" dirty="0" smtClean="0"/>
              <a:t>Playback synchronization</a:t>
            </a:r>
          </a:p>
          <a:p>
            <a:pPr lvl="1"/>
            <a:r>
              <a:rPr lang="en-US" altLang="zh-TW" dirty="0" smtClean="0"/>
              <a:t>Inter-Destination </a:t>
            </a:r>
            <a:r>
              <a:rPr lang="en-US" altLang="zh-TW" dirty="0"/>
              <a:t>Multimedia Synchronization (IDMS)</a:t>
            </a:r>
            <a:endParaRPr lang="en-US" altLang="zh-TW" dirty="0" smtClean="0"/>
          </a:p>
          <a:p>
            <a:endParaRPr lang="zh-TW" altLang="en-US" dirty="0"/>
          </a:p>
        </p:txBody>
      </p:sp>
    </p:spTree>
    <p:extLst>
      <p:ext uri="{BB962C8B-B14F-4D97-AF65-F5344CB8AC3E}">
        <p14:creationId xmlns:p14="http://schemas.microsoft.com/office/powerpoint/2010/main" val="1831040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Challenges of </a:t>
            </a:r>
            <a:r>
              <a:rPr lang="en-US" altLang="zh-TW" dirty="0"/>
              <a:t>IDMS</a:t>
            </a:r>
            <a:endParaRPr lang="zh-TW" altLang="en-US" dirty="0"/>
          </a:p>
        </p:txBody>
      </p:sp>
      <p:sp>
        <p:nvSpPr>
          <p:cNvPr id="3" name="內容版面配置區 2"/>
          <p:cNvSpPr>
            <a:spLocks noGrp="1"/>
          </p:cNvSpPr>
          <p:nvPr>
            <p:ph idx="1"/>
          </p:nvPr>
        </p:nvSpPr>
        <p:spPr>
          <a:xfrm>
            <a:off x="628649" y="1825625"/>
            <a:ext cx="8101693" cy="4351338"/>
          </a:xfrm>
        </p:spPr>
        <p:txBody>
          <a:bodyPr>
            <a:normAutofit fontScale="92500" lnSpcReduction="10000"/>
          </a:bodyPr>
          <a:lstStyle/>
          <a:p>
            <a:r>
              <a:rPr lang="en-US" altLang="zh-TW" dirty="0" smtClean="0"/>
              <a:t>appropriate synchronization point</a:t>
            </a:r>
          </a:p>
          <a:p>
            <a:r>
              <a:rPr lang="en-US" altLang="zh-TW" dirty="0" smtClean="0"/>
              <a:t>where </a:t>
            </a:r>
            <a:r>
              <a:rPr lang="en-US" altLang="zh-TW" dirty="0" err="1" smtClean="0"/>
              <a:t>asynchronism</a:t>
            </a:r>
            <a:r>
              <a:rPr lang="en-US" altLang="zh-TW" dirty="0" smtClean="0"/>
              <a:t> </a:t>
            </a:r>
            <a:r>
              <a:rPr lang="en-US" altLang="zh-TW" dirty="0"/>
              <a:t>does </a:t>
            </a:r>
            <a:r>
              <a:rPr lang="en-US" altLang="zh-TW" dirty="0" smtClean="0"/>
              <a:t>occur</a:t>
            </a:r>
          </a:p>
          <a:p>
            <a:r>
              <a:rPr lang="en-US" altLang="zh-TW" dirty="0" smtClean="0"/>
              <a:t>smoothly </a:t>
            </a:r>
            <a:r>
              <a:rPr lang="en-US" altLang="zh-TW" dirty="0"/>
              <a:t>and </a:t>
            </a:r>
            <a:r>
              <a:rPr lang="en-US" altLang="zh-TW" dirty="0" smtClean="0"/>
              <a:t>imperceptibly synchronize </a:t>
            </a:r>
            <a:r>
              <a:rPr lang="en-US" altLang="zh-TW" dirty="0"/>
              <a:t>the multimedia playback at </a:t>
            </a:r>
            <a:r>
              <a:rPr lang="en-US" altLang="zh-TW" dirty="0" smtClean="0"/>
              <a:t>the peers</a:t>
            </a:r>
          </a:p>
          <a:p>
            <a:endParaRPr lang="en-US" altLang="zh-TW" dirty="0"/>
          </a:p>
          <a:p>
            <a:r>
              <a:rPr lang="en-US" altLang="zh-TW" dirty="0"/>
              <a:t>existing push-based IDMS </a:t>
            </a:r>
            <a:r>
              <a:rPr lang="en-US" altLang="zh-TW" dirty="0" smtClean="0"/>
              <a:t>approaches</a:t>
            </a:r>
          </a:p>
          <a:p>
            <a:pPr lvl="1"/>
            <a:r>
              <a:rPr lang="en-US" altLang="zh-TW" dirty="0" smtClean="0"/>
              <a:t>utilize </a:t>
            </a:r>
            <a:r>
              <a:rPr lang="en-US" altLang="zh-TW" dirty="0"/>
              <a:t>RTP/RTCP receiver reports to </a:t>
            </a:r>
            <a:r>
              <a:rPr lang="en-US" altLang="zh-TW" dirty="0" smtClean="0"/>
              <a:t>signal timing </a:t>
            </a:r>
            <a:r>
              <a:rPr lang="en-US" altLang="zh-TW" dirty="0"/>
              <a:t>and control </a:t>
            </a:r>
            <a:r>
              <a:rPr lang="en-US" altLang="zh-TW" dirty="0" smtClean="0"/>
              <a:t>information</a:t>
            </a:r>
          </a:p>
          <a:p>
            <a:pPr>
              <a:buFont typeface="Cambria Math" panose="02040503050406030204" pitchFamily="18" charset="0"/>
              <a:buChar char="⇒"/>
            </a:pPr>
            <a:r>
              <a:rPr lang="en-US" altLang="zh-TW" dirty="0" smtClean="0"/>
              <a:t>extends </a:t>
            </a:r>
            <a:r>
              <a:rPr lang="en-US" altLang="zh-TW" dirty="0"/>
              <a:t>IDMS </a:t>
            </a:r>
            <a:r>
              <a:rPr lang="en-US" altLang="zh-TW" dirty="0" smtClean="0"/>
              <a:t>to pull-based </a:t>
            </a:r>
            <a:r>
              <a:rPr lang="en-US" altLang="zh-TW" dirty="0"/>
              <a:t>over-the-top streaming by </a:t>
            </a:r>
            <a:r>
              <a:rPr lang="en-US" altLang="zh-TW" dirty="0" smtClean="0"/>
              <a:t> </a:t>
            </a:r>
            <a:br>
              <a:rPr lang="en-US" altLang="zh-TW" dirty="0" smtClean="0"/>
            </a:br>
            <a:r>
              <a:rPr lang="en-US" altLang="zh-TW" dirty="0" smtClean="0"/>
              <a:t> adopting </a:t>
            </a:r>
            <a:r>
              <a:rPr lang="en-US" altLang="zh-TW" dirty="0"/>
              <a:t>MPEG </a:t>
            </a:r>
            <a:r>
              <a:rPr lang="en-US" altLang="zh-TW" dirty="0" smtClean="0"/>
              <a:t>Dynamic Adaptive </a:t>
            </a:r>
            <a:r>
              <a:rPr lang="en-US" altLang="zh-TW" dirty="0"/>
              <a:t>Streaming over HTTP </a:t>
            </a:r>
            <a:r>
              <a:rPr lang="en-US" altLang="zh-TW" dirty="0" smtClean="0"/>
              <a:t> </a:t>
            </a:r>
            <a:br>
              <a:rPr lang="en-US" altLang="zh-TW" dirty="0" smtClean="0"/>
            </a:br>
            <a:r>
              <a:rPr lang="en-US" altLang="zh-TW" dirty="0" smtClean="0"/>
              <a:t> (</a:t>
            </a:r>
            <a:r>
              <a:rPr lang="en-US" altLang="zh-TW" dirty="0"/>
              <a:t>MPEG-DASH)</a:t>
            </a:r>
            <a:endParaRPr lang="zh-TW" altLang="en-US" dirty="0"/>
          </a:p>
        </p:txBody>
      </p:sp>
    </p:spTree>
    <p:extLst>
      <p:ext uri="{BB962C8B-B14F-4D97-AF65-F5344CB8AC3E}">
        <p14:creationId xmlns:p14="http://schemas.microsoft.com/office/powerpoint/2010/main" val="5890091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Architecture of IDMS for DASH</a:t>
            </a:r>
            <a:endParaRPr lang="zh-TW" altLang="en-US" dirty="0"/>
          </a:p>
        </p:txBody>
      </p:sp>
      <p:sp>
        <p:nvSpPr>
          <p:cNvPr id="3" name="內容版面配置區 2"/>
          <p:cNvSpPr>
            <a:spLocks noGrp="1"/>
          </p:cNvSpPr>
          <p:nvPr>
            <p:ph idx="1"/>
          </p:nvPr>
        </p:nvSpPr>
        <p:spPr>
          <a:xfrm>
            <a:off x="628649" y="1825625"/>
            <a:ext cx="7886701" cy="4756604"/>
          </a:xfrm>
        </p:spPr>
        <p:txBody>
          <a:bodyPr>
            <a:normAutofit/>
          </a:bodyPr>
          <a:lstStyle/>
          <a:p>
            <a:endParaRPr lang="en-US" altLang="zh-TW" dirty="0" smtClean="0"/>
          </a:p>
          <a:p>
            <a:endParaRPr lang="en-US" altLang="zh-TW" dirty="0"/>
          </a:p>
          <a:p>
            <a:endParaRPr lang="en-US" altLang="zh-TW" dirty="0" smtClean="0"/>
          </a:p>
          <a:p>
            <a:endParaRPr lang="en-US" altLang="zh-TW" dirty="0"/>
          </a:p>
          <a:p>
            <a:endParaRPr lang="en-US" altLang="zh-TW" dirty="0" smtClean="0"/>
          </a:p>
          <a:p>
            <a:r>
              <a:rPr lang="en-US" altLang="zh-TW" dirty="0" smtClean="0"/>
              <a:t>Session management</a:t>
            </a:r>
          </a:p>
          <a:p>
            <a:pPr lvl="1"/>
            <a:r>
              <a:rPr lang="en-US" altLang="zh-TW" dirty="0" smtClean="0"/>
              <a:t>Defining IDMS Session Objects (ISOs)</a:t>
            </a:r>
          </a:p>
          <a:p>
            <a:pPr lvl="1"/>
            <a:r>
              <a:rPr lang="en-US" altLang="zh-TW" dirty="0" smtClean="0"/>
              <a:t>Stored at Multimedia Presentation Description (MPD) server</a:t>
            </a:r>
          </a:p>
        </p:txBody>
      </p:sp>
      <p:pic>
        <p:nvPicPr>
          <p:cNvPr id="4" name="圖片 3"/>
          <p:cNvPicPr>
            <a:picLocks noChangeAspect="1"/>
          </p:cNvPicPr>
          <p:nvPr/>
        </p:nvPicPr>
        <p:blipFill>
          <a:blip r:embed="rId3"/>
          <a:stretch>
            <a:fillRect/>
          </a:stretch>
        </p:blipFill>
        <p:spPr>
          <a:xfrm>
            <a:off x="896991" y="1604074"/>
            <a:ext cx="7898836" cy="2599853"/>
          </a:xfrm>
          <a:prstGeom prst="rect">
            <a:avLst/>
          </a:prstGeom>
        </p:spPr>
      </p:pic>
    </p:spTree>
    <p:extLst>
      <p:ext uri="{BB962C8B-B14F-4D97-AF65-F5344CB8AC3E}">
        <p14:creationId xmlns:p14="http://schemas.microsoft.com/office/powerpoint/2010/main" val="2074579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Session Management</a:t>
            </a:r>
          </a:p>
        </p:txBody>
      </p:sp>
      <p:sp>
        <p:nvSpPr>
          <p:cNvPr id="3" name="內容版面配置區 2"/>
          <p:cNvSpPr>
            <a:spLocks noGrp="1"/>
          </p:cNvSpPr>
          <p:nvPr>
            <p:ph idx="1"/>
          </p:nvPr>
        </p:nvSpPr>
        <p:spPr>
          <a:xfrm>
            <a:off x="628650" y="1611086"/>
            <a:ext cx="7886700" cy="5072743"/>
          </a:xfrm>
        </p:spPr>
        <p:txBody>
          <a:bodyPr>
            <a:normAutofit/>
          </a:bodyPr>
          <a:lstStyle/>
          <a:p>
            <a:r>
              <a:rPr lang="en-US" altLang="zh-TW" dirty="0"/>
              <a:t>Inter-Destination Multimedia Synchronization Session Object (ISO)</a:t>
            </a:r>
          </a:p>
          <a:p>
            <a:pPr lvl="1"/>
            <a:r>
              <a:rPr lang="en-US" altLang="zh-TW" dirty="0"/>
              <a:t>Time bounded </a:t>
            </a:r>
            <a:r>
              <a:rPr lang="en-US" altLang="zh-TW" dirty="0" smtClean="0"/>
              <a:t>entity containing </a:t>
            </a:r>
            <a:r>
              <a:rPr lang="en-US" altLang="zh-TW" dirty="0"/>
              <a:t>a set of </a:t>
            </a:r>
            <a:r>
              <a:rPr lang="en-US" altLang="zh-TW" dirty="0" smtClean="0"/>
              <a:t>peers</a:t>
            </a:r>
          </a:p>
          <a:p>
            <a:pPr lvl="1"/>
            <a:r>
              <a:rPr lang="en-US" altLang="zh-TW" dirty="0"/>
              <a:t>uniquely identifiable </a:t>
            </a:r>
            <a:r>
              <a:rPr lang="en-US" altLang="zh-TW" dirty="0" smtClean="0"/>
              <a:t>(</a:t>
            </a:r>
            <a:r>
              <a:rPr lang="en-US" altLang="zh-TW" dirty="0"/>
              <a:t>IP, port) and the type of the Network Address Translator (NAT</a:t>
            </a:r>
            <a:r>
              <a:rPr lang="en-US" altLang="zh-TW" dirty="0" smtClean="0"/>
              <a:t>)</a:t>
            </a:r>
          </a:p>
          <a:p>
            <a:r>
              <a:rPr lang="en-US" altLang="zh-TW" dirty="0" smtClean="0"/>
              <a:t>ISO is identified by session key</a:t>
            </a:r>
          </a:p>
          <a:p>
            <a:pPr lvl="1"/>
            <a:r>
              <a:rPr lang="en-US" altLang="zh-TW" dirty="0" smtClean="0"/>
              <a:t>Provided </a:t>
            </a:r>
            <a:r>
              <a:rPr lang="en-US" altLang="zh-TW" dirty="0"/>
              <a:t>by 3rd party application or the user</a:t>
            </a:r>
          </a:p>
          <a:p>
            <a:r>
              <a:rPr lang="en-US" altLang="zh-TW" dirty="0"/>
              <a:t>Integrated into the MPD of MPEG-DASH</a:t>
            </a:r>
          </a:p>
          <a:p>
            <a:r>
              <a:rPr lang="en-US" altLang="zh-TW" dirty="0"/>
              <a:t>Server imports the corresponding ISO when requested</a:t>
            </a:r>
          </a:p>
          <a:p>
            <a:pPr lvl="1"/>
            <a:r>
              <a:rPr lang="en-US" altLang="zh-TW" dirty="0"/>
              <a:t>E.g., a peer requests the MPD with a session key</a:t>
            </a:r>
            <a:endParaRPr lang="zh-TW" altLang="en-US" dirty="0"/>
          </a:p>
          <a:p>
            <a:endParaRPr lang="zh-TW" altLang="en-US" dirty="0"/>
          </a:p>
        </p:txBody>
      </p:sp>
    </p:spTree>
    <p:extLst>
      <p:ext uri="{BB962C8B-B14F-4D97-AF65-F5344CB8AC3E}">
        <p14:creationId xmlns:p14="http://schemas.microsoft.com/office/powerpoint/2010/main" val="299078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IDMS Session Object for DASH</a:t>
            </a:r>
            <a:endParaRPr lang="zh-TW" altLang="en-US" dirty="0"/>
          </a:p>
        </p:txBody>
      </p:sp>
      <p:sp>
        <p:nvSpPr>
          <p:cNvPr id="3" name="內容版面配置區 2"/>
          <p:cNvSpPr>
            <a:spLocks noGrp="1"/>
          </p:cNvSpPr>
          <p:nvPr>
            <p:ph idx="1"/>
          </p:nvPr>
        </p:nvSpPr>
        <p:spPr/>
        <p:txBody>
          <a:bodyPr/>
          <a:lstStyle/>
          <a:p>
            <a:endParaRPr lang="zh-TW" altLang="en-US" dirty="0"/>
          </a:p>
        </p:txBody>
      </p:sp>
      <p:pic>
        <p:nvPicPr>
          <p:cNvPr id="5" name="圖片 4"/>
          <p:cNvPicPr>
            <a:picLocks noChangeAspect="1"/>
          </p:cNvPicPr>
          <p:nvPr/>
        </p:nvPicPr>
        <p:blipFill>
          <a:blip r:embed="rId3"/>
          <a:stretch>
            <a:fillRect/>
          </a:stretch>
        </p:blipFill>
        <p:spPr>
          <a:xfrm>
            <a:off x="785009" y="1453622"/>
            <a:ext cx="3790358" cy="1150407"/>
          </a:xfrm>
          <a:prstGeom prst="rect">
            <a:avLst/>
          </a:prstGeom>
        </p:spPr>
      </p:pic>
      <p:pic>
        <p:nvPicPr>
          <p:cNvPr id="6" name="圖片 5"/>
          <p:cNvPicPr>
            <a:picLocks noChangeAspect="1"/>
          </p:cNvPicPr>
          <p:nvPr/>
        </p:nvPicPr>
        <p:blipFill>
          <a:blip r:embed="rId4"/>
          <a:stretch>
            <a:fillRect/>
          </a:stretch>
        </p:blipFill>
        <p:spPr>
          <a:xfrm>
            <a:off x="785009" y="2604028"/>
            <a:ext cx="3790358" cy="3776869"/>
          </a:xfrm>
          <a:prstGeom prst="rect">
            <a:avLst/>
          </a:prstGeom>
        </p:spPr>
      </p:pic>
      <p:sp>
        <p:nvSpPr>
          <p:cNvPr id="7" name="矩形 6"/>
          <p:cNvSpPr/>
          <p:nvPr/>
        </p:nvSpPr>
        <p:spPr>
          <a:xfrm>
            <a:off x="1622738" y="2565389"/>
            <a:ext cx="2846231" cy="28084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矩形 7"/>
          <p:cNvSpPr/>
          <p:nvPr/>
        </p:nvSpPr>
        <p:spPr>
          <a:xfrm>
            <a:off x="1622738" y="2846230"/>
            <a:ext cx="2846231" cy="28084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矩形 8"/>
          <p:cNvSpPr/>
          <p:nvPr/>
        </p:nvSpPr>
        <p:spPr>
          <a:xfrm>
            <a:off x="1007696" y="5344353"/>
            <a:ext cx="3139761" cy="9675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665119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an </a:t>
            </a:r>
            <a:r>
              <a:rPr lang="en-US" altLang="zh-TW" dirty="0" smtClean="0"/>
              <a:t>Example </a:t>
            </a:r>
            <a:r>
              <a:rPr lang="en-US" altLang="zh-TW" dirty="0"/>
              <a:t>MPD with an ISO</a:t>
            </a:r>
            <a:endParaRPr lang="zh-TW" altLang="en-US" dirty="0"/>
          </a:p>
        </p:txBody>
      </p:sp>
      <p:sp>
        <p:nvSpPr>
          <p:cNvPr id="3" name="內容版面配置區 2"/>
          <p:cNvSpPr>
            <a:spLocks noGrp="1"/>
          </p:cNvSpPr>
          <p:nvPr>
            <p:ph idx="1"/>
          </p:nvPr>
        </p:nvSpPr>
        <p:spPr/>
        <p:txBody>
          <a:bodyPr/>
          <a:lstStyle/>
          <a:p>
            <a:endParaRPr lang="zh-TW" altLang="en-US"/>
          </a:p>
        </p:txBody>
      </p:sp>
      <p:pic>
        <p:nvPicPr>
          <p:cNvPr id="4" name="圖片 3"/>
          <p:cNvPicPr>
            <a:picLocks noChangeAspect="1"/>
          </p:cNvPicPr>
          <p:nvPr/>
        </p:nvPicPr>
        <p:blipFill>
          <a:blip r:embed="rId3"/>
          <a:stretch>
            <a:fillRect/>
          </a:stretch>
        </p:blipFill>
        <p:spPr>
          <a:xfrm>
            <a:off x="628650" y="1472406"/>
            <a:ext cx="4667250" cy="5057775"/>
          </a:xfrm>
          <a:prstGeom prst="rect">
            <a:avLst/>
          </a:prstGeom>
        </p:spPr>
      </p:pic>
      <p:sp>
        <p:nvSpPr>
          <p:cNvPr id="5" name="矩形 4"/>
          <p:cNvSpPr/>
          <p:nvPr/>
        </p:nvSpPr>
        <p:spPr>
          <a:xfrm>
            <a:off x="628650" y="3484862"/>
            <a:ext cx="4667250" cy="284336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44864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Two phase Synchronization</a:t>
            </a:r>
            <a:endParaRPr lang="zh-TW" altLang="en-US" dirty="0"/>
          </a:p>
        </p:txBody>
      </p:sp>
      <p:sp>
        <p:nvSpPr>
          <p:cNvPr id="3" name="內容版面配置區 2"/>
          <p:cNvSpPr>
            <a:spLocks noGrp="1"/>
          </p:cNvSpPr>
          <p:nvPr>
            <p:ph idx="1"/>
          </p:nvPr>
        </p:nvSpPr>
        <p:spPr/>
        <p:txBody>
          <a:bodyPr>
            <a:normAutofit/>
          </a:bodyPr>
          <a:lstStyle/>
          <a:p>
            <a:r>
              <a:rPr lang="en-US" altLang="zh-TW" dirty="0" smtClean="0"/>
              <a:t>Coarse synchronization</a:t>
            </a:r>
          </a:p>
          <a:p>
            <a:pPr lvl="1"/>
            <a:r>
              <a:rPr lang="en-US" altLang="zh-TW" dirty="0"/>
              <a:t>request the segments which </a:t>
            </a:r>
            <a:r>
              <a:rPr lang="en-US" altLang="zh-TW" dirty="0" smtClean="0"/>
              <a:t>are currently </a:t>
            </a:r>
            <a:r>
              <a:rPr lang="en-US" altLang="zh-TW" dirty="0"/>
              <a:t>played by other peers within the IDMS </a:t>
            </a:r>
            <a:r>
              <a:rPr lang="en-US" altLang="zh-TW" dirty="0" smtClean="0"/>
              <a:t>session </a:t>
            </a:r>
            <a:r>
              <a:rPr lang="en-US" altLang="zh-TW" dirty="0" smtClean="0">
                <a:latin typeface="Calibri" panose="020F0502020204030204" pitchFamily="34" charset="0"/>
              </a:rPr>
              <a:t>→ </a:t>
            </a:r>
            <a:r>
              <a:rPr lang="en-US" altLang="zh-TW" dirty="0" smtClean="0"/>
              <a:t>Overlay </a:t>
            </a:r>
            <a:r>
              <a:rPr lang="en-US" altLang="zh-TW" dirty="0"/>
              <a:t>creation</a:t>
            </a:r>
          </a:p>
          <a:p>
            <a:pPr lvl="1"/>
            <a:r>
              <a:rPr lang="en-US" altLang="zh-TW" dirty="0"/>
              <a:t>Strategies for selecting the segment to start </a:t>
            </a:r>
            <a:r>
              <a:rPr lang="en-US" altLang="zh-TW" dirty="0" smtClean="0"/>
              <a:t>with (e.g., minimum, maximum, or average)</a:t>
            </a:r>
          </a:p>
          <a:p>
            <a:pPr lvl="1">
              <a:buFont typeface="Calibri" panose="020F0502020204030204" pitchFamily="34" charset="0"/>
              <a:buChar char="→"/>
            </a:pPr>
            <a:r>
              <a:rPr lang="en-US" altLang="zh-TW" dirty="0"/>
              <a:t>starts with a segment that is as closest as possible to the segment the other peers are currently playing</a:t>
            </a:r>
          </a:p>
          <a:p>
            <a:r>
              <a:rPr lang="en-US" altLang="zh-TW" dirty="0" smtClean="0"/>
              <a:t>Fine </a:t>
            </a:r>
            <a:r>
              <a:rPr lang="en-US" altLang="zh-TW" dirty="0"/>
              <a:t>synchronization</a:t>
            </a:r>
          </a:p>
          <a:p>
            <a:pPr lvl="1"/>
            <a:r>
              <a:rPr lang="en-US" altLang="zh-TW" dirty="0" smtClean="0"/>
              <a:t>Distributed </a:t>
            </a:r>
            <a:r>
              <a:rPr lang="en-US" altLang="zh-TW" dirty="0"/>
              <a:t>algorithm – Merge and </a:t>
            </a:r>
            <a:r>
              <a:rPr lang="en-US" altLang="zh-TW" dirty="0" smtClean="0"/>
              <a:t>Forward</a:t>
            </a:r>
          </a:p>
          <a:p>
            <a:pPr lvl="1"/>
            <a:r>
              <a:rPr lang="en-US" altLang="zh-TW" dirty="0" smtClean="0"/>
              <a:t>Periodical </a:t>
            </a:r>
            <a:r>
              <a:rPr lang="en-US" altLang="zh-TW" dirty="0"/>
              <a:t>sends constants sized message to </a:t>
            </a:r>
            <a:r>
              <a:rPr lang="en-US" altLang="zh-TW" dirty="0" smtClean="0"/>
              <a:t>neighbors</a:t>
            </a:r>
          </a:p>
          <a:p>
            <a:pPr lvl="1"/>
            <a:r>
              <a:rPr lang="en-US" altLang="zh-TW" dirty="0" smtClean="0"/>
              <a:t>Negotiate </a:t>
            </a:r>
            <a:r>
              <a:rPr lang="en-US" altLang="zh-TW" dirty="0"/>
              <a:t>on reference playback </a:t>
            </a:r>
            <a:r>
              <a:rPr lang="en-US" altLang="zh-TW" dirty="0" smtClean="0"/>
              <a:t>timestamp</a:t>
            </a:r>
            <a:endParaRPr lang="en-US" altLang="zh-TW" dirty="0"/>
          </a:p>
        </p:txBody>
      </p:sp>
      <p:pic>
        <p:nvPicPr>
          <p:cNvPr id="5" name="圖片 4"/>
          <p:cNvPicPr>
            <a:picLocks noChangeAspect="1"/>
          </p:cNvPicPr>
          <p:nvPr/>
        </p:nvPicPr>
        <p:blipFill>
          <a:blip r:embed="rId3"/>
          <a:stretch>
            <a:fillRect/>
          </a:stretch>
        </p:blipFill>
        <p:spPr>
          <a:xfrm>
            <a:off x="4376737" y="1470252"/>
            <a:ext cx="3840762" cy="710746"/>
          </a:xfrm>
          <a:prstGeom prst="rect">
            <a:avLst/>
          </a:prstGeom>
        </p:spPr>
      </p:pic>
      <p:pic>
        <p:nvPicPr>
          <p:cNvPr id="6" name="圖片 5"/>
          <p:cNvPicPr>
            <a:picLocks noChangeAspect="1"/>
          </p:cNvPicPr>
          <p:nvPr/>
        </p:nvPicPr>
        <p:blipFill>
          <a:blip r:embed="rId4"/>
          <a:stretch>
            <a:fillRect/>
          </a:stretch>
        </p:blipFill>
        <p:spPr>
          <a:xfrm>
            <a:off x="4077380" y="4461102"/>
            <a:ext cx="4746223" cy="486455"/>
          </a:xfrm>
          <a:prstGeom prst="rect">
            <a:avLst/>
          </a:prstGeom>
        </p:spPr>
      </p:pic>
    </p:spTree>
    <p:extLst>
      <p:ext uri="{BB962C8B-B14F-4D97-AF65-F5344CB8AC3E}">
        <p14:creationId xmlns:p14="http://schemas.microsoft.com/office/powerpoint/2010/main" val="7774403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Dynamic AMP for IDMS</a:t>
            </a:r>
            <a:endParaRPr lang="zh-TW" altLang="en-US" dirty="0"/>
          </a:p>
        </p:txBody>
      </p:sp>
      <p:sp>
        <p:nvSpPr>
          <p:cNvPr id="3" name="內容版面配置區 2"/>
          <p:cNvSpPr>
            <a:spLocks noGrp="1"/>
          </p:cNvSpPr>
          <p:nvPr>
            <p:ph idx="1"/>
          </p:nvPr>
        </p:nvSpPr>
        <p:spPr/>
        <p:txBody>
          <a:bodyPr>
            <a:normAutofit/>
          </a:bodyPr>
          <a:lstStyle/>
          <a:p>
            <a:r>
              <a:rPr lang="en-US" altLang="zh-TW" dirty="0" smtClean="0"/>
              <a:t>Overcome </a:t>
            </a:r>
            <a:r>
              <a:rPr lang="en-US" altLang="zh-TW" dirty="0" err="1"/>
              <a:t>asynchronism</a:t>
            </a:r>
            <a:r>
              <a:rPr lang="en-US" altLang="zh-TW" dirty="0"/>
              <a:t> by increasing or decreasing the </a:t>
            </a:r>
            <a:r>
              <a:rPr lang="en-US" altLang="zh-TW" dirty="0" smtClean="0"/>
              <a:t>playback rate</a:t>
            </a:r>
            <a:endParaRPr lang="en-US" altLang="zh-TW" dirty="0"/>
          </a:p>
          <a:p>
            <a:pPr lvl="1"/>
            <a:r>
              <a:rPr lang="en-US" altLang="zh-TW" dirty="0" smtClean="0"/>
              <a:t>Select </a:t>
            </a:r>
            <a:r>
              <a:rPr lang="en-US" altLang="zh-TW" dirty="0"/>
              <a:t>those content sections which mask the playback rate variation</a:t>
            </a:r>
          </a:p>
          <a:p>
            <a:r>
              <a:rPr lang="en-US" altLang="zh-TW" dirty="0" smtClean="0"/>
              <a:t>Content </a:t>
            </a:r>
            <a:r>
              <a:rPr lang="en-US" altLang="zh-TW" dirty="0"/>
              <a:t>features for measuring the distortion caused by AMP</a:t>
            </a:r>
          </a:p>
          <a:p>
            <a:pPr lvl="1"/>
            <a:r>
              <a:rPr lang="en-US" altLang="zh-TW" dirty="0" smtClean="0"/>
              <a:t>Audio</a:t>
            </a:r>
            <a:r>
              <a:rPr lang="en-US" altLang="zh-TW" dirty="0"/>
              <a:t>: spectral energy of audio frames</a:t>
            </a:r>
          </a:p>
          <a:p>
            <a:pPr lvl="1"/>
            <a:r>
              <a:rPr lang="en-US" altLang="zh-TW" dirty="0" smtClean="0"/>
              <a:t>Video</a:t>
            </a:r>
            <a:r>
              <a:rPr lang="en-US" altLang="zh-TW" dirty="0"/>
              <a:t>: motion intensity between consecutive video </a:t>
            </a:r>
            <a:r>
              <a:rPr lang="en-US" altLang="zh-TW" dirty="0" smtClean="0"/>
              <a:t>frames</a:t>
            </a:r>
            <a:endParaRPr lang="en-US" altLang="zh-TW" dirty="0"/>
          </a:p>
        </p:txBody>
      </p:sp>
      <p:pic>
        <p:nvPicPr>
          <p:cNvPr id="5" name="圖片 4"/>
          <p:cNvPicPr>
            <a:picLocks noChangeAspect="1"/>
          </p:cNvPicPr>
          <p:nvPr/>
        </p:nvPicPr>
        <p:blipFill>
          <a:blip r:embed="rId3"/>
          <a:stretch>
            <a:fillRect/>
          </a:stretch>
        </p:blipFill>
        <p:spPr>
          <a:xfrm>
            <a:off x="2599644" y="5122523"/>
            <a:ext cx="3552825" cy="1638300"/>
          </a:xfrm>
          <a:prstGeom prst="rect">
            <a:avLst/>
          </a:prstGeom>
        </p:spPr>
      </p:pic>
    </p:spTree>
    <p:extLst>
      <p:ext uri="{BB962C8B-B14F-4D97-AF65-F5344CB8AC3E}">
        <p14:creationId xmlns:p14="http://schemas.microsoft.com/office/powerpoint/2010/main" val="447500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846</TotalTime>
  <Words>1717</Words>
  <Application>Microsoft Office PowerPoint</Application>
  <PresentationFormat>如螢幕大小 (4:3)</PresentationFormat>
  <Paragraphs>183</Paragraphs>
  <Slides>18</Slides>
  <Notes>14</Notes>
  <HiddenSlides>4</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18</vt:i4>
      </vt:variant>
    </vt:vector>
  </HeadingPairs>
  <TitlesOfParts>
    <vt:vector size="24" baseType="lpstr">
      <vt:lpstr>新細明體</vt:lpstr>
      <vt:lpstr>Arial</vt:lpstr>
      <vt:lpstr>Calibri</vt:lpstr>
      <vt:lpstr>Calibri Light</vt:lpstr>
      <vt:lpstr>Cambria Math</vt:lpstr>
      <vt:lpstr>Office 佈景主題</vt:lpstr>
      <vt:lpstr>Self-Organized Inter-Destination Multimedia Synchronization for Adaptive Media Streaming</vt:lpstr>
      <vt:lpstr>Introduction</vt:lpstr>
      <vt:lpstr>Challenges of IDMS</vt:lpstr>
      <vt:lpstr>Architecture of IDMS for DASH</vt:lpstr>
      <vt:lpstr>Session Management</vt:lpstr>
      <vt:lpstr>IDMS Session Object for DASH</vt:lpstr>
      <vt:lpstr>an Example MPD with an ISO</vt:lpstr>
      <vt:lpstr>Two phase Synchronization</vt:lpstr>
      <vt:lpstr>Dynamic AMP for IDMS</vt:lpstr>
      <vt:lpstr>Evaluation</vt:lpstr>
      <vt:lpstr>Evaluation of Merge and Forward</vt:lpstr>
      <vt:lpstr>Evaluation of Merge and Forward</vt:lpstr>
      <vt:lpstr>Evaluation of the dynamic AMP</vt:lpstr>
      <vt:lpstr>Conclusion</vt:lpstr>
      <vt:lpstr>Self-Organized Inter-Destination Multimedia Synchronization (IDMS)</vt:lpstr>
      <vt:lpstr>Synchronization</vt:lpstr>
      <vt:lpstr>Coarse Synchronization</vt:lpstr>
      <vt:lpstr>Self-organized Fine Synchronization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Self-Organized Inter-Destination Multimedia Synchronization for Adaptive Media Streaming</dc:title>
  <dc:creator>yibin</dc:creator>
  <cp:lastModifiedBy>yibin</cp:lastModifiedBy>
  <cp:revision>44</cp:revision>
  <dcterms:created xsi:type="dcterms:W3CDTF">2015-11-23T09:33:32Z</dcterms:created>
  <dcterms:modified xsi:type="dcterms:W3CDTF">2015-11-23T23:39:35Z</dcterms:modified>
</cp:coreProperties>
</file>