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264" r:id="rId6"/>
    <p:sldId id="265" r:id="rId7"/>
    <p:sldId id="266" r:id="rId8"/>
    <p:sldId id="259" r:id="rId9"/>
    <p:sldId id="268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18C62-A135-4873-97F0-F81783B7945E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B298-D50E-4285-952D-895C59AA6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176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It provides a global network view to applications, which is logically centralized even though it is physically distributed across multiple servers.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4B298-D50E-4285-952D-895C59AA606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954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several open source building blocks to allow us to quickly validate ideas and explore design possibilities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4B298-D50E-4285-952D-895C59AA6066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951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several open source building blocks to allow us to quickly validate ideas and explore design possibilities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4B298-D50E-4285-952D-895C59AA6066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330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adding a switch or flow table entry were slowed down due to several network round trips to read or write multiple objects into the data store.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4B298-D50E-4285-952D-895C59AA6066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31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62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93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11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05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17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46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00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07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77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1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94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FFB0-A4A7-4526-B83A-BEE1C5830A85}" type="datetimeFigureOut">
              <a:rPr lang="zh-TW" altLang="en-US" smtClean="0"/>
              <a:t>2015/7/20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F9D25-70CE-4085-8066-303778D04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39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/>
              <a:t>ONOS: Towards an Open, Distributed SDN OS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2015/07/20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437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Architecture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498" r="814" b="951"/>
          <a:stretch/>
        </p:blipFill>
        <p:spPr>
          <a:xfrm>
            <a:off x="838200" y="2828963"/>
            <a:ext cx="5253712" cy="33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721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2: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(1) Basic Network State Changes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Latency for adding a switch</a:t>
            </a:r>
            <a:br>
              <a:rPr lang="en-US" altLang="zh-TW" dirty="0" smtClean="0"/>
            </a:br>
            <a:r>
              <a:rPr lang="en-US" altLang="zh-TW" dirty="0"/>
              <a:t>(Ser. = Serialization, Des. = Deserialization; Unit: </a:t>
            </a:r>
            <a:r>
              <a:rPr lang="en-US" altLang="zh-TW" dirty="0" err="1"/>
              <a:t>ms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endParaRPr lang="en-US" altLang="zh-TW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696424"/>
              </p:ext>
            </p:extLst>
          </p:nvPr>
        </p:nvGraphicFramePr>
        <p:xfrm>
          <a:off x="838200" y="3063857"/>
          <a:ext cx="731658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527"/>
                <a:gridCol w="735676"/>
                <a:gridCol w="735676"/>
                <a:gridCol w="735676"/>
                <a:gridCol w="735676"/>
                <a:gridCol w="735676"/>
                <a:gridCol w="735676"/>
              </a:tblGrid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Read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Write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Ser.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Des.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Other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Total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 </a:t>
                      </a:r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Generic Graph Data Model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10.1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3.5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7.2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0.93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0.56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22.2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2. </a:t>
                      </a:r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Data Model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0.28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0.89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0.17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1.19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3. </a:t>
                      </a:r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(2)+Proto.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0.23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0.244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4. </a:t>
                      </a:r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(3)+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Infiniband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-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0.099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268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2: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(2) </a:t>
            </a:r>
            <a:r>
              <a:rPr lang="en-US" altLang="zh-TW" dirty="0"/>
              <a:t>Reaction to Network Events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End-to-end latency of the system for updating network</a:t>
            </a:r>
            <a:endParaRPr lang="en-US" altLang="zh-TW" dirty="0"/>
          </a:p>
          <a:p>
            <a:pPr lvl="1"/>
            <a:r>
              <a:rPr lang="en-US" altLang="zh-TW" dirty="0"/>
              <a:t>Latency for Rerouting 1000 Flows</a:t>
            </a:r>
            <a:endParaRPr lang="en-US" altLang="zh-TW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587740"/>
              </p:ext>
            </p:extLst>
          </p:nvPr>
        </p:nvGraphicFramePr>
        <p:xfrm>
          <a:off x="838200" y="3063857"/>
          <a:ext cx="598654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527"/>
                <a:gridCol w="1542011"/>
                <a:gridCol w="154201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Median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99th %</a:t>
                      </a:r>
                      <a:r>
                        <a:rPr lang="en-US" altLang="zh-TW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Latency to the 1st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FlowMod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45.2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75.8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Latency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71.2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09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2: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(3) </a:t>
            </a:r>
            <a:r>
              <a:rPr lang="en-US" altLang="zh-TW" dirty="0"/>
              <a:t>Path Installation</a:t>
            </a:r>
            <a:endParaRPr lang="en-US" altLang="zh-TW" dirty="0" smtClean="0"/>
          </a:p>
          <a:p>
            <a:pPr lvl="1"/>
            <a:r>
              <a:rPr lang="en-US" altLang="zh-TW" dirty="0"/>
              <a:t>Path Installation </a:t>
            </a:r>
            <a:r>
              <a:rPr lang="en-US" altLang="zh-TW" dirty="0" smtClean="0"/>
              <a:t>Latency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989944"/>
              </p:ext>
            </p:extLst>
          </p:nvPr>
        </p:nvGraphicFramePr>
        <p:xfrm>
          <a:off x="838200" y="3063859"/>
          <a:ext cx="598654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527"/>
                <a:gridCol w="1542011"/>
                <a:gridCol w="1542011"/>
              </a:tblGrid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Median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99th %</a:t>
                      </a:r>
                      <a:r>
                        <a:rPr lang="en-US" altLang="zh-TW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Latency to the 1st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FlowMod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34.1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68.2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Latency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53.1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97.9 </a:t>
                      </a:r>
                      <a:r>
                        <a:rPr lang="en-US" altLang="zh-TW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3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Open Network Operating System (ONOS)</a:t>
            </a:r>
          </a:p>
          <a:p>
            <a:r>
              <a:rPr lang="en-US" altLang="zh-TW" dirty="0" smtClean="0"/>
              <a:t>Distributed architecture</a:t>
            </a:r>
          </a:p>
          <a:p>
            <a:r>
              <a:rPr lang="en-US" altLang="zh-TW" dirty="0" smtClean="0"/>
              <a:t>An </a:t>
            </a:r>
            <a:r>
              <a:rPr lang="en-US" altLang="zh-TW" dirty="0"/>
              <a:t>open source </a:t>
            </a:r>
            <a:r>
              <a:rPr lang="en-US" altLang="zh-TW" dirty="0" smtClean="0"/>
              <a:t>project</a:t>
            </a:r>
          </a:p>
          <a:p>
            <a:r>
              <a:rPr lang="en-US" altLang="zh-TW" dirty="0"/>
              <a:t>Prototype </a:t>
            </a:r>
            <a:r>
              <a:rPr lang="en-US" altLang="zh-TW" dirty="0" smtClean="0"/>
              <a:t>1:</a:t>
            </a:r>
          </a:p>
          <a:p>
            <a:pPr lvl="1"/>
            <a:r>
              <a:rPr lang="en-US" altLang="zh-TW" dirty="0" smtClean="0"/>
              <a:t>Implementing a global network view for scale-out and fault tolerance</a:t>
            </a:r>
          </a:p>
          <a:p>
            <a:r>
              <a:rPr lang="en-US" altLang="zh-TW" dirty="0" smtClean="0"/>
              <a:t>Prototype 2:</a:t>
            </a:r>
          </a:p>
          <a:p>
            <a:pPr lvl="1"/>
            <a:r>
              <a:rPr lang="en-US" altLang="zh-TW" dirty="0" smtClean="0"/>
              <a:t>Improving performance, notably event latency</a:t>
            </a:r>
          </a:p>
          <a:p>
            <a:pPr lvl="1"/>
            <a:r>
              <a:rPr lang="en-US" altLang="zh-TW" dirty="0" smtClean="0"/>
              <a:t>Other new functions</a:t>
            </a:r>
          </a:p>
        </p:txBody>
      </p:sp>
    </p:spTree>
    <p:extLst>
      <p:ext uri="{BB962C8B-B14F-4D97-AF65-F5344CB8AC3E}">
        <p14:creationId xmlns:p14="http://schemas.microsoft.com/office/powerpoint/2010/main" val="41211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Challenging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b="1" dirty="0" smtClean="0"/>
              <a:t>High Throughput: </a:t>
            </a:r>
            <a:r>
              <a:rPr lang="en-US" altLang="zh-TW" sz="2400" dirty="0" smtClean="0"/>
              <a:t>up to 1M requests/second</a:t>
            </a:r>
          </a:p>
          <a:p>
            <a:r>
              <a:rPr lang="en-US" altLang="zh-TW" sz="2400" b="1" dirty="0" smtClean="0"/>
              <a:t>Low Latency: </a:t>
            </a:r>
            <a:r>
              <a:rPr lang="en-US" altLang="zh-TW" sz="2400" dirty="0" smtClean="0"/>
              <a:t>10 - 100 </a:t>
            </a:r>
            <a:r>
              <a:rPr lang="en-US" altLang="zh-TW" sz="2400" dirty="0" err="1" smtClean="0"/>
              <a:t>ms</a:t>
            </a:r>
            <a:r>
              <a:rPr lang="en-US" altLang="zh-TW" sz="2400" dirty="0" smtClean="0"/>
              <a:t> event processing</a:t>
            </a:r>
          </a:p>
          <a:p>
            <a:r>
              <a:rPr lang="en-US" altLang="zh-TW" sz="2400" b="1" dirty="0" smtClean="0"/>
              <a:t>Global Network State Size: </a:t>
            </a:r>
            <a:r>
              <a:rPr lang="en-US" altLang="zh-TW" sz="2400" dirty="0" smtClean="0"/>
              <a:t>up to 1TB of data</a:t>
            </a:r>
          </a:p>
          <a:p>
            <a:r>
              <a:rPr lang="en-US" altLang="zh-TW" sz="2400" b="1" dirty="0" smtClean="0"/>
              <a:t>High Availability: </a:t>
            </a:r>
            <a:r>
              <a:rPr lang="en-US" altLang="zh-TW" sz="2400" dirty="0" smtClean="0"/>
              <a:t>99.99% service availability</a:t>
            </a:r>
          </a:p>
          <a:p>
            <a:endParaRPr lang="en-US" altLang="zh-TW" sz="2400" dirty="0" smtClean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/>
          <a:srcRect l="6342" t="10202" r="13392" b="28787"/>
          <a:stretch/>
        </p:blipFill>
        <p:spPr>
          <a:xfrm>
            <a:off x="838200" y="3607725"/>
            <a:ext cx="5144146" cy="256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00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global network view</a:t>
            </a:r>
          </a:p>
          <a:p>
            <a:pPr lvl="1"/>
            <a:r>
              <a:rPr lang="en-US" altLang="zh-TW" dirty="0" smtClean="0"/>
              <a:t>To manage and share network state across ONOS servers in a cluster</a:t>
            </a:r>
          </a:p>
          <a:p>
            <a:pPr lvl="1"/>
            <a:r>
              <a:rPr lang="en-US" altLang="zh-TW" dirty="0" smtClean="0"/>
              <a:t>Each contains switch</a:t>
            </a:r>
            <a:r>
              <a:rPr lang="en-US" altLang="zh-TW" dirty="0"/>
              <a:t>, port, link, and host </a:t>
            </a:r>
            <a:r>
              <a:rPr lang="en-US" altLang="zh-TW" dirty="0" smtClean="0"/>
              <a:t>information</a:t>
            </a:r>
            <a:endParaRPr lang="en-US" altLang="zh-TW" b="1" dirty="0" smtClean="0"/>
          </a:p>
          <a:p>
            <a:r>
              <a:rPr lang="en-US" altLang="zh-TW" b="1" dirty="0" smtClean="0"/>
              <a:t>scale-out</a:t>
            </a:r>
          </a:p>
          <a:p>
            <a:pPr lvl="1"/>
            <a:r>
              <a:rPr lang="en-US" altLang="zh-TW" dirty="0" smtClean="0"/>
              <a:t>ONOS runs </a:t>
            </a:r>
            <a:r>
              <a:rPr lang="en-US" altLang="zh-TW" dirty="0"/>
              <a:t>on multiple </a:t>
            </a:r>
            <a:r>
              <a:rPr lang="en-US" altLang="zh-TW" dirty="0" smtClean="0"/>
              <a:t>servers</a:t>
            </a:r>
          </a:p>
          <a:p>
            <a:pPr lvl="1"/>
            <a:r>
              <a:rPr lang="en-US" altLang="zh-TW" dirty="0" smtClean="0"/>
              <a:t>Additional instances can be added to the ONOS cluster to distribute the control-plane workload</a:t>
            </a:r>
          </a:p>
          <a:p>
            <a:r>
              <a:rPr lang="en-US" altLang="zh-TW" b="1" dirty="0" smtClean="0"/>
              <a:t>fault tolerance</a:t>
            </a:r>
          </a:p>
          <a:p>
            <a:pPr lvl="1"/>
            <a:r>
              <a:rPr lang="en-US" altLang="zh-TW" dirty="0" smtClean="0"/>
              <a:t>Continue operating when a component/ONOS instance fails</a:t>
            </a:r>
          </a:p>
          <a:p>
            <a:pPr lvl="1"/>
            <a:r>
              <a:rPr lang="en-US" altLang="zh-TW" dirty="0" smtClean="0"/>
              <a:t>Multiple </a:t>
            </a:r>
            <a:r>
              <a:rPr lang="en-US" altLang="zh-TW" dirty="0"/>
              <a:t>redundant instances waiting to take </a:t>
            </a:r>
            <a:r>
              <a:rPr lang="en-US" altLang="zh-TW" dirty="0" smtClean="0"/>
              <a:t>over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40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rchitecture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/>
          <a:srcRect l="715" t="563" r="1308" b="1082"/>
          <a:stretch/>
        </p:blipFill>
        <p:spPr>
          <a:xfrm>
            <a:off x="838200" y="2818203"/>
            <a:ext cx="4550450" cy="334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612669" y="3374968"/>
            <a:ext cx="3749040" cy="147966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5361709" y="4015047"/>
            <a:ext cx="507077" cy="19950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5868786" y="3930134"/>
            <a:ext cx="2600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Network view data model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881148" y="2834640"/>
            <a:ext cx="623455" cy="2518756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上箭號 10"/>
          <p:cNvSpPr/>
          <p:nvPr/>
        </p:nvSpPr>
        <p:spPr>
          <a:xfrm>
            <a:off x="1126373" y="2610195"/>
            <a:ext cx="133004" cy="224444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838200" y="2313934"/>
            <a:ext cx="392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0070C0"/>
                </a:solidFill>
              </a:rPr>
              <a:t>manage switch-to-controller mastership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6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1: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Poor performance and usability</a:t>
            </a:r>
          </a:p>
          <a:p>
            <a:r>
              <a:rPr lang="en-US" altLang="zh-TW" b="1" dirty="0" smtClean="0"/>
              <a:t>due to the design choices below:</a:t>
            </a:r>
          </a:p>
          <a:p>
            <a:pPr lvl="1"/>
            <a:r>
              <a:rPr lang="en-US" altLang="zh-TW" dirty="0" smtClean="0"/>
              <a:t>Consistency </a:t>
            </a:r>
            <a:r>
              <a:rPr lang="en-US" altLang="zh-TW" dirty="0"/>
              <a:t>and </a:t>
            </a:r>
            <a:r>
              <a:rPr lang="en-US" altLang="zh-TW" dirty="0" smtClean="0"/>
              <a:t>Integrity</a:t>
            </a:r>
          </a:p>
          <a:p>
            <a:pPr lvl="1"/>
            <a:r>
              <a:rPr lang="en-US" altLang="zh-TW" dirty="0" smtClean="0"/>
              <a:t>Low </a:t>
            </a:r>
            <a:r>
              <a:rPr lang="en-US" altLang="zh-TW" dirty="0"/>
              <a:t>Performance and </a:t>
            </a:r>
            <a:r>
              <a:rPr lang="en-US" altLang="zh-TW" dirty="0" smtClean="0"/>
              <a:t>Visibility</a:t>
            </a:r>
          </a:p>
          <a:p>
            <a:pPr lvl="2"/>
            <a:r>
              <a:rPr lang="en-US" altLang="zh-TW" dirty="0" smtClean="0"/>
              <a:t>Reacting to a link failure takes up to 30 seconds</a:t>
            </a:r>
          </a:p>
          <a:p>
            <a:pPr lvl="1"/>
            <a:r>
              <a:rPr lang="en-US" altLang="zh-TW" dirty="0" smtClean="0"/>
              <a:t>Data </a:t>
            </a:r>
            <a:r>
              <a:rPr lang="en-US" altLang="zh-TW" dirty="0"/>
              <a:t>Model </a:t>
            </a:r>
            <a:r>
              <a:rPr lang="en-US" altLang="zh-TW" dirty="0" smtClean="0"/>
              <a:t>Issues</a:t>
            </a:r>
          </a:p>
          <a:p>
            <a:pPr lvl="2"/>
            <a:r>
              <a:rPr lang="en-US" altLang="zh-TW" dirty="0" smtClean="0"/>
              <a:t>Index maintenance</a:t>
            </a:r>
          </a:p>
          <a:p>
            <a:pPr lvl="1"/>
            <a:r>
              <a:rPr lang="en-US" altLang="zh-TW" dirty="0" smtClean="0"/>
              <a:t>Excessive </a:t>
            </a:r>
            <a:r>
              <a:rPr lang="en-US" altLang="zh-TW" dirty="0"/>
              <a:t>Data Store </a:t>
            </a:r>
            <a:r>
              <a:rPr lang="en-US" altLang="zh-TW" dirty="0" smtClean="0"/>
              <a:t>Operations</a:t>
            </a:r>
          </a:p>
          <a:p>
            <a:pPr lvl="2"/>
            <a:r>
              <a:rPr lang="en-US" altLang="zh-TW" dirty="0" smtClean="0"/>
              <a:t>Several network round trips to read/write multiple objects into the data store</a:t>
            </a:r>
          </a:p>
          <a:p>
            <a:pPr lvl="1"/>
            <a:r>
              <a:rPr lang="en-US" altLang="zh-TW" dirty="0" smtClean="0"/>
              <a:t>Polling</a:t>
            </a:r>
          </a:p>
          <a:p>
            <a:pPr lvl="2"/>
            <a:r>
              <a:rPr lang="en-US" altLang="zh-TW" dirty="0" smtClean="0"/>
              <a:t>Poll the database periodically to detect changes in network state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0558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1: Lessons learned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Design a more efficient data model</a:t>
            </a:r>
          </a:p>
          <a:p>
            <a:r>
              <a:rPr lang="en-US" altLang="zh-TW" dirty="0" smtClean="0"/>
              <a:t>Reduce the number of data store operations</a:t>
            </a:r>
          </a:p>
          <a:p>
            <a:r>
              <a:rPr lang="en-US" altLang="zh-TW" dirty="0" smtClean="0"/>
              <a:t>Provide fast notifications and messaging across nodes</a:t>
            </a:r>
          </a:p>
          <a:p>
            <a:r>
              <a:rPr lang="en-US" altLang="zh-TW" dirty="0" smtClean="0"/>
              <a:t>API needs to be simplified to represent the network view abstraction</a:t>
            </a:r>
          </a:p>
        </p:txBody>
      </p:sp>
    </p:spTree>
    <p:extLst>
      <p:ext uri="{BB962C8B-B14F-4D97-AF65-F5344CB8AC3E}">
        <p14:creationId xmlns:p14="http://schemas.microsoft.com/office/powerpoint/2010/main" val="380705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 err="1"/>
              <a:t>RAMCloud</a:t>
            </a:r>
            <a:r>
              <a:rPr lang="en-US" altLang="zh-TW" b="1" dirty="0"/>
              <a:t> Data </a:t>
            </a:r>
            <a:r>
              <a:rPr lang="en-US" altLang="zh-TW" b="1" dirty="0" smtClean="0"/>
              <a:t>Store</a:t>
            </a:r>
          </a:p>
          <a:p>
            <a:pPr lvl="1"/>
            <a:r>
              <a:rPr lang="en-US" altLang="zh-TW" dirty="0" smtClean="0"/>
              <a:t>Replaced the 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prototype’s graph database stack</a:t>
            </a:r>
          </a:p>
          <a:p>
            <a:pPr lvl="1"/>
            <a:r>
              <a:rPr lang="en-US" altLang="zh-TW" dirty="0" smtClean="0"/>
              <a:t>Low latency (e.g. remote read/write latency in the 15-30 µs)</a:t>
            </a:r>
          </a:p>
          <a:p>
            <a:r>
              <a:rPr lang="en-US" altLang="zh-TW" b="1" dirty="0"/>
              <a:t>Optimized Data </a:t>
            </a:r>
            <a:r>
              <a:rPr lang="en-US" altLang="zh-TW" b="1" dirty="0" smtClean="0"/>
              <a:t>Model</a:t>
            </a:r>
          </a:p>
          <a:p>
            <a:pPr lvl="1"/>
            <a:r>
              <a:rPr lang="en-US" altLang="zh-TW" dirty="0" smtClean="0"/>
              <a:t>Minimized </a:t>
            </a:r>
            <a:r>
              <a:rPr lang="en-US" altLang="zh-TW" dirty="0"/>
              <a:t>the number of references between </a:t>
            </a:r>
            <a:r>
              <a:rPr lang="en-US" altLang="zh-TW" dirty="0" smtClean="0"/>
              <a:t>elements</a:t>
            </a:r>
          </a:p>
          <a:p>
            <a:pPr lvl="1"/>
            <a:r>
              <a:rPr lang="en-US" altLang="zh-TW" dirty="0" smtClean="0"/>
              <a:t>Fewer read/write operations for each update</a:t>
            </a:r>
            <a:endParaRPr lang="en-US" altLang="zh-TW" b="1" dirty="0" smtClean="0"/>
          </a:p>
          <a:p>
            <a:endParaRPr lang="en-US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28920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Prototype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Topology Cache</a:t>
            </a:r>
          </a:p>
          <a:p>
            <a:pPr lvl="1"/>
            <a:r>
              <a:rPr lang="en-US" altLang="zh-TW" dirty="0" smtClean="0"/>
              <a:t>Topology information is updated infrequently but is read-heavy</a:t>
            </a:r>
          </a:p>
          <a:p>
            <a:pPr lvl="1"/>
            <a:r>
              <a:rPr lang="en-US" altLang="zh-TW" dirty="0" smtClean="0"/>
              <a:t>Keeping it in memory on each instance</a:t>
            </a:r>
            <a:endParaRPr lang="en-US" altLang="zh-TW" b="1" dirty="0" smtClean="0"/>
          </a:p>
          <a:p>
            <a:r>
              <a:rPr lang="en-US" altLang="zh-TW" b="1" dirty="0" smtClean="0"/>
              <a:t>Event Notifications</a:t>
            </a:r>
          </a:p>
          <a:p>
            <a:pPr lvl="1"/>
            <a:r>
              <a:rPr lang="en-US" altLang="zh-TW" dirty="0" smtClean="0"/>
              <a:t>To solve polling problem</a:t>
            </a:r>
          </a:p>
          <a:p>
            <a:pPr lvl="1"/>
            <a:r>
              <a:rPr lang="en-US" altLang="zh-TW" dirty="0" smtClean="0"/>
              <a:t>Such as topology change, flow installation and packet-out</a:t>
            </a:r>
          </a:p>
          <a:p>
            <a:r>
              <a:rPr lang="en-US" altLang="zh-TW" b="1" dirty="0"/>
              <a:t>Network View </a:t>
            </a:r>
            <a:r>
              <a:rPr lang="en-US" altLang="zh-TW" b="1" dirty="0" smtClean="0"/>
              <a:t>API</a:t>
            </a:r>
          </a:p>
          <a:p>
            <a:pPr lvl="1"/>
            <a:r>
              <a:rPr lang="en-US" altLang="zh-TW" dirty="0" smtClean="0"/>
              <a:t>Replace the generic Blueprints graph API</a:t>
            </a:r>
          </a:p>
        </p:txBody>
      </p:sp>
    </p:spTree>
    <p:extLst>
      <p:ext uri="{BB962C8B-B14F-4D97-AF65-F5344CB8AC3E}">
        <p14:creationId xmlns:p14="http://schemas.microsoft.com/office/powerpoint/2010/main" val="3663104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582</Words>
  <Application>Microsoft Office PowerPoint</Application>
  <PresentationFormat>寬螢幕</PresentationFormat>
  <Paragraphs>134</Paragraphs>
  <Slides>13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8" baseType="lpstr">
      <vt:lpstr>新細明體</vt:lpstr>
      <vt:lpstr>Arial</vt:lpstr>
      <vt:lpstr>Calibri</vt:lpstr>
      <vt:lpstr>Calibri Light</vt:lpstr>
      <vt:lpstr>Office 佈景主題</vt:lpstr>
      <vt:lpstr>ONOS: Towards an Open, Distributed SDN OS</vt:lpstr>
      <vt:lpstr>Introduction</vt:lpstr>
      <vt:lpstr>Challenging requirements</vt:lpstr>
      <vt:lpstr>Prototype 1</vt:lpstr>
      <vt:lpstr>Prototype 1</vt:lpstr>
      <vt:lpstr>Prototype 1: Evaluation</vt:lpstr>
      <vt:lpstr>Prototype 1: Lessons learned</vt:lpstr>
      <vt:lpstr>Prototype 2</vt:lpstr>
      <vt:lpstr>Prototype 2</vt:lpstr>
      <vt:lpstr>Prototype 2</vt:lpstr>
      <vt:lpstr>Prototype 2: Evaluation</vt:lpstr>
      <vt:lpstr>Prototype 2: Evaluation</vt:lpstr>
      <vt:lpstr>Prototype 2: Evaluation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ONOS: Towards an Open, Distributed SDN OS</dc:title>
  <dc:creator>Xianchun</dc:creator>
  <cp:lastModifiedBy>yibin</cp:lastModifiedBy>
  <cp:revision>27</cp:revision>
  <dcterms:created xsi:type="dcterms:W3CDTF">2015-07-19T06:36:29Z</dcterms:created>
  <dcterms:modified xsi:type="dcterms:W3CDTF">2015-07-20T03:24:32Z</dcterms:modified>
</cp:coreProperties>
</file>