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76" r:id="rId9"/>
    <p:sldId id="277" r:id="rId10"/>
    <p:sldId id="264" r:id="rId11"/>
    <p:sldId id="278" r:id="rId12"/>
    <p:sldId id="265" r:id="rId13"/>
    <p:sldId id="266" r:id="rId14"/>
    <p:sldId id="267" r:id="rId15"/>
    <p:sldId id="268" r:id="rId16"/>
    <p:sldId id="279" r:id="rId17"/>
    <p:sldId id="269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201" autoAdjust="0"/>
  </p:normalViewPr>
  <p:slideViewPr>
    <p:cSldViewPr snapToGrid="0">
      <p:cViewPr>
        <p:scale>
          <a:sx n="55" d="100"/>
          <a:sy n="55" d="100"/>
        </p:scale>
        <p:origin x="-18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850A5-CD2B-4088-891C-C3E88F5541D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ACE96-BFBD-4871-A574-BFEC61E2C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8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Much</a:t>
            </a:r>
            <a:r>
              <a:rPr lang="en-US" altLang="zh-TW" baseline="0" dirty="0" smtClean="0"/>
              <a:t> more isolated activity</a:t>
            </a:r>
          </a:p>
          <a:p>
            <a:r>
              <a:rPr lang="en-US" altLang="zh-TW" dirty="0" smtClean="0"/>
              <a:t>No longer guaranteed</a:t>
            </a:r>
            <a:r>
              <a:rPr lang="en-US" altLang="zh-TW" baseline="0" dirty="0" smtClean="0"/>
              <a:t> that users consume content simultaneously(VOD, PVR remove the need for viewers to adhere to the broadcast scheduled by the </a:t>
            </a:r>
            <a:r>
              <a:rPr lang="en-US" altLang="zh-TW" baseline="0" dirty="0" err="1" smtClean="0"/>
              <a:t>tv</a:t>
            </a:r>
            <a:r>
              <a:rPr lang="en-US" altLang="zh-TW" baseline="0" dirty="0" smtClean="0"/>
              <a:t> station)</a:t>
            </a:r>
          </a:p>
          <a:p>
            <a:r>
              <a:rPr lang="en-US" altLang="zh-TW" baseline="0" dirty="0" smtClean="0"/>
              <a:t>Locations</a:t>
            </a:r>
          </a:p>
          <a:p>
            <a:r>
              <a:rPr lang="en-US" altLang="zh-TW" baseline="0" dirty="0" smtClean="0"/>
              <a:t>Single person 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CE96-BFBD-4871-A574-BFEC61E2C2B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26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600" dirty="0" smtClean="0"/>
              <a:t>The option of seamlessly transcending the boundaries of cyberspace and the physical world with regard to communal multimedia content consumption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CE96-BFBD-4871-A574-BFEC61E2C2B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96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CE96-BFBD-4871-A574-BFEC61E2C2B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79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CE96-BFBD-4871-A574-BFEC61E2C2B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68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1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8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5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96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64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3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21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38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51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83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8C5BF-9007-495F-BE69-44E10233CC4A}" type="datetimeFigureOut">
              <a:rPr lang="zh-TW" altLang="en-US" smtClean="0"/>
              <a:t>2014/7/14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6652-96B6-463F-BC75-9A5807449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8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66306"/>
            <a:ext cx="7772400" cy="2387600"/>
          </a:xfrm>
        </p:spPr>
        <p:txBody>
          <a:bodyPr>
            <a:noAutofit/>
          </a:bodyPr>
          <a:lstStyle/>
          <a:p>
            <a:r>
              <a:rPr lang="en-US" altLang="zh-TW" sz="4800" dirty="0"/>
              <a:t>synchronous </a:t>
            </a:r>
            <a:r>
              <a:rPr lang="en-US" altLang="zh-TW" sz="4800" dirty="0" err="1"/>
              <a:t>MediaSharing</a:t>
            </a:r>
            <a:r>
              <a:rPr lang="en-US" altLang="zh-TW" sz="4800" dirty="0"/>
              <a:t>: Social and Communal Media</a:t>
            </a:r>
            <a:br>
              <a:rPr lang="en-US" altLang="zh-TW" sz="4800" dirty="0"/>
            </a:br>
            <a:r>
              <a:rPr lang="en-US" altLang="zh-TW" sz="4800" dirty="0"/>
              <a:t>Consumption for Geographically Dispersed Users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542195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Maarten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Wijnants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Jeroen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Dierckx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Peter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Quax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Wim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Lamotte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Hasselt University –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tUL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IBBT – Expertise Centre for Digital Media</a:t>
            </a:r>
          </a:p>
          <a:p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Wetenschapspark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2, 3590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Diepenbeek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Belgium</a:t>
            </a:r>
          </a:p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firstname.lastname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}@uhasselt.be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04079"/>
            <a:ext cx="7886700" cy="1325563"/>
          </a:xfrm>
        </p:spPr>
        <p:txBody>
          <a:bodyPr/>
          <a:lstStyle/>
          <a:p>
            <a:r>
              <a:rPr lang="en-US" altLang="zh-TW" dirty="0"/>
              <a:t>Content Presentation &amp; </a:t>
            </a:r>
            <a:r>
              <a:rPr lang="en-US" altLang="zh-TW" dirty="0" smtClean="0"/>
              <a:t>User Interaction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96214" y="1488342"/>
            <a:ext cx="4218636" cy="4846886"/>
          </a:xfrm>
        </p:spPr>
        <p:txBody>
          <a:bodyPr>
            <a:norm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mage content</a:t>
            </a:r>
          </a:p>
          <a:p>
            <a:pPr lvl="1"/>
            <a:r>
              <a:rPr lang="en-US" altLang="zh-TW" dirty="0" smtClean="0"/>
              <a:t>Exclusively engineered </a:t>
            </a:r>
            <a:r>
              <a:rPr lang="en-US" altLang="zh-TW" dirty="0"/>
              <a:t>by </a:t>
            </a:r>
            <a:r>
              <a:rPr lang="en-US" altLang="zh-TW" dirty="0" smtClean="0"/>
              <a:t>means </a:t>
            </a:r>
            <a:r>
              <a:rPr lang="en-US" altLang="zh-TW" dirty="0"/>
              <a:t>of HTML functionality </a:t>
            </a:r>
            <a:r>
              <a:rPr lang="en-US" altLang="zh-TW" dirty="0" smtClean="0"/>
              <a:t>and </a:t>
            </a:r>
            <a:r>
              <a:rPr lang="en-US" altLang="zh-TW" dirty="0"/>
              <a:t>shows </a:t>
            </a:r>
            <a:r>
              <a:rPr lang="en-US" altLang="zh-TW" dirty="0" smtClean="0"/>
              <a:t>images </a:t>
            </a:r>
            <a:r>
              <a:rPr lang="en-US" altLang="zh-TW" dirty="0"/>
              <a:t>of the shared collection one at a </a:t>
            </a:r>
            <a:r>
              <a:rPr lang="en-US" altLang="zh-TW" dirty="0" smtClean="0"/>
              <a:t>time</a:t>
            </a:r>
          </a:p>
          <a:p>
            <a:pPr lvl="1"/>
            <a:r>
              <a:rPr lang="en-US" altLang="zh-TW" dirty="0" err="1" smtClean="0"/>
              <a:t>Cooliris</a:t>
            </a:r>
            <a:r>
              <a:rPr lang="en-US" altLang="zh-TW" dirty="0" smtClean="0"/>
              <a:t>, </a:t>
            </a:r>
            <a:r>
              <a:rPr lang="en-US" altLang="zh-TW" dirty="0"/>
              <a:t>an Adobe Flash-based </a:t>
            </a:r>
            <a:r>
              <a:rPr lang="en-US" altLang="zh-TW" dirty="0" smtClean="0"/>
              <a:t>media browser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514849" y="1488342"/>
            <a:ext cx="4453305" cy="4846886"/>
          </a:xfrm>
        </p:spPr>
        <p:txBody>
          <a:bodyPr>
            <a:normAutofit/>
          </a:bodyPr>
          <a:lstStyle/>
          <a:p>
            <a:r>
              <a:rPr lang="en-US" altLang="zh-TW" dirty="0"/>
              <a:t>Video </a:t>
            </a:r>
            <a:r>
              <a:rPr lang="en-US" altLang="zh-TW" dirty="0" smtClean="0"/>
              <a:t>clip content</a:t>
            </a:r>
            <a:endParaRPr lang="en-US" altLang="zh-TW" dirty="0"/>
          </a:p>
          <a:p>
            <a:pPr lvl="1"/>
            <a:r>
              <a:rPr lang="en-US" altLang="zh-TW" dirty="0" err="1"/>
              <a:t>f</a:t>
            </a:r>
            <a:r>
              <a:rPr lang="en-US" altLang="zh-TW" dirty="0" err="1" smtClean="0"/>
              <a:t>lowplayer</a:t>
            </a:r>
            <a:endParaRPr lang="en-US" altLang="zh-TW" dirty="0"/>
          </a:p>
          <a:p>
            <a:pPr lvl="1"/>
            <a:r>
              <a:rPr lang="en-US" altLang="zh-TW" dirty="0"/>
              <a:t>Control bar that enables playback pausing/resumption, bidirectional video clip navigation and random seeking in the playback of the current item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27" y="4770653"/>
            <a:ext cx="2215409" cy="18124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236" y="4770653"/>
            <a:ext cx="2676375" cy="18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Content Presentation &amp; </a:t>
            </a:r>
            <a:r>
              <a:rPr lang="en-US" altLang="zh-TW" dirty="0" smtClean="0"/>
              <a:t>User Interaction(cont.)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sMS</a:t>
            </a:r>
            <a:r>
              <a:rPr lang="en-US" altLang="zh-TW" dirty="0" smtClean="0"/>
              <a:t> JavaScript </a:t>
            </a:r>
            <a:r>
              <a:rPr lang="en-US" altLang="zh-TW" dirty="0"/>
              <a:t>API pushes synchronization instructions to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sMS</a:t>
            </a:r>
            <a:r>
              <a:rPr lang="en-US" altLang="zh-TW" dirty="0" smtClean="0"/>
              <a:t> </a:t>
            </a:r>
            <a:r>
              <a:rPr lang="en-US" altLang="zh-TW" dirty="0"/>
              <a:t>server via </a:t>
            </a:r>
            <a:r>
              <a:rPr lang="en-US" altLang="zh-TW" dirty="0" smtClean="0"/>
              <a:t>AJAX</a:t>
            </a:r>
          </a:p>
          <a:p>
            <a:r>
              <a:rPr lang="en-US" altLang="zh-TW" dirty="0" smtClean="0"/>
              <a:t>Continuous media</a:t>
            </a:r>
          </a:p>
          <a:p>
            <a:pPr lvl="1"/>
            <a:r>
              <a:rPr lang="en-US" altLang="zh-TW" dirty="0" smtClean="0"/>
              <a:t>The master </a:t>
            </a:r>
            <a:r>
              <a:rPr lang="en-US" altLang="zh-TW" dirty="0"/>
              <a:t>client of the session </a:t>
            </a:r>
            <a:r>
              <a:rPr lang="en-US" altLang="zh-TW" dirty="0" smtClean="0"/>
              <a:t>periodically </a:t>
            </a:r>
            <a:r>
              <a:rPr lang="en-US" altLang="zh-TW" dirty="0"/>
              <a:t>updates the playback time of the current </a:t>
            </a:r>
            <a:r>
              <a:rPr lang="en-US" altLang="zh-TW" dirty="0" smtClean="0"/>
              <a:t>video clip </a:t>
            </a:r>
            <a:r>
              <a:rPr lang="en-US" altLang="zh-TW" dirty="0"/>
              <a:t>in the </a:t>
            </a:r>
            <a:r>
              <a:rPr lang="en-US" altLang="zh-TW" dirty="0" smtClean="0"/>
              <a:t>database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altLang="zh-TW" dirty="0"/>
              <a:t>newcomers </a:t>
            </a:r>
            <a:r>
              <a:rPr lang="en-US" altLang="zh-TW" dirty="0" smtClean="0"/>
              <a:t>are </a:t>
            </a:r>
            <a:r>
              <a:rPr lang="en-US" altLang="zh-TW" dirty="0"/>
              <a:t>able to </a:t>
            </a:r>
            <a:r>
              <a:rPr lang="en-US" altLang="zh-TW" dirty="0" smtClean="0"/>
              <a:t>“catch </a:t>
            </a:r>
            <a:r>
              <a:rPr lang="en-US" altLang="zh-TW" dirty="0"/>
              <a:t>up" on the </a:t>
            </a:r>
            <a:r>
              <a:rPr lang="en-US" altLang="zh-TW" dirty="0" smtClean="0"/>
              <a:t>playback time </a:t>
            </a:r>
            <a:r>
              <a:rPr lang="en-US" altLang="zh-TW" dirty="0"/>
              <a:t>and hence start playback of the current video clip </a:t>
            </a:r>
            <a:r>
              <a:rPr lang="en-US" altLang="zh-TW" dirty="0" smtClean="0"/>
              <a:t>at the </a:t>
            </a:r>
            <a:r>
              <a:rPr lang="en-US" altLang="zh-TW" dirty="0"/>
              <a:t>correct location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Real-time Interpersonal Communication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67620" cy="4351338"/>
          </a:xfrm>
        </p:spPr>
        <p:txBody>
          <a:bodyPr/>
          <a:lstStyle/>
          <a:p>
            <a:r>
              <a:rPr lang="en-US" altLang="zh-TW" dirty="0"/>
              <a:t>To create a true sense of connectedness and of </a:t>
            </a:r>
            <a:r>
              <a:rPr lang="en-US" altLang="zh-TW" dirty="0" smtClean="0"/>
              <a:t>concurrently </a:t>
            </a:r>
            <a:r>
              <a:rPr lang="en-US" altLang="zh-TW" dirty="0"/>
              <a:t>and socially sharing </a:t>
            </a:r>
            <a:r>
              <a:rPr lang="en-US" altLang="zh-TW" dirty="0" smtClean="0"/>
              <a:t>media</a:t>
            </a:r>
          </a:p>
          <a:p>
            <a:pPr lvl="1"/>
            <a:r>
              <a:rPr lang="en-US" altLang="zh-TW" dirty="0" smtClean="0"/>
              <a:t>Incorporates voice </a:t>
            </a:r>
            <a:r>
              <a:rPr lang="en-US" altLang="zh-TW" dirty="0"/>
              <a:t>conferencing </a:t>
            </a:r>
            <a:r>
              <a:rPr lang="en-US" altLang="zh-TW" dirty="0" smtClean="0"/>
              <a:t>features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 smtClean="0"/>
              <a:t>communication </a:t>
            </a:r>
            <a:r>
              <a:rPr lang="en-US" altLang="zh-TW" dirty="0"/>
              <a:t>functionality has been implemented via </a:t>
            </a:r>
            <a:r>
              <a:rPr lang="en-US" altLang="zh-TW" dirty="0" err="1" smtClean="0"/>
              <a:t>Androme's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Intellivic</a:t>
            </a:r>
            <a:r>
              <a:rPr lang="en-US" altLang="zh-TW" dirty="0" smtClean="0"/>
              <a:t> SDK</a:t>
            </a:r>
          </a:p>
          <a:p>
            <a:pPr lvl="2"/>
            <a:r>
              <a:rPr lang="en-US" altLang="zh-TW" dirty="0" smtClean="0"/>
              <a:t>JavaScript, C++, and .NET APIs</a:t>
            </a:r>
          </a:p>
          <a:p>
            <a:pPr lvl="2"/>
            <a:r>
              <a:rPr lang="en-US" altLang="zh-TW" dirty="0" smtClean="0"/>
              <a:t>Session Initiation Protocol(SIP)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40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Network Interfacing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 interfaced </a:t>
            </a:r>
            <a:r>
              <a:rPr lang="en-US" altLang="zh-TW" dirty="0"/>
              <a:t>with </a:t>
            </a:r>
            <a:r>
              <a:rPr lang="en-US" altLang="zh-TW" dirty="0" smtClean="0"/>
              <a:t>Facebook</a:t>
            </a:r>
          </a:p>
          <a:p>
            <a:pPr lvl="1"/>
            <a:r>
              <a:rPr lang="en-US" altLang="zh-TW" dirty="0"/>
              <a:t>log in to </a:t>
            </a:r>
            <a:r>
              <a:rPr lang="en-US" altLang="zh-TW" dirty="0" smtClean="0"/>
              <a:t>Facebook, post </a:t>
            </a:r>
            <a:r>
              <a:rPr lang="en-US" altLang="zh-TW" dirty="0"/>
              <a:t>messages to their Facebook news feed </a:t>
            </a:r>
            <a:r>
              <a:rPr lang="en-US" altLang="zh-TW" dirty="0" smtClean="0"/>
              <a:t>and </a:t>
            </a:r>
            <a:r>
              <a:rPr lang="en-US" altLang="zh-TW" dirty="0"/>
              <a:t>transform entire photo </a:t>
            </a:r>
            <a:r>
              <a:rPr lang="en-US" altLang="zh-TW" dirty="0" smtClean="0"/>
              <a:t>albums from </a:t>
            </a:r>
            <a:r>
              <a:rPr lang="en-US" altLang="zh-TW" dirty="0"/>
              <a:t>their Facebook </a:t>
            </a:r>
            <a:r>
              <a:rPr lang="en-US" altLang="zh-TW" dirty="0" smtClean="0"/>
              <a:t>profile into </a:t>
            </a:r>
            <a:r>
              <a:rPr lang="en-US" altLang="zh-TW" dirty="0"/>
              <a:t>Media RSS </a:t>
            </a:r>
            <a:r>
              <a:rPr lang="en-US" altLang="zh-TW" dirty="0" smtClean="0"/>
              <a:t>feeds</a:t>
            </a:r>
          </a:p>
          <a:p>
            <a:pPr lvl="1"/>
            <a:r>
              <a:rPr lang="en-US" altLang="zh-TW" dirty="0" smtClean="0"/>
              <a:t>Enables </a:t>
            </a:r>
            <a:r>
              <a:rPr lang="en-US" altLang="zh-TW" dirty="0" err="1" smtClean="0"/>
              <a:t>sMS</a:t>
            </a:r>
            <a:r>
              <a:rPr lang="en-US" altLang="zh-TW" dirty="0" smtClean="0"/>
              <a:t>-related </a:t>
            </a:r>
            <a:r>
              <a:rPr lang="en-US" altLang="zh-TW" dirty="0"/>
              <a:t>actions or </a:t>
            </a:r>
            <a:r>
              <a:rPr lang="en-US" altLang="zh-TW" dirty="0" smtClean="0"/>
              <a:t>events to </a:t>
            </a:r>
            <a:r>
              <a:rPr lang="en-US" altLang="zh-TW" dirty="0"/>
              <a:t>trigger automatic posting of Facebook </a:t>
            </a:r>
            <a:r>
              <a:rPr lang="en-US" altLang="zh-TW" dirty="0" smtClean="0"/>
              <a:t>messages(optional)</a:t>
            </a:r>
          </a:p>
          <a:p>
            <a:pPr lvl="2"/>
            <a:r>
              <a:rPr lang="en-US" altLang="zh-TW" dirty="0" smtClean="0"/>
              <a:t>Name of the session, URL link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1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Synchronous Sharing in Digital 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Unlocks the </a:t>
            </a:r>
            <a:r>
              <a:rPr lang="en-US" altLang="zh-TW" dirty="0"/>
              <a:t>option to incorporate the service in any </a:t>
            </a:r>
            <a:r>
              <a:rPr lang="en-US" altLang="zh-TW" dirty="0" smtClean="0"/>
              <a:t>environment </a:t>
            </a:r>
            <a:r>
              <a:rPr lang="en-US" altLang="zh-TW" dirty="0"/>
              <a:t>that supports HTML </a:t>
            </a:r>
            <a:r>
              <a:rPr lang="en-US" altLang="zh-TW" dirty="0" smtClean="0"/>
              <a:t>rendering</a:t>
            </a:r>
          </a:p>
          <a:p>
            <a:r>
              <a:rPr lang="en-US" altLang="zh-TW" dirty="0" smtClean="0"/>
              <a:t>Be encapsulated in </a:t>
            </a:r>
            <a:r>
              <a:rPr lang="en-US" altLang="zh-TW" dirty="0"/>
              <a:t>other software, and distributed synthetic environments </a:t>
            </a:r>
            <a:r>
              <a:rPr lang="en-US" altLang="zh-TW" dirty="0" smtClean="0"/>
              <a:t>or NVEs</a:t>
            </a:r>
          </a:p>
          <a:p>
            <a:pPr lvl="1"/>
            <a:r>
              <a:rPr lang="en-US" altLang="zh-TW" dirty="0" smtClean="0"/>
              <a:t>Evoke a </a:t>
            </a:r>
            <a:r>
              <a:rPr lang="en-US" altLang="zh-TW" dirty="0"/>
              <a:t>more immersive experience for users compared to </a:t>
            </a:r>
            <a:r>
              <a:rPr lang="en-US" altLang="zh-TW" dirty="0" smtClean="0"/>
              <a:t>a simple </a:t>
            </a:r>
            <a:r>
              <a:rPr lang="en-US" altLang="zh-TW" dirty="0"/>
              <a:t>HTML page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41971"/>
            <a:ext cx="3675185" cy="24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05697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Proof-of-concept Demonstrator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79231"/>
            <a:ext cx="7886700" cy="529773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Web interface </a:t>
            </a:r>
            <a:r>
              <a:rPr lang="en-US" altLang="zh-TW" dirty="0"/>
              <a:t>(i.e., a HTML page that enables access via </a:t>
            </a:r>
            <a:r>
              <a:rPr lang="en-US" altLang="zh-TW" dirty="0" smtClean="0"/>
              <a:t>a web </a:t>
            </a:r>
            <a:r>
              <a:rPr lang="en-US" altLang="zh-TW" dirty="0"/>
              <a:t>browser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/>
              <a:t>sMS</a:t>
            </a:r>
            <a:r>
              <a:rPr lang="en-US" altLang="zh-TW" dirty="0"/>
              <a:t> session control and content </a:t>
            </a:r>
            <a:r>
              <a:rPr lang="en-US" altLang="zh-TW" dirty="0" smtClean="0"/>
              <a:t>presentation</a:t>
            </a:r>
          </a:p>
          <a:p>
            <a:pPr lvl="2"/>
            <a:r>
              <a:rPr lang="en-US" altLang="zh-TW" dirty="0" smtClean="0"/>
              <a:t>Configure, </a:t>
            </a:r>
            <a:r>
              <a:rPr lang="en-US" altLang="zh-TW" dirty="0"/>
              <a:t>start/join and leave media </a:t>
            </a:r>
            <a:r>
              <a:rPr lang="en-US" altLang="zh-TW" dirty="0" smtClean="0"/>
              <a:t>sharing sessions</a:t>
            </a:r>
          </a:p>
          <a:p>
            <a:pPr lvl="1"/>
            <a:r>
              <a:rPr lang="en-US" altLang="zh-TW" dirty="0" smtClean="0"/>
              <a:t>Facebook interfacing(optional)</a:t>
            </a:r>
          </a:p>
          <a:p>
            <a:pPr lvl="1"/>
            <a:r>
              <a:rPr lang="en-US" altLang="zh-TW" dirty="0" smtClean="0"/>
              <a:t>Voice communication configuration(optional)</a:t>
            </a:r>
          </a:p>
          <a:p>
            <a:pPr lvl="2"/>
            <a:r>
              <a:rPr lang="en-US" altLang="zh-TW" dirty="0" smtClean="0"/>
              <a:t>Login with </a:t>
            </a:r>
            <a:r>
              <a:rPr lang="en-US" altLang="zh-TW" dirty="0"/>
              <a:t>their </a:t>
            </a:r>
            <a:r>
              <a:rPr lang="en-US" altLang="zh-TW" dirty="0" smtClean="0"/>
              <a:t>SIP account </a:t>
            </a:r>
            <a:r>
              <a:rPr lang="en-US" altLang="zh-TW" dirty="0"/>
              <a:t>for voice communication, and also to select </a:t>
            </a:r>
            <a:r>
              <a:rPr lang="en-US" altLang="zh-TW" dirty="0" smtClean="0"/>
              <a:t>their desired </a:t>
            </a:r>
            <a:r>
              <a:rPr lang="en-US" altLang="zh-TW" dirty="0"/>
              <a:t>audio I/O devices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85" y="3907188"/>
            <a:ext cx="5453429" cy="27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4667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Proof-of-concept Demonstrator(cont.)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42434"/>
            <a:ext cx="7886700" cy="4734530"/>
          </a:xfrm>
        </p:spPr>
        <p:txBody>
          <a:bodyPr>
            <a:normAutofit/>
          </a:bodyPr>
          <a:lstStyle/>
          <a:p>
            <a:r>
              <a:rPr lang="en-US" altLang="zh-TW" dirty="0"/>
              <a:t>3D NVE implementation as front-ends</a:t>
            </a:r>
          </a:p>
          <a:p>
            <a:pPr lvl="1"/>
            <a:r>
              <a:rPr lang="en-US" altLang="zh-TW" dirty="0"/>
              <a:t>3D virtual world(OGRE graphics engine)</a:t>
            </a:r>
          </a:p>
          <a:p>
            <a:pPr lvl="1"/>
            <a:r>
              <a:rPr lang="en-US" altLang="zh-TW" dirty="0"/>
              <a:t>Facebook interfacing is possible via a (</a:t>
            </a:r>
            <a:r>
              <a:rPr lang="en-US" altLang="zh-TW" dirty="0" err="1"/>
              <a:t>hideable</a:t>
            </a:r>
            <a:r>
              <a:rPr lang="en-US" altLang="zh-TW" dirty="0"/>
              <a:t>) HUD-like virtual world overlay</a:t>
            </a:r>
          </a:p>
          <a:p>
            <a:pPr lvl="1"/>
            <a:r>
              <a:rPr lang="en-US" altLang="zh-TW" dirty="0" smtClean="0"/>
              <a:t>Voice communication </a:t>
            </a:r>
            <a:r>
              <a:rPr lang="en-US" altLang="zh-TW" dirty="0"/>
              <a:t>options do not appear in the GUI but are enforceable via a configuration file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99268"/>
            <a:ext cx="4151861" cy="28116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584" y="3799268"/>
            <a:ext cx="3436766" cy="28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21241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Envisioned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146220"/>
            <a:ext cx="7886700" cy="5525036"/>
          </a:xfrm>
        </p:spPr>
        <p:txBody>
          <a:bodyPr>
            <a:normAutofit/>
          </a:bodyPr>
          <a:lstStyle/>
          <a:p>
            <a:r>
              <a:rPr lang="en-US" altLang="zh-TW" dirty="0"/>
              <a:t>Social Presence </a:t>
            </a:r>
            <a:r>
              <a:rPr lang="en-US" altLang="zh-TW" dirty="0" smtClean="0"/>
              <a:t>Information</a:t>
            </a:r>
          </a:p>
          <a:p>
            <a:pPr lvl="1"/>
            <a:r>
              <a:rPr lang="en-US" altLang="zh-TW" dirty="0"/>
              <a:t>It is advisable for end-users to be aware of the current status and activities of their friends</a:t>
            </a:r>
          </a:p>
          <a:p>
            <a:pPr lvl="1"/>
            <a:r>
              <a:rPr lang="en-US" altLang="zh-TW" dirty="0" smtClean="0"/>
              <a:t>The participant </a:t>
            </a:r>
            <a:r>
              <a:rPr lang="en-US" altLang="zh-TW" dirty="0"/>
              <a:t>lists of active sessions, the media content that is being shared in ongoing sessions, a direct and clear overview </a:t>
            </a:r>
            <a:r>
              <a:rPr lang="en-US" altLang="zh-TW" dirty="0" smtClean="0"/>
              <a:t>of which </a:t>
            </a:r>
            <a:r>
              <a:rPr lang="en-US" altLang="zh-TW" dirty="0"/>
              <a:t>sessions friends are currently attending, </a:t>
            </a:r>
            <a:r>
              <a:rPr lang="en-US" altLang="zh-TW" dirty="0" smtClean="0"/>
              <a:t>…</a:t>
            </a:r>
          </a:p>
          <a:p>
            <a:pPr lvl="1"/>
            <a:r>
              <a:rPr lang="en-US" altLang="zh-TW" dirty="0" smtClean="0"/>
              <a:t>Based on XMPP standard</a:t>
            </a:r>
          </a:p>
          <a:p>
            <a:r>
              <a:rPr lang="en-US" altLang="zh-TW" dirty="0"/>
              <a:t>Personal Second </a:t>
            </a:r>
            <a:r>
              <a:rPr lang="en-US" altLang="zh-TW" dirty="0" smtClean="0"/>
              <a:t>Screen</a:t>
            </a:r>
          </a:p>
          <a:p>
            <a:pPr lvl="1"/>
            <a:r>
              <a:rPr lang="en-US" altLang="zh-TW" dirty="0" smtClean="0"/>
              <a:t>Primary display</a:t>
            </a:r>
          </a:p>
          <a:p>
            <a:pPr lvl="1"/>
            <a:r>
              <a:rPr lang="en-US" altLang="zh-TW" dirty="0" smtClean="0"/>
              <a:t>Present information </a:t>
            </a:r>
            <a:r>
              <a:rPr lang="en-US" altLang="zh-TW" dirty="0"/>
              <a:t>regarding the active </a:t>
            </a:r>
            <a:r>
              <a:rPr lang="en-US" altLang="zh-TW" dirty="0" err="1" smtClean="0"/>
              <a:t>sMS</a:t>
            </a:r>
            <a:r>
              <a:rPr lang="en-US" altLang="zh-TW" dirty="0" smtClean="0"/>
              <a:t> session, visualize </a:t>
            </a:r>
            <a:r>
              <a:rPr lang="en-US" altLang="zh-TW" dirty="0"/>
              <a:t>(personalized) presence </a:t>
            </a:r>
            <a:r>
              <a:rPr lang="en-US" altLang="zh-TW" dirty="0" smtClean="0"/>
              <a:t>information, initiate </a:t>
            </a:r>
            <a:r>
              <a:rPr lang="en-US" altLang="zh-TW" dirty="0"/>
              <a:t>private communication sessions with remote </a:t>
            </a:r>
            <a:r>
              <a:rPr lang="en-US" altLang="zh-TW" dirty="0" smtClean="0"/>
              <a:t>session participants, …</a:t>
            </a:r>
          </a:p>
        </p:txBody>
      </p:sp>
    </p:spTree>
    <p:extLst>
      <p:ext uri="{BB962C8B-B14F-4D97-AF65-F5344CB8AC3E}">
        <p14:creationId xmlns:p14="http://schemas.microsoft.com/office/powerpoint/2010/main" val="10404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Scheduled to </a:t>
            </a:r>
            <a:r>
              <a:rPr lang="en-US" altLang="zh-TW" dirty="0"/>
              <a:t>be (iteratively) subjected to user </a:t>
            </a:r>
            <a:r>
              <a:rPr lang="en-US" altLang="zh-TW" dirty="0" smtClean="0"/>
              <a:t>trials</a:t>
            </a:r>
          </a:p>
          <a:p>
            <a:r>
              <a:rPr lang="en-US" altLang="zh-TW" dirty="0" smtClean="0"/>
              <a:t>Accumulate both </a:t>
            </a:r>
            <a:r>
              <a:rPr lang="en-US" altLang="zh-TW" dirty="0"/>
              <a:t>quantitative and qualitative feedback </a:t>
            </a:r>
            <a:r>
              <a:rPr lang="en-US" altLang="zh-TW" dirty="0" smtClean="0"/>
              <a:t>from end-users</a:t>
            </a:r>
            <a:r>
              <a:rPr lang="en-US" altLang="zh-TW" dirty="0"/>
              <a:t>, as well as to gain insight in pertinent open </a:t>
            </a:r>
            <a:r>
              <a:rPr lang="en-US" altLang="zh-TW" dirty="0" smtClean="0"/>
              <a:t>questions</a:t>
            </a:r>
          </a:p>
          <a:p>
            <a:pPr lvl="1"/>
            <a:r>
              <a:rPr lang="en-US" altLang="zh-TW" dirty="0" smtClean="0"/>
              <a:t>Voice communication</a:t>
            </a:r>
          </a:p>
          <a:p>
            <a:pPr lvl="1"/>
            <a:r>
              <a:rPr lang="en-US" altLang="zh-TW" dirty="0" smtClean="0"/>
              <a:t>Content synchronization </a:t>
            </a:r>
            <a:r>
              <a:rPr lang="en-US" altLang="zh-TW" dirty="0"/>
              <a:t>and </a:t>
            </a:r>
            <a:r>
              <a:rPr lang="en-US" altLang="zh-TW" dirty="0" smtClean="0"/>
              <a:t>consistency</a:t>
            </a:r>
          </a:p>
          <a:p>
            <a:pPr lvl="1"/>
            <a:r>
              <a:rPr lang="fr-FR" altLang="zh-TW" dirty="0" smtClean="0"/>
              <a:t>Social  presence </a:t>
            </a:r>
            <a:r>
              <a:rPr lang="fr-FR" altLang="zh-TW" dirty="0"/>
              <a:t>information</a:t>
            </a:r>
            <a:endParaRPr lang="en-US" altLang="zh-TW" dirty="0"/>
          </a:p>
          <a:p>
            <a:r>
              <a:rPr lang="en-US" altLang="zh-TW" dirty="0" smtClean="0"/>
              <a:t>Explore alternative </a:t>
            </a:r>
            <a:r>
              <a:rPr lang="en-US" altLang="zh-TW" dirty="0"/>
              <a:t>hosting and deployment strategies for the </a:t>
            </a:r>
            <a:r>
              <a:rPr lang="en-US" altLang="zh-TW" dirty="0" err="1"/>
              <a:t>sMS</a:t>
            </a:r>
            <a:r>
              <a:rPr lang="en-US" altLang="zh-TW" dirty="0"/>
              <a:t>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7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6030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30077"/>
            <a:ext cx="8116105" cy="513511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Multiple persons are always </a:t>
            </a:r>
            <a:r>
              <a:rPr lang="en-US" altLang="zh-TW" dirty="0"/>
              <a:t>physically co-located and in </a:t>
            </a:r>
            <a:r>
              <a:rPr lang="en-US" altLang="zh-TW" dirty="0" smtClean="0"/>
              <a:t>addition are </a:t>
            </a:r>
            <a:r>
              <a:rPr lang="en-US" altLang="zh-TW" dirty="0"/>
              <a:t>concurrently consuming identical </a:t>
            </a:r>
            <a:r>
              <a:rPr lang="en-US" altLang="zh-TW" dirty="0" smtClean="0"/>
              <a:t>content</a:t>
            </a:r>
          </a:p>
          <a:p>
            <a:r>
              <a:rPr lang="en-US" altLang="zh-TW" dirty="0"/>
              <a:t>Technological advancements as well as evolving </a:t>
            </a:r>
            <a:r>
              <a:rPr lang="en-US" altLang="zh-TW" dirty="0" smtClean="0"/>
              <a:t>user habits are causing </a:t>
            </a:r>
            <a:r>
              <a:rPr lang="en-US" altLang="zh-TW" dirty="0"/>
              <a:t>fundamental </a:t>
            </a:r>
            <a:r>
              <a:rPr lang="en-US" altLang="zh-TW" dirty="0" smtClean="0"/>
              <a:t>changes</a:t>
            </a:r>
          </a:p>
          <a:p>
            <a:pPr lvl="1"/>
            <a:r>
              <a:rPr lang="en-US" altLang="zh-TW" dirty="0" smtClean="0"/>
              <a:t>Video-on-demand, Personal Video Recorder</a:t>
            </a:r>
            <a:endParaRPr lang="en-US" altLang="zh-TW" dirty="0"/>
          </a:p>
          <a:p>
            <a:r>
              <a:rPr lang="en-US" altLang="zh-TW" dirty="0"/>
              <a:t>The negative impact of these trends on </a:t>
            </a:r>
            <a:r>
              <a:rPr lang="en-US" altLang="zh-TW" dirty="0" smtClean="0"/>
              <a:t>social </a:t>
            </a:r>
            <a:r>
              <a:rPr lang="en-US" altLang="zh-TW" dirty="0"/>
              <a:t>interaction and community-centric media </a:t>
            </a:r>
            <a:r>
              <a:rPr lang="en-US" altLang="zh-TW" dirty="0" smtClean="0"/>
              <a:t>consumption is apparent</a:t>
            </a:r>
          </a:p>
          <a:p>
            <a:pPr lvl="1"/>
            <a:r>
              <a:rPr lang="en-US" altLang="zh-TW" dirty="0" smtClean="0"/>
              <a:t>Temporal disparity emerges as it </a:t>
            </a:r>
            <a:r>
              <a:rPr lang="en-US" altLang="zh-TW" dirty="0"/>
              <a:t>is no longer guaranteed </a:t>
            </a:r>
            <a:r>
              <a:rPr lang="en-US" altLang="zh-TW" dirty="0" smtClean="0"/>
              <a:t>that users </a:t>
            </a:r>
            <a:r>
              <a:rPr lang="en-US" altLang="zh-TW" dirty="0"/>
              <a:t>consume content simultaneously</a:t>
            </a:r>
          </a:p>
          <a:p>
            <a:pPr lvl="1"/>
            <a:r>
              <a:rPr lang="en-US" altLang="zh-TW" dirty="0" smtClean="0"/>
              <a:t>Multimedia data </a:t>
            </a:r>
            <a:r>
              <a:rPr lang="en-US" altLang="zh-TW" dirty="0"/>
              <a:t>is nowadays ubiquitously </a:t>
            </a:r>
            <a:r>
              <a:rPr lang="en-US" altLang="zh-TW" dirty="0" smtClean="0"/>
              <a:t>accessible via </a:t>
            </a:r>
            <a:r>
              <a:rPr lang="en-US" altLang="zh-TW" dirty="0"/>
              <a:t>a plethora of devices and platforms, some of which </a:t>
            </a:r>
            <a:r>
              <a:rPr lang="en-US" altLang="zh-TW" dirty="0" smtClean="0"/>
              <a:t>are explicitly </a:t>
            </a:r>
            <a:r>
              <a:rPr lang="en-US" altLang="zh-TW" dirty="0"/>
              <a:t>intended for single-person use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099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6030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Introduction(cont.)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30076"/>
            <a:ext cx="8386562" cy="5354059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Introduces the </a:t>
            </a:r>
            <a:r>
              <a:rPr lang="en-US" altLang="zh-TW" sz="3000" dirty="0"/>
              <a:t>web-based synchronous </a:t>
            </a:r>
            <a:r>
              <a:rPr lang="en-US" altLang="zh-TW" sz="3000" dirty="0" err="1" smtClean="0"/>
              <a:t>MediaSharing</a:t>
            </a:r>
            <a:r>
              <a:rPr lang="en-US" altLang="zh-TW" sz="3000" dirty="0" smtClean="0"/>
              <a:t> </a:t>
            </a:r>
            <a:r>
              <a:rPr lang="en-US" altLang="zh-TW" sz="3000" dirty="0"/>
              <a:t>(</a:t>
            </a:r>
            <a:r>
              <a:rPr lang="en-US" altLang="zh-TW" sz="3000" dirty="0" err="1"/>
              <a:t>sMS</a:t>
            </a:r>
            <a:r>
              <a:rPr lang="en-US" altLang="zh-TW" sz="3000" dirty="0"/>
              <a:t>) framework </a:t>
            </a:r>
            <a:r>
              <a:rPr lang="en-US" altLang="zh-TW" sz="3000" dirty="0" smtClean="0"/>
              <a:t>which aims to </a:t>
            </a:r>
            <a:r>
              <a:rPr lang="en-US" altLang="zh-TW" sz="3000" dirty="0"/>
              <a:t>bridge the social </a:t>
            </a:r>
            <a:r>
              <a:rPr lang="en-US" altLang="zh-TW" sz="3000" dirty="0" smtClean="0"/>
              <a:t>interaction divide </a:t>
            </a:r>
            <a:r>
              <a:rPr lang="en-US" altLang="zh-TW" sz="3000" dirty="0"/>
              <a:t>that is caused by media consumers' spatial </a:t>
            </a:r>
            <a:r>
              <a:rPr lang="en-US" altLang="zh-TW" sz="3000" dirty="0" smtClean="0"/>
              <a:t>disparity</a:t>
            </a:r>
            <a:endParaRPr lang="en-US" altLang="zh-TW" sz="3000" dirty="0"/>
          </a:p>
          <a:p>
            <a:r>
              <a:rPr lang="en-US" altLang="zh-TW" sz="3000" dirty="0" smtClean="0"/>
              <a:t>Prominent </a:t>
            </a:r>
            <a:r>
              <a:rPr lang="en-US" altLang="zh-TW" sz="3000" dirty="0"/>
              <a:t>already implemented </a:t>
            </a:r>
            <a:r>
              <a:rPr lang="en-US" altLang="zh-TW" sz="3000" dirty="0" smtClean="0"/>
              <a:t>features</a:t>
            </a:r>
          </a:p>
          <a:p>
            <a:pPr lvl="1"/>
            <a:r>
              <a:rPr lang="en-US" altLang="zh-TW" sz="2600" dirty="0" smtClean="0"/>
              <a:t>Multi-device and cross-platform support</a:t>
            </a:r>
          </a:p>
          <a:p>
            <a:pPr lvl="1"/>
            <a:r>
              <a:rPr lang="en-US" altLang="zh-TW" sz="2600" dirty="0" smtClean="0"/>
              <a:t>The ability to incorporate the service in (3D) virtual environments</a:t>
            </a:r>
          </a:p>
          <a:p>
            <a:pPr lvl="1"/>
            <a:r>
              <a:rPr lang="en-US" altLang="zh-TW" sz="2600" dirty="0" smtClean="0"/>
              <a:t>Support for heterogeneous media content types</a:t>
            </a:r>
          </a:p>
          <a:p>
            <a:pPr lvl="1"/>
            <a:r>
              <a:rPr lang="en-US" altLang="zh-TW" sz="2600" dirty="0" smtClean="0"/>
              <a:t>Synchronous (i.e., real-time) inter-participant communication facilities and integration with social networking websites</a:t>
            </a:r>
          </a:p>
        </p:txBody>
      </p:sp>
    </p:spTree>
    <p:extLst>
      <p:ext uri="{BB962C8B-B14F-4D97-AF65-F5344CB8AC3E}">
        <p14:creationId xmlns:p14="http://schemas.microsoft.com/office/powerpoint/2010/main" val="17996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33304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System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65161"/>
            <a:ext cx="7886700" cy="4811802"/>
          </a:xfrm>
        </p:spPr>
        <p:txBody>
          <a:bodyPr/>
          <a:lstStyle/>
          <a:p>
            <a:r>
              <a:rPr lang="en-US" altLang="zh-TW" dirty="0" smtClean="0"/>
              <a:t>Client/server network communication model</a:t>
            </a:r>
          </a:p>
          <a:p>
            <a:r>
              <a:rPr lang="en-US" altLang="zh-TW" dirty="0"/>
              <a:t>The </a:t>
            </a:r>
            <a:r>
              <a:rPr lang="en-US" altLang="zh-TW" dirty="0" err="1"/>
              <a:t>sMS</a:t>
            </a:r>
            <a:r>
              <a:rPr lang="en-US" altLang="zh-TW" dirty="0"/>
              <a:t> server forms the heart of the </a:t>
            </a:r>
            <a:r>
              <a:rPr lang="en-US" altLang="zh-TW" dirty="0" smtClean="0"/>
              <a:t>platform, as </a:t>
            </a:r>
            <a:r>
              <a:rPr lang="en-US" altLang="zh-TW" dirty="0"/>
              <a:t>it hosts a relational database which maintains the </a:t>
            </a:r>
            <a:r>
              <a:rPr lang="en-US" altLang="zh-TW" dirty="0" smtClean="0"/>
              <a:t>media synchronization data</a:t>
            </a:r>
          </a:p>
          <a:p>
            <a:r>
              <a:rPr lang="en-US" altLang="zh-TW" dirty="0"/>
              <a:t>The clients are simple end-user </a:t>
            </a:r>
            <a:r>
              <a:rPr lang="en-US" altLang="zh-TW" dirty="0" smtClean="0"/>
              <a:t>devices </a:t>
            </a:r>
            <a:r>
              <a:rPr lang="en-US" altLang="zh-TW" dirty="0"/>
              <a:t>and are primarily responsible for content presentation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8" y="4357326"/>
            <a:ext cx="7991614" cy="21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20425"/>
            <a:ext cx="7886700" cy="1325563"/>
          </a:xfrm>
        </p:spPr>
        <p:txBody>
          <a:bodyPr/>
          <a:lstStyle/>
          <a:p>
            <a:r>
              <a:rPr lang="en-US" altLang="zh-TW" dirty="0"/>
              <a:t>Design </a:t>
            </a:r>
            <a:r>
              <a:rPr lang="en-US" altLang="zh-TW" dirty="0" smtClean="0"/>
              <a:t>Objectives &amp; Resulting </a:t>
            </a:r>
            <a:r>
              <a:rPr lang="en-US" altLang="zh-TW" dirty="0"/>
              <a:t>Implications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45989"/>
            <a:ext cx="7886700" cy="541201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Multi-device and </a:t>
            </a:r>
            <a:r>
              <a:rPr lang="en-US" altLang="zh-TW" dirty="0"/>
              <a:t>multi-platform </a:t>
            </a:r>
            <a:r>
              <a:rPr lang="en-US" altLang="zh-TW" dirty="0" smtClean="0"/>
              <a:t>support</a:t>
            </a:r>
          </a:p>
          <a:p>
            <a:pPr lvl="1"/>
            <a:r>
              <a:rPr lang="en-US" altLang="zh-TW" dirty="0" smtClean="0"/>
              <a:t>The multi-device </a:t>
            </a:r>
            <a:r>
              <a:rPr lang="en-US" altLang="zh-TW" dirty="0"/>
              <a:t>design objective advocates a </a:t>
            </a:r>
            <a:r>
              <a:rPr lang="en-US" altLang="zh-TW" dirty="0" smtClean="0"/>
              <a:t>standards-based solution (via a basic web browser)</a:t>
            </a:r>
          </a:p>
          <a:p>
            <a:r>
              <a:rPr lang="en-US" altLang="zh-TW" dirty="0" smtClean="0"/>
              <a:t>Heterogeneity</a:t>
            </a:r>
          </a:p>
          <a:p>
            <a:pPr lvl="1"/>
            <a:r>
              <a:rPr lang="en-US" altLang="zh-TW" dirty="0" smtClean="0"/>
              <a:t>A collection </a:t>
            </a:r>
            <a:r>
              <a:rPr lang="en-US" altLang="zh-TW" dirty="0"/>
              <a:t>of pictures, sets of </a:t>
            </a:r>
            <a:r>
              <a:rPr lang="en-US" altLang="zh-TW" dirty="0" smtClean="0"/>
              <a:t>continuous media(video clip)</a:t>
            </a:r>
            <a:endParaRPr lang="en-US" altLang="zh-TW" dirty="0"/>
          </a:p>
          <a:p>
            <a:pPr lvl="1"/>
            <a:r>
              <a:rPr lang="en-US" altLang="zh-TW" dirty="0" smtClean="0"/>
              <a:t>Specified by </a:t>
            </a:r>
            <a:r>
              <a:rPr lang="en-US" altLang="zh-TW" dirty="0"/>
              <a:t>means of a Media RSS feed </a:t>
            </a:r>
            <a:r>
              <a:rPr lang="en-US" altLang="zh-TW" dirty="0" smtClean="0"/>
              <a:t>incorporating </a:t>
            </a:r>
            <a:r>
              <a:rPr lang="en-US" altLang="zh-TW" dirty="0"/>
              <a:t>an entry </a:t>
            </a:r>
            <a:r>
              <a:rPr lang="en-US" altLang="zh-TW" dirty="0" smtClean="0"/>
              <a:t>specifying at </a:t>
            </a:r>
            <a:r>
              <a:rPr lang="en-US" altLang="zh-TW" dirty="0"/>
              <a:t>least the item's Globally Unique </a:t>
            </a:r>
            <a:r>
              <a:rPr lang="en-US" altLang="zh-TW" dirty="0" err="1" smtClean="0"/>
              <a:t>IDentifier</a:t>
            </a:r>
            <a:r>
              <a:rPr lang="en-US" altLang="zh-TW" dirty="0" smtClean="0"/>
              <a:t> </a:t>
            </a:r>
            <a:r>
              <a:rPr lang="en-US" altLang="zh-TW" dirty="0"/>
              <a:t>(GUID) </a:t>
            </a:r>
            <a:r>
              <a:rPr lang="en-US" altLang="zh-TW" dirty="0" smtClean="0"/>
              <a:t>and the </a:t>
            </a:r>
            <a:r>
              <a:rPr lang="en-US" altLang="zh-TW" dirty="0"/>
              <a:t>source URL from which it can be retrieved</a:t>
            </a:r>
            <a:endParaRPr lang="en-US" altLang="zh-TW" dirty="0" smtClean="0"/>
          </a:p>
          <a:p>
            <a:r>
              <a:rPr lang="en-US" altLang="zh-TW" dirty="0" smtClean="0"/>
              <a:t>Cross-platform </a:t>
            </a:r>
            <a:r>
              <a:rPr lang="en-US" altLang="zh-TW" dirty="0"/>
              <a:t>media </a:t>
            </a:r>
            <a:r>
              <a:rPr lang="en-US" altLang="zh-TW" dirty="0" smtClean="0"/>
              <a:t>sharing</a:t>
            </a:r>
          </a:p>
          <a:p>
            <a:pPr lvl="1"/>
            <a:r>
              <a:rPr lang="en-US" altLang="zh-TW" dirty="0" smtClean="0"/>
              <a:t>Be feasible </a:t>
            </a:r>
            <a:r>
              <a:rPr lang="en-US" altLang="zh-TW" dirty="0"/>
              <a:t>for users on </a:t>
            </a:r>
            <a:r>
              <a:rPr lang="en-US" altLang="zh-TW" dirty="0" smtClean="0"/>
              <a:t>different </a:t>
            </a:r>
            <a:r>
              <a:rPr lang="en-US" altLang="zh-TW" dirty="0"/>
              <a:t>devices and </a:t>
            </a:r>
            <a:r>
              <a:rPr lang="en-US" altLang="zh-TW" dirty="0" smtClean="0"/>
              <a:t>platforms to </a:t>
            </a:r>
            <a:r>
              <a:rPr lang="en-US" altLang="zh-TW" dirty="0"/>
              <a:t>jointly engage in </a:t>
            </a:r>
            <a:r>
              <a:rPr lang="en-US" altLang="zh-TW" dirty="0" err="1"/>
              <a:t>sMS</a:t>
            </a:r>
            <a:r>
              <a:rPr lang="en-US" altLang="zh-TW" dirty="0"/>
              <a:t> sessions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05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6185"/>
            <a:ext cx="7886700" cy="1325563"/>
          </a:xfrm>
        </p:spPr>
        <p:txBody>
          <a:bodyPr/>
          <a:lstStyle/>
          <a:p>
            <a:r>
              <a:rPr lang="en-US" altLang="zh-TW" dirty="0"/>
              <a:t>Underlying Technologies &amp; Content Sync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38992"/>
            <a:ext cx="7886700" cy="5519007"/>
          </a:xfrm>
        </p:spPr>
        <p:txBody>
          <a:bodyPr/>
          <a:lstStyle/>
          <a:p>
            <a:r>
              <a:rPr lang="en-US" altLang="zh-TW" dirty="0" smtClean="0"/>
              <a:t>PHP </a:t>
            </a:r>
            <a:r>
              <a:rPr lang="en-US" altLang="zh-TW" dirty="0"/>
              <a:t>scripting </a:t>
            </a:r>
            <a:r>
              <a:rPr lang="en-US" altLang="zh-TW" dirty="0" smtClean="0"/>
              <a:t>API</a:t>
            </a:r>
          </a:p>
          <a:p>
            <a:pPr lvl="1"/>
            <a:r>
              <a:rPr lang="en-US" altLang="zh-TW" dirty="0" smtClean="0"/>
              <a:t>Provided for </a:t>
            </a:r>
            <a:r>
              <a:rPr lang="en-US" altLang="zh-TW" dirty="0"/>
              <a:t>the assembly of </a:t>
            </a:r>
            <a:r>
              <a:rPr lang="en-US" altLang="zh-TW" dirty="0" smtClean="0"/>
              <a:t>the HTML </a:t>
            </a:r>
            <a:r>
              <a:rPr lang="en-US" altLang="zh-TW" dirty="0"/>
              <a:t>page via which the </a:t>
            </a:r>
            <a:r>
              <a:rPr lang="en-US" altLang="zh-TW" dirty="0" err="1"/>
              <a:t>sMS</a:t>
            </a:r>
            <a:r>
              <a:rPr lang="en-US" altLang="zh-TW" dirty="0"/>
              <a:t> functionality is made </a:t>
            </a:r>
            <a:r>
              <a:rPr lang="en-US" altLang="zh-TW" dirty="0" smtClean="0"/>
              <a:t>available </a:t>
            </a:r>
            <a:r>
              <a:rPr lang="en-US" altLang="zh-TW" dirty="0"/>
              <a:t>to the </a:t>
            </a:r>
            <a:r>
              <a:rPr lang="en-US" altLang="zh-TW" dirty="0" smtClean="0"/>
              <a:t>end-user</a:t>
            </a:r>
          </a:p>
          <a:p>
            <a:r>
              <a:rPr lang="en-US" altLang="zh-TW" dirty="0" smtClean="0"/>
              <a:t>Standard HTML </a:t>
            </a:r>
            <a:r>
              <a:rPr lang="en-US" altLang="zh-TW" dirty="0"/>
              <a:t>or Adobe Flash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Rendering </a:t>
            </a:r>
            <a:r>
              <a:rPr lang="en-US" altLang="zh-TW" dirty="0"/>
              <a:t>and presentation of </a:t>
            </a:r>
            <a:r>
              <a:rPr lang="en-US" altLang="zh-TW" dirty="0" smtClean="0"/>
              <a:t>the media content</a:t>
            </a:r>
          </a:p>
          <a:p>
            <a:r>
              <a:rPr lang="en-US" altLang="zh-TW" dirty="0" smtClean="0"/>
              <a:t>A JavaScript API </a:t>
            </a:r>
          </a:p>
          <a:p>
            <a:pPr lvl="1"/>
            <a:r>
              <a:rPr lang="en-US" altLang="zh-TW" dirty="0" smtClean="0"/>
              <a:t>Facilitates any </a:t>
            </a:r>
            <a:r>
              <a:rPr lang="en-US" altLang="zh-TW" dirty="0"/>
              <a:t>necessary </a:t>
            </a:r>
            <a:r>
              <a:rPr lang="en-US" altLang="zh-TW" dirty="0" err="1"/>
              <a:t>sMS</a:t>
            </a:r>
            <a:r>
              <a:rPr lang="en-US" altLang="zh-TW" dirty="0"/>
              <a:t>-related scripting at client side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3" y="4676325"/>
            <a:ext cx="7991614" cy="21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Underlying Technologies &amp; Content </a:t>
            </a:r>
            <a:r>
              <a:rPr lang="en-US" altLang="zh-TW" dirty="0" smtClean="0"/>
              <a:t>Sync(cont.)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180500" cy="4935783"/>
          </a:xfrm>
        </p:spPr>
        <p:txBody>
          <a:bodyPr>
            <a:normAutofit/>
          </a:bodyPr>
          <a:lstStyle/>
          <a:p>
            <a:r>
              <a:rPr lang="en-US" altLang="zh-TW" dirty="0"/>
              <a:t>Client/server synchronization occurs by means of </a:t>
            </a:r>
            <a:r>
              <a:rPr lang="en-US" altLang="zh-TW" dirty="0" smtClean="0"/>
              <a:t>two-way AJAX communication</a:t>
            </a:r>
          </a:p>
          <a:p>
            <a:pPr lvl="1"/>
            <a:r>
              <a:rPr lang="en-US" altLang="zh-TW" dirty="0" smtClean="0"/>
              <a:t>Client initiates an AJAX </a:t>
            </a:r>
            <a:r>
              <a:rPr lang="en-US" altLang="zh-TW" dirty="0"/>
              <a:t>request to update the corresponding </a:t>
            </a:r>
            <a:r>
              <a:rPr lang="en-US" altLang="zh-TW" dirty="0" smtClean="0"/>
              <a:t>synchronization data </a:t>
            </a:r>
            <a:r>
              <a:rPr lang="en-US" altLang="zh-TW" dirty="0"/>
              <a:t>in the </a:t>
            </a:r>
            <a:r>
              <a:rPr lang="en-US" altLang="zh-TW" dirty="0" smtClean="0"/>
              <a:t>database</a:t>
            </a:r>
          </a:p>
          <a:p>
            <a:pPr lvl="1"/>
            <a:r>
              <a:rPr lang="en-US" altLang="zh-TW" dirty="0" smtClean="0"/>
              <a:t>Clients periodically solicit the </a:t>
            </a:r>
            <a:r>
              <a:rPr lang="en-US" altLang="zh-TW" dirty="0"/>
              <a:t>most recent synchronization data that pertains to </a:t>
            </a:r>
            <a:r>
              <a:rPr lang="en-US" altLang="zh-TW" dirty="0" smtClean="0"/>
              <a:t>their current </a:t>
            </a:r>
            <a:r>
              <a:rPr lang="en-US" altLang="zh-TW" dirty="0"/>
              <a:t>session from the </a:t>
            </a:r>
            <a:r>
              <a:rPr lang="en-US" altLang="zh-TW" dirty="0" smtClean="0"/>
              <a:t>server</a:t>
            </a:r>
          </a:p>
          <a:p>
            <a:pPr lvl="1"/>
            <a:r>
              <a:rPr lang="en-US" altLang="zh-TW" dirty="0" smtClean="0"/>
              <a:t>Picture</a:t>
            </a:r>
          </a:p>
          <a:p>
            <a:pPr lvl="2"/>
            <a:r>
              <a:rPr lang="en-US" altLang="zh-TW" dirty="0" smtClean="0"/>
              <a:t>The presently </a:t>
            </a:r>
            <a:r>
              <a:rPr lang="en-US" altLang="zh-TW" dirty="0"/>
              <a:t>selected image </a:t>
            </a:r>
            <a:r>
              <a:rPr lang="en-US" altLang="zh-TW" dirty="0" smtClean="0"/>
              <a:t>is displayed at </a:t>
            </a:r>
            <a:r>
              <a:rPr lang="en-US" altLang="zh-TW" dirty="0"/>
              <a:t>all participating sites as users advance through the </a:t>
            </a:r>
            <a:r>
              <a:rPr lang="en-US" altLang="zh-TW" dirty="0" smtClean="0"/>
              <a:t>input set</a:t>
            </a:r>
          </a:p>
          <a:p>
            <a:pPr lvl="1"/>
            <a:r>
              <a:rPr lang="en-US" altLang="zh-TW" dirty="0" smtClean="0"/>
              <a:t>Video clip</a:t>
            </a:r>
          </a:p>
          <a:p>
            <a:pPr lvl="2"/>
            <a:r>
              <a:rPr lang="en-US" altLang="zh-TW" dirty="0" smtClean="0"/>
              <a:t>The current </a:t>
            </a:r>
            <a:r>
              <a:rPr lang="en-US" altLang="zh-TW" dirty="0"/>
              <a:t>video </a:t>
            </a:r>
            <a:r>
              <a:rPr lang="en-US" altLang="zh-TW" dirty="0" smtClean="0"/>
              <a:t>clip and the </a:t>
            </a:r>
            <a:r>
              <a:rPr lang="en-US" altLang="zh-TW" dirty="0"/>
              <a:t>playback time of the currently showing clip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92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8909"/>
            <a:ext cx="7886700" cy="1325563"/>
          </a:xfrm>
        </p:spPr>
        <p:txBody>
          <a:bodyPr/>
          <a:lstStyle/>
          <a:p>
            <a:r>
              <a:rPr lang="en-US" altLang="zh-TW" dirty="0"/>
              <a:t>Database </a:t>
            </a:r>
            <a:r>
              <a:rPr lang="en-US" altLang="zh-TW" dirty="0" smtClean="0"/>
              <a:t>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223494"/>
            <a:ext cx="8090347" cy="54735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Synchronization records are </a:t>
            </a:r>
            <a:r>
              <a:rPr lang="en-US" altLang="zh-TW" dirty="0"/>
              <a:t>stored in the </a:t>
            </a:r>
            <a:r>
              <a:rPr lang="en-US" altLang="zh-TW" dirty="0" smtClean="0"/>
              <a:t>central database</a:t>
            </a:r>
          </a:p>
          <a:p>
            <a:pPr lvl="1"/>
            <a:r>
              <a:rPr lang="en-US" altLang="zh-TW" dirty="0" smtClean="0"/>
              <a:t>The ID </a:t>
            </a:r>
            <a:r>
              <a:rPr lang="en-US" altLang="zh-TW" dirty="0"/>
              <a:t>of the </a:t>
            </a:r>
            <a:r>
              <a:rPr lang="en-US" altLang="zh-TW" dirty="0" err="1"/>
              <a:t>sMS</a:t>
            </a:r>
            <a:r>
              <a:rPr lang="en-US" altLang="zh-TW" dirty="0"/>
              <a:t> </a:t>
            </a:r>
            <a:r>
              <a:rPr lang="en-US" altLang="zh-TW" dirty="0" smtClean="0"/>
              <a:t>session</a:t>
            </a:r>
          </a:p>
          <a:p>
            <a:pPr lvl="1"/>
            <a:r>
              <a:rPr lang="en-US" altLang="zh-TW" dirty="0" smtClean="0"/>
              <a:t>The URL </a:t>
            </a:r>
            <a:r>
              <a:rPr lang="en-US" altLang="zh-TW" dirty="0"/>
              <a:t>of the Media </a:t>
            </a:r>
            <a:r>
              <a:rPr lang="en-US" altLang="zh-TW" dirty="0" smtClean="0"/>
              <a:t>RSS feed </a:t>
            </a:r>
            <a:r>
              <a:rPr lang="en-US" altLang="zh-TW" dirty="0"/>
              <a:t>that syndicates the content that is being shared in </a:t>
            </a:r>
            <a:r>
              <a:rPr lang="en-US" altLang="zh-TW" dirty="0" smtClean="0"/>
              <a:t>the context </a:t>
            </a:r>
            <a:r>
              <a:rPr lang="en-US" altLang="zh-TW" dirty="0"/>
              <a:t>of this </a:t>
            </a:r>
            <a:r>
              <a:rPr lang="en-US" altLang="zh-TW" dirty="0" smtClean="0"/>
              <a:t>session</a:t>
            </a:r>
          </a:p>
          <a:p>
            <a:pPr lvl="1"/>
            <a:r>
              <a:rPr lang="en-US" altLang="zh-TW" dirty="0" smtClean="0"/>
              <a:t>The GUID </a:t>
            </a:r>
            <a:r>
              <a:rPr lang="en-US" altLang="zh-TW" dirty="0"/>
              <a:t>of </a:t>
            </a:r>
            <a:r>
              <a:rPr lang="en-US" altLang="zh-TW" dirty="0" smtClean="0"/>
              <a:t>the currently </a:t>
            </a:r>
            <a:r>
              <a:rPr lang="en-US" altLang="zh-TW" dirty="0"/>
              <a:t>selected content item </a:t>
            </a:r>
            <a:r>
              <a:rPr lang="en-US" altLang="zh-TW" dirty="0" smtClean="0"/>
              <a:t>and the </a:t>
            </a:r>
            <a:r>
              <a:rPr lang="en-US" altLang="zh-TW" dirty="0"/>
              <a:t>current playback time of the item as </a:t>
            </a:r>
            <a:r>
              <a:rPr lang="en-US" altLang="zh-TW" dirty="0" smtClean="0"/>
              <a:t>well as </a:t>
            </a:r>
            <a:r>
              <a:rPr lang="en-US" altLang="zh-TW" dirty="0"/>
              <a:t>a </a:t>
            </a:r>
            <a:r>
              <a:rPr lang="en-US" altLang="zh-TW" dirty="0" smtClean="0"/>
              <a:t>flag </a:t>
            </a:r>
            <a:r>
              <a:rPr lang="en-US" altLang="zh-TW" dirty="0"/>
              <a:t>indicating the status of the </a:t>
            </a:r>
            <a:r>
              <a:rPr lang="en-US" altLang="zh-TW" dirty="0" smtClean="0"/>
              <a:t>playback(continuous </a:t>
            </a:r>
            <a:r>
              <a:rPr lang="en-US" altLang="zh-TW" dirty="0"/>
              <a:t>media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Each record includes</a:t>
            </a:r>
          </a:p>
          <a:p>
            <a:pPr lvl="1"/>
            <a:r>
              <a:rPr lang="en-US" altLang="zh-TW" dirty="0" smtClean="0"/>
              <a:t>A timestamp value </a:t>
            </a:r>
            <a:r>
              <a:rPr lang="en-US" altLang="zh-TW" dirty="0"/>
              <a:t>and a so-called master client </a:t>
            </a:r>
            <a:r>
              <a:rPr lang="en-US" altLang="zh-TW" dirty="0" smtClean="0"/>
              <a:t>ID</a:t>
            </a:r>
          </a:p>
          <a:p>
            <a:pPr lvl="1"/>
            <a:r>
              <a:rPr lang="en-US" altLang="zh-TW" dirty="0" smtClean="0"/>
              <a:t>Master client </a:t>
            </a:r>
          </a:p>
          <a:p>
            <a:pPr lvl="2"/>
            <a:r>
              <a:rPr lang="en-US" altLang="zh-TW" dirty="0" smtClean="0"/>
              <a:t>The author </a:t>
            </a:r>
            <a:r>
              <a:rPr lang="en-US" altLang="zh-TW" dirty="0"/>
              <a:t>of the </a:t>
            </a:r>
            <a:r>
              <a:rPr lang="en-US" altLang="zh-TW" dirty="0" smtClean="0"/>
              <a:t>synchronization record</a:t>
            </a:r>
          </a:p>
          <a:p>
            <a:pPr lvl="2"/>
            <a:r>
              <a:rPr lang="en-US" altLang="zh-TW" dirty="0" smtClean="0"/>
              <a:t>Be assumed to currently “control</a:t>
            </a:r>
            <a:r>
              <a:rPr lang="en-US" altLang="zh-TW" dirty="0"/>
              <a:t>" the session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68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8909"/>
            <a:ext cx="7886700" cy="1325563"/>
          </a:xfrm>
        </p:spPr>
        <p:txBody>
          <a:bodyPr/>
          <a:lstStyle/>
          <a:p>
            <a:r>
              <a:rPr lang="en-US" altLang="zh-TW" dirty="0"/>
              <a:t>Database </a:t>
            </a:r>
            <a:r>
              <a:rPr lang="en-US" altLang="zh-TW" dirty="0" smtClean="0"/>
              <a:t>Design(cont.)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36373"/>
            <a:ext cx="7886700" cy="5473520"/>
          </a:xfrm>
        </p:spPr>
        <p:txBody>
          <a:bodyPr>
            <a:normAutofit/>
          </a:bodyPr>
          <a:lstStyle/>
          <a:p>
            <a:r>
              <a:rPr lang="en-US" altLang="zh-TW" dirty="0"/>
              <a:t>On an incoming synchronization request from a </a:t>
            </a:r>
            <a:r>
              <a:rPr lang="en-US" altLang="zh-TW" dirty="0" smtClean="0"/>
              <a:t>client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err="1" smtClean="0"/>
              <a:t>sMS</a:t>
            </a:r>
            <a:r>
              <a:rPr lang="en-US" altLang="zh-TW" dirty="0" smtClean="0"/>
              <a:t> </a:t>
            </a:r>
            <a:r>
              <a:rPr lang="en-US" altLang="zh-TW" dirty="0"/>
              <a:t>server fetches the correct record from </a:t>
            </a:r>
            <a:r>
              <a:rPr lang="en-US" altLang="zh-TW" dirty="0" smtClean="0"/>
              <a:t>the synchronization </a:t>
            </a:r>
            <a:r>
              <a:rPr lang="en-US" altLang="zh-TW" dirty="0"/>
              <a:t>database and disseminates </a:t>
            </a:r>
            <a:r>
              <a:rPr lang="en-US" altLang="zh-TW" dirty="0" smtClean="0"/>
              <a:t>it</a:t>
            </a:r>
          </a:p>
          <a:p>
            <a:r>
              <a:rPr lang="en-US" altLang="zh-TW" dirty="0"/>
              <a:t>The received data is </a:t>
            </a:r>
            <a:r>
              <a:rPr lang="en-US" altLang="zh-TW" dirty="0" smtClean="0"/>
              <a:t>subsequently </a:t>
            </a:r>
            <a:r>
              <a:rPr lang="en-US" altLang="zh-TW" dirty="0"/>
              <a:t>enforced locally by the </a:t>
            </a:r>
            <a:r>
              <a:rPr lang="en-US" altLang="zh-TW" dirty="0" smtClean="0"/>
              <a:t>client</a:t>
            </a:r>
          </a:p>
          <a:p>
            <a:r>
              <a:rPr lang="en-US" altLang="zh-TW" dirty="0" smtClean="0"/>
              <a:t>Timestamp</a:t>
            </a:r>
          </a:p>
          <a:p>
            <a:pPr lvl="1"/>
            <a:r>
              <a:rPr lang="en-US" altLang="zh-TW" dirty="0" smtClean="0"/>
              <a:t>discard </a:t>
            </a:r>
            <a:r>
              <a:rPr lang="en-US" altLang="zh-TW" dirty="0"/>
              <a:t>duplicate or </a:t>
            </a:r>
            <a:r>
              <a:rPr lang="en-US" altLang="zh-TW" dirty="0" smtClean="0"/>
              <a:t>stale synchronization </a:t>
            </a:r>
            <a:r>
              <a:rPr lang="en-US" altLang="zh-TW" dirty="0"/>
              <a:t>instructions received from the </a:t>
            </a:r>
            <a:r>
              <a:rPr lang="en-US" altLang="zh-TW" dirty="0" err="1"/>
              <a:t>sMS</a:t>
            </a:r>
            <a:r>
              <a:rPr lang="en-US" altLang="zh-TW" dirty="0"/>
              <a:t> </a:t>
            </a:r>
            <a:r>
              <a:rPr lang="en-US" altLang="zh-TW" dirty="0" smtClean="0"/>
              <a:t>server</a:t>
            </a:r>
          </a:p>
          <a:p>
            <a:r>
              <a:rPr lang="en-US" altLang="zh-TW" dirty="0"/>
              <a:t>The master client information </a:t>
            </a:r>
            <a:r>
              <a:rPr lang="en-US" altLang="zh-TW" dirty="0" smtClean="0"/>
              <a:t>is exploited to </a:t>
            </a:r>
            <a:r>
              <a:rPr lang="en-US" altLang="zh-TW" dirty="0"/>
              <a:t>periodically refresh the playback time of continuous </a:t>
            </a:r>
            <a:r>
              <a:rPr lang="en-US" altLang="zh-TW" dirty="0" smtClean="0"/>
              <a:t>media </a:t>
            </a:r>
            <a:r>
              <a:rPr lang="en-US" altLang="zh-TW" dirty="0"/>
              <a:t>types in the synchronization database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5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2347</TotalTime>
  <Words>1166</Words>
  <Application>Microsoft Office PowerPoint</Application>
  <PresentationFormat>如螢幕大小 (4:3)</PresentationFormat>
  <Paragraphs>126</Paragraphs>
  <Slides>18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synchronous MediaSharing: Social and Communal Media Consumption for Geographically Dispersed Users</vt:lpstr>
      <vt:lpstr>Introduction</vt:lpstr>
      <vt:lpstr>Introduction(cont.)</vt:lpstr>
      <vt:lpstr>System Design</vt:lpstr>
      <vt:lpstr>Design Objectives &amp; Resulting Implications</vt:lpstr>
      <vt:lpstr>Underlying Technologies &amp; Content Sync</vt:lpstr>
      <vt:lpstr>Underlying Technologies &amp; Content Sync(cont.)</vt:lpstr>
      <vt:lpstr>Database Design</vt:lpstr>
      <vt:lpstr>Database Design(cont.)</vt:lpstr>
      <vt:lpstr>Content Presentation &amp; User Interaction</vt:lpstr>
      <vt:lpstr>Content Presentation &amp; User Interaction(cont.)</vt:lpstr>
      <vt:lpstr>Real-time Interpersonal Communication</vt:lpstr>
      <vt:lpstr>Social Network Interfacing</vt:lpstr>
      <vt:lpstr>Synchronous Sharing in Digital Spaces</vt:lpstr>
      <vt:lpstr>Proof-of-concept Demonstrator</vt:lpstr>
      <vt:lpstr>Proof-of-concept Demonstrator(cont.)</vt:lpstr>
      <vt:lpstr>Envisioned Features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IPTV Inter-Destination Synchronization: A Network-Based Approach</dc:title>
  <dc:creator>nmsl</dc:creator>
  <cp:lastModifiedBy>Emily</cp:lastModifiedBy>
  <cp:revision>75</cp:revision>
  <dcterms:created xsi:type="dcterms:W3CDTF">2014-07-11T10:55:27Z</dcterms:created>
  <dcterms:modified xsi:type="dcterms:W3CDTF">2014-07-14T06:06:33Z</dcterms:modified>
</cp:coreProperties>
</file>