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6" r:id="rId5"/>
    <p:sldId id="259" r:id="rId6"/>
    <p:sldId id="277" r:id="rId7"/>
    <p:sldId id="278" r:id="rId8"/>
    <p:sldId id="279" r:id="rId9"/>
    <p:sldId id="280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7" autoAdjust="0"/>
  </p:normalViewPr>
  <p:slideViewPr>
    <p:cSldViewPr>
      <p:cViewPr varScale="1">
        <p:scale>
          <a:sx n="77" d="100"/>
          <a:sy n="77" d="100"/>
        </p:scale>
        <p:origin x="-16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19461-101B-4E13-9176-734E93B696CD}" type="datetimeFigureOut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44B1-C4E2-44B8-8803-D1157C43FC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95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Service guarantee: </a:t>
            </a:r>
            <a:r>
              <a:rPr lang="en-US" altLang="zh-TW" sz="1200" dirty="0" smtClean="0"/>
              <a:t>availability, response time, disaster recovery and fault resolution time</a:t>
            </a:r>
            <a:endParaRPr lang="en-US" altLang="zh-TW" dirty="0" smtClean="0"/>
          </a:p>
          <a:p>
            <a:r>
              <a:rPr lang="en-US" altLang="zh-TW" dirty="0" smtClean="0"/>
              <a:t>Service</a:t>
            </a:r>
            <a:r>
              <a:rPr lang="en-US" altLang="zh-TW" baseline="0" dirty="0" smtClean="0"/>
              <a:t> guarantee granularity: </a:t>
            </a:r>
            <a:r>
              <a:rPr lang="en-US" altLang="zh-TW" sz="1200" dirty="0" smtClean="0"/>
              <a:t>per service, per data center, per instance, or per transaction basis</a:t>
            </a:r>
          </a:p>
          <a:p>
            <a:r>
              <a:rPr lang="en-US" altLang="zh-TW" sz="1200" dirty="0" smtClean="0"/>
              <a:t>Service violation measurement and reporting: defines how and who</a:t>
            </a:r>
            <a:r>
              <a:rPr lang="en-US" altLang="zh-TW" sz="1200" baseline="0" dirty="0" smtClean="0"/>
              <a:t> measures and reports the violation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44B1-C4E2-44B8-8803-D1157C43FCF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97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EBS is not backed by and SLA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44B1-C4E2-44B8-8803-D1157C43FCF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0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Web: a web based front end for</a:t>
            </a:r>
            <a:r>
              <a:rPr lang="en-US" altLang="zh-TW" baseline="0" dirty="0" smtClean="0"/>
              <a:t> an application</a:t>
            </a:r>
          </a:p>
          <a:p>
            <a:r>
              <a:rPr lang="en-US" altLang="zh-TW" baseline="0" dirty="0" smtClean="0"/>
              <a:t>Worker: for generalized deployment, can run Apache Tomcat and Java Virtual Machines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44B1-C4E2-44B8-8803-D1157C43FCF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33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0B94-9087-49FE-A049-E8C7C4E7DF9F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53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83EE-4F47-4CC5-94FB-0FC819412FB1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4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947-DC9D-479E-BCFB-62EEFB0179AA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04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B4E4-3407-4316-9597-F621C27721B8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2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25CB-406F-4612-BDEE-06EFF7A41350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9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DCB-1006-448F-ACCB-62D374053E1C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7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B89E-1F48-449A-AC3F-218DAB86EBF8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92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A443-19C1-4451-B73A-4FD85A8ACAEF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4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562F-AFDC-4B2B-A0E1-8E2F4F316207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5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09C2-1BD8-4AC4-BBEB-C7616775B4F2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5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8E80-DFE3-4C08-A388-802CB889116D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5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5104-7D6E-489F-9202-9604BC86727E}" type="datetime1">
              <a:rPr lang="zh-TW" altLang="en-US" smtClean="0"/>
              <a:t>2014/7/28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84EB-3C27-46ED-B3F5-22EE43C5A1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16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Cloud SLAs: Present and Future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Salman A. </a:t>
            </a:r>
            <a:r>
              <a:rPr lang="en-US" altLang="zh-TW" dirty="0" err="1"/>
              <a:t>Baset</a:t>
            </a:r>
            <a:endParaRPr lang="en-US" altLang="zh-TW" dirty="0"/>
          </a:p>
          <a:p>
            <a:r>
              <a:rPr lang="en-US" altLang="zh-TW" dirty="0"/>
              <a:t>sabaset@us.ibm.com</a:t>
            </a:r>
          </a:p>
          <a:p>
            <a:r>
              <a:rPr lang="en-US" altLang="zh-TW" dirty="0"/>
              <a:t>IBM </a:t>
            </a:r>
            <a:r>
              <a:rPr lang="en-US" altLang="zh-TW" dirty="0" smtClean="0"/>
              <a:t>Research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36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endParaRPr lang="zh-TW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" y="1039478"/>
            <a:ext cx="9067496" cy="477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1259632" y="2564904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6084168" y="2616885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1259632" y="3284984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6084168" y="3336965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37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endParaRPr lang="zh-TW" alt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0176"/>
            <a:ext cx="9144000" cy="433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1288595" y="2204864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4427984" y="2219073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6041123" y="2219073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7625299" y="2219073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1288595" y="1260176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2872771" y="1256510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4456947" y="1260176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6041123" y="1260176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625299" y="1260176"/>
            <a:ext cx="1584176" cy="7200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37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Highlights of SLA Comparison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Weak uptime guarantees for compute</a:t>
            </a:r>
          </a:p>
          <a:p>
            <a:r>
              <a:rPr lang="en-US" altLang="zh-TW" sz="2800" dirty="0" smtClean="0"/>
              <a:t>No performance guarantees for compute</a:t>
            </a:r>
          </a:p>
          <a:p>
            <a:r>
              <a:rPr lang="en-US" altLang="zh-TW" sz="2800" dirty="0" smtClean="0"/>
              <a:t>Customer should detect SLA violation</a:t>
            </a:r>
          </a:p>
          <a:p>
            <a:r>
              <a:rPr lang="en-US" altLang="zh-TW" sz="2800" dirty="0" smtClean="0"/>
              <a:t>Service credit</a:t>
            </a: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371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Future of Cloud SLAs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Service guarantees: not only uptime guarantees, but also performance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or security</a:t>
            </a:r>
          </a:p>
          <a:p>
            <a:r>
              <a:rPr lang="en-US" altLang="zh-TW" sz="2800" dirty="0" smtClean="0"/>
              <a:t>Service violation detection and credit: providers should detect the service violation</a:t>
            </a:r>
          </a:p>
          <a:p>
            <a:r>
              <a:rPr lang="en-US" altLang="zh-TW" sz="2800" dirty="0" smtClean="0"/>
              <a:t>Outcome based SLAs: providers need to define SLAs for promised outcomes</a:t>
            </a:r>
          </a:p>
          <a:p>
            <a:r>
              <a:rPr lang="en-US" altLang="zh-TW" sz="2800" dirty="0" smtClean="0"/>
              <a:t>Standardization of SLAs</a:t>
            </a: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3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Introduction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This paper compares current SLAs of cloud providers and guidance on future SLAs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Amazon, Rackspace, Microsoft Windows Azure, </a:t>
            </a:r>
            <a:r>
              <a:rPr lang="en-US" altLang="zh-TW" sz="2800" dirty="0" err="1" smtClean="0"/>
              <a:t>Terremark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vCloud</a:t>
            </a:r>
            <a:r>
              <a:rPr lang="en-US" altLang="zh-TW" sz="2800" dirty="0" smtClean="0"/>
              <a:t> Express and Storm on Demand</a:t>
            </a:r>
          </a:p>
          <a:p>
            <a:r>
              <a:rPr lang="en-US" altLang="zh-TW" sz="2800" dirty="0" smtClean="0"/>
              <a:t>Cloud-based services include 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PaaS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and </a:t>
            </a:r>
            <a:r>
              <a:rPr lang="en-US" altLang="zh-TW" sz="2800" dirty="0" err="1" smtClean="0"/>
              <a:t>Saas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all considered providers offer 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services, some offer </a:t>
            </a:r>
            <a:r>
              <a:rPr lang="en-US" altLang="zh-TW" sz="2800" dirty="0" err="1" smtClean="0"/>
              <a:t>PaaS</a:t>
            </a:r>
            <a:r>
              <a:rPr lang="en-US" altLang="zh-TW" sz="2800" dirty="0" smtClean="0"/>
              <a:t> services</a:t>
            </a:r>
          </a:p>
          <a:p>
            <a:r>
              <a:rPr lang="en-US" altLang="zh-TW" sz="2800" dirty="0" smtClean="0"/>
              <a:t>None of them offer performance guarantees for the compute services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54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Anatomy of a Typical Cloud SLA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A typical cloud SLA has the following components</a:t>
            </a:r>
          </a:p>
          <a:p>
            <a:r>
              <a:rPr lang="en-US" altLang="zh-TW" sz="2800" b="1" dirty="0" smtClean="0"/>
              <a:t>Service guarantee</a:t>
            </a:r>
            <a:r>
              <a:rPr lang="en-US" altLang="zh-TW" sz="2800" dirty="0" smtClean="0"/>
              <a:t>: metrics that provider strives to meet</a:t>
            </a:r>
          </a:p>
          <a:p>
            <a:r>
              <a:rPr lang="en-US" altLang="zh-TW" sz="2800" b="1" dirty="0" smtClean="0"/>
              <a:t>Service guarantee time period</a:t>
            </a:r>
            <a:r>
              <a:rPr lang="en-US" altLang="zh-TW" sz="2800" dirty="0" smtClean="0"/>
              <a:t>: duration over which a service guarantee should be met</a:t>
            </a:r>
          </a:p>
          <a:p>
            <a:r>
              <a:rPr lang="en-US" altLang="zh-TW" sz="2800" b="1" dirty="0" smtClean="0"/>
              <a:t>Service guarantee granularity</a:t>
            </a:r>
            <a:r>
              <a:rPr lang="en-US" altLang="zh-TW" sz="2800" dirty="0" smtClean="0"/>
              <a:t>: resource scale on a service guarantee</a:t>
            </a:r>
          </a:p>
          <a:p>
            <a:r>
              <a:rPr lang="en-US" altLang="zh-TW" sz="2800" b="1" dirty="0" smtClean="0"/>
              <a:t>Service guarantee exclusions</a:t>
            </a:r>
          </a:p>
          <a:p>
            <a:r>
              <a:rPr lang="en-US" altLang="zh-TW" sz="2800" b="1" dirty="0" smtClean="0"/>
              <a:t>Service credit</a:t>
            </a:r>
            <a:r>
              <a:rPr lang="en-US" altLang="zh-TW" sz="2800" dirty="0" smtClean="0"/>
              <a:t>: the amount credited to customer if service guarantee is not met</a:t>
            </a:r>
          </a:p>
          <a:p>
            <a:r>
              <a:rPr lang="en-US" altLang="zh-TW" sz="2800" b="1" dirty="0" smtClean="0"/>
              <a:t>Service violation measurement and reporting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30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Amazon</a:t>
            </a:r>
          </a:p>
          <a:p>
            <a:r>
              <a:rPr lang="en-US" altLang="zh-TW" sz="2800" dirty="0" smtClean="0"/>
              <a:t>Windows Azure</a:t>
            </a:r>
          </a:p>
          <a:p>
            <a:r>
              <a:rPr lang="en-US" altLang="zh-TW" sz="2800" dirty="0" smtClean="0"/>
              <a:t>Rackspace</a:t>
            </a:r>
          </a:p>
          <a:p>
            <a:r>
              <a:rPr lang="en-US" altLang="zh-TW" sz="2800" dirty="0" err="1" smtClean="0"/>
              <a:t>Terremark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vCloud</a:t>
            </a:r>
            <a:r>
              <a:rPr lang="en-US" altLang="zh-TW" sz="2800" dirty="0" smtClean="0"/>
              <a:t> Express</a:t>
            </a:r>
          </a:p>
          <a:p>
            <a:r>
              <a:rPr lang="en-US" altLang="zh-TW" sz="2800" dirty="0" smtClean="0"/>
              <a:t>Storm on Demand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31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Amazon (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provider)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offer compute (EC2) and storage (S3) services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provide remote disk capability, called Elastic Block Store (EBS)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provide a </a:t>
            </a:r>
            <a:r>
              <a:rPr lang="en-US" altLang="zh-TW" sz="2800" dirty="0" err="1" smtClean="0"/>
              <a:t>SimpleDB</a:t>
            </a:r>
            <a:r>
              <a:rPr lang="en-US" altLang="zh-TW" sz="2800" dirty="0" smtClean="0"/>
              <a:t>, a simplified database service</a:t>
            </a:r>
          </a:p>
          <a:p>
            <a:pPr marL="0" indent="0">
              <a:buNone/>
            </a:pPr>
            <a:r>
              <a:rPr lang="en-US" altLang="zh-TW" sz="2800" dirty="0" smtClean="0"/>
              <a:t>    - Only EC2 and S3 are backed by SLAs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363" y="4797152"/>
            <a:ext cx="3565274" cy="100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-20397" y="64886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resource: https://www.amazon.com/clouddrive/home/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37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Windows Azure (</a:t>
            </a:r>
            <a:r>
              <a:rPr lang="en-US" altLang="zh-TW" sz="2800" dirty="0" err="1" smtClean="0"/>
              <a:t>PaaS</a:t>
            </a:r>
            <a:r>
              <a:rPr lang="en-US" altLang="zh-TW" sz="2800" dirty="0" smtClean="0"/>
              <a:t> and 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provider)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offer compute (Azure Compute) and storage (Azure Storage) services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Azure Compute offers three types of services: web, worker and a VM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provide remote disks (Azure Drive)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-20397" y="64886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resource: https://www.facebook.com/microsoftazure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490" y="4797152"/>
            <a:ext cx="1953020" cy="1007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1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Rackspace (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provider)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provide compute instances similar to Amazon EC2 and VM role of Azure (Cloud Servers)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responsible for applying software and security patches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provide storage service (Cloud Files), stored files are internally replicated by Rackspace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-20397" y="64886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resource: http://www.rackspace.com/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0" y="4725144"/>
            <a:ext cx="3240360" cy="11464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1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err="1" smtClean="0"/>
              <a:t>Terremark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vCloud</a:t>
            </a:r>
            <a:r>
              <a:rPr lang="en-US" altLang="zh-TW" sz="2800" dirty="0" smtClean="0"/>
              <a:t> Express (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provider)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similar to EC2, VM role of Azure, and Rackspace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does not provide specialized storage service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-20398" y="6488668"/>
            <a:ext cx="91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resource: https://community.vcloudexpress.terremark.com/en-us/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930" y="3861048"/>
            <a:ext cx="2776140" cy="120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1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Cloud Providers Considered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Storm on Demand (</a:t>
            </a:r>
            <a:r>
              <a:rPr lang="en-US" altLang="zh-TW" sz="2800" dirty="0" err="1" smtClean="0"/>
              <a:t>IaaS</a:t>
            </a:r>
            <a:r>
              <a:rPr lang="en-US" altLang="zh-TW" sz="2800" dirty="0" smtClean="0"/>
              <a:t> provider)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- similar to EC2, VM role of Azure, Rackspace, and </a:t>
            </a:r>
            <a:r>
              <a:rPr lang="en-US" altLang="zh-TW" sz="2800" dirty="0" err="1" smtClean="0"/>
              <a:t>Terremark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vCloud</a:t>
            </a:r>
            <a:r>
              <a:rPr lang="en-US" altLang="zh-TW" sz="2800" dirty="0" smtClean="0"/>
              <a:t> Express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-20397" y="64886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resource: http://www.stormondemand.com/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2971800" cy="1352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84EB-3C27-46ED-B3F5-22EE43C5A1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41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565</Words>
  <Application>Microsoft Office PowerPoint</Application>
  <PresentationFormat>如螢幕大小 (4:3)</PresentationFormat>
  <Paragraphs>84</Paragraphs>
  <Slides>13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Cloud SLAs: Present and Future</vt:lpstr>
      <vt:lpstr>Introduction</vt:lpstr>
      <vt:lpstr>Anatomy of a Typical Cloud SLA</vt:lpstr>
      <vt:lpstr>Cloud Providers Considered</vt:lpstr>
      <vt:lpstr>Cloud Providers Considered</vt:lpstr>
      <vt:lpstr>Cloud Providers Considered</vt:lpstr>
      <vt:lpstr>Cloud Providers Considered</vt:lpstr>
      <vt:lpstr>Cloud Providers Considered</vt:lpstr>
      <vt:lpstr>Cloud Providers Considered</vt:lpstr>
      <vt:lpstr>PowerPoint 簡報</vt:lpstr>
      <vt:lpstr>PowerPoint 簡報</vt:lpstr>
      <vt:lpstr>Highlights of SLA Comparison</vt:lpstr>
      <vt:lpstr>Future of Cloud SLAs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Laura</dc:creator>
  <cp:lastModifiedBy>Laura</cp:lastModifiedBy>
  <cp:revision>61</cp:revision>
  <dcterms:created xsi:type="dcterms:W3CDTF">2014-07-27T03:25:12Z</dcterms:created>
  <dcterms:modified xsi:type="dcterms:W3CDTF">2014-07-28T06:03:10Z</dcterms:modified>
</cp:coreProperties>
</file>