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6" r:id="rId9"/>
    <p:sldId id="261" r:id="rId10"/>
    <p:sldId id="267" r:id="rId11"/>
    <p:sldId id="268" r:id="rId12"/>
    <p:sldId id="262" r:id="rId13"/>
    <p:sldId id="270" r:id="rId14"/>
    <p:sldId id="269" r:id="rId15"/>
    <p:sldId id="271" r:id="rId16"/>
    <p:sldId id="263" r:id="rId17"/>
    <p:sldId id="272" r:id="rId18"/>
    <p:sldId id="273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OpenSession</a:t>
            </a:r>
            <a:r>
              <a:rPr lang="en-US" altLang="zh-TW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: SDN-based Cross-layer Multi-stream Management Protocol for 3D </a:t>
            </a:r>
            <a:r>
              <a:rPr lang="en-US" altLang="zh-TW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Teleimmersion</a:t>
            </a:r>
            <a:endParaRPr lang="zh-TW" altLang="en-US" dirty="0">
              <a:latin typeface="Cambria Math" panose="020405030504060302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408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OpenSession</a:t>
            </a:r>
            <a:r>
              <a:rPr lang="en-US" altLang="zh-TW" dirty="0"/>
              <a:t>: Protocol and </a:t>
            </a:r>
            <a:r>
              <a:rPr lang="en-US" altLang="zh-TW" dirty="0" smtClean="0"/>
              <a:t>Functionalities (cont.)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Seamless session adaptation</a:t>
                </a:r>
              </a:p>
              <a:p>
                <a:pPr lvl="1"/>
                <a:r>
                  <a:rPr lang="en-US" altLang="zh-TW" dirty="0" smtClean="0"/>
                  <a:t>Seamless route update problem</a:t>
                </a:r>
              </a:p>
              <a:p>
                <a:pPr lvl="2"/>
                <a:r>
                  <a:rPr lang="en-US" altLang="zh-TW" dirty="0" smtClean="0"/>
                  <a:t>overloading when redundant streams are transmitted to any participating site</a:t>
                </a:r>
              </a:p>
              <a:p>
                <a:pPr lvl="2"/>
                <a:r>
                  <a:rPr lang="en-US" altLang="zh-TW" dirty="0" err="1" smtClean="0"/>
                  <a:t>disconnectivity</a:t>
                </a:r>
                <a:r>
                  <a:rPr lang="en-US" altLang="zh-TW" dirty="0" smtClean="0"/>
                  <a:t> when streams are temporarily unavailable.</a:t>
                </a:r>
              </a:p>
              <a:p>
                <a:pPr lvl="1"/>
                <a:r>
                  <a:rPr lang="en-US" altLang="zh-TW" dirty="0" smtClean="0"/>
                  <a:t>Route update problem formulation</a:t>
                </a:r>
              </a:p>
              <a:p>
                <a:pPr lvl="2"/>
                <a:r>
                  <a:rPr lang="en-US" altLang="zh-TW" dirty="0" smtClean="0"/>
                  <a:t>The graph is </a:t>
                </a:r>
                <a:r>
                  <a:rPr lang="en-US" altLang="zh-TW" dirty="0" err="1" smtClean="0"/>
                  <a:t>repesented</a:t>
                </a:r>
                <a:r>
                  <a:rPr lang="en-US" altLang="zh-TW" dirty="0" smtClean="0"/>
                  <a:t> by a connectivity matrix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altLang="zh-TW" b="0" i="1" smtClean="0">
                            <a:latin typeface="Cambria Math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altLang="zh-TW" dirty="0" smtClean="0"/>
                  <a:t>,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altLang="zh-TW" i="1">
                            <a:latin typeface="Cambria Math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altLang="zh-TW" dirty="0" smtClean="0"/>
                  <a:t>[</a:t>
                </a:r>
                <a:r>
                  <a:rPr lang="en-US" altLang="zh-TW" dirty="0" err="1" smtClean="0"/>
                  <a:t>i</a:t>
                </a:r>
                <a:r>
                  <a:rPr lang="en-US" altLang="zh-TW" dirty="0" smtClean="0"/>
                  <a:t>][j]=1 if Site-</a:t>
                </a:r>
                <a:r>
                  <a:rPr lang="en-US" altLang="zh-TW" dirty="0" err="1" smtClean="0"/>
                  <a:t>i</a:t>
                </a:r>
                <a:r>
                  <a:rPr lang="en-US" altLang="zh-TW" dirty="0" smtClean="0"/>
                  <a:t> forwards streams S to Site-j, otherwise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altLang="zh-TW" i="1">
                            <a:latin typeface="Cambria Math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altLang="zh-TW" dirty="0"/>
                  <a:t>[</a:t>
                </a:r>
                <a:r>
                  <a:rPr lang="en-US" altLang="zh-TW" dirty="0" err="1"/>
                  <a:t>i</a:t>
                </a:r>
                <a:r>
                  <a:rPr lang="en-US" altLang="zh-TW" dirty="0"/>
                  <a:t>][j</a:t>
                </a:r>
                <a:r>
                  <a:rPr lang="en-US" altLang="zh-TW" dirty="0" smtClean="0"/>
                  <a:t>]=0.</a:t>
                </a:r>
              </a:p>
              <a:p>
                <a:pPr lvl="2"/>
                <a:r>
                  <a:rPr lang="en-US" altLang="zh-TW" dirty="0" smtClean="0"/>
                  <a:t>Graph transformation problem: Transform         to            for each stream S, where         </a:t>
                </a:r>
                <a:r>
                  <a:rPr lang="en-US" altLang="zh-TW" dirty="0" smtClean="0">
                    <a:sym typeface="Symbol"/>
                  </a:rPr>
                  <a:t></a:t>
                </a:r>
                <a:r>
                  <a:rPr lang="en-US" altLang="zh-TW" dirty="0" smtClean="0"/>
                  <a:t>           .</a:t>
                </a: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27" t="-1001" r="-12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81128"/>
            <a:ext cx="5143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590652"/>
            <a:ext cx="6381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618" y="4963641"/>
            <a:ext cx="5143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38188"/>
            <a:ext cx="6381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451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OpenSession</a:t>
            </a:r>
            <a:r>
              <a:rPr lang="en-US" altLang="zh-TW" dirty="0"/>
              <a:t>: Protocol and </a:t>
            </a:r>
            <a:r>
              <a:rPr lang="en-US" altLang="zh-TW" dirty="0" smtClean="0"/>
              <a:t>Functionalities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Seamless session adaptation</a:t>
            </a:r>
          </a:p>
          <a:p>
            <a:pPr lvl="1"/>
            <a:r>
              <a:rPr lang="en-US" altLang="zh-TW" dirty="0" smtClean="0"/>
              <a:t>Route update solution overview</a:t>
            </a:r>
          </a:p>
          <a:p>
            <a:pPr lvl="2"/>
            <a:r>
              <a:rPr lang="en-US" altLang="zh-TW" dirty="0" smtClean="0"/>
              <a:t>Consider an additional packet header field (</a:t>
            </a:r>
            <a:r>
              <a:rPr lang="el-GR" altLang="zh-TW" dirty="0" smtClean="0"/>
              <a:t>η</a:t>
            </a:r>
            <a:r>
              <a:rPr lang="en-US" altLang="zh-TW" dirty="0" smtClean="0"/>
              <a:t>) in the FT match entry.</a:t>
            </a:r>
          </a:p>
          <a:p>
            <a:pPr lvl="2"/>
            <a:r>
              <a:rPr lang="en-US" altLang="zh-TW" dirty="0" smtClean="0"/>
              <a:t>Deleting obsolete rules: old rule that become obsolete are automatically deleted using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-defined timeout primitive.</a:t>
            </a:r>
          </a:p>
          <a:p>
            <a:pPr lvl="1"/>
            <a:r>
              <a:rPr lang="en-US" altLang="zh-TW" dirty="0" err="1" smtClean="0"/>
              <a:t>OpenSession</a:t>
            </a:r>
            <a:r>
              <a:rPr lang="en-US" altLang="zh-TW" dirty="0" smtClean="0"/>
              <a:t> route update algorithm</a:t>
            </a:r>
          </a:p>
          <a:p>
            <a:pPr lvl="2"/>
            <a:r>
              <a:rPr lang="en-US" altLang="zh-TW" dirty="0" smtClean="0"/>
              <a:t>First, we need to specify </a:t>
            </a:r>
            <a:r>
              <a:rPr lang="el-GR" altLang="zh-TW" dirty="0" smtClean="0"/>
              <a:t>η</a:t>
            </a:r>
            <a:r>
              <a:rPr lang="en-US" altLang="zh-TW" dirty="0" smtClean="0"/>
              <a:t> each time when a route update happens</a:t>
            </a:r>
          </a:p>
          <a:p>
            <a:pPr lvl="2"/>
            <a:r>
              <a:rPr lang="en-US" altLang="zh-TW" dirty="0" smtClean="0"/>
              <a:t>Secondly, FT entries in the remote sites should be updated before updating FT entries at the source site.</a:t>
            </a:r>
          </a:p>
          <a:p>
            <a:pPr lvl="1"/>
            <a:r>
              <a:rPr lang="en-US" altLang="zh-TW" dirty="0" smtClean="0"/>
              <a:t>Multi-stream route update</a:t>
            </a:r>
          </a:p>
          <a:p>
            <a:pPr lvl="2"/>
            <a:r>
              <a:rPr lang="en-US" altLang="zh-TW" dirty="0" smtClean="0"/>
              <a:t>All modified streaming paths are done in parallel</a:t>
            </a:r>
          </a:p>
          <a:p>
            <a:pPr lvl="2"/>
            <a:r>
              <a:rPr lang="en-US" altLang="zh-TW" dirty="0" smtClean="0"/>
              <a:t>Route update can be dependent if the update routes overlap at any sites</a:t>
            </a:r>
          </a:p>
        </p:txBody>
      </p:sp>
    </p:spTree>
    <p:extLst>
      <p:ext uri="{BB962C8B-B14F-4D97-AF65-F5344CB8AC3E}">
        <p14:creationId xmlns:p14="http://schemas.microsoft.com/office/powerpoint/2010/main" val="2255058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Evaluation: Real 3DTI Setup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Setup 4 3DTI sites in different types of network</a:t>
            </a:r>
          </a:p>
          <a:p>
            <a:r>
              <a:rPr lang="en-US" altLang="zh-TW" dirty="0" smtClean="0"/>
              <a:t>Each site contains 8 video streams</a:t>
            </a:r>
          </a:p>
          <a:p>
            <a:r>
              <a:rPr lang="en-US" altLang="zh-TW" dirty="0" smtClean="0"/>
              <a:t>Read streams from stored files of a 1-hour session</a:t>
            </a:r>
          </a:p>
          <a:p>
            <a:r>
              <a:rPr lang="en-US" altLang="zh-TW" dirty="0" smtClean="0"/>
              <a:t>Implement SWC as a module of Floodlight controller</a:t>
            </a:r>
          </a:p>
          <a:p>
            <a:r>
              <a:rPr lang="en-US" altLang="zh-TW" dirty="0" smtClean="0"/>
              <a:t>Initially, all sites request the same set of the streams</a:t>
            </a:r>
          </a:p>
          <a:p>
            <a:r>
              <a:rPr lang="en-US" altLang="zh-TW" dirty="0" smtClean="0"/>
              <a:t>Compare the </a:t>
            </a:r>
            <a:r>
              <a:rPr lang="en-US" altLang="zh-TW" dirty="0" err="1" smtClean="0"/>
              <a:t>OpenSession</a:t>
            </a:r>
            <a:r>
              <a:rPr lang="en-US" altLang="zh-TW" dirty="0" smtClean="0"/>
              <a:t> performance with a no </a:t>
            </a:r>
            <a:r>
              <a:rPr lang="en-US" altLang="zh-TW" dirty="0" err="1" smtClean="0"/>
              <a:t>OpenSession</a:t>
            </a:r>
            <a:r>
              <a:rPr lang="en-US" altLang="zh-TW" dirty="0" smtClean="0"/>
              <a:t> case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46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Evaluation: Real 3DTI Setup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Performance metrics</a:t>
            </a:r>
          </a:p>
          <a:p>
            <a:pPr lvl="1"/>
            <a:r>
              <a:rPr lang="en-US" altLang="zh-TW" dirty="0" smtClean="0"/>
              <a:t>Local bandwidth</a:t>
            </a:r>
          </a:p>
          <a:p>
            <a:pPr lvl="2"/>
            <a:r>
              <a:rPr lang="en-US" altLang="zh-TW" dirty="0" smtClean="0"/>
              <a:t>How much bandwidth we use within local network between gateway and 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 at each site. (55% reduction)</a:t>
            </a:r>
          </a:p>
          <a:p>
            <a:pPr lvl="2"/>
            <a:r>
              <a:rPr lang="en-US" altLang="zh-TW" dirty="0" smtClean="0"/>
              <a:t>How much bandwidth we use within local network for remote streams (35% reduction)</a:t>
            </a:r>
          </a:p>
          <a:p>
            <a:pPr lvl="1"/>
            <a:r>
              <a:rPr lang="en-US" altLang="zh-TW" dirty="0" smtClean="0"/>
              <a:t>Processing load</a:t>
            </a:r>
          </a:p>
          <a:p>
            <a:pPr lvl="2"/>
            <a:r>
              <a:rPr lang="en-US" altLang="zh-TW" dirty="0" smtClean="0"/>
              <a:t>Processing load of the gateway include stream receiving, scheduling, and forwarding load of the application. (improve by 42%)</a:t>
            </a:r>
          </a:p>
          <a:p>
            <a:pPr lvl="1"/>
            <a:r>
              <a:rPr lang="en-US" altLang="zh-TW" dirty="0" smtClean="0"/>
              <a:t>End-to-end delay</a:t>
            </a:r>
          </a:p>
          <a:p>
            <a:pPr lvl="2"/>
            <a:r>
              <a:rPr lang="en-US" altLang="zh-TW" dirty="0" smtClean="0"/>
              <a:t>Network transmission delay. (45% gain)</a:t>
            </a:r>
          </a:p>
        </p:txBody>
      </p:sp>
    </p:spTree>
    <p:extLst>
      <p:ext uri="{BB962C8B-B14F-4D97-AF65-F5344CB8AC3E}">
        <p14:creationId xmlns:p14="http://schemas.microsoft.com/office/powerpoint/2010/main" val="3150952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Evaluation: Real 3DTI </a:t>
            </a:r>
            <a:r>
              <a:rPr lang="en-US" altLang="zh-TW" dirty="0" smtClean="0"/>
              <a:t>Setup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4" y="1556792"/>
            <a:ext cx="9029700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96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Evaluation: Real 3DTI Setup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Impact of view changes</a:t>
            </a:r>
          </a:p>
          <a:p>
            <a:pPr lvl="1"/>
            <a:r>
              <a:rPr lang="en-US" altLang="zh-TW" dirty="0" smtClean="0"/>
              <a:t>View change latency</a:t>
            </a:r>
          </a:p>
          <a:p>
            <a:pPr lvl="2"/>
            <a:r>
              <a:rPr lang="en-US" altLang="zh-TW" dirty="0" smtClean="0"/>
              <a:t>In </a:t>
            </a:r>
            <a:r>
              <a:rPr lang="en-US" altLang="zh-TW" dirty="0" err="1" smtClean="0"/>
              <a:t>OpenSession</a:t>
            </a:r>
            <a:r>
              <a:rPr lang="en-US" altLang="zh-TW" dirty="0" smtClean="0"/>
              <a:t>, the view change latency involves some setups for updating considering the impact on victim sites.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View change resiliency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3" b="13849"/>
          <a:stretch/>
        </p:blipFill>
        <p:spPr bwMode="auto">
          <a:xfrm>
            <a:off x="1495798" y="3144350"/>
            <a:ext cx="4824535" cy="172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355" y="5373216"/>
            <a:ext cx="5296869" cy="101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8407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Evaluation: </a:t>
            </a:r>
            <a:r>
              <a:rPr lang="en-US" altLang="zh-TW" dirty="0" err="1" smtClean="0"/>
              <a:t>PlanetLab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Consider three overlay construction approaches</a:t>
            </a:r>
          </a:p>
          <a:p>
            <a:pPr lvl="1"/>
            <a:r>
              <a:rPr lang="en-US" altLang="zh-TW" dirty="0" smtClean="0"/>
              <a:t>Random</a:t>
            </a:r>
          </a:p>
          <a:p>
            <a:pPr lvl="2"/>
            <a:r>
              <a:rPr lang="en-US" altLang="zh-TW" dirty="0" smtClean="0"/>
              <a:t>A random multi-stream topology is constructed during initial session. </a:t>
            </a:r>
          </a:p>
          <a:p>
            <a:pPr lvl="2"/>
            <a:r>
              <a:rPr lang="en-US" altLang="zh-TW" dirty="0" smtClean="0"/>
              <a:t>During view changes, streaming sources are selected randomly</a:t>
            </a:r>
          </a:p>
          <a:p>
            <a:pPr lvl="1"/>
            <a:r>
              <a:rPr lang="en-US" altLang="zh-TW" dirty="0" err="1" smtClean="0"/>
              <a:t>ViewCast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Multi-stream topology is constructed considering the stream priority during initial session.</a:t>
            </a:r>
          </a:p>
          <a:p>
            <a:pPr lvl="2"/>
            <a:r>
              <a:rPr lang="en-US" altLang="zh-TW" dirty="0" smtClean="0"/>
              <a:t>During view changes, the higher priority streams are restored first.</a:t>
            </a:r>
          </a:p>
          <a:p>
            <a:pPr lvl="1"/>
            <a:r>
              <a:rPr lang="en-US" altLang="zh-TW" dirty="0" smtClean="0"/>
              <a:t>OSM</a:t>
            </a:r>
          </a:p>
          <a:p>
            <a:pPr lvl="2"/>
            <a:r>
              <a:rPr lang="en-US" altLang="zh-TW" dirty="0" smtClean="0"/>
              <a:t>The initial multi-stream topology is constructed using evolutionary optimization to ensure optimized overlay considering stream priority</a:t>
            </a:r>
          </a:p>
          <a:p>
            <a:pPr lvl="2"/>
            <a:r>
              <a:rPr lang="en-US" altLang="zh-TW" dirty="0" smtClean="0"/>
              <a:t>Optimal streaming paths are selected during view changes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3900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Evaluation: </a:t>
            </a:r>
            <a:r>
              <a:rPr lang="en-US" altLang="zh-TW" dirty="0" err="1" smtClean="0"/>
              <a:t>PlanetLab</a:t>
            </a:r>
            <a:r>
              <a:rPr lang="en-US" altLang="zh-TW" dirty="0" smtClean="0"/>
              <a:t>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652462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4058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Evaluation: </a:t>
            </a:r>
            <a:r>
              <a:rPr lang="en-US" altLang="zh-TW" dirty="0" err="1"/>
              <a:t>PlanetLab</a:t>
            </a:r>
            <a:r>
              <a:rPr lang="en-US" altLang="zh-TW" dirty="0"/>
              <a:t>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6467475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05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3D </a:t>
            </a:r>
            <a:r>
              <a:rPr lang="en-US" altLang="zh-TW" smtClean="0"/>
              <a:t>Teleimmersion</a:t>
            </a:r>
            <a:endParaRPr lang="en-US" altLang="zh-TW" dirty="0" smtClean="0"/>
          </a:p>
          <a:p>
            <a:r>
              <a:rPr lang="en-US" altLang="zh-TW" dirty="0" smtClean="0"/>
              <a:t>Motivations</a:t>
            </a:r>
          </a:p>
          <a:p>
            <a:r>
              <a:rPr lang="en-US" altLang="zh-TW" dirty="0" smtClean="0"/>
              <a:t>Challenges</a:t>
            </a:r>
          </a:p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: Framework</a:t>
            </a:r>
          </a:p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Protocol and Functionalities</a:t>
            </a:r>
          </a:p>
          <a:p>
            <a:r>
              <a:rPr lang="en-US" altLang="zh-TW" dirty="0" smtClean="0"/>
              <a:t>Evaluation</a:t>
            </a:r>
          </a:p>
          <a:p>
            <a:pPr lvl="1"/>
            <a:r>
              <a:rPr lang="en-US" altLang="zh-TW" dirty="0" smtClean="0"/>
              <a:t>Real 3DTI Setup</a:t>
            </a:r>
          </a:p>
          <a:p>
            <a:pPr lvl="1"/>
            <a:r>
              <a:rPr lang="en-US" altLang="zh-TW" dirty="0" err="1" smtClean="0"/>
              <a:t>PlanetLab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84099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 surge of interest on </a:t>
            </a:r>
            <a:r>
              <a:rPr lang="en-US" altLang="zh-TW" dirty="0" err="1" smtClean="0"/>
              <a:t>telepresence</a:t>
            </a:r>
            <a:r>
              <a:rPr lang="en-US" altLang="zh-TW" dirty="0" smtClean="0"/>
              <a:t> video collaborative technologies over the past years.</a:t>
            </a:r>
          </a:p>
          <a:p>
            <a:r>
              <a:rPr lang="en-US" altLang="zh-TW" dirty="0" smtClean="0"/>
              <a:t>The emerging of 3D </a:t>
            </a:r>
            <a:r>
              <a:rPr lang="en-US" altLang="zh-TW" dirty="0" err="1" smtClean="0"/>
              <a:t>teleimmersion</a:t>
            </a:r>
            <a:r>
              <a:rPr lang="en-US" altLang="zh-TW" dirty="0" smtClean="0"/>
              <a:t> (3DTI) technology provides full-body </a:t>
            </a:r>
            <a:r>
              <a:rPr lang="en-US" altLang="zh-TW" dirty="0" err="1" smtClean="0"/>
              <a:t>interation</a:t>
            </a:r>
            <a:r>
              <a:rPr lang="en-US" altLang="zh-TW" dirty="0" smtClean="0"/>
              <a:t> of physical activities in a shared virtual environment.</a:t>
            </a:r>
          </a:p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 decouples application layer data and control plane functionalities and partially offloads the data plane functionalities to network layer switches</a:t>
            </a:r>
          </a:p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 leverages support from Software-defined network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737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3D </a:t>
            </a:r>
            <a:r>
              <a:rPr lang="en-US" altLang="zh-TW" dirty="0" err="1" smtClean="0"/>
              <a:t>Teleimmersion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3DTI application model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584835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697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Benefits</a:t>
            </a:r>
          </a:p>
          <a:p>
            <a:pPr lvl="1"/>
            <a:r>
              <a:rPr lang="en-US" altLang="zh-TW" dirty="0" smtClean="0"/>
              <a:t>Local bandwidth</a:t>
            </a:r>
          </a:p>
          <a:p>
            <a:pPr lvl="2"/>
            <a:r>
              <a:rPr lang="en-US" altLang="zh-TW" dirty="0" err="1" smtClean="0"/>
              <a:t>OpenSession</a:t>
            </a:r>
            <a:r>
              <a:rPr lang="en-US" altLang="zh-TW" dirty="0" smtClean="0"/>
              <a:t> introduces a significant reduction of 3DTI bandwidth within local network of participating sites since the stream replication and forwarding is done by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switch.</a:t>
            </a:r>
          </a:p>
          <a:p>
            <a:pPr lvl="1"/>
            <a:r>
              <a:rPr lang="en-US" altLang="zh-TW" dirty="0" smtClean="0"/>
              <a:t>End-to-end delay</a:t>
            </a:r>
          </a:p>
          <a:p>
            <a:pPr lvl="2"/>
            <a:r>
              <a:rPr lang="en-US" altLang="zh-TW" dirty="0" smtClean="0"/>
              <a:t>Since the forwarding of stream is done by network switch, the end-to-end delays are reduced.</a:t>
            </a:r>
          </a:p>
          <a:p>
            <a:pPr lvl="1"/>
            <a:r>
              <a:rPr lang="en-US" altLang="zh-TW" dirty="0" smtClean="0"/>
              <a:t>Processing load</a:t>
            </a:r>
          </a:p>
          <a:p>
            <a:pPr lvl="2"/>
            <a:r>
              <a:rPr lang="en-US" altLang="zh-TW" dirty="0" smtClean="0"/>
              <a:t>In </a:t>
            </a:r>
            <a:r>
              <a:rPr lang="en-US" altLang="zh-TW" dirty="0" err="1" smtClean="0"/>
              <a:t>OpenSession</a:t>
            </a:r>
            <a:r>
              <a:rPr lang="en-US" altLang="zh-TW" dirty="0" smtClean="0"/>
              <a:t>, the network layer is responsible for streams replication and forwarding, so the application layer is not impacted by the increase of number of participants of a stream.</a:t>
            </a:r>
          </a:p>
          <a:p>
            <a:pPr lvl="1"/>
            <a:r>
              <a:rPr lang="en-US" altLang="zh-TW" dirty="0" smtClean="0"/>
              <a:t>System resiliency</a:t>
            </a:r>
          </a:p>
          <a:p>
            <a:pPr lvl="2"/>
            <a:r>
              <a:rPr lang="en-US" altLang="zh-TW" dirty="0" smtClean="0"/>
              <a:t>Since the multicast forwarding is separated from the application layer, the failure of an application gateway does not interfere the real-time collaborative experience among other participating sites.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776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1046" y="1556792"/>
            <a:ext cx="7467600" cy="31249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Per-stream differentiation</a:t>
            </a:r>
          </a:p>
          <a:p>
            <a:pPr lvl="1"/>
            <a:r>
              <a:rPr lang="en-US" altLang="zh-TW" dirty="0" smtClean="0"/>
              <a:t>To forward stream at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switches according to multi-stream overlay distribution graphs, </a:t>
            </a:r>
            <a:r>
              <a:rPr lang="en-US" altLang="zh-TW" dirty="0" err="1" smtClean="0"/>
              <a:t>OpenSession</a:t>
            </a:r>
            <a:r>
              <a:rPr lang="en-US" altLang="zh-TW" dirty="0" smtClean="0"/>
              <a:t> must ensure differentiation of network packets at the switches.</a:t>
            </a:r>
          </a:p>
          <a:p>
            <a:r>
              <a:rPr lang="en-US" altLang="zh-TW" dirty="0" smtClean="0"/>
              <a:t>Overlay to flow table mapping</a:t>
            </a:r>
          </a:p>
          <a:p>
            <a:pPr lvl="1"/>
            <a:r>
              <a:rPr lang="en-US" altLang="zh-TW" dirty="0" smtClean="0"/>
              <a:t>Ensure that flow table rules are consistently installed at all the participating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switches.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7" y="4494609"/>
            <a:ext cx="37242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內容版面配置區 2"/>
          <p:cNvSpPr txBox="1">
            <a:spLocks/>
          </p:cNvSpPr>
          <p:nvPr/>
        </p:nvSpPr>
        <p:spPr>
          <a:xfrm>
            <a:off x="467544" y="4479396"/>
            <a:ext cx="5184576" cy="233398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 smtClean="0"/>
              <a:t>Seamless view change</a:t>
            </a:r>
          </a:p>
          <a:p>
            <a:pPr lvl="1"/>
            <a:r>
              <a:rPr lang="en-US" altLang="zh-TW" dirty="0" smtClean="0"/>
              <a:t>The creation of new topology and the removal of old topology for streams should be performed concurrently to ensure no transient bandwidth overloading and network </a:t>
            </a:r>
            <a:r>
              <a:rPr lang="en-US" altLang="zh-TW" dirty="0" err="1" smtClean="0"/>
              <a:t>disconnectivity</a:t>
            </a:r>
            <a:r>
              <a:rPr lang="en-US" altLang="zh-TW" dirty="0" smtClean="0"/>
              <a:t>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28979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: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 control plane consists of a three-layer session management hierarchy.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2896"/>
            <a:ext cx="612457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175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: Framework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Global session controller (GSC)</a:t>
            </a:r>
          </a:p>
          <a:p>
            <a:pPr lvl="1"/>
            <a:r>
              <a:rPr lang="en-US" altLang="zh-TW" dirty="0" smtClean="0"/>
              <a:t>Construct an optimized multi-stream overlay content distribution topology during session initiation and update (such as view changes) and send the overlay routing to the corresponding LSC.</a:t>
            </a:r>
          </a:p>
          <a:p>
            <a:pPr lvl="1"/>
            <a:r>
              <a:rPr lang="en-US" altLang="zh-TW" dirty="0" smtClean="0"/>
              <a:t>The information is represented by a session routing table or SRT</a:t>
            </a:r>
          </a:p>
          <a:p>
            <a:r>
              <a:rPr lang="en-US" altLang="zh-TW" dirty="0" smtClean="0"/>
              <a:t>Local session controller (LSC)</a:t>
            </a:r>
          </a:p>
          <a:p>
            <a:pPr lvl="1"/>
            <a:r>
              <a:rPr lang="en-US" altLang="zh-TW" dirty="0" smtClean="0"/>
              <a:t>Update session routing table (</a:t>
            </a:r>
            <a:r>
              <a:rPr lang="en-US" altLang="zh-TW" dirty="0" err="1" smtClean="0"/>
              <a:t>gSRT</a:t>
            </a:r>
            <a:r>
              <a:rPr lang="en-US" altLang="zh-TW" dirty="0" smtClean="0"/>
              <a:t>) at local gateway</a:t>
            </a:r>
          </a:p>
          <a:p>
            <a:pPr lvl="1"/>
            <a:r>
              <a:rPr lang="en-US" altLang="zh-TW" dirty="0" smtClean="0"/>
              <a:t>Forward SRT to local SWC to map it to the switch flow table (FT)</a:t>
            </a:r>
          </a:p>
          <a:p>
            <a:r>
              <a:rPr lang="en-US" altLang="zh-TW" dirty="0" smtClean="0"/>
              <a:t>Switch controller (SWC)</a:t>
            </a:r>
          </a:p>
          <a:p>
            <a:pPr lvl="1"/>
            <a:r>
              <a:rPr lang="en-US" altLang="zh-TW" dirty="0" smtClean="0"/>
              <a:t>Communicate with 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switches</a:t>
            </a:r>
          </a:p>
          <a:p>
            <a:r>
              <a:rPr lang="en-US" altLang="zh-TW" dirty="0" smtClean="0"/>
              <a:t>Data plane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45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OpenSession</a:t>
            </a:r>
            <a:r>
              <a:rPr lang="en-US" altLang="zh-TW" dirty="0" smtClean="0"/>
              <a:t>: Protocol and Functionalities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Multi-stream overlay mapping</a:t>
            </a:r>
          </a:p>
          <a:p>
            <a:pPr lvl="1"/>
            <a:r>
              <a:rPr lang="en-US" altLang="zh-TW" dirty="0" smtClean="0"/>
              <a:t>Overlay topology to SRT mapping</a:t>
            </a:r>
          </a:p>
          <a:p>
            <a:pPr lvl="2"/>
            <a:r>
              <a:rPr lang="en-US" altLang="zh-TW" dirty="0" smtClean="0"/>
              <a:t>Define the forwarding actions for each stream at each participating sites</a:t>
            </a:r>
          </a:p>
          <a:p>
            <a:pPr lvl="2"/>
            <a:r>
              <a:rPr lang="en-US" altLang="zh-TW" dirty="0" smtClean="0"/>
              <a:t>Consist of three fields: (1) Match field. (2) Forwarding action which contains a list of gateway IPs to forward the matching streams to. (3) Dirty bits which indicates whether an entry has been modified.</a:t>
            </a:r>
          </a:p>
          <a:p>
            <a:pPr lvl="1"/>
            <a:r>
              <a:rPr lang="en-US" altLang="zh-TW" dirty="0" smtClean="0"/>
              <a:t>SRT to </a:t>
            </a:r>
            <a:r>
              <a:rPr lang="en-US" altLang="zh-TW" dirty="0" err="1" smtClean="0"/>
              <a:t>gSRT</a:t>
            </a:r>
            <a:r>
              <a:rPr lang="en-US" altLang="zh-TW" dirty="0" smtClean="0"/>
              <a:t> mapping</a:t>
            </a:r>
          </a:p>
          <a:p>
            <a:pPr lvl="2"/>
            <a:r>
              <a:rPr lang="en-US" altLang="zh-TW" dirty="0" smtClean="0"/>
              <a:t>Define the forwarding responsibility for the application layer data plane at gateway</a:t>
            </a:r>
          </a:p>
          <a:p>
            <a:pPr lvl="1"/>
            <a:r>
              <a:rPr lang="en-US" altLang="zh-TW" dirty="0" smtClean="0"/>
              <a:t>SRT to FT mapping</a:t>
            </a:r>
          </a:p>
          <a:p>
            <a:pPr lvl="2"/>
            <a:r>
              <a:rPr lang="en-US" altLang="zh-TW" dirty="0" smtClean="0"/>
              <a:t>Prune SRT entry: map only dirty SRT entries and prune entries that are already in </a:t>
            </a:r>
            <a:r>
              <a:rPr lang="en-US" altLang="zh-TW" dirty="0" err="1" smtClean="0"/>
              <a:t>gSRT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Update match field</a:t>
            </a:r>
          </a:p>
          <a:p>
            <a:pPr lvl="2"/>
            <a:r>
              <a:rPr lang="en-US" altLang="zh-TW" dirty="0" smtClean="0"/>
              <a:t>Update action list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501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214</TotalTime>
  <Words>990</Words>
  <Application>Microsoft Office PowerPoint</Application>
  <PresentationFormat>如螢幕大小 (4:3)</PresentationFormat>
  <Paragraphs>117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壁窗</vt:lpstr>
      <vt:lpstr>OpenSession: SDN-based Cross-layer Multi-stream Management Protocol for 3D Teleimmersion</vt:lpstr>
      <vt:lpstr>Outline</vt:lpstr>
      <vt:lpstr>Introduction</vt:lpstr>
      <vt:lpstr>3D Teleimmersion</vt:lpstr>
      <vt:lpstr>Motivations</vt:lpstr>
      <vt:lpstr>Challenges</vt:lpstr>
      <vt:lpstr>OpenSession: Framework</vt:lpstr>
      <vt:lpstr>OpenSession: Framework (cont.)</vt:lpstr>
      <vt:lpstr>OpenSession: Protocol and Functionalities</vt:lpstr>
      <vt:lpstr>OpenSession: Protocol and Functionalities (cont.)</vt:lpstr>
      <vt:lpstr>OpenSession: Protocol and Functionalities (cont.)</vt:lpstr>
      <vt:lpstr>Evaluation: Real 3DTI Setup</vt:lpstr>
      <vt:lpstr>Evaluation: Real 3DTI Setup (cont.)</vt:lpstr>
      <vt:lpstr>Evaluation: Real 3DTI Setup (cont.)</vt:lpstr>
      <vt:lpstr>Evaluation: Real 3DTI Setup (cont.)</vt:lpstr>
      <vt:lpstr>Evaluation: PlanetLab</vt:lpstr>
      <vt:lpstr>Evaluation: PlanetLab (cont.)</vt:lpstr>
      <vt:lpstr>Evaluation: PlanetLab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OpenSession: SDN-based Cross-layer Multi-stream Management Protocol for 3D Teleimmersion</dc:title>
  <dc:creator>sylvia</dc:creator>
  <cp:lastModifiedBy>sylvia</cp:lastModifiedBy>
  <cp:revision>18</cp:revision>
  <dcterms:created xsi:type="dcterms:W3CDTF">2013-10-01T02:10:15Z</dcterms:created>
  <dcterms:modified xsi:type="dcterms:W3CDTF">2013-10-01T05:55:38Z</dcterms:modified>
</cp:coreProperties>
</file>