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77" r:id="rId4"/>
    <p:sldId id="258" r:id="rId5"/>
    <p:sldId id="321" r:id="rId6"/>
    <p:sldId id="322" r:id="rId7"/>
    <p:sldId id="278" r:id="rId8"/>
    <p:sldId id="275" r:id="rId9"/>
    <p:sldId id="289" r:id="rId10"/>
    <p:sldId id="295" r:id="rId11"/>
    <p:sldId id="298" r:id="rId12"/>
    <p:sldId id="296" r:id="rId13"/>
    <p:sldId id="297" r:id="rId14"/>
    <p:sldId id="290" r:id="rId15"/>
    <p:sldId id="299" r:id="rId16"/>
    <p:sldId id="300" r:id="rId17"/>
    <p:sldId id="301" r:id="rId18"/>
    <p:sldId id="280" r:id="rId19"/>
    <p:sldId id="259" r:id="rId20"/>
    <p:sldId id="281" r:id="rId21"/>
    <p:sldId id="260" r:id="rId22"/>
    <p:sldId id="283" r:id="rId23"/>
    <p:sldId id="308" r:id="rId24"/>
    <p:sldId id="307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285" r:id="rId34"/>
    <p:sldId id="304" r:id="rId35"/>
    <p:sldId id="288" r:id="rId36"/>
    <p:sldId id="287" r:id="rId37"/>
    <p:sldId id="325" r:id="rId38"/>
    <p:sldId id="326" r:id="rId39"/>
    <p:sldId id="320" r:id="rId40"/>
    <p:sldId id="329" r:id="rId41"/>
    <p:sldId id="332" r:id="rId42"/>
    <p:sldId id="334" r:id="rId43"/>
    <p:sldId id="340" r:id="rId44"/>
    <p:sldId id="331" r:id="rId45"/>
    <p:sldId id="330" r:id="rId46"/>
    <p:sldId id="333" r:id="rId47"/>
    <p:sldId id="338" r:id="rId48"/>
    <p:sldId id="343" r:id="rId49"/>
    <p:sldId id="342" r:id="rId50"/>
    <p:sldId id="344" r:id="rId51"/>
    <p:sldId id="282" r:id="rId52"/>
    <p:sldId id="262" r:id="rId53"/>
    <p:sldId id="339" r:id="rId54"/>
    <p:sldId id="318" r:id="rId55"/>
    <p:sldId id="345" r:id="rId56"/>
  </p:sldIdLst>
  <p:sldSz cx="9144000" cy="6858000" type="screen4x3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68" autoAdjust="0"/>
    <p:restoredTop sz="92078" autoAdjust="0"/>
  </p:normalViewPr>
  <p:slideViewPr>
    <p:cSldViewPr>
      <p:cViewPr>
        <p:scale>
          <a:sx n="60" d="100"/>
          <a:sy n="60" d="100"/>
        </p:scale>
        <p:origin x="-143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C2446A-C2F3-4C04-A3FC-082168454E5E}" type="datetimeFigureOut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5B75E1-ACBD-4C03-BAEA-3D082BBA2B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37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300" dirty="0" err="1">
                <a:solidFill>
                  <a:schemeClr val="dk1"/>
                </a:solidFill>
              </a:rPr>
              <a:t>daySlot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cpuCore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cpuSpeed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totalVirMem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usedVirMem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totalPhyMem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usedPhyMem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totalDisk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usedDisk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diskRead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diskWrite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ntwkSpeed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ntwkRx</a:t>
            </a:r>
            <a:r>
              <a:rPr lang="en-US" altLang="zh-TW" sz="1300" dirty="0">
                <a:solidFill>
                  <a:schemeClr val="dk1"/>
                </a:solidFill>
              </a:rPr>
              <a:t>, </a:t>
            </a:r>
            <a:r>
              <a:rPr lang="en-US" altLang="zh-TW" sz="1300" dirty="0" err="1">
                <a:solidFill>
                  <a:schemeClr val="dk1"/>
                </a:solidFill>
              </a:rPr>
              <a:t>ntwkTx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B75E1-ACBD-4C03-BAEA-3D082BBA2B8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74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 baseline="0">
                <a:latin typeface="Cambria Math" panose="02040503050406030204" pitchFamily="18" charset="0"/>
                <a:ea typeface="+mn-ea"/>
              </a:defRPr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Cambria Math" panose="020405030504060302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5E20C2-ABFF-4DF7-B20C-7A8A165873FA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73174-545C-4D66-9A3A-33D4CEF6D85C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8E2EB-09C7-468A-9785-12C858B5CCC0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625534-0739-4009-8E27-6F93F7EBCD65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E4CFAB-1960-4DAE-B4A2-E19136C4120D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445B-D02A-432B-AF36-EDF07FBF74B0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BD-5613-4312-A520-DBE392C63117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16717A-37FE-4415-8A10-E791AF1BD04B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1086-6718-4630-BF0A-29BC1B8BB8D0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E8FF4E1-85A2-47F5-8D46-8FF145B09840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1974B3-FE62-4354-B033-74029D9BFF89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32783D-8E5B-44CA-9D4D-E30EB7126DA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83488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179512" y="1600200"/>
            <a:ext cx="8583488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4AF5932-00DF-46EC-80D7-B40B57095D45}" type="datetime1">
              <a:rPr lang="zh-TW" altLang="en-US" smtClean="0"/>
              <a:t>2016-10-30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458200" y="97582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430768" y="116632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2400" b="1">
                <a:solidFill>
                  <a:srgbClr val="FFFFFF"/>
                </a:solidFill>
              </a:defRPr>
            </a:lvl1pPr>
          </a:lstStyle>
          <a:p>
            <a:fld id="{E632783D-8E5B-44CA-9D4D-E30EB7126DAD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0" kern="1200" cap="none" baseline="0">
          <a:solidFill>
            <a:schemeClr val="tx2"/>
          </a:solidFill>
          <a:latin typeface="Cambria" panose="02040503050406030204" pitchFamily="18" charset="0"/>
          <a:ea typeface="+mn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2547715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Cambria" panose="02040503050406030204" pitchFamily="18" charset="0"/>
                <a:ea typeface="Microsoft YaHei UI" panose="020B0503020204020204" pitchFamily="34" charset="-122"/>
              </a:rPr>
              <a:t>Predicting Resource Availability</a:t>
            </a:r>
            <a:br>
              <a:rPr lang="en-US" altLang="zh-TW" sz="3600" dirty="0" smtClean="0">
                <a:latin typeface="Cambria" panose="02040503050406030204" pitchFamily="18" charset="0"/>
                <a:ea typeface="Microsoft YaHei UI" panose="020B0503020204020204" pitchFamily="34" charset="-122"/>
              </a:rPr>
            </a:br>
            <a:r>
              <a:rPr lang="en-US" altLang="zh-TW" sz="3600" dirty="0" smtClean="0">
                <a:latin typeface="Cambria" panose="02040503050406030204" pitchFamily="18" charset="0"/>
                <a:ea typeface="Microsoft YaHei UI" panose="020B0503020204020204" pitchFamily="34" charset="-122"/>
              </a:rPr>
              <a:t>in a Multimedia Fog Computing Platform</a:t>
            </a:r>
            <a:endParaRPr lang="zh-TW" altLang="en-US" sz="3600" dirty="0"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latin typeface="Cambria" panose="02040503050406030204" pitchFamily="18" charset="0"/>
                <a:ea typeface="Microsoft YaHei UI" panose="020B0503020204020204" pitchFamily="34" charset="-122"/>
              </a:rPr>
              <a:t>Yi-Ying Huang</a:t>
            </a:r>
          </a:p>
          <a:p>
            <a:r>
              <a:rPr lang="en-US" altLang="zh-TW" sz="2400" smtClean="0">
                <a:latin typeface="Cambria" panose="02040503050406030204" pitchFamily="18" charset="0"/>
                <a:ea typeface="Microsoft YaHei UI" panose="020B0503020204020204" pitchFamily="34" charset="-122"/>
              </a:rPr>
              <a:t>October, </a:t>
            </a:r>
            <a:r>
              <a:rPr lang="en-US" altLang="zh-TW" sz="2400" dirty="0" smtClean="0">
                <a:latin typeface="Cambria" panose="02040503050406030204" pitchFamily="18" charset="0"/>
                <a:ea typeface="Microsoft YaHei UI" panose="020B0503020204020204" pitchFamily="34" charset="-122"/>
              </a:rPr>
              <a:t>2016</a:t>
            </a:r>
            <a:endParaRPr lang="zh-TW" altLang="en-US" sz="2400" dirty="0"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13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4571"/>
            <a:ext cx="8583488" cy="1143000"/>
          </a:xfrm>
        </p:spPr>
        <p:txBody>
          <a:bodyPr/>
          <a:lstStyle/>
          <a:p>
            <a:r>
              <a:rPr lang="en-US" altLang="zh-TW" dirty="0"/>
              <a:t>System Overview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025796" y="1448832"/>
            <a:ext cx="151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Fog User</a:t>
            </a:r>
            <a:endParaRPr lang="zh-TW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5796136" y="1448814"/>
            <a:ext cx="1584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Fog Device</a:t>
            </a:r>
            <a:endParaRPr lang="zh-TW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971600" y="2807330"/>
            <a:ext cx="7344816" cy="3626461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altLang="zh-TW" sz="2400" b="1" dirty="0" smtClean="0"/>
              <a:t>Main System</a:t>
            </a:r>
            <a:endParaRPr lang="zh-TW" altLang="en-US" sz="2400" b="1" dirty="0"/>
          </a:p>
        </p:txBody>
      </p:sp>
      <p:sp>
        <p:nvSpPr>
          <p:cNvPr id="37" name="矩形 36"/>
          <p:cNvSpPr/>
          <p:nvPr/>
        </p:nvSpPr>
        <p:spPr>
          <a:xfrm>
            <a:off x="6582769" y="2132856"/>
            <a:ext cx="1517623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Monitoring Data</a:t>
            </a:r>
            <a:endParaRPr lang="zh-TW" altLang="en-US" sz="2000" dirty="0"/>
          </a:p>
        </p:txBody>
      </p:sp>
      <p:sp>
        <p:nvSpPr>
          <p:cNvPr id="38" name="矩形 37"/>
          <p:cNvSpPr/>
          <p:nvPr/>
        </p:nvSpPr>
        <p:spPr>
          <a:xfrm>
            <a:off x="1691928" y="3305024"/>
            <a:ext cx="2232000" cy="77205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Completion Time Predictor</a:t>
            </a:r>
            <a:endParaRPr lang="zh-TW" altLang="en-US" sz="2000" dirty="0"/>
          </a:p>
        </p:txBody>
      </p:sp>
      <p:sp>
        <p:nvSpPr>
          <p:cNvPr id="39" name="矩形 38"/>
          <p:cNvSpPr/>
          <p:nvPr/>
        </p:nvSpPr>
        <p:spPr>
          <a:xfrm>
            <a:off x="5355328" y="3305024"/>
            <a:ext cx="2484000" cy="792089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Available Resource Predictor</a:t>
            </a:r>
            <a:endParaRPr lang="zh-TW" altLang="en-US" sz="2000" dirty="0"/>
          </a:p>
        </p:txBody>
      </p:sp>
      <p:sp>
        <p:nvSpPr>
          <p:cNvPr id="40" name="矩形 39"/>
          <p:cNvSpPr/>
          <p:nvPr/>
        </p:nvSpPr>
        <p:spPr>
          <a:xfrm>
            <a:off x="3531264" y="4581128"/>
            <a:ext cx="205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Job Scheduler</a:t>
            </a:r>
            <a:endParaRPr lang="zh-TW" altLang="en-US" sz="2000" dirty="0"/>
          </a:p>
        </p:txBody>
      </p:sp>
      <p:cxnSp>
        <p:nvCxnSpPr>
          <p:cNvPr id="48" name="直線單箭頭接點 47"/>
          <p:cNvCxnSpPr>
            <a:stCxn id="32" idx="2"/>
            <a:endCxn id="39" idx="0"/>
          </p:cNvCxnSpPr>
          <p:nvPr/>
        </p:nvCxnSpPr>
        <p:spPr>
          <a:xfrm>
            <a:off x="6588136" y="1916814"/>
            <a:ext cx="9192" cy="13882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366000" y="5373216"/>
            <a:ext cx="241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Completed Result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08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4571"/>
            <a:ext cx="8583488" cy="1143000"/>
          </a:xfrm>
        </p:spPr>
        <p:txBody>
          <a:bodyPr/>
          <a:lstStyle/>
          <a:p>
            <a:r>
              <a:rPr lang="en-US" altLang="zh-TW" dirty="0"/>
              <a:t>System Overview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025796" y="1448832"/>
            <a:ext cx="151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Fog User</a:t>
            </a:r>
            <a:endParaRPr lang="zh-TW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5796136" y="1448814"/>
            <a:ext cx="1584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Fog Device</a:t>
            </a:r>
            <a:endParaRPr lang="zh-TW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971600" y="2807330"/>
            <a:ext cx="7344816" cy="3626461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altLang="zh-TW" sz="2400" b="1" dirty="0" smtClean="0"/>
              <a:t>Main System</a:t>
            </a:r>
            <a:endParaRPr lang="zh-TW" altLang="en-US" sz="2400" b="1" dirty="0"/>
          </a:p>
        </p:txBody>
      </p:sp>
      <p:sp>
        <p:nvSpPr>
          <p:cNvPr id="37" name="矩形 36"/>
          <p:cNvSpPr/>
          <p:nvPr/>
        </p:nvSpPr>
        <p:spPr>
          <a:xfrm>
            <a:off x="6582769" y="2132856"/>
            <a:ext cx="1517623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Monitoring Data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91928" y="3305024"/>
            <a:ext cx="2232000" cy="77205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Completion Time </a:t>
            </a:r>
            <a:r>
              <a:rPr lang="en-US" altLang="zh-TW" sz="2000" dirty="0" smtClean="0"/>
              <a:t>Predictor*</a:t>
            </a:r>
            <a:endParaRPr lang="zh-TW" altLang="en-US" sz="2000" dirty="0"/>
          </a:p>
        </p:txBody>
      </p:sp>
      <p:sp>
        <p:nvSpPr>
          <p:cNvPr id="39" name="矩形 38"/>
          <p:cNvSpPr/>
          <p:nvPr/>
        </p:nvSpPr>
        <p:spPr>
          <a:xfrm>
            <a:off x="5355328" y="3305024"/>
            <a:ext cx="2484000" cy="792089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Available Resource Predictor</a:t>
            </a:r>
            <a:endParaRPr lang="zh-TW" altLang="en-US" sz="2000" dirty="0"/>
          </a:p>
        </p:txBody>
      </p:sp>
      <p:sp>
        <p:nvSpPr>
          <p:cNvPr id="40" name="矩形 39"/>
          <p:cNvSpPr/>
          <p:nvPr/>
        </p:nvSpPr>
        <p:spPr>
          <a:xfrm>
            <a:off x="3531264" y="4581128"/>
            <a:ext cx="205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Job Scheduler</a:t>
            </a:r>
            <a:endParaRPr lang="zh-TW" altLang="en-US" sz="2000" dirty="0"/>
          </a:p>
        </p:txBody>
      </p:sp>
      <p:cxnSp>
        <p:nvCxnSpPr>
          <p:cNvPr id="48" name="直線單箭頭接點 47"/>
          <p:cNvCxnSpPr>
            <a:stCxn id="32" idx="2"/>
            <a:endCxn id="39" idx="0"/>
          </p:cNvCxnSpPr>
          <p:nvPr/>
        </p:nvCxnSpPr>
        <p:spPr>
          <a:xfrm>
            <a:off x="6588136" y="1916814"/>
            <a:ext cx="9192" cy="13882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366000" y="5373216"/>
            <a:ext cx="241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Completed Result</a:t>
            </a:r>
            <a:endParaRPr lang="zh-TW" altLang="en-US" sz="200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781796" y="1916832"/>
            <a:ext cx="26132" cy="13881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接點 13"/>
          <p:cNvCxnSpPr/>
          <p:nvPr/>
        </p:nvCxnSpPr>
        <p:spPr>
          <a:xfrm rot="16200000" flipH="1">
            <a:off x="2800569" y="4084433"/>
            <a:ext cx="738054" cy="723336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接點 14"/>
          <p:cNvCxnSpPr>
            <a:stCxn id="39" idx="2"/>
          </p:cNvCxnSpPr>
          <p:nvPr/>
        </p:nvCxnSpPr>
        <p:spPr>
          <a:xfrm rot="5400000">
            <a:off x="5731290" y="3949089"/>
            <a:ext cx="718014" cy="1014063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807928" y="2059474"/>
            <a:ext cx="623246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Job</a:t>
            </a:r>
            <a:endParaRPr lang="zh-TW" altLang="en-US" sz="2000" dirty="0"/>
          </a:p>
        </p:txBody>
      </p:sp>
      <p:sp>
        <p:nvSpPr>
          <p:cNvPr id="17" name="矩形 16"/>
          <p:cNvSpPr/>
          <p:nvPr/>
        </p:nvSpPr>
        <p:spPr>
          <a:xfrm>
            <a:off x="1331640" y="4239064"/>
            <a:ext cx="1490735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Prediction Result</a:t>
            </a:r>
            <a:endParaRPr lang="zh-TW" altLang="en-US" sz="2000" dirty="0"/>
          </a:p>
        </p:txBody>
      </p:sp>
      <p:sp>
        <p:nvSpPr>
          <p:cNvPr id="18" name="矩形 17"/>
          <p:cNvSpPr/>
          <p:nvPr/>
        </p:nvSpPr>
        <p:spPr>
          <a:xfrm>
            <a:off x="6609657" y="4239064"/>
            <a:ext cx="1490735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Prediction Result</a:t>
            </a:r>
            <a:endParaRPr lang="zh-TW" altLang="en-US" sz="2000" dirty="0"/>
          </a:p>
        </p:txBody>
      </p:sp>
      <p:sp>
        <p:nvSpPr>
          <p:cNvPr id="19" name="矩形 18"/>
          <p:cNvSpPr/>
          <p:nvPr/>
        </p:nvSpPr>
        <p:spPr>
          <a:xfrm>
            <a:off x="215640" y="6433791"/>
            <a:ext cx="8928360" cy="42420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 smtClean="0"/>
              <a:t>* H</a:t>
            </a:r>
            <a:r>
              <a:rPr lang="en-US" altLang="zh-TW" sz="1600" dirty="0"/>
              <a:t>. </a:t>
            </a:r>
            <a:r>
              <a:rPr lang="en-US" altLang="zh-TW" sz="1600" dirty="0" smtClean="0"/>
              <a:t>Hong et al., </a:t>
            </a:r>
            <a:r>
              <a:rPr lang="en-US" altLang="zh-TW" sz="1600" dirty="0"/>
              <a:t>Animation rendering on multimedia fog </a:t>
            </a:r>
            <a:r>
              <a:rPr lang="en-US" altLang="zh-TW" sz="1600" dirty="0" smtClean="0"/>
              <a:t>computing platforms</a:t>
            </a:r>
            <a:r>
              <a:rPr lang="en-US" altLang="zh-TW" sz="1600" dirty="0"/>
              <a:t>. In </a:t>
            </a:r>
            <a:r>
              <a:rPr lang="en-US" altLang="zh-TW" sz="1600" i="1" dirty="0"/>
              <a:t>IEEE </a:t>
            </a:r>
            <a:r>
              <a:rPr lang="en-US" altLang="zh-TW" sz="1600" i="1" dirty="0" smtClean="0"/>
              <a:t>8</a:t>
            </a:r>
            <a:r>
              <a:rPr lang="en-US" altLang="zh-TW" sz="1600" i="1" baseline="30000" dirty="0" smtClean="0"/>
              <a:t>th</a:t>
            </a:r>
            <a:r>
              <a:rPr lang="en-US" altLang="zh-TW" sz="1600" i="1" dirty="0" smtClean="0"/>
              <a:t> </a:t>
            </a:r>
            <a:r>
              <a:rPr lang="en-US" altLang="zh-TW" sz="1600" i="1" dirty="0" err="1" smtClean="0"/>
              <a:t>CloudCom</a:t>
            </a:r>
            <a:r>
              <a:rPr lang="en-US" altLang="zh-TW" sz="1600" dirty="0" smtClean="0"/>
              <a:t>. 2016</a:t>
            </a:r>
            <a:r>
              <a:rPr lang="en-US" altLang="zh-TW" sz="1600" dirty="0"/>
              <a:t>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8377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4571"/>
            <a:ext cx="8583488" cy="1143000"/>
          </a:xfrm>
        </p:spPr>
        <p:txBody>
          <a:bodyPr/>
          <a:lstStyle/>
          <a:p>
            <a:r>
              <a:rPr lang="en-US" altLang="zh-TW" dirty="0"/>
              <a:t>System Overview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025796" y="1448832"/>
            <a:ext cx="151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Fog User</a:t>
            </a:r>
            <a:endParaRPr lang="zh-TW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5796136" y="1448814"/>
            <a:ext cx="1584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Fog Device</a:t>
            </a:r>
            <a:endParaRPr lang="zh-TW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971600" y="2807330"/>
            <a:ext cx="7344816" cy="3626461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altLang="zh-TW" sz="2400" b="1" dirty="0" smtClean="0"/>
              <a:t>Main System</a:t>
            </a:r>
            <a:endParaRPr lang="zh-TW" altLang="en-US" sz="2400" b="1" dirty="0"/>
          </a:p>
        </p:txBody>
      </p:sp>
      <p:sp>
        <p:nvSpPr>
          <p:cNvPr id="37" name="矩形 36"/>
          <p:cNvSpPr/>
          <p:nvPr/>
        </p:nvSpPr>
        <p:spPr>
          <a:xfrm>
            <a:off x="6582769" y="2132856"/>
            <a:ext cx="1517623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Monitoring Data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91928" y="3305024"/>
            <a:ext cx="2232000" cy="77205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Completion Time Predictor</a:t>
            </a:r>
            <a:endParaRPr lang="zh-TW" altLang="en-US" sz="2000" dirty="0"/>
          </a:p>
        </p:txBody>
      </p:sp>
      <p:sp>
        <p:nvSpPr>
          <p:cNvPr id="39" name="矩形 38"/>
          <p:cNvSpPr/>
          <p:nvPr/>
        </p:nvSpPr>
        <p:spPr>
          <a:xfrm>
            <a:off x="5355328" y="3305739"/>
            <a:ext cx="2484000" cy="792089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Available Resource Predictor</a:t>
            </a:r>
            <a:endParaRPr lang="zh-TW" altLang="en-US" sz="2000" dirty="0"/>
          </a:p>
        </p:txBody>
      </p:sp>
      <p:sp>
        <p:nvSpPr>
          <p:cNvPr id="40" name="矩形 39"/>
          <p:cNvSpPr/>
          <p:nvPr/>
        </p:nvSpPr>
        <p:spPr>
          <a:xfrm>
            <a:off x="3531264" y="4581128"/>
            <a:ext cx="205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Job Scheduler</a:t>
            </a:r>
            <a:endParaRPr lang="zh-TW" altLang="en-US" sz="2000" dirty="0"/>
          </a:p>
        </p:txBody>
      </p:sp>
      <p:cxnSp>
        <p:nvCxnSpPr>
          <p:cNvPr id="44" name="直線單箭頭接點 43"/>
          <p:cNvCxnSpPr>
            <a:stCxn id="30" idx="2"/>
            <a:endCxn id="38" idx="0"/>
          </p:cNvCxnSpPr>
          <p:nvPr/>
        </p:nvCxnSpPr>
        <p:spPr>
          <a:xfrm>
            <a:off x="2781796" y="1916832"/>
            <a:ext cx="26132" cy="13881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接點 45"/>
          <p:cNvCxnSpPr>
            <a:stCxn id="38" idx="2"/>
            <a:endCxn id="40" idx="1"/>
          </p:cNvCxnSpPr>
          <p:nvPr/>
        </p:nvCxnSpPr>
        <p:spPr>
          <a:xfrm rot="16200000" flipH="1">
            <a:off x="2800569" y="4084433"/>
            <a:ext cx="738054" cy="72333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20" idx="1"/>
            <a:endCxn id="20" idx="3"/>
          </p:cNvCxnSpPr>
          <p:nvPr/>
        </p:nvCxnSpPr>
        <p:spPr>
          <a:xfrm>
            <a:off x="3366000" y="5607216"/>
            <a:ext cx="2412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32" idx="2"/>
            <a:endCxn id="39" idx="0"/>
          </p:cNvCxnSpPr>
          <p:nvPr/>
        </p:nvCxnSpPr>
        <p:spPr>
          <a:xfrm>
            <a:off x="6588136" y="1916814"/>
            <a:ext cx="9192" cy="13889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接點 49"/>
          <p:cNvCxnSpPr>
            <a:stCxn id="39" idx="2"/>
            <a:endCxn id="40" idx="3"/>
          </p:cNvCxnSpPr>
          <p:nvPr/>
        </p:nvCxnSpPr>
        <p:spPr>
          <a:xfrm rot="5400000">
            <a:off x="5731646" y="3949446"/>
            <a:ext cx="717300" cy="1014064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2807928" y="2059474"/>
            <a:ext cx="623246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Job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331640" y="4239064"/>
            <a:ext cx="1490735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Prediction Result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609657" y="4239064"/>
            <a:ext cx="1490735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Prediction Result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肘形接點 4"/>
          <p:cNvCxnSpPr>
            <a:stCxn id="40" idx="0"/>
            <a:endCxn id="32" idx="1"/>
          </p:cNvCxnSpPr>
          <p:nvPr/>
        </p:nvCxnSpPr>
        <p:spPr>
          <a:xfrm rot="5400000" flipH="1" flipV="1">
            <a:off x="3727543" y="2512535"/>
            <a:ext cx="2898314" cy="1238872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366000" y="5373216"/>
            <a:ext cx="241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Completed Result</a:t>
            </a:r>
            <a:endParaRPr lang="zh-TW" altLang="en-US" sz="2000" dirty="0"/>
          </a:p>
        </p:txBody>
      </p:sp>
      <p:cxnSp>
        <p:nvCxnSpPr>
          <p:cNvPr id="9" name="肘形接點 8"/>
          <p:cNvCxnSpPr>
            <a:stCxn id="32" idx="3"/>
            <a:endCxn id="20" idx="3"/>
          </p:cNvCxnSpPr>
          <p:nvPr/>
        </p:nvCxnSpPr>
        <p:spPr>
          <a:xfrm flipH="1">
            <a:off x="5778000" y="1682814"/>
            <a:ext cx="1602136" cy="3924402"/>
          </a:xfrm>
          <a:prstGeom prst="bentConnector3">
            <a:avLst>
              <a:gd name="adj1" fmla="val -72006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接點 10"/>
          <p:cNvCxnSpPr>
            <a:stCxn id="20" idx="1"/>
            <a:endCxn id="30" idx="1"/>
          </p:cNvCxnSpPr>
          <p:nvPr/>
        </p:nvCxnSpPr>
        <p:spPr>
          <a:xfrm rot="10800000">
            <a:off x="2025796" y="1682832"/>
            <a:ext cx="1340204" cy="3924384"/>
          </a:xfrm>
          <a:prstGeom prst="bentConnector3">
            <a:avLst>
              <a:gd name="adj1" fmla="val 213972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806741" y="1232808"/>
            <a:ext cx="623246" cy="46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Job</a:t>
            </a:r>
            <a:endParaRPr lang="zh-TW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7380312" y="1106768"/>
            <a:ext cx="1507806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Completed Result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08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4571"/>
            <a:ext cx="8583488" cy="1143000"/>
          </a:xfrm>
        </p:spPr>
        <p:txBody>
          <a:bodyPr/>
          <a:lstStyle/>
          <a:p>
            <a:r>
              <a:rPr lang="en-US" altLang="zh-TW" dirty="0"/>
              <a:t>System Overview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13</a:t>
            </a:fld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2025796" y="1448832"/>
            <a:ext cx="151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Fog User</a:t>
            </a:r>
            <a:endParaRPr lang="zh-TW" altLang="en-US" sz="2000" dirty="0"/>
          </a:p>
        </p:txBody>
      </p:sp>
      <p:sp>
        <p:nvSpPr>
          <p:cNvPr id="32" name="矩形 31"/>
          <p:cNvSpPr/>
          <p:nvPr/>
        </p:nvSpPr>
        <p:spPr>
          <a:xfrm>
            <a:off x="5796136" y="1448814"/>
            <a:ext cx="1584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Fog Device</a:t>
            </a:r>
            <a:endParaRPr lang="zh-TW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971600" y="2807330"/>
            <a:ext cx="7344816" cy="3626461"/>
          </a:xfrm>
          <a:prstGeom prst="rect">
            <a:avLst/>
          </a:prstGeom>
          <a:noFill/>
          <a:ln w="1905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altLang="zh-TW" sz="2400" b="1" dirty="0" smtClean="0"/>
              <a:t>Main System</a:t>
            </a:r>
            <a:endParaRPr lang="zh-TW" altLang="en-US" sz="2400" b="1" dirty="0"/>
          </a:p>
        </p:txBody>
      </p:sp>
      <p:sp>
        <p:nvSpPr>
          <p:cNvPr id="37" name="矩形 36"/>
          <p:cNvSpPr/>
          <p:nvPr/>
        </p:nvSpPr>
        <p:spPr>
          <a:xfrm>
            <a:off x="6582769" y="2132856"/>
            <a:ext cx="1517623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Monitoring Data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91928" y="3305024"/>
            <a:ext cx="2232000" cy="77205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Completion Time Predictor</a:t>
            </a:r>
            <a:endParaRPr lang="zh-TW" altLang="en-US" sz="2000" dirty="0"/>
          </a:p>
        </p:txBody>
      </p:sp>
      <p:sp>
        <p:nvSpPr>
          <p:cNvPr id="39" name="矩形 38"/>
          <p:cNvSpPr/>
          <p:nvPr/>
        </p:nvSpPr>
        <p:spPr>
          <a:xfrm>
            <a:off x="5230767" y="3284984"/>
            <a:ext cx="2736000" cy="7920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/>
              <a:t>Available Resource Predictor</a:t>
            </a:r>
            <a:endParaRPr lang="zh-TW" altLang="en-US" sz="2000" b="1" dirty="0"/>
          </a:p>
        </p:txBody>
      </p:sp>
      <p:sp>
        <p:nvSpPr>
          <p:cNvPr id="40" name="矩形 39"/>
          <p:cNvSpPr/>
          <p:nvPr/>
        </p:nvSpPr>
        <p:spPr>
          <a:xfrm>
            <a:off x="3531264" y="4581128"/>
            <a:ext cx="205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Job Scheduler</a:t>
            </a:r>
            <a:endParaRPr lang="zh-TW" altLang="en-US" sz="2000" dirty="0"/>
          </a:p>
        </p:txBody>
      </p:sp>
      <p:cxnSp>
        <p:nvCxnSpPr>
          <p:cNvPr id="44" name="直線單箭頭接點 43"/>
          <p:cNvCxnSpPr>
            <a:stCxn id="30" idx="2"/>
            <a:endCxn id="38" idx="0"/>
          </p:cNvCxnSpPr>
          <p:nvPr/>
        </p:nvCxnSpPr>
        <p:spPr>
          <a:xfrm>
            <a:off x="2781796" y="1916832"/>
            <a:ext cx="26132" cy="13881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肘形接點 45"/>
          <p:cNvCxnSpPr>
            <a:stCxn id="38" idx="2"/>
            <a:endCxn id="40" idx="1"/>
          </p:cNvCxnSpPr>
          <p:nvPr/>
        </p:nvCxnSpPr>
        <p:spPr>
          <a:xfrm rot="16200000" flipH="1">
            <a:off x="2800569" y="4084433"/>
            <a:ext cx="738054" cy="723336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20" idx="1"/>
            <a:endCxn id="20" idx="3"/>
          </p:cNvCxnSpPr>
          <p:nvPr/>
        </p:nvCxnSpPr>
        <p:spPr>
          <a:xfrm>
            <a:off x="3366000" y="5607216"/>
            <a:ext cx="2412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/>
          <p:cNvCxnSpPr>
            <a:stCxn id="32" idx="2"/>
            <a:endCxn id="39" idx="0"/>
          </p:cNvCxnSpPr>
          <p:nvPr/>
        </p:nvCxnSpPr>
        <p:spPr>
          <a:xfrm>
            <a:off x="6588136" y="1916814"/>
            <a:ext cx="10631" cy="13681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接點 49"/>
          <p:cNvCxnSpPr>
            <a:stCxn id="39" idx="2"/>
            <a:endCxn id="40" idx="3"/>
          </p:cNvCxnSpPr>
          <p:nvPr/>
        </p:nvCxnSpPr>
        <p:spPr>
          <a:xfrm rot="5400000">
            <a:off x="5721989" y="3938349"/>
            <a:ext cx="738055" cy="101550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2807928" y="2059474"/>
            <a:ext cx="623246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Job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331640" y="4239064"/>
            <a:ext cx="1490735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Prediction Result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609657" y="4239064"/>
            <a:ext cx="1490735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Prediction Result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肘形接點 4"/>
          <p:cNvCxnSpPr>
            <a:stCxn id="40" idx="0"/>
            <a:endCxn id="32" idx="1"/>
          </p:cNvCxnSpPr>
          <p:nvPr/>
        </p:nvCxnSpPr>
        <p:spPr>
          <a:xfrm rot="5400000" flipH="1" flipV="1">
            <a:off x="3727543" y="2512535"/>
            <a:ext cx="2898314" cy="1238872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366000" y="5373216"/>
            <a:ext cx="2412000" cy="468000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/>
              <a:t>Completed Result</a:t>
            </a:r>
            <a:endParaRPr lang="zh-TW" altLang="en-US" sz="2000" dirty="0"/>
          </a:p>
        </p:txBody>
      </p:sp>
      <p:cxnSp>
        <p:nvCxnSpPr>
          <p:cNvPr id="9" name="肘形接點 8"/>
          <p:cNvCxnSpPr>
            <a:stCxn id="32" idx="3"/>
            <a:endCxn id="20" idx="3"/>
          </p:cNvCxnSpPr>
          <p:nvPr/>
        </p:nvCxnSpPr>
        <p:spPr>
          <a:xfrm flipH="1">
            <a:off x="5778000" y="1682814"/>
            <a:ext cx="1602136" cy="3924402"/>
          </a:xfrm>
          <a:prstGeom prst="bentConnector3">
            <a:avLst>
              <a:gd name="adj1" fmla="val -7266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接點 10"/>
          <p:cNvCxnSpPr>
            <a:stCxn id="20" idx="1"/>
            <a:endCxn id="30" idx="1"/>
          </p:cNvCxnSpPr>
          <p:nvPr/>
        </p:nvCxnSpPr>
        <p:spPr>
          <a:xfrm rot="10800000">
            <a:off x="2025796" y="1682832"/>
            <a:ext cx="1340204" cy="3924384"/>
          </a:xfrm>
          <a:prstGeom prst="bentConnector3">
            <a:avLst>
              <a:gd name="adj1" fmla="val 21397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806741" y="1232808"/>
            <a:ext cx="623246" cy="468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Job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380312" y="1106768"/>
            <a:ext cx="1507806" cy="57606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bg1">
                    <a:lumMod val="65000"/>
                  </a:schemeClr>
                </a:solidFill>
              </a:rPr>
              <a:t>Completed Result</a:t>
            </a:r>
            <a:endParaRPr lang="zh-TW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8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15616" y="1528192"/>
            <a:ext cx="2592288" cy="604664"/>
          </a:xfrm>
          <a:ln w="1905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altLang="zh-TW" sz="2000" dirty="0" smtClean="0"/>
              <a:t>Fog Devices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14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92076" y="3376059"/>
            <a:ext cx="2243658" cy="920319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/>
              <a:t>Historical Data Storage</a:t>
            </a:r>
            <a:endParaRPr lang="zh-TW" altLang="en-US" sz="20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283968" y="5157192"/>
            <a:ext cx="2880000" cy="604664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000" dirty="0"/>
              <a:t>P</a:t>
            </a:r>
            <a:r>
              <a:rPr lang="en-US" altLang="zh-TW" sz="2000" dirty="0" smtClean="0"/>
              <a:t>arameter Tuner</a:t>
            </a:r>
            <a:endParaRPr lang="zh-TW" altLang="en-US" sz="20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354657" y="3269107"/>
            <a:ext cx="2736000" cy="1019065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/>
              <a:t>Available Resource Predictor</a:t>
            </a:r>
            <a:endParaRPr lang="zh-TW" altLang="en-US" sz="2000" dirty="0"/>
          </a:p>
        </p:txBody>
      </p:sp>
      <p:cxnSp>
        <p:nvCxnSpPr>
          <p:cNvPr id="11" name="直線單箭頭接點 10"/>
          <p:cNvCxnSpPr>
            <a:stCxn id="3" idx="2"/>
            <a:endCxn id="5" idx="0"/>
          </p:cNvCxnSpPr>
          <p:nvPr/>
        </p:nvCxnSpPr>
        <p:spPr>
          <a:xfrm>
            <a:off x="2411760" y="2132856"/>
            <a:ext cx="2145" cy="12432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內容版面配置區 2"/>
          <p:cNvSpPr txBox="1">
            <a:spLocks/>
          </p:cNvSpPr>
          <p:nvPr/>
        </p:nvSpPr>
        <p:spPr>
          <a:xfrm>
            <a:off x="467544" y="2852936"/>
            <a:ext cx="8136904" cy="3744416"/>
          </a:xfrm>
          <a:prstGeom prst="rect">
            <a:avLst/>
          </a:prstGeom>
          <a:ln w="19050">
            <a:solidFill>
              <a:srgbClr val="FF0000"/>
            </a:solidFill>
            <a:prstDash val="solid"/>
          </a:ln>
        </p:spPr>
        <p:txBody>
          <a:bodyPr vert="horz" anchor="b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/>
              <a:buNone/>
            </a:pPr>
            <a:r>
              <a:rPr lang="en-US" altLang="zh-TW" b="1" dirty="0" smtClean="0"/>
              <a:t>Available Resource Predictor</a:t>
            </a:r>
            <a:endParaRPr lang="zh-TW" altLang="en-US" b="1" dirty="0"/>
          </a:p>
        </p:txBody>
      </p:sp>
      <p:cxnSp>
        <p:nvCxnSpPr>
          <p:cNvPr id="21" name="直線單箭頭接點 20"/>
          <p:cNvCxnSpPr>
            <a:stCxn id="6" idx="0"/>
            <a:endCxn id="7" idx="2"/>
          </p:cNvCxnSpPr>
          <p:nvPr/>
        </p:nvCxnSpPr>
        <p:spPr>
          <a:xfrm flipH="1" flipV="1">
            <a:off x="5722657" y="4288172"/>
            <a:ext cx="1311" cy="869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內容版面配置區 2"/>
          <p:cNvSpPr txBox="1">
            <a:spLocks/>
          </p:cNvSpPr>
          <p:nvPr/>
        </p:nvSpPr>
        <p:spPr>
          <a:xfrm>
            <a:off x="4426513" y="1528192"/>
            <a:ext cx="2592288" cy="60466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/>
              <a:t>Job Scheduler</a:t>
            </a:r>
            <a:endParaRPr lang="zh-TW" altLang="en-US" sz="2000" dirty="0"/>
          </a:p>
        </p:txBody>
      </p:sp>
      <p:sp>
        <p:nvSpPr>
          <p:cNvPr id="39" name="內容版面配置區 2"/>
          <p:cNvSpPr txBox="1">
            <a:spLocks/>
          </p:cNvSpPr>
          <p:nvPr/>
        </p:nvSpPr>
        <p:spPr>
          <a:xfrm>
            <a:off x="611560" y="2348920"/>
            <a:ext cx="1872208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/>
              <a:t>Monitoring Data</a:t>
            </a:r>
            <a:endParaRPr lang="zh-TW" altLang="en-US" sz="1800" dirty="0"/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>
          <a:xfrm>
            <a:off x="791944" y="4725144"/>
            <a:ext cx="1656000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defPPr>
              <a:defRPr lang="zh-TW"/>
            </a:defPPr>
            <a:lvl1pPr indent="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>
                <a:latin typeface="Cambria" panose="02040503050406030204" pitchFamily="18" charset="0"/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>
                <a:latin typeface="Cambria" panose="02040503050406030204" pitchFamily="18" charset="0"/>
              </a:defRPr>
            </a:lvl2pPr>
            <a:lvl3pPr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>
                <a:latin typeface="Cambria" panose="02040503050406030204" pitchFamily="18" charset="0"/>
              </a:defRPr>
            </a:lvl3pPr>
            <a:lvl4pPr marL="118872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>
                <a:latin typeface="Cambria" panose="02040503050406030204" pitchFamily="18" charset="0"/>
              </a:defRPr>
            </a:lvl4pPr>
            <a:lvl5pPr marL="1463040" indent="-182880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>
                <a:latin typeface="Cambria" panose="02040503050406030204" pitchFamily="18" charset="0"/>
              </a:defRPr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Char char="•"/>
              <a:defRPr kumimoji="0" sz="1600">
                <a:solidFill>
                  <a:schemeClr val="tx2"/>
                </a:solidFill>
              </a:defRPr>
            </a:lvl6pPr>
            <a:lvl7pPr marL="201168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baseline="0">
                <a:solidFill>
                  <a:schemeClr val="tx2"/>
                </a:solidFill>
              </a:defRPr>
            </a:lvl7pPr>
            <a:lvl8pPr marL="2286000" indent="-182880">
              <a:spcBef>
                <a:spcPct val="20000"/>
              </a:spcBef>
              <a:buClr>
                <a:schemeClr val="accent2"/>
              </a:buClr>
              <a:buChar char="•"/>
              <a:defRPr kumimoji="0" sz="1400" cap="small" baseline="0">
                <a:solidFill>
                  <a:schemeClr val="tx2"/>
                </a:solidFill>
              </a:defRPr>
            </a:lvl8pPr>
            <a:lvl9pPr marL="256032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baseline="0">
                <a:solidFill>
                  <a:schemeClr val="tx2"/>
                </a:solidFill>
              </a:defRPr>
            </a:lvl9pPr>
          </a:lstStyle>
          <a:p>
            <a:r>
              <a:rPr lang="en-US" altLang="zh-TW" dirty="0"/>
              <a:t>Historical Data</a:t>
            </a:r>
            <a:endParaRPr lang="zh-TW" altLang="en-US" dirty="0"/>
          </a:p>
        </p:txBody>
      </p:sp>
      <p:sp>
        <p:nvSpPr>
          <p:cNvPr id="60" name="內容版面配置區 2"/>
          <p:cNvSpPr txBox="1">
            <a:spLocks/>
          </p:cNvSpPr>
          <p:nvPr/>
        </p:nvSpPr>
        <p:spPr>
          <a:xfrm>
            <a:off x="4606657" y="4545144"/>
            <a:ext cx="1116000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/>
              <a:t>Predictor</a:t>
            </a:r>
            <a:endParaRPr lang="zh-TW" altLang="en-US" sz="1800" dirty="0"/>
          </a:p>
        </p:txBody>
      </p:sp>
      <p:sp>
        <p:nvSpPr>
          <p:cNvPr id="61" name="內容版面配置區 2"/>
          <p:cNvSpPr txBox="1">
            <a:spLocks/>
          </p:cNvSpPr>
          <p:nvPr/>
        </p:nvSpPr>
        <p:spPr>
          <a:xfrm>
            <a:off x="7366865" y="3512201"/>
            <a:ext cx="1320095" cy="648033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/>
              <a:t>Prediction Result</a:t>
            </a:r>
            <a:endParaRPr lang="zh-TW" altLang="en-US" sz="1800" dirty="0"/>
          </a:p>
        </p:txBody>
      </p:sp>
      <p:cxnSp>
        <p:nvCxnSpPr>
          <p:cNvPr id="37" name="肘形接點 36"/>
          <p:cNvCxnSpPr>
            <a:stCxn id="5" idx="2"/>
            <a:endCxn id="6" idx="1"/>
          </p:cNvCxnSpPr>
          <p:nvPr/>
        </p:nvCxnSpPr>
        <p:spPr>
          <a:xfrm rot="16200000" flipH="1">
            <a:off x="2767363" y="3942919"/>
            <a:ext cx="1163146" cy="187006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接點 61"/>
          <p:cNvCxnSpPr>
            <a:stCxn id="7" idx="3"/>
            <a:endCxn id="26" idx="3"/>
          </p:cNvCxnSpPr>
          <p:nvPr/>
        </p:nvCxnSpPr>
        <p:spPr>
          <a:xfrm flipH="1" flipV="1">
            <a:off x="7018801" y="1830524"/>
            <a:ext cx="71856" cy="1948116"/>
          </a:xfrm>
          <a:prstGeom prst="bentConnector3">
            <a:avLst>
              <a:gd name="adj1" fmla="val -41936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接點 63"/>
          <p:cNvCxnSpPr>
            <a:stCxn id="7" idx="3"/>
            <a:endCxn id="6" idx="3"/>
          </p:cNvCxnSpPr>
          <p:nvPr/>
        </p:nvCxnSpPr>
        <p:spPr>
          <a:xfrm>
            <a:off x="7090657" y="3778640"/>
            <a:ext cx="73311" cy="1680884"/>
          </a:xfrm>
          <a:prstGeom prst="bentConnector3">
            <a:avLst>
              <a:gd name="adj1" fmla="val 41182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3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15616" y="1528192"/>
            <a:ext cx="2592288" cy="604664"/>
          </a:xfrm>
          <a:ln w="1905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Fog Devices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92076" y="3376059"/>
            <a:ext cx="2243658" cy="920319"/>
          </a:xfrm>
          <a:prstGeom prst="rect">
            <a:avLst/>
          </a:prstGeom>
          <a:ln w="19050">
            <a:solidFill>
              <a:srgbClr val="FF0000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/>
              <a:t>Historical Data Storage</a:t>
            </a:r>
            <a:endParaRPr lang="zh-TW" altLang="en-US" sz="20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283968" y="5157192"/>
            <a:ext cx="2880000" cy="604664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arameter Tuner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354657" y="3269107"/>
            <a:ext cx="2736000" cy="1019065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Available Resource Predictor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" name="直線單箭頭接點 10"/>
          <p:cNvCxnSpPr>
            <a:stCxn id="3" idx="2"/>
            <a:endCxn id="5" idx="0"/>
          </p:cNvCxnSpPr>
          <p:nvPr/>
        </p:nvCxnSpPr>
        <p:spPr>
          <a:xfrm>
            <a:off x="2411760" y="2132856"/>
            <a:ext cx="2145" cy="12432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內容版面配置區 2"/>
          <p:cNvSpPr txBox="1">
            <a:spLocks/>
          </p:cNvSpPr>
          <p:nvPr/>
        </p:nvSpPr>
        <p:spPr>
          <a:xfrm>
            <a:off x="467544" y="2852936"/>
            <a:ext cx="8136904" cy="3744416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txBody>
          <a:bodyPr vert="horz" anchor="b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/>
              <a:buNone/>
            </a:pPr>
            <a:r>
              <a:rPr lang="en-US" altLang="zh-TW" dirty="0" smtClean="0"/>
              <a:t>Available Resource Predictor</a:t>
            </a:r>
            <a:endParaRPr lang="zh-TW" altLang="en-US" dirty="0"/>
          </a:p>
        </p:txBody>
      </p:sp>
      <p:cxnSp>
        <p:nvCxnSpPr>
          <p:cNvPr id="21" name="直線單箭頭接點 20"/>
          <p:cNvCxnSpPr>
            <a:stCxn id="6" idx="0"/>
            <a:endCxn id="7" idx="2"/>
          </p:cNvCxnSpPr>
          <p:nvPr/>
        </p:nvCxnSpPr>
        <p:spPr>
          <a:xfrm flipH="1" flipV="1">
            <a:off x="5722657" y="4288172"/>
            <a:ext cx="1311" cy="869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內容版面配置區 2"/>
          <p:cNvSpPr txBox="1">
            <a:spLocks/>
          </p:cNvSpPr>
          <p:nvPr/>
        </p:nvSpPr>
        <p:spPr>
          <a:xfrm>
            <a:off x="4426513" y="1528192"/>
            <a:ext cx="2592288" cy="60466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Job Scheduler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內容版面配置區 2"/>
          <p:cNvSpPr txBox="1">
            <a:spLocks/>
          </p:cNvSpPr>
          <p:nvPr/>
        </p:nvSpPr>
        <p:spPr>
          <a:xfrm>
            <a:off x="611560" y="2348920"/>
            <a:ext cx="1872208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>
                <a:solidFill>
                  <a:schemeClr val="bg1">
                    <a:lumMod val="75000"/>
                  </a:schemeClr>
                </a:solidFill>
              </a:rPr>
              <a:t>Monitoring Data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>
          <a:xfrm>
            <a:off x="791944" y="4725144"/>
            <a:ext cx="1656000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defPPr>
              <a:defRPr lang="zh-TW"/>
            </a:defPPr>
            <a:lvl1pPr indent="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>
                <a:latin typeface="Cambria" panose="02040503050406030204" pitchFamily="18" charset="0"/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>
                <a:latin typeface="Cambria" panose="02040503050406030204" pitchFamily="18" charset="0"/>
              </a:defRPr>
            </a:lvl2pPr>
            <a:lvl3pPr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>
                <a:latin typeface="Cambria" panose="02040503050406030204" pitchFamily="18" charset="0"/>
              </a:defRPr>
            </a:lvl3pPr>
            <a:lvl4pPr marL="118872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>
                <a:latin typeface="Cambria" panose="02040503050406030204" pitchFamily="18" charset="0"/>
              </a:defRPr>
            </a:lvl4pPr>
            <a:lvl5pPr marL="1463040" indent="-182880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>
                <a:latin typeface="Cambria" panose="02040503050406030204" pitchFamily="18" charset="0"/>
              </a:defRPr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Char char="•"/>
              <a:defRPr kumimoji="0" sz="1600">
                <a:solidFill>
                  <a:schemeClr val="tx2"/>
                </a:solidFill>
              </a:defRPr>
            </a:lvl6pPr>
            <a:lvl7pPr marL="201168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baseline="0">
                <a:solidFill>
                  <a:schemeClr val="tx2"/>
                </a:solidFill>
              </a:defRPr>
            </a:lvl7pPr>
            <a:lvl8pPr marL="2286000" indent="-182880">
              <a:spcBef>
                <a:spcPct val="20000"/>
              </a:spcBef>
              <a:buClr>
                <a:schemeClr val="accent2"/>
              </a:buClr>
              <a:buChar char="•"/>
              <a:defRPr kumimoji="0" sz="1400" cap="small" baseline="0">
                <a:solidFill>
                  <a:schemeClr val="tx2"/>
                </a:solidFill>
              </a:defRPr>
            </a:lvl8pPr>
            <a:lvl9pPr marL="256032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baseline="0"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Historical Data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內容版面配置區 2"/>
          <p:cNvSpPr txBox="1">
            <a:spLocks/>
          </p:cNvSpPr>
          <p:nvPr/>
        </p:nvSpPr>
        <p:spPr>
          <a:xfrm>
            <a:off x="4606657" y="4545144"/>
            <a:ext cx="1116000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>
                <a:solidFill>
                  <a:schemeClr val="bg1">
                    <a:lumMod val="75000"/>
                  </a:schemeClr>
                </a:solidFill>
              </a:rPr>
              <a:t>Predictor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" name="內容版面配置區 2"/>
          <p:cNvSpPr txBox="1">
            <a:spLocks/>
          </p:cNvSpPr>
          <p:nvPr/>
        </p:nvSpPr>
        <p:spPr>
          <a:xfrm>
            <a:off x="7366865" y="3512201"/>
            <a:ext cx="1320095" cy="648033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>
                <a:solidFill>
                  <a:schemeClr val="bg1">
                    <a:lumMod val="75000"/>
                  </a:schemeClr>
                </a:solidFill>
              </a:rPr>
              <a:t>Prediction Result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7" name="肘形接點 36"/>
          <p:cNvCxnSpPr>
            <a:stCxn id="5" idx="2"/>
            <a:endCxn id="6" idx="1"/>
          </p:cNvCxnSpPr>
          <p:nvPr/>
        </p:nvCxnSpPr>
        <p:spPr>
          <a:xfrm rot="16200000" flipH="1">
            <a:off x="2767363" y="3942919"/>
            <a:ext cx="1163146" cy="187006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接點 61"/>
          <p:cNvCxnSpPr>
            <a:stCxn id="7" idx="3"/>
            <a:endCxn id="26" idx="3"/>
          </p:cNvCxnSpPr>
          <p:nvPr/>
        </p:nvCxnSpPr>
        <p:spPr>
          <a:xfrm flipH="1" flipV="1">
            <a:off x="7018801" y="1830524"/>
            <a:ext cx="71856" cy="1948116"/>
          </a:xfrm>
          <a:prstGeom prst="bentConnector3">
            <a:avLst>
              <a:gd name="adj1" fmla="val -41936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接點 63"/>
          <p:cNvCxnSpPr>
            <a:stCxn id="7" idx="3"/>
            <a:endCxn id="6" idx="3"/>
          </p:cNvCxnSpPr>
          <p:nvPr/>
        </p:nvCxnSpPr>
        <p:spPr>
          <a:xfrm>
            <a:off x="7090657" y="3778640"/>
            <a:ext cx="73311" cy="1680884"/>
          </a:xfrm>
          <a:prstGeom prst="bentConnector3">
            <a:avLst>
              <a:gd name="adj1" fmla="val 41182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圖說文字 7"/>
          <p:cNvSpPr/>
          <p:nvPr/>
        </p:nvSpPr>
        <p:spPr>
          <a:xfrm>
            <a:off x="791944" y="4545144"/>
            <a:ext cx="2987968" cy="1116104"/>
          </a:xfrm>
          <a:prstGeom prst="wedgeRectCallout">
            <a:avLst>
              <a:gd name="adj1" fmla="val 5117"/>
              <a:gd name="adj2" fmla="val -6391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Store </a:t>
            </a:r>
            <a:r>
              <a:rPr lang="en-US" altLang="zh-TW" dirty="0"/>
              <a:t>m</a:t>
            </a:r>
            <a:r>
              <a:rPr lang="en-US" altLang="zh-TW" dirty="0" smtClean="0"/>
              <a:t>onitoring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Transform timestamp into features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52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15616" y="1528192"/>
            <a:ext cx="2592288" cy="604664"/>
          </a:xfrm>
          <a:ln w="1905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altLang="zh-TW" sz="2000" dirty="0">
                <a:solidFill>
                  <a:schemeClr val="bg1">
                    <a:lumMod val="75000"/>
                  </a:schemeClr>
                </a:solidFill>
              </a:rPr>
              <a:t>Fog </a:t>
            </a: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Devices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92076" y="3376059"/>
            <a:ext cx="2243658" cy="920319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Historical Data Storage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283968" y="5157192"/>
            <a:ext cx="2880000" cy="604664"/>
          </a:xfrm>
          <a:prstGeom prst="rect">
            <a:avLst/>
          </a:prstGeom>
          <a:ln w="19050">
            <a:solidFill>
              <a:srgbClr val="FF0000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000" dirty="0" smtClean="0"/>
              <a:t>Parameter Tuner</a:t>
            </a:r>
            <a:endParaRPr lang="zh-TW" altLang="en-US" sz="20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354657" y="3269107"/>
            <a:ext cx="2736000" cy="1019065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Available Resource Predictor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" name="直線單箭頭接點 10"/>
          <p:cNvCxnSpPr>
            <a:stCxn id="3" idx="2"/>
            <a:endCxn id="5" idx="0"/>
          </p:cNvCxnSpPr>
          <p:nvPr/>
        </p:nvCxnSpPr>
        <p:spPr>
          <a:xfrm>
            <a:off x="2411760" y="2132856"/>
            <a:ext cx="2145" cy="12432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內容版面配置區 2"/>
          <p:cNvSpPr txBox="1">
            <a:spLocks/>
          </p:cNvSpPr>
          <p:nvPr/>
        </p:nvSpPr>
        <p:spPr>
          <a:xfrm>
            <a:off x="467544" y="2852936"/>
            <a:ext cx="8136904" cy="3744416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txBody>
          <a:bodyPr vert="horz" anchor="b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/>
              <a:buNone/>
            </a:pPr>
            <a:r>
              <a:rPr lang="en-US" altLang="zh-TW" dirty="0" smtClean="0"/>
              <a:t>Available Resource Predictor</a:t>
            </a:r>
            <a:endParaRPr lang="zh-TW" altLang="en-US" dirty="0"/>
          </a:p>
        </p:txBody>
      </p:sp>
      <p:cxnSp>
        <p:nvCxnSpPr>
          <p:cNvPr id="21" name="直線單箭頭接點 20"/>
          <p:cNvCxnSpPr>
            <a:stCxn id="6" idx="0"/>
            <a:endCxn id="7" idx="2"/>
          </p:cNvCxnSpPr>
          <p:nvPr/>
        </p:nvCxnSpPr>
        <p:spPr>
          <a:xfrm flipH="1" flipV="1">
            <a:off x="5722657" y="4288172"/>
            <a:ext cx="1311" cy="869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內容版面配置區 2"/>
          <p:cNvSpPr txBox="1">
            <a:spLocks/>
          </p:cNvSpPr>
          <p:nvPr/>
        </p:nvSpPr>
        <p:spPr>
          <a:xfrm>
            <a:off x="4426513" y="1528192"/>
            <a:ext cx="2592288" cy="60466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>
                <a:solidFill>
                  <a:schemeClr val="bg1">
                    <a:lumMod val="75000"/>
                  </a:schemeClr>
                </a:solidFill>
              </a:rPr>
              <a:t>Job Scheduler</a:t>
            </a:r>
            <a:endParaRPr lang="zh-TW" altLang="en-US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內容版面配置區 2"/>
          <p:cNvSpPr txBox="1">
            <a:spLocks/>
          </p:cNvSpPr>
          <p:nvPr/>
        </p:nvSpPr>
        <p:spPr>
          <a:xfrm>
            <a:off x="611560" y="2348920"/>
            <a:ext cx="1872208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>
                <a:solidFill>
                  <a:schemeClr val="bg1">
                    <a:lumMod val="75000"/>
                  </a:schemeClr>
                </a:solidFill>
              </a:rPr>
              <a:t>Monitoring Data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>
          <a:xfrm>
            <a:off x="791944" y="4725144"/>
            <a:ext cx="1656000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defPPr>
              <a:defRPr lang="zh-TW"/>
            </a:defPPr>
            <a:lvl1pPr indent="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>
                <a:latin typeface="Cambria" panose="02040503050406030204" pitchFamily="18" charset="0"/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>
                <a:latin typeface="Cambria" panose="02040503050406030204" pitchFamily="18" charset="0"/>
              </a:defRPr>
            </a:lvl2pPr>
            <a:lvl3pPr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>
                <a:latin typeface="Cambria" panose="02040503050406030204" pitchFamily="18" charset="0"/>
              </a:defRPr>
            </a:lvl3pPr>
            <a:lvl4pPr marL="118872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>
                <a:latin typeface="Cambria" panose="02040503050406030204" pitchFamily="18" charset="0"/>
              </a:defRPr>
            </a:lvl4pPr>
            <a:lvl5pPr marL="1463040" indent="-182880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>
                <a:latin typeface="Cambria" panose="02040503050406030204" pitchFamily="18" charset="0"/>
              </a:defRPr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Char char="•"/>
              <a:defRPr kumimoji="0" sz="1600">
                <a:solidFill>
                  <a:schemeClr val="tx2"/>
                </a:solidFill>
              </a:defRPr>
            </a:lvl6pPr>
            <a:lvl7pPr marL="201168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baseline="0">
                <a:solidFill>
                  <a:schemeClr val="tx2"/>
                </a:solidFill>
              </a:defRPr>
            </a:lvl7pPr>
            <a:lvl8pPr marL="2286000" indent="-182880">
              <a:spcBef>
                <a:spcPct val="20000"/>
              </a:spcBef>
              <a:buClr>
                <a:schemeClr val="accent2"/>
              </a:buClr>
              <a:buChar char="•"/>
              <a:defRPr kumimoji="0" sz="1400" cap="small" baseline="0">
                <a:solidFill>
                  <a:schemeClr val="tx2"/>
                </a:solidFill>
              </a:defRPr>
            </a:lvl8pPr>
            <a:lvl9pPr marL="256032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baseline="0"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Historical Data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內容版面配置區 2"/>
          <p:cNvSpPr txBox="1">
            <a:spLocks/>
          </p:cNvSpPr>
          <p:nvPr/>
        </p:nvSpPr>
        <p:spPr>
          <a:xfrm>
            <a:off x="4606657" y="4545144"/>
            <a:ext cx="1116000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>
                <a:solidFill>
                  <a:schemeClr val="bg1">
                    <a:lumMod val="75000"/>
                  </a:schemeClr>
                </a:solidFill>
              </a:rPr>
              <a:t>Predictor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" name="內容版面配置區 2"/>
          <p:cNvSpPr txBox="1">
            <a:spLocks/>
          </p:cNvSpPr>
          <p:nvPr/>
        </p:nvSpPr>
        <p:spPr>
          <a:xfrm>
            <a:off x="7366865" y="3512201"/>
            <a:ext cx="1320095" cy="648033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>
                <a:solidFill>
                  <a:schemeClr val="bg1">
                    <a:lumMod val="75000"/>
                  </a:schemeClr>
                </a:solidFill>
              </a:rPr>
              <a:t>Prediction Result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7" name="肘形接點 36"/>
          <p:cNvCxnSpPr>
            <a:stCxn id="5" idx="2"/>
            <a:endCxn id="6" idx="1"/>
          </p:cNvCxnSpPr>
          <p:nvPr/>
        </p:nvCxnSpPr>
        <p:spPr>
          <a:xfrm rot="16200000" flipH="1">
            <a:off x="2767363" y="3942919"/>
            <a:ext cx="1163146" cy="187006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接點 61"/>
          <p:cNvCxnSpPr>
            <a:stCxn id="7" idx="3"/>
            <a:endCxn id="26" idx="3"/>
          </p:cNvCxnSpPr>
          <p:nvPr/>
        </p:nvCxnSpPr>
        <p:spPr>
          <a:xfrm flipH="1" flipV="1">
            <a:off x="7018801" y="1830524"/>
            <a:ext cx="71856" cy="1948116"/>
          </a:xfrm>
          <a:prstGeom prst="bentConnector3">
            <a:avLst>
              <a:gd name="adj1" fmla="val -41936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接點 63"/>
          <p:cNvCxnSpPr>
            <a:stCxn id="7" idx="3"/>
            <a:endCxn id="6" idx="3"/>
          </p:cNvCxnSpPr>
          <p:nvPr/>
        </p:nvCxnSpPr>
        <p:spPr>
          <a:xfrm>
            <a:off x="7090657" y="3778640"/>
            <a:ext cx="73311" cy="1680884"/>
          </a:xfrm>
          <a:prstGeom prst="bentConnector3">
            <a:avLst>
              <a:gd name="adj1" fmla="val 41182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圖說文字 18"/>
          <p:cNvSpPr/>
          <p:nvPr/>
        </p:nvSpPr>
        <p:spPr>
          <a:xfrm>
            <a:off x="611560" y="4545144"/>
            <a:ext cx="3312368" cy="1764176"/>
          </a:xfrm>
          <a:prstGeom prst="wedgeRectCallout">
            <a:avLst>
              <a:gd name="adj1" fmla="val 60563"/>
              <a:gd name="adj2" fmla="val -260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Tune </a:t>
            </a:r>
            <a:r>
              <a:rPr lang="en-US" altLang="zh-TW" dirty="0" err="1" smtClean="0"/>
              <a:t>hyperparameters</a:t>
            </a:r>
            <a:r>
              <a:rPr lang="en-US" altLang="zh-TW" dirty="0" smtClean="0"/>
              <a:t> for different prediction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Re-tune </a:t>
            </a:r>
            <a:r>
              <a:rPr lang="en-US" altLang="zh-TW" dirty="0" err="1" smtClean="0"/>
              <a:t>hyperparameters</a:t>
            </a:r>
            <a:r>
              <a:rPr lang="en-US" altLang="zh-TW" dirty="0" smtClean="0"/>
              <a:t> when accuracy decreases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32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115616" y="1528192"/>
            <a:ext cx="2592288" cy="604664"/>
          </a:xfrm>
          <a:ln w="19050">
            <a:solidFill>
              <a:schemeClr val="tx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altLang="zh-TW" sz="2000" dirty="0"/>
              <a:t>Fog Devices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17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292076" y="3376059"/>
            <a:ext cx="2243658" cy="920319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/>
              <a:t>Historical Data Storage</a:t>
            </a:r>
            <a:endParaRPr lang="zh-TW" altLang="en-US" sz="20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283968" y="5157192"/>
            <a:ext cx="2880000" cy="604664"/>
          </a:xfrm>
          <a:prstGeom prst="rect">
            <a:avLst/>
          </a:prstGeom>
          <a:ln w="19050">
            <a:solidFill>
              <a:schemeClr val="tx1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000" smtClean="0"/>
              <a:t>Parameter </a:t>
            </a:r>
            <a:r>
              <a:rPr lang="en-US" altLang="zh-TW" sz="2000" dirty="0" smtClean="0"/>
              <a:t>Tuner</a:t>
            </a:r>
            <a:endParaRPr lang="zh-TW" altLang="en-US" sz="20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4354657" y="3269107"/>
            <a:ext cx="2736000" cy="1019065"/>
          </a:xfrm>
          <a:prstGeom prst="rect">
            <a:avLst/>
          </a:prstGeom>
          <a:ln w="19050">
            <a:solidFill>
              <a:srgbClr val="FF0000"/>
            </a:solidFill>
            <a:prstDash val="lgDash"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/>
              <a:t>Available Resource Predictor</a:t>
            </a:r>
            <a:endParaRPr lang="zh-TW" altLang="en-US" sz="2000" dirty="0"/>
          </a:p>
        </p:txBody>
      </p:sp>
      <p:cxnSp>
        <p:nvCxnSpPr>
          <p:cNvPr id="11" name="直線單箭頭接點 10"/>
          <p:cNvCxnSpPr>
            <a:stCxn id="3" idx="2"/>
            <a:endCxn id="5" idx="0"/>
          </p:cNvCxnSpPr>
          <p:nvPr/>
        </p:nvCxnSpPr>
        <p:spPr>
          <a:xfrm>
            <a:off x="2411760" y="2132856"/>
            <a:ext cx="2145" cy="12432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內容版面配置區 2"/>
          <p:cNvSpPr txBox="1">
            <a:spLocks/>
          </p:cNvSpPr>
          <p:nvPr/>
        </p:nvSpPr>
        <p:spPr>
          <a:xfrm>
            <a:off x="467544" y="2852936"/>
            <a:ext cx="8136904" cy="3744416"/>
          </a:xfrm>
          <a:prstGeom prst="rect">
            <a:avLst/>
          </a:prstGeom>
          <a:ln w="19050">
            <a:solidFill>
              <a:schemeClr val="tx1"/>
            </a:solidFill>
            <a:prstDash val="solid"/>
          </a:ln>
        </p:spPr>
        <p:txBody>
          <a:bodyPr vert="horz" anchor="b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Wingdings"/>
              <a:buNone/>
            </a:pPr>
            <a:r>
              <a:rPr lang="en-US" altLang="zh-TW" dirty="0" smtClean="0"/>
              <a:t>Available Resource Predictor</a:t>
            </a:r>
            <a:endParaRPr lang="zh-TW" altLang="en-US" dirty="0"/>
          </a:p>
        </p:txBody>
      </p:sp>
      <p:cxnSp>
        <p:nvCxnSpPr>
          <p:cNvPr id="21" name="直線單箭頭接點 20"/>
          <p:cNvCxnSpPr>
            <a:stCxn id="6" idx="0"/>
            <a:endCxn id="7" idx="2"/>
          </p:cNvCxnSpPr>
          <p:nvPr/>
        </p:nvCxnSpPr>
        <p:spPr>
          <a:xfrm flipH="1" flipV="1">
            <a:off x="5722657" y="4288172"/>
            <a:ext cx="1311" cy="869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內容版面配置區 2"/>
          <p:cNvSpPr txBox="1">
            <a:spLocks/>
          </p:cNvSpPr>
          <p:nvPr/>
        </p:nvSpPr>
        <p:spPr>
          <a:xfrm>
            <a:off x="4426513" y="1528192"/>
            <a:ext cx="2592288" cy="60466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2000" dirty="0" smtClean="0"/>
              <a:t>Job Scheduler</a:t>
            </a:r>
            <a:endParaRPr lang="zh-TW" altLang="en-US" sz="2000" dirty="0"/>
          </a:p>
        </p:txBody>
      </p:sp>
      <p:sp>
        <p:nvSpPr>
          <p:cNvPr id="39" name="內容版面配置區 2"/>
          <p:cNvSpPr txBox="1">
            <a:spLocks/>
          </p:cNvSpPr>
          <p:nvPr/>
        </p:nvSpPr>
        <p:spPr>
          <a:xfrm>
            <a:off x="611560" y="2348920"/>
            <a:ext cx="1872208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>
                <a:solidFill>
                  <a:schemeClr val="bg1">
                    <a:lumMod val="75000"/>
                  </a:schemeClr>
                </a:solidFill>
              </a:rPr>
              <a:t>Monitoring Data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>
          <a:xfrm>
            <a:off x="791944" y="4725144"/>
            <a:ext cx="1656000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defPPr>
              <a:defRPr lang="zh-TW"/>
            </a:defPPr>
            <a:lvl1pPr indent="0"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>
                <a:latin typeface="Cambria" panose="02040503050406030204" pitchFamily="18" charset="0"/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>
                <a:latin typeface="Cambria" panose="02040503050406030204" pitchFamily="18" charset="0"/>
              </a:defRPr>
            </a:lvl2pPr>
            <a:lvl3pPr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>
                <a:latin typeface="Cambria" panose="02040503050406030204" pitchFamily="18" charset="0"/>
              </a:defRPr>
            </a:lvl3pPr>
            <a:lvl4pPr marL="118872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>
                <a:latin typeface="Cambria" panose="02040503050406030204" pitchFamily="18" charset="0"/>
              </a:defRPr>
            </a:lvl4pPr>
            <a:lvl5pPr marL="1463040" indent="-182880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>
                <a:latin typeface="Cambria" panose="02040503050406030204" pitchFamily="18" charset="0"/>
              </a:defRPr>
            </a:lvl5pPr>
            <a:lvl6pPr marL="1737360" indent="-182880">
              <a:spcBef>
                <a:spcPct val="20000"/>
              </a:spcBef>
              <a:buClr>
                <a:schemeClr val="accent1"/>
              </a:buClr>
              <a:buChar char="•"/>
              <a:defRPr kumimoji="0" sz="1600">
                <a:solidFill>
                  <a:schemeClr val="tx2"/>
                </a:solidFill>
              </a:defRPr>
            </a:lvl6pPr>
            <a:lvl7pPr marL="2011680" indent="-182880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baseline="0">
                <a:solidFill>
                  <a:schemeClr val="tx2"/>
                </a:solidFill>
              </a:defRPr>
            </a:lvl7pPr>
            <a:lvl8pPr marL="2286000" indent="-182880">
              <a:spcBef>
                <a:spcPct val="20000"/>
              </a:spcBef>
              <a:buClr>
                <a:schemeClr val="accent2"/>
              </a:buClr>
              <a:buChar char="•"/>
              <a:defRPr kumimoji="0" sz="1400" cap="small" baseline="0">
                <a:solidFill>
                  <a:schemeClr val="tx2"/>
                </a:solidFill>
              </a:defRPr>
            </a:lvl8pPr>
            <a:lvl9pPr marL="2560320" indent="-182880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baseline="0">
                <a:solidFill>
                  <a:schemeClr val="tx2"/>
                </a:solidFill>
              </a:defRPr>
            </a:lvl9pPr>
          </a:lstStyle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Historical Data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0" name="內容版面配置區 2"/>
          <p:cNvSpPr txBox="1">
            <a:spLocks/>
          </p:cNvSpPr>
          <p:nvPr/>
        </p:nvSpPr>
        <p:spPr>
          <a:xfrm>
            <a:off x="4606657" y="4545144"/>
            <a:ext cx="1116000" cy="360000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>
                <a:solidFill>
                  <a:schemeClr val="bg1">
                    <a:lumMod val="75000"/>
                  </a:schemeClr>
                </a:solidFill>
              </a:rPr>
              <a:t>Predictor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1" name="內容版面配置區 2"/>
          <p:cNvSpPr txBox="1">
            <a:spLocks/>
          </p:cNvSpPr>
          <p:nvPr/>
        </p:nvSpPr>
        <p:spPr>
          <a:xfrm>
            <a:off x="7366865" y="3512201"/>
            <a:ext cx="1320095" cy="648033"/>
          </a:xfrm>
          <a:prstGeom prst="rect">
            <a:avLst/>
          </a:prstGeom>
          <a:ln w="19050">
            <a:noFill/>
          </a:ln>
        </p:spPr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sz="1800" dirty="0" smtClean="0">
                <a:solidFill>
                  <a:schemeClr val="bg1">
                    <a:lumMod val="75000"/>
                  </a:schemeClr>
                </a:solidFill>
              </a:rPr>
              <a:t>Prediction Result</a:t>
            </a:r>
            <a:endParaRPr lang="zh-TW" alt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7" name="肘形接點 36"/>
          <p:cNvCxnSpPr>
            <a:stCxn id="5" idx="2"/>
            <a:endCxn id="6" idx="1"/>
          </p:cNvCxnSpPr>
          <p:nvPr/>
        </p:nvCxnSpPr>
        <p:spPr>
          <a:xfrm rot="16200000" flipH="1">
            <a:off x="2767363" y="3942919"/>
            <a:ext cx="1163146" cy="187006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接點 61"/>
          <p:cNvCxnSpPr>
            <a:stCxn id="7" idx="3"/>
            <a:endCxn id="26" idx="3"/>
          </p:cNvCxnSpPr>
          <p:nvPr/>
        </p:nvCxnSpPr>
        <p:spPr>
          <a:xfrm flipH="1" flipV="1">
            <a:off x="7018801" y="1830524"/>
            <a:ext cx="71856" cy="1948116"/>
          </a:xfrm>
          <a:prstGeom prst="bentConnector3">
            <a:avLst>
              <a:gd name="adj1" fmla="val -41936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接點 63"/>
          <p:cNvCxnSpPr>
            <a:stCxn id="7" idx="3"/>
            <a:endCxn id="6" idx="3"/>
          </p:cNvCxnSpPr>
          <p:nvPr/>
        </p:nvCxnSpPr>
        <p:spPr>
          <a:xfrm>
            <a:off x="7090657" y="3778640"/>
            <a:ext cx="73311" cy="1680884"/>
          </a:xfrm>
          <a:prstGeom prst="bentConnector3">
            <a:avLst>
              <a:gd name="adj1" fmla="val 411822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圖說文字 18"/>
          <p:cNvSpPr/>
          <p:nvPr/>
        </p:nvSpPr>
        <p:spPr>
          <a:xfrm>
            <a:off x="611560" y="4545144"/>
            <a:ext cx="3312368" cy="1764176"/>
          </a:xfrm>
          <a:prstGeom prst="wedgeRectCallout">
            <a:avLst>
              <a:gd name="adj1" fmla="val 61910"/>
              <a:gd name="adj2" fmla="val -803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Predict available resource for job scheduling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Send back prediction results for monitoring accuracy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32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Research Problem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System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r>
              <a:rPr lang="en-US" altLang="zh-TW" b="1" dirty="0" smtClean="0"/>
              <a:t>Proposed Solution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Trace-Driven Simulations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Trace Collection &amp; Used Datasets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Setup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6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Proposed Solution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525780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Random Forest (RF)</a:t>
            </a:r>
          </a:p>
          <a:p>
            <a:pPr lvl="1"/>
            <a:r>
              <a:rPr lang="en-US" altLang="zh-TW" dirty="0" smtClean="0"/>
              <a:t>Construct a multitude of decision trees</a:t>
            </a:r>
          </a:p>
          <a:p>
            <a:pPr lvl="1"/>
            <a:r>
              <a:rPr lang="en-US" altLang="zh-TW" dirty="0" smtClean="0"/>
              <a:t>Average all trees’ prediction results</a:t>
            </a:r>
          </a:p>
          <a:p>
            <a:r>
              <a:rPr lang="en-US" altLang="zh-TW" dirty="0" smtClean="0"/>
              <a:t>Gradient Boosting Tree (GBT)</a:t>
            </a:r>
          </a:p>
          <a:p>
            <a:pPr lvl="1"/>
            <a:r>
              <a:rPr lang="en-US" altLang="zh-TW" dirty="0" smtClean="0"/>
              <a:t>Consists a sequence of trees</a:t>
            </a:r>
          </a:p>
          <a:p>
            <a:pPr lvl="1"/>
            <a:r>
              <a:rPr lang="en-US" altLang="zh-TW" dirty="0" smtClean="0"/>
              <a:t>Each successive tree is to predict the residuals of the preceding one</a:t>
            </a:r>
          </a:p>
          <a:p>
            <a:r>
              <a:rPr lang="en-US" altLang="zh-TW" dirty="0" smtClean="0"/>
              <a:t>Neural Network (NN)</a:t>
            </a:r>
          </a:p>
          <a:p>
            <a:pPr lvl="1"/>
            <a:r>
              <a:rPr lang="en-US" altLang="zh-TW" dirty="0" smtClean="0"/>
              <a:t>Consists input layer, hidden layers, and output layer</a:t>
            </a:r>
          </a:p>
          <a:p>
            <a:pPr lvl="1"/>
            <a:r>
              <a:rPr lang="en-US" altLang="zh-TW" dirty="0" smtClean="0"/>
              <a:t>Each layer contains multiple neurons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Lack of representative instances incurs high negative impact for GBT</a:t>
            </a:r>
          </a:p>
          <a:p>
            <a:r>
              <a:rPr lang="en-US" altLang="zh-TW" dirty="0" smtClean="0"/>
              <a:t>With large enough training dataset, GBT often outperforms RF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TW" dirty="0" smtClean="0"/>
              <a:t>RF and GBT have complementary properties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4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</a:p>
          <a:p>
            <a:r>
              <a:rPr lang="en-US" altLang="zh-TW" dirty="0" smtClean="0"/>
              <a:t>Research Problem</a:t>
            </a:r>
          </a:p>
          <a:p>
            <a:r>
              <a:rPr lang="en-US" altLang="zh-TW" dirty="0" smtClean="0"/>
              <a:t>System Overview</a:t>
            </a:r>
          </a:p>
          <a:p>
            <a:r>
              <a:rPr lang="en-US" altLang="zh-TW" dirty="0" smtClean="0"/>
              <a:t>Proposed Solution</a:t>
            </a:r>
          </a:p>
          <a:p>
            <a:r>
              <a:rPr lang="en-US" altLang="zh-TW" dirty="0" smtClean="0"/>
              <a:t>Trace-Driven Simulations</a:t>
            </a:r>
          </a:p>
          <a:p>
            <a:pPr lvl="1"/>
            <a:r>
              <a:rPr lang="en-US" altLang="zh-TW" dirty="0" smtClean="0"/>
              <a:t>Trace Collection &amp; Used Datasets</a:t>
            </a:r>
          </a:p>
          <a:p>
            <a:pPr lvl="1"/>
            <a:r>
              <a:rPr lang="en-US" altLang="zh-TW" dirty="0" smtClean="0"/>
              <a:t>Setup</a:t>
            </a:r>
          </a:p>
          <a:p>
            <a:pPr lvl="1"/>
            <a:r>
              <a:rPr lang="en-US" altLang="zh-TW" dirty="0" smtClean="0"/>
              <a:t>Results</a:t>
            </a:r>
          </a:p>
          <a:p>
            <a:r>
              <a:rPr lang="en-US" altLang="zh-TW" dirty="0" smtClean="0"/>
              <a:t>Conclusion &amp; Future 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09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Research Problem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System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Proposed Solution</a:t>
            </a:r>
          </a:p>
          <a:p>
            <a:r>
              <a:rPr lang="en-US" altLang="zh-TW" b="1" dirty="0" smtClean="0"/>
              <a:t>Trace-Driven Simulations</a:t>
            </a:r>
          </a:p>
          <a:p>
            <a:pPr lvl="1"/>
            <a:r>
              <a:rPr lang="en-US" altLang="zh-TW" b="1" dirty="0" smtClean="0"/>
              <a:t>Trace Collection &amp; Used Datasets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Setup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6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Trace Collection &amp; Used Datasets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21317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Dataset 1: </a:t>
            </a:r>
            <a:r>
              <a:rPr lang="en-US" altLang="zh-TW" b="1" u="sng" dirty="0" smtClean="0"/>
              <a:t>Datacenter Dataset*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# of nodes: 500</a:t>
            </a:r>
          </a:p>
          <a:p>
            <a:pPr lvl="1"/>
            <a:r>
              <a:rPr lang="en-US" altLang="zh-TW" dirty="0" smtClean="0"/>
              <a:t>Period: </a:t>
            </a:r>
            <a:r>
              <a:rPr lang="en-US" altLang="zh-TW" dirty="0" err="1" smtClean="0"/>
              <a:t>Jul.~Sep</a:t>
            </a:r>
            <a:r>
              <a:rPr lang="en-US" altLang="zh-TW" dirty="0" smtClean="0"/>
              <a:t>. 2013 (3 months)</a:t>
            </a:r>
          </a:p>
          <a:p>
            <a:pPr lvl="1"/>
            <a:r>
              <a:rPr lang="en-US" altLang="zh-TW" dirty="0" smtClean="0"/>
              <a:t>Sampling frequency: 1 record/5 minutes</a:t>
            </a:r>
          </a:p>
          <a:p>
            <a:pPr lvl="1"/>
            <a:r>
              <a:rPr lang="en-US" altLang="zh-TW" dirty="0" smtClean="0"/>
              <a:t>Contents: VM resource usage</a:t>
            </a:r>
          </a:p>
          <a:p>
            <a:r>
              <a:rPr lang="en-US" altLang="zh-TW" dirty="0" smtClean="0"/>
              <a:t>Dataset 2: </a:t>
            </a:r>
            <a:r>
              <a:rPr lang="en-US" altLang="zh-TW" b="1" u="sng" dirty="0" smtClean="0"/>
              <a:t>Desktop Dataset</a:t>
            </a:r>
            <a:endParaRPr lang="en-US" altLang="zh-TW" dirty="0"/>
          </a:p>
          <a:p>
            <a:pPr lvl="1"/>
            <a:r>
              <a:rPr lang="en-US" altLang="zh-TW" dirty="0"/>
              <a:t># of volunteers: </a:t>
            </a:r>
            <a:r>
              <a:rPr lang="en-US" altLang="zh-TW" dirty="0" smtClean="0"/>
              <a:t>25</a:t>
            </a:r>
            <a:endParaRPr lang="en-US" altLang="zh-TW" dirty="0"/>
          </a:p>
          <a:p>
            <a:pPr lvl="1"/>
            <a:r>
              <a:rPr lang="en-US" altLang="zh-TW" dirty="0"/>
              <a:t>Period: late </a:t>
            </a:r>
            <a:r>
              <a:rPr lang="en-US" altLang="zh-TW" dirty="0" err="1"/>
              <a:t>May~Jun</a:t>
            </a:r>
            <a:r>
              <a:rPr lang="en-US" altLang="zh-TW" dirty="0"/>
              <a:t>. 2016 (1 month)</a:t>
            </a:r>
          </a:p>
          <a:p>
            <a:pPr lvl="1"/>
            <a:r>
              <a:rPr lang="en-US" altLang="zh-TW" dirty="0"/>
              <a:t>Sampling frequency: 1 record/10 seconds</a:t>
            </a:r>
          </a:p>
          <a:p>
            <a:pPr lvl="1"/>
            <a:r>
              <a:rPr lang="en-US" altLang="zh-TW" dirty="0"/>
              <a:t>Contents: real users’ resource </a:t>
            </a:r>
            <a:r>
              <a:rPr lang="en-US" altLang="zh-TW" dirty="0" smtClean="0"/>
              <a:t>usage</a:t>
            </a:r>
          </a:p>
          <a:p>
            <a:pPr marL="365760" lvl="1" indent="0">
              <a:buNone/>
            </a:pPr>
            <a:r>
              <a:rPr lang="en-US" altLang="zh-TW" dirty="0" smtClean="0"/>
              <a:t>Resource usage includes CPU </a:t>
            </a:r>
            <a:r>
              <a:rPr lang="en-US" altLang="zh-TW" dirty="0"/>
              <a:t>usage, </a:t>
            </a:r>
            <a:r>
              <a:rPr lang="en-US" altLang="zh-TW" dirty="0" smtClean="0"/>
              <a:t>memory usage, </a:t>
            </a:r>
            <a:r>
              <a:rPr lang="en-US" altLang="zh-TW" dirty="0"/>
              <a:t>disk </a:t>
            </a:r>
            <a:r>
              <a:rPr lang="en-US" altLang="zh-TW" dirty="0" smtClean="0"/>
              <a:t>usage, and network </a:t>
            </a:r>
            <a:r>
              <a:rPr lang="en-US" altLang="zh-TW" dirty="0" err="1" smtClean="0"/>
              <a:t>rx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tx</a:t>
            </a:r>
            <a:r>
              <a:rPr lang="en-US" altLang="zh-TW" dirty="0" smtClean="0"/>
              <a:t> throughput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9512" y="6453336"/>
            <a:ext cx="6840760" cy="4179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 smtClean="0"/>
              <a:t>* Datacenter dataset resource: </a:t>
            </a:r>
            <a:r>
              <a:rPr lang="en-US" altLang="zh-TW" sz="1800" dirty="0"/>
              <a:t>http://www.bitbrains.nl/solvinity-en</a:t>
            </a:r>
            <a:endParaRPr lang="en-US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27430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Sample Statistics of Datasets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4572022"/>
              </p:ext>
            </p:extLst>
          </p:nvPr>
        </p:nvGraphicFramePr>
        <p:xfrm>
          <a:off x="179388" y="1600200"/>
          <a:ext cx="8641086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364"/>
                <a:gridCol w="3240361"/>
                <a:gridCol w="3240361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Datacenter</a:t>
                      </a:r>
                      <a:r>
                        <a:rPr lang="en-US" altLang="zh-TW" baseline="0" dirty="0" smtClean="0"/>
                        <a:t> Dataset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Desktop</a:t>
                      </a:r>
                      <a:r>
                        <a:rPr lang="en-US" altLang="zh-TW" baseline="0" dirty="0" smtClean="0"/>
                        <a:t> Dataset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Total</a:t>
                      </a:r>
                      <a:r>
                        <a:rPr lang="en-US" altLang="zh-TW" baseline="0" dirty="0" smtClean="0"/>
                        <a:t> # of nodes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Period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 months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 month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Total #</a:t>
                      </a:r>
                      <a:r>
                        <a:rPr lang="en-US" altLang="zh-TW" baseline="0" dirty="0" smtClean="0"/>
                        <a:t> of records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b="0" dirty="0" smtClean="0"/>
                        <a:t>12,496,728</a:t>
                      </a:r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2,967,335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Avg.</a:t>
                      </a:r>
                      <a:r>
                        <a:rPr lang="en-US" altLang="zh-TW" baseline="0" dirty="0" smtClean="0"/>
                        <a:t> # of records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24,993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118,693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size of training 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9,997,696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2,373,909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size of testing 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2,499,032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593,426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# of features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id, epoch, </a:t>
                      </a:r>
                      <a:r>
                        <a:rPr lang="en-US" altLang="zh-TW" dirty="0" err="1" smtClean="0"/>
                        <a:t>dayInMonth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dayInWeek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isWeekend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hourInWeek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hourInDay</a:t>
                      </a:r>
                      <a:r>
                        <a:rPr lang="en-US" altLang="zh-TW" dirty="0" smtClean="0"/>
                        <a:t>, minute, </a:t>
                      </a:r>
                      <a:r>
                        <a:rPr lang="en-US" altLang="zh-TW" dirty="0" err="1" smtClean="0"/>
                        <a:t>daySlot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id, epoch, </a:t>
                      </a:r>
                      <a:r>
                        <a:rPr kumimoji="0"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dayInMonth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dayInWeek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isWeekend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hourInWeek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hourInDay</a:t>
                      </a:r>
                      <a:r>
                        <a:rPr kumimoji="0" lang="en-US" altLang="zh-TW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minute, </a:t>
                      </a:r>
                      <a:r>
                        <a:rPr kumimoji="0"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daySlot</a:t>
                      </a:r>
                      <a:endParaRPr kumimoji="0"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Prediction Target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cpuUsagePercent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cpuUsagePercent</a:t>
                      </a:r>
                      <a:endParaRPr kumimoji="0"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79512" y="6165304"/>
            <a:ext cx="8136904" cy="7059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800" dirty="0" smtClean="0"/>
              <a:t>We split each dataset into (a) training set (80%) and (b) testing set (20%)*</a:t>
            </a:r>
          </a:p>
          <a:p>
            <a:pPr marL="0" indent="0">
              <a:buNone/>
            </a:pPr>
            <a:r>
              <a:rPr lang="en-US" altLang="zh-TW" sz="1800" dirty="0" smtClean="0"/>
              <a:t>* Abu-Mostafa et al., </a:t>
            </a:r>
            <a:r>
              <a:rPr lang="en-US" altLang="zh-TW" sz="1800" i="1" dirty="0"/>
              <a:t>Learning from data</a:t>
            </a:r>
            <a:r>
              <a:rPr lang="en-US" altLang="zh-TW" sz="1800" dirty="0"/>
              <a:t>, volume </a:t>
            </a:r>
            <a:r>
              <a:rPr lang="en-US" altLang="zh-TW" sz="1800" dirty="0" smtClean="0"/>
              <a:t>4. </a:t>
            </a:r>
            <a:r>
              <a:rPr lang="en-US" altLang="zh-TW" sz="1800" dirty="0" err="1" smtClean="0"/>
              <a:t>AMLBook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Singapore, 2012.</a:t>
            </a:r>
            <a:endParaRPr lang="en-US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30815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Procedure of Generating Model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117516" y="2634476"/>
            <a:ext cx="60461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D</a:t>
            </a:r>
            <a:endParaRPr lang="zh-TW" altLang="en-US" sz="2400" baseline="-25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9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 of Generating Model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24</a:t>
            </a:fld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640960" cy="504056"/>
          </a:xfrm>
        </p:spPr>
        <p:txBody>
          <a:bodyPr>
            <a:normAutofit/>
          </a:bodyPr>
          <a:lstStyle/>
          <a:p>
            <a:pPr marL="0" indent="0">
              <a:buSzPct val="120000"/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en-US" altLang="zh-TW" dirty="0" smtClean="0"/>
              <a:t>Divide the data into training and </a:t>
            </a:r>
            <a:r>
              <a:rPr lang="en-US" altLang="zh-TW" dirty="0" smtClean="0">
                <a:solidFill>
                  <a:srgbClr val="00B050"/>
                </a:solidFill>
              </a:rPr>
              <a:t>testing set</a:t>
            </a:r>
          </a:p>
          <a:p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155616" y="2635715"/>
            <a:ext cx="1008000" cy="54000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test</a:t>
            </a:r>
            <a:endParaRPr lang="zh-TW" altLang="en-US" sz="2400" baseline="-25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7516" y="2634476"/>
            <a:ext cx="50381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latin typeface="Cambria" panose="02040503050406030204" pitchFamily="18" charset="0"/>
              </a:rPr>
              <a:t>train</a:t>
            </a:r>
            <a:endParaRPr lang="zh-TW" altLang="en-US" sz="2400" baseline="-25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9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 of Generating Model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1340768"/>
            <a:ext cx="8640960" cy="5040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en-US" altLang="zh-TW" dirty="0"/>
              <a:t>Test different </a:t>
            </a:r>
            <a:r>
              <a:rPr lang="en-US" altLang="zh-TW" dirty="0">
                <a:solidFill>
                  <a:srgbClr val="7030A0"/>
                </a:solidFill>
              </a:rPr>
              <a:t>combination of </a:t>
            </a:r>
            <a:r>
              <a:rPr lang="en-US" altLang="zh-TW" dirty="0" err="1" smtClean="0">
                <a:solidFill>
                  <a:srgbClr val="7030A0"/>
                </a:solidFill>
              </a:rPr>
              <a:t>hyperparameters</a:t>
            </a:r>
            <a:endParaRPr lang="en-US" altLang="zh-TW" dirty="0">
              <a:solidFill>
                <a:srgbClr val="7030A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55616" y="2635715"/>
            <a:ext cx="1008000" cy="54000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test</a:t>
            </a:r>
            <a:endParaRPr lang="zh-TW" altLang="en-US" sz="2400" baseline="-25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圓角化對角線角落矩形 19"/>
          <p:cNvSpPr/>
          <p:nvPr/>
        </p:nvSpPr>
        <p:spPr>
          <a:xfrm>
            <a:off x="8055458" y="306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>
                <a:solidFill>
                  <a:srgbClr val="7030A0"/>
                </a:solidFill>
              </a:rPr>
              <a:t>2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1" name="圓角化對角線角落矩形 20"/>
          <p:cNvSpPr/>
          <p:nvPr/>
        </p:nvSpPr>
        <p:spPr>
          <a:xfrm>
            <a:off x="8055458" y="432916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err="1" smtClean="0">
                <a:solidFill>
                  <a:srgbClr val="7030A0"/>
                </a:solidFill>
              </a:rPr>
              <a:t>h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2" name="圓角化對角線角落矩形 21"/>
          <p:cNvSpPr/>
          <p:nvPr/>
        </p:nvSpPr>
        <p:spPr>
          <a:xfrm>
            <a:off x="8055458" y="252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smtClean="0">
                <a:solidFill>
                  <a:srgbClr val="7030A0"/>
                </a:solidFill>
              </a:rPr>
              <a:t>1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3" name="內容版面配置區 2"/>
          <p:cNvSpPr txBox="1">
            <a:spLocks/>
          </p:cNvSpPr>
          <p:nvPr/>
        </p:nvSpPr>
        <p:spPr>
          <a:xfrm rot="5400000">
            <a:off x="8008360" y="3716106"/>
            <a:ext cx="794109" cy="432000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dirty="0" smtClean="0">
                <a:solidFill>
                  <a:srgbClr val="7030A0"/>
                </a:solidFill>
              </a:rPr>
              <a:t>……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17516" y="2634476"/>
            <a:ext cx="50381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latin typeface="Cambria" panose="02040503050406030204" pitchFamily="18" charset="0"/>
              </a:rPr>
              <a:t>train</a:t>
            </a:r>
            <a:endParaRPr lang="zh-TW" altLang="en-US" sz="2400" baseline="-25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 of Generating Model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26</a:t>
            </a:fld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1340768"/>
            <a:ext cx="8964488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n-US" altLang="zh-TW" dirty="0"/>
              <a:t>Perform </a:t>
            </a:r>
            <a:r>
              <a:rPr lang="en-US" altLang="zh-TW" b="1" u="sng" dirty="0"/>
              <a:t>10-fold cross validation</a:t>
            </a:r>
            <a:r>
              <a:rPr lang="en-US" altLang="zh-TW" dirty="0"/>
              <a:t> for </a:t>
            </a:r>
            <a:r>
              <a:rPr lang="en-US" altLang="zh-TW" dirty="0">
                <a:solidFill>
                  <a:srgbClr val="7030A0"/>
                </a:solidFill>
              </a:rPr>
              <a:t>each combination of </a:t>
            </a:r>
            <a:r>
              <a:rPr lang="en-US" altLang="zh-TW" dirty="0" err="1">
                <a:solidFill>
                  <a:srgbClr val="7030A0"/>
                </a:solidFill>
              </a:rPr>
              <a:t>hyperparameter</a:t>
            </a:r>
            <a:r>
              <a:rPr lang="en-US" altLang="zh-TW" dirty="0"/>
              <a:t> using training </a:t>
            </a:r>
            <a:r>
              <a:rPr lang="en-US" altLang="zh-TW" dirty="0" smtClean="0"/>
              <a:t>set</a:t>
            </a:r>
            <a:endParaRPr lang="en-US" altLang="zh-TW" dirty="0"/>
          </a:p>
        </p:txBody>
      </p:sp>
      <p:sp>
        <p:nvSpPr>
          <p:cNvPr id="23" name="橢圓 22"/>
          <p:cNvSpPr/>
          <p:nvPr/>
        </p:nvSpPr>
        <p:spPr>
          <a:xfrm>
            <a:off x="5488854" y="1340768"/>
            <a:ext cx="2395514" cy="5399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6155616" y="2635715"/>
            <a:ext cx="1008000" cy="54000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test</a:t>
            </a:r>
            <a:endParaRPr lang="zh-TW" altLang="en-US" sz="2400" baseline="-25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圓角化對角線角落矩形 25"/>
          <p:cNvSpPr/>
          <p:nvPr/>
        </p:nvSpPr>
        <p:spPr>
          <a:xfrm>
            <a:off x="8055458" y="306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>
                <a:solidFill>
                  <a:srgbClr val="7030A0"/>
                </a:solidFill>
              </a:rPr>
              <a:t>2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7" name="圓角化對角線角落矩形 26"/>
          <p:cNvSpPr/>
          <p:nvPr/>
        </p:nvSpPr>
        <p:spPr>
          <a:xfrm>
            <a:off x="8055458" y="432916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err="1" smtClean="0">
                <a:solidFill>
                  <a:srgbClr val="7030A0"/>
                </a:solidFill>
              </a:rPr>
              <a:t>h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8" name="圓角化對角線角落矩形 27"/>
          <p:cNvSpPr/>
          <p:nvPr/>
        </p:nvSpPr>
        <p:spPr>
          <a:xfrm>
            <a:off x="8055458" y="252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smtClean="0">
                <a:solidFill>
                  <a:srgbClr val="7030A0"/>
                </a:solidFill>
              </a:rPr>
              <a:t>1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9" name="內容版面配置區 2"/>
          <p:cNvSpPr txBox="1">
            <a:spLocks/>
          </p:cNvSpPr>
          <p:nvPr/>
        </p:nvSpPr>
        <p:spPr>
          <a:xfrm rot="5400000">
            <a:off x="8008360" y="3716106"/>
            <a:ext cx="794109" cy="432000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dirty="0" smtClean="0">
                <a:solidFill>
                  <a:srgbClr val="7030A0"/>
                </a:solidFill>
              </a:rPr>
              <a:t>……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7956456" y="2493080"/>
            <a:ext cx="720000" cy="61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117516" y="2634476"/>
            <a:ext cx="50381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latin typeface="Cambria" panose="02040503050406030204" pitchFamily="18" charset="0"/>
              </a:rPr>
              <a:t>train</a:t>
            </a:r>
            <a:endParaRPr lang="zh-TW" altLang="en-US" sz="2400" baseline="-25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 of Generating Model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27</a:t>
            </a:fld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1340768"/>
            <a:ext cx="8856984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en-US" altLang="zh-TW" dirty="0" smtClean="0"/>
              <a:t>Divide training set into 10 portions</a:t>
            </a:r>
            <a:endParaRPr lang="en-US" altLang="zh-TW" dirty="0"/>
          </a:p>
        </p:txBody>
      </p:sp>
      <p:sp>
        <p:nvSpPr>
          <p:cNvPr id="35" name="矩形 34"/>
          <p:cNvSpPr/>
          <p:nvPr/>
        </p:nvSpPr>
        <p:spPr>
          <a:xfrm>
            <a:off x="6155616" y="2635715"/>
            <a:ext cx="1008000" cy="54000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test</a:t>
            </a:r>
            <a:endParaRPr lang="zh-TW" altLang="en-US" sz="2400" baseline="-25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619616" y="2635275"/>
            <a:ext cx="5040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2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37" name="圓角化對角線角落矩形 36"/>
          <p:cNvSpPr/>
          <p:nvPr/>
        </p:nvSpPr>
        <p:spPr>
          <a:xfrm>
            <a:off x="8055458" y="306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>
                <a:solidFill>
                  <a:srgbClr val="7030A0"/>
                </a:solidFill>
              </a:rPr>
              <a:t>2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38" name="圓角化對角線角落矩形 37"/>
          <p:cNvSpPr/>
          <p:nvPr/>
        </p:nvSpPr>
        <p:spPr>
          <a:xfrm>
            <a:off x="8055458" y="432916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err="1" smtClean="0">
                <a:solidFill>
                  <a:srgbClr val="7030A0"/>
                </a:solidFill>
              </a:rPr>
              <a:t>h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39" name="圓角化對角線角落矩形 38"/>
          <p:cNvSpPr/>
          <p:nvPr/>
        </p:nvSpPr>
        <p:spPr>
          <a:xfrm>
            <a:off x="8055458" y="252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smtClean="0">
                <a:solidFill>
                  <a:srgbClr val="7030A0"/>
                </a:solidFill>
              </a:rPr>
              <a:t>1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40" name="內容版面配置區 2"/>
          <p:cNvSpPr txBox="1">
            <a:spLocks/>
          </p:cNvSpPr>
          <p:nvPr/>
        </p:nvSpPr>
        <p:spPr>
          <a:xfrm rot="5400000">
            <a:off x="8008360" y="3716106"/>
            <a:ext cx="794109" cy="432000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dirty="0" smtClean="0">
                <a:solidFill>
                  <a:srgbClr val="7030A0"/>
                </a:solidFill>
              </a:rPr>
              <a:t>……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7956456" y="2493080"/>
            <a:ext cx="720000" cy="61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/>
        </p:nvSpPr>
        <p:spPr>
          <a:xfrm>
            <a:off x="1117516" y="2634476"/>
            <a:ext cx="5040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1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123616" y="2634476"/>
            <a:ext cx="5040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3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627616" y="2634476"/>
            <a:ext cx="5040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4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131616" y="2634476"/>
            <a:ext cx="5040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5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635616" y="2635275"/>
            <a:ext cx="5040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6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139616" y="2634476"/>
            <a:ext cx="5040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7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643616" y="2635275"/>
            <a:ext cx="5040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8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147616" y="2634476"/>
            <a:ext cx="5040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9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651616" y="2635275"/>
            <a:ext cx="5040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 fontScale="92500"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smtClean="0">
                <a:latin typeface="Cambria" panose="02040503050406030204" pitchFamily="18" charset="0"/>
              </a:rPr>
              <a:t>10</a:t>
            </a:r>
            <a:endParaRPr lang="zh-TW" alt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 of Generating Model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28</a:t>
            </a:fld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155616" y="2637696"/>
            <a:ext cx="1008000" cy="54000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test</a:t>
            </a:r>
            <a:endParaRPr lang="zh-TW" altLang="en-US" sz="2400" baseline="-25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179512" y="1340768"/>
                <a:ext cx="8856984" cy="1080120"/>
              </a:xfrm>
              <a:prstGeom prst="rect">
                <a:avLst/>
              </a:prstGeom>
            </p:spPr>
            <p:txBody>
              <a:bodyPr vert="horz">
                <a:normAutofit fontScale="92500" lnSpcReduction="20000"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SzPct val="120000"/>
                  <a:buNone/>
                </a:pPr>
                <a:r>
                  <a:rPr lang="en-US" altLang="zh-TW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b. </a:t>
                </a:r>
                <a:r>
                  <a:rPr lang="en-US" altLang="zh-TW" dirty="0"/>
                  <a:t>Use one portion as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validation set</a:t>
                </a:r>
                <a:r>
                  <a:rPr lang="en-US" altLang="zh-TW" dirty="0"/>
                  <a:t> and the rest as </a:t>
                </a:r>
                <a:r>
                  <a:rPr lang="en-US" altLang="zh-TW" dirty="0">
                    <a:solidFill>
                      <a:srgbClr val="0070C0"/>
                    </a:solidFill>
                  </a:rPr>
                  <a:t>training set</a:t>
                </a:r>
              </a:p>
              <a:p>
                <a:pPr marL="0" indent="0">
                  <a:buSzPct val="120000"/>
                  <a:buNone/>
                </a:pPr>
                <a:r>
                  <a:rPr lang="en-US" altLang="zh-TW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c. </a:t>
                </a:r>
                <a:r>
                  <a:rPr lang="en-US" altLang="zh-TW" dirty="0" smtClean="0"/>
                  <a:t>Train </a:t>
                </a:r>
                <a:r>
                  <a:rPr lang="en-US" altLang="zh-TW" dirty="0"/>
                  <a:t>the model using the training set</a:t>
                </a:r>
              </a:p>
              <a:p>
                <a:pPr marL="0" indent="0">
                  <a:buSzPct val="120000"/>
                  <a:buNone/>
                </a:pPr>
                <a:r>
                  <a:rPr lang="en-US" altLang="zh-TW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d. </a:t>
                </a:r>
                <a:r>
                  <a:rPr lang="en-US" altLang="zh-TW" dirty="0" smtClean="0"/>
                  <a:t>Validate </a:t>
                </a:r>
                <a:r>
                  <a:rPr lang="en-US" altLang="zh-TW" dirty="0"/>
                  <a:t>the model using the validation set and get accuracy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40768"/>
                <a:ext cx="8856984" cy="1080120"/>
              </a:xfrm>
              <a:prstGeom prst="rect">
                <a:avLst/>
              </a:prstGeom>
              <a:blipFill rotWithShape="1">
                <a:blip r:embed="rId2"/>
                <a:stretch>
                  <a:fillRect l="-826" t="-9605" b="-8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619616" y="2635275"/>
            <a:ext cx="504000" cy="540000"/>
          </a:xfrm>
          <a:prstGeom prst="rect">
            <a:avLst/>
          </a:prstGeom>
          <a:ln w="19050">
            <a:solidFill>
              <a:srgbClr val="0070C0"/>
            </a:solidFill>
            <a:prstDash val="sysDot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endParaRPr lang="zh-TW" alt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圓角化對角線角落矩形 24"/>
          <p:cNvSpPr/>
          <p:nvPr/>
        </p:nvSpPr>
        <p:spPr>
          <a:xfrm>
            <a:off x="8055458" y="306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>
                <a:solidFill>
                  <a:srgbClr val="7030A0"/>
                </a:solidFill>
              </a:rPr>
              <a:t>2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6" name="圓角化對角線角落矩形 25"/>
          <p:cNvSpPr/>
          <p:nvPr/>
        </p:nvSpPr>
        <p:spPr>
          <a:xfrm>
            <a:off x="8055458" y="432916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err="1" smtClean="0">
                <a:solidFill>
                  <a:srgbClr val="7030A0"/>
                </a:solidFill>
              </a:rPr>
              <a:t>h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7" name="圓角化對角線角落矩形 26"/>
          <p:cNvSpPr/>
          <p:nvPr/>
        </p:nvSpPr>
        <p:spPr>
          <a:xfrm>
            <a:off x="8055458" y="252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smtClean="0">
                <a:solidFill>
                  <a:srgbClr val="7030A0"/>
                </a:solidFill>
              </a:rPr>
              <a:t>1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 rot="5400000">
            <a:off x="8008360" y="3716106"/>
            <a:ext cx="794109" cy="432000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dirty="0" smtClean="0">
                <a:solidFill>
                  <a:srgbClr val="7030A0"/>
                </a:solidFill>
              </a:rPr>
              <a:t>……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7956456" y="2493080"/>
            <a:ext cx="720000" cy="61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1619616" y="2635275"/>
            <a:ext cx="4536000" cy="54000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>
                <a:solidFill>
                  <a:srgbClr val="0070C0"/>
                </a:solidFill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>
                <a:solidFill>
                  <a:srgbClr val="0070C0"/>
                </a:solidFill>
                <a:latin typeface="Cambria" panose="02040503050406030204" pitchFamily="18" charset="0"/>
              </a:rPr>
              <a:t>train</a:t>
            </a:r>
            <a:endParaRPr lang="zh-TW" altLang="en-US" sz="2400" baseline="-250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123616" y="2636912"/>
            <a:ext cx="504000" cy="540000"/>
          </a:xfrm>
          <a:prstGeom prst="rect">
            <a:avLst/>
          </a:prstGeom>
          <a:ln w="19050">
            <a:solidFill>
              <a:srgbClr val="0070C0"/>
            </a:solidFill>
            <a:prstDash val="sysDot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endParaRPr lang="zh-TW" alt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27616" y="2633639"/>
            <a:ext cx="504000" cy="540000"/>
          </a:xfrm>
          <a:prstGeom prst="rect">
            <a:avLst/>
          </a:prstGeom>
          <a:ln w="19050">
            <a:solidFill>
              <a:srgbClr val="0070C0"/>
            </a:solidFill>
            <a:prstDash val="sysDot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endParaRPr lang="zh-TW" alt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131616" y="2636912"/>
            <a:ext cx="504000" cy="540000"/>
          </a:xfrm>
          <a:prstGeom prst="rect">
            <a:avLst/>
          </a:prstGeom>
          <a:ln w="19050">
            <a:solidFill>
              <a:srgbClr val="0070C0"/>
            </a:solidFill>
            <a:prstDash val="sysDot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endParaRPr lang="zh-TW" alt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635616" y="2637304"/>
            <a:ext cx="504000" cy="540000"/>
          </a:xfrm>
          <a:prstGeom prst="rect">
            <a:avLst/>
          </a:prstGeom>
          <a:ln w="19050">
            <a:solidFill>
              <a:srgbClr val="0070C0"/>
            </a:solidFill>
            <a:prstDash val="sysDot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endParaRPr lang="zh-TW" alt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139616" y="2637304"/>
            <a:ext cx="504000" cy="540000"/>
          </a:xfrm>
          <a:prstGeom prst="rect">
            <a:avLst/>
          </a:prstGeom>
          <a:ln w="19050">
            <a:solidFill>
              <a:srgbClr val="0070C0"/>
            </a:solidFill>
            <a:prstDash val="sysDot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endParaRPr lang="zh-TW" alt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643616" y="2637696"/>
            <a:ext cx="504000" cy="540000"/>
          </a:xfrm>
          <a:prstGeom prst="rect">
            <a:avLst/>
          </a:prstGeom>
          <a:ln w="19050">
            <a:solidFill>
              <a:srgbClr val="0070C0"/>
            </a:solidFill>
            <a:prstDash val="sysDot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endParaRPr lang="zh-TW" alt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47616" y="2637696"/>
            <a:ext cx="504000" cy="540000"/>
          </a:xfrm>
          <a:prstGeom prst="rect">
            <a:avLst/>
          </a:prstGeom>
          <a:ln w="19050">
            <a:solidFill>
              <a:srgbClr val="0070C0"/>
            </a:solidFill>
            <a:prstDash val="sysDot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endParaRPr lang="zh-TW" alt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651616" y="2637696"/>
            <a:ext cx="504000" cy="540000"/>
          </a:xfrm>
          <a:prstGeom prst="rect">
            <a:avLst/>
          </a:prstGeom>
          <a:ln w="19050">
            <a:solidFill>
              <a:srgbClr val="0070C0"/>
            </a:solidFill>
            <a:prstDash val="sysDot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endParaRPr lang="zh-TW" altLang="en-US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摺角紙張 2"/>
          <p:cNvSpPr/>
          <p:nvPr/>
        </p:nvSpPr>
        <p:spPr>
          <a:xfrm>
            <a:off x="7308304" y="2658610"/>
            <a:ext cx="504056" cy="49005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sp>
        <p:nvSpPr>
          <p:cNvPr id="16" name="矩形 15"/>
          <p:cNvSpPr/>
          <p:nvPr/>
        </p:nvSpPr>
        <p:spPr>
          <a:xfrm>
            <a:off x="1115616" y="2636912"/>
            <a:ext cx="504000" cy="54000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anchor="ctr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v</a:t>
            </a:r>
            <a:endParaRPr lang="zh-TW" altLang="en-US" sz="2400" baseline="-250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 of Generating Model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29</a:t>
            </a:fld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1340768"/>
            <a:ext cx="8856984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zh-TW" dirty="0"/>
              <a:t>Repeat c. and d. </a:t>
            </a:r>
            <a:r>
              <a:rPr lang="en-US" altLang="zh-TW" dirty="0" smtClean="0"/>
              <a:t>10 times until </a:t>
            </a:r>
            <a:r>
              <a:rPr lang="en-US" altLang="zh-TW" dirty="0"/>
              <a:t>every portion has been used for validation</a:t>
            </a:r>
          </a:p>
        </p:txBody>
      </p:sp>
      <p:sp>
        <p:nvSpPr>
          <p:cNvPr id="25" name="圓角化對角線角落矩形 24"/>
          <p:cNvSpPr/>
          <p:nvPr/>
        </p:nvSpPr>
        <p:spPr>
          <a:xfrm>
            <a:off x="8055458" y="306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>
                <a:solidFill>
                  <a:srgbClr val="7030A0"/>
                </a:solidFill>
              </a:rPr>
              <a:t>2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6" name="圓角化對角線角落矩形 25"/>
          <p:cNvSpPr/>
          <p:nvPr/>
        </p:nvSpPr>
        <p:spPr>
          <a:xfrm>
            <a:off x="8055458" y="432916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err="1" smtClean="0">
                <a:solidFill>
                  <a:srgbClr val="7030A0"/>
                </a:solidFill>
              </a:rPr>
              <a:t>h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7" name="圓角化對角線角落矩形 26"/>
          <p:cNvSpPr/>
          <p:nvPr/>
        </p:nvSpPr>
        <p:spPr>
          <a:xfrm>
            <a:off x="8055458" y="252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smtClean="0">
                <a:solidFill>
                  <a:srgbClr val="7030A0"/>
                </a:solidFill>
              </a:rPr>
              <a:t>1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 rot="5400000">
            <a:off x="8008360" y="3716106"/>
            <a:ext cx="794109" cy="432000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dirty="0" smtClean="0">
                <a:solidFill>
                  <a:srgbClr val="7030A0"/>
                </a:solidFill>
              </a:rPr>
              <a:t>……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7956456" y="2493080"/>
            <a:ext cx="720000" cy="61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07616" y="2633639"/>
            <a:ext cx="7704744" cy="544057"/>
            <a:chOff x="107616" y="2633639"/>
            <a:chExt cx="7704744" cy="544057"/>
          </a:xfrm>
        </p:grpSpPr>
        <p:sp>
          <p:nvSpPr>
            <p:cNvPr id="11" name="矩形 10"/>
            <p:cNvSpPr/>
            <p:nvPr/>
          </p:nvSpPr>
          <p:spPr>
            <a:xfrm>
              <a:off x="6155616" y="2637696"/>
              <a:ext cx="1008000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test</a:t>
              </a:r>
              <a:endParaRPr lang="zh-TW" altLang="en-US" sz="2400" baseline="-25000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19616" y="2635275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619616" y="2635275"/>
              <a:ext cx="4536000" cy="54000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train</a:t>
              </a:r>
              <a:endParaRPr lang="zh-TW" altLang="en-US" sz="2400" baseline="-250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123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627616" y="2633639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131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635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139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643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47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651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9" name="內容版面配置區 2"/>
            <p:cNvSpPr txBox="1">
              <a:spLocks/>
            </p:cNvSpPr>
            <p:nvPr/>
          </p:nvSpPr>
          <p:spPr>
            <a:xfrm>
              <a:off x="107616" y="2687639"/>
              <a:ext cx="1008000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1800" dirty="0" smtClean="0"/>
                <a:t>Round 1</a:t>
              </a:r>
              <a:endParaRPr lang="zh-TW" altLang="en-US" sz="1800" dirty="0"/>
            </a:p>
          </p:txBody>
        </p:sp>
        <p:sp>
          <p:nvSpPr>
            <p:cNvPr id="3" name="摺角紙張 2"/>
            <p:cNvSpPr/>
            <p:nvPr/>
          </p:nvSpPr>
          <p:spPr>
            <a:xfrm>
              <a:off x="7308304" y="2658610"/>
              <a:ext cx="504056" cy="490057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</a:t>
              </a:r>
              <a:r>
                <a:rPr lang="en-US" altLang="zh-TW" baseline="-25000" dirty="0" smtClean="0"/>
                <a:t>1</a:t>
              </a:r>
              <a:endParaRPr lang="zh-TW" altLang="en-US" baseline="-25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15616" y="2636912"/>
              <a:ext cx="504000" cy="5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  <a:endParaRPr lang="zh-TW" alt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07616" y="3385867"/>
            <a:ext cx="7704744" cy="547189"/>
            <a:chOff x="107616" y="2630507"/>
            <a:chExt cx="7704744" cy="547189"/>
          </a:xfrm>
        </p:grpSpPr>
        <p:sp>
          <p:nvSpPr>
            <p:cNvPr id="41" name="矩形 40"/>
            <p:cNvSpPr/>
            <p:nvPr/>
          </p:nvSpPr>
          <p:spPr>
            <a:xfrm>
              <a:off x="6155616" y="2637696"/>
              <a:ext cx="1008000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test</a:t>
              </a:r>
              <a:endParaRPr lang="zh-TW" altLang="en-US" sz="2400" baseline="-25000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15672" y="2630507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15672" y="2635275"/>
              <a:ext cx="5039944" cy="54000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train</a:t>
              </a:r>
              <a:endParaRPr lang="zh-TW" altLang="en-US" sz="2400" baseline="-250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23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27616" y="2633639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131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635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139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643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147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651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2" name="內容版面配置區 2"/>
            <p:cNvSpPr txBox="1">
              <a:spLocks/>
            </p:cNvSpPr>
            <p:nvPr/>
          </p:nvSpPr>
          <p:spPr>
            <a:xfrm>
              <a:off x="107616" y="2687639"/>
              <a:ext cx="1008000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1800" dirty="0" smtClean="0"/>
                <a:t>Round 2</a:t>
              </a:r>
              <a:endParaRPr lang="zh-TW" altLang="en-US" sz="1800" dirty="0"/>
            </a:p>
          </p:txBody>
        </p:sp>
        <p:sp>
          <p:nvSpPr>
            <p:cNvPr id="53" name="摺角紙張 52"/>
            <p:cNvSpPr/>
            <p:nvPr/>
          </p:nvSpPr>
          <p:spPr>
            <a:xfrm>
              <a:off x="7308304" y="2658610"/>
              <a:ext cx="504056" cy="490057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</a:t>
              </a:r>
              <a:r>
                <a:rPr lang="en-US" altLang="zh-TW" baseline="-25000" dirty="0"/>
                <a:t>2</a:t>
              </a:r>
              <a:endParaRPr lang="zh-TW" altLang="en-US" baseline="-250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619728" y="2636912"/>
              <a:ext cx="504000" cy="5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  <a:endParaRPr lang="zh-TW" alt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5" name="內容版面配置區 2"/>
          <p:cNvSpPr txBox="1">
            <a:spLocks/>
          </p:cNvSpPr>
          <p:nvPr/>
        </p:nvSpPr>
        <p:spPr>
          <a:xfrm rot="5400000">
            <a:off x="3490561" y="4042103"/>
            <a:ext cx="794109" cy="432000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dirty="0" smtClean="0"/>
              <a:t>……</a:t>
            </a:r>
            <a:endParaRPr lang="zh-TW" altLang="en-US" dirty="0"/>
          </a:p>
        </p:txBody>
      </p:sp>
      <p:grpSp>
        <p:nvGrpSpPr>
          <p:cNvPr id="56" name="群組 55"/>
          <p:cNvGrpSpPr/>
          <p:nvPr/>
        </p:nvGrpSpPr>
        <p:grpSpPr>
          <a:xfrm>
            <a:off x="14176" y="4566750"/>
            <a:ext cx="7812248" cy="547189"/>
            <a:chOff x="112" y="2630507"/>
            <a:chExt cx="7812248" cy="547189"/>
          </a:xfrm>
        </p:grpSpPr>
        <p:sp>
          <p:nvSpPr>
            <p:cNvPr id="57" name="矩形 56"/>
            <p:cNvSpPr/>
            <p:nvPr/>
          </p:nvSpPr>
          <p:spPr>
            <a:xfrm>
              <a:off x="6155616" y="2637696"/>
              <a:ext cx="1008000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test</a:t>
              </a:r>
              <a:endParaRPr lang="zh-TW" altLang="en-US" sz="2400" baseline="-25000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115672" y="2630507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115672" y="2635275"/>
              <a:ext cx="5039944" cy="54000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train</a:t>
              </a:r>
              <a:endParaRPr lang="zh-TW" altLang="en-US" sz="2400" baseline="-250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123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2627616" y="2633639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131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635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139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643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147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8" name="內容版面配置區 2"/>
            <p:cNvSpPr txBox="1">
              <a:spLocks/>
            </p:cNvSpPr>
            <p:nvPr/>
          </p:nvSpPr>
          <p:spPr>
            <a:xfrm>
              <a:off x="112" y="2687639"/>
              <a:ext cx="1187624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1800" dirty="0" smtClean="0"/>
                <a:t>Round 10</a:t>
              </a:r>
              <a:endParaRPr lang="zh-TW" altLang="en-US" sz="1800" dirty="0"/>
            </a:p>
          </p:txBody>
        </p:sp>
        <p:sp>
          <p:nvSpPr>
            <p:cNvPr id="69" name="摺角紙張 68"/>
            <p:cNvSpPr/>
            <p:nvPr/>
          </p:nvSpPr>
          <p:spPr>
            <a:xfrm>
              <a:off x="7308304" y="2658610"/>
              <a:ext cx="504056" cy="490057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700" dirty="0" smtClean="0"/>
                <a:t>A</a:t>
              </a:r>
              <a:r>
                <a:rPr lang="en-US" altLang="zh-TW" sz="1700" baseline="-25000" dirty="0" smtClean="0"/>
                <a:t>10</a:t>
              </a:r>
              <a:endParaRPr lang="zh-TW" altLang="en-US" sz="1700" baseline="-25000" dirty="0"/>
            </a:p>
          </p:txBody>
        </p:sp>
        <p:sp>
          <p:nvSpPr>
            <p:cNvPr id="70" name="矩形 69"/>
            <p:cNvSpPr/>
            <p:nvPr/>
          </p:nvSpPr>
          <p:spPr>
            <a:xfrm>
              <a:off x="5652288" y="2636912"/>
              <a:ext cx="504000" cy="5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  <a:endParaRPr lang="zh-TW" alt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3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b="1" dirty="0" smtClean="0"/>
              <a:t>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Research Problem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System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Proposed Solution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Trace-Driven Simulations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Trace Collection &amp; Used Datasets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Setup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 of Generating Model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30</a:t>
            </a:fld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1340768"/>
            <a:ext cx="8856984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zh-TW" dirty="0"/>
              <a:t>Average all 10 accuracy scores as the result</a:t>
            </a:r>
          </a:p>
          <a:p>
            <a:pPr marL="0" indent="0">
              <a:buSzPct val="120000"/>
              <a:buNone/>
            </a:pPr>
            <a:endParaRPr lang="en-US" altLang="zh-TW" dirty="0"/>
          </a:p>
        </p:txBody>
      </p:sp>
      <p:sp>
        <p:nvSpPr>
          <p:cNvPr id="25" name="圓角化對角線角落矩形 24"/>
          <p:cNvSpPr/>
          <p:nvPr/>
        </p:nvSpPr>
        <p:spPr>
          <a:xfrm>
            <a:off x="8055458" y="306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>
                <a:solidFill>
                  <a:srgbClr val="7030A0"/>
                </a:solidFill>
              </a:rPr>
              <a:t>2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6" name="圓角化對角線角落矩形 25"/>
          <p:cNvSpPr/>
          <p:nvPr/>
        </p:nvSpPr>
        <p:spPr>
          <a:xfrm>
            <a:off x="8055458" y="432916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err="1" smtClean="0">
                <a:solidFill>
                  <a:srgbClr val="7030A0"/>
                </a:solidFill>
              </a:rPr>
              <a:t>h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7" name="圓角化對角線角落矩形 26"/>
          <p:cNvSpPr/>
          <p:nvPr/>
        </p:nvSpPr>
        <p:spPr>
          <a:xfrm>
            <a:off x="8055458" y="252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smtClean="0">
                <a:solidFill>
                  <a:srgbClr val="7030A0"/>
                </a:solidFill>
              </a:rPr>
              <a:t>1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 rot="5400000">
            <a:off x="8008360" y="3716106"/>
            <a:ext cx="794109" cy="432000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dirty="0" smtClean="0">
                <a:solidFill>
                  <a:srgbClr val="7030A0"/>
                </a:solidFill>
              </a:rPr>
              <a:t>……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7956456" y="2493080"/>
            <a:ext cx="720000" cy="61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07616" y="2633639"/>
            <a:ext cx="7704744" cy="544057"/>
            <a:chOff x="107616" y="2633639"/>
            <a:chExt cx="7704744" cy="544057"/>
          </a:xfrm>
        </p:grpSpPr>
        <p:sp>
          <p:nvSpPr>
            <p:cNvPr id="11" name="矩形 10"/>
            <p:cNvSpPr/>
            <p:nvPr/>
          </p:nvSpPr>
          <p:spPr>
            <a:xfrm>
              <a:off x="6155616" y="2637696"/>
              <a:ext cx="1008000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test</a:t>
              </a:r>
              <a:endParaRPr lang="zh-TW" altLang="en-US" sz="2400" baseline="-25000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19616" y="2635275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619616" y="2635275"/>
              <a:ext cx="4536000" cy="54000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train</a:t>
              </a:r>
              <a:endParaRPr lang="zh-TW" altLang="en-US" sz="2400" baseline="-250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123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627616" y="2633639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131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635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139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643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47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651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9" name="內容版面配置區 2"/>
            <p:cNvSpPr txBox="1">
              <a:spLocks/>
            </p:cNvSpPr>
            <p:nvPr/>
          </p:nvSpPr>
          <p:spPr>
            <a:xfrm>
              <a:off x="107616" y="2687639"/>
              <a:ext cx="1008000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1800" dirty="0" smtClean="0"/>
                <a:t>Round 1</a:t>
              </a:r>
              <a:endParaRPr lang="zh-TW" altLang="en-US" sz="1800" dirty="0"/>
            </a:p>
          </p:txBody>
        </p:sp>
        <p:sp>
          <p:nvSpPr>
            <p:cNvPr id="3" name="摺角紙張 2"/>
            <p:cNvSpPr/>
            <p:nvPr/>
          </p:nvSpPr>
          <p:spPr>
            <a:xfrm>
              <a:off x="7308304" y="2658610"/>
              <a:ext cx="504056" cy="490057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</a:t>
              </a:r>
              <a:r>
                <a:rPr lang="en-US" altLang="zh-TW" baseline="-25000" dirty="0" smtClean="0"/>
                <a:t>1</a:t>
              </a:r>
              <a:endParaRPr lang="zh-TW" altLang="en-US" baseline="-25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15616" y="2636912"/>
              <a:ext cx="504000" cy="5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  <a:endParaRPr lang="zh-TW" alt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07616" y="3385867"/>
            <a:ext cx="7704744" cy="547189"/>
            <a:chOff x="107616" y="2630507"/>
            <a:chExt cx="7704744" cy="547189"/>
          </a:xfrm>
        </p:grpSpPr>
        <p:sp>
          <p:nvSpPr>
            <p:cNvPr id="41" name="矩形 40"/>
            <p:cNvSpPr/>
            <p:nvPr/>
          </p:nvSpPr>
          <p:spPr>
            <a:xfrm>
              <a:off x="6155616" y="2637696"/>
              <a:ext cx="1008000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test</a:t>
              </a:r>
              <a:endParaRPr lang="zh-TW" altLang="en-US" sz="2400" baseline="-25000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15672" y="2630507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15672" y="2635275"/>
              <a:ext cx="5039944" cy="54000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train</a:t>
              </a:r>
              <a:endParaRPr lang="zh-TW" altLang="en-US" sz="2400" baseline="-250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23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27616" y="2633639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131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635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139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643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147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651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2" name="內容版面配置區 2"/>
            <p:cNvSpPr txBox="1">
              <a:spLocks/>
            </p:cNvSpPr>
            <p:nvPr/>
          </p:nvSpPr>
          <p:spPr>
            <a:xfrm>
              <a:off x="107616" y="2687639"/>
              <a:ext cx="1008000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1800" dirty="0" smtClean="0"/>
                <a:t>Round 2</a:t>
              </a:r>
              <a:endParaRPr lang="zh-TW" altLang="en-US" sz="1800" dirty="0"/>
            </a:p>
          </p:txBody>
        </p:sp>
        <p:sp>
          <p:nvSpPr>
            <p:cNvPr id="53" name="摺角紙張 52"/>
            <p:cNvSpPr/>
            <p:nvPr/>
          </p:nvSpPr>
          <p:spPr>
            <a:xfrm>
              <a:off x="7308304" y="2658610"/>
              <a:ext cx="504056" cy="490057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</a:t>
              </a:r>
              <a:r>
                <a:rPr lang="en-US" altLang="zh-TW" baseline="-25000" dirty="0"/>
                <a:t>2</a:t>
              </a:r>
              <a:endParaRPr lang="zh-TW" altLang="en-US" baseline="-250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619728" y="2636912"/>
              <a:ext cx="504000" cy="5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  <a:endParaRPr lang="zh-TW" alt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5" name="內容版面配置區 2"/>
          <p:cNvSpPr txBox="1">
            <a:spLocks/>
          </p:cNvSpPr>
          <p:nvPr/>
        </p:nvSpPr>
        <p:spPr>
          <a:xfrm rot="5400000">
            <a:off x="3490561" y="4042103"/>
            <a:ext cx="794109" cy="432000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dirty="0" smtClean="0"/>
              <a:t>……</a:t>
            </a:r>
            <a:endParaRPr lang="zh-TW" altLang="en-US" dirty="0"/>
          </a:p>
        </p:txBody>
      </p:sp>
      <p:grpSp>
        <p:nvGrpSpPr>
          <p:cNvPr id="56" name="群組 55"/>
          <p:cNvGrpSpPr/>
          <p:nvPr/>
        </p:nvGrpSpPr>
        <p:grpSpPr>
          <a:xfrm>
            <a:off x="14176" y="4566750"/>
            <a:ext cx="7812248" cy="547189"/>
            <a:chOff x="112" y="2630507"/>
            <a:chExt cx="7812248" cy="547189"/>
          </a:xfrm>
        </p:grpSpPr>
        <p:sp>
          <p:nvSpPr>
            <p:cNvPr id="57" name="矩形 56"/>
            <p:cNvSpPr/>
            <p:nvPr/>
          </p:nvSpPr>
          <p:spPr>
            <a:xfrm>
              <a:off x="6155616" y="2637696"/>
              <a:ext cx="1008000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test</a:t>
              </a:r>
              <a:endParaRPr lang="zh-TW" altLang="en-US" sz="2400" baseline="-25000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115672" y="2630507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115672" y="2635275"/>
              <a:ext cx="5039944" cy="54000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train</a:t>
              </a:r>
              <a:endParaRPr lang="zh-TW" altLang="en-US" sz="2400" baseline="-250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123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2627616" y="2633639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131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635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139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643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147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8" name="內容版面配置區 2"/>
            <p:cNvSpPr txBox="1">
              <a:spLocks/>
            </p:cNvSpPr>
            <p:nvPr/>
          </p:nvSpPr>
          <p:spPr>
            <a:xfrm>
              <a:off x="112" y="2687639"/>
              <a:ext cx="1187624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1800" dirty="0" smtClean="0"/>
                <a:t>Round 10</a:t>
              </a:r>
              <a:endParaRPr lang="zh-TW" altLang="en-US" sz="1800" dirty="0"/>
            </a:p>
          </p:txBody>
        </p:sp>
        <p:sp>
          <p:nvSpPr>
            <p:cNvPr id="69" name="摺角紙張 68"/>
            <p:cNvSpPr/>
            <p:nvPr/>
          </p:nvSpPr>
          <p:spPr>
            <a:xfrm>
              <a:off x="7308304" y="2658610"/>
              <a:ext cx="504056" cy="490057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700" dirty="0" smtClean="0"/>
                <a:t>A</a:t>
              </a:r>
              <a:r>
                <a:rPr lang="en-US" altLang="zh-TW" sz="1700" baseline="-25000" dirty="0" smtClean="0"/>
                <a:t>10</a:t>
              </a:r>
              <a:endParaRPr lang="zh-TW" altLang="en-US" sz="1700" baseline="-25000" dirty="0"/>
            </a:p>
          </p:txBody>
        </p:sp>
        <p:sp>
          <p:nvSpPr>
            <p:cNvPr id="70" name="矩形 69"/>
            <p:cNvSpPr/>
            <p:nvPr/>
          </p:nvSpPr>
          <p:spPr>
            <a:xfrm>
              <a:off x="5652288" y="2636912"/>
              <a:ext cx="504000" cy="5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  <a:endParaRPr lang="zh-TW" alt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內容版面配置區 2"/>
              <p:cNvSpPr txBox="1">
                <a:spLocks/>
              </p:cNvSpPr>
              <p:nvPr/>
            </p:nvSpPr>
            <p:spPr>
              <a:xfrm>
                <a:off x="1949034" y="5733256"/>
                <a:ext cx="5245932" cy="864096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anchor="ctr">
                <a:no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altLang="zh-TW" dirty="0" smtClean="0"/>
                  <a:t>Prediction Accuracy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A</m:t>
                    </m:r>
                    <m:r>
                      <a:rPr lang="en-US" altLang="zh-TW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34" y="5733256"/>
                <a:ext cx="5245932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86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3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 of Generating Model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31</a:t>
            </a:fld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1340768"/>
            <a:ext cx="8856984" cy="1080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en-US" altLang="zh-TW" dirty="0"/>
              <a:t>Select the combination of </a:t>
            </a:r>
            <a:r>
              <a:rPr lang="en-US" altLang="zh-TW" dirty="0" err="1"/>
              <a:t>hyperparameter</a:t>
            </a:r>
            <a:r>
              <a:rPr lang="en-US" altLang="zh-TW" dirty="0"/>
              <a:t> with the highest accuracy </a:t>
            </a:r>
            <a:r>
              <a:rPr lang="en-US" altLang="zh-TW" dirty="0" smtClean="0"/>
              <a:t>score</a:t>
            </a:r>
            <a:endParaRPr lang="en-US" altLang="zh-TW" dirty="0"/>
          </a:p>
        </p:txBody>
      </p:sp>
      <p:sp>
        <p:nvSpPr>
          <p:cNvPr id="25" name="圓角化對角線角落矩形 24"/>
          <p:cNvSpPr/>
          <p:nvPr/>
        </p:nvSpPr>
        <p:spPr>
          <a:xfrm>
            <a:off x="8055458" y="306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>
                <a:solidFill>
                  <a:srgbClr val="7030A0"/>
                </a:solidFill>
              </a:rPr>
              <a:t>2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6" name="圓角化對角線角落矩形 25"/>
          <p:cNvSpPr/>
          <p:nvPr/>
        </p:nvSpPr>
        <p:spPr>
          <a:xfrm>
            <a:off x="8055458" y="432916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err="1" smtClean="0">
                <a:solidFill>
                  <a:srgbClr val="7030A0"/>
                </a:solidFill>
              </a:rPr>
              <a:t>h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7" name="圓角化對角線角落矩形 26"/>
          <p:cNvSpPr/>
          <p:nvPr/>
        </p:nvSpPr>
        <p:spPr>
          <a:xfrm>
            <a:off x="8055458" y="2529080"/>
            <a:ext cx="540000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smtClean="0">
                <a:solidFill>
                  <a:srgbClr val="7030A0"/>
                </a:solidFill>
              </a:rPr>
              <a:t>1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28" name="內容版面配置區 2"/>
          <p:cNvSpPr txBox="1">
            <a:spLocks/>
          </p:cNvSpPr>
          <p:nvPr/>
        </p:nvSpPr>
        <p:spPr>
          <a:xfrm rot="5400000">
            <a:off x="8008360" y="3716106"/>
            <a:ext cx="794109" cy="432000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dirty="0" smtClean="0">
                <a:solidFill>
                  <a:srgbClr val="7030A0"/>
                </a:solidFill>
              </a:rPr>
              <a:t>……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7956456" y="2493080"/>
            <a:ext cx="720000" cy="61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107616" y="2633639"/>
            <a:ext cx="7704744" cy="544057"/>
            <a:chOff x="107616" y="2633639"/>
            <a:chExt cx="7704744" cy="544057"/>
          </a:xfrm>
        </p:grpSpPr>
        <p:sp>
          <p:nvSpPr>
            <p:cNvPr id="11" name="矩形 10"/>
            <p:cNvSpPr/>
            <p:nvPr/>
          </p:nvSpPr>
          <p:spPr>
            <a:xfrm>
              <a:off x="6155616" y="2637696"/>
              <a:ext cx="1008000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test</a:t>
              </a:r>
              <a:endParaRPr lang="zh-TW" altLang="en-US" sz="2400" baseline="-25000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619616" y="2635275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619616" y="2635275"/>
              <a:ext cx="4536000" cy="54000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train</a:t>
              </a:r>
              <a:endParaRPr lang="zh-TW" altLang="en-US" sz="2400" baseline="-250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2123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627616" y="2633639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3131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635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139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643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47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651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9" name="內容版面配置區 2"/>
            <p:cNvSpPr txBox="1">
              <a:spLocks/>
            </p:cNvSpPr>
            <p:nvPr/>
          </p:nvSpPr>
          <p:spPr>
            <a:xfrm>
              <a:off x="107616" y="2687639"/>
              <a:ext cx="1008000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1800" dirty="0" smtClean="0"/>
                <a:t>Round 1</a:t>
              </a:r>
              <a:endParaRPr lang="zh-TW" altLang="en-US" sz="1800" dirty="0"/>
            </a:p>
          </p:txBody>
        </p:sp>
        <p:sp>
          <p:nvSpPr>
            <p:cNvPr id="3" name="摺角紙張 2"/>
            <p:cNvSpPr/>
            <p:nvPr/>
          </p:nvSpPr>
          <p:spPr>
            <a:xfrm>
              <a:off x="7308304" y="2658610"/>
              <a:ext cx="504056" cy="490057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</a:t>
              </a:r>
              <a:r>
                <a:rPr lang="en-US" altLang="zh-TW" baseline="-25000" dirty="0" smtClean="0"/>
                <a:t>1</a:t>
              </a:r>
              <a:endParaRPr lang="zh-TW" altLang="en-US" baseline="-25000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1115616" y="2636912"/>
              <a:ext cx="504000" cy="5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  <a:endParaRPr lang="zh-TW" alt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107616" y="3385867"/>
            <a:ext cx="7704744" cy="547189"/>
            <a:chOff x="107616" y="2630507"/>
            <a:chExt cx="7704744" cy="547189"/>
          </a:xfrm>
        </p:grpSpPr>
        <p:sp>
          <p:nvSpPr>
            <p:cNvPr id="41" name="矩形 40"/>
            <p:cNvSpPr/>
            <p:nvPr/>
          </p:nvSpPr>
          <p:spPr>
            <a:xfrm>
              <a:off x="6155616" y="2637696"/>
              <a:ext cx="1008000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test</a:t>
              </a:r>
              <a:endParaRPr lang="zh-TW" altLang="en-US" sz="2400" baseline="-25000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15672" y="2630507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15672" y="2635275"/>
              <a:ext cx="5039944" cy="54000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train</a:t>
              </a:r>
              <a:endParaRPr lang="zh-TW" altLang="en-US" sz="2400" baseline="-250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23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27616" y="2633639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131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635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4139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643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5147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651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2" name="內容版面配置區 2"/>
            <p:cNvSpPr txBox="1">
              <a:spLocks/>
            </p:cNvSpPr>
            <p:nvPr/>
          </p:nvSpPr>
          <p:spPr>
            <a:xfrm>
              <a:off x="107616" y="2687639"/>
              <a:ext cx="1008000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1800" dirty="0" smtClean="0"/>
                <a:t>Round 2</a:t>
              </a:r>
              <a:endParaRPr lang="zh-TW" altLang="en-US" sz="1800" dirty="0"/>
            </a:p>
          </p:txBody>
        </p:sp>
        <p:sp>
          <p:nvSpPr>
            <p:cNvPr id="53" name="摺角紙張 52"/>
            <p:cNvSpPr/>
            <p:nvPr/>
          </p:nvSpPr>
          <p:spPr>
            <a:xfrm>
              <a:off x="7308304" y="2658610"/>
              <a:ext cx="504056" cy="490057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A</a:t>
              </a:r>
              <a:r>
                <a:rPr lang="en-US" altLang="zh-TW" baseline="-25000" dirty="0"/>
                <a:t>2</a:t>
              </a:r>
              <a:endParaRPr lang="zh-TW" altLang="en-US" baseline="-25000" dirty="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619728" y="2636912"/>
              <a:ext cx="504000" cy="5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  <a:endParaRPr lang="zh-TW" alt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5" name="內容版面配置區 2"/>
          <p:cNvSpPr txBox="1">
            <a:spLocks/>
          </p:cNvSpPr>
          <p:nvPr/>
        </p:nvSpPr>
        <p:spPr>
          <a:xfrm rot="5400000">
            <a:off x="3490561" y="4042103"/>
            <a:ext cx="794109" cy="432000"/>
          </a:xfrm>
          <a:prstGeom prst="rect">
            <a:avLst/>
          </a:prstGeom>
          <a:ln w="19050">
            <a:noFill/>
          </a:ln>
        </p:spPr>
        <p:txBody>
          <a:bodyPr vert="horz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altLang="zh-TW" dirty="0" smtClean="0"/>
              <a:t>……</a:t>
            </a:r>
            <a:endParaRPr lang="zh-TW" altLang="en-US" dirty="0"/>
          </a:p>
        </p:txBody>
      </p:sp>
      <p:grpSp>
        <p:nvGrpSpPr>
          <p:cNvPr id="56" name="群組 55"/>
          <p:cNvGrpSpPr/>
          <p:nvPr/>
        </p:nvGrpSpPr>
        <p:grpSpPr>
          <a:xfrm>
            <a:off x="14176" y="4566750"/>
            <a:ext cx="7812248" cy="547189"/>
            <a:chOff x="112" y="2630507"/>
            <a:chExt cx="7812248" cy="547189"/>
          </a:xfrm>
        </p:grpSpPr>
        <p:sp>
          <p:nvSpPr>
            <p:cNvPr id="57" name="矩形 56"/>
            <p:cNvSpPr/>
            <p:nvPr/>
          </p:nvSpPr>
          <p:spPr>
            <a:xfrm>
              <a:off x="6155616" y="2637696"/>
              <a:ext cx="1008000" cy="540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00B050"/>
                  </a:solidFill>
                  <a:latin typeface="Cambria" panose="02040503050406030204" pitchFamily="18" charset="0"/>
                </a:rPr>
                <a:t>test</a:t>
              </a:r>
              <a:endParaRPr lang="zh-TW" altLang="en-US" sz="2400" baseline="-25000" dirty="0">
                <a:solidFill>
                  <a:srgbClr val="00B05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115672" y="2630507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115672" y="2635275"/>
              <a:ext cx="5039944" cy="540000"/>
            </a:xfrm>
            <a:prstGeom prst="rect">
              <a:avLst/>
            </a:prstGeom>
            <a:ln w="19050">
              <a:solidFill>
                <a:srgbClr val="0070C0"/>
              </a:solidFill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>
                  <a:solidFill>
                    <a:srgbClr val="0070C0"/>
                  </a:solidFill>
                  <a:latin typeface="Cambria" panose="02040503050406030204" pitchFamily="18" charset="0"/>
                </a:rPr>
                <a:t>train</a:t>
              </a:r>
              <a:endParaRPr lang="zh-TW" altLang="en-US" sz="2400" baseline="-250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123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2627616" y="2633639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131616" y="2636912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635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139616" y="2637304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643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147616" y="2637696"/>
              <a:ext cx="504000" cy="540000"/>
            </a:xfrm>
            <a:prstGeom prst="rect">
              <a:avLst/>
            </a:prstGeom>
            <a:ln w="19050">
              <a:solidFill>
                <a:srgbClr val="0070C0"/>
              </a:solidFill>
              <a:prstDash val="sysDot"/>
            </a:ln>
          </p:spPr>
          <p:txBody>
            <a:bodyPr vert="horz" anchor="ctr">
              <a:norm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endParaRPr lang="zh-TW" altLang="en-US" sz="2400" dirty="0">
                <a:solidFill>
                  <a:srgbClr val="0070C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68" name="內容版面配置區 2"/>
            <p:cNvSpPr txBox="1">
              <a:spLocks/>
            </p:cNvSpPr>
            <p:nvPr/>
          </p:nvSpPr>
          <p:spPr>
            <a:xfrm>
              <a:off x="112" y="2687639"/>
              <a:ext cx="1187624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1800" dirty="0" smtClean="0"/>
                <a:t>Round 10</a:t>
              </a:r>
              <a:endParaRPr lang="zh-TW" altLang="en-US" sz="1800" dirty="0"/>
            </a:p>
          </p:txBody>
        </p:sp>
        <p:sp>
          <p:nvSpPr>
            <p:cNvPr id="69" name="摺角紙張 68"/>
            <p:cNvSpPr/>
            <p:nvPr/>
          </p:nvSpPr>
          <p:spPr>
            <a:xfrm>
              <a:off x="7308304" y="2658610"/>
              <a:ext cx="504056" cy="490057"/>
            </a:xfrm>
            <a:prstGeom prst="foldedCorner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700" dirty="0" smtClean="0"/>
                <a:t>A</a:t>
              </a:r>
              <a:r>
                <a:rPr lang="en-US" altLang="zh-TW" sz="1700" baseline="-25000" dirty="0" smtClean="0"/>
                <a:t>10</a:t>
              </a:r>
              <a:endParaRPr lang="zh-TW" altLang="en-US" sz="1700" baseline="-25000" dirty="0"/>
            </a:p>
          </p:txBody>
        </p:sp>
        <p:sp>
          <p:nvSpPr>
            <p:cNvPr id="70" name="矩形 69"/>
            <p:cNvSpPr/>
            <p:nvPr/>
          </p:nvSpPr>
          <p:spPr>
            <a:xfrm>
              <a:off x="5652288" y="2636912"/>
              <a:ext cx="504000" cy="5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vert="horz" anchor="ctr">
              <a:noAutofit/>
            </a:bodyPr>
            <a:lstStyle/>
            <a:p>
              <a:pPr algn="ctr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None/>
              </a:pPr>
              <a:r>
                <a:rPr lang="en-US" altLang="zh-TW" sz="24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D</a:t>
              </a:r>
              <a:r>
                <a:rPr lang="en-US" altLang="zh-TW" sz="2400" baseline="-25000" dirty="0" err="1" smtClean="0">
                  <a:solidFill>
                    <a:srgbClr val="FF0000"/>
                  </a:solidFill>
                  <a:latin typeface="Cambria" panose="02040503050406030204" pitchFamily="18" charset="0"/>
                </a:rPr>
                <a:t>v</a:t>
              </a:r>
              <a:endParaRPr lang="zh-TW" altLang="en-US" sz="2400" baseline="-25000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內容版面配置區 2"/>
              <p:cNvSpPr txBox="1">
                <a:spLocks/>
              </p:cNvSpPr>
              <p:nvPr/>
            </p:nvSpPr>
            <p:spPr>
              <a:xfrm>
                <a:off x="1949034" y="5733256"/>
                <a:ext cx="5245932" cy="864096"/>
              </a:xfrm>
              <a:prstGeom prst="rect">
                <a:avLst/>
              </a:prstGeom>
              <a:ln w="19050">
                <a:noFill/>
              </a:ln>
            </p:spPr>
            <p:txBody>
              <a:bodyPr vert="horz" anchor="ctr">
                <a:no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altLang="zh-TW" dirty="0" smtClean="0"/>
                  <a:t>Prediction Accuracy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A</m:t>
                    </m:r>
                    <m:r>
                      <a:rPr lang="en-US" altLang="zh-TW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TW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7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34" y="5733256"/>
                <a:ext cx="5245932" cy="864096"/>
              </a:xfrm>
              <a:prstGeom prst="rect">
                <a:avLst/>
              </a:prstGeom>
              <a:blipFill rotWithShape="1">
                <a:blip r:embed="rId2"/>
                <a:stretch>
                  <a:fillRect l="-186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橢圓 70"/>
          <p:cNvSpPr/>
          <p:nvPr/>
        </p:nvSpPr>
        <p:spPr>
          <a:xfrm>
            <a:off x="7956456" y="3033024"/>
            <a:ext cx="720000" cy="61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橢圓 71"/>
          <p:cNvSpPr/>
          <p:nvPr/>
        </p:nvSpPr>
        <p:spPr>
          <a:xfrm>
            <a:off x="7956456" y="4329168"/>
            <a:ext cx="720000" cy="61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7560332" y="2420888"/>
            <a:ext cx="1548172" cy="2808312"/>
          </a:xfrm>
          <a:prstGeom prst="downArrow">
            <a:avLst>
              <a:gd name="adj1" fmla="val 50000"/>
              <a:gd name="adj2" fmla="val 31348"/>
            </a:avLst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圓角化對角線角落矩形 72"/>
          <p:cNvSpPr/>
          <p:nvPr/>
        </p:nvSpPr>
        <p:spPr>
          <a:xfrm>
            <a:off x="7956456" y="5342696"/>
            <a:ext cx="792008" cy="540000"/>
          </a:xfrm>
          <a:prstGeom prst="round2Diag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err="1" smtClean="0">
                <a:solidFill>
                  <a:srgbClr val="7030A0"/>
                </a:solidFill>
              </a:rPr>
              <a:t>best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Procedure of Generating Model (Cont.)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32</a:t>
            </a:fld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179512" y="1340768"/>
            <a:ext cx="8496944" cy="10801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20000"/>
              <a:buNone/>
            </a:pP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zh-TW" dirty="0"/>
              <a:t>Generate </a:t>
            </a:r>
            <a:r>
              <a:rPr lang="en-US" altLang="zh-TW" dirty="0">
                <a:solidFill>
                  <a:srgbClr val="FF0000"/>
                </a:solidFill>
              </a:rPr>
              <a:t>model</a:t>
            </a:r>
            <a:r>
              <a:rPr lang="en-US" altLang="zh-TW" dirty="0"/>
              <a:t> with the selected combination using the training set</a:t>
            </a:r>
            <a:endParaRPr lang="en-US" altLang="zh-TW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SzPct val="120000"/>
              <a:buNone/>
            </a:pP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altLang="zh-TW" dirty="0"/>
              <a:t>Test the model using </a:t>
            </a:r>
            <a:r>
              <a:rPr lang="en-US" altLang="zh-TW" dirty="0">
                <a:solidFill>
                  <a:srgbClr val="00B050"/>
                </a:solidFill>
              </a:rPr>
              <a:t>testing </a:t>
            </a:r>
            <a:r>
              <a:rPr lang="en-US" altLang="zh-TW" dirty="0" smtClean="0">
                <a:solidFill>
                  <a:srgbClr val="00B050"/>
                </a:solidFill>
              </a:rPr>
              <a:t>set</a:t>
            </a:r>
            <a:r>
              <a:rPr lang="zh-TW" altLang="en-US" dirty="0" smtClean="0"/>
              <a:t> </a:t>
            </a:r>
            <a:r>
              <a:rPr lang="en-US" altLang="zh-TW" dirty="0"/>
              <a:t>and report the final accuracy</a:t>
            </a:r>
          </a:p>
        </p:txBody>
      </p:sp>
      <p:sp>
        <p:nvSpPr>
          <p:cNvPr id="11" name="矩形 10"/>
          <p:cNvSpPr/>
          <p:nvPr/>
        </p:nvSpPr>
        <p:spPr>
          <a:xfrm>
            <a:off x="6012272" y="4347132"/>
            <a:ext cx="1008000" cy="54000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test</a:t>
            </a:r>
            <a:endParaRPr lang="zh-TW" altLang="en-US" sz="2400" baseline="-25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729736" y="2834964"/>
            <a:ext cx="5038100" cy="54000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  <p:txBody>
          <a:bodyPr vert="horz" anchor="ctr">
            <a:norm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</a:pPr>
            <a:r>
              <a:rPr lang="en-US" altLang="zh-TW" sz="2400" dirty="0" err="1" smtClean="0">
                <a:latin typeface="Cambria" panose="02040503050406030204" pitchFamily="18" charset="0"/>
              </a:rPr>
              <a:t>D</a:t>
            </a:r>
            <a:r>
              <a:rPr lang="en-US" altLang="zh-TW" sz="2400" baseline="-25000" dirty="0" err="1" smtClean="0">
                <a:latin typeface="Cambria" panose="02040503050406030204" pitchFamily="18" charset="0"/>
              </a:rPr>
              <a:t>train</a:t>
            </a:r>
            <a:endParaRPr lang="zh-TW" altLang="en-US" sz="2400" baseline="-25000" dirty="0">
              <a:latin typeface="Cambria" panose="02040503050406030204" pitchFamily="18" charset="0"/>
            </a:endParaRPr>
          </a:p>
        </p:txBody>
      </p:sp>
      <p:sp>
        <p:nvSpPr>
          <p:cNvPr id="73" name="圓角化對角線角落矩形 72"/>
          <p:cNvSpPr/>
          <p:nvPr/>
        </p:nvSpPr>
        <p:spPr>
          <a:xfrm>
            <a:off x="2843920" y="3037365"/>
            <a:ext cx="792008" cy="540000"/>
          </a:xfrm>
          <a:prstGeom prst="round2Diag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rgbClr val="7030A0"/>
                </a:solidFill>
              </a:rPr>
              <a:t>H</a:t>
            </a:r>
            <a:r>
              <a:rPr lang="en-US" altLang="zh-TW" baseline="-25000" dirty="0" err="1" smtClean="0">
                <a:solidFill>
                  <a:srgbClr val="7030A0"/>
                </a:solidFill>
              </a:rPr>
              <a:t>best</a:t>
            </a:r>
            <a:endParaRPr lang="zh-TW" altLang="en-US" baseline="-25000" dirty="0">
              <a:solidFill>
                <a:srgbClr val="7030A0"/>
              </a:solidFill>
            </a:endParaRPr>
          </a:p>
        </p:txBody>
      </p:sp>
      <p:sp>
        <p:nvSpPr>
          <p:cNvPr id="6" name="向下箭號 5"/>
          <p:cNvSpPr/>
          <p:nvPr/>
        </p:nvSpPr>
        <p:spPr>
          <a:xfrm>
            <a:off x="3942786" y="3572491"/>
            <a:ext cx="612000" cy="504000"/>
          </a:xfrm>
          <a:prstGeom prst="down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圓柱 6"/>
          <p:cNvSpPr/>
          <p:nvPr/>
        </p:nvSpPr>
        <p:spPr>
          <a:xfrm>
            <a:off x="3492662" y="4149080"/>
            <a:ext cx="1512248" cy="936104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Model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向左箭號 7"/>
          <p:cNvSpPr/>
          <p:nvPr/>
        </p:nvSpPr>
        <p:spPr>
          <a:xfrm>
            <a:off x="5220184" y="4419140"/>
            <a:ext cx="576064" cy="467992"/>
          </a:xfrm>
          <a:prstGeom prst="leftArrow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7" name="摺角紙張 76"/>
          <p:cNvSpPr/>
          <p:nvPr/>
        </p:nvSpPr>
        <p:spPr>
          <a:xfrm>
            <a:off x="4788192" y="5307900"/>
            <a:ext cx="863984" cy="490057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700" dirty="0" err="1" smtClean="0"/>
              <a:t>A</a:t>
            </a:r>
            <a:r>
              <a:rPr lang="en-US" altLang="zh-TW" sz="1700" baseline="-25000" dirty="0" err="1" smtClean="0"/>
              <a:t>final</a:t>
            </a:r>
            <a:endParaRPr lang="zh-TW" altLang="en-US" sz="1700" baseline="-25000" dirty="0"/>
          </a:p>
        </p:txBody>
      </p:sp>
    </p:spTree>
    <p:extLst>
      <p:ext uri="{BB962C8B-B14F-4D97-AF65-F5344CB8AC3E}">
        <p14:creationId xmlns:p14="http://schemas.microsoft.com/office/powerpoint/2010/main" val="41203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Procedure of Generating Model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/>
          </a:bodyPr>
          <a:lstStyle/>
          <a:p>
            <a:pPr marL="457200" indent="-457200">
              <a:buSzPct val="120000"/>
              <a:buFont typeface="+mj-lt"/>
              <a:buAutoNum type="arabicPeriod"/>
            </a:pPr>
            <a:r>
              <a:rPr lang="en-US" altLang="zh-TW" dirty="0" smtClean="0"/>
              <a:t>Divide the data into training and testing set</a:t>
            </a:r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altLang="zh-TW" dirty="0" smtClean="0"/>
              <a:t>Test different combination of </a:t>
            </a:r>
            <a:r>
              <a:rPr lang="en-US" altLang="zh-TW" dirty="0" err="1" smtClean="0"/>
              <a:t>hyperparameters</a:t>
            </a:r>
            <a:endParaRPr lang="en-US" altLang="zh-TW" dirty="0" smtClean="0"/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altLang="zh-TW" dirty="0" smtClean="0"/>
              <a:t>Perform 10-fold cross validation for each combination of </a:t>
            </a:r>
            <a:r>
              <a:rPr lang="en-US" altLang="zh-TW" dirty="0" err="1" smtClean="0"/>
              <a:t>hyperparameter</a:t>
            </a:r>
            <a:r>
              <a:rPr lang="en-US" altLang="zh-TW" dirty="0" smtClean="0"/>
              <a:t> using training set</a:t>
            </a:r>
          </a:p>
          <a:p>
            <a:pPr marL="822960" lvl="1" indent="-457200">
              <a:buSzPct val="120000"/>
              <a:buFont typeface="+mj-lt"/>
              <a:buAutoNum type="alphaLcPeriod"/>
            </a:pPr>
            <a:r>
              <a:rPr lang="en-US" altLang="zh-TW" dirty="0" smtClean="0"/>
              <a:t>Divide training set into 10 portions</a:t>
            </a:r>
          </a:p>
          <a:p>
            <a:pPr marL="822960" lvl="1" indent="-457200">
              <a:buSzPct val="120000"/>
              <a:buFont typeface="+mj-lt"/>
              <a:buAutoNum type="alphaLcPeriod"/>
            </a:pPr>
            <a:r>
              <a:rPr lang="en-US" altLang="zh-TW" dirty="0" smtClean="0"/>
              <a:t>Use one portion as validation set and the rest as training set</a:t>
            </a:r>
          </a:p>
          <a:p>
            <a:pPr marL="822960" lvl="1" indent="-457200">
              <a:buSzPct val="120000"/>
              <a:buFont typeface="+mj-lt"/>
              <a:buAutoNum type="alphaLcPeriod"/>
            </a:pPr>
            <a:r>
              <a:rPr lang="en-US" altLang="zh-TW" dirty="0" smtClean="0"/>
              <a:t>Train the model using the training set</a:t>
            </a:r>
          </a:p>
          <a:p>
            <a:pPr marL="822960" lvl="1" indent="-457200">
              <a:buSzPct val="120000"/>
              <a:buFont typeface="+mj-lt"/>
              <a:buAutoNum type="alphaLcPeriod"/>
            </a:pPr>
            <a:r>
              <a:rPr lang="en-US" altLang="zh-TW" dirty="0" smtClean="0"/>
              <a:t>Validate the model using the validation set and get accuracy score</a:t>
            </a:r>
          </a:p>
          <a:p>
            <a:pPr marL="822960" lvl="1" indent="-457200">
              <a:buSzPct val="120000"/>
              <a:buFont typeface="+mj-lt"/>
              <a:buAutoNum type="alphaLcPeriod"/>
            </a:pPr>
            <a:r>
              <a:rPr lang="en-US" altLang="zh-TW" dirty="0" smtClean="0"/>
              <a:t>Repeat c. and d. 10 times until every portion has been used for validation</a:t>
            </a:r>
          </a:p>
          <a:p>
            <a:pPr marL="822960" lvl="1" indent="-457200">
              <a:buSzPct val="120000"/>
              <a:buFont typeface="+mj-lt"/>
              <a:buAutoNum type="alphaLcPeriod"/>
            </a:pPr>
            <a:r>
              <a:rPr lang="en-US" altLang="zh-TW" dirty="0" smtClean="0"/>
              <a:t>Average all 10 accuracy scores as the result</a:t>
            </a:r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altLang="zh-TW" dirty="0" smtClean="0"/>
              <a:t>Select the combination of </a:t>
            </a:r>
            <a:r>
              <a:rPr lang="en-US" altLang="zh-TW" dirty="0" err="1" smtClean="0"/>
              <a:t>hyperparameter</a:t>
            </a:r>
            <a:r>
              <a:rPr lang="en-US" altLang="zh-TW" dirty="0" smtClean="0"/>
              <a:t> with the highest accuracy score</a:t>
            </a:r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altLang="zh-TW" dirty="0" smtClean="0"/>
              <a:t>Generate model with the selected combination using the training set</a:t>
            </a:r>
          </a:p>
          <a:p>
            <a:pPr marL="457200" indent="-457200">
              <a:buSzPct val="120000"/>
              <a:buFont typeface="+mj-lt"/>
              <a:buAutoNum type="arabicPeriod"/>
            </a:pPr>
            <a:r>
              <a:rPr lang="en-US" altLang="zh-TW" dirty="0" smtClean="0"/>
              <a:t>Test the model using testing set and report the final accuracy</a:t>
            </a:r>
          </a:p>
          <a:p>
            <a:pPr marL="457200" indent="-457200">
              <a:buSzPct val="120000"/>
              <a:buFont typeface="+mj-lt"/>
              <a:buAutoNum type="arabicPeriod"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91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Hyperparameters</a:t>
            </a:r>
            <a:r>
              <a:rPr lang="en-US" altLang="zh-TW" dirty="0" smtClean="0"/>
              <a:t> of the Predictors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RF-based predictor</a:t>
            </a:r>
            <a:endParaRPr lang="en-US" altLang="zh-TW" dirty="0"/>
          </a:p>
          <a:p>
            <a:pPr lvl="1"/>
            <a:r>
              <a:rPr lang="en-US" altLang="zh-TW" dirty="0"/>
              <a:t>The number of trees</a:t>
            </a:r>
          </a:p>
          <a:p>
            <a:pPr lvl="1"/>
            <a:r>
              <a:rPr lang="en-US" altLang="zh-TW" dirty="0"/>
              <a:t>The number of considered features</a:t>
            </a:r>
          </a:p>
          <a:p>
            <a:r>
              <a:rPr lang="en-US" altLang="zh-TW" dirty="0"/>
              <a:t>GBT-based </a:t>
            </a:r>
            <a:r>
              <a:rPr lang="en-US" altLang="zh-TW" dirty="0" smtClean="0"/>
              <a:t>predictor</a:t>
            </a:r>
            <a:endParaRPr lang="en-US" altLang="zh-TW" dirty="0"/>
          </a:p>
          <a:p>
            <a:pPr lvl="1"/>
            <a:r>
              <a:rPr lang="en-US" altLang="zh-TW" dirty="0"/>
              <a:t>The number of trees</a:t>
            </a:r>
          </a:p>
          <a:p>
            <a:pPr lvl="1"/>
            <a:r>
              <a:rPr lang="en-US" altLang="zh-TW" dirty="0"/>
              <a:t>The maximal depth of each tree</a:t>
            </a:r>
          </a:p>
          <a:p>
            <a:pPr lvl="1"/>
            <a:r>
              <a:rPr lang="en-US" altLang="zh-TW" dirty="0"/>
              <a:t>The shrinkage (i.e., the learning rate)</a:t>
            </a:r>
          </a:p>
          <a:p>
            <a:r>
              <a:rPr lang="en-US" altLang="zh-TW" dirty="0"/>
              <a:t>Metrics: execution time and r</a:t>
            </a:r>
            <a:r>
              <a:rPr lang="en-US" altLang="zh-TW" baseline="30000" dirty="0"/>
              <a:t>2</a:t>
            </a:r>
            <a:r>
              <a:rPr lang="en-US" altLang="zh-TW" dirty="0"/>
              <a:t> </a:t>
            </a:r>
            <a:r>
              <a:rPr lang="en-US" altLang="zh-TW" dirty="0" smtClean="0"/>
              <a:t>score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64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Tuning </a:t>
            </a:r>
            <a:r>
              <a:rPr lang="en-US" altLang="zh-TW" dirty="0" err="1" smtClean="0"/>
              <a:t>Hyperparameters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RF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118072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Desktop dataset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number of </a:t>
            </a:r>
            <a:r>
              <a:rPr lang="en-US" altLang="zh-TW" dirty="0" smtClean="0"/>
              <a:t>trees [2, 4, 8, 10, 20, …, 150]</a:t>
            </a:r>
          </a:p>
          <a:p>
            <a:pPr lvl="1"/>
            <a:r>
              <a:rPr lang="en-US" altLang="zh-TW" dirty="0" smtClean="0"/>
              <a:t>The number of features [1, 2, …, </a:t>
            </a:r>
            <a:r>
              <a:rPr lang="en-US" altLang="zh-TW" dirty="0"/>
              <a:t>9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35</a:t>
            </a:fld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23529" y="2852936"/>
            <a:ext cx="8352486" cy="3346563"/>
            <a:chOff x="323529" y="2605244"/>
            <a:chExt cx="8352486" cy="334656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7" y="2605244"/>
              <a:ext cx="3959998" cy="2911984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9" y="2605244"/>
              <a:ext cx="3959998" cy="2911984"/>
            </a:xfrm>
            <a:prstGeom prst="rect">
              <a:avLst/>
            </a:prstGeom>
          </p:spPr>
        </p:pic>
        <p:sp>
          <p:nvSpPr>
            <p:cNvPr id="10" name="內容版面配置區 2"/>
            <p:cNvSpPr txBox="1">
              <a:spLocks/>
            </p:cNvSpPr>
            <p:nvPr/>
          </p:nvSpPr>
          <p:spPr>
            <a:xfrm>
              <a:off x="809472" y="5517280"/>
              <a:ext cx="2988112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2000" dirty="0" smtClean="0">
                  <a:solidFill>
                    <a:srgbClr val="FF0000"/>
                  </a:solidFill>
                </a:rPr>
                <a:t>Chosen trees = 80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內容版面配置區 2"/>
            <p:cNvSpPr txBox="1">
              <a:spLocks/>
            </p:cNvSpPr>
            <p:nvPr/>
          </p:nvSpPr>
          <p:spPr>
            <a:xfrm>
              <a:off x="5201960" y="5519807"/>
              <a:ext cx="2988112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2000" dirty="0" smtClean="0">
                  <a:solidFill>
                    <a:srgbClr val="FF0000"/>
                  </a:solidFill>
                </a:rPr>
                <a:t>Chosen features = </a:t>
              </a:r>
              <a:r>
                <a:rPr lang="en-US" altLang="zh-TW" sz="2000" dirty="0">
                  <a:solidFill>
                    <a:srgbClr val="FF0000"/>
                  </a:solidFill>
                </a:rPr>
                <a:t>9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85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Tuning </a:t>
            </a:r>
            <a:r>
              <a:rPr lang="en-US" altLang="zh-TW" dirty="0" err="1" smtClean="0"/>
              <a:t>Hyperparameters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GBT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4565104"/>
          </a:xfrm>
        </p:spPr>
        <p:txBody>
          <a:bodyPr/>
          <a:lstStyle/>
          <a:p>
            <a:r>
              <a:rPr lang="en-US" altLang="zh-TW" dirty="0" smtClean="0"/>
              <a:t>Desktop dataset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number of </a:t>
            </a:r>
            <a:r>
              <a:rPr lang="en-US" altLang="zh-TW" dirty="0" smtClean="0"/>
              <a:t>trees [2, 4, 8, 10, 20, …, 130]</a:t>
            </a:r>
            <a:endParaRPr lang="en-US" altLang="zh-TW" dirty="0"/>
          </a:p>
          <a:p>
            <a:pPr lvl="1"/>
            <a:r>
              <a:rPr lang="en-US" altLang="zh-TW" dirty="0"/>
              <a:t>The maximal depth of each </a:t>
            </a:r>
            <a:r>
              <a:rPr lang="en-US" altLang="zh-TW" dirty="0" smtClean="0"/>
              <a:t>tree [5, 10, …, 50]</a:t>
            </a:r>
            <a:endParaRPr lang="en-US" altLang="zh-TW" dirty="0"/>
          </a:p>
          <a:p>
            <a:pPr lvl="1"/>
            <a:r>
              <a:rPr lang="en-US" altLang="zh-TW" dirty="0"/>
              <a:t>The shrinkage </a:t>
            </a:r>
            <a:r>
              <a:rPr lang="en-US" altLang="zh-TW" dirty="0" smtClean="0"/>
              <a:t>[0.05, 0.1, 0.2, …, 1]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36</a:t>
            </a:fld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-54056" y="3399473"/>
            <a:ext cx="9252112" cy="2549807"/>
            <a:chOff x="-54056" y="2996952"/>
            <a:chExt cx="9252112" cy="254980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00" y="2996952"/>
              <a:ext cx="2879999" cy="2117806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000" y="2996952"/>
              <a:ext cx="2879998" cy="211780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96952"/>
              <a:ext cx="2879999" cy="2117806"/>
            </a:xfrm>
            <a:prstGeom prst="rect">
              <a:avLst/>
            </a:prstGeom>
          </p:spPr>
        </p:pic>
        <p:sp>
          <p:nvSpPr>
            <p:cNvPr id="10" name="內容版面配置區 2"/>
            <p:cNvSpPr txBox="1">
              <a:spLocks/>
            </p:cNvSpPr>
            <p:nvPr/>
          </p:nvSpPr>
          <p:spPr>
            <a:xfrm>
              <a:off x="-54056" y="5114759"/>
              <a:ext cx="2988112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2000" dirty="0" smtClean="0">
                  <a:solidFill>
                    <a:srgbClr val="FF0000"/>
                  </a:solidFill>
                </a:rPr>
                <a:t>Chosen trees = 30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內容版面配置區 2"/>
            <p:cNvSpPr txBox="1">
              <a:spLocks/>
            </p:cNvSpPr>
            <p:nvPr/>
          </p:nvSpPr>
          <p:spPr>
            <a:xfrm>
              <a:off x="3077944" y="5114759"/>
              <a:ext cx="2988112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2000" dirty="0" smtClean="0">
                  <a:solidFill>
                    <a:srgbClr val="FF0000"/>
                  </a:solidFill>
                </a:rPr>
                <a:t>Chosen depth = </a:t>
              </a:r>
              <a:r>
                <a:rPr lang="en-US" altLang="zh-TW" sz="2000" dirty="0">
                  <a:solidFill>
                    <a:srgbClr val="FF0000"/>
                  </a:solidFill>
                </a:rPr>
                <a:t>2</a:t>
              </a:r>
              <a:r>
                <a:rPr lang="en-US" altLang="zh-TW" sz="2000" dirty="0" smtClean="0">
                  <a:solidFill>
                    <a:srgbClr val="FF0000"/>
                  </a:solidFill>
                </a:rPr>
                <a:t>0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內容版面配置區 2"/>
            <p:cNvSpPr txBox="1">
              <a:spLocks/>
            </p:cNvSpPr>
            <p:nvPr/>
          </p:nvSpPr>
          <p:spPr>
            <a:xfrm>
              <a:off x="6209944" y="5114759"/>
              <a:ext cx="2988112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2000" dirty="0" smtClean="0">
                  <a:solidFill>
                    <a:srgbClr val="FF0000"/>
                  </a:solidFill>
                </a:rPr>
                <a:t>Chosen shrinkage = 0.2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94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Tuning </a:t>
            </a:r>
            <a:r>
              <a:rPr lang="en-US" altLang="zh-TW" dirty="0" err="1" smtClean="0"/>
              <a:t>Hyperparameters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RF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1180728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Datacenter dataset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number of </a:t>
            </a:r>
            <a:r>
              <a:rPr lang="en-US" altLang="zh-TW" dirty="0" smtClean="0"/>
              <a:t>trees [2, 4, 8, 10, 20, …, 90]</a:t>
            </a:r>
          </a:p>
          <a:p>
            <a:pPr lvl="1"/>
            <a:r>
              <a:rPr lang="en-US" altLang="zh-TW" dirty="0" smtClean="0"/>
              <a:t>The number of features [1, 2, …, </a:t>
            </a:r>
            <a:r>
              <a:rPr lang="en-US" altLang="zh-TW" dirty="0"/>
              <a:t>9</a:t>
            </a:r>
            <a:r>
              <a:rPr lang="en-US" altLang="zh-TW" dirty="0" smtClean="0"/>
              <a:t>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37</a:t>
            </a:fld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23529" y="2852936"/>
            <a:ext cx="8352486" cy="3346563"/>
            <a:chOff x="323529" y="2605244"/>
            <a:chExt cx="8352486" cy="3346563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7" y="2605244"/>
              <a:ext cx="3959998" cy="2911983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9" y="2605244"/>
              <a:ext cx="3959998" cy="2911983"/>
            </a:xfrm>
            <a:prstGeom prst="rect">
              <a:avLst/>
            </a:prstGeom>
          </p:spPr>
        </p:pic>
        <p:sp>
          <p:nvSpPr>
            <p:cNvPr id="10" name="內容版面配置區 2"/>
            <p:cNvSpPr txBox="1">
              <a:spLocks/>
            </p:cNvSpPr>
            <p:nvPr/>
          </p:nvSpPr>
          <p:spPr>
            <a:xfrm>
              <a:off x="809472" y="5517280"/>
              <a:ext cx="2988112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2000" dirty="0" smtClean="0">
                  <a:solidFill>
                    <a:srgbClr val="FF0000"/>
                  </a:solidFill>
                </a:rPr>
                <a:t>Chosen trees = </a:t>
              </a:r>
              <a:r>
                <a:rPr lang="en-US" altLang="zh-TW" sz="2000" dirty="0">
                  <a:solidFill>
                    <a:srgbClr val="FF0000"/>
                  </a:solidFill>
                </a:rPr>
                <a:t>4</a:t>
              </a:r>
              <a:r>
                <a:rPr lang="en-US" altLang="zh-TW" sz="2000" dirty="0" smtClean="0">
                  <a:solidFill>
                    <a:srgbClr val="FF0000"/>
                  </a:solidFill>
                </a:rPr>
                <a:t>0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內容版面配置區 2"/>
            <p:cNvSpPr txBox="1">
              <a:spLocks/>
            </p:cNvSpPr>
            <p:nvPr/>
          </p:nvSpPr>
          <p:spPr>
            <a:xfrm>
              <a:off x="5201960" y="5519807"/>
              <a:ext cx="2988112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2000" dirty="0" smtClean="0">
                  <a:solidFill>
                    <a:srgbClr val="FF0000"/>
                  </a:solidFill>
                </a:rPr>
                <a:t>Chosen features = </a:t>
              </a:r>
              <a:r>
                <a:rPr lang="en-US" altLang="zh-TW" sz="2000" dirty="0">
                  <a:solidFill>
                    <a:srgbClr val="FF0000"/>
                  </a:solidFill>
                </a:rPr>
                <a:t>9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12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Tuning </a:t>
            </a:r>
            <a:r>
              <a:rPr lang="en-US" altLang="zh-TW" dirty="0" err="1" smtClean="0"/>
              <a:t>Hyperparameters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GBT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4565104"/>
          </a:xfrm>
        </p:spPr>
        <p:txBody>
          <a:bodyPr/>
          <a:lstStyle/>
          <a:p>
            <a:r>
              <a:rPr lang="en-US" altLang="zh-TW" dirty="0" smtClean="0"/>
              <a:t>Datacenter dataset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number of </a:t>
            </a:r>
            <a:r>
              <a:rPr lang="en-US" altLang="zh-TW" dirty="0" smtClean="0"/>
              <a:t>trees [2, 4, 8, 10, 20, …, 100]</a:t>
            </a:r>
            <a:endParaRPr lang="en-US" altLang="zh-TW" dirty="0"/>
          </a:p>
          <a:p>
            <a:pPr lvl="1"/>
            <a:r>
              <a:rPr lang="en-US" altLang="zh-TW" dirty="0"/>
              <a:t>The maximal depth of each </a:t>
            </a:r>
            <a:r>
              <a:rPr lang="en-US" altLang="zh-TW" dirty="0" smtClean="0"/>
              <a:t>tree [5, 10, …, 60]</a:t>
            </a:r>
            <a:endParaRPr lang="en-US" altLang="zh-TW" dirty="0"/>
          </a:p>
          <a:p>
            <a:pPr lvl="1"/>
            <a:r>
              <a:rPr lang="en-US" altLang="zh-TW" dirty="0"/>
              <a:t>The shrinkage </a:t>
            </a:r>
            <a:r>
              <a:rPr lang="en-US" altLang="zh-TW" dirty="0" smtClean="0"/>
              <a:t>[0.05, 0.1, 0.2, …, 1]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38</a:t>
            </a:fld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-54056" y="3399473"/>
            <a:ext cx="9252112" cy="2549807"/>
            <a:chOff x="-54056" y="2996952"/>
            <a:chExt cx="9252112" cy="254980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2000" y="2996952"/>
              <a:ext cx="2879998" cy="2117806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000" y="2996952"/>
              <a:ext cx="2879998" cy="211780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96952"/>
              <a:ext cx="2879998" cy="2117806"/>
            </a:xfrm>
            <a:prstGeom prst="rect">
              <a:avLst/>
            </a:prstGeom>
          </p:spPr>
        </p:pic>
        <p:sp>
          <p:nvSpPr>
            <p:cNvPr id="10" name="內容版面配置區 2"/>
            <p:cNvSpPr txBox="1">
              <a:spLocks/>
            </p:cNvSpPr>
            <p:nvPr/>
          </p:nvSpPr>
          <p:spPr>
            <a:xfrm>
              <a:off x="-54056" y="5114759"/>
              <a:ext cx="2988112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2000" dirty="0" smtClean="0">
                  <a:solidFill>
                    <a:srgbClr val="FF0000"/>
                  </a:solidFill>
                </a:rPr>
                <a:t>Chosen trees = 20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1" name="內容版面配置區 2"/>
            <p:cNvSpPr txBox="1">
              <a:spLocks/>
            </p:cNvSpPr>
            <p:nvPr/>
          </p:nvSpPr>
          <p:spPr>
            <a:xfrm>
              <a:off x="3077944" y="5114759"/>
              <a:ext cx="2988112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2000" dirty="0" smtClean="0">
                  <a:solidFill>
                    <a:srgbClr val="FF0000"/>
                  </a:solidFill>
                </a:rPr>
                <a:t>Chosen depth = 15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2" name="內容版面配置區 2"/>
            <p:cNvSpPr txBox="1">
              <a:spLocks/>
            </p:cNvSpPr>
            <p:nvPr/>
          </p:nvSpPr>
          <p:spPr>
            <a:xfrm>
              <a:off x="6209944" y="5114759"/>
              <a:ext cx="2988112" cy="432000"/>
            </a:xfrm>
            <a:prstGeom prst="rect">
              <a:avLst/>
            </a:prstGeom>
            <a:ln w="19050">
              <a:noFill/>
            </a:ln>
          </p:spPr>
          <p:txBody>
            <a:bodyPr vert="horz" anchor="ctr">
              <a:noAutofit/>
            </a:bodyPr>
            <a:lstStyle>
              <a:lvl1pPr marL="274320" indent="-274320" algn="l" rtl="0" eaLnBrk="1" latinLnBrk="0" hangingPunct="1"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/>
                <a:buChar char=""/>
                <a:defRPr kumimoji="0" sz="24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1pPr>
              <a:lvl2pPr marL="640080" indent="-27432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/>
                <a:buChar char=""/>
                <a:defRPr kumimoji="0" sz="21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2pPr>
              <a:lvl3pPr marL="91440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3pPr>
              <a:lvl4pPr marL="118872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"/>
                <a:defRPr kumimoji="0" sz="18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4pPr>
              <a:lvl5pPr marL="1463040" indent="-182880" algn="l" rtl="0" eaLnBrk="1" latinLnBrk="0" hangingPunct="1">
                <a:spcBef>
                  <a:spcPct val="20000"/>
                </a:spcBef>
                <a:buClr>
                  <a:schemeClr val="accent2">
                    <a:tint val="60000"/>
                  </a:schemeClr>
                </a:buClr>
                <a:buSzPct val="68000"/>
                <a:buFont typeface="Wingdings 2"/>
                <a:buChar char=""/>
                <a:defRPr kumimoji="0" sz="1600" kern="120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lvl5pPr>
              <a:lvl6pPr marL="1737360" indent="-18288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Char char="•"/>
                <a:defRPr kumimoji="0"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2011680" indent="-182880" algn="l" rtl="0" eaLnBrk="1" latinLnBrk="0" hangingPunct="1">
                <a:spcBef>
                  <a:spcPct val="20000"/>
                </a:spcBef>
                <a:buClr>
                  <a:schemeClr val="accent1">
                    <a:tint val="60000"/>
                  </a:schemeClr>
                </a:buClr>
                <a:buSzPct val="60000"/>
                <a:buFont typeface="Wingdings"/>
                <a:buChar char="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Char char="•"/>
                <a:defRPr kumimoji="0" sz="1400" kern="1200" cap="small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560320" indent="-182880" algn="l" rtl="0" eaLnBrk="1" latinLnBrk="0" hangingPunct="1">
                <a:spcBef>
                  <a:spcPct val="20000"/>
                </a:spcBef>
                <a:buClr>
                  <a:schemeClr val="accent1">
                    <a:shade val="75000"/>
                  </a:schemeClr>
                </a:buClr>
                <a:buChar char="•"/>
                <a:defRPr kumimoji="0" sz="14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Wingdings"/>
                <a:buNone/>
              </a:pPr>
              <a:r>
                <a:rPr lang="en-US" altLang="zh-TW" sz="2000" dirty="0" smtClean="0">
                  <a:solidFill>
                    <a:srgbClr val="FF0000"/>
                  </a:solidFill>
                </a:rPr>
                <a:t>Chosen shrinkage = 0.2</a:t>
              </a:r>
              <a:endParaRPr lang="zh-TW" altLang="en-US" sz="2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90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 txBox="1">
            <a:spLocks/>
          </p:cNvSpPr>
          <p:nvPr/>
        </p:nvSpPr>
        <p:spPr>
          <a:xfrm>
            <a:off x="179512" y="1600200"/>
            <a:ext cx="8568952" cy="26928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RF-based predictor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GBT-based predictor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Chosen </a:t>
            </a:r>
            <a:r>
              <a:rPr lang="en-US" altLang="zh-TW" dirty="0" err="1" smtClean="0"/>
              <a:t>Hyperparameters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7208024"/>
              </p:ext>
            </p:extLst>
          </p:nvPr>
        </p:nvGraphicFramePr>
        <p:xfrm>
          <a:off x="648000" y="2111590"/>
          <a:ext cx="784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664000"/>
                <a:gridCol w="2664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Datacenter Dataset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Desktop Dataset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 of Trees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</a:t>
                      </a:r>
                      <a:r>
                        <a:rPr lang="en-US" altLang="zh-TW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 of Features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39</a:t>
            </a:fld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20010"/>
              </p:ext>
            </p:extLst>
          </p:nvPr>
        </p:nvGraphicFramePr>
        <p:xfrm>
          <a:off x="648000" y="4304644"/>
          <a:ext cx="784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664000"/>
                <a:gridCol w="2664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Datacenter Dataset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Desktop Dataset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</a:t>
                      </a:r>
                      <a:r>
                        <a:rPr lang="en-US" altLang="zh-TW" baseline="0" dirty="0" smtClean="0"/>
                        <a:t> of Trees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Depth of Trees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Shrinkage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1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Increasing </a:t>
            </a:r>
            <a:r>
              <a:rPr lang="en-US" altLang="zh-TW" dirty="0"/>
              <a:t>demands of resource-hungry multimedia jobs </a:t>
            </a:r>
            <a:endParaRPr lang="en-US" altLang="zh-TW" dirty="0" smtClean="0"/>
          </a:p>
          <a:p>
            <a:r>
              <a:rPr lang="en-US" altLang="zh-TW" dirty="0" smtClean="0"/>
              <a:t>Expensive </a:t>
            </a:r>
            <a:r>
              <a:rPr lang="en-US" altLang="zh-TW" dirty="0"/>
              <a:t>cloud service</a:t>
            </a:r>
            <a:endParaRPr lang="en-US" altLang="zh-TW" dirty="0" smtClean="0"/>
          </a:p>
          <a:p>
            <a:r>
              <a:rPr lang="en-US" altLang="zh-TW" dirty="0" smtClean="0"/>
              <a:t>Advancing personal devices</a:t>
            </a:r>
          </a:p>
          <a:p>
            <a:pPr marL="0" indent="0">
              <a:buNone/>
            </a:pPr>
            <a:r>
              <a:rPr lang="en-US" altLang="zh-TW" dirty="0" smtClean="0"/>
              <a:t>⇨ Possible solution: </a:t>
            </a:r>
            <a:r>
              <a:rPr lang="en-US" altLang="zh-TW" b="1" dirty="0" smtClean="0">
                <a:solidFill>
                  <a:srgbClr val="FF0000"/>
                </a:solidFill>
              </a:rPr>
              <a:t>fog computing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51520" y="4607438"/>
            <a:ext cx="1582014" cy="888785"/>
            <a:chOff x="540765" y="5085184"/>
            <a:chExt cx="2083708" cy="1149587"/>
          </a:xfrm>
        </p:grpSpPr>
        <p:pic>
          <p:nvPicPr>
            <p:cNvPr id="1026" name="Picture 2" descr="C:\Users\Laura\Downloads\1462825513_phone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12" t="8859" r="23837" b="7188"/>
            <a:stretch/>
          </p:blipFill>
          <p:spPr bwMode="auto">
            <a:xfrm>
              <a:off x="540765" y="5085184"/>
              <a:ext cx="666201" cy="1149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Laura\Downloads\1462825651_laptop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91" b="16048"/>
            <a:stretch/>
          </p:blipFill>
          <p:spPr bwMode="auto">
            <a:xfrm>
              <a:off x="1206966" y="5163421"/>
              <a:ext cx="1417507" cy="993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C:\Users\Laura\Downloads\1462825724_magnifier-data.png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028171"/>
            <a:ext cx="936104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3059832" y="4607438"/>
            <a:ext cx="1236848" cy="778355"/>
            <a:chOff x="4427984" y="4980504"/>
            <a:chExt cx="1872208" cy="1256808"/>
          </a:xfrm>
        </p:grpSpPr>
        <p:sp>
          <p:nvSpPr>
            <p:cNvPr id="6" name="雲朵形 5"/>
            <p:cNvSpPr/>
            <p:nvPr/>
          </p:nvSpPr>
          <p:spPr>
            <a:xfrm>
              <a:off x="4427984" y="4980504"/>
              <a:ext cx="1872208" cy="1256808"/>
            </a:xfrm>
            <a:prstGeom prst="cloud">
              <a:avLst/>
            </a:prstGeom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030" name="Picture 6" descr="C:\Users\Laura\Downloads\1462825793_aiga_cashie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16" y="5146836"/>
              <a:ext cx="924144" cy="924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1" name="Picture 7" descr="C:\Users\Laura\Downloads\1462825887_testimonial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585" y="4293096"/>
            <a:ext cx="1971772" cy="1971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ura\Downloads\1462825996_shar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3"/>
          <a:stretch/>
        </p:blipFill>
        <p:spPr bwMode="auto">
          <a:xfrm flipH="1">
            <a:off x="4788024" y="5477764"/>
            <a:ext cx="2169098" cy="7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5.walmartimages.com/dfw/dce07b8c-7cbf/k2-_a5e4f435-3ce5-4211-9ef9-22afa92c8355.v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67" b="98889" l="24667" r="75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49" r="25947" b="152"/>
          <a:stretch/>
        </p:blipFill>
        <p:spPr bwMode="auto">
          <a:xfrm>
            <a:off x="5824252" y="4565457"/>
            <a:ext cx="479441" cy="10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ura\Downloads\1462826086_computer-laptop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301" y="4850542"/>
            <a:ext cx="856879" cy="8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Laura\Downloads\1462826121_desktop_computer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95" y="466938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6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Research Problem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System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Proposed Solution</a:t>
            </a:r>
          </a:p>
          <a:p>
            <a:r>
              <a:rPr lang="en-US" altLang="zh-TW" b="1" dirty="0" smtClean="0"/>
              <a:t>Trace-Driven Simulations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Trace Collection &amp; Used Datasets</a:t>
            </a:r>
          </a:p>
          <a:p>
            <a:pPr lvl="1"/>
            <a:r>
              <a:rPr lang="en-US" altLang="zh-TW" b="1" dirty="0" smtClean="0"/>
              <a:t>Setup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1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5544616" cy="240486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Input: Animation job rendering dataset</a:t>
            </a:r>
          </a:p>
          <a:p>
            <a:pPr lvl="1"/>
            <a:r>
              <a:rPr lang="en-US" altLang="zh-TW" dirty="0" smtClean="0"/>
              <a:t>127,791 records collected between Sep. and Nov. 2015</a:t>
            </a:r>
          </a:p>
          <a:p>
            <a:pPr lvl="1"/>
            <a:r>
              <a:rPr lang="en-US" altLang="zh-TW" dirty="0" smtClean="0"/>
              <a:t>Job’s arrival time and size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41</a:t>
            </a:fld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93586"/>
              </p:ext>
            </p:extLst>
          </p:nvPr>
        </p:nvGraphicFramePr>
        <p:xfrm>
          <a:off x="179512" y="4149080"/>
          <a:ext cx="424847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Feature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Mean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Std.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CPU Usage (%)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19.7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11.7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RAM</a:t>
                      </a:r>
                      <a:r>
                        <a:rPr lang="en-US" altLang="zh-TW" sz="1600" baseline="0" dirty="0" smtClean="0"/>
                        <a:t> Usage (KB)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380.7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147.5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#</a:t>
                      </a:r>
                      <a:r>
                        <a:rPr lang="en-US" altLang="zh-TW" sz="1600" baseline="0" dirty="0" smtClean="0"/>
                        <a:t> of Frames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113.9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76.7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# of Polygons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63512.6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332868.8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Image Size (Pixels)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131161.6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17453.5</a:t>
                      </a:r>
                      <a:endParaRPr lang="zh-TW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Completion Time (s)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104.1</a:t>
                      </a:r>
                      <a:endParaRPr lang="zh-TW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194.2</a:t>
                      </a:r>
                      <a:endParaRPr lang="zh-TW" alt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3359150" cy="24701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3359150" cy="247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Setup 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9512" y="1600200"/>
                <a:ext cx="8568952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Input: Available resource dataset (Datacenter/Desktop dataset)</a:t>
                </a:r>
              </a:p>
              <a:p>
                <a:pPr lvl="1"/>
                <a:r>
                  <a:rPr lang="en-US" altLang="zh-TW" dirty="0" smtClean="0"/>
                  <a:t>2,499,032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records / </a:t>
                </a:r>
                <a:r>
                  <a:rPr lang="en-US" altLang="zh-TW" dirty="0"/>
                  <a:t>593, </a:t>
                </a:r>
                <a:r>
                  <a:rPr lang="en-US" altLang="zh-TW" dirty="0" smtClean="0"/>
                  <a:t>426 records</a:t>
                </a:r>
              </a:p>
              <a:p>
                <a:pPr lvl="1"/>
                <a:r>
                  <a:rPr lang="en-US" altLang="zh-TW" dirty="0" smtClean="0"/>
                  <a:t>Actual CPU availability of the recorded period</a:t>
                </a:r>
                <a:endParaRPr lang="en-US" altLang="zh-TW" dirty="0"/>
              </a:p>
              <a:p>
                <a:pPr lvl="1"/>
                <a:r>
                  <a:rPr lang="en-US" altLang="zh-TW" dirty="0" smtClean="0"/>
                  <a:t>Use Poisson process with a mean arrival rate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𝜆</m:t>
                    </m:r>
                    <m:r>
                      <a:rPr lang="en-US" altLang="zh-TW" b="0" i="1" smtClean="0">
                        <a:latin typeface="Cambria Math"/>
                      </a:rPr>
                      <m:t>=30</m:t>
                    </m:r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err="1" smtClean="0"/>
                  <a:t>mins</a:t>
                </a:r>
                <a:r>
                  <a:rPr lang="en-US" altLang="zh-TW" dirty="0" smtClean="0"/>
                  <a:t> to generate the devices’ arrival time</a:t>
                </a:r>
              </a:p>
              <a:p>
                <a:pPr lvl="1"/>
                <a:endParaRPr lang="en-US" altLang="zh-TW" dirty="0"/>
              </a:p>
              <a:p>
                <a:r>
                  <a:rPr lang="en-US" altLang="zh-TW" dirty="0" smtClean="0"/>
                  <a:t>Earliest Start Scheduling (ESS)*</a:t>
                </a:r>
              </a:p>
              <a:p>
                <a:pPr lvl="1"/>
                <a:r>
                  <a:rPr lang="en-US" altLang="zh-TW" dirty="0" smtClean="0"/>
                  <a:t>Batch arrived jobs every day, schedule at 23:59, and starts processing them in the next day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9512" y="1600200"/>
                <a:ext cx="8568952" cy="5257800"/>
              </a:xfrm>
              <a:blipFill rotWithShape="1">
                <a:blip r:embed="rId2"/>
                <a:stretch>
                  <a:fillRect l="-284" t="-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42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5640" y="6433791"/>
            <a:ext cx="8928360" cy="42420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 smtClean="0"/>
              <a:t>* </a:t>
            </a:r>
            <a:r>
              <a:rPr lang="en-US" altLang="zh-TW" sz="1600" dirty="0"/>
              <a:t>P. </a:t>
            </a:r>
            <a:r>
              <a:rPr lang="en-US" altLang="zh-TW" sz="1600" dirty="0" err="1"/>
              <a:t>Brucker</a:t>
            </a:r>
            <a:r>
              <a:rPr lang="en-US" altLang="zh-TW" sz="1600" dirty="0"/>
              <a:t> and S. </a:t>
            </a:r>
            <a:r>
              <a:rPr lang="en-US" altLang="zh-TW" sz="1600" dirty="0" err="1"/>
              <a:t>Knust</a:t>
            </a:r>
            <a:r>
              <a:rPr lang="en-US" altLang="zh-TW" sz="1600" dirty="0"/>
              <a:t>. </a:t>
            </a:r>
            <a:r>
              <a:rPr lang="en-US" altLang="zh-TW" sz="1600" i="1" dirty="0"/>
              <a:t>Complex Scheduling</a:t>
            </a:r>
            <a:r>
              <a:rPr lang="en-US" altLang="zh-TW" sz="1600" dirty="0"/>
              <a:t>. Springer, 2012.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436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Setup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68952" cy="52578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Implement the perfect scheduling, Oracle</a:t>
            </a:r>
          </a:p>
          <a:p>
            <a:endParaRPr lang="en-US" altLang="zh-TW" dirty="0"/>
          </a:p>
          <a:p>
            <a:r>
              <a:rPr lang="en-US" altLang="zh-TW" dirty="0" smtClean="0"/>
              <a:t>Implement the simulator using Java, run simulations for each solution and each dataset for 10 times </a:t>
            </a:r>
            <a:r>
              <a:rPr lang="en-US" altLang="zh-TW" dirty="0"/>
              <a:t>and present the 95% confidence intervals whenever applicable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Implement the algorithms using open-source libraries, </a:t>
            </a:r>
            <a:r>
              <a:rPr lang="en-US" altLang="zh-TW" dirty="0" err="1" smtClean="0"/>
              <a:t>scikit</a:t>
            </a:r>
            <a:r>
              <a:rPr lang="en-US" altLang="zh-TW" dirty="0" smtClean="0"/>
              <a:t>-learn</a:t>
            </a:r>
            <a:r>
              <a:rPr lang="en-US" altLang="zh-TW" baseline="30000" dirty="0"/>
              <a:t> [1]</a:t>
            </a:r>
            <a:r>
              <a:rPr lang="en-US" altLang="zh-TW" dirty="0" smtClean="0"/>
              <a:t> and </a:t>
            </a:r>
            <a:r>
              <a:rPr lang="en-US" altLang="zh-TW" dirty="0" err="1" smtClean="0"/>
              <a:t>xgboost</a:t>
            </a:r>
            <a:r>
              <a:rPr lang="en-US" altLang="zh-TW" baseline="30000" dirty="0"/>
              <a:t> </a:t>
            </a:r>
            <a:r>
              <a:rPr lang="en-US" altLang="zh-TW" baseline="30000" dirty="0" smtClean="0"/>
              <a:t>[2]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43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5640" y="5877273"/>
            <a:ext cx="8928360" cy="98072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 smtClean="0"/>
              <a:t>[1] http://scikit-learn.org/</a:t>
            </a:r>
          </a:p>
          <a:p>
            <a:r>
              <a:rPr lang="en-US" altLang="zh-TW" sz="1600" dirty="0" smtClean="0"/>
              <a:t>[2] https://github.com/dmlc/xgboost/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7906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Metrics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Deviation</a:t>
                </a:r>
              </a:p>
              <a:p>
                <a:pPr lvl="1"/>
                <a:r>
                  <a:rPr lang="en-US" altLang="zh-TW" dirty="0" smtClean="0"/>
                  <a:t>abs(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/>
                          </a:rPr>
                          <m:t>𝑌</m:t>
                        </m:r>
                      </m:e>
                    </m:acc>
                    <m:r>
                      <a:rPr lang="en-US" altLang="zh-TW" i="1">
                        <a:latin typeface="Cambria Math"/>
                      </a:rPr>
                      <m:t>−</m:t>
                    </m:r>
                    <m:r>
                      <a:rPr lang="en-US" altLang="zh-TW" i="1">
                        <a:latin typeface="Cambria Math"/>
                      </a:rPr>
                      <m:t>𝑌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 smtClean="0"/>
                  <a:t>Completed </a:t>
                </a:r>
                <a:r>
                  <a:rPr lang="en-US" altLang="zh-TW" dirty="0"/>
                  <a:t>job </a:t>
                </a:r>
                <a:r>
                  <a:rPr lang="en-US" altLang="zh-TW" dirty="0" smtClean="0"/>
                  <a:t>ratio</a:t>
                </a:r>
              </a:p>
              <a:p>
                <a:pPr lvl="1"/>
                <a:r>
                  <a:rPr lang="en-US" altLang="zh-TW" dirty="0" smtClean="0"/>
                  <a:t>Ratio of # of completed jobs to that of total jobs</a:t>
                </a:r>
                <a:endParaRPr lang="en-US" altLang="zh-TW" dirty="0"/>
              </a:p>
              <a:p>
                <a:r>
                  <a:rPr lang="en-US" altLang="zh-TW" dirty="0" err="1" smtClean="0"/>
                  <a:t>Makespan</a:t>
                </a:r>
                <a:endParaRPr lang="en-US" altLang="zh-TW" dirty="0" smtClean="0"/>
              </a:p>
              <a:p>
                <a:pPr lvl="1"/>
                <a:r>
                  <a:rPr lang="en-US" altLang="zh-TW" dirty="0" smtClean="0"/>
                  <a:t>Total time to complete a set of jobs (including execution time and waiting time)</a:t>
                </a:r>
                <a:endParaRPr lang="en-US" altLang="zh-TW" dirty="0"/>
              </a:p>
              <a:p>
                <a:r>
                  <a:rPr lang="en-US" altLang="zh-TW" dirty="0" smtClean="0"/>
                  <a:t># </a:t>
                </a:r>
                <a:r>
                  <a:rPr lang="en-US" altLang="zh-TW" dirty="0"/>
                  <a:t>of </a:t>
                </a:r>
                <a:r>
                  <a:rPr lang="en-US" altLang="zh-TW" dirty="0" smtClean="0"/>
                  <a:t>failed jobs</a:t>
                </a:r>
              </a:p>
              <a:p>
                <a:pPr lvl="1"/>
                <a:r>
                  <a:rPr lang="en-US" altLang="zh-TW" dirty="0" smtClean="0"/>
                  <a:t># of jobs that are not completed when the day ends</a:t>
                </a:r>
                <a:endParaRPr lang="en-US" altLang="zh-TW" dirty="0"/>
              </a:p>
              <a:p>
                <a:r>
                  <a:rPr lang="en-US" altLang="zh-TW" dirty="0" smtClean="0"/>
                  <a:t>Normalized CPU consumption</a:t>
                </a:r>
              </a:p>
              <a:p>
                <a:pPr lvl="1"/>
                <a:r>
                  <a:rPr lang="en-US" altLang="zh-TW" dirty="0" smtClean="0"/>
                  <a:t>CPU </a:t>
                </a:r>
                <a:r>
                  <a:rPr lang="en-US" altLang="zh-TW" dirty="0"/>
                  <a:t>consumption </a:t>
                </a:r>
                <a:r>
                  <a:rPr lang="en-US" altLang="zh-TW" dirty="0" smtClean="0"/>
                  <a:t>normalized to that of the Oracle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84" t="-10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63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Research Problem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System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Proposed Solution</a:t>
            </a:r>
          </a:p>
          <a:p>
            <a:r>
              <a:rPr lang="en-US" altLang="zh-TW" b="1" dirty="0" smtClean="0"/>
              <a:t>Trace-Driven Simulations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Trace Collection &amp; Used Datasets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Setup</a:t>
            </a:r>
          </a:p>
          <a:p>
            <a:pPr lvl="1"/>
            <a:r>
              <a:rPr lang="en-US" altLang="zh-TW" b="1" dirty="0" smtClean="0"/>
              <a:t>Results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1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– Deviation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43508" y="4665071"/>
            <a:ext cx="8856984" cy="52192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Deviation of three solutions for desktop / datacenter dataset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46</a:t>
            </a:fld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43508" y="5280592"/>
            <a:ext cx="8856984" cy="884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⇨ NN-based algorithm performs the most </a:t>
            </a:r>
            <a:r>
              <a:rPr lang="en-US" altLang="zh-TW" b="1" dirty="0">
                <a:solidFill>
                  <a:srgbClr val="FF0000"/>
                </a:solidFill>
              </a:rPr>
              <a:t>accurate prediction for both </a:t>
            </a:r>
            <a:r>
              <a:rPr lang="en-US" altLang="zh-TW" b="1" dirty="0" smtClean="0">
                <a:solidFill>
                  <a:srgbClr val="FF0000"/>
                </a:solidFill>
              </a:rPr>
              <a:t>datasets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80695"/>
            <a:ext cx="4406066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67" y="1278037"/>
            <a:ext cx="4406066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771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– </a:t>
            </a:r>
            <a:r>
              <a:rPr lang="en-US" altLang="zh-TW" dirty="0"/>
              <a:t># of Failed Jobs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43508" y="4665071"/>
            <a:ext cx="8856984" cy="52192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# of failed jobs of three solutions for desktop / datacenter dataset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47</a:t>
            </a:fld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43508" y="5280592"/>
            <a:ext cx="8856984" cy="884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⇨ </a:t>
            </a:r>
            <a:r>
              <a:rPr lang="en-US" altLang="zh-TW" b="1" dirty="0">
                <a:solidFill>
                  <a:srgbClr val="FF0000"/>
                </a:solidFill>
              </a:rPr>
              <a:t>More accurate prediction leads to less failed </a:t>
            </a:r>
            <a:r>
              <a:rPr lang="en-US" altLang="zh-TW" b="1" dirty="0" smtClean="0">
                <a:solidFill>
                  <a:srgbClr val="FF0000"/>
                </a:solidFill>
              </a:rPr>
              <a:t>jobs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80695"/>
            <a:ext cx="4406066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67" y="1278037"/>
            <a:ext cx="4406066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36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– Completed Jobs Ratio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43508" y="4665070"/>
            <a:ext cx="9000492" cy="708146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Completed jobs ratio of three solutions for desktop / datacenter dataset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48</a:t>
            </a:fld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43508" y="5280592"/>
            <a:ext cx="8856984" cy="884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 smtClean="0">
                <a:solidFill>
                  <a:srgbClr val="FF0000"/>
                </a:solidFill>
              </a:rPr>
              <a:t>⇨ Three solutions perform close to Oracle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80695"/>
            <a:ext cx="4406066" cy="3239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67" y="1278037"/>
            <a:ext cx="4406066" cy="3239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25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Results – </a:t>
            </a:r>
            <a:r>
              <a:rPr lang="en-US" altLang="zh-TW" dirty="0" err="1" smtClean="0"/>
              <a:t>Makespan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43508" y="4665071"/>
            <a:ext cx="8856984" cy="521926"/>
          </a:xfrm>
        </p:spPr>
        <p:txBody>
          <a:bodyPr>
            <a:normAutofit/>
          </a:bodyPr>
          <a:lstStyle/>
          <a:p>
            <a:r>
              <a:rPr lang="en-US" altLang="zh-TW" sz="2000" dirty="0" err="1" smtClean="0"/>
              <a:t>Makespan</a:t>
            </a:r>
            <a:r>
              <a:rPr lang="en-US" altLang="zh-TW" sz="2000" dirty="0" smtClean="0"/>
              <a:t> of three solutions for desktop / datacenter dataset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49</a:t>
            </a:fld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43508" y="5280592"/>
            <a:ext cx="8856984" cy="884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⇨ Three solutions perform close to Oracle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80695"/>
            <a:ext cx="4406066" cy="3239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67" y="1278037"/>
            <a:ext cx="4406066" cy="3239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244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Multimedia Fog Computing Platform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5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1" y="1687033"/>
            <a:ext cx="7781238" cy="41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Results – Nor. CPU Consumption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43508" y="4665070"/>
            <a:ext cx="8856984" cy="70814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Normalized CPU consumption of three solutions for desktop / datacenter dataset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50</a:t>
            </a:fld>
            <a:endParaRPr lang="zh-TW" alt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43508" y="5280592"/>
            <a:ext cx="8856984" cy="8847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b="1" dirty="0">
                <a:solidFill>
                  <a:srgbClr val="FF0000"/>
                </a:solidFill>
              </a:rPr>
              <a:t>⇨ Three solutions perform close to Oracle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280695"/>
            <a:ext cx="4406066" cy="3239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167" y="1278037"/>
            <a:ext cx="4406066" cy="32399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925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Research Problem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System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Proposed Solution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Trace-Driven Simulations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Trace Collection &amp; Used Datasets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Setup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altLang="zh-TW" b="1" dirty="0" smtClean="0"/>
              <a:t>Conclusion &amp; Future Work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64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Propose the multimedia fog computing platform</a:t>
            </a:r>
          </a:p>
          <a:p>
            <a:pPr lvl="1"/>
            <a:r>
              <a:rPr lang="en-US" altLang="zh-TW" dirty="0" smtClean="0"/>
              <a:t>Utilize idling resources of fog devices</a:t>
            </a:r>
          </a:p>
          <a:p>
            <a:r>
              <a:rPr lang="en-US" altLang="zh-TW" dirty="0" smtClean="0"/>
              <a:t>Use three machine learning algorithms: RF, GBT, and NN</a:t>
            </a:r>
          </a:p>
          <a:p>
            <a:pPr lvl="1"/>
            <a:r>
              <a:rPr lang="en-US" altLang="zh-TW" dirty="0" smtClean="0"/>
              <a:t>NN-based algorithm performs the most accuracy prediction results</a:t>
            </a:r>
          </a:p>
          <a:p>
            <a:r>
              <a:rPr lang="en-US" altLang="zh-TW" dirty="0" smtClean="0"/>
              <a:t>Simulation results show that more accurate prediction leads to fewer failed jobs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664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For predicting the resource availability</a:t>
            </a:r>
          </a:p>
          <a:p>
            <a:pPr lvl="1"/>
            <a:r>
              <a:rPr lang="en-US" altLang="zh-TW" dirty="0" smtClean="0"/>
              <a:t>Collect more user/device information as features</a:t>
            </a:r>
          </a:p>
          <a:p>
            <a:pPr lvl="1"/>
            <a:r>
              <a:rPr lang="en-US" altLang="zh-TW" dirty="0" smtClean="0"/>
              <a:t>Adopt more machine learning algorithms suitable for time series prediction</a:t>
            </a:r>
          </a:p>
          <a:p>
            <a:endParaRPr lang="en-US" altLang="zh-TW" dirty="0"/>
          </a:p>
          <a:p>
            <a:r>
              <a:rPr lang="en-US" altLang="zh-TW" dirty="0" smtClean="0"/>
              <a:t>For the multimedia fog computing platform</a:t>
            </a:r>
          </a:p>
          <a:p>
            <a:pPr lvl="1"/>
            <a:r>
              <a:rPr lang="en-US" altLang="zh-TW" dirty="0" smtClean="0"/>
              <a:t>Study the scheduling problem</a:t>
            </a:r>
          </a:p>
          <a:p>
            <a:pPr lvl="1"/>
            <a:r>
              <a:rPr lang="en-US" altLang="zh-TW" dirty="0" smtClean="0"/>
              <a:t>Deal with the dynamicity </a:t>
            </a:r>
            <a:r>
              <a:rPr lang="en-US" altLang="zh-TW" dirty="0"/>
              <a:t>of fog users’ </a:t>
            </a:r>
            <a:r>
              <a:rPr lang="en-US" altLang="zh-TW" dirty="0" smtClean="0"/>
              <a:t>requests</a:t>
            </a:r>
          </a:p>
          <a:p>
            <a:pPr lvl="1"/>
            <a:r>
              <a:rPr lang="en-US" altLang="zh-TW" dirty="0"/>
              <a:t>P</a:t>
            </a:r>
            <a:r>
              <a:rPr lang="en-US" altLang="zh-TW" dirty="0" smtClean="0"/>
              <a:t>rovide </a:t>
            </a:r>
            <a:r>
              <a:rPr lang="en-US" altLang="zh-TW" dirty="0" err="1"/>
              <a:t>QoS</a:t>
            </a:r>
            <a:r>
              <a:rPr lang="en-US" altLang="zh-TW" dirty="0"/>
              <a:t> guarantees on the resource limited </a:t>
            </a:r>
            <a:r>
              <a:rPr lang="en-US" altLang="zh-TW" dirty="0" smtClean="0"/>
              <a:t>fog devices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11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 Metrics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zh-TW" sz="2700" dirty="0" smtClean="0"/>
                  <a:t>Mean Square Error</a:t>
                </a:r>
                <a:r>
                  <a:rPr lang="en-US" altLang="zh-TW" sz="2700" dirty="0"/>
                  <a:t>: R² = </a:t>
                </a:r>
                <a14:m>
                  <m:oMath xmlns:m="http://schemas.openxmlformats.org/officeDocument/2006/math">
                    <m:r>
                      <a:rPr lang="en-US" altLang="zh-TW" sz="2700" b="0" i="1" smtClean="0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altLang="zh-TW" sz="27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700" b="0" i="1" smtClean="0">
                            <a:latin typeface="Cambria Math"/>
                          </a:rPr>
                          <m:t>𝑅𝑆𝑆</m:t>
                        </m:r>
                      </m:num>
                      <m:den>
                        <m:r>
                          <a:rPr lang="en-US" altLang="zh-TW" sz="2700" b="0" i="1" smtClean="0">
                            <a:latin typeface="Cambria Math"/>
                          </a:rPr>
                          <m:t>𝑇𝑆𝑆</m:t>
                        </m:r>
                      </m:den>
                    </m:f>
                  </m:oMath>
                </a14:m>
                <a:endParaRPr lang="en-US" altLang="zh-TW" sz="2700" dirty="0" smtClean="0"/>
              </a:p>
              <a:p>
                <a:pPr lvl="1"/>
                <a:r>
                  <a:rPr lang="en-US" altLang="zh-TW" sz="2700" dirty="0" smtClean="0"/>
                  <a:t>RSS: the </a:t>
                </a:r>
                <a:r>
                  <a:rPr lang="en-US" altLang="zh-TW" sz="2700" dirty="0"/>
                  <a:t>residual sum of </a:t>
                </a:r>
                <a:r>
                  <a:rPr lang="en-US" altLang="zh-TW" sz="2700" dirty="0" smtClean="0"/>
                  <a:t>squares,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27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TW" sz="27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700" b="0" i="1" smtClean="0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sz="2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7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  <m:r>
                              <a:rPr lang="en-US" altLang="zh-TW" sz="27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700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TW" sz="27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7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sz="2700" dirty="0"/>
              </a:p>
              <a:p>
                <a:pPr lvl="1"/>
                <a:r>
                  <a:rPr lang="en-US" altLang="zh-TW" sz="2700" dirty="0" smtClean="0"/>
                  <a:t>TSS: the </a:t>
                </a:r>
                <a:r>
                  <a:rPr lang="en-US" altLang="zh-TW" sz="2700" dirty="0"/>
                  <a:t>total sum of </a:t>
                </a:r>
                <a:r>
                  <a:rPr lang="en-US" altLang="zh-TW" sz="2700" dirty="0" smtClean="0"/>
                  <a:t>squares,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sz="270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TW" sz="2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700" i="1">
                                <a:latin typeface="Cambria Math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sz="27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700" i="1">
                                    <a:latin typeface="Cambria Math"/>
                                  </a:rPr>
                                  <m:t>𝑌</m:t>
                                </m:r>
                              </m:e>
                            </m:acc>
                            <m:r>
                              <a:rPr lang="en-US" altLang="zh-TW" sz="27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700" b="0" i="1" smtClean="0">
                                <a:latin typeface="Cambria Math"/>
                              </a:rPr>
                              <m:t>𝑚𝑒𝑎𝑛</m:t>
                            </m:r>
                            <m:r>
                              <a:rPr lang="en-US" altLang="zh-TW" sz="27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700" i="1">
                                <a:latin typeface="Cambria Math"/>
                              </a:rPr>
                              <m:t>𝑌</m:t>
                            </m:r>
                            <m:r>
                              <a:rPr lang="en-US" altLang="zh-TW" sz="2700" b="0" i="1" smtClean="0">
                                <a:latin typeface="Cambria Math"/>
                              </a:rPr>
                              <m:t>)</m:t>
                            </m:r>
                            <m:r>
                              <a:rPr lang="en-US" altLang="zh-TW" sz="2700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7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altLang="zh-TW" sz="27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904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Related Work – Volunteer Computing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err="1" smtClean="0"/>
              <a:t>SETI@Home</a:t>
            </a:r>
            <a:r>
              <a:rPr lang="en-US" altLang="zh-TW" baseline="30000" dirty="0"/>
              <a:t> [1]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BOINC</a:t>
            </a:r>
            <a:r>
              <a:rPr lang="en-US" altLang="zh-TW" baseline="30000" dirty="0"/>
              <a:t> </a:t>
            </a:r>
            <a:r>
              <a:rPr lang="en-US" altLang="zh-TW" baseline="30000" dirty="0" smtClean="0"/>
              <a:t>[2]</a:t>
            </a:r>
            <a:r>
              <a:rPr lang="en-US" altLang="zh-TW" dirty="0" smtClean="0"/>
              <a:t> : </a:t>
            </a:r>
            <a:r>
              <a:rPr lang="en-US" altLang="zh-TW" dirty="0"/>
              <a:t>a generalized </a:t>
            </a:r>
            <a:r>
              <a:rPr lang="en-US" altLang="zh-TW" dirty="0" smtClean="0"/>
              <a:t>platform of </a:t>
            </a:r>
            <a:r>
              <a:rPr lang="en-US" altLang="zh-TW" dirty="0"/>
              <a:t>volunteer computing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55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15640" y="5805264"/>
            <a:ext cx="8928360" cy="10527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 smtClean="0"/>
              <a:t>[1] D</a:t>
            </a:r>
            <a:r>
              <a:rPr lang="en-US" altLang="zh-TW" sz="1600" dirty="0"/>
              <a:t>. </a:t>
            </a:r>
            <a:r>
              <a:rPr lang="en-US" altLang="zh-TW" sz="1600" dirty="0" smtClean="0"/>
              <a:t>Anderson et al., </a:t>
            </a:r>
            <a:r>
              <a:rPr lang="en-US" altLang="zh-TW" sz="1600" dirty="0" err="1" smtClean="0"/>
              <a:t>SETI@home</a:t>
            </a:r>
            <a:r>
              <a:rPr lang="en-US" altLang="zh-TW" sz="1600" dirty="0"/>
              <a:t>: An experiment in </a:t>
            </a:r>
            <a:r>
              <a:rPr lang="en-US" altLang="zh-TW" sz="1600" dirty="0" smtClean="0"/>
              <a:t>public-resource </a:t>
            </a:r>
            <a:r>
              <a:rPr lang="fr-FR" altLang="zh-TW" sz="1600" dirty="0" smtClean="0"/>
              <a:t>computing</a:t>
            </a:r>
            <a:r>
              <a:rPr lang="fr-FR" altLang="zh-TW" sz="1600" dirty="0"/>
              <a:t>. </a:t>
            </a:r>
            <a:r>
              <a:rPr lang="fr-FR" altLang="zh-TW" sz="1600" i="1" dirty="0"/>
              <a:t>ACM Transactions on Communications</a:t>
            </a:r>
            <a:r>
              <a:rPr lang="fr-FR" altLang="zh-TW" sz="1600" dirty="0"/>
              <a:t>, 45(11):</a:t>
            </a:r>
            <a:r>
              <a:rPr lang="fr-FR" altLang="zh-TW" sz="1600" dirty="0" smtClean="0"/>
              <a:t>56–</a:t>
            </a:r>
            <a:r>
              <a:rPr lang="en-US" altLang="zh-TW" sz="1600" dirty="0" smtClean="0"/>
              <a:t>61</a:t>
            </a:r>
            <a:r>
              <a:rPr lang="en-US" altLang="zh-TW" sz="1600" dirty="0"/>
              <a:t>, November 2002</a:t>
            </a:r>
            <a:r>
              <a:rPr lang="en-US" altLang="zh-TW" sz="1600" dirty="0" smtClean="0"/>
              <a:t>.</a:t>
            </a:r>
          </a:p>
          <a:p>
            <a:r>
              <a:rPr lang="en-US" altLang="zh-TW" sz="1600" dirty="0" smtClean="0"/>
              <a:t>[2] </a:t>
            </a:r>
            <a:r>
              <a:rPr lang="en-US" altLang="zh-TW" sz="1600" dirty="0"/>
              <a:t>D. Anderson. </a:t>
            </a:r>
            <a:r>
              <a:rPr lang="en-US" altLang="zh-TW" sz="1600" dirty="0" err="1"/>
              <a:t>Boinc</a:t>
            </a:r>
            <a:r>
              <a:rPr lang="en-US" altLang="zh-TW" sz="1600" dirty="0"/>
              <a:t>: A system for public-resource </a:t>
            </a:r>
            <a:r>
              <a:rPr lang="en-US" altLang="zh-TW" sz="1600" dirty="0" smtClean="0"/>
              <a:t>computing and </a:t>
            </a:r>
            <a:r>
              <a:rPr lang="en-US" altLang="zh-TW" sz="1600" dirty="0"/>
              <a:t>storage. In </a:t>
            </a:r>
            <a:r>
              <a:rPr lang="en-US" altLang="zh-TW" sz="1600" i="1" dirty="0"/>
              <a:t>Proc. of IEEE/ACM Grid Computing (GC</a:t>
            </a:r>
            <a:r>
              <a:rPr lang="en-US" altLang="zh-TW" sz="1600" i="1" dirty="0" smtClean="0"/>
              <a:t>)</a:t>
            </a:r>
            <a:r>
              <a:rPr lang="en-US" altLang="zh-TW" sz="1600" dirty="0" smtClean="0"/>
              <a:t>, pages </a:t>
            </a:r>
            <a:r>
              <a:rPr lang="en-US" altLang="zh-TW" sz="1600" dirty="0"/>
              <a:t>4 – 10, Pittsburgh, PA, November 2004.</a:t>
            </a:r>
            <a:endParaRPr lang="zh-TW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30016"/>
            <a:ext cx="2219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336104" cy="242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49080"/>
            <a:ext cx="4982517" cy="120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6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Application: Animation Rendering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68952" cy="4873752"/>
          </a:xfrm>
        </p:spPr>
        <p:txBody>
          <a:bodyPr/>
          <a:lstStyle/>
          <a:p>
            <a:r>
              <a:rPr lang="en-US" altLang="zh-TW" dirty="0"/>
              <a:t>In 1995, Toy Story required 800,000 machine hours </a:t>
            </a:r>
            <a:r>
              <a:rPr lang="en-US" altLang="zh-TW" dirty="0" smtClean="0"/>
              <a:t>to render </a:t>
            </a:r>
            <a:r>
              <a:rPr lang="en-US" altLang="zh-TW" dirty="0"/>
              <a:t>at 2 to 15 hours per </a:t>
            </a:r>
            <a:r>
              <a:rPr lang="en-US" altLang="zh-TW" dirty="0" smtClean="0"/>
              <a:t>frame </a:t>
            </a:r>
            <a:r>
              <a:rPr lang="en-US" altLang="zh-TW" baseline="30000" dirty="0" smtClean="0"/>
              <a:t>[1]</a:t>
            </a:r>
          </a:p>
          <a:p>
            <a:r>
              <a:rPr lang="en-US" altLang="zh-TW" dirty="0"/>
              <a:t>In 2001, Pixar spent about 12 hours to render </a:t>
            </a:r>
            <a:r>
              <a:rPr lang="en-US" altLang="zh-TW" dirty="0" smtClean="0"/>
              <a:t>a single </a:t>
            </a:r>
            <a:r>
              <a:rPr lang="en-US" altLang="zh-TW" dirty="0"/>
              <a:t>frame with the main character in </a:t>
            </a:r>
            <a:r>
              <a:rPr lang="en-US" altLang="zh-TW" dirty="0" smtClean="0"/>
              <a:t>it </a:t>
            </a:r>
            <a:r>
              <a:rPr lang="en-US" altLang="zh-TW" baseline="30000" dirty="0" smtClean="0"/>
              <a:t>[2]</a:t>
            </a:r>
            <a:endParaRPr lang="en-US" altLang="zh-TW" dirty="0" smtClean="0"/>
          </a:p>
          <a:p>
            <a:r>
              <a:rPr lang="en-US" altLang="zh-TW" dirty="0"/>
              <a:t>In 2014, Disney even needed to render </a:t>
            </a:r>
            <a:r>
              <a:rPr lang="en-US" altLang="zh-TW" dirty="0" smtClean="0"/>
              <a:t>Big Hero </a:t>
            </a:r>
            <a:r>
              <a:rPr lang="en-US" altLang="zh-TW" dirty="0"/>
              <a:t>6 on a 55,000-core </a:t>
            </a:r>
            <a:r>
              <a:rPr lang="en-US" altLang="zh-TW" dirty="0" smtClean="0"/>
              <a:t>supercomputer </a:t>
            </a:r>
            <a:r>
              <a:rPr lang="en-US" altLang="zh-TW" baseline="30000" dirty="0" smtClean="0"/>
              <a:t>[3]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6</a:t>
            </a:fld>
            <a:endParaRPr lang="zh-TW" altLang="en-US" dirty="0"/>
          </a:p>
        </p:txBody>
      </p:sp>
      <p:pic>
        <p:nvPicPr>
          <p:cNvPr id="1026" name="Picture 2" descr="http://www.rotoscopers.com/wp-content/uploads/2013/10/Toy-Story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02017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fratigan.files.wordpress.com/2013/06/monsters-inc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00" y="3601616"/>
            <a:ext cx="168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3.cqnews.net/english/attachement/jpg/site82/20150316/d4bed9c8a3871670883f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15" y="3597692"/>
            <a:ext cx="172865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07820" y="6117692"/>
            <a:ext cx="8928360" cy="720658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 dirty="0" smtClean="0"/>
              <a:t>[1] </a:t>
            </a:r>
            <a:r>
              <a:rPr lang="en-US" altLang="zh-TW" sz="1600" dirty="0"/>
              <a:t>http://collider.com/pixar-numbers-toy-story-brave</a:t>
            </a:r>
            <a:r>
              <a:rPr lang="en-US" altLang="zh-TW" sz="1600" dirty="0" smtClean="0"/>
              <a:t>/.</a:t>
            </a:r>
          </a:p>
          <a:p>
            <a:r>
              <a:rPr lang="en-US" altLang="zh-TW" sz="1600" dirty="0" smtClean="0"/>
              <a:t>[2] </a:t>
            </a:r>
            <a:r>
              <a:rPr lang="en-US" altLang="zh-TW" sz="1600" dirty="0"/>
              <a:t>http://collider.com/pixar-numbers-monsters-university/.</a:t>
            </a:r>
            <a:endParaRPr lang="zh-TW" altLang="en-US" sz="1600" dirty="0"/>
          </a:p>
          <a:p>
            <a:r>
              <a:rPr lang="en-US" altLang="zh-TW" sz="1600" dirty="0" smtClean="0"/>
              <a:t>[3] https: //</a:t>
            </a:r>
            <a:r>
              <a:rPr lang="en-US" altLang="zh-TW" sz="1600" dirty="0"/>
              <a:t>www.engadget.com/2014/10/18/disney-big-hero-6</a:t>
            </a:r>
            <a:r>
              <a:rPr lang="en-US" altLang="zh-TW" sz="1600" dirty="0" smtClean="0"/>
              <a:t>/.</a:t>
            </a:r>
            <a:endParaRPr lang="en-US" altLang="zh-TW" sz="1600" dirty="0"/>
          </a:p>
        </p:txBody>
      </p:sp>
    </p:spTree>
    <p:extLst>
      <p:ext uri="{BB962C8B-B14F-4D97-AF65-F5344CB8AC3E}">
        <p14:creationId xmlns:p14="http://schemas.microsoft.com/office/powerpoint/2010/main" val="10175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altLang="zh-TW" b="1" dirty="0" smtClean="0"/>
              <a:t>Research Problem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System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Overview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Proposed Solution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Trace-Driven Simulations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Trace Collection &amp; Used Datasets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Setup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Conclusion &amp; Future </a:t>
            </a:r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Work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23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Research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Accurate prediction of resource availability helps job scheduling in our multimedia fog computing platform</a:t>
            </a:r>
          </a:p>
          <a:p>
            <a:r>
              <a:rPr lang="en-US" altLang="zh-TW" dirty="0" smtClean="0"/>
              <a:t>Each fog user may have his own usage pattern, which leads to daily and weekly regular pattern</a:t>
            </a:r>
          </a:p>
          <a:p>
            <a:r>
              <a:rPr lang="en-US" altLang="zh-TW" dirty="0" smtClean="0"/>
              <a:t>We use machine learning predictors to predict the available resource of a future time period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8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Research Problem</a:t>
            </a:r>
          </a:p>
          <a:p>
            <a:r>
              <a:rPr lang="en-US" altLang="zh-TW" b="1" dirty="0"/>
              <a:t>System </a:t>
            </a:r>
            <a:r>
              <a:rPr lang="en-US" altLang="zh-TW" b="1" dirty="0" smtClean="0"/>
              <a:t>Overview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Proposed Solution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Trace-Driven Simulations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Trace Collection &amp; Used Datasets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Setup</a:t>
            </a:r>
          </a:p>
          <a:p>
            <a:pPr lvl="1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32783D-8E5B-44CA-9D4D-E30EB7126DA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0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39080</TotalTime>
  <Words>2406</Words>
  <Application>Microsoft Office PowerPoint</Application>
  <PresentationFormat>如螢幕大小 (4:3)</PresentationFormat>
  <Paragraphs>623</Paragraphs>
  <Slides>55</Slides>
  <Notes>1</Notes>
  <HiddenSlides>2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56" baseType="lpstr">
      <vt:lpstr>壁窗</vt:lpstr>
      <vt:lpstr>Predicting Resource Availability in a Multimedia Fog Computing Platform</vt:lpstr>
      <vt:lpstr>Outline</vt:lpstr>
      <vt:lpstr>Outline</vt:lpstr>
      <vt:lpstr>Motivation</vt:lpstr>
      <vt:lpstr>Multimedia Fog Computing Platform</vt:lpstr>
      <vt:lpstr>Application: Animation Rendering</vt:lpstr>
      <vt:lpstr>Outline</vt:lpstr>
      <vt:lpstr>Research Problem</vt:lpstr>
      <vt:lpstr>Outline</vt:lpstr>
      <vt:lpstr>System Overview</vt:lpstr>
      <vt:lpstr>System Overview</vt:lpstr>
      <vt:lpstr>System Overview</vt:lpstr>
      <vt:lpstr>System Overview</vt:lpstr>
      <vt:lpstr>System Overview</vt:lpstr>
      <vt:lpstr>System Overview</vt:lpstr>
      <vt:lpstr>System Overview</vt:lpstr>
      <vt:lpstr>System Overview</vt:lpstr>
      <vt:lpstr>Outline</vt:lpstr>
      <vt:lpstr>Proposed Solution</vt:lpstr>
      <vt:lpstr>Outline</vt:lpstr>
      <vt:lpstr>Trace Collection &amp; Used Datasets</vt:lpstr>
      <vt:lpstr>Sample Statistics of Datasets</vt:lpstr>
      <vt:lpstr>Procedure of Generating Model</vt:lpstr>
      <vt:lpstr>Procedure of Generating Model (Cont.)</vt:lpstr>
      <vt:lpstr>Procedure of Generating Model (Cont.)</vt:lpstr>
      <vt:lpstr>Procedure of Generating Model (Cont.)</vt:lpstr>
      <vt:lpstr>Procedure of Generating Model (Cont.)</vt:lpstr>
      <vt:lpstr>Procedure of Generating Model (Cont.)</vt:lpstr>
      <vt:lpstr>Procedure of Generating Model (Cont.)</vt:lpstr>
      <vt:lpstr>Procedure of Generating Model (Cont.)</vt:lpstr>
      <vt:lpstr>Procedure of Generating Model (Cont.)</vt:lpstr>
      <vt:lpstr>Procedure of Generating Model (Cont.)</vt:lpstr>
      <vt:lpstr>Procedure of Generating Model (Cont.)</vt:lpstr>
      <vt:lpstr>Hyperparameters of the Predictors</vt:lpstr>
      <vt:lpstr>Tuning Hyperparameters of RF</vt:lpstr>
      <vt:lpstr>Tuning Hyperparameters of GBT</vt:lpstr>
      <vt:lpstr>Tuning Hyperparameters of RF</vt:lpstr>
      <vt:lpstr>Tuning Hyperparameters of GBT</vt:lpstr>
      <vt:lpstr>The Chosen Hyperparameters</vt:lpstr>
      <vt:lpstr>Outline</vt:lpstr>
      <vt:lpstr>Setup</vt:lpstr>
      <vt:lpstr>Setup (Cont.)</vt:lpstr>
      <vt:lpstr>Setup (Cont.)</vt:lpstr>
      <vt:lpstr>Performance Metrics</vt:lpstr>
      <vt:lpstr>Outline</vt:lpstr>
      <vt:lpstr>Results – Deviation</vt:lpstr>
      <vt:lpstr>Results – # of Failed Jobs</vt:lpstr>
      <vt:lpstr>Results – Completed Jobs Ratio</vt:lpstr>
      <vt:lpstr>Results – Makespan</vt:lpstr>
      <vt:lpstr>Results – Nor. CPU Consumption</vt:lpstr>
      <vt:lpstr>Outline</vt:lpstr>
      <vt:lpstr>Conclusion</vt:lpstr>
      <vt:lpstr>Future Work</vt:lpstr>
      <vt:lpstr>Performance Metrics</vt:lpstr>
      <vt:lpstr>Related Work – Volunteer Computing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Predicting resource availability in a distributed system</dc:title>
  <dc:creator>Laura</dc:creator>
  <cp:lastModifiedBy>Laura</cp:lastModifiedBy>
  <cp:revision>576</cp:revision>
  <dcterms:created xsi:type="dcterms:W3CDTF">2016-05-09T14:49:05Z</dcterms:created>
  <dcterms:modified xsi:type="dcterms:W3CDTF">2016-10-30T10:00:17Z</dcterms:modified>
</cp:coreProperties>
</file>