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9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323" r:id="rId4"/>
    <p:sldId id="312" r:id="rId5"/>
    <p:sldId id="258" r:id="rId6"/>
    <p:sldId id="260" r:id="rId7"/>
    <p:sldId id="279" r:id="rId8"/>
    <p:sldId id="263" r:id="rId9"/>
    <p:sldId id="318" r:id="rId10"/>
    <p:sldId id="278" r:id="rId11"/>
    <p:sldId id="261" r:id="rId12"/>
    <p:sldId id="264" r:id="rId13"/>
    <p:sldId id="283" r:id="rId14"/>
    <p:sldId id="274" r:id="rId15"/>
    <p:sldId id="275" r:id="rId16"/>
    <p:sldId id="270" r:id="rId17"/>
    <p:sldId id="280" r:id="rId18"/>
    <p:sldId id="285" r:id="rId19"/>
    <p:sldId id="266" r:id="rId20"/>
    <p:sldId id="328" r:id="rId21"/>
    <p:sldId id="329" r:id="rId22"/>
    <p:sldId id="330" r:id="rId23"/>
    <p:sldId id="306" r:id="rId24"/>
    <p:sldId id="319" r:id="rId25"/>
    <p:sldId id="296" r:id="rId26"/>
    <p:sldId id="297" r:id="rId27"/>
    <p:sldId id="298" r:id="rId28"/>
    <p:sldId id="299" r:id="rId29"/>
    <p:sldId id="300" r:id="rId30"/>
    <p:sldId id="301" r:id="rId31"/>
    <p:sldId id="310" r:id="rId32"/>
    <p:sldId id="303" r:id="rId33"/>
    <p:sldId id="304" r:id="rId34"/>
    <p:sldId id="305" r:id="rId35"/>
    <p:sldId id="311" r:id="rId36"/>
    <p:sldId id="324" r:id="rId37"/>
    <p:sldId id="321" r:id="rId38"/>
    <p:sldId id="315" r:id="rId39"/>
    <p:sldId id="322" r:id="rId40"/>
    <p:sldId id="267" r:id="rId41"/>
    <p:sldId id="293" r:id="rId42"/>
    <p:sldId id="325" r:id="rId43"/>
    <p:sldId id="326" r:id="rId44"/>
    <p:sldId id="327" r:id="rId45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區段" id="{42F4341B-93F5-DF42-9929-26542E651502}">
          <p14:sldIdLst>
            <p14:sldId id="256"/>
            <p14:sldId id="257"/>
            <p14:sldId id="323"/>
            <p14:sldId id="312"/>
            <p14:sldId id="258"/>
            <p14:sldId id="260"/>
            <p14:sldId id="279"/>
            <p14:sldId id="263"/>
            <p14:sldId id="318"/>
            <p14:sldId id="278"/>
            <p14:sldId id="261"/>
            <p14:sldId id="264"/>
            <p14:sldId id="283"/>
            <p14:sldId id="274"/>
            <p14:sldId id="275"/>
            <p14:sldId id="270"/>
            <p14:sldId id="280"/>
            <p14:sldId id="285"/>
            <p14:sldId id="266"/>
            <p14:sldId id="328"/>
            <p14:sldId id="329"/>
            <p14:sldId id="330"/>
            <p14:sldId id="306"/>
            <p14:sldId id="319"/>
            <p14:sldId id="296"/>
            <p14:sldId id="297"/>
            <p14:sldId id="298"/>
            <p14:sldId id="299"/>
            <p14:sldId id="300"/>
            <p14:sldId id="301"/>
            <p14:sldId id="310"/>
            <p14:sldId id="303"/>
            <p14:sldId id="304"/>
            <p14:sldId id="305"/>
            <p14:sldId id="311"/>
            <p14:sldId id="324"/>
            <p14:sldId id="321"/>
            <p14:sldId id="315"/>
            <p14:sldId id="322"/>
            <p14:sldId id="267"/>
            <p14:sldId id="293"/>
            <p14:sldId id="325"/>
            <p14:sldId id="326"/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5" autoAdjust="0"/>
    <p:restoredTop sz="85448" autoAdjust="0"/>
  </p:normalViewPr>
  <p:slideViewPr>
    <p:cSldViewPr snapToGrid="0" snapToObjects="1">
      <p:cViewPr varScale="1">
        <p:scale>
          <a:sx n="80" d="100"/>
          <a:sy n="80" d="100"/>
        </p:scale>
        <p:origin x="-21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FEB70-9C33-E744-B830-B8FCB6366659}" type="datetimeFigureOut">
              <a:rPr kumimoji="1" lang="zh-TW" altLang="en-US" smtClean="0"/>
              <a:t>15/10/22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46A23-6690-1648-BDC6-CD4ABC3842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79072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38968-4F34-D444-8D7D-173629529B86}" type="datetimeFigureOut">
              <a:rPr kumimoji="1" lang="zh-TW" altLang="en-US" smtClean="0"/>
              <a:t>15/10/22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C1655-799C-A44C-A537-BEACD0C2D31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10900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charset="0"/>
              <a:buChar char=""/>
            </a:pPr>
            <a:r>
              <a:rPr kumimoji="1" lang="zh-TW" altLang="en-US" dirty="0" smtClean="0"/>
              <a:t>各位教授同學大家好～～</a:t>
            </a:r>
            <a:endParaRPr kumimoji="1" lang="en-US" altLang="zh-TW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dirty="0" smtClean="0"/>
              <a:t>我的碩論題目是跟改善</a:t>
            </a:r>
            <a:r>
              <a:rPr kumimoji="1" lang="en-US" altLang="zh-TW" dirty="0" smtClean="0"/>
              <a:t>OpenFlow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emulator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performance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accuracy</a:t>
            </a:r>
            <a:r>
              <a:rPr kumimoji="1" lang="zh-TW" altLang="en-US" dirty="0" smtClean="0"/>
              <a:t>相關</a:t>
            </a:r>
            <a:endParaRPr kumimoji="1" lang="en-US" altLang="zh-TW" dirty="0" smtClean="0"/>
          </a:p>
          <a:p>
            <a:pPr marL="171450" indent="-171450">
              <a:buFont typeface="Symbol" charset="0"/>
              <a:buChar char=""/>
            </a:pP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52876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不同的</a:t>
            </a:r>
            <a:r>
              <a:rPr kumimoji="1" lang="en-US" altLang="zh-TW" baseline="0" dirty="0" smtClean="0"/>
              <a:t>command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types,</a:t>
            </a:r>
            <a:r>
              <a:rPr kumimoji="1" lang="zh-TW" altLang="en-US" baseline="0" dirty="0" smtClean="0"/>
              <a:t> 處理過程不同</a:t>
            </a:r>
            <a:r>
              <a:rPr kumimoji="1" lang="en-US" altLang="zh-TW" baseline="0" dirty="0" smtClean="0"/>
              <a:t>,</a:t>
            </a:r>
            <a:r>
              <a:rPr kumimoji="1" lang="zh-TW" altLang="en-US" baseline="0" dirty="0" smtClean="0"/>
              <a:t> 所以</a:t>
            </a:r>
            <a:r>
              <a:rPr kumimoji="1" lang="en-US" altLang="zh-TW" baseline="0" dirty="0" smtClean="0"/>
              <a:t>delay</a:t>
            </a:r>
            <a:r>
              <a:rPr kumimoji="1" lang="zh-TW" altLang="en-US" baseline="0" dirty="0" smtClean="0"/>
              <a:t>也不會一樣</a:t>
            </a:r>
            <a:endParaRPr kumimoji="1" lang="en-US" altLang="zh-TW" baseline="0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en-US" altLang="zh-TW" baseline="0" dirty="0" smtClean="0"/>
              <a:t>Switch</a:t>
            </a:r>
            <a:r>
              <a:rPr kumimoji="1" lang="zh-TW" altLang="en-US" baseline="0" dirty="0" smtClean="0"/>
              <a:t> </a:t>
            </a:r>
            <a:r>
              <a:rPr kumimoji="1" lang="zh-TW" altLang="zh-TW" baseline="0" dirty="0" smtClean="0"/>
              <a:t>f</a:t>
            </a:r>
            <a:r>
              <a:rPr kumimoji="1" lang="en-US" altLang="zh-TW" baseline="0" dirty="0" smtClean="0"/>
              <a:t>low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table</a:t>
            </a:r>
            <a:r>
              <a:rPr kumimoji="1" lang="zh-TW" altLang="en-US" baseline="0" dirty="0" smtClean="0"/>
              <a:t> 有多少 </a:t>
            </a:r>
            <a:r>
              <a:rPr kumimoji="1" lang="en-US" altLang="zh-TW" baseline="0" dirty="0" smtClean="0"/>
              <a:t>flow</a:t>
            </a:r>
            <a:r>
              <a:rPr kumimoji="1" lang="zh-TW" altLang="en-US" baseline="0" dirty="0" smtClean="0"/>
              <a:t> 和 </a:t>
            </a:r>
            <a:r>
              <a:rPr kumimoji="1" lang="en-US" altLang="zh-TW" baseline="0" dirty="0" smtClean="0"/>
              <a:t>flow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priority</a:t>
            </a:r>
          </a:p>
          <a:p>
            <a:pPr marL="628650" lvl="1" indent="-171450">
              <a:buFont typeface="Symbol" charset="0"/>
              <a:buChar char=""/>
            </a:pPr>
            <a:r>
              <a:rPr kumimoji="1" lang="zh-TW" altLang="en-US" baseline="0" dirty="0" smtClean="0"/>
              <a:t>在實驗中</a:t>
            </a:r>
            <a:r>
              <a:rPr kumimoji="1" lang="en-US" altLang="zh-TW" baseline="0" dirty="0" smtClean="0"/>
              <a:t>,</a:t>
            </a:r>
            <a:r>
              <a:rPr kumimoji="1" lang="zh-TW" altLang="en-US" baseline="0" dirty="0" smtClean="0"/>
              <a:t> 我們有三種 </a:t>
            </a:r>
            <a:r>
              <a:rPr kumimoji="1" lang="en-US" altLang="zh-TW" baseline="0" dirty="0" smtClean="0"/>
              <a:t>priority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distribution</a:t>
            </a:r>
          </a:p>
          <a:p>
            <a:pPr marL="685800" lvl="1" indent="-228600">
              <a:buFont typeface="Symbol" charset="0"/>
              <a:buAutoNum type="arabicPeriod"/>
            </a:pPr>
            <a:r>
              <a:rPr kumimoji="1" lang="en-US" altLang="zh-TW" baseline="0" dirty="0" smtClean="0"/>
              <a:t>Descending</a:t>
            </a:r>
            <a:r>
              <a:rPr kumimoji="1" lang="zh-TW" altLang="en-US" baseline="0" dirty="0" smtClean="0"/>
              <a:t>: </a:t>
            </a:r>
            <a:r>
              <a:rPr kumimoji="1" lang="en-US" altLang="zh-TW" baseline="0" dirty="0" smtClean="0"/>
              <a:t>priority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value</a:t>
            </a:r>
            <a:r>
              <a:rPr kumimoji="1" lang="zh-TW" altLang="en-US" baseline="0" dirty="0" smtClean="0"/>
              <a:t> 從</a:t>
            </a:r>
            <a:r>
              <a:rPr kumimoji="1" lang="en-US" altLang="zh-TW" baseline="0" dirty="0" smtClean="0"/>
              <a:t>65535</a:t>
            </a:r>
            <a:r>
              <a:rPr kumimoji="1" lang="zh-TW" altLang="en-US" baseline="0" dirty="0" smtClean="0"/>
              <a:t> 開始使用逐次遞減</a:t>
            </a:r>
            <a:endParaRPr kumimoji="1" lang="en-US" altLang="zh-TW" baseline="0" dirty="0" smtClean="0"/>
          </a:p>
          <a:p>
            <a:pPr marL="685800" lvl="1" indent="-228600">
              <a:buFont typeface="Symbol" charset="0"/>
              <a:buAutoNum type="arabicPeriod"/>
            </a:pPr>
            <a:r>
              <a:rPr kumimoji="1" lang="en-US" altLang="zh-TW" baseline="0" dirty="0" smtClean="0"/>
              <a:t>Ascending: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501</a:t>
            </a:r>
            <a:r>
              <a:rPr kumimoji="1" lang="zh-TW" altLang="en-US" baseline="0" dirty="0" smtClean="0"/>
              <a:t> 逐次遞增</a:t>
            </a:r>
            <a:endParaRPr kumimoji="1" lang="en-US" altLang="zh-TW" baseline="0" dirty="0" smtClean="0"/>
          </a:p>
          <a:p>
            <a:pPr marL="685800" lvl="1" indent="-228600">
              <a:buFont typeface="Symbol" charset="0"/>
              <a:buAutoNum type="arabicPeriod"/>
            </a:pPr>
            <a:r>
              <a:rPr kumimoji="1" lang="en-US" altLang="zh-TW" baseline="0" dirty="0" smtClean="0"/>
              <a:t>Same:</a:t>
            </a:r>
            <a:r>
              <a:rPr kumimoji="1" lang="zh-TW" altLang="en-US" baseline="0" dirty="0" smtClean="0"/>
              <a:t> 只使用</a:t>
            </a:r>
            <a:r>
              <a:rPr kumimoji="1" lang="en-US" altLang="zh-TW" baseline="0" dirty="0" smtClean="0"/>
              <a:t>501</a:t>
            </a:r>
            <a:r>
              <a:rPr kumimoji="1" lang="zh-TW" altLang="en-US" baseline="0" dirty="0" smtClean="0"/>
              <a:t>作為</a:t>
            </a:r>
            <a:r>
              <a:rPr kumimoji="1" lang="en-US" altLang="zh-TW" baseline="0" dirty="0" smtClean="0"/>
              <a:t>priority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values</a:t>
            </a:r>
          </a:p>
          <a:p>
            <a:pPr marL="171450" lvl="0" indent="-171450">
              <a:buFont typeface="Symbol" charset="0"/>
              <a:buChar char=""/>
            </a:pPr>
            <a:r>
              <a:rPr kumimoji="1" lang="zh-TW" altLang="en-US" baseline="0" dirty="0" smtClean="0"/>
              <a:t>多少個</a:t>
            </a:r>
            <a:r>
              <a:rPr kumimoji="1" lang="en-US" altLang="zh-TW" baseline="0" dirty="0" smtClean="0"/>
              <a:t>command</a:t>
            </a:r>
            <a:r>
              <a:rPr kumimoji="1" lang="zh-TW" altLang="en-US" baseline="0" dirty="0" smtClean="0"/>
              <a:t>等待被處理：是想測量 </a:t>
            </a:r>
            <a:r>
              <a:rPr kumimoji="1" lang="en-US" altLang="zh-TW" baseline="0" dirty="0" smtClean="0"/>
              <a:t>batch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processing</a:t>
            </a:r>
            <a:r>
              <a:rPr kumimoji="1" lang="zh-TW" altLang="en-US" baseline="0" dirty="0" smtClean="0"/>
              <a:t> 跟</a:t>
            </a:r>
            <a:r>
              <a:rPr kumimoji="1" lang="en-US" altLang="zh-TW" baseline="0" dirty="0" smtClean="0"/>
              <a:t>optimization </a:t>
            </a:r>
            <a:r>
              <a:rPr kumimoji="1" lang="zh-TW" altLang="en-US" baseline="0" dirty="0" smtClean="0"/>
              <a:t>的影響</a:t>
            </a:r>
            <a:endParaRPr kumimoji="1"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91284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charset="0"/>
              <a:buChar char=""/>
            </a:pPr>
            <a:r>
              <a:rPr kumimoji="1" lang="en-US" altLang="zh-TW" baseline="0" dirty="0" smtClean="0"/>
              <a:t>Test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scenario</a:t>
            </a:r>
            <a:r>
              <a:rPr kumimoji="1" lang="zh-TW" altLang="en-US" baseline="0" dirty="0" smtClean="0"/>
              <a:t> 針對三種不同的</a:t>
            </a:r>
            <a:r>
              <a:rPr kumimoji="1" lang="en-US" altLang="zh-TW" baseline="0" dirty="0" smtClean="0"/>
              <a:t>command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types</a:t>
            </a:r>
            <a:r>
              <a:rPr kumimoji="1" lang="zh-TW" altLang="en-US" baseline="0" dirty="0" smtClean="0"/>
              <a:t>去設計</a:t>
            </a:r>
            <a:endParaRPr kumimoji="1" lang="en-US" altLang="zh-TW" baseline="0" dirty="0" smtClean="0"/>
          </a:p>
          <a:p>
            <a:pPr marL="171450" indent="-171450">
              <a:buFont typeface="Symbol" charset="0"/>
              <a:buChar char=""/>
            </a:pPr>
            <a:endParaRPr kumimoji="1" lang="en-US" altLang="zh-TW" baseline="0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每個</a:t>
            </a:r>
            <a:r>
              <a:rPr kumimoji="1" lang="en-US" altLang="zh-TW" baseline="0" dirty="0" smtClean="0"/>
              <a:t>test</a:t>
            </a:r>
            <a:r>
              <a:rPr kumimoji="1" lang="zh-TW" altLang="en-US" baseline="0" dirty="0" smtClean="0"/>
              <a:t>開始前會先</a:t>
            </a:r>
            <a:r>
              <a:rPr kumimoji="1" lang="en-US" altLang="zh-TW" baseline="0" dirty="0" smtClean="0"/>
              <a:t>insert</a:t>
            </a:r>
            <a:r>
              <a:rPr kumimoji="1" lang="zh-TW" altLang="en-US" baseline="0" dirty="0" smtClean="0"/>
              <a:t> 不同</a:t>
            </a:r>
            <a:r>
              <a:rPr kumimoji="1" lang="en-US" altLang="zh-TW" baseline="0" dirty="0" smtClean="0"/>
              <a:t>priority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distribution</a:t>
            </a:r>
            <a:r>
              <a:rPr kumimoji="1" lang="zh-TW" altLang="en-US" baseline="0" dirty="0" smtClean="0"/>
              <a:t>的</a:t>
            </a:r>
            <a:r>
              <a:rPr kumimoji="1" lang="en-US" altLang="zh-TW" baseline="0" dirty="0" smtClean="0"/>
              <a:t>flows</a:t>
            </a:r>
          </a:p>
          <a:p>
            <a:pPr marL="228600" indent="-228600">
              <a:buFont typeface="Symbol" charset="0"/>
              <a:buAutoNum type="arabicPeriod"/>
            </a:pPr>
            <a:r>
              <a:rPr kumimoji="1" lang="zh-TW" altLang="en-US" baseline="0" dirty="0" smtClean="0"/>
              <a:t>目的：是測量不同</a:t>
            </a:r>
            <a:r>
              <a:rPr kumimoji="1" lang="en-US" altLang="zh-TW" baseline="0" dirty="0" smtClean="0"/>
              <a:t>existing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flow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size</a:t>
            </a:r>
            <a:r>
              <a:rPr kumimoji="1" lang="zh-TW" altLang="en-US" baseline="0" dirty="0" smtClean="0"/>
              <a:t>和</a:t>
            </a:r>
            <a:r>
              <a:rPr kumimoji="1" lang="zh-TW" altLang="zh-TW" baseline="0" dirty="0" smtClean="0"/>
              <a:t> </a:t>
            </a:r>
            <a:r>
              <a:rPr kumimoji="1" lang="en-US" altLang="zh-TW" baseline="0" dirty="0" smtClean="0"/>
              <a:t>priority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distributions</a:t>
            </a:r>
            <a:r>
              <a:rPr kumimoji="1" lang="zh-TW" altLang="en-US" baseline="0" dirty="0" smtClean="0"/>
              <a:t> 的影響</a:t>
            </a:r>
            <a:endParaRPr kumimoji="1" lang="en-US" altLang="zh-TW" baseline="0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en-US" altLang="zh-TW" baseline="0" dirty="0" smtClean="0"/>
              <a:t>Insertion</a:t>
            </a:r>
            <a:r>
              <a:rPr kumimoji="1" lang="zh-TW" altLang="en-US" baseline="0" dirty="0" smtClean="0"/>
              <a:t>/</a:t>
            </a:r>
            <a:r>
              <a:rPr kumimoji="1" lang="en-US" altLang="zh-TW" baseline="0" dirty="0" smtClean="0"/>
              <a:t>modification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test</a:t>
            </a:r>
            <a:r>
              <a:rPr kumimoji="1" lang="zh-TW" altLang="en-US" baseline="0" dirty="0" smtClean="0"/>
              <a:t> 會分別送不同數量的</a:t>
            </a:r>
            <a:r>
              <a:rPr kumimoji="1" lang="en-US" altLang="zh-TW" baseline="0" dirty="0" smtClean="0"/>
              <a:t> insertion</a:t>
            </a:r>
            <a:r>
              <a:rPr kumimoji="1" lang="zh-TW" altLang="en-US" baseline="0" dirty="0" smtClean="0"/>
              <a:t>和</a:t>
            </a:r>
            <a:r>
              <a:rPr kumimoji="1" lang="en-US" altLang="zh-TW" baseline="0" dirty="0" smtClean="0"/>
              <a:t>modification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commands,</a:t>
            </a:r>
            <a:r>
              <a:rPr kumimoji="1" lang="zh-TW" altLang="en-US" baseline="0" dirty="0" smtClean="0"/>
              <a:t> 然後測量</a:t>
            </a:r>
            <a:r>
              <a:rPr kumimoji="1" lang="en-US" altLang="zh-TW" baseline="0" dirty="0" smtClean="0"/>
              <a:t>update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delay</a:t>
            </a:r>
          </a:p>
          <a:p>
            <a:pPr marL="171450" indent="-171450">
              <a:buFont typeface="Symbol" charset="0"/>
              <a:buChar char=""/>
            </a:pPr>
            <a:r>
              <a:rPr kumimoji="1" lang="en-US" altLang="zh-TW" baseline="0" dirty="0" smtClean="0"/>
              <a:t>Deletion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test:</a:t>
            </a:r>
            <a:r>
              <a:rPr kumimoji="1" lang="zh-TW" altLang="en-US" baseline="0" dirty="0" smtClean="0"/>
              <a:t> 則是送</a:t>
            </a:r>
            <a:r>
              <a:rPr kumimoji="1" lang="en-US" altLang="zh-TW" baseline="0" dirty="0" smtClean="0"/>
              <a:t> </a:t>
            </a:r>
            <a:r>
              <a:rPr kumimoji="1" lang="zh-TW" altLang="en-US" baseline="0" dirty="0" smtClean="0"/>
              <a:t>一個</a:t>
            </a:r>
            <a:r>
              <a:rPr kumimoji="1" lang="en-US" altLang="zh-TW" baseline="0" dirty="0" smtClean="0"/>
              <a:t>match</a:t>
            </a:r>
            <a:r>
              <a:rPr kumimoji="1" lang="zh-TW" altLang="en-US" baseline="0" dirty="0" smtClean="0"/>
              <a:t> 所有</a:t>
            </a:r>
            <a:r>
              <a:rPr kumimoji="1" lang="en-US" altLang="zh-TW" baseline="0" dirty="0" smtClean="0"/>
              <a:t>table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flows</a:t>
            </a:r>
            <a:r>
              <a:rPr kumimoji="1" lang="zh-TW" altLang="en-US" baseline="0" dirty="0" smtClean="0"/>
              <a:t>的</a:t>
            </a:r>
            <a:r>
              <a:rPr kumimoji="1" lang="en-US" altLang="zh-TW" baseline="0" dirty="0" smtClean="0"/>
              <a:t>command,</a:t>
            </a:r>
            <a:r>
              <a:rPr kumimoji="1" lang="zh-TW" altLang="en-US" baseline="0" dirty="0" smtClean="0"/>
              <a:t> 然後測量刪掉不同數目的</a:t>
            </a:r>
            <a:r>
              <a:rPr kumimoji="1" lang="zh-TW" altLang="zh-TW" baseline="0" dirty="0" smtClean="0"/>
              <a:t>f</a:t>
            </a:r>
            <a:r>
              <a:rPr kumimoji="1" lang="en-US" altLang="zh-TW" baseline="0" dirty="0" smtClean="0"/>
              <a:t>lows</a:t>
            </a:r>
            <a:r>
              <a:rPr kumimoji="1" lang="zh-TW" altLang="en-US" baseline="0" dirty="0" smtClean="0"/>
              <a:t> 時間的差異</a:t>
            </a:r>
            <a:endParaRPr kumimoji="1" lang="en-US" altLang="zh-TW" baseline="0" dirty="0" smtClean="0"/>
          </a:p>
          <a:p>
            <a:pPr marL="171450" indent="-171450">
              <a:buFont typeface="Symbol" charset="0"/>
              <a:buChar char=""/>
            </a:pPr>
            <a:endParaRPr kumimoji="1" lang="en-US" altLang="zh-TW" baseline="0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en-US" altLang="zh-TW" baseline="0" dirty="0" smtClean="0"/>
              <a:t>Result:</a:t>
            </a:r>
            <a:r>
              <a:rPr kumimoji="1" lang="zh-TW" altLang="en-US" baseline="0" dirty="0" smtClean="0"/>
              <a:t> 接下來會</a:t>
            </a:r>
            <a:r>
              <a:rPr kumimoji="1" lang="en-US" altLang="zh-TW" baseline="0" dirty="0" smtClean="0"/>
              <a:t>show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Pica8</a:t>
            </a:r>
            <a:r>
              <a:rPr kumimoji="1" lang="zh-TW" altLang="en-US" baseline="0" dirty="0" smtClean="0"/>
              <a:t>上得到的結果</a:t>
            </a:r>
            <a:endParaRPr kumimoji="1"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92120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如圖是 </a:t>
            </a:r>
            <a:r>
              <a:rPr kumimoji="1" lang="en-US" altLang="zh-TW" baseline="0" dirty="0" smtClean="0"/>
              <a:t>insert</a:t>
            </a:r>
            <a:r>
              <a:rPr kumimoji="1" lang="zh-TW" altLang="en-US" baseline="0" dirty="0" smtClean="0"/>
              <a:t>i</a:t>
            </a:r>
            <a:r>
              <a:rPr kumimoji="1" lang="en-US" altLang="zh-TW" baseline="0" dirty="0" smtClean="0"/>
              <a:t>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test</a:t>
            </a:r>
            <a:r>
              <a:rPr kumimoji="1" lang="zh-TW" altLang="en-US" baseline="0" dirty="0" smtClean="0"/>
              <a:t> 使用</a:t>
            </a:r>
            <a:r>
              <a:rPr kumimoji="1" lang="en-US" altLang="zh-TW" baseline="0" dirty="0" smtClean="0"/>
              <a:t> descending</a:t>
            </a:r>
            <a:r>
              <a:rPr kumimoji="1" lang="zh-TW" altLang="en-US" baseline="0" dirty="0" smtClean="0"/>
              <a:t>/</a:t>
            </a:r>
            <a:r>
              <a:rPr kumimoji="1" lang="en-US" altLang="zh-TW" baseline="0" dirty="0" smtClean="0"/>
              <a:t>same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priority distribution </a:t>
            </a:r>
            <a:r>
              <a:rPr kumimoji="1" lang="zh-TW" altLang="en-US" baseline="0" dirty="0" smtClean="0"/>
              <a:t>的結果</a:t>
            </a:r>
            <a:endParaRPr kumimoji="1" lang="en-US" altLang="zh-TW" baseline="0" dirty="0" smtClean="0"/>
          </a:p>
          <a:p>
            <a:pPr marL="228600" indent="-228600">
              <a:buAutoNum type="arabicPeriod"/>
            </a:pPr>
            <a:r>
              <a:rPr kumimoji="1" lang="en-US" altLang="zh-TW" baseline="0" dirty="0" smtClean="0"/>
              <a:t>X-axis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: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table</a:t>
            </a:r>
            <a:r>
              <a:rPr kumimoji="1" lang="zh-TW" altLang="en-US" baseline="0" dirty="0" smtClean="0"/>
              <a:t> 有多少</a:t>
            </a:r>
            <a:r>
              <a:rPr kumimoji="1" lang="en-US" altLang="zh-TW" baseline="0" dirty="0" smtClean="0"/>
              <a:t>flow;</a:t>
            </a:r>
            <a:r>
              <a:rPr kumimoji="1" lang="zh-TW" altLang="en-US" baseline="0" dirty="0" smtClean="0"/>
              <a:t>  </a:t>
            </a:r>
            <a:r>
              <a:rPr kumimoji="1" lang="en-US" altLang="zh-TW" baseline="0" dirty="0" smtClean="0"/>
              <a:t>Y-axis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: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per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insertion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command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update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delay</a:t>
            </a:r>
          </a:p>
          <a:p>
            <a:pPr marL="228600" indent="-228600">
              <a:buAutoNum type="arabicPeriod"/>
            </a:pPr>
            <a:endParaRPr kumimoji="1" lang="en-US" altLang="zh-TW" baseline="0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我們發現時間是</a:t>
            </a:r>
            <a:r>
              <a:rPr kumimoji="1" lang="en-US" altLang="zh-TW" baseline="0" dirty="0" smtClean="0"/>
              <a:t> </a:t>
            </a:r>
            <a:r>
              <a:rPr kumimoji="1" lang="zh-TW" altLang="en-US" baseline="0" dirty="0" smtClean="0"/>
              <a:t>l</a:t>
            </a:r>
            <a:r>
              <a:rPr kumimoji="1" lang="en-US" altLang="zh-TW" baseline="0" dirty="0" err="1" smtClean="0"/>
              <a:t>inear</a:t>
            </a:r>
            <a:r>
              <a:rPr kumimoji="1" lang="zh-TW" altLang="en-US" baseline="0" dirty="0" smtClean="0"/>
              <a:t> 成長</a:t>
            </a:r>
            <a:endParaRPr kumimoji="1" lang="en-US" altLang="zh-TW" baseline="0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同樣的</a:t>
            </a:r>
            <a:r>
              <a:rPr kumimoji="1" lang="en-US" altLang="zh-TW" baseline="0" dirty="0" smtClean="0"/>
              <a:t>batch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size</a:t>
            </a:r>
            <a:r>
              <a:rPr kumimoji="1" lang="zh-TW" altLang="en-US" baseline="0" dirty="0" smtClean="0"/>
              <a:t> 下</a:t>
            </a:r>
            <a:r>
              <a:rPr kumimoji="1" lang="en-US" altLang="zh-TW" baseline="0" dirty="0" smtClean="0"/>
              <a:t>descending/same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distribution</a:t>
            </a:r>
            <a:r>
              <a:rPr kumimoji="1" lang="zh-TW" altLang="en-US" baseline="0" dirty="0" smtClean="0"/>
              <a:t> 有不一樣的</a:t>
            </a:r>
            <a:r>
              <a:rPr kumimoji="1" lang="en-US" altLang="zh-TW" baseline="0" dirty="0" smtClean="0"/>
              <a:t>increasing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rate</a:t>
            </a:r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不同</a:t>
            </a:r>
            <a:r>
              <a:rPr kumimoji="1" lang="en-US" altLang="zh-TW" baseline="0" dirty="0" smtClean="0"/>
              <a:t>batch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size</a:t>
            </a:r>
            <a:r>
              <a:rPr kumimoji="1" lang="zh-TW" altLang="en-US" baseline="0" dirty="0" smtClean="0"/>
              <a:t>也是</a:t>
            </a:r>
            <a:r>
              <a:rPr kumimoji="1" lang="en-US" altLang="zh-TW" baseline="0" dirty="0" smtClean="0"/>
              <a:t>,</a:t>
            </a:r>
            <a:r>
              <a:rPr kumimoji="1" lang="zh-TW" altLang="en-US" baseline="0" dirty="0" smtClean="0"/>
              <a:t> 且</a:t>
            </a:r>
            <a:r>
              <a:rPr kumimoji="1" lang="en-US" altLang="zh-TW" baseline="0" dirty="0" smtClean="0"/>
              <a:t>batch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size</a:t>
            </a:r>
            <a:r>
              <a:rPr kumimoji="1" lang="zh-TW" altLang="en-US" baseline="0" dirty="0" smtClean="0"/>
              <a:t>越大則</a:t>
            </a:r>
            <a:r>
              <a:rPr kumimoji="1" lang="en-US" altLang="zh-TW" baseline="0" dirty="0" smtClean="0"/>
              <a:t>increasing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rate</a:t>
            </a:r>
            <a:r>
              <a:rPr kumimoji="1" lang="zh-TW" altLang="en-US" baseline="0" dirty="0" smtClean="0"/>
              <a:t>更低 </a:t>
            </a:r>
            <a:r>
              <a:rPr kumimoji="1" lang="en-US" altLang="zh-TW" baseline="0" dirty="0" smtClean="0"/>
              <a:t>(</a:t>
            </a:r>
            <a:r>
              <a:rPr kumimoji="1" lang="zh-TW" altLang="en-US" baseline="0" dirty="0" smtClean="0"/>
              <a:t>表示更多</a:t>
            </a:r>
            <a:r>
              <a:rPr kumimoji="1" lang="en-US" altLang="zh-TW" baseline="0" dirty="0" smtClean="0"/>
              <a:t>batch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command,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optimization</a:t>
            </a:r>
            <a:r>
              <a:rPr kumimoji="1" lang="zh-TW" altLang="en-US" baseline="0" dirty="0" smtClean="0"/>
              <a:t>效果更好</a:t>
            </a:r>
            <a:r>
              <a:rPr kumimoji="1" lang="en-US" altLang="zh-TW" baseline="0" dirty="0" smtClean="0"/>
              <a:t>)</a:t>
            </a:r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在</a:t>
            </a:r>
            <a:r>
              <a:rPr kumimoji="1" lang="en-US" altLang="zh-TW" baseline="0" dirty="0" smtClean="0"/>
              <a:t>software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table</a:t>
            </a:r>
            <a:r>
              <a:rPr kumimoji="1" lang="zh-TW" altLang="en-US" baseline="0" dirty="0" smtClean="0"/>
              <a:t>上也觀察到了類似的結果 </a:t>
            </a:r>
            <a:r>
              <a:rPr kumimoji="1" lang="en-US" altLang="zh-TW" baseline="0" dirty="0" smtClean="0"/>
              <a:t>(size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over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4000)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3802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因為</a:t>
            </a:r>
            <a:r>
              <a:rPr kumimoji="1" lang="en-US" altLang="zh-TW" dirty="0" smtClean="0"/>
              <a:t>TCAM</a:t>
            </a:r>
            <a:r>
              <a:rPr kumimoji="1" lang="zh-TW" altLang="en-US" dirty="0" smtClean="0"/>
              <a:t>裡的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 需要案</a:t>
            </a:r>
            <a:r>
              <a:rPr kumimoji="1" lang="en-US" altLang="zh-TW" dirty="0" smtClean="0"/>
              <a:t>priority</a:t>
            </a:r>
            <a:r>
              <a:rPr kumimoji="1" lang="zh-TW" altLang="en-US" dirty="0" smtClean="0"/>
              <a:t> 的順序排序</a:t>
            </a:r>
            <a:endParaRPr kumimoji="1" lang="en-US" altLang="zh-TW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dirty="0" smtClean="0"/>
              <a:t>在使用</a:t>
            </a:r>
            <a:r>
              <a:rPr kumimoji="1" lang="en-US" altLang="zh-TW" dirty="0" smtClean="0"/>
              <a:t>Ascending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priority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distribution</a:t>
            </a:r>
            <a:r>
              <a:rPr kumimoji="1" lang="zh-TW" altLang="en-US" dirty="0" smtClean="0"/>
              <a:t>的實驗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 每加新的</a:t>
            </a:r>
            <a:r>
              <a:rPr kumimoji="1" lang="en-US" altLang="zh-TW" dirty="0" smtClean="0"/>
              <a:t> flow</a:t>
            </a:r>
            <a:r>
              <a:rPr kumimoji="1" lang="zh-TW" altLang="en-US" dirty="0" smtClean="0"/>
              <a:t>時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 原本在</a:t>
            </a:r>
            <a:r>
              <a:rPr kumimoji="1" lang="en-US" altLang="zh-TW" dirty="0" smtClean="0"/>
              <a:t>table</a:t>
            </a:r>
            <a:r>
              <a:rPr kumimoji="1" lang="zh-TW" altLang="en-US" dirty="0" smtClean="0"/>
              <a:t>裡</a:t>
            </a:r>
            <a:r>
              <a:rPr kumimoji="1" lang="en-US" altLang="zh-TW" dirty="0" smtClean="0"/>
              <a:t>priority</a:t>
            </a:r>
            <a:r>
              <a:rPr kumimoji="1" lang="zh-TW" altLang="en-US" dirty="0" smtClean="0"/>
              <a:t>較小的</a:t>
            </a:r>
            <a:r>
              <a:rPr kumimoji="1" lang="en-US" altLang="zh-TW" dirty="0" smtClean="0"/>
              <a:t>flows</a:t>
            </a:r>
            <a:r>
              <a:rPr kumimoji="1" lang="zh-TW" altLang="en-US" dirty="0" smtClean="0"/>
              <a:t>會需要移動讓新的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 加入 </a:t>
            </a:r>
            <a:endParaRPr kumimoji="1" lang="en-US" altLang="zh-TW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dirty="0" smtClean="0"/>
              <a:t>因為需要移動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的關係</a:t>
            </a:r>
            <a:r>
              <a:rPr kumimoji="1" lang="en-US" altLang="zh-TW" dirty="0" smtClean="0"/>
              <a:t> ascending</a:t>
            </a:r>
            <a:r>
              <a:rPr kumimoji="1" lang="zh-TW" altLang="en-US" dirty="0" smtClean="0"/>
              <a:t> 的結果</a:t>
            </a:r>
            <a:r>
              <a:rPr kumimoji="1" lang="en-US" altLang="zh-TW" dirty="0" smtClean="0"/>
              <a:t>delay</a:t>
            </a:r>
            <a:r>
              <a:rPr kumimoji="1" lang="zh-TW" altLang="en-US" dirty="0" smtClean="0"/>
              <a:t>都較</a:t>
            </a:r>
            <a:r>
              <a:rPr kumimoji="1" lang="en-US" altLang="zh-TW" dirty="0" smtClean="0"/>
              <a:t>descending</a:t>
            </a:r>
            <a:r>
              <a:rPr kumimoji="1" lang="zh-TW" altLang="en-US" dirty="0" smtClean="0"/>
              <a:t>/</a:t>
            </a:r>
            <a:r>
              <a:rPr kumimoji="1" lang="en-US" altLang="zh-TW" dirty="0" smtClean="0"/>
              <a:t>same</a:t>
            </a:r>
            <a:r>
              <a:rPr kumimoji="1" lang="zh-TW" altLang="en-US" dirty="0" smtClean="0"/>
              <a:t>來的長</a:t>
            </a:r>
            <a:endParaRPr kumimoji="1" lang="en-US" altLang="zh-TW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dirty="0" smtClean="0"/>
              <a:t>且不同</a:t>
            </a:r>
            <a:r>
              <a:rPr kumimoji="1" lang="en-US" altLang="zh-TW" dirty="0" smtClean="0"/>
              <a:t>batch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size</a:t>
            </a:r>
            <a:r>
              <a:rPr kumimoji="1" lang="zh-TW" altLang="en-US" dirty="0" smtClean="0"/>
              <a:t>, </a:t>
            </a:r>
            <a:r>
              <a:rPr kumimoji="1" lang="en-US" altLang="zh-TW" dirty="0" smtClean="0"/>
              <a:t>increasing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rate</a:t>
            </a:r>
            <a:r>
              <a:rPr kumimoji="1" lang="zh-TW" altLang="en-US" dirty="0" smtClean="0"/>
              <a:t>差別不大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 是因為移動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的時間佔了大部分 </a:t>
            </a:r>
            <a:r>
              <a:rPr kumimoji="1" lang="en-US" altLang="zh-TW" dirty="0" smtClean="0"/>
              <a:t>insertion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delay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time</a:t>
            </a:r>
          </a:p>
          <a:p>
            <a:pPr marL="171450" indent="-171450">
              <a:buFont typeface="Symbol" charset="0"/>
              <a:buChar char=""/>
            </a:pPr>
            <a:endParaRPr kumimoji="1" lang="en-US" altLang="zh-TW" dirty="0" smtClean="0"/>
          </a:p>
          <a:p>
            <a:pPr marL="0" indent="0">
              <a:buFont typeface="Symbol" charset="0"/>
              <a:buNone/>
            </a:pPr>
            <a:r>
              <a:rPr kumimoji="1" lang="en-US" altLang="zh-TW" dirty="0" smtClean="0"/>
              <a:t>XXX: shift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15354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baseline="0" dirty="0" smtClean="0"/>
              <a:t>Modification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test</a:t>
            </a:r>
            <a:r>
              <a:rPr kumimoji="1" lang="zh-TW" altLang="en-US" baseline="0" dirty="0" smtClean="0"/>
              <a:t> 觀察到根</a:t>
            </a:r>
            <a:r>
              <a:rPr kumimoji="1" lang="en-US" altLang="zh-TW" baseline="0" dirty="0" smtClean="0"/>
              <a:t>insertion</a:t>
            </a:r>
            <a:r>
              <a:rPr kumimoji="1" lang="zh-TW" altLang="en-US" baseline="0" dirty="0" smtClean="0"/>
              <a:t> 類似的結果</a:t>
            </a:r>
            <a:endParaRPr kumimoji="1" lang="en-US" altLang="zh-TW" baseline="0" dirty="0" smtClean="0"/>
          </a:p>
          <a:p>
            <a:pPr marL="228600" indent="-228600">
              <a:buAutoNum type="arabicPeriod"/>
            </a:pPr>
            <a:r>
              <a:rPr kumimoji="1" lang="zh-TW" altLang="en-US" baseline="0" dirty="0" smtClean="0"/>
              <a:t>圖上</a:t>
            </a:r>
            <a:r>
              <a:rPr kumimoji="1" lang="zh-TW" altLang="zh-TW" baseline="0" dirty="0" smtClean="0"/>
              <a:t>x</a:t>
            </a:r>
            <a:r>
              <a:rPr kumimoji="1" lang="en-US" altLang="zh-TW" baseline="0" dirty="0" smtClean="0"/>
              <a:t>-axis: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no.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existing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flows,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y-axis: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per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modification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update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delay</a:t>
            </a:r>
          </a:p>
          <a:p>
            <a:pPr marL="228600" indent="-228600">
              <a:buAutoNum type="arabicPeriod"/>
            </a:pPr>
            <a:r>
              <a:rPr kumimoji="1" lang="en-US" altLang="zh-TW" baseline="0" dirty="0" smtClean="0"/>
              <a:t>Delay</a:t>
            </a:r>
            <a:r>
              <a:rPr kumimoji="1" lang="zh-TW" altLang="en-US" baseline="0" dirty="0" smtClean="0"/>
              <a:t>是</a:t>
            </a:r>
            <a:r>
              <a:rPr kumimoji="1" lang="en-US" altLang="zh-TW" baseline="0" dirty="0" smtClean="0"/>
              <a:t>linear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increasing</a:t>
            </a:r>
          </a:p>
          <a:p>
            <a:pPr marL="228600" indent="-228600">
              <a:buAutoNum type="arabicPeriod"/>
            </a:pPr>
            <a:r>
              <a:rPr kumimoji="1" lang="en-US" altLang="zh-TW" baseline="0" dirty="0" smtClean="0"/>
              <a:t>Increasing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rate</a:t>
            </a:r>
            <a:r>
              <a:rPr kumimoji="1" lang="zh-TW" altLang="en-US" baseline="0" dirty="0" smtClean="0"/>
              <a:t>隨著</a:t>
            </a:r>
            <a:r>
              <a:rPr kumimoji="1" lang="zh-TW" altLang="zh-TW" baseline="0" dirty="0" smtClean="0"/>
              <a:t>b</a:t>
            </a:r>
            <a:r>
              <a:rPr kumimoji="1" lang="en-US" altLang="zh-TW" baseline="0" dirty="0" err="1" smtClean="0"/>
              <a:t>atch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size</a:t>
            </a:r>
            <a:r>
              <a:rPr kumimoji="1" lang="zh-TW" altLang="en-US" baseline="0" dirty="0" smtClean="0"/>
              <a:t> 越大而減少</a:t>
            </a:r>
            <a:endParaRPr kumimoji="1" lang="en-US" altLang="zh-TW" baseline="0" dirty="0" smtClean="0"/>
          </a:p>
          <a:p>
            <a:pPr marL="228600" indent="-228600">
              <a:buAutoNum type="arabicPeriod"/>
            </a:pPr>
            <a:r>
              <a:rPr kumimoji="1" lang="en-US" altLang="zh-TW" baseline="0" dirty="0" smtClean="0"/>
              <a:t>Ascending</a:t>
            </a:r>
            <a:r>
              <a:rPr kumimoji="1" lang="zh-TW" altLang="en-US" baseline="0" dirty="0" smtClean="0"/>
              <a:t> 和</a:t>
            </a:r>
            <a:r>
              <a:rPr kumimoji="1" lang="en-US" altLang="zh-TW" baseline="0" dirty="0" smtClean="0"/>
              <a:t>same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priority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err="1" smtClean="0"/>
              <a:t>distrbution</a:t>
            </a:r>
            <a:r>
              <a:rPr kumimoji="1" lang="zh-TW" altLang="en-US" baseline="0" dirty="0" smtClean="0"/>
              <a:t>的</a:t>
            </a:r>
            <a:r>
              <a:rPr kumimoji="1" lang="en-US" altLang="zh-TW" baseline="0" dirty="0" smtClean="0"/>
              <a:t>increasing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rate</a:t>
            </a:r>
            <a:r>
              <a:rPr kumimoji="1" lang="zh-TW" altLang="en-US" baseline="0" dirty="0" smtClean="0"/>
              <a:t> 也不同</a:t>
            </a:r>
            <a:endParaRPr kumimoji="1" lang="en-US" altLang="zh-TW" baseline="0" dirty="0" smtClean="0"/>
          </a:p>
          <a:p>
            <a:pPr marL="228600" indent="-228600">
              <a:buAutoNum type="arabicPeriod"/>
            </a:pPr>
            <a:r>
              <a:rPr kumimoji="1" lang="zh-TW" altLang="zh-TW" baseline="0" dirty="0" smtClean="0"/>
              <a:t>A</a:t>
            </a:r>
            <a:r>
              <a:rPr kumimoji="1" lang="en-US" altLang="zh-TW" baseline="0" dirty="0" err="1" smtClean="0"/>
              <a:t>scending</a:t>
            </a:r>
            <a:r>
              <a:rPr kumimoji="1" lang="zh-TW" altLang="en-US" baseline="0" dirty="0" smtClean="0"/>
              <a:t> 和</a:t>
            </a:r>
            <a:r>
              <a:rPr kumimoji="1" lang="en-US" altLang="zh-TW" baseline="0" dirty="0" smtClean="0"/>
              <a:t> descending</a:t>
            </a:r>
            <a:r>
              <a:rPr kumimoji="1" lang="zh-TW" altLang="en-US" baseline="0" dirty="0" smtClean="0"/>
              <a:t> 的結果一樣所以這裡只</a:t>
            </a:r>
            <a:r>
              <a:rPr kumimoji="1" lang="en-US" altLang="zh-TW" baseline="0" dirty="0" smtClean="0"/>
              <a:t>show</a:t>
            </a:r>
            <a:r>
              <a:rPr kumimoji="1" lang="zh-TW" altLang="en-US" baseline="0" dirty="0" smtClean="0"/>
              <a:t>了</a:t>
            </a:r>
            <a:r>
              <a:rPr kumimoji="1" lang="en-US" altLang="zh-TW" baseline="0" dirty="0" smtClean="0"/>
              <a:t>ascending</a:t>
            </a:r>
            <a:r>
              <a:rPr kumimoji="1" lang="zh-TW" altLang="en-US" baseline="0" dirty="0" smtClean="0"/>
              <a:t> 的結果</a:t>
            </a:r>
            <a:endParaRPr kumimoji="1" lang="en-US" altLang="zh-TW" baseline="0" dirty="0" smtClean="0"/>
          </a:p>
          <a:p>
            <a:pPr marL="228600" indent="-228600">
              <a:buAutoNum type="arabicPeriod"/>
            </a:pPr>
            <a:endParaRPr kumimoji="1"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81141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Deletion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test</a:t>
            </a:r>
          </a:p>
          <a:p>
            <a:pPr marL="228600" indent="-228600">
              <a:buAutoNum type="arabicPeriod"/>
            </a:pPr>
            <a:r>
              <a:rPr kumimoji="1" lang="zh-TW" altLang="zh-TW" dirty="0" smtClean="0"/>
              <a:t>x</a:t>
            </a:r>
            <a:r>
              <a:rPr kumimoji="1" lang="en-US" altLang="zh-TW" dirty="0" smtClean="0"/>
              <a:t>-axis: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existing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size,</a:t>
            </a:r>
            <a:r>
              <a:rPr kumimoji="1" lang="zh-TW" altLang="en-US" dirty="0" smtClean="0"/>
              <a:t> 刪掉的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數目，</a:t>
            </a:r>
            <a:r>
              <a:rPr kumimoji="1" lang="en-US" altLang="zh-TW" dirty="0" smtClean="0"/>
              <a:t>y-axis:</a:t>
            </a:r>
            <a:r>
              <a:rPr kumimoji="1" lang="en-US" altLang="zh-TW" baseline="0" dirty="0" smtClean="0"/>
              <a:t> </a:t>
            </a:r>
            <a:r>
              <a:rPr kumimoji="1" lang="en-US" altLang="zh-TW" dirty="0" smtClean="0"/>
              <a:t>delete</a:t>
            </a:r>
            <a:r>
              <a:rPr kumimoji="1" lang="zh-TW" altLang="en-US" dirty="0" smtClean="0"/>
              <a:t>掉這麼多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花的時間</a:t>
            </a:r>
            <a:endParaRPr kumimoji="1" lang="en-US" altLang="zh-TW" dirty="0" smtClean="0"/>
          </a:p>
          <a:p>
            <a:pPr marL="228600" indent="-228600">
              <a:buAutoNum type="arabicPeriod"/>
            </a:pPr>
            <a:r>
              <a:rPr kumimoji="1" lang="en-US" altLang="zh-TW" dirty="0" smtClean="0"/>
              <a:t>Delay</a:t>
            </a:r>
            <a:r>
              <a:rPr kumimoji="1" lang="zh-TW" altLang="en-US" dirty="0" smtClean="0"/>
              <a:t> 跟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刪掉的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數目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成正比</a:t>
            </a:r>
            <a:endParaRPr kumimoji="1" lang="en-US" altLang="zh-TW" dirty="0" smtClean="0"/>
          </a:p>
          <a:p>
            <a:pPr marL="228600" indent="-228600">
              <a:buAutoNum type="arabicPeriod"/>
            </a:pPr>
            <a:r>
              <a:rPr kumimoji="1" lang="zh-TW" altLang="en-US" dirty="0" smtClean="0"/>
              <a:t>不同</a:t>
            </a:r>
            <a:r>
              <a:rPr kumimoji="1" lang="en-US" altLang="zh-TW" dirty="0" smtClean="0"/>
              <a:t>priority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distributions</a:t>
            </a:r>
            <a:r>
              <a:rPr kumimoji="1" lang="zh-TW" altLang="en-US" dirty="0" smtClean="0"/>
              <a:t>結果差異很小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0703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0"/>
              <a:buChar char=""/>
              <a:tabLst/>
              <a:defRPr/>
            </a:pPr>
            <a:r>
              <a:rPr kumimoji="1" lang="zh-TW" altLang="en-US" dirty="0" smtClean="0"/>
              <a:t>在我們的</a:t>
            </a:r>
            <a:r>
              <a:rPr kumimoji="1" lang="en-US" altLang="zh-TW" dirty="0" smtClean="0"/>
              <a:t>model,</a:t>
            </a:r>
            <a:r>
              <a:rPr kumimoji="1" lang="zh-TW" altLang="en-US" dirty="0" smtClean="0"/>
              <a:t> 將不同</a:t>
            </a:r>
            <a:r>
              <a:rPr kumimoji="1" lang="en-US" altLang="zh-TW" dirty="0" smtClean="0"/>
              <a:t>table</a:t>
            </a:r>
            <a:r>
              <a:rPr kumimoji="1" lang="zh-TW" altLang="en-US" dirty="0" smtClean="0"/>
              <a:t>視為是不同的</a:t>
            </a:r>
            <a:r>
              <a:rPr kumimoji="1" lang="en-US" altLang="zh-TW" dirty="0" smtClean="0"/>
              <a:t>switch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implementation,</a:t>
            </a:r>
            <a:r>
              <a:rPr kumimoji="1" lang="zh-TW" altLang="en-US" dirty="0" smtClean="0"/>
              <a:t> 所以則是用另一組</a:t>
            </a:r>
            <a:r>
              <a:rPr kumimoji="1" lang="en-US" altLang="zh-TW" dirty="0" smtClean="0"/>
              <a:t>parameter</a:t>
            </a:r>
            <a:r>
              <a:rPr kumimoji="1" lang="zh-TW" altLang="en-US" dirty="0" smtClean="0"/>
              <a:t>來區別不同</a:t>
            </a:r>
            <a:r>
              <a:rPr kumimoji="1" lang="en-US" altLang="zh-TW" dirty="0" smtClean="0"/>
              <a:t>table</a:t>
            </a:r>
            <a:r>
              <a:rPr kumimoji="1" lang="zh-TW" altLang="en-US" dirty="0" smtClean="0"/>
              <a:t>的</a:t>
            </a:r>
            <a:r>
              <a:rPr kumimoji="1" lang="en-US" altLang="zh-TW" dirty="0" smtClean="0"/>
              <a:t>performance</a:t>
            </a:r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dirty="0" smtClean="0"/>
              <a:t>如圖顯示</a:t>
            </a:r>
            <a:r>
              <a:rPr kumimoji="1" lang="zh-TW" altLang="en-US" dirty="0" smtClean="0"/>
              <a:t>了</a:t>
            </a:r>
            <a:r>
              <a:rPr kumimoji="1" lang="en-US" altLang="zh-TW" dirty="0" smtClean="0"/>
              <a:t>insertion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time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model</a:t>
            </a:r>
            <a:r>
              <a:rPr kumimoji="1" lang="zh-TW" altLang="en-US" dirty="0" smtClean="0"/>
              <a:t>的所需的</a:t>
            </a:r>
            <a:r>
              <a:rPr kumimoji="1" lang="en-US" altLang="zh-TW" dirty="0" smtClean="0"/>
              <a:t> input</a:t>
            </a:r>
            <a:r>
              <a:rPr kumimoji="1" lang="en-US" altLang="zh-TW" baseline="0" dirty="0" smtClean="0"/>
              <a:t> </a:t>
            </a:r>
            <a:r>
              <a:rPr kumimoji="1" lang="zh-TW" altLang="en-US" baseline="0" dirty="0" smtClean="0"/>
              <a:t>跟</a:t>
            </a:r>
            <a:r>
              <a:rPr kumimoji="1" lang="en-US" altLang="zh-TW" baseline="0" dirty="0" smtClean="0"/>
              <a:t>output</a:t>
            </a:r>
          </a:p>
          <a:p>
            <a:pPr marL="228600" indent="-228600">
              <a:buAutoNum type="arabicPeriod"/>
            </a:pPr>
            <a:r>
              <a:rPr kumimoji="1" lang="en-US" altLang="zh-TW" dirty="0" smtClean="0"/>
              <a:t>P,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S,</a:t>
            </a:r>
            <a:r>
              <a:rPr kumimoji="1" lang="zh-TW" altLang="en-US" dirty="0" smtClean="0"/>
              <a:t> </a:t>
            </a:r>
            <a:r>
              <a:rPr kumimoji="1" lang="zh-TW" altLang="zh-TW" dirty="0" smtClean="0"/>
              <a:t>W</a:t>
            </a:r>
            <a:r>
              <a:rPr kumimoji="1" lang="zh-TW" altLang="en-US" dirty="0" smtClean="0"/>
              <a:t>是</a:t>
            </a:r>
            <a:r>
              <a:rPr kumimoji="1" lang="en-US" altLang="zh-TW" dirty="0" smtClean="0"/>
              <a:t>switch-dependent parameters</a:t>
            </a:r>
          </a:p>
          <a:p>
            <a:pPr marL="228600" indent="-228600">
              <a:buAutoNum type="arabicPeriod"/>
            </a:pPr>
            <a:r>
              <a:rPr kumimoji="1" lang="zh-TW" altLang="en-US" dirty="0" smtClean="0"/>
              <a:t>因為</a:t>
            </a:r>
            <a:r>
              <a:rPr kumimoji="1" lang="zh-TW" altLang="zh-TW" dirty="0" smtClean="0"/>
              <a:t> i</a:t>
            </a:r>
            <a:r>
              <a:rPr kumimoji="1" lang="en-US" altLang="zh-TW" dirty="0" err="1" smtClean="0"/>
              <a:t>nsertion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time</a:t>
            </a:r>
            <a:r>
              <a:rPr kumimoji="1" lang="zh-TW" altLang="en-US" dirty="0" smtClean="0"/>
              <a:t> 和</a:t>
            </a:r>
            <a:r>
              <a:rPr kumimoji="1" lang="en-US" altLang="zh-TW" dirty="0" smtClean="0"/>
              <a:t> existing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size</a:t>
            </a:r>
            <a:r>
              <a:rPr kumimoji="1" lang="zh-TW" altLang="en-US" dirty="0" smtClean="0"/>
              <a:t> 成正比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factor</a:t>
            </a:r>
            <a:r>
              <a:rPr kumimoji="1" lang="zh-TW" altLang="en-US" dirty="0" smtClean="0"/>
              <a:t> 代表</a:t>
            </a:r>
            <a:r>
              <a:rPr kumimoji="1" lang="en-US" altLang="zh-TW" dirty="0" smtClean="0"/>
              <a:t> increasing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rate</a:t>
            </a:r>
          </a:p>
          <a:p>
            <a:pPr marL="228600" indent="-228600">
              <a:buAutoNum type="arabicPeriod"/>
            </a:pPr>
            <a:r>
              <a:rPr kumimoji="1" lang="zh-TW" altLang="en-US" dirty="0" smtClean="0"/>
              <a:t>但不同的</a:t>
            </a:r>
            <a:r>
              <a:rPr kumimoji="1" lang="zh-TW" altLang="zh-TW" dirty="0" smtClean="0"/>
              <a:t> </a:t>
            </a:r>
            <a:r>
              <a:rPr kumimoji="1" lang="en-US" altLang="zh-TW" dirty="0" smtClean="0"/>
              <a:t>batch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command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size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increasing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rate</a:t>
            </a:r>
            <a:r>
              <a:rPr kumimoji="1" lang="zh-TW" altLang="en-US" dirty="0" smtClean="0"/>
              <a:t>減少所以用</a:t>
            </a:r>
            <a:r>
              <a:rPr kumimoji="1" lang="en-US" altLang="zh-TW" dirty="0" smtClean="0"/>
              <a:t>R(q)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function</a:t>
            </a:r>
            <a:r>
              <a:rPr kumimoji="1" lang="zh-TW" altLang="en-US" dirty="0" smtClean="0"/>
              <a:t> 來調整</a:t>
            </a:r>
            <a:endParaRPr kumimoji="1" lang="en-US" altLang="zh-TW" dirty="0" smtClean="0"/>
          </a:p>
          <a:p>
            <a:pPr marL="228600" indent="-228600">
              <a:buAutoNum type="arabicPeriod"/>
            </a:pPr>
            <a:r>
              <a:rPr kumimoji="1" lang="en-US" altLang="zh-TW" dirty="0" smtClean="0"/>
              <a:t>S</a:t>
            </a:r>
            <a:r>
              <a:rPr kumimoji="1" lang="zh-TW" altLang="en-US" dirty="0" smtClean="0"/>
              <a:t>則代表移動一個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entry</a:t>
            </a:r>
            <a:r>
              <a:rPr kumimoji="1" lang="zh-TW" altLang="en-US" dirty="0" smtClean="0"/>
              <a:t>所花的時間而小</a:t>
            </a:r>
            <a:r>
              <a:rPr kumimoji="1" lang="en-US" altLang="zh-TW" dirty="0" smtClean="0"/>
              <a:t>s</a:t>
            </a:r>
            <a:r>
              <a:rPr kumimoji="1" lang="zh-TW" altLang="en-US" dirty="0" smtClean="0"/>
              <a:t>則是需要移動的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數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（計算方式是去算所有</a:t>
            </a:r>
            <a:r>
              <a:rPr kumimoji="1" lang="en-US" altLang="zh-TW" dirty="0" smtClean="0"/>
              <a:t>priority</a:t>
            </a:r>
            <a:r>
              <a:rPr kumimoji="1" lang="zh-TW" altLang="en-US" dirty="0" smtClean="0"/>
              <a:t> 小於當前加進的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的數目）</a:t>
            </a:r>
            <a:endParaRPr kumimoji="1" lang="en-US" altLang="zh-TW" dirty="0" smtClean="0"/>
          </a:p>
          <a:p>
            <a:pPr marL="228600" indent="-228600">
              <a:buAutoNum type="arabicPeriod"/>
            </a:pPr>
            <a:r>
              <a:rPr kumimoji="1" lang="zh-TW" altLang="zh-TW" dirty="0" smtClean="0"/>
              <a:t>W</a:t>
            </a:r>
            <a:r>
              <a:rPr kumimoji="1" lang="zh-TW" altLang="en-US" dirty="0" smtClean="0"/>
              <a:t>則是</a:t>
            </a:r>
            <a:r>
              <a:rPr kumimoji="1" lang="zh-TW" altLang="zh-TW" dirty="0" smtClean="0"/>
              <a:t>m</a:t>
            </a:r>
            <a:r>
              <a:rPr kumimoji="1" lang="en-US" altLang="zh-TW" dirty="0" err="1" smtClean="0"/>
              <a:t>odify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table</a:t>
            </a:r>
            <a:r>
              <a:rPr kumimoji="1" lang="zh-TW" altLang="en-US" dirty="0" smtClean="0"/>
              <a:t> 一個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entry</a:t>
            </a:r>
            <a:r>
              <a:rPr kumimoji="1" lang="zh-TW" altLang="en-US" dirty="0" smtClean="0"/>
              <a:t>的時間</a:t>
            </a:r>
            <a:r>
              <a:rPr kumimoji="1" lang="en-US" altLang="zh-TW" dirty="0" smtClean="0"/>
              <a:t> (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modify:</a:t>
            </a:r>
            <a:r>
              <a:rPr kumimoji="1" lang="zh-TW" altLang="en-US" dirty="0" smtClean="0"/>
              <a:t> 包含了新增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entry,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modify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entry</a:t>
            </a:r>
            <a:r>
              <a:rPr kumimoji="1" lang="zh-TW" altLang="en-US" dirty="0" smtClean="0"/>
              <a:t>或</a:t>
            </a:r>
            <a:r>
              <a:rPr kumimoji="1" lang="en-US" altLang="zh-TW" dirty="0" smtClean="0"/>
              <a:t>remove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entry)</a:t>
            </a:r>
          </a:p>
          <a:p>
            <a:pPr marL="228600" indent="-228600">
              <a:buAutoNum type="arabicPeriod"/>
            </a:pPr>
            <a:r>
              <a:rPr kumimoji="1" lang="en-US" altLang="zh-TW" dirty="0" smtClean="0"/>
              <a:t>T</a:t>
            </a:r>
            <a:r>
              <a:rPr kumimoji="1" lang="zh-TW" altLang="en-US" dirty="0" smtClean="0"/>
              <a:t>則是指哪個</a:t>
            </a:r>
            <a:r>
              <a:rPr kumimoji="1" lang="en-US" altLang="zh-TW" dirty="0" smtClean="0"/>
              <a:t>table</a:t>
            </a:r>
          </a:p>
          <a:p>
            <a:pPr marL="0" indent="0">
              <a:buNone/>
            </a:pPr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95711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Modification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model</a:t>
            </a:r>
          </a:p>
          <a:p>
            <a:pPr marL="228600" indent="-228600">
              <a:buAutoNum type="arabicPeriod"/>
            </a:pPr>
            <a:r>
              <a:rPr kumimoji="1" lang="zh-TW" altLang="en-US" dirty="0" smtClean="0"/>
              <a:t>一樣有</a:t>
            </a:r>
            <a:r>
              <a:rPr kumimoji="1" lang="zh-TW" altLang="zh-TW" dirty="0" smtClean="0"/>
              <a:t>P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factor</a:t>
            </a:r>
            <a:r>
              <a:rPr kumimoji="1" lang="zh-TW" altLang="en-US" dirty="0" smtClean="0"/>
              <a:t>代表</a:t>
            </a:r>
            <a:r>
              <a:rPr kumimoji="1" lang="en-US" altLang="zh-TW" dirty="0" smtClean="0"/>
              <a:t>increasing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rate,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function</a:t>
            </a:r>
            <a:r>
              <a:rPr kumimoji="1" lang="zh-TW" altLang="en-US" dirty="0" smtClean="0"/>
              <a:t> 調整隨</a:t>
            </a:r>
            <a:r>
              <a:rPr kumimoji="1" lang="zh-TW" altLang="zh-TW" dirty="0" smtClean="0"/>
              <a:t>b</a:t>
            </a:r>
            <a:r>
              <a:rPr kumimoji="1" lang="en-US" altLang="zh-TW" dirty="0" err="1" smtClean="0"/>
              <a:t>atch</a:t>
            </a:r>
            <a:r>
              <a:rPr kumimoji="1" lang="zh-TW" altLang="en-US" dirty="0" smtClean="0"/>
              <a:t> </a:t>
            </a:r>
            <a:r>
              <a:rPr kumimoji="1" lang="zh-TW" altLang="zh-TW" dirty="0" smtClean="0"/>
              <a:t>s</a:t>
            </a:r>
            <a:r>
              <a:rPr kumimoji="1" lang="en-US" altLang="zh-TW" dirty="0" err="1" smtClean="0"/>
              <a:t>ize</a:t>
            </a:r>
            <a:r>
              <a:rPr kumimoji="1" lang="zh-TW" altLang="en-US" dirty="0" smtClean="0"/>
              <a:t> 減少的</a:t>
            </a:r>
            <a:r>
              <a:rPr kumimoji="1" lang="en-US" altLang="zh-TW" dirty="0" smtClean="0"/>
              <a:t>increasing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rate</a:t>
            </a:r>
          </a:p>
          <a:p>
            <a:pPr marL="228600" indent="-228600">
              <a:buAutoNum type="arabicPeriod"/>
            </a:pPr>
            <a:r>
              <a:rPr kumimoji="1" lang="zh-TW" altLang="zh-TW" dirty="0" smtClean="0"/>
              <a:t>M</a:t>
            </a:r>
            <a:r>
              <a:rPr kumimoji="1" lang="zh-TW" altLang="en-US" dirty="0" smtClean="0"/>
              <a:t>是</a:t>
            </a:r>
            <a:r>
              <a:rPr kumimoji="1" lang="en-US" altLang="zh-TW" dirty="0" smtClean="0"/>
              <a:t>search</a:t>
            </a:r>
            <a:r>
              <a:rPr kumimoji="1" lang="zh-TW" altLang="en-US" dirty="0" smtClean="0"/>
              <a:t>所有</a:t>
            </a:r>
            <a:r>
              <a:rPr kumimoji="1" lang="en-US" altLang="zh-TW" dirty="0" smtClean="0"/>
              <a:t>matching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flows</a:t>
            </a:r>
            <a:r>
              <a:rPr kumimoji="1" lang="zh-TW" altLang="en-US" dirty="0" smtClean="0"/>
              <a:t>所需的時間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 小</a:t>
            </a:r>
            <a:r>
              <a:rPr kumimoji="1" lang="en-US" altLang="zh-TW" dirty="0" smtClean="0"/>
              <a:t>m</a:t>
            </a:r>
            <a:r>
              <a:rPr kumimoji="1" lang="zh-TW" altLang="en-US" dirty="0" smtClean="0"/>
              <a:t>是指</a:t>
            </a:r>
            <a:r>
              <a:rPr kumimoji="1" lang="en-US" altLang="zh-TW" dirty="0" smtClean="0"/>
              <a:t>match</a:t>
            </a:r>
            <a:r>
              <a:rPr kumimoji="1" lang="zh-TW" altLang="en-US" dirty="0" smtClean="0"/>
              <a:t>的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數</a:t>
            </a:r>
            <a:endParaRPr kumimoji="1" lang="en-US" altLang="zh-TW" dirty="0" smtClean="0"/>
          </a:p>
          <a:p>
            <a:pPr marL="228600" indent="-228600">
              <a:buAutoNum type="arabicPeriod"/>
            </a:pPr>
            <a:r>
              <a:rPr kumimoji="1" lang="zh-TW" altLang="en-US" dirty="0" smtClean="0"/>
              <a:t>所有</a:t>
            </a:r>
            <a:r>
              <a:rPr kumimoji="1" lang="en-US" altLang="zh-TW" dirty="0" smtClean="0"/>
              <a:t>table</a:t>
            </a:r>
            <a:r>
              <a:rPr kumimoji="1" lang="zh-TW" altLang="en-US" dirty="0" smtClean="0"/>
              <a:t>的</a:t>
            </a:r>
            <a:r>
              <a:rPr kumimoji="1" lang="en-US" altLang="zh-TW" dirty="0" smtClean="0"/>
              <a:t>table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entry</a:t>
            </a:r>
            <a:r>
              <a:rPr kumimoji="1" lang="zh-TW" altLang="en-US" dirty="0" smtClean="0"/>
              <a:t>都需要被檢視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 大Ｔ指的是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table</a:t>
            </a:r>
            <a:r>
              <a:rPr kumimoji="1" lang="zh-TW" altLang="en-US" dirty="0" smtClean="0"/>
              <a:t>的數目</a:t>
            </a:r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25962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baseline="0" dirty="0" smtClean="0"/>
              <a:t>Deletion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model</a:t>
            </a:r>
            <a:r>
              <a:rPr kumimoji="1" lang="zh-TW" altLang="en-US" baseline="0" dirty="0" smtClean="0"/>
              <a:t>則是</a:t>
            </a:r>
            <a:endParaRPr kumimoji="1" lang="en-US" altLang="zh-TW" baseline="0" dirty="0" smtClean="0"/>
          </a:p>
          <a:p>
            <a:r>
              <a:rPr kumimoji="1" lang="zh-TW" altLang="en-US" baseline="0" dirty="0" smtClean="0"/>
              <a:t>只考慮</a:t>
            </a:r>
            <a:r>
              <a:rPr kumimoji="1" lang="en-US" altLang="zh-TW" baseline="0" dirty="0" smtClean="0"/>
              <a:t>matching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和刪掉所有</a:t>
            </a:r>
            <a:r>
              <a:rPr kumimoji="1" lang="en-US" altLang="zh-TW" baseline="0" dirty="0" smtClean="0"/>
              <a:t>matching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flows</a:t>
            </a:r>
            <a:r>
              <a:rPr kumimoji="1" lang="zh-TW" altLang="en-US" baseline="0" dirty="0" smtClean="0"/>
              <a:t>所需的時間</a:t>
            </a:r>
            <a:endParaRPr kumimoji="1"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25962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charset="0"/>
              <a:buChar char=""/>
            </a:pPr>
            <a:r>
              <a:rPr kumimoji="1" lang="en-US" altLang="zh-TW" dirty="0" smtClean="0"/>
              <a:t>Validation experiments</a:t>
            </a:r>
            <a:r>
              <a:rPr kumimoji="1" lang="en-US" altLang="zh-TW" baseline="0" dirty="0" smtClean="0"/>
              <a:t> </a:t>
            </a:r>
            <a:r>
              <a:rPr kumimoji="1" lang="zh-TW" altLang="en-US" baseline="0" dirty="0" smtClean="0"/>
              <a:t>有</a:t>
            </a:r>
            <a:r>
              <a:rPr kumimoji="1" lang="en-US" altLang="zh-TW" baseline="0" dirty="0" smtClean="0"/>
              <a:t>insertion</a:t>
            </a:r>
            <a:r>
              <a:rPr kumimoji="1" lang="zh-TW" altLang="en-US" baseline="0" dirty="0" smtClean="0"/>
              <a:t>, </a:t>
            </a:r>
            <a:r>
              <a:rPr kumimoji="1" lang="en-US" altLang="zh-TW" baseline="0" dirty="0" smtClean="0"/>
              <a:t>modification,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deletion,</a:t>
            </a:r>
            <a:r>
              <a:rPr kumimoji="1" lang="zh-TW" altLang="en-US" baseline="0" dirty="0" smtClean="0"/>
              <a:t> 和</a:t>
            </a:r>
            <a:r>
              <a:rPr kumimoji="1" lang="en-US" altLang="zh-TW" baseline="0" dirty="0" smtClean="0"/>
              <a:t>random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tests</a:t>
            </a:r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會去比較</a:t>
            </a:r>
            <a:r>
              <a:rPr kumimoji="1" lang="en-US" altLang="zh-TW" baseline="0" dirty="0" smtClean="0"/>
              <a:t>pica8,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err="1" smtClean="0"/>
              <a:t>ovs</a:t>
            </a:r>
            <a:r>
              <a:rPr kumimoji="1" lang="en-US" altLang="zh-TW" baseline="0" dirty="0" smtClean="0"/>
              <a:t> </a:t>
            </a:r>
            <a:r>
              <a:rPr kumimoji="1" lang="zh-TW" altLang="en-US" baseline="0" dirty="0" smtClean="0"/>
              <a:t>和</a:t>
            </a:r>
            <a:r>
              <a:rPr kumimoji="1" lang="en-US" altLang="zh-TW" baseline="0" dirty="0" smtClean="0"/>
              <a:t>model</a:t>
            </a:r>
            <a:r>
              <a:rPr kumimoji="1" lang="zh-TW" altLang="en-US" baseline="0" dirty="0" smtClean="0"/>
              <a:t>根據不同</a:t>
            </a:r>
            <a:r>
              <a:rPr kumimoji="1" lang="en-US" altLang="zh-TW" baseline="0" dirty="0" smtClean="0"/>
              <a:t>switch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parameters</a:t>
            </a:r>
            <a:r>
              <a:rPr kumimoji="1" lang="zh-TW" altLang="en-US" baseline="0" dirty="0" smtClean="0"/>
              <a:t>算出來的結果</a:t>
            </a:r>
            <a:endParaRPr kumimoji="1" lang="en-US" altLang="zh-TW" baseline="0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0421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charset="0"/>
              <a:buChar char=""/>
            </a:pPr>
            <a:r>
              <a:rPr kumimoji="1" lang="en-US" altLang="zh-TW" baseline="0" dirty="0" smtClean="0"/>
              <a:t>S</a:t>
            </a:r>
            <a:r>
              <a:rPr kumimoji="1" lang="en-US" altLang="zh-TW" baseline="0" dirty="0" smtClean="0"/>
              <a:t>oftware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defined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networking</a:t>
            </a:r>
            <a:r>
              <a:rPr kumimoji="1" lang="zh-TW" altLang="en-US" baseline="0" dirty="0" smtClean="0"/>
              <a:t> 是一個新興的網路架構</a:t>
            </a:r>
            <a:r>
              <a:rPr kumimoji="1" lang="en-US" altLang="zh-TW" baseline="0" dirty="0" smtClean="0"/>
              <a:t>,</a:t>
            </a:r>
            <a:r>
              <a:rPr kumimoji="1" lang="zh-TW" altLang="en-US" baseline="0" dirty="0" smtClean="0"/>
              <a:t> 在</a:t>
            </a:r>
            <a:r>
              <a:rPr kumimoji="1" lang="en-US" altLang="zh-TW" baseline="0" dirty="0" smtClean="0"/>
              <a:t>SDN,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switch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control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plane</a:t>
            </a:r>
            <a:r>
              <a:rPr kumimoji="1" lang="zh-TW" altLang="en-US" baseline="0" dirty="0" smtClean="0"/>
              <a:t>被抽離移到</a:t>
            </a:r>
            <a:r>
              <a:rPr kumimoji="1" lang="en-US" altLang="zh-TW" baseline="0" dirty="0" smtClean="0"/>
              <a:t>remote</a:t>
            </a:r>
            <a:r>
              <a:rPr kumimoji="1" lang="zh-TW" altLang="en-US" baseline="0" dirty="0" smtClean="0"/>
              <a:t>的</a:t>
            </a:r>
            <a:r>
              <a:rPr kumimoji="1" lang="en-US" altLang="zh-TW" baseline="0" dirty="0" smtClean="0"/>
              <a:t>controller</a:t>
            </a:r>
            <a:r>
              <a:rPr kumimoji="1" lang="zh-TW" altLang="en-US" baseline="0" dirty="0" smtClean="0"/>
              <a:t>上</a:t>
            </a:r>
            <a:endParaRPr kumimoji="1" lang="en-US" altLang="zh-TW" baseline="0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ＯＮＦ制定了一套</a:t>
            </a:r>
            <a:r>
              <a:rPr kumimoji="1" lang="en-US" altLang="zh-TW" baseline="0" dirty="0" smtClean="0"/>
              <a:t>controller</a:t>
            </a:r>
            <a:r>
              <a:rPr kumimoji="1" lang="zh-TW" altLang="en-US" baseline="0" dirty="0" smtClean="0"/>
              <a:t>和</a:t>
            </a:r>
            <a:r>
              <a:rPr kumimoji="1" lang="en-US" altLang="zh-TW" baseline="0" dirty="0" smtClean="0"/>
              <a:t>switch</a:t>
            </a:r>
            <a:r>
              <a:rPr kumimoji="1" lang="zh-TW" altLang="en-US" baseline="0" dirty="0" smtClean="0"/>
              <a:t>溝通的</a:t>
            </a:r>
            <a:r>
              <a:rPr kumimoji="1" lang="en-US" altLang="zh-TW" baseline="0" dirty="0" smtClean="0"/>
              <a:t>protocol,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OpenFlow</a:t>
            </a:r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利用</a:t>
            </a:r>
            <a:r>
              <a:rPr kumimoji="1" lang="zh-TW" altLang="zh-TW" baseline="0" dirty="0" smtClean="0"/>
              <a:t>p</a:t>
            </a:r>
            <a:r>
              <a:rPr kumimoji="1" lang="en-US" altLang="zh-TW" baseline="0" dirty="0" err="1" smtClean="0"/>
              <a:t>rogrammable</a:t>
            </a:r>
            <a:r>
              <a:rPr kumimoji="1" lang="zh-TW" altLang="en-US" baseline="0" dirty="0" smtClean="0"/>
              <a:t>的特性可以更有效率的管理</a:t>
            </a:r>
            <a:r>
              <a:rPr kumimoji="1" lang="en-US" altLang="zh-TW" baseline="0" dirty="0" smtClean="0"/>
              <a:t>network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system</a:t>
            </a:r>
            <a:endParaRPr kumimoji="1" lang="en-US" altLang="zh-TW" baseline="0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en-US" altLang="zh-TW" baseline="0" dirty="0" smtClean="0"/>
              <a:t>Researchers </a:t>
            </a:r>
            <a:r>
              <a:rPr kumimoji="1" lang="zh-TW" altLang="en-US" baseline="0" dirty="0" smtClean="0"/>
              <a:t>致力於提供創新的</a:t>
            </a:r>
            <a:r>
              <a:rPr kumimoji="1" lang="en-US" altLang="zh-TW" baseline="0" dirty="0" smtClean="0"/>
              <a:t>network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services,</a:t>
            </a:r>
            <a:r>
              <a:rPr kumimoji="1" lang="zh-TW" altLang="en-US" baseline="0" dirty="0" smtClean="0"/>
              <a:t> 從</a:t>
            </a:r>
            <a:r>
              <a:rPr kumimoji="1" lang="en-US" altLang="zh-TW" baseline="0" dirty="0" smtClean="0"/>
              <a:t> </a:t>
            </a:r>
            <a:r>
              <a:rPr kumimoji="1" lang="en-US" altLang="zh-TW" baseline="0" dirty="0" smtClean="0"/>
              <a:t>infrastructure</a:t>
            </a:r>
            <a:r>
              <a:rPr kumimoji="1" lang="en-US" altLang="zh-TW" baseline="0" dirty="0" smtClean="0"/>
              <a:t>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control</a:t>
            </a:r>
            <a:r>
              <a:rPr kumimoji="1" lang="zh-TW" altLang="en-US" baseline="0" dirty="0" smtClean="0"/>
              <a:t>, </a:t>
            </a:r>
            <a:r>
              <a:rPr kumimoji="1" lang="zh-TW" altLang="en-US" baseline="0" dirty="0" smtClean="0"/>
              <a:t>到</a:t>
            </a:r>
            <a:r>
              <a:rPr kumimoji="1" lang="en-US" altLang="zh-TW" baseline="0" dirty="0" smtClean="0"/>
              <a:t> </a:t>
            </a:r>
            <a:r>
              <a:rPr kumimoji="1" lang="zh-TW" altLang="zh-TW" baseline="0" dirty="0" smtClean="0"/>
              <a:t>a</a:t>
            </a:r>
            <a:r>
              <a:rPr kumimoji="1" lang="en-US" altLang="zh-TW" baseline="0" dirty="0" err="1" smtClean="0"/>
              <a:t>pplication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layer </a:t>
            </a:r>
            <a:r>
              <a:rPr kumimoji="1" lang="zh-TW" altLang="en-US" baseline="0" dirty="0" smtClean="0"/>
              <a:t>各方面都有相關的研究</a:t>
            </a:r>
            <a:endParaRPr kumimoji="1" lang="en-US" altLang="zh-TW" baseline="0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在每個研究中</a:t>
            </a:r>
            <a:r>
              <a:rPr kumimoji="1" lang="en-US" altLang="zh-TW" baseline="0" dirty="0" smtClean="0"/>
              <a:t>,</a:t>
            </a:r>
            <a:r>
              <a:rPr kumimoji="1" lang="zh-TW" altLang="en-US" baseline="0" dirty="0" smtClean="0"/>
              <a:t> </a:t>
            </a:r>
            <a:r>
              <a:rPr kumimoji="1" lang="zh-TW" altLang="en-US" baseline="0" dirty="0" smtClean="0"/>
              <a:t>驗證想法</a:t>
            </a:r>
            <a:r>
              <a:rPr kumimoji="1" lang="zh-TW" altLang="en-US" baseline="0" dirty="0" smtClean="0"/>
              <a:t>是否可行還有檢測網路效能</a:t>
            </a:r>
            <a:r>
              <a:rPr kumimoji="1" lang="zh-TW" altLang="en-US" baseline="0" dirty="0" smtClean="0"/>
              <a:t>是否有達到需求</a:t>
            </a:r>
            <a:r>
              <a:rPr kumimoji="1" lang="zh-TW" altLang="en-US" baseline="0" dirty="0" smtClean="0"/>
              <a:t>或期望的結果</a:t>
            </a:r>
            <a:r>
              <a:rPr kumimoji="1" lang="zh-TW" altLang="en-US" baseline="0" dirty="0" smtClean="0"/>
              <a:t>是很</a:t>
            </a:r>
            <a:r>
              <a:rPr kumimoji="1" lang="zh-TW" altLang="en-US" baseline="0" dirty="0" smtClean="0"/>
              <a:t>重要的</a:t>
            </a:r>
            <a:endParaRPr kumimoji="0" lang="en-US" altLang="zh-TW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0"/>
              <a:buChar char=""/>
              <a:tabLst/>
              <a:defRPr/>
            </a:pPr>
            <a:r>
              <a:rPr kumimoji="1" lang="zh-TW" altLang="en-US" dirty="0" smtClean="0"/>
              <a:t>最直接的方式就是</a:t>
            </a:r>
            <a:r>
              <a:rPr kumimoji="1" lang="zh-TW" altLang="en-US" dirty="0" smtClean="0"/>
              <a:t>透過</a:t>
            </a:r>
            <a:r>
              <a:rPr kumimoji="1" lang="zh-TW" altLang="en-US" dirty="0" smtClean="0"/>
              <a:t>部署</a:t>
            </a:r>
            <a:r>
              <a:rPr kumimoji="1" lang="en-US" altLang="zh-TW" dirty="0" smtClean="0"/>
              <a:t>SDN-based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network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system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59911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如圖分別是</a:t>
            </a:r>
            <a:r>
              <a:rPr kumimoji="1" lang="en-US" altLang="zh-TW" baseline="0" dirty="0" smtClean="0"/>
              <a:t>pica8</a:t>
            </a:r>
            <a:r>
              <a:rPr kumimoji="1" lang="zh-TW" altLang="en-US" baseline="0" dirty="0" smtClean="0"/>
              <a:t>和</a:t>
            </a:r>
            <a:r>
              <a:rPr kumimoji="1" lang="en-US" altLang="zh-TW" baseline="0" dirty="0" err="1" smtClean="0"/>
              <a:t>ovs</a:t>
            </a:r>
            <a:r>
              <a:rPr kumimoji="1" lang="zh-TW" altLang="en-US" baseline="0" dirty="0" smtClean="0"/>
              <a:t>的結果圖</a:t>
            </a:r>
            <a:endParaRPr kumimoji="1" lang="en-US" altLang="zh-TW" baseline="0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紅色</a:t>
            </a:r>
            <a:r>
              <a:rPr kumimoji="1" lang="en-US" altLang="zh-TW" baseline="0" dirty="0" smtClean="0"/>
              <a:t>sample</a:t>
            </a:r>
            <a:r>
              <a:rPr kumimoji="1" lang="zh-TW" altLang="en-US" baseline="0" dirty="0" smtClean="0"/>
              <a:t>是實際上在</a:t>
            </a:r>
            <a:r>
              <a:rPr kumimoji="1" lang="en-US" altLang="zh-TW" baseline="0" dirty="0" smtClean="0"/>
              <a:t>pica8</a:t>
            </a:r>
            <a:r>
              <a:rPr kumimoji="1" lang="zh-TW" altLang="en-US" baseline="0" dirty="0" smtClean="0"/>
              <a:t>和</a:t>
            </a:r>
            <a:r>
              <a:rPr kumimoji="1" lang="en-US" altLang="zh-TW" baseline="0" dirty="0" err="1" smtClean="0"/>
              <a:t>ovs</a:t>
            </a:r>
            <a:r>
              <a:rPr kumimoji="1" lang="zh-TW" altLang="en-US" baseline="0" dirty="0" smtClean="0"/>
              <a:t>上得到的</a:t>
            </a:r>
            <a:r>
              <a:rPr kumimoji="1" lang="en-US" altLang="zh-TW" baseline="0" dirty="0" smtClean="0"/>
              <a:t>insertion delay</a:t>
            </a:r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藍色線是根據前面的</a:t>
            </a:r>
            <a:r>
              <a:rPr kumimoji="1" lang="en-US" altLang="zh-TW" baseline="0" dirty="0" smtClean="0"/>
              <a:t>model</a:t>
            </a:r>
            <a:r>
              <a:rPr kumimoji="1" lang="zh-TW" altLang="en-US" baseline="0" dirty="0" smtClean="0"/>
              <a:t> 搭配得到的</a:t>
            </a:r>
            <a:r>
              <a:rPr kumimoji="1" lang="en-US" altLang="zh-TW" baseline="0" dirty="0" smtClean="0"/>
              <a:t>pica8</a:t>
            </a:r>
            <a:r>
              <a:rPr kumimoji="1" lang="zh-TW" altLang="en-US" baseline="0" dirty="0" smtClean="0"/>
              <a:t> 和</a:t>
            </a:r>
            <a:r>
              <a:rPr kumimoji="1" lang="en-US" altLang="zh-TW" baseline="0" dirty="0" err="1" smtClean="0"/>
              <a:t>ovs</a:t>
            </a:r>
            <a:r>
              <a:rPr kumimoji="1" lang="zh-TW" altLang="en-US" baseline="0" dirty="0" smtClean="0"/>
              <a:t>的</a:t>
            </a:r>
            <a:r>
              <a:rPr kumimoji="1" lang="en-US" altLang="zh-TW" baseline="0" dirty="0" smtClean="0"/>
              <a:t>parameter</a:t>
            </a:r>
            <a:r>
              <a:rPr kumimoji="1" lang="zh-TW" altLang="en-US" baseline="0" dirty="0" smtClean="0"/>
              <a:t>分別去算出</a:t>
            </a:r>
            <a:r>
              <a:rPr kumimoji="1" lang="en-US" altLang="zh-TW" baseline="0" dirty="0" smtClean="0"/>
              <a:t>model</a:t>
            </a:r>
            <a:r>
              <a:rPr kumimoji="1" lang="zh-TW" altLang="en-US" baseline="0" dirty="0" smtClean="0"/>
              <a:t>結果</a:t>
            </a:r>
            <a:endParaRPr kumimoji="1" lang="en-US" altLang="zh-TW" baseline="0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接下來分別還有</a:t>
            </a:r>
            <a:r>
              <a:rPr kumimoji="1" lang="en-US" altLang="zh-TW" baseline="0" dirty="0" smtClean="0"/>
              <a:t>modification,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deletion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test</a:t>
            </a:r>
            <a:r>
              <a:rPr kumimoji="1" lang="zh-TW" altLang="en-US" baseline="0" dirty="0" smtClean="0"/>
              <a:t>的比較</a:t>
            </a:r>
            <a:endParaRPr kumimoji="1" lang="en-US" altLang="zh-TW" baseline="0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那可以看到我們的</a:t>
            </a:r>
            <a:r>
              <a:rPr kumimoji="1" lang="en-US" altLang="zh-TW" baseline="0" dirty="0" smtClean="0"/>
              <a:t>model</a:t>
            </a:r>
            <a:r>
              <a:rPr kumimoji="1" lang="zh-TW" altLang="en-US" baseline="0" dirty="0" smtClean="0"/>
              <a:t>的結果大致上都有</a:t>
            </a:r>
            <a:r>
              <a:rPr kumimoji="1" lang="en-US" altLang="zh-TW" baseline="0" dirty="0" smtClean="0"/>
              <a:t>follow switch</a:t>
            </a:r>
            <a:r>
              <a:rPr kumimoji="1" lang="zh-TW" altLang="en-US" baseline="0" dirty="0" smtClean="0"/>
              <a:t>的趨勢且</a:t>
            </a:r>
            <a:r>
              <a:rPr kumimoji="1" lang="en-US" altLang="zh-TW" baseline="0" dirty="0" smtClean="0"/>
              <a:t>value</a:t>
            </a:r>
            <a:r>
              <a:rPr kumimoji="1" lang="zh-TW" altLang="en-US" baseline="0" dirty="0" smtClean="0"/>
              <a:t>也很接近</a:t>
            </a:r>
            <a:endParaRPr kumimoji="1" lang="en-US" altLang="zh-TW" baseline="0" dirty="0" smtClean="0"/>
          </a:p>
          <a:p>
            <a:pPr marL="171450" indent="-171450">
              <a:buFont typeface="Symbol" charset="0"/>
              <a:buChar char=""/>
            </a:pPr>
            <a:endParaRPr kumimoji="1"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5706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5706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5706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R</a:t>
            </a:r>
            <a:r>
              <a:rPr kumimoji="1" lang="en-US" altLang="zh-TW" dirty="0" smtClean="0"/>
              <a:t>andom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tests</a:t>
            </a:r>
            <a:r>
              <a:rPr kumimoji="1" lang="zh-TW" altLang="en-US" dirty="0" smtClean="0"/>
              <a:t>的部分</a:t>
            </a:r>
            <a:endParaRPr kumimoji="1" lang="en-US" altLang="zh-TW" dirty="0" smtClean="0"/>
          </a:p>
          <a:p>
            <a:r>
              <a:rPr kumimoji="1" lang="zh-TW" altLang="en-US" dirty="0" smtClean="0"/>
              <a:t>我們隨基地產生 </a:t>
            </a:r>
            <a:r>
              <a:rPr kumimoji="1" lang="en-US" altLang="zh-TW" dirty="0" smtClean="0"/>
              <a:t>command,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priority,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IP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addresses,</a:t>
            </a:r>
            <a:r>
              <a:rPr kumimoji="1" lang="zh-TW" altLang="en-US" dirty="0" smtClean="0"/>
              <a:t> 漢每個</a:t>
            </a:r>
            <a:r>
              <a:rPr kumimoji="1" lang="en-US" altLang="zh-TW" dirty="0" smtClean="0"/>
              <a:t>command</a:t>
            </a:r>
            <a:r>
              <a:rPr kumimoji="1" lang="zh-TW" altLang="en-US" dirty="0" smtClean="0"/>
              <a:t>的</a:t>
            </a:r>
            <a:r>
              <a:rPr kumimoji="1" lang="en-US" altLang="zh-TW" dirty="0" smtClean="0"/>
              <a:t>arrival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time</a:t>
            </a:r>
          </a:p>
          <a:p>
            <a:r>
              <a:rPr kumimoji="1" lang="en-US" altLang="zh-TW" dirty="0" smtClean="0"/>
              <a:t>Arrival time</a:t>
            </a:r>
            <a:r>
              <a:rPr kumimoji="1" lang="zh-TW" altLang="en-US" dirty="0" smtClean="0"/>
              <a:t>是以</a:t>
            </a:r>
            <a:r>
              <a:rPr kumimoji="1" lang="en-US" altLang="zh-TW" dirty="0" smtClean="0"/>
              <a:t>Poisson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process random</a:t>
            </a:r>
            <a:r>
              <a:rPr kumimoji="1" lang="zh-TW" altLang="en-US" dirty="0" smtClean="0"/>
              <a:t> 產生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我們跑了不同的</a:t>
            </a:r>
            <a:r>
              <a:rPr kumimoji="1" lang="en-US" altLang="zh-TW" dirty="0" smtClean="0"/>
              <a:t>number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commands</a:t>
            </a:r>
          </a:p>
          <a:p>
            <a:r>
              <a:rPr kumimoji="1" lang="zh-TW" altLang="en-US" dirty="0" smtClean="0"/>
              <a:t>每個</a:t>
            </a:r>
            <a:r>
              <a:rPr kumimoji="1" lang="zh-TW" altLang="zh-TW" dirty="0" smtClean="0"/>
              <a:t>s</a:t>
            </a:r>
            <a:r>
              <a:rPr kumimoji="1" lang="en-US" altLang="zh-TW" dirty="0" smtClean="0"/>
              <a:t>ample</a:t>
            </a:r>
            <a:r>
              <a:rPr kumimoji="1" lang="zh-TW" altLang="en-US" dirty="0" smtClean="0"/>
              <a:t>都跑了</a:t>
            </a:r>
            <a:r>
              <a:rPr kumimoji="1" lang="en-US" altLang="zh-TW" dirty="0" smtClean="0"/>
              <a:t>16</a:t>
            </a:r>
            <a:r>
              <a:rPr kumimoji="1" lang="zh-TW" altLang="en-US" dirty="0" smtClean="0"/>
              <a:t>組不同的</a:t>
            </a:r>
            <a:r>
              <a:rPr kumimoji="1" lang="en-US" altLang="zh-TW" dirty="0" smtClean="0"/>
              <a:t>random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configuration</a:t>
            </a:r>
            <a:endParaRPr kumimoji="1" lang="en-US" altLang="zh-TW" dirty="0" smtClean="0"/>
          </a:p>
          <a:p>
            <a:r>
              <a:rPr kumimoji="1" lang="zh-TW" altLang="en-US" dirty="0" smtClean="0"/>
              <a:t>結果圖顯示不同</a:t>
            </a:r>
            <a:r>
              <a:rPr kumimoji="1" lang="en-US" altLang="zh-TW" dirty="0" smtClean="0"/>
              <a:t>number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commands,</a:t>
            </a:r>
            <a:r>
              <a:rPr kumimoji="1" lang="zh-TW" altLang="en-US" dirty="0" smtClean="0"/>
              <a:t> 實際</a:t>
            </a:r>
            <a:r>
              <a:rPr kumimoji="1" lang="en-US" altLang="zh-TW" dirty="0" smtClean="0"/>
              <a:t>switch</a:t>
            </a:r>
            <a:r>
              <a:rPr kumimoji="1" lang="zh-TW" altLang="en-US" dirty="0" smtClean="0"/>
              <a:t>和</a:t>
            </a:r>
            <a:r>
              <a:rPr kumimoji="1" lang="en-US" altLang="zh-TW" dirty="0" smtClean="0"/>
              <a:t>model</a:t>
            </a:r>
            <a:r>
              <a:rPr kumimoji="1" lang="zh-TW" altLang="en-US" dirty="0" smtClean="0"/>
              <a:t>結果算出來的</a:t>
            </a:r>
            <a:r>
              <a:rPr kumimoji="1" lang="en-US" altLang="zh-TW" dirty="0" err="1" smtClean="0"/>
              <a:t>errorrate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en-US" altLang="zh-TW" dirty="0" smtClean="0"/>
              <a:t>Pica8,</a:t>
            </a:r>
            <a:r>
              <a:rPr kumimoji="1" lang="zh-TW" altLang="en-US" dirty="0" smtClean="0"/>
              <a:t> </a:t>
            </a:r>
            <a:r>
              <a:rPr kumimoji="1" lang="en-US" altLang="zh-TW" dirty="0" err="1" smtClean="0"/>
              <a:t>ovs</a:t>
            </a:r>
            <a:r>
              <a:rPr kumimoji="1" lang="zh-TW" altLang="en-US" dirty="0" smtClean="0"/>
              <a:t> </a:t>
            </a:r>
            <a:r>
              <a:rPr kumimoji="1" lang="en-US" altLang="zh-TW" dirty="0" err="1" smtClean="0"/>
              <a:t>errorrate</a:t>
            </a:r>
            <a:r>
              <a:rPr kumimoji="1" lang="zh-TW" altLang="en-US" dirty="0" smtClean="0"/>
              <a:t>都在</a:t>
            </a:r>
            <a:r>
              <a:rPr kumimoji="1" lang="en-US" altLang="zh-TW" dirty="0" smtClean="0"/>
              <a:t>20</a:t>
            </a:r>
            <a:r>
              <a:rPr kumimoji="1" lang="zh-TW" altLang="en-US" dirty="0" smtClean="0"/>
              <a:t>以下</a:t>
            </a:r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00104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Data plane measurement</a:t>
            </a:r>
            <a:r>
              <a:rPr kumimoji="1" lang="zh-TW" altLang="en-US" dirty="0" smtClean="0"/>
              <a:t> 考慮了</a:t>
            </a:r>
            <a:endParaRPr kumimoji="1" lang="en-US" altLang="zh-TW" dirty="0" smtClean="0"/>
          </a:p>
          <a:p>
            <a:pPr marL="228600" indent="-228600">
              <a:buAutoNum type="arabicPeriod"/>
            </a:pPr>
            <a:r>
              <a:rPr kumimoji="1" lang="en-US" altLang="zh-TW" dirty="0" smtClean="0"/>
              <a:t>Ta</a:t>
            </a:r>
            <a:r>
              <a:rPr kumimoji="1" lang="en-US" altLang="zh-TW" dirty="0" smtClean="0"/>
              <a:t>ble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flows</a:t>
            </a:r>
            <a:r>
              <a:rPr kumimoji="1" lang="zh-TW" altLang="en-US" dirty="0" smtClean="0"/>
              <a:t> 不同 </a:t>
            </a:r>
            <a:r>
              <a:rPr kumimoji="1" lang="en-US" altLang="zh-TW" dirty="0" smtClean="0"/>
              <a:t>matching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fields</a:t>
            </a:r>
            <a:r>
              <a:rPr kumimoji="1" lang="zh-TW" altLang="en-US" dirty="0" smtClean="0"/>
              <a:t> 使用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 實驗裡用了三種</a:t>
            </a:r>
            <a:r>
              <a:rPr kumimoji="1" lang="en-US" altLang="zh-TW" dirty="0" smtClean="0"/>
              <a:t>:</a:t>
            </a:r>
            <a:r>
              <a:rPr kumimoji="1" lang="zh-TW" altLang="en-US" dirty="0" smtClean="0"/>
              <a:t> </a:t>
            </a:r>
            <a:r>
              <a:rPr kumimoji="1" lang="zh-TW" altLang="zh-TW" dirty="0" smtClean="0"/>
              <a:t>o</a:t>
            </a:r>
            <a:r>
              <a:rPr kumimoji="1" lang="en-US" altLang="zh-TW" dirty="0" err="1" smtClean="0"/>
              <a:t>nly</a:t>
            </a:r>
            <a:r>
              <a:rPr kumimoji="1" lang="zh-TW" altLang="en-US" dirty="0" smtClean="0"/>
              <a:t> </a:t>
            </a:r>
            <a:r>
              <a:rPr kumimoji="1" lang="zh-TW" altLang="zh-TW" dirty="0" smtClean="0"/>
              <a:t>L</a:t>
            </a:r>
            <a:r>
              <a:rPr kumimoji="1" lang="en-US" altLang="zh-TW" dirty="0" smtClean="0"/>
              <a:t>2,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only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L3,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L2/L3</a:t>
            </a:r>
          </a:p>
          <a:p>
            <a:pPr marL="228600" indent="-228600">
              <a:buAutoNum type="arabicPeriod"/>
            </a:pPr>
            <a:r>
              <a:rPr kumimoji="1" lang="zh-TW" altLang="en-US" dirty="0" smtClean="0"/>
              <a:t>不同的 </a:t>
            </a:r>
            <a:r>
              <a:rPr kumimoji="1" lang="en-US" altLang="zh-TW" dirty="0" smtClean="0"/>
              <a:t>existing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size</a:t>
            </a:r>
          </a:p>
          <a:p>
            <a:pPr marL="228600" indent="-228600">
              <a:buAutoNum type="arabicPeriod"/>
            </a:pPr>
            <a:r>
              <a:rPr kumimoji="1" lang="en-US" altLang="zh-TW" dirty="0" smtClean="0"/>
              <a:t>Data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plane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packet</a:t>
            </a:r>
            <a:r>
              <a:rPr kumimoji="1" lang="zh-TW" altLang="en-US" dirty="0" smtClean="0"/>
              <a:t> 有不同的</a:t>
            </a:r>
            <a:r>
              <a:rPr kumimoji="1" lang="en-US" altLang="zh-TW" dirty="0" smtClean="0"/>
              <a:t>inter-packet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time</a:t>
            </a:r>
            <a:r>
              <a:rPr kumimoji="1" lang="zh-TW" altLang="en-US" dirty="0" smtClean="0"/>
              <a:t>和</a:t>
            </a:r>
            <a:r>
              <a:rPr kumimoji="1" lang="en-US" altLang="zh-TW" dirty="0" smtClean="0"/>
              <a:t>packet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size</a:t>
            </a:r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25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09975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D</a:t>
            </a:r>
            <a:r>
              <a:rPr kumimoji="1" lang="en-US" altLang="zh-TW" dirty="0" smtClean="0"/>
              <a:t>ata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plane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test</a:t>
            </a:r>
            <a:r>
              <a:rPr kumimoji="1" lang="en-US" altLang="zh-TW" baseline="0" dirty="0" smtClean="0"/>
              <a:t> </a:t>
            </a:r>
            <a:r>
              <a:rPr kumimoji="1" lang="zh-TW" altLang="en-US" baseline="0" dirty="0" smtClean="0"/>
              <a:t>主要測量</a:t>
            </a:r>
            <a:r>
              <a:rPr kumimoji="1" lang="en-US" altLang="zh-TW" baseline="0" dirty="0" smtClean="0"/>
              <a:t> forwarding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delay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/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throughput</a:t>
            </a:r>
          </a:p>
          <a:p>
            <a:pPr marL="228600" indent="-228600">
              <a:buAutoNum type="arabicPeriod"/>
            </a:pPr>
            <a:r>
              <a:rPr kumimoji="1" lang="en-US" altLang="zh-TW" baseline="0" dirty="0" smtClean="0"/>
              <a:t>Insert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flows</a:t>
            </a:r>
          </a:p>
          <a:p>
            <a:pPr marL="228600" indent="-228600">
              <a:buAutoNum type="arabicPeriod"/>
            </a:pPr>
            <a:r>
              <a:rPr kumimoji="1" lang="en-US" altLang="zh-TW" baseline="0" dirty="0" smtClean="0"/>
              <a:t>Send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data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plane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traffic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26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4239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27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45441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kumimoji="1" lang="en-US" altLang="zh-TW" dirty="0" smtClean="0"/>
              <a:t>Base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time, </a:t>
            </a:r>
            <a:r>
              <a:rPr kumimoji="1" lang="zh-TW" altLang="en-US" dirty="0" smtClean="0"/>
              <a:t>在特定的</a:t>
            </a:r>
            <a:r>
              <a:rPr kumimoji="1" lang="en-US" altLang="zh-TW" dirty="0" smtClean="0"/>
              <a:t>inter-packet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time,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existing</a:t>
            </a:r>
            <a:r>
              <a:rPr kumimoji="1" lang="zh-TW" altLang="en-US" dirty="0" smtClean="0"/>
              <a:t> </a:t>
            </a:r>
            <a:r>
              <a:rPr kumimoji="1" lang="en-US" altLang="zh-TW" dirty="0" err="1" smtClean="0"/>
              <a:t>flowsize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packet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size</a:t>
            </a:r>
            <a:r>
              <a:rPr kumimoji="1" lang="zh-TW" altLang="en-US" dirty="0" smtClean="0"/>
              <a:t>下的</a:t>
            </a:r>
            <a:r>
              <a:rPr kumimoji="1" lang="en-US" altLang="zh-TW" dirty="0" smtClean="0"/>
              <a:t>delay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time</a:t>
            </a:r>
          </a:p>
          <a:p>
            <a:pPr marL="228600" indent="-228600">
              <a:buAutoNum type="arabicPeriod"/>
            </a:pPr>
            <a:r>
              <a:rPr kumimoji="1" lang="en-US" altLang="zh-TW" dirty="0" smtClean="0"/>
              <a:t>Gamma: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increasing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rate </a:t>
            </a:r>
            <a:r>
              <a:rPr kumimoji="1" lang="zh-TW" altLang="en-US" dirty="0" smtClean="0"/>
              <a:t>根據</a:t>
            </a:r>
            <a:r>
              <a:rPr kumimoji="1" lang="zh-TW" altLang="zh-TW" dirty="0" smtClean="0"/>
              <a:t>i</a:t>
            </a:r>
            <a:r>
              <a:rPr kumimoji="1" lang="en-US" altLang="zh-TW" dirty="0" err="1" smtClean="0"/>
              <a:t>nter</a:t>
            </a:r>
            <a:r>
              <a:rPr kumimoji="1" lang="en-US" altLang="zh-TW" dirty="0" smtClean="0"/>
              <a:t>-packet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time,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existing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size,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packet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size</a:t>
            </a:r>
            <a:r>
              <a:rPr kumimoji="1" lang="zh-TW" altLang="en-US" dirty="0" smtClean="0"/>
              <a:t>去調整</a:t>
            </a:r>
            <a:r>
              <a:rPr kumimoji="1" lang="en-US" altLang="zh-TW" dirty="0" smtClean="0"/>
              <a:t> delay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time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30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95711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接下來 </a:t>
            </a:r>
            <a:r>
              <a:rPr kumimoji="1" lang="en-US" altLang="zh-TW" dirty="0" smtClean="0"/>
              <a:t>validation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experiments</a:t>
            </a:r>
          </a:p>
          <a:p>
            <a:pPr marL="171450" indent="-171450">
              <a:buFont typeface="Symbol" charset="0"/>
              <a:buChar char=""/>
            </a:pPr>
            <a:r>
              <a:rPr kumimoji="1" lang="en-US" altLang="zh-TW" dirty="0" smtClean="0"/>
              <a:t>Test</a:t>
            </a:r>
            <a:r>
              <a:rPr kumimoji="1" lang="zh-TW" altLang="en-US" dirty="0" smtClean="0"/>
              <a:t>固定其他</a:t>
            </a:r>
            <a:r>
              <a:rPr kumimoji="1" lang="en-US" altLang="zh-TW" dirty="0" smtClean="0"/>
              <a:t>factor,</a:t>
            </a:r>
            <a:r>
              <a:rPr kumimoji="1" lang="zh-TW" altLang="en-US" dirty="0" smtClean="0"/>
              <a:t> 在不同的</a:t>
            </a:r>
            <a:r>
              <a:rPr kumimoji="1" lang="en-US" altLang="zh-TW" dirty="0" smtClean="0"/>
              <a:t>packet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size,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existing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flow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size,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inter-packet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time,</a:t>
            </a:r>
            <a:r>
              <a:rPr kumimoji="1" lang="zh-TW" altLang="en-US" dirty="0" smtClean="0"/>
              <a:t>  </a:t>
            </a:r>
            <a:r>
              <a:rPr kumimoji="1" lang="en-US" altLang="zh-TW" dirty="0" smtClean="0"/>
              <a:t>switch</a:t>
            </a:r>
            <a:r>
              <a:rPr kumimoji="1" lang="zh-TW" altLang="en-US" dirty="0" smtClean="0"/>
              <a:t>和</a:t>
            </a:r>
            <a:r>
              <a:rPr kumimoji="1" lang="en-US" altLang="zh-TW" dirty="0" smtClean="0"/>
              <a:t>model</a:t>
            </a:r>
            <a:r>
              <a:rPr kumimoji="1" lang="zh-TW" altLang="en-US" dirty="0" smtClean="0"/>
              <a:t>的結果比較</a:t>
            </a:r>
            <a:endParaRPr kumimoji="1" lang="en-US" altLang="zh-TW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dirty="0" smtClean="0"/>
              <a:t>漢用真實世界的</a:t>
            </a:r>
            <a:r>
              <a:rPr kumimoji="1" lang="en-US" altLang="zh-TW" dirty="0" smtClean="0"/>
              <a:t>data</a:t>
            </a:r>
            <a:r>
              <a:rPr kumimoji="1" lang="zh-TW" altLang="en-US" dirty="0" smtClean="0"/>
              <a:t>p</a:t>
            </a:r>
            <a:r>
              <a:rPr kumimoji="1" lang="en-US" altLang="zh-TW" dirty="0" smtClean="0"/>
              <a:t>lane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packets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trace,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model</a:t>
            </a:r>
            <a:r>
              <a:rPr kumimoji="1" lang="zh-TW" altLang="en-US" dirty="0" smtClean="0"/>
              <a:t>和</a:t>
            </a:r>
            <a:r>
              <a:rPr kumimoji="1" lang="en-US" altLang="zh-TW" dirty="0" smtClean="0"/>
              <a:t>switch</a:t>
            </a:r>
            <a:r>
              <a:rPr kumimoji="1" lang="zh-TW" altLang="en-US" dirty="0" smtClean="0"/>
              <a:t>的差異會多大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31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04219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如圖顯示了</a:t>
            </a:r>
            <a:r>
              <a:rPr kumimoji="1" lang="en-US" altLang="zh-TW" baseline="0" dirty="0" smtClean="0"/>
              <a:t>pica8</a:t>
            </a:r>
            <a:r>
              <a:rPr kumimoji="1" lang="zh-TW" altLang="en-US" baseline="0" dirty="0" smtClean="0"/>
              <a:t>和</a:t>
            </a:r>
            <a:r>
              <a:rPr kumimoji="1" lang="en-US" altLang="zh-TW" baseline="0" dirty="0" err="1" smtClean="0"/>
              <a:t>ovs</a:t>
            </a:r>
            <a:r>
              <a:rPr kumimoji="1" lang="zh-TW" altLang="en-US" baseline="0" dirty="0" smtClean="0"/>
              <a:t>的</a:t>
            </a:r>
            <a:r>
              <a:rPr kumimoji="1" lang="en-US" altLang="zh-TW" baseline="0" dirty="0" smtClean="0"/>
              <a:t>validation</a:t>
            </a:r>
            <a:r>
              <a:rPr kumimoji="1" lang="zh-TW" altLang="en-US" baseline="0" dirty="0" smtClean="0"/>
              <a:t> 結果</a:t>
            </a:r>
            <a:endParaRPr kumimoji="1" lang="en-US" altLang="zh-TW" baseline="0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紅色點均為實記載</a:t>
            </a:r>
            <a:r>
              <a:rPr kumimoji="1" lang="en-US" altLang="zh-TW" baseline="0" dirty="0" smtClean="0"/>
              <a:t>switch</a:t>
            </a:r>
            <a:r>
              <a:rPr kumimoji="1" lang="zh-TW" altLang="en-US" baseline="0" dirty="0" smtClean="0"/>
              <a:t>量到的</a:t>
            </a:r>
            <a:r>
              <a:rPr kumimoji="1" lang="zh-TW" altLang="zh-TW" baseline="0" dirty="0" smtClean="0"/>
              <a:t> </a:t>
            </a:r>
            <a:r>
              <a:rPr kumimoji="1" lang="en-US" altLang="zh-TW" baseline="0" dirty="0" smtClean="0"/>
              <a:t>forwarding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delay</a:t>
            </a:r>
            <a:r>
              <a:rPr kumimoji="1" lang="zh-TW" altLang="en-US" baseline="0" dirty="0" smtClean="0"/>
              <a:t>, 藍色線則是</a:t>
            </a:r>
            <a:r>
              <a:rPr kumimoji="1" lang="en-US" altLang="zh-TW" baseline="0" dirty="0" smtClean="0"/>
              <a:t>model</a:t>
            </a:r>
            <a:r>
              <a:rPr kumimoji="1" lang="zh-TW" altLang="en-US" baseline="0" dirty="0" smtClean="0"/>
              <a:t>算出來的</a:t>
            </a:r>
            <a:r>
              <a:rPr kumimoji="1" lang="en-US" altLang="zh-TW" baseline="0" dirty="0" smtClean="0"/>
              <a:t>delay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time</a:t>
            </a:r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接下來則是分別</a:t>
            </a:r>
            <a:r>
              <a:rPr kumimoji="1" lang="en-US" altLang="zh-TW" baseline="0" dirty="0" smtClean="0"/>
              <a:t>show</a:t>
            </a:r>
            <a:r>
              <a:rPr kumimoji="1" lang="zh-TW" altLang="en-US" baseline="0" dirty="0" smtClean="0"/>
              <a:t> 了不同</a:t>
            </a:r>
            <a:r>
              <a:rPr kumimoji="1" lang="en-US" altLang="zh-TW" baseline="0" dirty="0" smtClean="0"/>
              <a:t>existing</a:t>
            </a:r>
            <a:r>
              <a:rPr kumimoji="1" lang="zh-TW" altLang="en-US" baseline="0" dirty="0" smtClean="0"/>
              <a:t> </a:t>
            </a:r>
            <a:r>
              <a:rPr kumimoji="1" lang="zh-TW" altLang="zh-TW" baseline="0" dirty="0" smtClean="0"/>
              <a:t>f</a:t>
            </a:r>
            <a:r>
              <a:rPr kumimoji="1" lang="en-US" altLang="zh-TW" baseline="0" dirty="0" smtClean="0"/>
              <a:t>lows</a:t>
            </a:r>
            <a:r>
              <a:rPr kumimoji="1" lang="zh-TW" altLang="en-US" baseline="0" dirty="0" smtClean="0"/>
              <a:t>i</a:t>
            </a:r>
            <a:r>
              <a:rPr kumimoji="1" lang="en-US" altLang="zh-TW" baseline="0" dirty="0" err="1" smtClean="0"/>
              <a:t>ze</a:t>
            </a:r>
            <a:r>
              <a:rPr kumimoji="1" lang="en-US" altLang="zh-TW" baseline="0" dirty="0" smtClean="0"/>
              <a:t>…</a:t>
            </a:r>
            <a:endParaRPr kumimoji="1"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32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5706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charset="0"/>
              <a:buChar char=""/>
            </a:pPr>
            <a:r>
              <a:rPr kumimoji="1" lang="zh-TW" altLang="en-US" dirty="0" smtClean="0"/>
              <a:t>其中一篇</a:t>
            </a:r>
            <a:r>
              <a:rPr kumimoji="1" lang="en-US" altLang="zh-TW" dirty="0" smtClean="0"/>
              <a:t>SDN</a:t>
            </a:r>
            <a:r>
              <a:rPr kumimoji="1" lang="zh-TW" altLang="en-US" dirty="0" smtClean="0"/>
              <a:t>相關的</a:t>
            </a:r>
            <a:r>
              <a:rPr kumimoji="1" lang="en-US" altLang="zh-TW" dirty="0" smtClean="0"/>
              <a:t>paper</a:t>
            </a:r>
            <a:r>
              <a:rPr kumimoji="1" lang="zh-TW" altLang="en-US" dirty="0" smtClean="0"/>
              <a:t>提了幾個</a:t>
            </a:r>
            <a:r>
              <a:rPr kumimoji="1" lang="en-US" altLang="zh-TW" dirty="0" smtClean="0"/>
              <a:t>SDN</a:t>
            </a:r>
            <a:r>
              <a:rPr kumimoji="1" lang="zh-TW" altLang="en-US" dirty="0" smtClean="0"/>
              <a:t>相關的應用跟部署</a:t>
            </a:r>
            <a:r>
              <a:rPr kumimoji="1" lang="zh-TW" altLang="zh-TW" dirty="0" smtClean="0"/>
              <a:t>,</a:t>
            </a:r>
            <a:r>
              <a:rPr kumimoji="1" lang="zh-TW" altLang="en-US" dirty="0" smtClean="0"/>
              <a:t> 像是</a:t>
            </a:r>
            <a:endParaRPr kumimoji="1" lang="en-US" altLang="zh-TW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en-US" altLang="zh-TW" dirty="0" smtClean="0"/>
              <a:t>Several </a:t>
            </a:r>
            <a:r>
              <a:rPr kumimoji="1" lang="en-US" altLang="zh-TW" dirty="0" smtClean="0"/>
              <a:t>deployments are made in this paper (campus, campus-to-campus,</a:t>
            </a:r>
            <a:r>
              <a:rPr kumimoji="1" lang="en-US" altLang="zh-TW" baseline="0" dirty="0" smtClean="0"/>
              <a:t> </a:t>
            </a:r>
            <a:r>
              <a:rPr kumimoji="1" lang="en-US" altLang="zh-TW" baseline="0" dirty="0" err="1" smtClean="0"/>
              <a:t>WiFi</a:t>
            </a:r>
            <a:r>
              <a:rPr kumimoji="1" lang="en-US" altLang="zh-TW" baseline="0" dirty="0" smtClean="0"/>
              <a:t>, network virtualization…</a:t>
            </a:r>
            <a:r>
              <a:rPr kumimoji="1" lang="en-US" altLang="zh-TW" baseline="0" dirty="0" err="1" smtClean="0"/>
              <a:t>etc</a:t>
            </a:r>
            <a:r>
              <a:rPr kumimoji="1" lang="en-US" altLang="zh-TW" baseline="0" dirty="0" smtClean="0"/>
              <a:t>)</a:t>
            </a:r>
            <a:endParaRPr kumimoji="1" lang="en-US" altLang="zh-TW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en-US" altLang="zh-TW" dirty="0" smtClean="0"/>
              <a:t>Authors say: deployment process is resource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intensive</a:t>
            </a:r>
          </a:p>
          <a:p>
            <a:endParaRPr kumimoji="1" lang="en-US" altLang="zh-TW" dirty="0" smtClean="0"/>
          </a:p>
          <a:p>
            <a:r>
              <a:rPr kumimoji="1" lang="en-US" altLang="zh-TW" dirty="0" smtClean="0"/>
              <a:t>http://</a:t>
            </a:r>
            <a:r>
              <a:rPr kumimoji="1" lang="en-US" altLang="zh-TW" dirty="0" err="1" smtClean="0"/>
              <a:t>www.sciencedirect.com</a:t>
            </a:r>
            <a:r>
              <a:rPr kumimoji="1" lang="en-US" altLang="zh-TW" dirty="0" smtClean="0"/>
              <a:t>/science/article/</a:t>
            </a:r>
            <a:r>
              <a:rPr kumimoji="1" lang="en-US" altLang="zh-TW" dirty="0" err="1" smtClean="0"/>
              <a:t>pii</a:t>
            </a:r>
            <a:r>
              <a:rPr kumimoji="1" lang="en-US" altLang="zh-TW" dirty="0" smtClean="0"/>
              <a:t>/S138912861300371X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80113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baseline="0" dirty="0" smtClean="0"/>
              <a:t>Existing</a:t>
            </a:r>
            <a:r>
              <a:rPr kumimoji="1" lang="zh-TW" altLang="en-US" baseline="0" dirty="0" smtClean="0"/>
              <a:t> </a:t>
            </a:r>
            <a:r>
              <a:rPr kumimoji="1" lang="zh-TW" altLang="zh-TW" baseline="0" dirty="0" smtClean="0"/>
              <a:t>f</a:t>
            </a:r>
            <a:r>
              <a:rPr kumimoji="1" lang="en-US" altLang="zh-TW" baseline="0" dirty="0" smtClean="0"/>
              <a:t>low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size</a:t>
            </a:r>
            <a:endParaRPr kumimoji="1"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33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5706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baseline="0" dirty="0" smtClean="0"/>
              <a:t>不同</a:t>
            </a:r>
            <a:r>
              <a:rPr kumimoji="1" lang="en-US" altLang="zh-TW" baseline="0" dirty="0" smtClean="0"/>
              <a:t>inter-packet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time</a:t>
            </a:r>
          </a:p>
          <a:p>
            <a:r>
              <a:rPr kumimoji="1" lang="en-US" altLang="zh-TW" baseline="0" dirty="0" smtClean="0"/>
              <a:t>Model</a:t>
            </a:r>
            <a:r>
              <a:rPr kumimoji="1" lang="zh-TW" altLang="en-US" baseline="0" dirty="0" smtClean="0"/>
              <a:t>和</a:t>
            </a:r>
            <a:r>
              <a:rPr kumimoji="1" lang="en-US" altLang="zh-TW" baseline="0" dirty="0" smtClean="0"/>
              <a:t>switch</a:t>
            </a:r>
            <a:r>
              <a:rPr kumimoji="1" lang="zh-TW" altLang="en-US" baseline="0" dirty="0" smtClean="0"/>
              <a:t>結果比較</a:t>
            </a:r>
            <a:endParaRPr kumimoji="1" lang="en-US" altLang="zh-TW" baseline="0" dirty="0" smtClean="0"/>
          </a:p>
          <a:p>
            <a:endParaRPr kumimoji="1" lang="en-US" altLang="zh-TW" baseline="0" dirty="0" smtClean="0"/>
          </a:p>
          <a:p>
            <a:r>
              <a:rPr kumimoji="1" lang="zh-TW" altLang="en-US" baseline="0" dirty="0" smtClean="0"/>
              <a:t>我們的</a:t>
            </a:r>
            <a:r>
              <a:rPr kumimoji="1" lang="en-US" altLang="zh-TW" baseline="0" dirty="0" smtClean="0"/>
              <a:t>model</a:t>
            </a:r>
            <a:r>
              <a:rPr kumimoji="1" lang="zh-TW" altLang="en-US" baseline="0" dirty="0" smtClean="0"/>
              <a:t>有</a:t>
            </a:r>
            <a:r>
              <a:rPr kumimoji="1" lang="en-US" altLang="zh-TW" baseline="0" dirty="0" smtClean="0"/>
              <a:t>follow switch </a:t>
            </a:r>
            <a:r>
              <a:rPr kumimoji="1" lang="zh-TW" altLang="en-US" baseline="0" dirty="0" smtClean="0"/>
              <a:t>的結果跟趨勢</a:t>
            </a:r>
            <a:endParaRPr kumimoji="1"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34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5706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另外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 我們也用真實世界拿到的</a:t>
            </a:r>
            <a:r>
              <a:rPr kumimoji="1" lang="en-US" altLang="zh-TW" dirty="0" smtClean="0"/>
              <a:t>trace</a:t>
            </a:r>
            <a:r>
              <a:rPr kumimoji="1" lang="zh-TW" altLang="en-US" dirty="0" smtClean="0"/>
              <a:t>來測量並比較</a:t>
            </a:r>
            <a:r>
              <a:rPr kumimoji="1" lang="en-US" altLang="zh-TW" dirty="0" smtClean="0"/>
              <a:t>switch</a:t>
            </a:r>
            <a:r>
              <a:rPr kumimoji="1" lang="zh-TW" altLang="en-US" dirty="0" smtClean="0"/>
              <a:t>和</a:t>
            </a:r>
            <a:r>
              <a:rPr kumimoji="1" lang="en-US" altLang="zh-TW" dirty="0" smtClean="0"/>
              <a:t>model</a:t>
            </a:r>
            <a:r>
              <a:rPr kumimoji="1" lang="zh-TW" altLang="en-US" dirty="0" smtClean="0"/>
              <a:t>的差異多大</a:t>
            </a:r>
            <a:endParaRPr kumimoji="1" lang="en-US" altLang="zh-TW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en-US" altLang="zh-TW" dirty="0" smtClean="0"/>
              <a:t>Trace</a:t>
            </a:r>
            <a:r>
              <a:rPr kumimoji="1" lang="zh-TW" altLang="en-US" dirty="0" smtClean="0"/>
              <a:t>是從一個小型的</a:t>
            </a:r>
            <a:r>
              <a:rPr kumimoji="1" lang="en-US" altLang="zh-TW" dirty="0" smtClean="0"/>
              <a:t>education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organization capture</a:t>
            </a:r>
          </a:p>
          <a:p>
            <a:pPr marL="171450" indent="-171450">
              <a:buFont typeface="Symbol" charset="0"/>
              <a:buChar char=""/>
            </a:pPr>
            <a:r>
              <a:rPr kumimoji="1" lang="en-US" altLang="zh-TW" dirty="0" smtClean="0"/>
              <a:t>Education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site</a:t>
            </a:r>
            <a:r>
              <a:rPr kumimoji="1" lang="zh-TW" altLang="en-US" dirty="0" smtClean="0"/>
              <a:t> 有幾百個使用者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 收集到的</a:t>
            </a:r>
            <a:r>
              <a:rPr kumimoji="1" lang="en-US" altLang="zh-TW" dirty="0" smtClean="0"/>
              <a:t>trace</a:t>
            </a:r>
            <a:r>
              <a:rPr kumimoji="1" lang="zh-TW" altLang="en-US" dirty="0" smtClean="0"/>
              <a:t>有超過</a:t>
            </a:r>
            <a:r>
              <a:rPr kumimoji="1" lang="en-US" altLang="zh-TW" dirty="0" smtClean="0"/>
              <a:t>20</a:t>
            </a:r>
            <a:r>
              <a:rPr kumimoji="1" lang="zh-TW" altLang="en-US" dirty="0" smtClean="0"/>
              <a:t>萬個</a:t>
            </a:r>
            <a:r>
              <a:rPr kumimoji="1" lang="en-US" altLang="zh-TW" dirty="0" smtClean="0"/>
              <a:t>packets</a:t>
            </a:r>
          </a:p>
          <a:p>
            <a:pPr marL="171450" indent="-171450">
              <a:buFont typeface="Symbol" charset="0"/>
              <a:buChar char=""/>
            </a:pPr>
            <a:endParaRPr kumimoji="1" lang="en-US" altLang="zh-TW" dirty="0" smtClean="0"/>
          </a:p>
          <a:p>
            <a:pPr marL="0" indent="0">
              <a:buFont typeface="Symbol" charset="0"/>
              <a:buNone/>
            </a:pPr>
            <a:r>
              <a:rPr kumimoji="1" lang="zh-TW" altLang="en-US" dirty="0" smtClean="0"/>
              <a:t>我們每次都從這</a:t>
            </a:r>
            <a:r>
              <a:rPr kumimoji="1" lang="en-US" altLang="zh-TW" dirty="0" smtClean="0"/>
              <a:t>20</a:t>
            </a:r>
            <a:r>
              <a:rPr kumimoji="1" lang="zh-TW" altLang="en-US" dirty="0" smtClean="0"/>
              <a:t>萬個</a:t>
            </a:r>
            <a:r>
              <a:rPr kumimoji="1" lang="en-US" altLang="zh-TW" dirty="0" smtClean="0"/>
              <a:t>packets</a:t>
            </a:r>
            <a:r>
              <a:rPr kumimoji="1" lang="zh-TW" altLang="en-US" dirty="0" smtClean="0"/>
              <a:t> 隨機選取一個區間作為測量的</a:t>
            </a:r>
            <a:r>
              <a:rPr kumimoji="1" lang="en-US" altLang="zh-TW" dirty="0" smtClean="0"/>
              <a:t>trace</a:t>
            </a:r>
          </a:p>
          <a:p>
            <a:pPr marL="0" indent="0">
              <a:buFont typeface="Symbol" charset="0"/>
              <a:buNone/>
            </a:pPr>
            <a:r>
              <a:rPr kumimoji="1" lang="zh-TW" altLang="en-US" dirty="0" smtClean="0"/>
              <a:t>用不同數目的</a:t>
            </a:r>
            <a:r>
              <a:rPr kumimoji="1" lang="en-US" altLang="zh-TW" dirty="0" smtClean="0"/>
              <a:t>packets</a:t>
            </a:r>
            <a:r>
              <a:rPr kumimoji="1" lang="zh-TW" altLang="en-US" dirty="0" smtClean="0"/>
              <a:t>去做測量</a:t>
            </a:r>
            <a:endParaRPr kumimoji="1" lang="en-US" altLang="zh-TW" dirty="0" smtClean="0"/>
          </a:p>
          <a:p>
            <a:pPr marL="0" indent="0">
              <a:buFont typeface="Symbol" charset="0"/>
              <a:buNone/>
            </a:pPr>
            <a:r>
              <a:rPr kumimoji="1" lang="zh-TW" altLang="en-US" dirty="0" smtClean="0"/>
              <a:t>每個數目的</a:t>
            </a:r>
            <a:r>
              <a:rPr kumimoji="1" lang="en-US" altLang="zh-TW" dirty="0" smtClean="0"/>
              <a:t>packet</a:t>
            </a:r>
            <a:r>
              <a:rPr kumimoji="1" lang="zh-TW" altLang="en-US" dirty="0" smtClean="0"/>
              <a:t> 取了</a:t>
            </a:r>
            <a:r>
              <a:rPr kumimoji="1" lang="en-US" altLang="zh-TW" dirty="0" smtClean="0"/>
              <a:t>16</a:t>
            </a:r>
            <a:r>
              <a:rPr kumimoji="1" lang="zh-TW" altLang="en-US" dirty="0" smtClean="0"/>
              <a:t>個不同的區間作為測量</a:t>
            </a:r>
            <a:r>
              <a:rPr kumimoji="1" lang="en-US" altLang="zh-TW" dirty="0" smtClean="0"/>
              <a:t>trace</a:t>
            </a:r>
          </a:p>
          <a:p>
            <a:pPr marL="0" indent="0">
              <a:buFont typeface="Symbol" charset="0"/>
              <a:buNone/>
            </a:pPr>
            <a:endParaRPr kumimoji="1" lang="en-US" altLang="zh-TW" dirty="0" smtClean="0"/>
          </a:p>
          <a:p>
            <a:pPr marL="0" indent="0">
              <a:buFont typeface="Symbol" charset="0"/>
              <a:buNone/>
            </a:pPr>
            <a:r>
              <a:rPr kumimoji="1" lang="zh-TW" altLang="en-US" dirty="0" smtClean="0"/>
              <a:t>結果圖顯示不同</a:t>
            </a:r>
            <a:r>
              <a:rPr kumimoji="1" lang="en-US" altLang="zh-TW" dirty="0" smtClean="0"/>
              <a:t>number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packets,</a:t>
            </a:r>
            <a:r>
              <a:rPr kumimoji="1" lang="zh-TW" altLang="en-US" dirty="0" smtClean="0"/>
              <a:t> 得到的</a:t>
            </a:r>
            <a:r>
              <a:rPr kumimoji="1" lang="en-US" altLang="zh-TW" dirty="0" smtClean="0"/>
              <a:t>mean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error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rate</a:t>
            </a:r>
          </a:p>
          <a:p>
            <a:pPr marL="0" indent="0">
              <a:buFont typeface="Symbol" charset="0"/>
              <a:buNone/>
            </a:pPr>
            <a:r>
              <a:rPr kumimoji="1" lang="zh-TW" altLang="en-US" dirty="0" smtClean="0"/>
              <a:t>那</a:t>
            </a:r>
            <a:r>
              <a:rPr kumimoji="1" lang="en-US" altLang="zh-TW" dirty="0" smtClean="0"/>
              <a:t>pica8</a:t>
            </a:r>
            <a:r>
              <a:rPr kumimoji="1" lang="zh-TW" altLang="en-US" dirty="0" smtClean="0"/>
              <a:t>和</a:t>
            </a:r>
            <a:r>
              <a:rPr kumimoji="1" lang="en-US" altLang="zh-TW" dirty="0" err="1" smtClean="0"/>
              <a:t>ovs</a:t>
            </a:r>
            <a:r>
              <a:rPr kumimoji="1" lang="zh-TW" altLang="en-US" dirty="0" smtClean="0"/>
              <a:t>的</a:t>
            </a:r>
            <a:r>
              <a:rPr kumimoji="1" lang="en-US" altLang="zh-TW" dirty="0" smtClean="0"/>
              <a:t>error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rates</a:t>
            </a:r>
            <a:r>
              <a:rPr kumimoji="1" lang="zh-TW" altLang="en-US" dirty="0" smtClean="0"/>
              <a:t> 大部分在</a:t>
            </a:r>
            <a:r>
              <a:rPr kumimoji="1" lang="en-US" altLang="zh-TW" dirty="0" smtClean="0"/>
              <a:t>20%</a:t>
            </a:r>
            <a:r>
              <a:rPr kumimoji="1" lang="zh-TW" altLang="en-US" dirty="0" smtClean="0"/>
              <a:t>以下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35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402472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baseline="0" dirty="0" smtClean="0"/>
              <a:t>如圖顯示</a:t>
            </a:r>
            <a:r>
              <a:rPr kumimoji="1" lang="en-US" altLang="zh-TW" baseline="0" dirty="0" smtClean="0"/>
              <a:t>emulator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design,</a:t>
            </a:r>
            <a:r>
              <a:rPr kumimoji="1" lang="zh-TW" altLang="en-US" baseline="0" dirty="0" smtClean="0"/>
              <a:t> 紅色區塊是我們加到</a:t>
            </a:r>
            <a:r>
              <a:rPr kumimoji="1" lang="en-US" altLang="zh-TW" baseline="0" dirty="0" err="1" smtClean="0"/>
              <a:t>openvswitch</a:t>
            </a:r>
            <a:r>
              <a:rPr kumimoji="1" lang="zh-TW" altLang="en-US" baseline="0" dirty="0" smtClean="0"/>
              <a:t>的部分</a:t>
            </a:r>
            <a:endParaRPr kumimoji="1" lang="en-US" altLang="zh-TW" baseline="0" dirty="0" smtClean="0"/>
          </a:p>
          <a:p>
            <a:pPr marL="228600" indent="-228600">
              <a:buAutoNum type="arabicPeriod"/>
            </a:pPr>
            <a:r>
              <a:rPr kumimoji="1" lang="zh-TW" altLang="en-US" baseline="0" dirty="0" smtClean="0"/>
              <a:t>因為</a:t>
            </a:r>
            <a:r>
              <a:rPr kumimoji="1" lang="en-US" altLang="zh-TW" baseline="0" dirty="0" smtClean="0"/>
              <a:t>controller/switch</a:t>
            </a:r>
            <a:r>
              <a:rPr kumimoji="1" lang="zh-TW" altLang="en-US" baseline="0" dirty="0" smtClean="0"/>
              <a:t>之間會有各種</a:t>
            </a:r>
            <a:r>
              <a:rPr kumimoji="1" lang="en-US" altLang="zh-TW" baseline="0" dirty="0" smtClean="0"/>
              <a:t>message</a:t>
            </a:r>
            <a:r>
              <a:rPr kumimoji="1" lang="zh-TW" altLang="en-US" baseline="0" dirty="0" smtClean="0"/>
              <a:t>交換</a:t>
            </a:r>
            <a:r>
              <a:rPr kumimoji="1" lang="en-US" altLang="zh-TW" baseline="0" dirty="0" smtClean="0"/>
              <a:t> (1click),</a:t>
            </a:r>
            <a:r>
              <a:rPr kumimoji="1" lang="zh-TW" altLang="en-US" baseline="0" dirty="0" smtClean="0"/>
              <a:t> </a:t>
            </a:r>
            <a:r>
              <a:rPr kumimoji="1" lang="zh-TW" altLang="zh-TW" baseline="0" dirty="0" smtClean="0"/>
              <a:t>d</a:t>
            </a:r>
            <a:r>
              <a:rPr kumimoji="1" lang="en-US" altLang="zh-TW" baseline="0" dirty="0" err="1" smtClean="0"/>
              <a:t>etector</a:t>
            </a:r>
            <a:r>
              <a:rPr kumimoji="1" lang="zh-TW" altLang="en-US" baseline="0" dirty="0" smtClean="0"/>
              <a:t> 負責將 </a:t>
            </a:r>
            <a:r>
              <a:rPr kumimoji="1" lang="en-US" altLang="zh-TW" baseline="0" dirty="0" smtClean="0"/>
              <a:t>flow_mod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event </a:t>
            </a:r>
            <a:r>
              <a:rPr kumimoji="1" lang="zh-TW" altLang="en-US" baseline="0" dirty="0" smtClean="0"/>
              <a:t>挑出放到</a:t>
            </a:r>
            <a:r>
              <a:rPr kumimoji="1" lang="en-US" altLang="zh-TW" baseline="0" dirty="0" smtClean="0"/>
              <a:t>event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queue (2click)</a:t>
            </a:r>
          </a:p>
          <a:p>
            <a:pPr marL="228600" indent="-228600">
              <a:buAutoNum type="arabicPeriod"/>
            </a:pPr>
            <a:r>
              <a:rPr kumimoji="1" lang="en-US" altLang="zh-TW" baseline="0" dirty="0" smtClean="0"/>
              <a:t>Handler</a:t>
            </a:r>
            <a:r>
              <a:rPr kumimoji="1" lang="zh-TW" altLang="en-US" baseline="0" dirty="0" smtClean="0"/>
              <a:t>從</a:t>
            </a:r>
            <a:r>
              <a:rPr kumimoji="1" lang="en-US" altLang="zh-TW" baseline="0" dirty="0" smtClean="0"/>
              <a:t>event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queue</a:t>
            </a:r>
            <a:r>
              <a:rPr kumimoji="1" lang="zh-TW" altLang="en-US" baseline="0" dirty="0" smtClean="0"/>
              <a:t>裡取得</a:t>
            </a:r>
            <a:r>
              <a:rPr kumimoji="1" lang="en-US" altLang="zh-TW" baseline="0" dirty="0" smtClean="0"/>
              <a:t>flow</a:t>
            </a:r>
            <a:r>
              <a:rPr kumimoji="1" lang="zh-TW" altLang="en-US" baseline="0" dirty="0" smtClean="0"/>
              <a:t>_</a:t>
            </a:r>
            <a:r>
              <a:rPr kumimoji="1" lang="en-US" altLang="zh-TW" baseline="0" dirty="0" smtClean="0"/>
              <a:t>mod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event</a:t>
            </a:r>
            <a:r>
              <a:rPr kumimoji="1" lang="zh-TW" altLang="en-US" baseline="0" dirty="0" smtClean="0"/>
              <a:t> 然後處理</a:t>
            </a:r>
            <a:r>
              <a:rPr kumimoji="1" lang="en-US" altLang="zh-TW" baseline="0" dirty="0" smtClean="0"/>
              <a:t> (3click)</a:t>
            </a:r>
          </a:p>
          <a:p>
            <a:pPr marL="228600" indent="-228600">
              <a:buAutoNum type="arabicPeriod"/>
            </a:pPr>
            <a:r>
              <a:rPr kumimoji="1" lang="en-US" altLang="zh-TW" baseline="0" dirty="0" smtClean="0"/>
              <a:t>Clock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time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manager</a:t>
            </a:r>
            <a:r>
              <a:rPr kumimoji="1" lang="zh-TW" altLang="en-US" baseline="0" dirty="0" smtClean="0"/>
              <a:t>負責根據不同的</a:t>
            </a:r>
            <a:r>
              <a:rPr kumimoji="1" lang="en-US" altLang="zh-TW" baseline="0" dirty="0" smtClean="0"/>
              <a:t>switch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states</a:t>
            </a:r>
            <a:r>
              <a:rPr kumimoji="1" lang="zh-TW" altLang="en-US" baseline="0" dirty="0" smtClean="0"/>
              <a:t>和</a:t>
            </a:r>
            <a:r>
              <a:rPr kumimoji="1" lang="en-US" altLang="zh-TW" baseline="0" dirty="0" smtClean="0"/>
              <a:t>parameter</a:t>
            </a:r>
            <a:r>
              <a:rPr kumimoji="1" lang="zh-TW" altLang="en-US" baseline="0" dirty="0" smtClean="0"/>
              <a:t>計算</a:t>
            </a:r>
            <a:r>
              <a:rPr kumimoji="1" lang="en-US" altLang="zh-TW" baseline="0" dirty="0" smtClean="0"/>
              <a:t>model</a:t>
            </a:r>
            <a:r>
              <a:rPr kumimoji="1" lang="zh-TW" altLang="en-US" baseline="0" dirty="0" smtClean="0"/>
              <a:t>e</a:t>
            </a:r>
            <a:r>
              <a:rPr kumimoji="1" lang="en-US" altLang="zh-TW" baseline="0" dirty="0" smtClean="0"/>
              <a:t>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time</a:t>
            </a:r>
            <a:r>
              <a:rPr kumimoji="1" lang="zh-TW" altLang="en-US" baseline="0" dirty="0" smtClean="0"/>
              <a:t>然後調整時間</a:t>
            </a:r>
            <a:r>
              <a:rPr kumimoji="1" lang="en-US" altLang="zh-TW" baseline="0" dirty="0" smtClean="0"/>
              <a:t> (4click)</a:t>
            </a:r>
          </a:p>
          <a:p>
            <a:pPr marL="228600" indent="-228600">
              <a:buAutoNum type="arabicPeriod"/>
            </a:pPr>
            <a:r>
              <a:rPr kumimoji="1" lang="en-US" altLang="zh-TW" baseline="0" dirty="0" smtClean="0"/>
              <a:t>Switch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state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err="1" smtClean="0"/>
              <a:t>maintener</a:t>
            </a:r>
            <a:r>
              <a:rPr kumimoji="1" lang="zh-TW" altLang="en-US" baseline="0" dirty="0" smtClean="0"/>
              <a:t>要</a:t>
            </a:r>
            <a:r>
              <a:rPr kumimoji="1" lang="zh-TW" altLang="zh-TW" baseline="0" dirty="0" smtClean="0"/>
              <a:t>u</a:t>
            </a:r>
            <a:r>
              <a:rPr kumimoji="1" lang="en-US" altLang="zh-TW" baseline="0" dirty="0" err="1" smtClean="0"/>
              <a:t>pdate</a:t>
            </a:r>
            <a:r>
              <a:rPr kumimoji="1" lang="en-US" altLang="zh-TW" baseline="0" dirty="0" smtClean="0"/>
              <a:t> switch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states</a:t>
            </a:r>
            <a:r>
              <a:rPr kumimoji="1" lang="zh-TW" altLang="en-US" baseline="0" dirty="0" smtClean="0"/>
              <a:t> 像是</a:t>
            </a:r>
            <a:r>
              <a:rPr kumimoji="1" lang="en-US" altLang="zh-TW" baseline="0" dirty="0" smtClean="0"/>
              <a:t>existing</a:t>
            </a:r>
            <a:r>
              <a:rPr kumimoji="1" lang="zh-TW" altLang="en-US" baseline="0" dirty="0" smtClean="0"/>
              <a:t> </a:t>
            </a:r>
            <a:r>
              <a:rPr kumimoji="1" lang="zh-TW" altLang="zh-TW" baseline="0" dirty="0" smtClean="0"/>
              <a:t>f</a:t>
            </a:r>
            <a:r>
              <a:rPr kumimoji="1" lang="en-US" altLang="zh-TW" baseline="0" dirty="0" smtClean="0"/>
              <a:t>low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size,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priority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distribution (5click)</a:t>
            </a:r>
          </a:p>
          <a:p>
            <a:pPr marL="228600" indent="-228600">
              <a:buAutoNum type="arabicPeriod"/>
            </a:pPr>
            <a:r>
              <a:rPr kumimoji="1" lang="en-US" altLang="zh-TW" baseline="0" dirty="0" smtClean="0"/>
              <a:t>Statistic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reporter</a:t>
            </a:r>
            <a:r>
              <a:rPr kumimoji="1" lang="zh-TW" altLang="en-US" baseline="0" dirty="0" smtClean="0"/>
              <a:t>會將每個</a:t>
            </a:r>
            <a:r>
              <a:rPr kumimoji="1" lang="en-US" altLang="zh-TW" baseline="0" dirty="0" smtClean="0"/>
              <a:t>command</a:t>
            </a:r>
            <a:r>
              <a:rPr kumimoji="1" lang="zh-TW" altLang="en-US" baseline="0" dirty="0" smtClean="0"/>
              <a:t> 的資訊和</a:t>
            </a:r>
            <a:r>
              <a:rPr kumimoji="1" lang="en-US" altLang="zh-TW" baseline="0" dirty="0" smtClean="0"/>
              <a:t>delay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time</a:t>
            </a:r>
            <a:r>
              <a:rPr kumimoji="1" lang="zh-TW" altLang="en-US" baseline="0" dirty="0" smtClean="0"/>
              <a:t>記錄到</a:t>
            </a:r>
            <a:r>
              <a:rPr kumimoji="1" lang="en-US" altLang="zh-TW" baseline="0" dirty="0" smtClean="0"/>
              <a:t>file</a:t>
            </a:r>
            <a:r>
              <a:rPr kumimoji="1" lang="zh-TW" altLang="en-US" baseline="0" dirty="0" smtClean="0"/>
              <a:t>裡</a:t>
            </a:r>
            <a:r>
              <a:rPr kumimoji="1" lang="en-US" altLang="zh-TW" baseline="0" dirty="0" smtClean="0"/>
              <a:t> (6click)</a:t>
            </a:r>
          </a:p>
          <a:p>
            <a:pPr marL="0" indent="0">
              <a:buNone/>
            </a:pPr>
            <a:endParaRPr kumimoji="1"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37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28051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charset="0"/>
              <a:buChar char=""/>
            </a:pPr>
            <a:r>
              <a:rPr kumimoji="1" lang="en-US" altLang="zh-TW" dirty="0" smtClean="0"/>
              <a:t>E</a:t>
            </a:r>
            <a:r>
              <a:rPr kumimoji="1" lang="en-US" altLang="zh-TW" dirty="0" smtClean="0"/>
              <a:t>valuation</a:t>
            </a:r>
            <a:r>
              <a:rPr kumimoji="1" lang="zh-TW" altLang="en-US" dirty="0" smtClean="0"/>
              <a:t> 的部分跑了</a:t>
            </a:r>
            <a:r>
              <a:rPr kumimoji="1" lang="zh-TW" altLang="zh-TW" dirty="0" smtClean="0"/>
              <a:t> </a:t>
            </a:r>
            <a:r>
              <a:rPr kumimoji="1" lang="en-US" altLang="zh-TW" dirty="0" smtClean="0"/>
              <a:t>I</a:t>
            </a:r>
            <a:r>
              <a:rPr kumimoji="1" lang="en-US" altLang="zh-TW" dirty="0" smtClean="0"/>
              <a:t>nsertion/modification</a:t>
            </a:r>
            <a:r>
              <a:rPr kumimoji="1" lang="zh-TW" altLang="en-US" dirty="0" smtClean="0"/>
              <a:t>/</a:t>
            </a:r>
            <a:r>
              <a:rPr kumimoji="1" lang="en-US" altLang="zh-TW" dirty="0" smtClean="0"/>
              <a:t>deletion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test</a:t>
            </a:r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dirty="0" smtClean="0"/>
              <a:t>比較</a:t>
            </a:r>
            <a:r>
              <a:rPr kumimoji="1" lang="en-US" altLang="zh-TW" dirty="0" smtClean="0"/>
              <a:t>Pica8,</a:t>
            </a:r>
            <a:r>
              <a:rPr kumimoji="1" lang="zh-TW" altLang="en-US" dirty="0" smtClean="0"/>
              <a:t> Ｍ</a:t>
            </a:r>
            <a:r>
              <a:rPr kumimoji="1" lang="en-US" altLang="zh-TW" dirty="0" err="1" smtClean="0"/>
              <a:t>ininet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 和</a:t>
            </a:r>
            <a:r>
              <a:rPr kumimoji="1" lang="en-US" altLang="zh-TW" dirty="0" smtClean="0"/>
              <a:t>modified</a:t>
            </a:r>
            <a:r>
              <a:rPr kumimoji="1" lang="zh-TW" altLang="en-US" dirty="0" smtClean="0"/>
              <a:t> </a:t>
            </a:r>
            <a:r>
              <a:rPr kumimoji="1" lang="en-US" altLang="zh-TW" dirty="0" err="1" smtClean="0"/>
              <a:t>Mininet</a:t>
            </a:r>
            <a:r>
              <a:rPr kumimoji="1" lang="zh-TW" altLang="en-US" dirty="0" smtClean="0"/>
              <a:t>的結果</a:t>
            </a:r>
            <a:endParaRPr kumimoji="1" lang="en-US" altLang="zh-TW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en-US" altLang="zh-TW" dirty="0" smtClean="0"/>
              <a:t>Performance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accuracy</a:t>
            </a:r>
            <a:r>
              <a:rPr kumimoji="1" lang="zh-TW" altLang="en-US" dirty="0" smtClean="0"/>
              <a:t>比起原本的</a:t>
            </a:r>
            <a:r>
              <a:rPr kumimoji="1" lang="zh-TW" altLang="zh-TW" dirty="0" smtClean="0"/>
              <a:t>M</a:t>
            </a:r>
            <a:r>
              <a:rPr kumimoji="1" lang="en-US" altLang="zh-TW" dirty="0" err="1" smtClean="0"/>
              <a:t>ininet</a:t>
            </a:r>
            <a:r>
              <a:rPr kumimoji="1" lang="zh-TW" altLang="en-US" dirty="0" smtClean="0"/>
              <a:t>好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 且結果很貼近</a:t>
            </a:r>
            <a:r>
              <a:rPr kumimoji="1" lang="zh-TW" altLang="zh-TW" dirty="0" smtClean="0"/>
              <a:t>P</a:t>
            </a:r>
            <a:r>
              <a:rPr kumimoji="1" lang="en-US" altLang="zh-TW" dirty="0" smtClean="0"/>
              <a:t>ica8</a:t>
            </a:r>
            <a:r>
              <a:rPr kumimoji="1" lang="zh-TW" altLang="en-US" dirty="0" smtClean="0"/>
              <a:t>的結果</a:t>
            </a:r>
            <a:endParaRPr kumimoji="1" lang="en-US" altLang="zh-TW" dirty="0" smtClean="0"/>
          </a:p>
          <a:p>
            <a:pPr marL="171450" indent="-171450">
              <a:buFont typeface="Symbol" charset="0"/>
              <a:buChar char=""/>
            </a:pPr>
            <a:endParaRPr kumimoji="1" lang="en-US" altLang="zh-TW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dirty="0" smtClean="0"/>
              <a:t>這裡顯示了</a:t>
            </a:r>
            <a:r>
              <a:rPr kumimoji="1" lang="en-US" altLang="zh-TW" dirty="0" smtClean="0"/>
              <a:t>insertion,</a:t>
            </a:r>
            <a:r>
              <a:rPr kumimoji="1" lang="zh-TW" altLang="en-US" dirty="0" smtClean="0"/>
              <a:t> 和</a:t>
            </a:r>
            <a:r>
              <a:rPr kumimoji="1" lang="en-US" altLang="zh-TW" dirty="0" smtClean="0"/>
              <a:t>modification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test</a:t>
            </a:r>
            <a:r>
              <a:rPr kumimoji="1" lang="zh-TW" altLang="en-US" dirty="0" smtClean="0"/>
              <a:t>結果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38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985652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還有</a:t>
            </a:r>
            <a:r>
              <a:rPr kumimoji="1" lang="en-US" altLang="zh-TW" dirty="0" smtClean="0"/>
              <a:t>d</a:t>
            </a:r>
            <a:r>
              <a:rPr kumimoji="1" lang="en-US" altLang="zh-TW" dirty="0" smtClean="0"/>
              <a:t>eletion</a:t>
            </a:r>
            <a:r>
              <a:rPr kumimoji="1" lang="zh-TW" altLang="en-US" dirty="0" smtClean="0"/>
              <a:t> 結果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39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955776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40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1844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佈</a:t>
            </a:r>
            <a:r>
              <a:rPr kumimoji="1" lang="zh-TW" altLang="en-US" baseline="0" dirty="0" smtClean="0"/>
              <a:t>建</a:t>
            </a:r>
            <a:r>
              <a:rPr kumimoji="1" lang="en-US" altLang="zh-TW" baseline="0" dirty="0" smtClean="0"/>
              <a:t> </a:t>
            </a:r>
            <a:r>
              <a:rPr kumimoji="1" lang="en-US" altLang="zh-TW" baseline="0" dirty="0" err="1" smtClean="0"/>
              <a:t>testbed</a:t>
            </a:r>
            <a:r>
              <a:rPr kumimoji="1" lang="en-US" altLang="zh-TW" baseline="0" dirty="0" smtClean="0"/>
              <a:t> </a:t>
            </a:r>
            <a:r>
              <a:rPr kumimoji="1" lang="zh-TW" altLang="en-US" baseline="0" dirty="0" smtClean="0"/>
              <a:t>需要花錢買設備而</a:t>
            </a:r>
            <a:r>
              <a:rPr kumimoji="1" lang="en-US" altLang="zh-TW" baseline="0" dirty="0" smtClean="0"/>
              <a:t> </a:t>
            </a:r>
            <a:r>
              <a:rPr kumimoji="1" lang="en-US" altLang="zh-TW" baseline="0" dirty="0" err="1" smtClean="0"/>
              <a:t>openflow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switch</a:t>
            </a:r>
            <a:r>
              <a:rPr kumimoji="1" lang="zh-TW" altLang="en-US" baseline="0" dirty="0" smtClean="0"/>
              <a:t>又相當貴</a:t>
            </a:r>
            <a:r>
              <a:rPr kumimoji="1" lang="zh-TW" altLang="en-US" dirty="0" smtClean="0"/>
              <a:t>且需要很多人力來部署網路</a:t>
            </a:r>
            <a:endParaRPr kumimoji="1" lang="en-US" altLang="zh-TW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dirty="0" smtClean="0"/>
              <a:t>而且部署會碰到許多問題需要再花更多時間調整</a:t>
            </a:r>
            <a:endParaRPr kumimoji="1" lang="en-US" altLang="zh-TW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en-US" altLang="zh-TW" dirty="0" smtClean="0"/>
              <a:t>To save some time:</a:t>
            </a:r>
            <a:r>
              <a:rPr kumimoji="1" lang="zh-TW" altLang="en-US" dirty="0" smtClean="0"/>
              <a:t> 事先在模擬的環境下先確認是否可行</a:t>
            </a:r>
            <a:endParaRPr kumimoji="1" lang="en-US" altLang="zh-TW" dirty="0" smtClean="0"/>
          </a:p>
          <a:p>
            <a:pPr marL="171450" indent="-171450">
              <a:buFont typeface="Symbol" charset="0"/>
              <a:buChar char=""/>
            </a:pPr>
            <a:endParaRPr kumimoji="1" lang="en-US" altLang="zh-TW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dirty="0" smtClean="0"/>
              <a:t>在這篇</a:t>
            </a:r>
            <a:r>
              <a:rPr kumimoji="1" lang="en-US" altLang="zh-TW" dirty="0" smtClean="0"/>
              <a:t>thesis,</a:t>
            </a:r>
            <a:r>
              <a:rPr kumimoji="1" lang="zh-TW" altLang="en-US" dirty="0" smtClean="0"/>
              <a:t> 我們認為</a:t>
            </a:r>
            <a:r>
              <a:rPr kumimoji="1" lang="en-US" altLang="zh-TW" dirty="0" smtClean="0"/>
              <a:t>control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plane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performance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(</a:t>
            </a:r>
            <a:r>
              <a:rPr kumimoji="1" lang="zh-TW" altLang="en-US" dirty="0" smtClean="0"/>
              <a:t>如</a:t>
            </a:r>
            <a:r>
              <a:rPr kumimoji="1" lang="en-US" altLang="zh-TW" dirty="0" smtClean="0"/>
              <a:t>:flow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table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update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delay)</a:t>
            </a:r>
            <a:r>
              <a:rPr kumimoji="1" lang="zh-TW" altLang="en-US" dirty="0" smtClean="0"/>
              <a:t> 和 </a:t>
            </a:r>
            <a:r>
              <a:rPr kumimoji="1" lang="en-US" altLang="zh-TW" dirty="0" smtClean="0"/>
              <a:t>data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plane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performance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(</a:t>
            </a:r>
            <a:r>
              <a:rPr kumimoji="1" lang="zh-TW" altLang="en-US" dirty="0" smtClean="0"/>
              <a:t>如</a:t>
            </a:r>
            <a:r>
              <a:rPr kumimoji="1" lang="en-US" altLang="zh-TW" dirty="0" smtClean="0"/>
              <a:t>: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packet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forwarding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delay)</a:t>
            </a:r>
            <a:r>
              <a:rPr kumimoji="1" lang="en-US" altLang="zh-TW" baseline="0" dirty="0" smtClean="0"/>
              <a:t> </a:t>
            </a:r>
            <a:r>
              <a:rPr kumimoji="1" lang="zh-TW" altLang="en-US" baseline="0" dirty="0" smtClean="0"/>
              <a:t>都會影響到</a:t>
            </a:r>
            <a:r>
              <a:rPr kumimoji="1" lang="en-US" altLang="zh-TW" baseline="0" dirty="0" smtClean="0"/>
              <a:t>network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system</a:t>
            </a:r>
            <a:r>
              <a:rPr kumimoji="1" lang="zh-TW" altLang="en-US" baseline="0" dirty="0" smtClean="0"/>
              <a:t> 的效能，都很重要</a:t>
            </a:r>
            <a:endParaRPr kumimoji="1" lang="en-US" altLang="zh-TW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dirty="0" smtClean="0"/>
              <a:t>但是大部分的 </a:t>
            </a:r>
            <a:r>
              <a:rPr kumimoji="1" lang="zh-TW" altLang="zh-TW" dirty="0" smtClean="0"/>
              <a:t>e</a:t>
            </a:r>
            <a:r>
              <a:rPr kumimoji="1" lang="en-US" altLang="zh-TW" dirty="0" err="1" smtClean="0"/>
              <a:t>mulators</a:t>
            </a:r>
            <a:r>
              <a:rPr kumimoji="1" lang="zh-TW" altLang="en-US" dirty="0" smtClean="0"/>
              <a:t> 都較重視 </a:t>
            </a:r>
            <a:r>
              <a:rPr kumimoji="1" lang="en-US" altLang="zh-TW" dirty="0" smtClean="0"/>
              <a:t>data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plane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performances</a:t>
            </a:r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dirty="0" smtClean="0"/>
              <a:t>而且也沒有考慮到不同廠牌的 </a:t>
            </a:r>
            <a:r>
              <a:rPr kumimoji="1" lang="en-US" altLang="zh-TW" dirty="0" smtClean="0"/>
              <a:t>switch</a:t>
            </a:r>
            <a:r>
              <a:rPr kumimoji="1" lang="zh-TW" altLang="en-US" dirty="0" smtClean="0"/>
              <a:t> 不同的實作方式，在效能也會有差異</a:t>
            </a:r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65523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0"/>
              <a:buChar char=""/>
              <a:tabLst/>
              <a:defRPr/>
            </a:pPr>
            <a:r>
              <a:rPr kumimoji="1" lang="zh-TW" altLang="en-US" sz="1200" dirty="0" smtClean="0"/>
              <a:t>所以我們的目標是</a:t>
            </a:r>
            <a:endParaRPr kumimoji="1" lang="en-US" altLang="zh-TW" sz="1200" dirty="0" smtClean="0"/>
          </a:p>
          <a:p>
            <a:pPr marL="0" indent="0">
              <a:buFont typeface="Symbol" charset="0"/>
              <a:buNone/>
            </a:pPr>
            <a:r>
              <a:rPr kumimoji="1" lang="en-US" altLang="zh-TW" sz="1200" dirty="0" smtClean="0"/>
              <a:t>1.</a:t>
            </a:r>
            <a:r>
              <a:rPr kumimoji="1" lang="zh-TW" altLang="en-US" sz="1200" dirty="0" smtClean="0"/>
              <a:t> 開發一個可以提供準確的</a:t>
            </a:r>
            <a:r>
              <a:rPr kumimoji="1" lang="en-US" altLang="zh-TW" sz="1200" dirty="0" smtClean="0"/>
              <a:t> control</a:t>
            </a:r>
            <a:r>
              <a:rPr kumimoji="1" lang="zh-TW" altLang="en-US" sz="1200" dirty="0" smtClean="0"/>
              <a:t> </a:t>
            </a:r>
            <a:r>
              <a:rPr kumimoji="1" lang="en-US" altLang="zh-TW" sz="1200" dirty="0" smtClean="0"/>
              <a:t>plane</a:t>
            </a:r>
            <a:r>
              <a:rPr kumimoji="1" lang="zh-TW" altLang="en-US" sz="1200" dirty="0" smtClean="0"/>
              <a:t> </a:t>
            </a:r>
            <a:r>
              <a:rPr kumimoji="1" lang="en-US" altLang="zh-TW" sz="1200" dirty="0" smtClean="0"/>
              <a:t>and</a:t>
            </a:r>
            <a:r>
              <a:rPr kumimoji="1" lang="zh-TW" altLang="en-US" sz="1200" dirty="0" smtClean="0"/>
              <a:t> </a:t>
            </a:r>
            <a:r>
              <a:rPr kumimoji="1" lang="en-US" altLang="zh-TW" sz="1200" dirty="0" smtClean="0"/>
              <a:t>data</a:t>
            </a:r>
            <a:r>
              <a:rPr kumimoji="1" lang="zh-TW" altLang="en-US" sz="1200" dirty="0" smtClean="0"/>
              <a:t> </a:t>
            </a:r>
            <a:r>
              <a:rPr kumimoji="1" lang="en-US" altLang="zh-TW" sz="1200" dirty="0" smtClean="0"/>
              <a:t>performance</a:t>
            </a:r>
            <a:r>
              <a:rPr kumimoji="1" lang="zh-TW" altLang="en-US" sz="1200" dirty="0" smtClean="0"/>
              <a:t>的</a:t>
            </a:r>
            <a:r>
              <a:rPr kumimoji="1" lang="en-US" altLang="zh-TW" sz="1200" dirty="0" smtClean="0"/>
              <a:t>emulator</a:t>
            </a:r>
          </a:p>
          <a:p>
            <a:pPr marL="0" indent="0">
              <a:buFont typeface="Symbol" charset="0"/>
              <a:buNone/>
            </a:pPr>
            <a:r>
              <a:rPr kumimoji="1" lang="zh-TW" altLang="zh-TW" sz="1200" dirty="0" smtClean="0"/>
              <a:t>2</a:t>
            </a:r>
            <a:r>
              <a:rPr kumimoji="1" lang="en-US" altLang="zh-TW" sz="1200" dirty="0" smtClean="0"/>
              <a:t>.</a:t>
            </a:r>
            <a:r>
              <a:rPr kumimoji="1" lang="zh-TW" altLang="en-US" sz="1200" dirty="0" smtClean="0"/>
              <a:t> 並且會考慮市面上不同的廠牌的</a:t>
            </a:r>
            <a:r>
              <a:rPr kumimoji="1" lang="zh-TW" altLang="zh-TW" sz="1200" dirty="0" smtClean="0"/>
              <a:t>s</a:t>
            </a:r>
            <a:r>
              <a:rPr kumimoji="1" lang="en-US" altLang="zh-TW" sz="1200" dirty="0" smtClean="0"/>
              <a:t>witch</a:t>
            </a:r>
            <a:r>
              <a:rPr kumimoji="1" lang="zh-TW" altLang="en-US" sz="1200" dirty="0" smtClean="0"/>
              <a:t>的效能差異</a:t>
            </a:r>
            <a:endParaRPr kumimoji="1" lang="en-US" altLang="zh-TW" sz="1200" dirty="0" smtClean="0"/>
          </a:p>
          <a:p>
            <a:endParaRPr kumimoji="1" lang="en-US" altLang="zh-TW" sz="1200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zh-TW" altLang="en-US" sz="1200" dirty="0" smtClean="0"/>
              <a:t>我們的步驟如圖所示</a:t>
            </a:r>
            <a:endParaRPr kumimoji="1" lang="en-US" altLang="zh-TW" sz="1200" dirty="0" smtClean="0"/>
          </a:p>
          <a:p>
            <a:r>
              <a:rPr kumimoji="1" lang="en-US" altLang="zh-TW" sz="1200" dirty="0" smtClean="0"/>
              <a:t>1.</a:t>
            </a:r>
            <a:r>
              <a:rPr kumimoji="1" lang="zh-TW" altLang="en-US" sz="1200" dirty="0" smtClean="0"/>
              <a:t> 首先我們會設計一組測量</a:t>
            </a:r>
            <a:r>
              <a:rPr kumimoji="1" lang="en-US" altLang="zh-TW" sz="1200" dirty="0" smtClean="0"/>
              <a:t> switch</a:t>
            </a:r>
            <a:r>
              <a:rPr kumimoji="1" lang="zh-TW" altLang="en-US" sz="1200" dirty="0" smtClean="0"/>
              <a:t> </a:t>
            </a:r>
            <a:r>
              <a:rPr kumimoji="1" lang="en-US" altLang="zh-TW" sz="1200" dirty="0" smtClean="0"/>
              <a:t>performance </a:t>
            </a:r>
            <a:r>
              <a:rPr kumimoji="1" lang="zh-TW" altLang="en-US" sz="1200" dirty="0" smtClean="0"/>
              <a:t>的實驗</a:t>
            </a:r>
            <a:endParaRPr kumimoji="1" lang="en-US" altLang="zh-TW" sz="1200" dirty="0" smtClean="0"/>
          </a:p>
          <a:p>
            <a:r>
              <a:rPr kumimoji="1" lang="en-US" altLang="zh-TW" sz="1200" dirty="0" smtClean="0"/>
              <a:t>2.</a:t>
            </a:r>
            <a:r>
              <a:rPr kumimoji="1" lang="zh-TW" altLang="en-US" sz="1200" dirty="0" smtClean="0"/>
              <a:t> 藉由測量的結果提出</a:t>
            </a:r>
            <a:r>
              <a:rPr kumimoji="1" lang="en-US" altLang="zh-TW" sz="1200" dirty="0" smtClean="0"/>
              <a:t> performance</a:t>
            </a:r>
            <a:r>
              <a:rPr kumimoji="1" lang="zh-TW" altLang="en-US" sz="1200" dirty="0" smtClean="0"/>
              <a:t> </a:t>
            </a:r>
            <a:r>
              <a:rPr kumimoji="1" lang="en-US" altLang="zh-TW" sz="1200" dirty="0" smtClean="0"/>
              <a:t>model </a:t>
            </a:r>
            <a:r>
              <a:rPr kumimoji="1" lang="zh-TW" altLang="en-US" sz="1200" dirty="0" smtClean="0"/>
              <a:t>和</a:t>
            </a:r>
            <a:r>
              <a:rPr kumimoji="1" lang="en-US" altLang="zh-TW" sz="1200" dirty="0" smtClean="0"/>
              <a:t> switch-dependent</a:t>
            </a:r>
            <a:r>
              <a:rPr kumimoji="1" lang="zh-TW" altLang="en-US" sz="1200" dirty="0" smtClean="0"/>
              <a:t> </a:t>
            </a:r>
            <a:r>
              <a:rPr kumimoji="1" lang="en-US" altLang="zh-TW" sz="1200" dirty="0" smtClean="0"/>
              <a:t>parameters</a:t>
            </a:r>
            <a:r>
              <a:rPr kumimoji="1" lang="zh-TW" altLang="en-US" sz="1200" dirty="0" smtClean="0"/>
              <a:t>，然後測量的過程也會包裝成 </a:t>
            </a:r>
            <a:r>
              <a:rPr kumimoji="1" lang="en-US" altLang="zh-TW" sz="1200" dirty="0" smtClean="0"/>
              <a:t>switch</a:t>
            </a:r>
            <a:r>
              <a:rPr kumimoji="1" lang="zh-TW" altLang="en-US" sz="1200" dirty="0" smtClean="0"/>
              <a:t> </a:t>
            </a:r>
            <a:r>
              <a:rPr kumimoji="1" lang="en-US" altLang="zh-TW" sz="1200" dirty="0" smtClean="0"/>
              <a:t>performance</a:t>
            </a:r>
            <a:r>
              <a:rPr kumimoji="1" lang="zh-TW" altLang="en-US" sz="1200" dirty="0" smtClean="0"/>
              <a:t> </a:t>
            </a:r>
            <a:r>
              <a:rPr kumimoji="1" lang="en-US" altLang="zh-TW" sz="1200" dirty="0" smtClean="0"/>
              <a:t>benchmark</a:t>
            </a:r>
          </a:p>
          <a:p>
            <a:r>
              <a:rPr kumimoji="1" lang="en-US" altLang="zh-TW" sz="1200" dirty="0" smtClean="0"/>
              <a:t>3.</a:t>
            </a:r>
            <a:r>
              <a:rPr kumimoji="1" lang="zh-TW" altLang="en-US" sz="1200" dirty="0" smtClean="0"/>
              <a:t> 每次有新的</a:t>
            </a:r>
            <a:r>
              <a:rPr kumimoji="1" lang="en-US" altLang="zh-TW" sz="1200" dirty="0" smtClean="0"/>
              <a:t> switch </a:t>
            </a:r>
            <a:r>
              <a:rPr kumimoji="1" lang="zh-TW" altLang="en-US" sz="1200" dirty="0" smtClean="0"/>
              <a:t>的時候再用我們的 </a:t>
            </a:r>
            <a:r>
              <a:rPr kumimoji="1" lang="en-US" altLang="zh-TW" sz="1200" dirty="0" smtClean="0"/>
              <a:t>benchmark</a:t>
            </a:r>
            <a:r>
              <a:rPr kumimoji="1" lang="zh-TW" altLang="en-US" sz="1200" dirty="0" smtClean="0"/>
              <a:t> 重新測量獲得</a:t>
            </a:r>
            <a:r>
              <a:rPr kumimoji="1" lang="en-US" altLang="zh-TW" sz="1200" dirty="0" smtClean="0"/>
              <a:t> parameters</a:t>
            </a:r>
          </a:p>
          <a:p>
            <a:r>
              <a:rPr kumimoji="1" lang="zh-TW" altLang="zh-TW" sz="1200" dirty="0" smtClean="0"/>
              <a:t>4</a:t>
            </a:r>
            <a:r>
              <a:rPr kumimoji="1" lang="en-US" altLang="zh-TW" sz="1200" dirty="0" smtClean="0"/>
              <a:t>.</a:t>
            </a:r>
            <a:r>
              <a:rPr kumimoji="1" lang="zh-TW" altLang="en-US" sz="1200" dirty="0" smtClean="0"/>
              <a:t> 最後，</a:t>
            </a:r>
            <a:r>
              <a:rPr kumimoji="1" lang="zh-TW" altLang="zh-TW" sz="1200" dirty="0" smtClean="0"/>
              <a:t>e</a:t>
            </a:r>
            <a:r>
              <a:rPr kumimoji="1" lang="en-US" altLang="zh-TW" sz="1200" dirty="0" err="1" smtClean="0"/>
              <a:t>mulator</a:t>
            </a:r>
            <a:r>
              <a:rPr kumimoji="1" lang="zh-TW" altLang="en-US" sz="1200" dirty="0" smtClean="0"/>
              <a:t> </a:t>
            </a:r>
            <a:r>
              <a:rPr kumimoji="1" lang="en-US" altLang="zh-TW" sz="1200" dirty="0" smtClean="0"/>
              <a:t>implementation </a:t>
            </a:r>
            <a:r>
              <a:rPr kumimoji="1" lang="zh-TW" altLang="en-US" sz="1200" dirty="0" smtClean="0"/>
              <a:t>我們會將</a:t>
            </a:r>
            <a:r>
              <a:rPr kumimoji="1" lang="zh-TW" altLang="zh-TW" sz="1200" dirty="0" smtClean="0"/>
              <a:t> </a:t>
            </a:r>
            <a:r>
              <a:rPr kumimoji="1" lang="en-US" altLang="zh-TW" sz="1200" dirty="0" smtClean="0"/>
              <a:t>performance</a:t>
            </a:r>
            <a:r>
              <a:rPr kumimoji="1" lang="zh-TW" altLang="en-US" sz="1200" dirty="0" smtClean="0"/>
              <a:t> </a:t>
            </a:r>
            <a:r>
              <a:rPr kumimoji="1" lang="en-US" altLang="zh-TW" sz="1200" dirty="0" smtClean="0"/>
              <a:t>models</a:t>
            </a:r>
            <a:r>
              <a:rPr kumimoji="1" lang="zh-TW" altLang="en-US" sz="1200" dirty="0" smtClean="0"/>
              <a:t> 整合現有的</a:t>
            </a:r>
            <a:r>
              <a:rPr kumimoji="1" lang="en-US" altLang="zh-TW" sz="1200" dirty="0" smtClean="0"/>
              <a:t>emulator</a:t>
            </a:r>
            <a:r>
              <a:rPr kumimoji="1" lang="zh-TW" altLang="en-US" sz="1200" dirty="0" smtClean="0"/>
              <a:t>, </a:t>
            </a:r>
            <a:r>
              <a:rPr kumimoji="1" lang="en-US" altLang="zh-TW" sz="1200" dirty="0" err="1" smtClean="0"/>
              <a:t>Mininet</a:t>
            </a:r>
            <a:r>
              <a:rPr kumimoji="1" lang="en-US" altLang="zh-TW" sz="1200" dirty="0" smtClean="0"/>
              <a:t>/</a:t>
            </a:r>
            <a:r>
              <a:rPr kumimoji="1" lang="en-US" altLang="zh-TW" sz="1200" dirty="0" smtClean="0"/>
              <a:t>OVS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3741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4330" lvl="1" indent="-171450">
              <a:buFont typeface="Symbol" charset="0"/>
              <a:buChar char=""/>
            </a:pPr>
            <a:r>
              <a:rPr lang="zh-TW" altLang="en-US" sz="1200" baseline="0" dirty="0" smtClean="0"/>
              <a:t>在</a:t>
            </a:r>
            <a:r>
              <a:rPr lang="en-US" altLang="zh-TW" sz="1200" baseline="0" dirty="0" smtClean="0"/>
              <a:t>measurement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study</a:t>
            </a:r>
            <a:r>
              <a:rPr lang="zh-TW" altLang="en-US" sz="1200" baseline="0" dirty="0" smtClean="0"/>
              <a:t>，我們會去測量</a:t>
            </a:r>
            <a:r>
              <a:rPr lang="zh-TW" altLang="zh-TW" sz="1200" baseline="0" dirty="0" smtClean="0"/>
              <a:t> </a:t>
            </a:r>
            <a:r>
              <a:rPr lang="en-US" altLang="zh-TW" sz="1200" baseline="0" dirty="0" smtClean="0"/>
              <a:t>pica8</a:t>
            </a:r>
            <a:r>
              <a:rPr lang="zh-TW" altLang="en-US" sz="1200" baseline="0" dirty="0" smtClean="0"/>
              <a:t> 和</a:t>
            </a:r>
            <a:r>
              <a:rPr lang="en-US" altLang="zh-TW" sz="1200" baseline="0" dirty="0" smtClean="0"/>
              <a:t> OVS,</a:t>
            </a:r>
            <a:r>
              <a:rPr lang="zh-TW" altLang="en-US" sz="1200" baseline="0" dirty="0" smtClean="0"/>
              <a:t> 其中</a:t>
            </a:r>
            <a:endParaRPr lang="en-US" altLang="zh-TW" sz="1200" baseline="0" dirty="0" smtClean="0"/>
          </a:p>
          <a:p>
            <a:pPr marL="182880" lvl="1" indent="0">
              <a:buFont typeface="Symbol" charset="0"/>
              <a:buNone/>
            </a:pPr>
            <a:r>
              <a:rPr lang="en-US" altLang="zh-TW" sz="1200" baseline="0" dirty="0" smtClean="0"/>
              <a:t>1.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pica8</a:t>
            </a:r>
            <a:r>
              <a:rPr lang="zh-TW" altLang="en-US" sz="1200" baseline="0" dirty="0" smtClean="0"/>
              <a:t> 是 </a:t>
            </a:r>
            <a:r>
              <a:rPr lang="en-US" altLang="zh-TW" sz="1200" baseline="0" dirty="0" smtClean="0"/>
              <a:t>hardware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switch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+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multiple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tables</a:t>
            </a:r>
          </a:p>
          <a:p>
            <a:pPr marL="182880" lvl="1" indent="0">
              <a:buFont typeface="Symbol" charset="0"/>
              <a:buNone/>
            </a:pPr>
            <a:r>
              <a:rPr lang="zh-TW" altLang="zh-TW" sz="1200" baseline="0" dirty="0" smtClean="0"/>
              <a:t>2</a:t>
            </a:r>
            <a:r>
              <a:rPr lang="en-US" altLang="zh-TW" sz="1200" baseline="0" dirty="0" smtClean="0"/>
              <a:t>.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err="1" smtClean="0"/>
              <a:t>OvS</a:t>
            </a:r>
            <a:r>
              <a:rPr lang="zh-TW" altLang="en-US" sz="1200" baseline="0" dirty="0" smtClean="0"/>
              <a:t> </a:t>
            </a:r>
            <a:r>
              <a:rPr lang="zh-TW" altLang="en-US" sz="1200" baseline="0" dirty="0" smtClean="0"/>
              <a:t>是 </a:t>
            </a:r>
            <a:r>
              <a:rPr lang="en-US" altLang="zh-TW" sz="1200" baseline="0" dirty="0" smtClean="0"/>
              <a:t>software</a:t>
            </a:r>
            <a:r>
              <a:rPr lang="zh-TW" altLang="en-US" sz="1200" baseline="0" dirty="0" smtClean="0"/>
              <a:t>-</a:t>
            </a:r>
            <a:r>
              <a:rPr lang="en-US" altLang="zh-TW" sz="1200" baseline="0" dirty="0" smtClean="0"/>
              <a:t>implemented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switch</a:t>
            </a:r>
          </a:p>
          <a:p>
            <a:pPr marL="354330" lvl="1" indent="-171450">
              <a:buFont typeface="Symbol" charset="0"/>
              <a:buChar char=""/>
            </a:pPr>
            <a:endParaRPr lang="en-US" altLang="zh-TW" sz="1200" baseline="0" dirty="0" smtClean="0"/>
          </a:p>
          <a:p>
            <a:pPr marL="354330" lvl="1" indent="-171450">
              <a:buFont typeface="Symbol" charset="0"/>
              <a:buChar char=""/>
            </a:pPr>
            <a:r>
              <a:rPr lang="en-US" altLang="zh-TW" sz="1200" baseline="0" dirty="0" smtClean="0"/>
              <a:t>Control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plane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performance</a:t>
            </a:r>
            <a:r>
              <a:rPr lang="zh-TW" altLang="en-US" sz="1200" baseline="0" dirty="0" smtClean="0"/>
              <a:t> 主要會測量</a:t>
            </a:r>
            <a:r>
              <a:rPr lang="zh-TW" altLang="zh-TW" sz="1200" baseline="0" dirty="0" smtClean="0"/>
              <a:t>f</a:t>
            </a:r>
            <a:r>
              <a:rPr lang="en-US" altLang="zh-TW" sz="1200" baseline="0" dirty="0" smtClean="0"/>
              <a:t>low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table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update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delay,</a:t>
            </a:r>
            <a:r>
              <a:rPr lang="zh-TW" altLang="en-US" sz="1200" baseline="0" dirty="0" smtClean="0"/>
              <a:t> 就是</a:t>
            </a:r>
            <a:r>
              <a:rPr lang="zh-TW" altLang="zh-TW" sz="1200" baseline="0" dirty="0" smtClean="0"/>
              <a:t>s</a:t>
            </a:r>
            <a:r>
              <a:rPr lang="en-US" altLang="zh-TW" sz="1200" baseline="0" dirty="0" smtClean="0"/>
              <a:t>witch</a:t>
            </a:r>
            <a:r>
              <a:rPr lang="zh-TW" altLang="en-US" sz="1200" baseline="0" dirty="0" smtClean="0"/>
              <a:t> 收到</a:t>
            </a:r>
            <a:r>
              <a:rPr lang="en-US" altLang="zh-TW" sz="1200" baseline="0" dirty="0" smtClean="0"/>
              <a:t>flow_mod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command</a:t>
            </a:r>
            <a:r>
              <a:rPr lang="zh-TW" altLang="en-US" sz="1200" baseline="0" dirty="0" smtClean="0"/>
              <a:t> 後需要多久時間可以</a:t>
            </a:r>
            <a:r>
              <a:rPr lang="en-US" altLang="zh-TW" sz="1200" baseline="0" dirty="0" smtClean="0"/>
              <a:t>update</a:t>
            </a:r>
            <a:r>
              <a:rPr lang="zh-TW" altLang="en-US" sz="1200" baseline="0" dirty="0" smtClean="0"/>
              <a:t>好</a:t>
            </a:r>
            <a:r>
              <a:rPr lang="en-US" altLang="zh-TW" sz="1200" baseline="0" dirty="0" smtClean="0"/>
              <a:t>table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entry</a:t>
            </a:r>
          </a:p>
          <a:p>
            <a:pPr marL="182880" lvl="1" indent="0">
              <a:buFont typeface="Symbol" charset="0"/>
              <a:buNone/>
            </a:pPr>
            <a:r>
              <a:rPr lang="zh-TW" altLang="en-US" sz="1200" baseline="0" dirty="0" smtClean="0"/>
              <a:t>1</a:t>
            </a:r>
            <a:r>
              <a:rPr lang="en-US" altLang="zh-TW" sz="1200" baseline="0" dirty="0" smtClean="0"/>
              <a:t>.</a:t>
            </a:r>
            <a:r>
              <a:rPr lang="zh-TW" altLang="en-US" sz="1200" baseline="0" dirty="0" smtClean="0"/>
              <a:t> 測量主要使用 </a:t>
            </a:r>
            <a:r>
              <a:rPr lang="en-US" altLang="zh-TW" sz="1200" baseline="0" dirty="0" smtClean="0"/>
              <a:t>OFLOPS</a:t>
            </a:r>
            <a:r>
              <a:rPr lang="zh-TW" altLang="en-US" sz="1200" baseline="0" dirty="0" smtClean="0"/>
              <a:t> 作為我們開發</a:t>
            </a:r>
            <a:r>
              <a:rPr lang="en-US" altLang="zh-TW" sz="1200" baseline="0" dirty="0" smtClean="0"/>
              <a:t>testing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modules</a:t>
            </a:r>
            <a:r>
              <a:rPr lang="zh-TW" altLang="en-US" sz="1200" baseline="0" dirty="0" smtClean="0"/>
              <a:t>的</a:t>
            </a:r>
            <a:r>
              <a:rPr lang="en-US" altLang="zh-TW" sz="1200" baseline="0" dirty="0" smtClean="0"/>
              <a:t>framework</a:t>
            </a:r>
          </a:p>
          <a:p>
            <a:pPr marL="182880" lvl="1"/>
            <a:r>
              <a:rPr lang="en-US" altLang="zh-TW" sz="1200" baseline="0" dirty="0" smtClean="0"/>
              <a:t>2.</a:t>
            </a:r>
            <a:r>
              <a:rPr lang="zh-TW" altLang="en-US" sz="1200" baseline="0" dirty="0" smtClean="0"/>
              <a:t> 原因是因為 O</a:t>
            </a:r>
            <a:r>
              <a:rPr lang="en-US" altLang="zh-TW" sz="1200" baseline="0" dirty="0" smtClean="0"/>
              <a:t>FLOPS</a:t>
            </a:r>
            <a:r>
              <a:rPr lang="zh-TW" altLang="en-US" sz="1200" baseline="0" dirty="0" smtClean="0"/>
              <a:t> 可以同時傳送 </a:t>
            </a:r>
            <a:r>
              <a:rPr lang="en-US" altLang="zh-TW" sz="1200" baseline="0" dirty="0" smtClean="0"/>
              <a:t>control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plane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messages</a:t>
            </a:r>
            <a:r>
              <a:rPr lang="zh-TW" altLang="en-US" sz="1200" baseline="0" dirty="0" smtClean="0"/>
              <a:t> 跟 </a:t>
            </a:r>
            <a:r>
              <a:rPr lang="en-US" altLang="zh-TW" sz="1200" baseline="0" dirty="0" smtClean="0"/>
              <a:t>data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plane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traffic,</a:t>
            </a:r>
            <a:r>
              <a:rPr lang="zh-TW" altLang="en-US" sz="1200" baseline="0" dirty="0" smtClean="0"/>
              <a:t> 可以藉由</a:t>
            </a:r>
            <a:r>
              <a:rPr lang="en-US" altLang="zh-TW" sz="1200" baseline="0" dirty="0" smtClean="0"/>
              <a:t>data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plane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traffic</a:t>
            </a:r>
            <a:r>
              <a:rPr lang="zh-TW" altLang="en-US" sz="1200" baseline="0" dirty="0" smtClean="0"/>
              <a:t>來確認</a:t>
            </a:r>
            <a:r>
              <a:rPr lang="en-US" altLang="zh-TW" sz="1200" baseline="0" dirty="0" smtClean="0"/>
              <a:t>table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entry</a:t>
            </a:r>
            <a:r>
              <a:rPr lang="zh-TW" altLang="en-US" sz="1200" baseline="0" dirty="0" smtClean="0"/>
              <a:t>是否完成修改</a:t>
            </a:r>
            <a:endParaRPr lang="en-US" altLang="zh-TW" sz="1200" baseline="0" dirty="0" smtClean="0"/>
          </a:p>
          <a:p>
            <a:pPr marL="354330" lvl="1" indent="-171450">
              <a:buFont typeface="Symbol" charset="0"/>
              <a:buChar char=""/>
            </a:pPr>
            <a:r>
              <a:rPr lang="zh-TW" altLang="zh-TW" sz="1200" baseline="0" dirty="0" smtClean="0"/>
              <a:t>D</a:t>
            </a:r>
            <a:r>
              <a:rPr lang="en-US" altLang="zh-TW" sz="1200" baseline="0" dirty="0" err="1" smtClean="0"/>
              <a:t>ata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plane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err="1" smtClean="0"/>
              <a:t>perfromance</a:t>
            </a:r>
            <a:r>
              <a:rPr lang="zh-TW" altLang="en-US" sz="1200" baseline="0" dirty="0" smtClean="0"/>
              <a:t> 主要測量</a:t>
            </a:r>
            <a:r>
              <a:rPr lang="en-US" altLang="zh-TW" sz="1200" baseline="0" dirty="0" smtClean="0"/>
              <a:t> forwarding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latency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+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throughput</a:t>
            </a:r>
          </a:p>
          <a:p>
            <a:pPr marL="411480" lvl="1" indent="-228600">
              <a:buFont typeface="Symbol" charset="0"/>
              <a:buAutoNum type="arabicPeriod"/>
            </a:pPr>
            <a:r>
              <a:rPr lang="en-US" altLang="zh-TW" sz="1200" baseline="0" dirty="0" smtClean="0"/>
              <a:t>Measurement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tool </a:t>
            </a:r>
            <a:r>
              <a:rPr lang="zh-TW" altLang="en-US" sz="1200" baseline="0" dirty="0" smtClean="0"/>
              <a:t>也是主要以 </a:t>
            </a:r>
            <a:r>
              <a:rPr lang="en-US" altLang="zh-TW" sz="1200" baseline="0" dirty="0" smtClean="0"/>
              <a:t>OFLOPS</a:t>
            </a:r>
            <a:r>
              <a:rPr lang="zh-TW" altLang="en-US" sz="1200" baseline="0" dirty="0" smtClean="0"/>
              <a:t> 作為</a:t>
            </a:r>
            <a:r>
              <a:rPr lang="en-US" altLang="zh-TW" sz="1200" baseline="0" dirty="0" smtClean="0"/>
              <a:t>controller</a:t>
            </a:r>
            <a:r>
              <a:rPr lang="zh-TW" altLang="en-US" sz="1200" baseline="0" dirty="0" smtClean="0"/>
              <a:t> 再搭配 </a:t>
            </a:r>
            <a:r>
              <a:rPr lang="en-US" altLang="zh-TW" sz="1200" baseline="0" dirty="0" err="1" smtClean="0"/>
              <a:t>tcpreplay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tool</a:t>
            </a:r>
            <a:r>
              <a:rPr lang="zh-TW" altLang="en-US" sz="1200" baseline="0" dirty="0" smtClean="0"/>
              <a:t> 來送各種不同的</a:t>
            </a:r>
            <a:r>
              <a:rPr lang="en-US" altLang="zh-TW" sz="1200" baseline="0" dirty="0" smtClean="0"/>
              <a:t> data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plane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err="1" smtClean="0"/>
              <a:t>pcap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trace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87620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charset="0"/>
              <a:buChar char=""/>
            </a:pPr>
            <a:r>
              <a:rPr kumimoji="1" lang="zh-TW" altLang="en-US" baseline="0" dirty="0" smtClean="0"/>
              <a:t>這張圖是我們 </a:t>
            </a:r>
            <a:r>
              <a:rPr kumimoji="1" lang="en-US" altLang="zh-TW" baseline="0" dirty="0" err="1" smtClean="0"/>
              <a:t>measurment</a:t>
            </a:r>
            <a:r>
              <a:rPr kumimoji="1" lang="en-US" altLang="zh-TW" baseline="0" dirty="0" smtClean="0"/>
              <a:t> setup</a:t>
            </a:r>
          </a:p>
          <a:p>
            <a:pPr marL="0" indent="0">
              <a:buFont typeface="Symbol" charset="0"/>
              <a:buNone/>
            </a:pPr>
            <a:r>
              <a:rPr kumimoji="1" lang="zh-TW" altLang="zh-TW" baseline="0" dirty="0" smtClean="0"/>
              <a:t>1</a:t>
            </a:r>
            <a:r>
              <a:rPr kumimoji="1" lang="en-US" altLang="zh-TW" baseline="0" dirty="0" smtClean="0"/>
              <a:t>.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Controller</a:t>
            </a:r>
            <a:r>
              <a:rPr kumimoji="1" lang="zh-TW" altLang="en-US" baseline="0" dirty="0" smtClean="0"/>
              <a:t> 是</a:t>
            </a:r>
            <a:r>
              <a:rPr kumimoji="1" lang="zh-TW" altLang="zh-TW" baseline="0" dirty="0" smtClean="0"/>
              <a:t> </a:t>
            </a:r>
            <a:r>
              <a:rPr kumimoji="1" lang="en-US" altLang="zh-TW" baseline="0" dirty="0" smtClean="0"/>
              <a:t>i7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8G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memory</a:t>
            </a:r>
            <a:r>
              <a:rPr kumimoji="1" lang="zh-TW" altLang="en-US" baseline="0" dirty="0" smtClean="0"/>
              <a:t>的</a:t>
            </a:r>
            <a:r>
              <a:rPr kumimoji="1" lang="en-US" altLang="zh-TW" baseline="0" dirty="0" smtClean="0"/>
              <a:t> </a:t>
            </a:r>
            <a:r>
              <a:rPr kumimoji="1" lang="en-US" altLang="zh-TW" baseline="0" dirty="0" smtClean="0"/>
              <a:t>PC (click)</a:t>
            </a:r>
            <a:endParaRPr kumimoji="1" lang="en-US" altLang="zh-TW" baseline="0" dirty="0" smtClean="0"/>
          </a:p>
          <a:p>
            <a:pPr marL="0" indent="0">
              <a:buFont typeface="Symbol" charset="0"/>
              <a:buNone/>
            </a:pPr>
            <a:r>
              <a:rPr kumimoji="1" lang="en-US" altLang="zh-TW" baseline="0" dirty="0" smtClean="0"/>
              <a:t>2.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Switch</a:t>
            </a:r>
            <a:r>
              <a:rPr kumimoji="1" lang="zh-TW" altLang="en-US" baseline="0" dirty="0" smtClean="0"/>
              <a:t> 和</a:t>
            </a:r>
            <a:r>
              <a:rPr kumimoji="1" lang="en-US" altLang="zh-TW" baseline="0" dirty="0" smtClean="0"/>
              <a:t>controller</a:t>
            </a:r>
            <a:r>
              <a:rPr kumimoji="1" lang="zh-TW" altLang="en-US" baseline="0" dirty="0" smtClean="0"/>
              <a:t> 之間以</a:t>
            </a:r>
            <a:r>
              <a:rPr kumimoji="1" lang="en-US" altLang="zh-TW" baseline="0" dirty="0" smtClean="0"/>
              <a:t>gigabit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err="1" smtClean="0"/>
              <a:t>ethernet</a:t>
            </a:r>
            <a:r>
              <a:rPr kumimoji="1" lang="zh-TW" altLang="en-US" baseline="0" dirty="0" smtClean="0"/>
              <a:t> </a:t>
            </a:r>
            <a:r>
              <a:rPr kumimoji="1" lang="zh-TW" altLang="en-US" baseline="0" dirty="0" smtClean="0"/>
              <a:t>連接</a:t>
            </a:r>
            <a:r>
              <a:rPr kumimoji="1" lang="en-US" altLang="zh-TW" baseline="0" dirty="0" smtClean="0"/>
              <a:t> (click)</a:t>
            </a:r>
            <a:endParaRPr kumimoji="1" lang="en-US" altLang="zh-TW" baseline="0" dirty="0" smtClean="0"/>
          </a:p>
          <a:p>
            <a:pPr marL="0" indent="0">
              <a:buFont typeface="Symbol" charset="0"/>
              <a:buNone/>
            </a:pPr>
            <a:r>
              <a:rPr kumimoji="1" lang="zh-TW" altLang="zh-TW" baseline="0" dirty="0" smtClean="0"/>
              <a:t>3</a:t>
            </a:r>
            <a:r>
              <a:rPr kumimoji="1" lang="en-US" altLang="zh-TW" baseline="0" dirty="0" smtClean="0"/>
              <a:t>.</a:t>
            </a:r>
            <a:r>
              <a:rPr kumimoji="1" lang="zh-TW" altLang="en-US" baseline="0" dirty="0" smtClean="0"/>
              <a:t> 有</a:t>
            </a:r>
            <a:r>
              <a:rPr kumimoji="1" lang="en-US" altLang="zh-TW" baseline="0" dirty="0" smtClean="0"/>
              <a:t>control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plane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channel</a:t>
            </a:r>
            <a:r>
              <a:rPr kumimoji="1" lang="zh-TW" altLang="en-US" baseline="0" dirty="0" smtClean="0"/>
              <a:t> 專門作為</a:t>
            </a:r>
            <a:r>
              <a:rPr kumimoji="1" lang="en-US" altLang="zh-TW" baseline="0" dirty="0" smtClean="0"/>
              <a:t>switch</a:t>
            </a:r>
            <a:r>
              <a:rPr kumimoji="1" lang="zh-TW" altLang="en-US" baseline="0" dirty="0" smtClean="0"/>
              <a:t>和</a:t>
            </a:r>
            <a:r>
              <a:rPr kumimoji="1" lang="en-US" altLang="zh-TW" baseline="0" dirty="0" smtClean="0"/>
              <a:t>controller</a:t>
            </a:r>
            <a:r>
              <a:rPr kumimoji="1" lang="zh-TW" altLang="en-US" baseline="0" dirty="0" smtClean="0"/>
              <a:t> 之間的訊息</a:t>
            </a:r>
            <a:r>
              <a:rPr kumimoji="1" lang="zh-TW" altLang="en-US" baseline="0" dirty="0" smtClean="0"/>
              <a:t>交換</a:t>
            </a:r>
            <a:r>
              <a:rPr kumimoji="1" lang="en-US" altLang="zh-TW" baseline="0" dirty="0" smtClean="0"/>
              <a:t> (click)</a:t>
            </a:r>
          </a:p>
          <a:p>
            <a:pPr marL="0" indent="0">
              <a:buFont typeface="Symbol" charset="0"/>
              <a:buNone/>
            </a:pPr>
            <a:r>
              <a:rPr kumimoji="1" lang="en-US" altLang="zh-TW" baseline="0" dirty="0" smtClean="0"/>
              <a:t>4. </a:t>
            </a:r>
            <a:r>
              <a:rPr kumimoji="1" lang="zh-TW" altLang="en-US" baseline="0" dirty="0" smtClean="0"/>
              <a:t>還有</a:t>
            </a:r>
            <a:r>
              <a:rPr kumimoji="1" lang="en-US" altLang="zh-TW" baseline="0" dirty="0" smtClean="0"/>
              <a:t>data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plane</a:t>
            </a:r>
            <a:r>
              <a:rPr kumimoji="1" lang="zh-TW" altLang="en-US" baseline="0" dirty="0" smtClean="0"/>
              <a:t> </a:t>
            </a:r>
            <a:r>
              <a:rPr kumimoji="1" lang="zh-TW" altLang="zh-TW" baseline="0" dirty="0" smtClean="0"/>
              <a:t>c</a:t>
            </a:r>
            <a:r>
              <a:rPr kumimoji="1" lang="en-US" altLang="zh-TW" baseline="0" dirty="0" err="1" smtClean="0"/>
              <a:t>hannel</a:t>
            </a:r>
            <a:r>
              <a:rPr kumimoji="1" lang="en-US" altLang="zh-TW" baseline="0" dirty="0" smtClean="0"/>
              <a:t> </a:t>
            </a:r>
            <a:r>
              <a:rPr kumimoji="1" lang="zh-TW" altLang="en-US" baseline="0" dirty="0" smtClean="0"/>
              <a:t>作為</a:t>
            </a:r>
            <a:r>
              <a:rPr kumimoji="1" lang="en-US" altLang="zh-TW" baseline="0" dirty="0" smtClean="0"/>
              <a:t>data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plane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packets</a:t>
            </a:r>
            <a:r>
              <a:rPr kumimoji="1" lang="zh-TW" altLang="en-US" baseline="0" dirty="0" smtClean="0"/>
              <a:t> 傳送的管道 </a:t>
            </a:r>
            <a:r>
              <a:rPr kumimoji="1" lang="en-US" altLang="zh-TW" baseline="0" dirty="0" smtClean="0"/>
              <a:t>(click)</a:t>
            </a:r>
            <a:endParaRPr kumimoji="1" lang="en-US" altLang="zh-TW" baseline="0" dirty="0" smtClean="0"/>
          </a:p>
          <a:p>
            <a:pPr marL="0" indent="0">
              <a:buFont typeface="Symbol" charset="0"/>
              <a:buNone/>
            </a:pPr>
            <a:r>
              <a:rPr kumimoji="1" lang="zh-TW" altLang="zh-TW" baseline="0" dirty="0" smtClean="0"/>
              <a:t>4</a:t>
            </a:r>
            <a:r>
              <a:rPr kumimoji="1" lang="en-US" altLang="zh-TW" baseline="0" dirty="0" smtClean="0"/>
              <a:t>.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Controller</a:t>
            </a:r>
            <a:r>
              <a:rPr kumimoji="1" lang="zh-TW" altLang="en-US" baseline="0" dirty="0" smtClean="0"/>
              <a:t> 上主要有三個</a:t>
            </a:r>
            <a:r>
              <a:rPr kumimoji="1" lang="en-US" altLang="zh-TW" baseline="0" dirty="0" smtClean="0"/>
              <a:t>threads</a:t>
            </a:r>
            <a:r>
              <a:rPr kumimoji="1" lang="zh-TW" altLang="en-US" baseline="0" dirty="0" smtClean="0"/>
              <a:t>在運作</a:t>
            </a:r>
            <a:r>
              <a:rPr kumimoji="1" lang="zh-TW" altLang="zh-TW" baseline="0" dirty="0" smtClean="0"/>
              <a:t>: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Event</a:t>
            </a:r>
            <a:r>
              <a:rPr kumimoji="1" lang="zh-TW" altLang="en-US" baseline="0" dirty="0" smtClean="0"/>
              <a:t> </a:t>
            </a:r>
            <a:r>
              <a:rPr kumimoji="1" lang="zh-TW" altLang="zh-TW" baseline="0" dirty="0" smtClean="0"/>
              <a:t>s</a:t>
            </a:r>
            <a:r>
              <a:rPr kumimoji="1" lang="en-US" altLang="zh-TW" baseline="0" dirty="0" err="1" smtClean="0"/>
              <a:t>cheduler</a:t>
            </a:r>
            <a:r>
              <a:rPr kumimoji="1" lang="en-US" altLang="zh-TW" baseline="0" dirty="0" smtClean="0"/>
              <a:t>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data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plane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traffic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generator,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packet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handler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(click)</a:t>
            </a:r>
            <a:endParaRPr kumimoji="1"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0611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charset="0"/>
              <a:buChar char=""/>
            </a:pPr>
            <a:r>
              <a:rPr kumimoji="1" lang="en-US" altLang="zh-TW" dirty="0" smtClean="0"/>
              <a:t>Testing</a:t>
            </a:r>
            <a:r>
              <a:rPr kumimoji="1" lang="en-US" altLang="zh-TW" baseline="0" dirty="0" smtClean="0"/>
              <a:t> modules </a:t>
            </a:r>
            <a:r>
              <a:rPr kumimoji="1" lang="zh-TW" altLang="en-US" baseline="0" dirty="0" smtClean="0"/>
              <a:t>裡我們可以自己定義須要的</a:t>
            </a:r>
            <a:r>
              <a:rPr kumimoji="1" lang="en-US" altLang="zh-TW" baseline="0" dirty="0" smtClean="0"/>
              <a:t>event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(click)</a:t>
            </a:r>
            <a:endParaRPr kumimoji="1" lang="en-US" altLang="zh-TW" baseline="0" dirty="0" smtClean="0"/>
          </a:p>
          <a:p>
            <a:pPr marL="0" indent="0">
              <a:buFont typeface="Symbol" charset="0"/>
              <a:buNone/>
            </a:pPr>
            <a:r>
              <a:rPr kumimoji="1" lang="zh-TW" altLang="zh-TW" baseline="0" dirty="0" smtClean="0"/>
              <a:t>1</a:t>
            </a:r>
            <a:r>
              <a:rPr kumimoji="1" lang="en-US" altLang="zh-TW" baseline="0" dirty="0" smtClean="0"/>
              <a:t>.</a:t>
            </a:r>
            <a:r>
              <a:rPr kumimoji="1" lang="zh-TW" altLang="en-US" baseline="0" dirty="0" smtClean="0"/>
              <a:t> 比如說：定義一個會送</a:t>
            </a:r>
            <a:r>
              <a:rPr kumimoji="1" lang="en-US" altLang="zh-TW" baseline="0" dirty="0" smtClean="0"/>
              <a:t>10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err="1" smtClean="0"/>
              <a:t>inserttion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commands</a:t>
            </a:r>
            <a:r>
              <a:rPr kumimoji="1" lang="zh-TW" altLang="en-US" baseline="0" dirty="0" smtClean="0"/>
              <a:t>的</a:t>
            </a:r>
            <a:r>
              <a:rPr kumimoji="1" lang="en-US" altLang="zh-TW" baseline="0" dirty="0" smtClean="0"/>
              <a:t>event</a:t>
            </a:r>
            <a:endParaRPr kumimoji="1" lang="en-US" altLang="zh-TW" dirty="0" smtClean="0"/>
          </a:p>
          <a:p>
            <a:r>
              <a:rPr kumimoji="1" lang="en-US" altLang="zh-TW" dirty="0" smtClean="0"/>
              <a:t>2.</a:t>
            </a:r>
            <a:r>
              <a:rPr kumimoji="1" lang="zh-TW" altLang="en-US" dirty="0" smtClean="0"/>
              <a:t> 然後可以自己排定好哪個</a:t>
            </a:r>
            <a:r>
              <a:rPr kumimoji="1" lang="en-US" altLang="zh-TW" dirty="0" smtClean="0"/>
              <a:t>event</a:t>
            </a:r>
            <a:r>
              <a:rPr kumimoji="1" lang="zh-TW" altLang="en-US" dirty="0" smtClean="0"/>
              <a:t> 在什麼時候被執行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透過</a:t>
            </a:r>
            <a:r>
              <a:rPr kumimoji="1" lang="en-US" altLang="zh-TW" dirty="0" smtClean="0"/>
              <a:t>event</a:t>
            </a:r>
            <a:r>
              <a:rPr kumimoji="1" lang="zh-TW" altLang="en-US" dirty="0" smtClean="0"/>
              <a:t> 自定我們的</a:t>
            </a:r>
            <a:r>
              <a:rPr kumimoji="1" lang="en-US" altLang="zh-TW" dirty="0" smtClean="0"/>
              <a:t>control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plane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command</a:t>
            </a:r>
          </a:p>
          <a:p>
            <a:r>
              <a:rPr kumimoji="1" lang="zh-TW" altLang="zh-TW" dirty="0" smtClean="0"/>
              <a:t>D</a:t>
            </a:r>
            <a:r>
              <a:rPr kumimoji="1" lang="en-US" altLang="zh-TW" dirty="0" err="1" smtClean="0"/>
              <a:t>ata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plane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traffic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generator</a:t>
            </a:r>
            <a:r>
              <a:rPr kumimoji="1" lang="zh-TW" altLang="en-US" dirty="0" smtClean="0"/>
              <a:t>則負責送相對應的</a:t>
            </a:r>
            <a:r>
              <a:rPr kumimoji="1" lang="zh-TW" altLang="zh-TW" dirty="0" smtClean="0"/>
              <a:t>p</a:t>
            </a:r>
            <a:r>
              <a:rPr kumimoji="1" lang="en-US" altLang="zh-TW" dirty="0" err="1" smtClean="0"/>
              <a:t>acket</a:t>
            </a:r>
            <a:endParaRPr kumimoji="1" lang="en-US" altLang="zh-TW" dirty="0" smtClean="0"/>
          </a:p>
          <a:p>
            <a:r>
              <a:rPr kumimoji="1" lang="zh-TW" altLang="en-US" dirty="0" smtClean="0"/>
              <a:t>以</a:t>
            </a:r>
            <a:r>
              <a:rPr kumimoji="1" lang="en-US" altLang="zh-TW" dirty="0" smtClean="0"/>
              <a:t>packet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handler</a:t>
            </a:r>
            <a:r>
              <a:rPr kumimoji="1" lang="zh-TW" altLang="en-US" dirty="0" smtClean="0"/>
              <a:t> 確認有沒有收到</a:t>
            </a:r>
            <a:r>
              <a:rPr kumimoji="1" lang="en-US" altLang="zh-TW" dirty="0" smtClean="0"/>
              <a:t>packet</a:t>
            </a:r>
            <a:r>
              <a:rPr kumimoji="1" lang="zh-TW" altLang="en-US" dirty="0" smtClean="0"/>
              <a:t>來確認</a:t>
            </a:r>
            <a:r>
              <a:rPr kumimoji="1" lang="en-US" altLang="zh-TW" dirty="0" smtClean="0"/>
              <a:t>flows</a:t>
            </a:r>
            <a:r>
              <a:rPr kumimoji="1" lang="zh-TW" altLang="en-US" dirty="0" smtClean="0"/>
              <a:t>是否已經</a:t>
            </a:r>
            <a:r>
              <a:rPr kumimoji="1" lang="en-US" altLang="zh-TW" dirty="0" smtClean="0"/>
              <a:t>update</a:t>
            </a:r>
            <a:r>
              <a:rPr kumimoji="1" lang="zh-TW" altLang="en-US" dirty="0" smtClean="0"/>
              <a:t>完成</a:t>
            </a:r>
            <a:endParaRPr kumimoji="1" lang="en-US" altLang="zh-TW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en-US" altLang="zh-TW" baseline="0" dirty="0" smtClean="0"/>
              <a:t>Event scheduler </a:t>
            </a:r>
            <a:r>
              <a:rPr kumimoji="1" lang="zh-TW" altLang="en-US" baseline="0" dirty="0" smtClean="0"/>
              <a:t>負責依排定好的行程執行相對應的</a:t>
            </a:r>
            <a:r>
              <a:rPr kumimoji="1" lang="en-US" altLang="zh-TW" baseline="0" dirty="0" smtClean="0"/>
              <a:t> </a:t>
            </a:r>
            <a:r>
              <a:rPr kumimoji="1" lang="en-US" altLang="zh-TW" baseline="0" dirty="0" smtClean="0"/>
              <a:t>event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(click)</a:t>
            </a:r>
            <a:endParaRPr kumimoji="1" lang="en-US" altLang="zh-TW" baseline="0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en-US" altLang="zh-TW" dirty="0" smtClean="0"/>
              <a:t>Data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plane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traffic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generator </a:t>
            </a:r>
            <a:r>
              <a:rPr kumimoji="1" lang="zh-TW" altLang="en-US" dirty="0" smtClean="0"/>
              <a:t>則是可以自己定義</a:t>
            </a:r>
            <a:r>
              <a:rPr kumimoji="1" lang="en-US" altLang="zh-TW" baseline="0" dirty="0" smtClean="0"/>
              <a:t> header</a:t>
            </a:r>
            <a:r>
              <a:rPr kumimoji="1" lang="zh-TW" altLang="en-US" baseline="0" dirty="0" smtClean="0"/>
              <a:t> 的 </a:t>
            </a:r>
            <a:r>
              <a:rPr kumimoji="1" lang="en-US" altLang="zh-TW" baseline="0" dirty="0" smtClean="0"/>
              <a:t>values,</a:t>
            </a:r>
            <a:r>
              <a:rPr kumimoji="1" lang="zh-TW" altLang="zh-TW" baseline="0" dirty="0" smtClean="0"/>
              <a:t> </a:t>
            </a:r>
            <a:r>
              <a:rPr kumimoji="1" lang="zh-TW" altLang="en-US" dirty="0" smtClean="0"/>
              <a:t>比如說: </a:t>
            </a:r>
            <a:r>
              <a:rPr kumimoji="1" lang="en-US" altLang="zh-TW" dirty="0" smtClean="0"/>
              <a:t>…</a:t>
            </a:r>
            <a:r>
              <a:rPr kumimoji="1" lang="zh-TW" altLang="zh-TW" dirty="0" smtClean="0"/>
              <a:t>I</a:t>
            </a:r>
            <a:r>
              <a:rPr kumimoji="1" lang="en-US" altLang="zh-TW" dirty="0" smtClean="0"/>
              <a:t>P</a:t>
            </a:r>
            <a:r>
              <a:rPr kumimoji="1" lang="zh-TW" altLang="en-US" dirty="0" smtClean="0"/>
              <a:t> </a:t>
            </a:r>
            <a:r>
              <a:rPr kumimoji="1" lang="zh-TW" altLang="zh-TW" dirty="0" smtClean="0"/>
              <a:t>M</a:t>
            </a:r>
            <a:r>
              <a:rPr kumimoji="1" lang="en-US" altLang="zh-TW" dirty="0" smtClean="0"/>
              <a:t>AC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address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(click)</a:t>
            </a:r>
            <a:endParaRPr kumimoji="1" lang="en-US" altLang="zh-TW" dirty="0" smtClean="0"/>
          </a:p>
          <a:p>
            <a:pPr marL="171450" indent="-171450">
              <a:buFont typeface="Symbol" charset="0"/>
              <a:buChar char=""/>
            </a:pPr>
            <a:r>
              <a:rPr kumimoji="1" lang="en-US" altLang="zh-TW" dirty="0" smtClean="0"/>
              <a:t>Packet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handler</a:t>
            </a:r>
            <a:r>
              <a:rPr kumimoji="1" lang="zh-TW" altLang="en-US" dirty="0" smtClean="0"/>
              <a:t> 則可以檢查所有從</a:t>
            </a:r>
            <a:r>
              <a:rPr kumimoji="1" lang="en-US" altLang="zh-TW" dirty="0" smtClean="0"/>
              <a:t>control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data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channels</a:t>
            </a:r>
            <a:r>
              <a:rPr kumimoji="1" lang="zh-TW" altLang="en-US" dirty="0" smtClean="0"/>
              <a:t> 送來的</a:t>
            </a:r>
            <a:r>
              <a:rPr kumimoji="1" lang="en-US" altLang="zh-TW" dirty="0" smtClean="0"/>
              <a:t>packets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(click)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78212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kumimoji="1" lang="en-US" altLang="zh-TW" baseline="0" dirty="0" smtClean="0"/>
              <a:t>Test</a:t>
            </a:r>
          </a:p>
          <a:p>
            <a:pPr marL="228600" indent="-228600">
              <a:buAutoNum type="arabicPeriod"/>
            </a:pPr>
            <a:r>
              <a:rPr kumimoji="1" lang="zh-TW" altLang="en-US" baseline="0" dirty="0" smtClean="0"/>
              <a:t>測量結果</a:t>
            </a:r>
            <a:endParaRPr kumimoji="1" lang="en-US" altLang="zh-TW" baseline="0" dirty="0" smtClean="0"/>
          </a:p>
          <a:p>
            <a:pPr marL="228600" indent="-228600">
              <a:buAutoNum type="arabicPeriod"/>
            </a:pPr>
            <a:r>
              <a:rPr kumimoji="1" lang="en-US" altLang="zh-TW" baseline="0" dirty="0" smtClean="0"/>
              <a:t>Performance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model</a:t>
            </a:r>
          </a:p>
          <a:p>
            <a:pPr marL="228600" indent="-228600">
              <a:buAutoNum type="arabicPeriod"/>
            </a:pPr>
            <a:r>
              <a:rPr kumimoji="1" lang="en-US" altLang="zh-TW" baseline="0" dirty="0" smtClean="0"/>
              <a:t>Model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accuracy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validation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1655-799C-A44C-A537-BEACD0C2D317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5878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3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mbria Math"/>
                <a:cs typeface="Cambria Math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mbria Math"/>
                <a:cs typeface="Cambria Mat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15/8/2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TW" smtClean="0"/>
              <a:t>15/8/2</a:t>
            </a:r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TW" smtClean="0"/>
              <a:t>15/8/2</a:t>
            </a:r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TW" smtClean="0"/>
              <a:t>15/8/2</a:t>
            </a:r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7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15/8/2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5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TW" smtClean="0"/>
              <a:t>15/8/2</a:t>
            </a:r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2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2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TW" smtClean="0"/>
              <a:t>15/8/2</a:t>
            </a:r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TW" smtClean="0"/>
              <a:t>15/8/2</a:t>
            </a:r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TW" smtClean="0"/>
              <a:t>15/8/2</a:t>
            </a:r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6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TW" smtClean="0"/>
              <a:t>15/8/2</a:t>
            </a:r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1" y="838203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TW" smtClean="0"/>
              <a:t>15/8/2</a:t>
            </a:r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zh-TW" smtClean="0"/>
              <a:t>15/8/2</a:t>
            </a:r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b="0" i="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fld id="{1D4EEAAA-D875-D04F-8A61-63D0E56E3034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grpSp>
        <p:nvGrpSpPr>
          <p:cNvPr id="68" name="群組 67"/>
          <p:cNvGrpSpPr/>
          <p:nvPr userDrawn="1"/>
        </p:nvGrpSpPr>
        <p:grpSpPr>
          <a:xfrm>
            <a:off x="5403276" y="4375729"/>
            <a:ext cx="3978841" cy="2482273"/>
            <a:chOff x="5403273" y="4375727"/>
            <a:chExt cx="3978841" cy="2482273"/>
          </a:xfrm>
        </p:grpSpPr>
        <p:sp>
          <p:nvSpPr>
            <p:cNvPr id="69" name="橢圓 68"/>
            <p:cNvSpPr>
              <a:spLocks noChangeAspect="1"/>
            </p:cNvSpPr>
            <p:nvPr/>
          </p:nvSpPr>
          <p:spPr>
            <a:xfrm flipH="1">
              <a:off x="7183608" y="5157681"/>
              <a:ext cx="146960" cy="14399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70" name="橢圓 69"/>
            <p:cNvSpPr>
              <a:spLocks noChangeAspect="1"/>
            </p:cNvSpPr>
            <p:nvPr/>
          </p:nvSpPr>
          <p:spPr>
            <a:xfrm flipH="1">
              <a:off x="7861877" y="4754736"/>
              <a:ext cx="146960" cy="14399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71" name="橢圓 70"/>
            <p:cNvSpPr>
              <a:spLocks noChangeAspect="1"/>
            </p:cNvSpPr>
            <p:nvPr/>
          </p:nvSpPr>
          <p:spPr>
            <a:xfrm flipH="1">
              <a:off x="6150902" y="5686369"/>
              <a:ext cx="146960" cy="14399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72" name="橢圓 71"/>
            <p:cNvSpPr>
              <a:spLocks noChangeAspect="1"/>
            </p:cNvSpPr>
            <p:nvPr/>
          </p:nvSpPr>
          <p:spPr>
            <a:xfrm flipH="1">
              <a:off x="8063747" y="5500110"/>
              <a:ext cx="146960" cy="14399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73" name="橢圓 72"/>
            <p:cNvSpPr>
              <a:spLocks noChangeAspect="1"/>
            </p:cNvSpPr>
            <p:nvPr/>
          </p:nvSpPr>
          <p:spPr>
            <a:xfrm flipH="1">
              <a:off x="8742016" y="5227035"/>
              <a:ext cx="146960" cy="14399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74" name="橢圓 73"/>
            <p:cNvSpPr>
              <a:spLocks noChangeAspect="1"/>
            </p:cNvSpPr>
            <p:nvPr/>
          </p:nvSpPr>
          <p:spPr>
            <a:xfrm flipH="1">
              <a:off x="7031041" y="6028798"/>
              <a:ext cx="146960" cy="14399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75" name="橢圓 74"/>
            <p:cNvSpPr>
              <a:spLocks noChangeAspect="1"/>
            </p:cNvSpPr>
            <p:nvPr/>
          </p:nvSpPr>
          <p:spPr>
            <a:xfrm flipH="1">
              <a:off x="7672191" y="5816477"/>
              <a:ext cx="146960" cy="14399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76" name="橢圓 75"/>
            <p:cNvSpPr>
              <a:spLocks noChangeAspect="1"/>
            </p:cNvSpPr>
            <p:nvPr/>
          </p:nvSpPr>
          <p:spPr>
            <a:xfrm flipH="1">
              <a:off x="6341028" y="6418618"/>
              <a:ext cx="146960" cy="14399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77" name="橢圓 76"/>
            <p:cNvSpPr>
              <a:spLocks noChangeAspect="1"/>
            </p:cNvSpPr>
            <p:nvPr/>
          </p:nvSpPr>
          <p:spPr>
            <a:xfrm flipH="1">
              <a:off x="8717751" y="6085424"/>
              <a:ext cx="146960" cy="14399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78" name="橢圓 77"/>
            <p:cNvSpPr>
              <a:spLocks noChangeAspect="1"/>
            </p:cNvSpPr>
            <p:nvPr/>
          </p:nvSpPr>
          <p:spPr>
            <a:xfrm flipH="1">
              <a:off x="8185877" y="6396994"/>
              <a:ext cx="146960" cy="14399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cxnSp>
          <p:nvCxnSpPr>
            <p:cNvPr id="79" name="直線接點 78"/>
            <p:cNvCxnSpPr>
              <a:stCxn id="70" idx="2"/>
              <a:endCxn id="73" idx="7"/>
            </p:cNvCxnSpPr>
            <p:nvPr/>
          </p:nvCxnSpPr>
          <p:spPr>
            <a:xfrm>
              <a:off x="8008837" y="4826735"/>
              <a:ext cx="754701" cy="42138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0" name="直線接點 79"/>
            <p:cNvCxnSpPr>
              <a:stCxn id="70" idx="2"/>
              <a:endCxn id="72" idx="0"/>
            </p:cNvCxnSpPr>
            <p:nvPr/>
          </p:nvCxnSpPr>
          <p:spPr>
            <a:xfrm>
              <a:off x="8008837" y="4826735"/>
              <a:ext cx="128390" cy="673375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>
              <a:stCxn id="70" idx="4"/>
              <a:endCxn id="75" idx="0"/>
            </p:cNvCxnSpPr>
            <p:nvPr/>
          </p:nvCxnSpPr>
          <p:spPr>
            <a:xfrm flipH="1">
              <a:off x="7745671" y="4898733"/>
              <a:ext cx="189686" cy="917744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>
              <a:stCxn id="70" idx="5"/>
              <a:endCxn id="74" idx="1"/>
            </p:cNvCxnSpPr>
            <p:nvPr/>
          </p:nvCxnSpPr>
          <p:spPr>
            <a:xfrm flipH="1">
              <a:off x="7156479" y="4877645"/>
              <a:ext cx="726920" cy="1172241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>
              <a:stCxn id="70" idx="5"/>
              <a:endCxn id="76" idx="2"/>
            </p:cNvCxnSpPr>
            <p:nvPr/>
          </p:nvCxnSpPr>
          <p:spPr>
            <a:xfrm flipH="1">
              <a:off x="6487988" y="4877645"/>
              <a:ext cx="1395411" cy="1612972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>
              <a:stCxn id="69" idx="5"/>
              <a:endCxn id="76" idx="1"/>
            </p:cNvCxnSpPr>
            <p:nvPr/>
          </p:nvCxnSpPr>
          <p:spPr>
            <a:xfrm flipH="1">
              <a:off x="6466466" y="5280590"/>
              <a:ext cx="738664" cy="1159116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>
              <a:stCxn id="71" idx="3"/>
              <a:endCxn id="76" idx="0"/>
            </p:cNvCxnSpPr>
            <p:nvPr/>
          </p:nvCxnSpPr>
          <p:spPr>
            <a:xfrm>
              <a:off x="6276340" y="5809278"/>
              <a:ext cx="138168" cy="60934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>
              <a:stCxn id="69" idx="2"/>
              <a:endCxn id="72" idx="7"/>
            </p:cNvCxnSpPr>
            <p:nvPr/>
          </p:nvCxnSpPr>
          <p:spPr>
            <a:xfrm>
              <a:off x="7330568" y="5229680"/>
              <a:ext cx="754701" cy="29151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>
              <a:stCxn id="69" idx="3"/>
              <a:endCxn id="75" idx="0"/>
            </p:cNvCxnSpPr>
            <p:nvPr/>
          </p:nvCxnSpPr>
          <p:spPr>
            <a:xfrm>
              <a:off x="7309046" y="5280590"/>
              <a:ext cx="436625" cy="535887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>
              <a:stCxn id="69" idx="4"/>
              <a:endCxn id="74" idx="0"/>
            </p:cNvCxnSpPr>
            <p:nvPr/>
          </p:nvCxnSpPr>
          <p:spPr>
            <a:xfrm flipH="1">
              <a:off x="7104521" y="5301678"/>
              <a:ext cx="152567" cy="72712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直線接點 88"/>
            <p:cNvCxnSpPr>
              <a:stCxn id="71" idx="3"/>
              <a:endCxn id="74" idx="7"/>
            </p:cNvCxnSpPr>
            <p:nvPr/>
          </p:nvCxnSpPr>
          <p:spPr>
            <a:xfrm>
              <a:off x="6276340" y="5809278"/>
              <a:ext cx="776223" cy="24060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>
              <a:stCxn id="71" idx="2"/>
              <a:endCxn id="75" idx="6"/>
            </p:cNvCxnSpPr>
            <p:nvPr/>
          </p:nvCxnSpPr>
          <p:spPr>
            <a:xfrm>
              <a:off x="6297862" y="5758368"/>
              <a:ext cx="1374329" cy="13010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>
              <a:stCxn id="71" idx="2"/>
              <a:endCxn id="72" idx="7"/>
            </p:cNvCxnSpPr>
            <p:nvPr/>
          </p:nvCxnSpPr>
          <p:spPr>
            <a:xfrm flipV="1">
              <a:off x="6297862" y="5521198"/>
              <a:ext cx="1787407" cy="23717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>
              <a:stCxn id="71" idx="2"/>
              <a:endCxn id="73" idx="6"/>
            </p:cNvCxnSpPr>
            <p:nvPr/>
          </p:nvCxnSpPr>
          <p:spPr>
            <a:xfrm flipV="1">
              <a:off x="6297862" y="5299034"/>
              <a:ext cx="2444154" cy="459334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>
              <a:stCxn id="76" idx="2"/>
              <a:endCxn id="78" idx="5"/>
            </p:cNvCxnSpPr>
            <p:nvPr/>
          </p:nvCxnSpPr>
          <p:spPr>
            <a:xfrm>
              <a:off x="6487988" y="6490617"/>
              <a:ext cx="1719411" cy="29286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>
              <a:stCxn id="74" idx="3"/>
              <a:endCxn id="78" idx="6"/>
            </p:cNvCxnSpPr>
            <p:nvPr/>
          </p:nvCxnSpPr>
          <p:spPr>
            <a:xfrm>
              <a:off x="7156479" y="6151707"/>
              <a:ext cx="1029398" cy="317286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>
              <a:stCxn id="75" idx="3"/>
              <a:endCxn id="78" idx="0"/>
            </p:cNvCxnSpPr>
            <p:nvPr/>
          </p:nvCxnSpPr>
          <p:spPr>
            <a:xfrm>
              <a:off x="7797629" y="5939386"/>
              <a:ext cx="461728" cy="45760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>
              <a:stCxn id="72" idx="4"/>
              <a:endCxn id="78" idx="0"/>
            </p:cNvCxnSpPr>
            <p:nvPr/>
          </p:nvCxnSpPr>
          <p:spPr>
            <a:xfrm>
              <a:off x="8137227" y="5644107"/>
              <a:ext cx="122130" cy="752887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>
              <a:stCxn id="73" idx="5"/>
              <a:endCxn id="78" idx="1"/>
            </p:cNvCxnSpPr>
            <p:nvPr/>
          </p:nvCxnSpPr>
          <p:spPr>
            <a:xfrm flipH="1">
              <a:off x="8311315" y="5349944"/>
              <a:ext cx="452223" cy="106813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>
              <a:stCxn id="76" idx="1"/>
              <a:endCxn id="77" idx="5"/>
            </p:cNvCxnSpPr>
            <p:nvPr/>
          </p:nvCxnSpPr>
          <p:spPr>
            <a:xfrm flipV="1">
              <a:off x="6466466" y="6208333"/>
              <a:ext cx="2272807" cy="23137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>
              <a:stCxn id="74" idx="3"/>
              <a:endCxn id="77" idx="6"/>
            </p:cNvCxnSpPr>
            <p:nvPr/>
          </p:nvCxnSpPr>
          <p:spPr>
            <a:xfrm>
              <a:off x="7156479" y="6151707"/>
              <a:ext cx="1561272" cy="5716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>
              <a:stCxn id="75" idx="3"/>
              <a:endCxn id="77" idx="7"/>
            </p:cNvCxnSpPr>
            <p:nvPr/>
          </p:nvCxnSpPr>
          <p:spPr>
            <a:xfrm>
              <a:off x="7797629" y="5939386"/>
              <a:ext cx="941644" cy="167126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>
              <a:stCxn id="72" idx="4"/>
              <a:endCxn id="77" idx="7"/>
            </p:cNvCxnSpPr>
            <p:nvPr/>
          </p:nvCxnSpPr>
          <p:spPr>
            <a:xfrm>
              <a:off x="8137227" y="5644107"/>
              <a:ext cx="602046" cy="462405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>
              <a:stCxn id="73" idx="4"/>
              <a:endCxn id="77" idx="7"/>
            </p:cNvCxnSpPr>
            <p:nvPr/>
          </p:nvCxnSpPr>
          <p:spPr>
            <a:xfrm flipH="1">
              <a:off x="8739273" y="5371032"/>
              <a:ext cx="76223" cy="73548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>
              <a:stCxn id="73" idx="3"/>
            </p:cNvCxnSpPr>
            <p:nvPr/>
          </p:nvCxnSpPr>
          <p:spPr>
            <a:xfrm>
              <a:off x="8867454" y="5349944"/>
              <a:ext cx="377870" cy="29416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>
              <a:stCxn id="77" idx="2"/>
            </p:cNvCxnSpPr>
            <p:nvPr/>
          </p:nvCxnSpPr>
          <p:spPr>
            <a:xfrm>
              <a:off x="8864711" y="6157423"/>
              <a:ext cx="517403" cy="9459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>
              <a:stCxn id="77" idx="4"/>
            </p:cNvCxnSpPr>
            <p:nvPr/>
          </p:nvCxnSpPr>
          <p:spPr>
            <a:xfrm flipH="1">
              <a:off x="8717751" y="6229421"/>
              <a:ext cx="73480" cy="46708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>
              <a:stCxn id="78" idx="2"/>
            </p:cNvCxnSpPr>
            <p:nvPr/>
          </p:nvCxnSpPr>
          <p:spPr>
            <a:xfrm>
              <a:off x="8332837" y="6468993"/>
              <a:ext cx="232514" cy="379911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>
              <a:stCxn id="76" idx="3"/>
            </p:cNvCxnSpPr>
            <p:nvPr/>
          </p:nvCxnSpPr>
          <p:spPr>
            <a:xfrm>
              <a:off x="6466466" y="6541527"/>
              <a:ext cx="690013" cy="307377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>
              <a:stCxn id="71" idx="4"/>
            </p:cNvCxnSpPr>
            <p:nvPr/>
          </p:nvCxnSpPr>
          <p:spPr>
            <a:xfrm flipH="1">
              <a:off x="6030973" y="5830366"/>
              <a:ext cx="193409" cy="101853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>
              <a:stCxn id="76" idx="6"/>
            </p:cNvCxnSpPr>
            <p:nvPr/>
          </p:nvCxnSpPr>
          <p:spPr>
            <a:xfrm flipH="1">
              <a:off x="6030973" y="6490617"/>
              <a:ext cx="310055" cy="358287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>
              <a:stCxn id="70" idx="1"/>
            </p:cNvCxnSpPr>
            <p:nvPr/>
          </p:nvCxnSpPr>
          <p:spPr>
            <a:xfrm>
              <a:off x="7987315" y="4775824"/>
              <a:ext cx="1394799" cy="50911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>
              <a:stCxn id="73" idx="2"/>
            </p:cNvCxnSpPr>
            <p:nvPr/>
          </p:nvCxnSpPr>
          <p:spPr>
            <a:xfrm flipV="1">
              <a:off x="8888976" y="4979135"/>
              <a:ext cx="203947" cy="319899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4" name="直線接點 113"/>
            <p:cNvCxnSpPr>
              <a:stCxn id="76" idx="6"/>
            </p:cNvCxnSpPr>
            <p:nvPr userDrawn="1"/>
          </p:nvCxnSpPr>
          <p:spPr>
            <a:xfrm flipH="1">
              <a:off x="5403273" y="6490617"/>
              <a:ext cx="937755" cy="36738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>
              <a:stCxn id="73" idx="0"/>
            </p:cNvCxnSpPr>
            <p:nvPr userDrawn="1"/>
          </p:nvCxnSpPr>
          <p:spPr>
            <a:xfrm flipV="1">
              <a:off x="8815496" y="4375727"/>
              <a:ext cx="328504" cy="85130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16" name="橢圓 115"/>
            <p:cNvSpPr>
              <a:spLocks noChangeAspect="1"/>
            </p:cNvSpPr>
            <p:nvPr userDrawn="1"/>
          </p:nvSpPr>
          <p:spPr>
            <a:xfrm flipH="1">
              <a:off x="7733897" y="6685743"/>
              <a:ext cx="146960" cy="14399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cxnSp>
          <p:nvCxnSpPr>
            <p:cNvPr id="117" name="直線接點 116"/>
            <p:cNvCxnSpPr>
              <a:stCxn id="76" idx="3"/>
              <a:endCxn id="116" idx="6"/>
            </p:cNvCxnSpPr>
            <p:nvPr userDrawn="1"/>
          </p:nvCxnSpPr>
          <p:spPr>
            <a:xfrm>
              <a:off x="6466466" y="6541527"/>
              <a:ext cx="1267431" cy="216215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8" name="直線接點 117"/>
            <p:cNvCxnSpPr>
              <a:stCxn id="74" idx="3"/>
              <a:endCxn id="116" idx="6"/>
            </p:cNvCxnSpPr>
            <p:nvPr userDrawn="1"/>
          </p:nvCxnSpPr>
          <p:spPr>
            <a:xfrm>
              <a:off x="7156479" y="6151707"/>
              <a:ext cx="577418" cy="606035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9" name="直線接點 118"/>
            <p:cNvCxnSpPr>
              <a:stCxn id="75" idx="4"/>
              <a:endCxn id="116" idx="0"/>
            </p:cNvCxnSpPr>
            <p:nvPr userDrawn="1"/>
          </p:nvCxnSpPr>
          <p:spPr>
            <a:xfrm>
              <a:off x="7745671" y="5960474"/>
              <a:ext cx="61706" cy="725269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0" name="直線接點 119"/>
            <p:cNvCxnSpPr>
              <a:stCxn id="72" idx="4"/>
              <a:endCxn id="116" idx="0"/>
            </p:cNvCxnSpPr>
            <p:nvPr userDrawn="1"/>
          </p:nvCxnSpPr>
          <p:spPr>
            <a:xfrm flipH="1">
              <a:off x="7807377" y="5644107"/>
              <a:ext cx="329850" cy="1041636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1" name="直線接點 120"/>
            <p:cNvCxnSpPr>
              <a:stCxn id="73" idx="4"/>
              <a:endCxn id="116" idx="1"/>
            </p:cNvCxnSpPr>
            <p:nvPr userDrawn="1"/>
          </p:nvCxnSpPr>
          <p:spPr>
            <a:xfrm flipH="1">
              <a:off x="7859335" y="5371032"/>
              <a:ext cx="956161" cy="1335799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2" name="直線接點 121"/>
            <p:cNvCxnSpPr>
              <a:endCxn id="72" idx="0"/>
            </p:cNvCxnSpPr>
            <p:nvPr userDrawn="1"/>
          </p:nvCxnSpPr>
          <p:spPr>
            <a:xfrm flipH="1">
              <a:off x="8137227" y="4375727"/>
              <a:ext cx="1108097" cy="112438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Cambria Math"/>
          <a:ea typeface="+mj-ea"/>
          <a:cs typeface="Cambria Math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microsoft.com/office/2007/relationships/hdphoto" Target="../media/hdphoto8.wdp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4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6.wdp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microsoft.com/office/2007/relationships/hdphoto" Target="../media/hdphoto1.wdp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microsoft.com/office/2007/relationships/hdphoto" Target="../media/hdphoto4.wdp"/><Relationship Id="rId10" Type="http://schemas.microsoft.com/office/2007/relationships/hdphoto" Target="../media/hdphoto5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Relationship Id="rId3" Type="http://schemas.openxmlformats.org/officeDocument/2006/relationships/image" Target="../media/image66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microsoft.com/office/2007/relationships/hdphoto" Target="../media/hdphoto7.wdp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2" y="1923951"/>
            <a:ext cx="7851535" cy="1374877"/>
          </a:xfrm>
        </p:spPr>
        <p:txBody>
          <a:bodyPr>
            <a:normAutofit/>
          </a:bodyPr>
          <a:lstStyle/>
          <a:p>
            <a:r>
              <a:rPr lang="en-US" altLang="zh-TW" sz="4200" cap="none" dirty="0"/>
              <a:t>Turning </a:t>
            </a:r>
            <a:r>
              <a:rPr lang="en-US" altLang="zh-TW" sz="4200" cap="none" dirty="0" err="1" smtClean="0"/>
              <a:t>Mininet</a:t>
            </a:r>
            <a:r>
              <a:rPr lang="en-US" altLang="zh-TW" sz="4200" cap="none" dirty="0"/>
              <a:t>/</a:t>
            </a:r>
            <a:r>
              <a:rPr lang="en-US" altLang="zh-TW" sz="4200" cap="none" dirty="0" smtClean="0"/>
              <a:t>Open</a:t>
            </a:r>
            <a:r>
              <a:rPr lang="zh-TW" altLang="en-US" sz="4200" cap="none" dirty="0" smtClean="0"/>
              <a:t> </a:t>
            </a:r>
            <a:r>
              <a:rPr lang="en-US" altLang="zh-TW" sz="4200" cap="none" dirty="0" smtClean="0"/>
              <a:t>vSwitch</a:t>
            </a:r>
            <a:br>
              <a:rPr lang="en-US" altLang="zh-TW" sz="4200" cap="none" dirty="0" smtClean="0"/>
            </a:br>
            <a:r>
              <a:rPr lang="en-US" altLang="zh-TW" sz="4200" cap="none" dirty="0" smtClean="0"/>
              <a:t>into </a:t>
            </a:r>
            <a:r>
              <a:rPr lang="en-US" altLang="zh-TW" sz="4200" cap="none" dirty="0"/>
              <a:t>A Detailed OpenFlow Emulator 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685803" y="4684583"/>
            <a:ext cx="6732503" cy="1008209"/>
          </a:xfrm>
        </p:spPr>
        <p:txBody>
          <a:bodyPr>
            <a:noAutofit/>
          </a:bodyPr>
          <a:lstStyle/>
          <a:p>
            <a:pPr>
              <a:spcBef>
                <a:spcPts val="1272"/>
              </a:spcBef>
            </a:pPr>
            <a:r>
              <a:rPr lang="en-US" altLang="zh-TW" sz="20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cs typeface="Arial Black"/>
              </a:rPr>
              <a:t>Yi-Jun Cheng</a:t>
            </a:r>
          </a:p>
          <a:p>
            <a:pPr>
              <a:spcBef>
                <a:spcPts val="1272"/>
              </a:spcBef>
            </a:pPr>
            <a:r>
              <a:rPr lang="en-US" altLang="zh-TW" sz="20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cs typeface="Arial Black"/>
              </a:rPr>
              <a:t>October, 2015</a:t>
            </a:r>
          </a:p>
          <a:p>
            <a:pPr>
              <a:spcBef>
                <a:spcPts val="1272"/>
              </a:spcBef>
            </a:pPr>
            <a:endParaRPr kumimoji="1" lang="zh-TW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356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82"/>
    </mc:Choice>
    <mc:Fallback xmlns="">
      <p:transition xmlns:p14="http://schemas.microsoft.com/office/powerpoint/2010/main" spd="slow" advTm="1958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11200"/>
            <a:ext cx="8229600" cy="990600"/>
          </a:xfrm>
        </p:spPr>
        <p:txBody>
          <a:bodyPr>
            <a:normAutofit fontScale="90000"/>
          </a:bodyPr>
          <a:lstStyle/>
          <a:p>
            <a:r>
              <a:rPr kumimoji="1" lang="en-US" altLang="zh-TW" dirty="0" smtClean="0"/>
              <a:t>Factor Considerations for Control Plane Performance Tests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79707"/>
            <a:ext cx="8229600" cy="4485068"/>
          </a:xfrm>
        </p:spPr>
        <p:txBody>
          <a:bodyPr>
            <a:normAutofit/>
          </a:bodyPr>
          <a:lstStyle/>
          <a:p>
            <a:r>
              <a:rPr kumimoji="1" lang="en-US" altLang="zh-TW" b="1" dirty="0">
                <a:solidFill>
                  <a:srgbClr val="000000"/>
                </a:solidFill>
              </a:rPr>
              <a:t>Performance metrics</a:t>
            </a:r>
          </a:p>
          <a:p>
            <a:pPr lvl="1"/>
            <a:r>
              <a:rPr kumimoji="1" lang="en-US" altLang="zh-TW" dirty="0">
                <a:solidFill>
                  <a:srgbClr val="000000"/>
                </a:solidFill>
              </a:rPr>
              <a:t>Flow table update </a:t>
            </a:r>
            <a:r>
              <a:rPr kumimoji="1" lang="en-US" altLang="zh-TW" dirty="0" smtClean="0">
                <a:solidFill>
                  <a:srgbClr val="000000"/>
                </a:solidFill>
              </a:rPr>
              <a:t>delay</a:t>
            </a:r>
            <a:endParaRPr kumimoji="1" lang="en-US" altLang="zh-TW" dirty="0" smtClean="0"/>
          </a:p>
          <a:p>
            <a:r>
              <a:rPr kumimoji="1" lang="en-US" altLang="zh-TW" dirty="0" smtClean="0"/>
              <a:t>Flow_mod command types</a:t>
            </a:r>
          </a:p>
          <a:p>
            <a:pPr lvl="1"/>
            <a:r>
              <a:rPr kumimoji="1" lang="en-US" altLang="zh-TW" dirty="0" smtClean="0"/>
              <a:t>Insertion, modification, and deletion commands</a:t>
            </a:r>
          </a:p>
          <a:p>
            <a:r>
              <a:rPr kumimoji="1" lang="en-US" altLang="zh-TW" dirty="0" smtClean="0"/>
              <a:t>Number of existing flows</a:t>
            </a:r>
            <a:endParaRPr kumimoji="1" lang="en-US" altLang="zh-TW" b="1" i="1" dirty="0" smtClean="0"/>
          </a:p>
          <a:p>
            <a:r>
              <a:rPr kumimoji="1" lang="en-US" altLang="zh-TW" dirty="0" smtClean="0"/>
              <a:t>Priority distribution of existing flows</a:t>
            </a:r>
          </a:p>
          <a:p>
            <a:pPr lvl="1"/>
            <a:r>
              <a:rPr kumimoji="1" lang="en-US" altLang="zh-TW" dirty="0" smtClean="0"/>
              <a:t>Descending, ascending, and same priority distributions</a:t>
            </a:r>
          </a:p>
          <a:p>
            <a:r>
              <a:rPr kumimoji="1" lang="en-US" altLang="zh-TW" dirty="0" smtClean="0"/>
              <a:t>Number of batch commands</a:t>
            </a:r>
            <a:endParaRPr kumimoji="1" lang="en-US" altLang="zh-TW" b="1" i="1" dirty="0" smtClean="0">
              <a:solidFill>
                <a:srgbClr val="000000"/>
              </a:solidFill>
            </a:endParaRPr>
          </a:p>
          <a:p>
            <a:pPr lvl="1"/>
            <a:r>
              <a:rPr kumimoji="1" lang="en-US" altLang="zh-TW" dirty="0" smtClean="0">
                <a:solidFill>
                  <a:srgbClr val="000000"/>
                </a:solidFill>
              </a:rPr>
              <a:t>How many commands waiting for execution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10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360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732"/>
    </mc:Choice>
    <mc:Fallback xmlns="">
      <p:transition xmlns:p14="http://schemas.microsoft.com/office/powerpoint/2010/main" spd="slow" advTm="1517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Control Plane Tests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2" y="1663701"/>
            <a:ext cx="7683500" cy="474606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Preinstall different number of flows with different priority distributions at first for</a:t>
            </a:r>
            <a:r>
              <a:rPr lang="zh-TW" altLang="en-US" dirty="0" smtClean="0"/>
              <a:t> </a:t>
            </a:r>
            <a:r>
              <a:rPr lang="en-US" altLang="zh-TW" dirty="0" smtClean="0"/>
              <a:t>each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the test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Insertion test</a:t>
            </a:r>
          </a:p>
          <a:p>
            <a:pPr lvl="1"/>
            <a:r>
              <a:rPr lang="en-US" altLang="zh-TW" dirty="0" smtClean="0">
                <a:solidFill>
                  <a:srgbClr val="000000"/>
                </a:solidFill>
              </a:rPr>
              <a:t>Send different number of insertion commands under different number of existing flows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Modification test</a:t>
            </a:r>
          </a:p>
          <a:p>
            <a:pPr lvl="1"/>
            <a:r>
              <a:rPr lang="en-US" altLang="zh-TW" dirty="0" smtClean="0">
                <a:solidFill>
                  <a:srgbClr val="000000"/>
                </a:solidFill>
              </a:rPr>
              <a:t>Send different number of modification commands under different number of existing flows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Deletion test</a:t>
            </a:r>
          </a:p>
          <a:p>
            <a:pPr lvl="1"/>
            <a:r>
              <a:rPr lang="en-US" altLang="zh-TW" dirty="0" smtClean="0">
                <a:solidFill>
                  <a:srgbClr val="000000"/>
                </a:solidFill>
              </a:rPr>
              <a:t>Send a wild-carded command to delete flows</a:t>
            </a:r>
            <a:r>
              <a:rPr lang="zh-TW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</a:rPr>
              <a:t>in</a:t>
            </a:r>
            <a:r>
              <a:rPr lang="zh-TW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</a:rPr>
              <a:t>the</a:t>
            </a:r>
            <a:r>
              <a:rPr lang="zh-TW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</a:rPr>
              <a:t>table</a:t>
            </a:r>
          </a:p>
          <a:p>
            <a:r>
              <a:rPr lang="en-US" altLang="zh-TW" dirty="0" smtClean="0">
                <a:solidFill>
                  <a:srgbClr val="000000"/>
                </a:solidFill>
              </a:rPr>
              <a:t>Show sample results from Pica8 in the following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11</a:t>
            </a:fld>
            <a:endParaRPr kumimoji="1"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7123141" y="5037070"/>
            <a:ext cx="1563659" cy="1144357"/>
            <a:chOff x="6577042" y="5302499"/>
            <a:chExt cx="1459122" cy="102504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06629" y="5302499"/>
              <a:ext cx="1226863" cy="1025042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77042" y="5558966"/>
              <a:ext cx="467997" cy="467997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8167" y="5556869"/>
              <a:ext cx="467997" cy="467997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070957" y="5556869"/>
              <a:ext cx="467997" cy="467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635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73"/>
    </mc:Choice>
    <mc:Fallback xmlns="">
      <p:transition xmlns:p14="http://schemas.microsoft.com/office/powerpoint/2010/main" spd="slow" advTm="1192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68610"/>
            <a:ext cx="8229600" cy="990600"/>
          </a:xfrm>
        </p:spPr>
        <p:txBody>
          <a:bodyPr>
            <a:normAutofit/>
          </a:bodyPr>
          <a:lstStyle/>
          <a:p>
            <a:r>
              <a:rPr kumimoji="1" lang="en-US" altLang="zh-TW" dirty="0" smtClean="0"/>
              <a:t>Insertion Test Results on Pica8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12</a:t>
            </a:fld>
            <a:endParaRPr kumimoji="1"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389382"/>
            <a:ext cx="8229600" cy="1816981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Proportional to existing flow size</a:t>
            </a:r>
          </a:p>
          <a:p>
            <a:r>
              <a:rPr lang="en-US" altLang="zh-TW" dirty="0" smtClean="0"/>
              <a:t>Different increasing rate for different batch command size</a:t>
            </a:r>
          </a:p>
          <a:p>
            <a:r>
              <a:rPr lang="en-US" altLang="zh-TW" dirty="0" smtClean="0"/>
              <a:t>Increasing rate decreases with more batch commands</a:t>
            </a:r>
          </a:p>
          <a:p>
            <a:r>
              <a:rPr lang="en-US" altLang="zh-TW" dirty="0" smtClean="0"/>
              <a:t>Similar observations in software table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392404" y="3274167"/>
            <a:ext cx="4168415" cy="3568102"/>
            <a:chOff x="457200" y="3102695"/>
            <a:chExt cx="4168413" cy="3568102"/>
          </a:xfrm>
        </p:grpSpPr>
        <p:sp>
          <p:nvSpPr>
            <p:cNvPr id="18" name="文字方塊 17"/>
            <p:cNvSpPr txBox="1"/>
            <p:nvPr/>
          </p:nvSpPr>
          <p:spPr>
            <a:xfrm>
              <a:off x="805492" y="6270687"/>
              <a:ext cx="34757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TW" sz="2000" dirty="0" smtClean="0">
                  <a:latin typeface="Times New Roman"/>
                  <a:cs typeface="Times New Roman"/>
                </a:rPr>
                <a:t>Descending priority distribution</a:t>
              </a:r>
              <a:endParaRPr kumimoji="1" lang="zh-TW" altLang="en-US" sz="2000" dirty="0">
                <a:latin typeface="Times New Roman"/>
                <a:cs typeface="Times New Roman"/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102695"/>
              <a:ext cx="4168413" cy="3167992"/>
            </a:xfrm>
            <a:prstGeom prst="rect">
              <a:avLst/>
            </a:prstGeom>
          </p:spPr>
        </p:pic>
      </p:grpSp>
      <p:grpSp>
        <p:nvGrpSpPr>
          <p:cNvPr id="10" name="群組 9"/>
          <p:cNvGrpSpPr/>
          <p:nvPr/>
        </p:nvGrpSpPr>
        <p:grpSpPr>
          <a:xfrm>
            <a:off x="4761891" y="3274167"/>
            <a:ext cx="4011164" cy="3568102"/>
            <a:chOff x="4826686" y="3102695"/>
            <a:chExt cx="4011164" cy="3568102"/>
          </a:xfrm>
        </p:grpSpPr>
        <p:sp>
          <p:nvSpPr>
            <p:cNvPr id="19" name="文字方塊 18"/>
            <p:cNvSpPr txBox="1"/>
            <p:nvPr/>
          </p:nvSpPr>
          <p:spPr>
            <a:xfrm>
              <a:off x="5422838" y="6270687"/>
              <a:ext cx="28347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TW" sz="2000" dirty="0" smtClean="0">
                  <a:latin typeface="Times New Roman"/>
                  <a:cs typeface="Times New Roman"/>
                </a:rPr>
                <a:t>Same priority distribution</a:t>
              </a:r>
              <a:endParaRPr kumimoji="1" lang="zh-TW" altLang="en-US" sz="2000" dirty="0">
                <a:latin typeface="Times New Roman"/>
                <a:cs typeface="Times New Roman"/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6686" y="3102695"/>
              <a:ext cx="4011164" cy="3164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6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"/>
    </mc:Choice>
    <mc:Fallback xmlns="">
      <p:transition xmlns:p14="http://schemas.microsoft.com/office/powerpoint/2010/main" spd="slow" advTm="11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Insertion Test Results </a:t>
            </a:r>
            <a:r>
              <a:rPr kumimoji="1" lang="en-US" altLang="zh-TW" dirty="0"/>
              <a:t>on Pica8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(cont.)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Flows should be in priority order in TCAM</a:t>
            </a:r>
          </a:p>
          <a:p>
            <a:r>
              <a:rPr lang="en-US" altLang="zh-TW" dirty="0" smtClean="0"/>
              <a:t>Flow </a:t>
            </a:r>
            <a:r>
              <a:rPr lang="en-US" altLang="zh-TW" dirty="0" smtClean="0"/>
              <a:t>shifting time </a:t>
            </a:r>
            <a:r>
              <a:rPr lang="en-US" altLang="zh-TW" dirty="0"/>
              <a:t>dominates the insertion </a:t>
            </a:r>
            <a:r>
              <a:rPr lang="en-US" altLang="zh-TW" dirty="0" smtClean="0"/>
              <a:t>delays, </a:t>
            </a:r>
            <a:r>
              <a:rPr lang="en-US" altLang="zh-TW" dirty="0"/>
              <a:t>so little differences observed </a:t>
            </a:r>
            <a:r>
              <a:rPr lang="en-US" altLang="zh-TW" dirty="0" smtClean="0"/>
              <a:t>among different </a:t>
            </a:r>
            <a:r>
              <a:rPr lang="en-US" altLang="zh-TW" dirty="0" smtClean="0"/>
              <a:t>batch command </a:t>
            </a:r>
            <a:r>
              <a:rPr lang="en-US" altLang="zh-TW" dirty="0" smtClean="0"/>
              <a:t>sizes</a:t>
            </a:r>
            <a:endParaRPr lang="en-US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13</a:t>
            </a:fld>
            <a:endParaRPr kumimoji="1"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1901020" y="3061310"/>
            <a:ext cx="4168413" cy="3568102"/>
            <a:chOff x="2719169" y="3152877"/>
            <a:chExt cx="4168413" cy="3568102"/>
          </a:xfrm>
        </p:grpSpPr>
        <p:sp>
          <p:nvSpPr>
            <p:cNvPr id="5" name="文字方塊 4"/>
            <p:cNvSpPr txBox="1"/>
            <p:nvPr/>
          </p:nvSpPr>
          <p:spPr>
            <a:xfrm>
              <a:off x="3239096" y="6320869"/>
              <a:ext cx="3447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2000" dirty="0" smtClean="0">
                  <a:latin typeface="Times New Roman"/>
                  <a:cs typeface="Times New Roman"/>
                </a:rPr>
                <a:t>Ascending priority distribution</a:t>
              </a:r>
              <a:endParaRPr kumimoji="1" lang="zh-TW" altLang="en-US" sz="2000" dirty="0">
                <a:latin typeface="Times New Roman"/>
                <a:cs typeface="Times New Roman"/>
              </a:endParaRPr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9169" y="3152877"/>
              <a:ext cx="4168413" cy="3167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31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"/>
    </mc:Choice>
    <mc:Fallback xmlns="">
      <p:transition xmlns:p14="http://schemas.microsoft.com/office/powerpoint/2010/main" spd="slow" advTm="3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Modification Test Results on Pica8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Proportional to existing flow size</a:t>
            </a:r>
          </a:p>
          <a:p>
            <a:r>
              <a:rPr lang="en-US" altLang="zh-TW" dirty="0" smtClean="0"/>
              <a:t>Increasing </a:t>
            </a:r>
            <a:r>
              <a:rPr lang="en-US" altLang="zh-TW" dirty="0" smtClean="0"/>
              <a:t>rate decreases </a:t>
            </a:r>
            <a:r>
              <a:rPr lang="en-US" altLang="zh-TW" dirty="0" smtClean="0"/>
              <a:t>with more batch commands</a:t>
            </a:r>
          </a:p>
          <a:p>
            <a:r>
              <a:rPr lang="en-US" altLang="zh-TW" dirty="0" smtClean="0"/>
              <a:t>Different increasing </a:t>
            </a:r>
            <a:r>
              <a:rPr lang="en-US" altLang="zh-TW" dirty="0" smtClean="0"/>
              <a:t>rates </a:t>
            </a:r>
            <a:r>
              <a:rPr lang="en-US" altLang="zh-TW" dirty="0" smtClean="0"/>
              <a:t>for different priority distribution</a:t>
            </a:r>
            <a:r>
              <a:rPr kumimoji="1" lang="en-US" altLang="zh-TW" dirty="0"/>
              <a:t>s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14</a:t>
            </a:fld>
            <a:endParaRPr kumimoji="1"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314650" y="3134537"/>
            <a:ext cx="4168418" cy="3568108"/>
            <a:chOff x="457199" y="2940167"/>
            <a:chExt cx="4168418" cy="3568108"/>
          </a:xfrm>
        </p:grpSpPr>
        <p:sp>
          <p:nvSpPr>
            <p:cNvPr id="10" name="文字方塊 9"/>
            <p:cNvSpPr txBox="1"/>
            <p:nvPr/>
          </p:nvSpPr>
          <p:spPr>
            <a:xfrm>
              <a:off x="864214" y="6108165"/>
              <a:ext cx="33618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dirty="0" smtClean="0">
                  <a:latin typeface="Times New Roman"/>
                  <a:cs typeface="Times New Roman"/>
                </a:rPr>
                <a:t>Ascending priority distribution</a:t>
              </a:r>
              <a:endParaRPr kumimoji="1" lang="zh-TW" altLang="en-US" sz="2000" dirty="0">
                <a:latin typeface="Times New Roman"/>
                <a:cs typeface="Times New Roman"/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199" y="2940167"/>
              <a:ext cx="4168418" cy="3167998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4590263" y="3142529"/>
            <a:ext cx="4168419" cy="3560117"/>
            <a:chOff x="4821419" y="3082705"/>
            <a:chExt cx="4168419" cy="3560117"/>
          </a:xfrm>
        </p:grpSpPr>
        <p:sp>
          <p:nvSpPr>
            <p:cNvPr id="11" name="文字方塊 10"/>
            <p:cNvSpPr txBox="1"/>
            <p:nvPr/>
          </p:nvSpPr>
          <p:spPr>
            <a:xfrm>
              <a:off x="5489200" y="6242712"/>
              <a:ext cx="28347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dirty="0" smtClean="0">
                  <a:latin typeface="Times New Roman"/>
                  <a:cs typeface="Times New Roman"/>
                </a:rPr>
                <a:t>Same priority distribution</a:t>
              </a:r>
              <a:endParaRPr kumimoji="1" lang="zh-TW" altLang="en-US" sz="2000" dirty="0">
                <a:latin typeface="Times New Roman"/>
                <a:cs typeface="Times New Roman"/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1419" y="3082705"/>
              <a:ext cx="4168419" cy="3167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3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0"/>
    </mc:Choice>
    <mc:Fallback xmlns="">
      <p:transition xmlns:p14="http://schemas.microsoft.com/office/powerpoint/2010/main" spd="slow" advTm="23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Deletion Test Results on Pica8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367173"/>
          </a:xfrm>
        </p:spPr>
        <p:txBody>
          <a:bodyPr/>
          <a:lstStyle/>
          <a:p>
            <a:r>
              <a:rPr lang="en-US" altLang="zh-TW" dirty="0" smtClean="0"/>
              <a:t>Proportional to number of deleted flows</a:t>
            </a:r>
            <a:endParaRPr lang="en-US" altLang="zh-TW" dirty="0"/>
          </a:p>
          <a:p>
            <a:r>
              <a:rPr kumimoji="1" lang="en-US" altLang="zh-TW" dirty="0" smtClean="0"/>
              <a:t>Existing flows with different priority distributions share same results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15</a:t>
            </a:fld>
            <a:endParaRPr kumimoji="1"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4697727" y="3076325"/>
            <a:ext cx="4014992" cy="3566683"/>
            <a:chOff x="4908686" y="3179989"/>
            <a:chExt cx="4014992" cy="3566683"/>
          </a:xfrm>
        </p:grpSpPr>
        <p:sp>
          <p:nvSpPr>
            <p:cNvPr id="9" name="文字方塊 8"/>
            <p:cNvSpPr txBox="1"/>
            <p:nvPr/>
          </p:nvSpPr>
          <p:spPr>
            <a:xfrm>
              <a:off x="5455053" y="6346562"/>
              <a:ext cx="28347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dirty="0" smtClean="0">
                  <a:latin typeface="Times New Roman"/>
                  <a:cs typeface="Times New Roman"/>
                </a:rPr>
                <a:t>Same priority distribution</a:t>
              </a:r>
              <a:endParaRPr kumimoji="1" lang="zh-TW" altLang="en-US" sz="2000" dirty="0">
                <a:latin typeface="Times New Roman"/>
                <a:cs typeface="Times New Roman"/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8686" y="3179989"/>
              <a:ext cx="4014992" cy="3167992"/>
            </a:xfrm>
            <a:prstGeom prst="rect">
              <a:avLst/>
            </a:prstGeom>
          </p:spPr>
        </p:pic>
      </p:grpSp>
      <p:grpSp>
        <p:nvGrpSpPr>
          <p:cNvPr id="11" name="群組 10"/>
          <p:cNvGrpSpPr/>
          <p:nvPr/>
        </p:nvGrpSpPr>
        <p:grpSpPr>
          <a:xfrm>
            <a:off x="483119" y="3076327"/>
            <a:ext cx="4015000" cy="3568110"/>
            <a:chOff x="576225" y="3179981"/>
            <a:chExt cx="4015000" cy="3568110"/>
          </a:xfrm>
        </p:grpSpPr>
        <p:sp>
          <p:nvSpPr>
            <p:cNvPr id="8" name="文字方塊 7"/>
            <p:cNvSpPr txBox="1"/>
            <p:nvPr/>
          </p:nvSpPr>
          <p:spPr>
            <a:xfrm>
              <a:off x="921766" y="6347981"/>
              <a:ext cx="33618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dirty="0" smtClean="0">
                  <a:latin typeface="Times New Roman"/>
                  <a:cs typeface="Times New Roman"/>
                </a:rPr>
                <a:t>Ascending priority distribution</a:t>
              </a:r>
              <a:endParaRPr kumimoji="1" lang="zh-TW" altLang="en-US" sz="2000" dirty="0">
                <a:latin typeface="Times New Roman"/>
                <a:cs typeface="Times New Roman"/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225" y="3179981"/>
              <a:ext cx="4015000" cy="31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75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"/>
    </mc:Choice>
    <mc:Fallback xmlns="">
      <p:transition xmlns:p14="http://schemas.microsoft.com/office/powerpoint/2010/main" spd="slow" advTm="129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0564" y="270583"/>
            <a:ext cx="8229600" cy="990600"/>
          </a:xfrm>
        </p:spPr>
        <p:txBody>
          <a:bodyPr/>
          <a:lstStyle/>
          <a:p>
            <a:r>
              <a:rPr kumimoji="1" lang="en-US" altLang="zh-TW" dirty="0" smtClean="0"/>
              <a:t>Insertion Time Model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0565" y="2730753"/>
            <a:ext cx="6203875" cy="4171552"/>
          </a:xfrm>
        </p:spPr>
        <p:txBody>
          <a:bodyPr>
            <a:normAutofit/>
          </a:bodyPr>
          <a:lstStyle/>
          <a:p>
            <a:r>
              <a:rPr kumimoji="1" lang="en-US" altLang="zh-TW" b="1" dirty="0" smtClean="0">
                <a:solidFill>
                  <a:srgbClr val="FF0000"/>
                </a:solidFill>
              </a:rPr>
              <a:t>c</a:t>
            </a:r>
            <a:r>
              <a:rPr kumimoji="1" lang="en-US" altLang="zh-TW" dirty="0" smtClean="0"/>
              <a:t> denotes the index of flow_mod command</a:t>
            </a:r>
          </a:p>
          <a:p>
            <a:r>
              <a:rPr kumimoji="1" lang="en-US" altLang="zh-TW" b="1" i="1" dirty="0" smtClean="0">
                <a:solidFill>
                  <a:srgbClr val="FF0000"/>
                </a:solidFill>
              </a:rPr>
              <a:t>t</a:t>
            </a:r>
            <a:r>
              <a:rPr kumimoji="1" lang="en-US" altLang="zh-TW" dirty="0" smtClean="0"/>
              <a:t> is the index of the table</a:t>
            </a:r>
          </a:p>
          <a:p>
            <a:r>
              <a:rPr kumimoji="1" lang="en-US" altLang="zh-TW" dirty="0" smtClean="0"/>
              <a:t>Proportional to existing flow size </a:t>
            </a:r>
            <a:r>
              <a:rPr kumimoji="1" lang="en-US" altLang="zh-TW" dirty="0" smtClean="0">
                <a:sym typeface="Wingdings"/>
              </a:rPr>
              <a:t> </a:t>
            </a:r>
            <a:r>
              <a:rPr kumimoji="1" lang="en-US" altLang="zh-TW" sz="2800" b="1" i="1" dirty="0" smtClean="0">
                <a:solidFill>
                  <a:srgbClr val="FF0000"/>
                </a:solidFill>
              </a:rPr>
              <a:t>P</a:t>
            </a:r>
            <a:endParaRPr kumimoji="1" lang="en-US" altLang="zh-TW" b="1" i="1" dirty="0"/>
          </a:p>
          <a:p>
            <a:r>
              <a:rPr kumimoji="1" lang="en-US" altLang="zh-TW" dirty="0"/>
              <a:t>Decrease with more batch </a:t>
            </a:r>
            <a:r>
              <a:rPr kumimoji="1" lang="en-US" altLang="zh-TW" dirty="0" smtClean="0"/>
              <a:t>commands</a:t>
            </a:r>
            <a:r>
              <a:rPr kumimoji="1" lang="en-US" altLang="zh-TW" b="1" i="1" dirty="0" smtClean="0"/>
              <a:t> </a:t>
            </a:r>
            <a:r>
              <a:rPr kumimoji="1" lang="en-US" altLang="zh-TW" dirty="0">
                <a:sym typeface="Wingdings"/>
              </a:rPr>
              <a:t> </a:t>
            </a:r>
            <a:r>
              <a:rPr kumimoji="1" lang="en-US" altLang="zh-TW" sz="2800" b="1" i="1" dirty="0" smtClean="0">
                <a:solidFill>
                  <a:srgbClr val="FF0000"/>
                </a:solidFill>
              </a:rPr>
              <a:t>R(q)</a:t>
            </a:r>
            <a:endParaRPr kumimoji="1" lang="en-US" altLang="zh-TW" b="1" i="1" dirty="0"/>
          </a:p>
          <a:p>
            <a:r>
              <a:rPr kumimoji="1" lang="en-US" altLang="zh-TW" sz="2800" b="1" i="1" dirty="0" smtClean="0">
                <a:solidFill>
                  <a:srgbClr val="FF0000"/>
                </a:solidFill>
              </a:rPr>
              <a:t>S</a:t>
            </a:r>
            <a:r>
              <a:rPr kumimoji="1" lang="en-US" altLang="zh-TW" baseline="-25000" dirty="0" smtClean="0"/>
              <a:t> </a:t>
            </a:r>
            <a:r>
              <a:rPr kumimoji="1" lang="en-US" altLang="zh-TW" dirty="0"/>
              <a:t>is flow shifting time </a:t>
            </a:r>
          </a:p>
          <a:p>
            <a:r>
              <a:rPr kumimoji="1" lang="en-US" altLang="zh-TW" sz="2800" b="1" i="1" dirty="0" smtClean="0">
                <a:solidFill>
                  <a:srgbClr val="FF0000"/>
                </a:solidFill>
              </a:rPr>
              <a:t>W</a:t>
            </a:r>
            <a:r>
              <a:rPr kumimoji="1" lang="en-US" altLang="zh-TW" sz="2800" b="1" i="1" baseline="-25000" dirty="0" smtClean="0"/>
              <a:t> </a:t>
            </a:r>
            <a:r>
              <a:rPr kumimoji="1" lang="en-US" altLang="zh-TW" dirty="0"/>
              <a:t>is the time to update a flow table entry</a:t>
            </a:r>
            <a:endParaRPr kumimoji="1" lang="en-US" altLang="zh-TW" b="1" i="1" dirty="0"/>
          </a:p>
          <a:p>
            <a:endParaRPr kumimoji="1" lang="en-US" altLang="zh-TW" b="1" i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16</a:t>
            </a:fld>
            <a:endParaRPr kumimoji="1"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818228" y="1260523"/>
            <a:ext cx="7412899" cy="1335476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6644572" y="2742849"/>
            <a:ext cx="2330097" cy="3964741"/>
            <a:chOff x="6379965" y="2349324"/>
            <a:chExt cx="2330097" cy="3964741"/>
          </a:xfrm>
        </p:grpSpPr>
        <p:grpSp>
          <p:nvGrpSpPr>
            <p:cNvPr id="18" name="群組 17"/>
            <p:cNvGrpSpPr/>
            <p:nvPr/>
          </p:nvGrpSpPr>
          <p:grpSpPr>
            <a:xfrm>
              <a:off x="6379966" y="2349324"/>
              <a:ext cx="2330096" cy="3964741"/>
              <a:chOff x="6260880" y="2544693"/>
              <a:chExt cx="2330096" cy="3964741"/>
            </a:xfrm>
          </p:grpSpPr>
          <p:sp>
            <p:nvSpPr>
              <p:cNvPr id="6" name="矩形 5"/>
              <p:cNvSpPr>
                <a:spLocks/>
              </p:cNvSpPr>
              <p:nvPr/>
            </p:nvSpPr>
            <p:spPr>
              <a:xfrm>
                <a:off x="6260880" y="4170473"/>
                <a:ext cx="2330096" cy="3600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# existing flows, </a:t>
                </a:r>
                <a:r>
                  <a:rPr kumimoji="1" lang="en-US" altLang="zh-TW" b="1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e</a:t>
                </a:r>
                <a:endParaRPr kumimoji="1" lang="zh-TW" altLang="en-US" b="1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" name="矩形 7"/>
              <p:cNvSpPr>
                <a:spLocks/>
              </p:cNvSpPr>
              <p:nvPr/>
            </p:nvSpPr>
            <p:spPr>
              <a:xfrm>
                <a:off x="6260880" y="3760183"/>
                <a:ext cx="2330096" cy="3600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# batch commands, </a:t>
                </a:r>
                <a:r>
                  <a:rPr kumimoji="1" lang="en-US" altLang="zh-TW" b="1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q</a:t>
                </a:r>
                <a:endParaRPr kumimoji="1" lang="zh-TW" altLang="en-US" b="1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9" name="矩形 8"/>
              <p:cNvSpPr>
                <a:spLocks/>
              </p:cNvSpPr>
              <p:nvPr/>
            </p:nvSpPr>
            <p:spPr>
              <a:xfrm>
                <a:off x="6260880" y="4578853"/>
                <a:ext cx="2330096" cy="3600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Shifting times, </a:t>
                </a:r>
                <a:r>
                  <a:rPr kumimoji="1" lang="en-US" altLang="zh-TW" b="1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s</a:t>
                </a:r>
                <a:endParaRPr kumimoji="1" lang="zh-TW" altLang="en-US" b="1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" name="矩形 10"/>
              <p:cNvSpPr>
                <a:spLocks/>
              </p:cNvSpPr>
              <p:nvPr/>
            </p:nvSpPr>
            <p:spPr>
              <a:xfrm>
                <a:off x="6260880" y="5218536"/>
                <a:ext cx="2330096" cy="5760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b="1" dirty="0" smtClean="0">
                    <a:latin typeface="Times New Roman"/>
                    <a:cs typeface="Times New Roman"/>
                  </a:rPr>
                  <a:t>Insertion Time Model</a:t>
                </a:r>
                <a:endParaRPr kumimoji="1" lang="zh-TW" altLang="en-US" b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3" name="矩形 12"/>
              <p:cNvSpPr>
                <a:spLocks/>
              </p:cNvSpPr>
              <p:nvPr/>
            </p:nvSpPr>
            <p:spPr>
              <a:xfrm>
                <a:off x="6260880" y="6149438"/>
                <a:ext cx="2330096" cy="359996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sz="2000" b="1" dirty="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D</a:t>
                </a:r>
                <a:r>
                  <a:rPr kumimoji="1" lang="en-US" altLang="zh-TW" sz="2000" b="1" baseline="-25000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add</a:t>
                </a:r>
                <a:endParaRPr kumimoji="1" lang="zh-TW" altLang="en-US" sz="2000" b="1" baseline="-250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" name="向右箭號 9"/>
              <p:cNvSpPr/>
              <p:nvPr/>
            </p:nvSpPr>
            <p:spPr>
              <a:xfrm rot="5400000" flipV="1">
                <a:off x="7280166" y="4930293"/>
                <a:ext cx="290319" cy="269526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5" name="向右箭號 14"/>
              <p:cNvSpPr/>
              <p:nvPr/>
            </p:nvSpPr>
            <p:spPr>
              <a:xfrm rot="5400000" flipV="1">
                <a:off x="7280165" y="5835840"/>
                <a:ext cx="290319" cy="269526"/>
              </a:xfrm>
              <a:prstGeom prst="rightArrow">
                <a:avLst/>
              </a:prstGeom>
              <a:solidFill>
                <a:srgbClr val="72A376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7" name="矩形 16"/>
              <p:cNvSpPr>
                <a:spLocks/>
              </p:cNvSpPr>
              <p:nvPr/>
            </p:nvSpPr>
            <p:spPr>
              <a:xfrm>
                <a:off x="6260880" y="2544693"/>
                <a:ext cx="2330096" cy="35999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table, </a:t>
                </a:r>
                <a:r>
                  <a:rPr kumimoji="1" lang="en-US" altLang="zh-TW" b="1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t</a:t>
                </a:r>
                <a:endParaRPr kumimoji="1" lang="zh-TW" altLang="en-US" b="1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22" name="矩形 21"/>
            <p:cNvSpPr>
              <a:spLocks/>
            </p:cNvSpPr>
            <p:nvPr/>
          </p:nvSpPr>
          <p:spPr>
            <a:xfrm>
              <a:off x="6379966" y="3160510"/>
              <a:ext cx="2330096" cy="360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Command type, f</a:t>
              </a:r>
              <a:r>
                <a:rPr kumimoji="1" lang="en-US" altLang="zh-TW" b="1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c</a:t>
              </a:r>
              <a:endParaRPr kumimoji="1" lang="zh-TW" altLang="en-US" b="1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3" name="矩形 22"/>
            <p:cNvSpPr>
              <a:spLocks/>
            </p:cNvSpPr>
            <p:nvPr/>
          </p:nvSpPr>
          <p:spPr>
            <a:xfrm>
              <a:off x="6379965" y="2756206"/>
              <a:ext cx="2330097" cy="360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Priority distribution     </a:t>
              </a:r>
              <a:endParaRPr kumimoji="1" lang="zh-TW" altLang="en-US" b="1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939" b="-1"/>
          <a:stretch/>
        </p:blipFill>
        <p:spPr>
          <a:xfrm>
            <a:off x="1281784" y="1310131"/>
            <a:ext cx="6449336" cy="125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773"/>
    </mc:Choice>
    <mc:Fallback xmlns="">
      <p:transition xmlns:p14="http://schemas.microsoft.com/office/powerpoint/2010/main" spd="slow" advTm="2157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2854"/>
            <a:ext cx="8229600" cy="990600"/>
          </a:xfrm>
        </p:spPr>
        <p:txBody>
          <a:bodyPr/>
          <a:lstStyle/>
          <a:p>
            <a:r>
              <a:rPr kumimoji="1" lang="en-US" altLang="zh-TW" dirty="0" smtClean="0"/>
              <a:t>Modification Time Model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5440" y="3050919"/>
            <a:ext cx="6205437" cy="3174910"/>
          </a:xfrm>
        </p:spPr>
        <p:txBody>
          <a:bodyPr>
            <a:normAutofit/>
          </a:bodyPr>
          <a:lstStyle/>
          <a:p>
            <a:r>
              <a:rPr kumimoji="1" lang="en-US" altLang="zh-TW" b="1" i="1" dirty="0">
                <a:solidFill>
                  <a:srgbClr val="FF0000"/>
                </a:solidFill>
              </a:rPr>
              <a:t>T</a:t>
            </a:r>
            <a:r>
              <a:rPr kumimoji="1" lang="en-US" altLang="zh-TW" dirty="0"/>
              <a:t> denotes number of tables</a:t>
            </a:r>
            <a:endParaRPr kumimoji="1" lang="en-US" altLang="zh-TW" dirty="0" smtClean="0"/>
          </a:p>
          <a:p>
            <a:r>
              <a:rPr kumimoji="1" lang="en-US" altLang="zh-TW" dirty="0" smtClean="0"/>
              <a:t>Proportional to existing flow size </a:t>
            </a:r>
            <a:r>
              <a:rPr kumimoji="1" lang="en-US" altLang="zh-TW" dirty="0" smtClean="0">
                <a:sym typeface="Wingdings"/>
              </a:rPr>
              <a:t> </a:t>
            </a:r>
            <a:r>
              <a:rPr kumimoji="1" lang="en-US" altLang="zh-TW" sz="2800" b="1" i="1" dirty="0" smtClean="0">
                <a:solidFill>
                  <a:srgbClr val="FF0000"/>
                </a:solidFill>
              </a:rPr>
              <a:t>P</a:t>
            </a:r>
            <a:endParaRPr kumimoji="1" lang="en-US" altLang="zh-TW" dirty="0"/>
          </a:p>
          <a:p>
            <a:r>
              <a:rPr kumimoji="1" lang="en-US" altLang="zh-TW" dirty="0"/>
              <a:t>Decrease with more batch </a:t>
            </a:r>
            <a:r>
              <a:rPr kumimoji="1" lang="en-US" altLang="zh-TW" dirty="0" smtClean="0"/>
              <a:t>commands </a:t>
            </a:r>
            <a:r>
              <a:rPr kumimoji="1" lang="en-US" altLang="zh-TW" dirty="0">
                <a:sym typeface="Wingdings"/>
              </a:rPr>
              <a:t> </a:t>
            </a:r>
            <a:r>
              <a:rPr kumimoji="1" lang="en-US" altLang="zh-TW" sz="2800" b="1" i="1" dirty="0" smtClean="0">
                <a:solidFill>
                  <a:srgbClr val="FF0000"/>
                </a:solidFill>
              </a:rPr>
              <a:t>R(q)</a:t>
            </a:r>
            <a:endParaRPr kumimoji="1" lang="en-US" altLang="zh-TW" dirty="0" smtClean="0"/>
          </a:p>
          <a:p>
            <a:r>
              <a:rPr kumimoji="1" lang="en-US" altLang="zh-TW" sz="2800" b="1" i="1" dirty="0">
                <a:solidFill>
                  <a:srgbClr val="FF0000"/>
                </a:solidFill>
              </a:rPr>
              <a:t>M</a:t>
            </a:r>
            <a:r>
              <a:rPr kumimoji="1" lang="en-US" altLang="zh-TW" dirty="0" smtClean="0"/>
              <a:t> </a:t>
            </a:r>
            <a:r>
              <a:rPr kumimoji="1" lang="en-US" altLang="zh-TW" dirty="0"/>
              <a:t>is </a:t>
            </a:r>
            <a:r>
              <a:rPr kumimoji="1" lang="en-US" altLang="zh-TW" dirty="0" smtClean="0"/>
              <a:t>the time </a:t>
            </a:r>
            <a:r>
              <a:rPr kumimoji="1" lang="en-US" altLang="zh-TW" dirty="0"/>
              <a:t>for searching matching </a:t>
            </a:r>
            <a:r>
              <a:rPr kumimoji="1" lang="en-US" altLang="zh-TW" dirty="0" smtClean="0"/>
              <a:t>flows</a:t>
            </a:r>
          </a:p>
          <a:p>
            <a:r>
              <a:rPr kumimoji="1" lang="en-US" altLang="zh-TW" b="1" i="1" dirty="0" smtClean="0">
                <a:solidFill>
                  <a:srgbClr val="FF0000"/>
                </a:solidFill>
              </a:rPr>
              <a:t>m</a:t>
            </a:r>
            <a:r>
              <a:rPr kumimoji="1" lang="en-US" altLang="zh-TW" dirty="0" smtClean="0"/>
              <a:t> denotes the number of matched flows </a:t>
            </a:r>
            <a:endParaRPr kumimoji="1" lang="zh-TW" altLang="en-US" dirty="0"/>
          </a:p>
          <a:p>
            <a:pPr marL="0" indent="0">
              <a:buNone/>
            </a:pPr>
            <a:endParaRPr kumimoji="1"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17</a:t>
            </a:fld>
            <a:endParaRPr kumimoji="1"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584275" y="1468720"/>
            <a:ext cx="8102527" cy="1389395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6446209" y="3132173"/>
            <a:ext cx="2400688" cy="3496331"/>
            <a:chOff x="6076861" y="2787169"/>
            <a:chExt cx="2400688" cy="3496331"/>
          </a:xfrm>
        </p:grpSpPr>
        <p:grpSp>
          <p:nvGrpSpPr>
            <p:cNvPr id="19" name="群組 18"/>
            <p:cNvGrpSpPr/>
            <p:nvPr/>
          </p:nvGrpSpPr>
          <p:grpSpPr>
            <a:xfrm>
              <a:off x="6076861" y="3594922"/>
              <a:ext cx="2400688" cy="2688578"/>
              <a:chOff x="5906496" y="3090914"/>
              <a:chExt cx="2400688" cy="2688578"/>
            </a:xfrm>
          </p:grpSpPr>
          <p:sp>
            <p:nvSpPr>
              <p:cNvPr id="16" name="矩形 15"/>
              <p:cNvSpPr>
                <a:spLocks/>
              </p:cNvSpPr>
              <p:nvPr/>
            </p:nvSpPr>
            <p:spPr>
              <a:xfrm>
                <a:off x="5906497" y="3507306"/>
                <a:ext cx="2400686" cy="35999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# existing flows, </a:t>
                </a:r>
                <a:r>
                  <a:rPr kumimoji="1" lang="en-US" altLang="zh-TW" b="1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e</a:t>
                </a:r>
                <a:endParaRPr kumimoji="1" lang="zh-TW" altLang="en-US" b="1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矩形 16"/>
              <p:cNvSpPr>
                <a:spLocks/>
              </p:cNvSpPr>
              <p:nvPr/>
            </p:nvSpPr>
            <p:spPr>
              <a:xfrm>
                <a:off x="5906497" y="3090914"/>
                <a:ext cx="2400687" cy="3600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# batch commands, </a:t>
                </a:r>
                <a:r>
                  <a:rPr kumimoji="1" lang="en-US" altLang="zh-TW" b="1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q</a:t>
                </a:r>
                <a:endParaRPr kumimoji="1" lang="zh-TW" altLang="en-US" b="1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8" name="矩形 17"/>
              <p:cNvSpPr>
                <a:spLocks/>
              </p:cNvSpPr>
              <p:nvPr/>
            </p:nvSpPr>
            <p:spPr>
              <a:xfrm>
                <a:off x="5906499" y="3915740"/>
                <a:ext cx="2400684" cy="35999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# matched flows, </a:t>
                </a:r>
                <a:r>
                  <a:rPr kumimoji="1" lang="en-US" altLang="zh-TW" b="1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</a:t>
                </a:r>
                <a:endParaRPr kumimoji="1" lang="zh-TW" altLang="en-US" b="1" i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" name="矩形 11"/>
              <p:cNvSpPr>
                <a:spLocks/>
              </p:cNvSpPr>
              <p:nvPr/>
            </p:nvSpPr>
            <p:spPr>
              <a:xfrm>
                <a:off x="5906497" y="4549905"/>
                <a:ext cx="2400687" cy="5760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b="1" dirty="0" smtClean="0">
                    <a:latin typeface="Times New Roman"/>
                    <a:cs typeface="Times New Roman"/>
                  </a:rPr>
                  <a:t>Modification Time Model</a:t>
                </a:r>
                <a:endParaRPr kumimoji="1" lang="zh-TW" altLang="en-US" b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3" name="矩形 12"/>
              <p:cNvSpPr>
                <a:spLocks/>
              </p:cNvSpPr>
              <p:nvPr/>
            </p:nvSpPr>
            <p:spPr>
              <a:xfrm>
                <a:off x="5906496" y="5416495"/>
                <a:ext cx="2400687" cy="36299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b="1" dirty="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D</a:t>
                </a:r>
                <a:r>
                  <a:rPr kumimoji="1" lang="en-US" altLang="zh-TW" b="1" baseline="-25000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mod</a:t>
                </a:r>
                <a:endParaRPr kumimoji="1" lang="zh-TW" altLang="en-US" b="1" baseline="-250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4" name="向右箭號 13"/>
              <p:cNvSpPr/>
              <p:nvPr/>
            </p:nvSpPr>
            <p:spPr>
              <a:xfrm rot="5400000" flipV="1">
                <a:off x="7029532" y="4248404"/>
                <a:ext cx="290319" cy="269526"/>
              </a:xfrm>
              <a:prstGeom prst="rightArrow">
                <a:avLst/>
              </a:prstGeom>
              <a:solidFill>
                <a:srgbClr val="72A376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5" name="向右箭號 14"/>
              <p:cNvSpPr/>
              <p:nvPr/>
            </p:nvSpPr>
            <p:spPr>
              <a:xfrm rot="5400000" flipV="1">
                <a:off x="7029531" y="5115856"/>
                <a:ext cx="290319" cy="269526"/>
              </a:xfrm>
              <a:prstGeom prst="rightArrow">
                <a:avLst/>
              </a:prstGeom>
              <a:solidFill>
                <a:srgbClr val="72A376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22" name="矩形 21"/>
            <p:cNvSpPr>
              <a:spLocks/>
            </p:cNvSpPr>
            <p:nvPr/>
          </p:nvSpPr>
          <p:spPr>
            <a:xfrm>
              <a:off x="6076862" y="3191473"/>
              <a:ext cx="2400686" cy="360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Command type, f</a:t>
              </a:r>
              <a:r>
                <a:rPr kumimoji="1" lang="en-US" altLang="zh-TW" b="1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c</a:t>
              </a:r>
              <a:endParaRPr kumimoji="1" lang="zh-TW" altLang="en-US" b="1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3" name="矩形 22"/>
            <p:cNvSpPr>
              <a:spLocks/>
            </p:cNvSpPr>
            <p:nvPr/>
          </p:nvSpPr>
          <p:spPr>
            <a:xfrm>
              <a:off x="6076862" y="2787169"/>
              <a:ext cx="2400686" cy="360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Priority distribution</a:t>
              </a:r>
              <a:endParaRPr kumimoji="1" lang="zh-TW" altLang="en-US" b="1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38" y="1519308"/>
            <a:ext cx="7262185" cy="12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8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34"/>
    </mc:Choice>
    <mc:Fallback xmlns="">
      <p:transition xmlns:p14="http://schemas.microsoft.com/office/powerpoint/2010/main" spd="slow" advTm="1225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57538"/>
            <a:ext cx="8229600" cy="990600"/>
          </a:xfrm>
        </p:spPr>
        <p:txBody>
          <a:bodyPr/>
          <a:lstStyle/>
          <a:p>
            <a:r>
              <a:rPr kumimoji="1" lang="en-US" altLang="zh-TW" dirty="0" smtClean="0"/>
              <a:t>Deletion Time Model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7319" y="3672458"/>
            <a:ext cx="6041852" cy="2122075"/>
          </a:xfrm>
        </p:spPr>
        <p:txBody>
          <a:bodyPr>
            <a:noAutofit/>
          </a:bodyPr>
          <a:lstStyle/>
          <a:p>
            <a:r>
              <a:rPr kumimoji="1" lang="en-US" altLang="zh-TW" b="1" i="1" dirty="0" smtClean="0">
                <a:solidFill>
                  <a:srgbClr val="FF0000"/>
                </a:solidFill>
              </a:rPr>
              <a:t>M</a:t>
            </a:r>
            <a:r>
              <a:rPr kumimoji="1" lang="en-US" altLang="zh-TW" dirty="0" smtClean="0"/>
              <a:t>  </a:t>
            </a:r>
            <a:r>
              <a:rPr kumimoji="1" lang="en-US" altLang="zh-TW" dirty="0">
                <a:sym typeface="Wingdings"/>
              </a:rPr>
              <a:t> time for searching all </a:t>
            </a:r>
            <a:r>
              <a:rPr kumimoji="1" lang="en-US" altLang="zh-TW" dirty="0" smtClean="0">
                <a:sym typeface="Wingdings"/>
              </a:rPr>
              <a:t>matched </a:t>
            </a:r>
            <a:r>
              <a:rPr kumimoji="1" lang="en-US" altLang="zh-TW" b="1" i="1" dirty="0" smtClean="0">
                <a:solidFill>
                  <a:srgbClr val="FF0000"/>
                </a:solidFill>
                <a:sym typeface="Wingdings"/>
              </a:rPr>
              <a:t>m</a:t>
            </a:r>
            <a:r>
              <a:rPr kumimoji="1" lang="en-US" altLang="zh-TW" b="1" i="1" dirty="0" smtClean="0">
                <a:sym typeface="Wingdings"/>
              </a:rPr>
              <a:t> </a:t>
            </a:r>
            <a:r>
              <a:rPr kumimoji="1" lang="en-US" altLang="zh-TW" dirty="0" smtClean="0">
                <a:sym typeface="Wingdings"/>
              </a:rPr>
              <a:t>flows</a:t>
            </a:r>
            <a:endParaRPr kumimoji="1" lang="en-US" altLang="zh-TW" b="1" i="1" dirty="0">
              <a:sym typeface="Wingdings"/>
            </a:endParaRPr>
          </a:p>
          <a:p>
            <a:r>
              <a:rPr kumimoji="1" lang="en-US" altLang="zh-TW" b="1" i="1" dirty="0">
                <a:solidFill>
                  <a:srgbClr val="FF0000"/>
                </a:solidFill>
                <a:sym typeface="Wingdings"/>
              </a:rPr>
              <a:t>W</a:t>
            </a:r>
            <a:r>
              <a:rPr kumimoji="1" lang="en-US" altLang="zh-TW" dirty="0">
                <a:sym typeface="Wingdings"/>
              </a:rPr>
              <a:t>  time for updating a flow </a:t>
            </a:r>
            <a:r>
              <a:rPr kumimoji="1" lang="en-US" altLang="zh-TW" dirty="0" smtClean="0">
                <a:sym typeface="Wingdings"/>
              </a:rPr>
              <a:t>entry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18</a:t>
            </a:fld>
            <a:endParaRPr kumimoji="1"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6527917" y="2058170"/>
            <a:ext cx="2015999" cy="2376841"/>
            <a:chOff x="8136709" y="4066962"/>
            <a:chExt cx="2015999" cy="2376841"/>
          </a:xfrm>
        </p:grpSpPr>
        <p:sp>
          <p:nvSpPr>
            <p:cNvPr id="16" name="矩形 15"/>
            <p:cNvSpPr>
              <a:spLocks noChangeAspect="1"/>
            </p:cNvSpPr>
            <p:nvPr/>
          </p:nvSpPr>
          <p:spPr>
            <a:xfrm>
              <a:off x="8136709" y="4066962"/>
              <a:ext cx="2007814" cy="576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b="1" dirty="0" smtClean="0">
                  <a:latin typeface="Times New Roman"/>
                  <a:cs typeface="Times New Roman"/>
                </a:rPr>
                <a:t># matched</a:t>
              </a:r>
              <a:br>
                <a:rPr kumimoji="1" lang="en-US" altLang="zh-TW" b="1" dirty="0" smtClean="0">
                  <a:latin typeface="Times New Roman"/>
                  <a:cs typeface="Times New Roman"/>
                </a:rPr>
              </a:br>
              <a:r>
                <a:rPr kumimoji="1" lang="en-US" altLang="zh-TW" b="1" dirty="0" smtClean="0">
                  <a:latin typeface="Times New Roman"/>
                  <a:cs typeface="Times New Roman"/>
                </a:rPr>
                <a:t>flows, </a:t>
              </a:r>
              <a:r>
                <a:rPr kumimoji="1" lang="en-US" altLang="zh-TW" b="1" i="1" dirty="0" smtClean="0">
                  <a:latin typeface="Times New Roman"/>
                  <a:cs typeface="Times New Roman"/>
                </a:rPr>
                <a:t>m</a:t>
              </a:r>
            </a:p>
          </p:txBody>
        </p:sp>
        <p:sp>
          <p:nvSpPr>
            <p:cNvPr id="11" name="矩形 10"/>
            <p:cNvSpPr>
              <a:spLocks/>
            </p:cNvSpPr>
            <p:nvPr/>
          </p:nvSpPr>
          <p:spPr>
            <a:xfrm>
              <a:off x="8136709" y="5069535"/>
              <a:ext cx="2007814" cy="5760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b="1" dirty="0" smtClean="0">
                  <a:latin typeface="Times New Roman"/>
                  <a:cs typeface="Times New Roman"/>
                </a:rPr>
                <a:t>Deletion Time Model</a:t>
              </a:r>
              <a:endParaRPr kumimoji="1" lang="zh-TW" altLang="en-US" b="1" dirty="0">
                <a:latin typeface="Times New Roman"/>
                <a:cs typeface="Times New Roman"/>
              </a:endParaRPr>
            </a:p>
          </p:txBody>
        </p:sp>
        <p:sp>
          <p:nvSpPr>
            <p:cNvPr id="12" name="矩形 11"/>
            <p:cNvSpPr>
              <a:spLocks/>
            </p:cNvSpPr>
            <p:nvPr/>
          </p:nvSpPr>
          <p:spPr>
            <a:xfrm>
              <a:off x="8136711" y="6083806"/>
              <a:ext cx="2015997" cy="35999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b="1" dirty="0" err="1">
                  <a:latin typeface="Times New Roman"/>
                  <a:cs typeface="Times New Roman"/>
                </a:rPr>
                <a:t>D</a:t>
              </a:r>
              <a:r>
                <a:rPr kumimoji="1" lang="en-US" altLang="zh-TW" b="1" baseline="-25000" dirty="0" err="1" smtClean="0">
                  <a:latin typeface="Times New Roman"/>
                  <a:cs typeface="Times New Roman"/>
                </a:rPr>
                <a:t>del</a:t>
              </a:r>
              <a:endParaRPr kumimoji="1" lang="zh-TW" altLang="en-US" b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13" name="向右箭號 12"/>
            <p:cNvSpPr/>
            <p:nvPr/>
          </p:nvSpPr>
          <p:spPr>
            <a:xfrm rot="5400000" flipV="1">
              <a:off x="9006083" y="4719654"/>
              <a:ext cx="290319" cy="269526"/>
            </a:xfrm>
            <a:prstGeom prst="rightArrow">
              <a:avLst/>
            </a:prstGeom>
            <a:solidFill>
              <a:srgbClr val="72A37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" name="向右箭號 13"/>
            <p:cNvSpPr/>
            <p:nvPr/>
          </p:nvSpPr>
          <p:spPr>
            <a:xfrm rot="5400000" flipV="1">
              <a:off x="9006082" y="5770208"/>
              <a:ext cx="290319" cy="269526"/>
            </a:xfrm>
            <a:prstGeom prst="rightArrow">
              <a:avLst/>
            </a:prstGeom>
            <a:solidFill>
              <a:srgbClr val="72A37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5" name="圓角矩形 14"/>
          <p:cNvSpPr/>
          <p:nvPr/>
        </p:nvSpPr>
        <p:spPr>
          <a:xfrm>
            <a:off x="457203" y="1859529"/>
            <a:ext cx="5322391" cy="138706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06" y="1917780"/>
            <a:ext cx="4697732" cy="12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3"/>
    </mc:Choice>
    <mc:Fallback xmlns="">
      <p:transition xmlns:p14="http://schemas.microsoft.com/office/powerpoint/2010/main" spd="slow" advTm="171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Validation Experiments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18605"/>
            <a:ext cx="8229600" cy="4897346"/>
          </a:xfrm>
        </p:spPr>
        <p:txBody>
          <a:bodyPr>
            <a:normAutofit/>
          </a:bodyPr>
          <a:lstStyle/>
          <a:p>
            <a:r>
              <a:rPr kumimoji="1" lang="en-US" altLang="zh-TW" sz="2800" dirty="0" smtClean="0"/>
              <a:t>Test scenarios</a:t>
            </a:r>
          </a:p>
          <a:p>
            <a:pPr lvl="1"/>
            <a:r>
              <a:rPr kumimoji="1" lang="en-US" altLang="zh-TW" sz="2400" dirty="0"/>
              <a:t>Insertion </a:t>
            </a:r>
            <a:r>
              <a:rPr kumimoji="1" lang="en-US" altLang="zh-TW" sz="2400" dirty="0" smtClean="0"/>
              <a:t>tests</a:t>
            </a:r>
          </a:p>
          <a:p>
            <a:pPr lvl="1"/>
            <a:r>
              <a:rPr kumimoji="1" lang="en-US" altLang="zh-TW" sz="2400" dirty="0"/>
              <a:t>Modification </a:t>
            </a:r>
            <a:r>
              <a:rPr kumimoji="1" lang="en-US" altLang="zh-TW" sz="2400" dirty="0" smtClean="0"/>
              <a:t>tests</a:t>
            </a:r>
          </a:p>
          <a:p>
            <a:pPr lvl="1"/>
            <a:r>
              <a:rPr kumimoji="1" lang="en-US" altLang="zh-TW" sz="2400" dirty="0"/>
              <a:t>Deletion </a:t>
            </a:r>
            <a:r>
              <a:rPr kumimoji="1" lang="en-US" altLang="zh-TW" sz="2400" dirty="0" smtClean="0"/>
              <a:t>tests</a:t>
            </a:r>
          </a:p>
          <a:p>
            <a:pPr lvl="1"/>
            <a:r>
              <a:rPr kumimoji="1" lang="en-US" altLang="zh-TW" sz="2400" dirty="0" smtClean="0"/>
              <a:t>Random tests</a:t>
            </a:r>
          </a:p>
          <a:p>
            <a:pPr lvl="2"/>
            <a:r>
              <a:rPr kumimoji="1" lang="en-US" altLang="zh-TW" sz="2000" dirty="0" smtClean="0"/>
              <a:t>Random priorities, IP addresses, arrival time, and command </a:t>
            </a:r>
            <a:r>
              <a:rPr kumimoji="1" lang="en-US" altLang="zh-TW" sz="2000" dirty="0" smtClean="0"/>
              <a:t>types</a:t>
            </a:r>
          </a:p>
          <a:p>
            <a:r>
              <a:rPr kumimoji="1" lang="en-US" altLang="zh-TW" sz="2600" dirty="0" smtClean="0"/>
              <a:t>Validation results from Pica8 and </a:t>
            </a:r>
            <a:r>
              <a:rPr kumimoji="1" lang="en-US" altLang="zh-TW" sz="2600" dirty="0" err="1" smtClean="0"/>
              <a:t>OvS</a:t>
            </a:r>
            <a:endParaRPr kumimoji="1" lang="en-US" altLang="zh-TW" sz="2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335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99"/>
    </mc:Choice>
    <mc:Fallback xmlns="">
      <p:transition xmlns:p14="http://schemas.microsoft.com/office/powerpoint/2010/main" spd="slow" advTm="1859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Emerging Network Architecture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57435"/>
            <a:ext cx="8229600" cy="4876800"/>
          </a:xfrm>
        </p:spPr>
        <p:txBody>
          <a:bodyPr/>
          <a:lstStyle/>
          <a:p>
            <a:r>
              <a:rPr kumimoji="1" lang="en-US" altLang="zh-TW" dirty="0" smtClean="0"/>
              <a:t>Software-Defined Networking provides network programmability and efficient network management</a:t>
            </a:r>
          </a:p>
          <a:p>
            <a:r>
              <a:rPr kumimoji="1" lang="en-US" altLang="zh-TW" dirty="0" smtClean="0"/>
              <a:t>Researchers from academia and industry worked on developing innovative network services on SDN and OpenFlow</a:t>
            </a:r>
          </a:p>
          <a:p>
            <a:r>
              <a:rPr kumimoji="1" lang="en-US" altLang="zh-TW" dirty="0" smtClean="0"/>
              <a:t>Behavior verifications and performance evaluations are necessary to examine the possibilities of the novel ideas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2</a:t>
            </a:fld>
            <a:endParaRPr kumimoji="1" lang="zh-TW" altLang="en-US" dirty="0"/>
          </a:p>
        </p:txBody>
      </p:sp>
      <p:pic>
        <p:nvPicPr>
          <p:cNvPr id="39" name="圖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297" y="5427317"/>
            <a:ext cx="3581400" cy="762000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507" y="4714632"/>
            <a:ext cx="3701887" cy="65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84"/>
    </mc:Choice>
    <mc:Fallback xmlns="">
      <p:transition xmlns:p14="http://schemas.microsoft.com/office/powerpoint/2010/main" spd="slow" advTm="1021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Insertion Test Validation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20</a:t>
            </a:fld>
            <a:endParaRPr kumimoji="1"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713600"/>
            <a:ext cx="8229600" cy="4876800"/>
          </a:xfrm>
        </p:spPr>
        <p:txBody>
          <a:bodyPr/>
          <a:lstStyle/>
          <a:p>
            <a:r>
              <a:rPr kumimoji="1" lang="en-US" altLang="zh-TW" dirty="0" smtClean="0"/>
              <a:t>Validation results using ascending priority distribution</a:t>
            </a:r>
          </a:p>
          <a:p>
            <a:r>
              <a:rPr kumimoji="1" lang="en-US" altLang="zh-TW" dirty="0" smtClean="0"/>
              <a:t>Modeled results follow the results of OpenFlow </a:t>
            </a:r>
            <a:r>
              <a:rPr kumimoji="1" lang="en-US" altLang="zh-TW" dirty="0" smtClean="0"/>
              <a:t>switch</a:t>
            </a:r>
            <a:r>
              <a:rPr kumimoji="1" lang="en-US" altLang="zh-TW" dirty="0" smtClean="0"/>
              <a:t>es</a:t>
            </a:r>
            <a:endParaRPr kumimoji="1" lang="en-US" altLang="zh-TW" dirty="0" smtClean="0"/>
          </a:p>
        </p:txBody>
      </p:sp>
      <p:grpSp>
        <p:nvGrpSpPr>
          <p:cNvPr id="12" name="群組 11"/>
          <p:cNvGrpSpPr/>
          <p:nvPr/>
        </p:nvGrpSpPr>
        <p:grpSpPr>
          <a:xfrm>
            <a:off x="249863" y="2904965"/>
            <a:ext cx="4324032" cy="3598879"/>
            <a:chOff x="457200" y="3166289"/>
            <a:chExt cx="4324032" cy="3598879"/>
          </a:xfrm>
        </p:grpSpPr>
        <p:sp>
          <p:nvSpPr>
            <p:cNvPr id="5" name="文字方塊 4"/>
            <p:cNvSpPr txBox="1"/>
            <p:nvPr/>
          </p:nvSpPr>
          <p:spPr>
            <a:xfrm>
              <a:off x="1745660" y="6334281"/>
              <a:ext cx="16971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200" dirty="0" smtClean="0">
                  <a:latin typeface="Times New Roman"/>
                  <a:cs typeface="Times New Roman"/>
                </a:rPr>
                <a:t>Pica8 P-3297</a:t>
              </a:r>
              <a:endParaRPr kumimoji="1" lang="zh-TW" altLang="en-US" sz="2200" dirty="0">
                <a:latin typeface="Times New Roman"/>
                <a:cs typeface="Times New Roman"/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166289"/>
              <a:ext cx="4324032" cy="3167992"/>
            </a:xfrm>
            <a:prstGeom prst="rect">
              <a:avLst/>
            </a:prstGeom>
          </p:spPr>
        </p:pic>
      </p:grpSp>
      <p:grpSp>
        <p:nvGrpSpPr>
          <p:cNvPr id="9" name="群組 8"/>
          <p:cNvGrpSpPr/>
          <p:nvPr/>
        </p:nvGrpSpPr>
        <p:grpSpPr>
          <a:xfrm>
            <a:off x="4694855" y="2904957"/>
            <a:ext cx="4334000" cy="3598887"/>
            <a:chOff x="4694854" y="2904955"/>
            <a:chExt cx="4334000" cy="3598887"/>
          </a:xfrm>
        </p:grpSpPr>
        <p:sp>
          <p:nvSpPr>
            <p:cNvPr id="10" name="文字方塊 9"/>
            <p:cNvSpPr txBox="1"/>
            <p:nvPr/>
          </p:nvSpPr>
          <p:spPr>
            <a:xfrm>
              <a:off x="6095953" y="6072955"/>
              <a:ext cx="17910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200" dirty="0" smtClean="0">
                  <a:latin typeface="Times New Roman"/>
                  <a:cs typeface="Times New Roman"/>
                </a:rPr>
                <a:t>Open vSwitch</a:t>
              </a:r>
              <a:endParaRPr kumimoji="1" lang="zh-TW" altLang="en-US" sz="2200" dirty="0">
                <a:latin typeface="Times New Roman"/>
                <a:cs typeface="Times New Roman"/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4854" y="2904955"/>
              <a:ext cx="4334000" cy="31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678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3"/>
    </mc:Choice>
    <mc:Fallback xmlns="">
      <p:transition xmlns:p14="http://schemas.microsoft.com/office/powerpoint/2010/main" spd="slow" advTm="480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Modification Test Validation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21</a:t>
            </a:fld>
            <a:endParaRPr kumimoji="1"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713600"/>
            <a:ext cx="8229600" cy="4876800"/>
          </a:xfrm>
        </p:spPr>
        <p:txBody>
          <a:bodyPr/>
          <a:lstStyle/>
          <a:p>
            <a:r>
              <a:rPr kumimoji="1" lang="en-US" altLang="zh-TW" dirty="0" smtClean="0"/>
              <a:t>Validation results using ascending priority distribution</a:t>
            </a:r>
          </a:p>
          <a:p>
            <a:r>
              <a:rPr kumimoji="1" lang="en-US" altLang="zh-TW" dirty="0" smtClean="0"/>
              <a:t>Modeled results follow the results of OpenFlow </a:t>
            </a:r>
            <a:r>
              <a:rPr kumimoji="1" lang="en-US" altLang="zh-TW" dirty="0" smtClean="0"/>
              <a:t>switch</a:t>
            </a:r>
            <a:r>
              <a:rPr kumimoji="1" lang="en-US" altLang="zh-TW" dirty="0" smtClean="0"/>
              <a:t>es</a:t>
            </a:r>
            <a:endParaRPr kumimoji="1" lang="en-US" altLang="zh-TW" dirty="0" smtClean="0"/>
          </a:p>
        </p:txBody>
      </p:sp>
      <p:grpSp>
        <p:nvGrpSpPr>
          <p:cNvPr id="9" name="群組 8"/>
          <p:cNvGrpSpPr/>
          <p:nvPr/>
        </p:nvGrpSpPr>
        <p:grpSpPr>
          <a:xfrm>
            <a:off x="4717160" y="2904957"/>
            <a:ext cx="4015000" cy="3598887"/>
            <a:chOff x="4671800" y="2904955"/>
            <a:chExt cx="4015000" cy="3598887"/>
          </a:xfrm>
        </p:grpSpPr>
        <p:sp>
          <p:nvSpPr>
            <p:cNvPr id="10" name="文字方塊 9"/>
            <p:cNvSpPr txBox="1"/>
            <p:nvPr/>
          </p:nvSpPr>
          <p:spPr>
            <a:xfrm>
              <a:off x="5944753" y="6072955"/>
              <a:ext cx="17910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200" dirty="0" smtClean="0">
                  <a:latin typeface="Times New Roman"/>
                  <a:cs typeface="Times New Roman"/>
                </a:rPr>
                <a:t>Open vSwitch</a:t>
              </a:r>
              <a:endParaRPr kumimoji="1" lang="zh-TW" altLang="en-US" sz="2200" dirty="0">
                <a:latin typeface="Times New Roman"/>
                <a:cs typeface="Times New Roman"/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1800" y="2904955"/>
              <a:ext cx="4015000" cy="3168000"/>
            </a:xfrm>
            <a:prstGeom prst="rect">
              <a:avLst/>
            </a:prstGeom>
          </p:spPr>
        </p:pic>
      </p:grpSp>
      <p:grpSp>
        <p:nvGrpSpPr>
          <p:cNvPr id="11" name="群組 10"/>
          <p:cNvGrpSpPr/>
          <p:nvPr/>
        </p:nvGrpSpPr>
        <p:grpSpPr>
          <a:xfrm>
            <a:off x="396720" y="2904957"/>
            <a:ext cx="4168421" cy="3598887"/>
            <a:chOff x="411840" y="2904955"/>
            <a:chExt cx="4168421" cy="3598887"/>
          </a:xfrm>
        </p:grpSpPr>
        <p:sp>
          <p:nvSpPr>
            <p:cNvPr id="5" name="文字方塊 4"/>
            <p:cNvSpPr txBox="1"/>
            <p:nvPr/>
          </p:nvSpPr>
          <p:spPr>
            <a:xfrm>
              <a:off x="1538323" y="6072955"/>
              <a:ext cx="16971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200" dirty="0" smtClean="0">
                  <a:latin typeface="Times New Roman"/>
                  <a:cs typeface="Times New Roman"/>
                </a:rPr>
                <a:t>Pica8 P-3297</a:t>
              </a:r>
              <a:endParaRPr kumimoji="1" lang="zh-TW" altLang="en-US" sz="2200" dirty="0">
                <a:latin typeface="Times New Roman"/>
                <a:cs typeface="Times New Roman"/>
              </a:endParaRPr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840" y="2904955"/>
              <a:ext cx="4168421" cy="31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57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3"/>
    </mc:Choice>
    <mc:Fallback xmlns="">
      <p:transition xmlns:p14="http://schemas.microsoft.com/office/powerpoint/2010/main" spd="slow" advTm="480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Deletion Test Validation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22</a:t>
            </a:fld>
            <a:endParaRPr kumimoji="1"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713600"/>
            <a:ext cx="8229600" cy="4876800"/>
          </a:xfrm>
        </p:spPr>
        <p:txBody>
          <a:bodyPr/>
          <a:lstStyle/>
          <a:p>
            <a:r>
              <a:rPr kumimoji="1" lang="en-US" altLang="zh-TW" dirty="0" smtClean="0"/>
              <a:t>Validation results using ascending priority distribution</a:t>
            </a:r>
          </a:p>
          <a:p>
            <a:r>
              <a:rPr kumimoji="1" lang="en-US" altLang="zh-TW" dirty="0" smtClean="0"/>
              <a:t>Modeled results follow the results of OpenFlow </a:t>
            </a:r>
            <a:r>
              <a:rPr kumimoji="1" lang="en-US" altLang="zh-TW" dirty="0" smtClean="0"/>
              <a:t>switch</a:t>
            </a:r>
            <a:r>
              <a:rPr kumimoji="1" lang="en-US" altLang="zh-TW" dirty="0" smtClean="0"/>
              <a:t>es</a:t>
            </a:r>
            <a:endParaRPr kumimoji="1" lang="en-US" altLang="zh-TW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538323" y="6072957"/>
            <a:ext cx="1697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200" dirty="0" smtClean="0">
                <a:latin typeface="Times New Roman"/>
                <a:cs typeface="Times New Roman"/>
              </a:rPr>
              <a:t>Pica8 P-3297</a:t>
            </a:r>
            <a:endParaRPr kumimoji="1" lang="zh-TW" altLang="en-US" sz="2200" dirty="0">
              <a:latin typeface="Times New Roman"/>
              <a:cs typeface="Times New Roman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762520" y="2904957"/>
            <a:ext cx="4015000" cy="3598887"/>
            <a:chOff x="4762520" y="2904955"/>
            <a:chExt cx="4015000" cy="3598887"/>
          </a:xfrm>
        </p:grpSpPr>
        <p:sp>
          <p:nvSpPr>
            <p:cNvPr id="10" name="文字方塊 9"/>
            <p:cNvSpPr txBox="1"/>
            <p:nvPr/>
          </p:nvSpPr>
          <p:spPr>
            <a:xfrm>
              <a:off x="6095953" y="6072955"/>
              <a:ext cx="17910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200" dirty="0" smtClean="0">
                  <a:latin typeface="Times New Roman"/>
                  <a:cs typeface="Times New Roman"/>
                </a:rPr>
                <a:t>Open vSwitch</a:t>
              </a:r>
              <a:endParaRPr kumimoji="1" lang="zh-TW" altLang="en-US" sz="2200" dirty="0">
                <a:latin typeface="Times New Roman"/>
                <a:cs typeface="Times New Roman"/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2520" y="2904955"/>
              <a:ext cx="4015000" cy="3168000"/>
            </a:xfrm>
            <a:prstGeom prst="rect">
              <a:avLst/>
            </a:prstGeom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20" y="2904955"/>
            <a:ext cx="4168421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3"/>
    </mc:Choice>
    <mc:Fallback xmlns="">
      <p:transition xmlns:p14="http://schemas.microsoft.com/office/powerpoint/2010/main" spd="slow" advTm="480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82220"/>
            <a:ext cx="8229600" cy="990600"/>
          </a:xfrm>
        </p:spPr>
        <p:txBody>
          <a:bodyPr>
            <a:normAutofit/>
          </a:bodyPr>
          <a:lstStyle/>
          <a:p>
            <a:r>
              <a:rPr kumimoji="1" lang="en-US" altLang="zh-TW" dirty="0" smtClean="0"/>
              <a:t>Random Test Validation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97847"/>
            <a:ext cx="8229600" cy="1928307"/>
          </a:xfrm>
        </p:spPr>
        <p:txBody>
          <a:bodyPr>
            <a:normAutofit/>
          </a:bodyPr>
          <a:lstStyle/>
          <a:p>
            <a:r>
              <a:rPr kumimoji="1" lang="en-US" altLang="zh-TW" dirty="0" smtClean="0"/>
              <a:t>Random commands, priorities, IP addresses, and arrival time</a:t>
            </a:r>
          </a:p>
          <a:p>
            <a:r>
              <a:rPr kumimoji="1" lang="en-US" altLang="zh-TW" dirty="0" smtClean="0"/>
              <a:t>Arrival time follows Poisson process with </a:t>
            </a:r>
            <a:r>
              <a:rPr kumimoji="1" lang="en-US" altLang="zh-TW" dirty="0" smtClean="0"/>
              <a:t>100 flows/sec</a:t>
            </a:r>
            <a:endParaRPr kumimoji="1" lang="en-US" altLang="zh-TW" dirty="0" smtClean="0"/>
          </a:p>
          <a:p>
            <a:r>
              <a:rPr kumimoji="1" lang="en-US" altLang="zh-TW" dirty="0" smtClean="0"/>
              <a:t>16 random configurations for each command size</a:t>
            </a:r>
          </a:p>
          <a:p>
            <a:r>
              <a:rPr kumimoji="1" lang="en-US" altLang="zh-TW" dirty="0" smtClean="0"/>
              <a:t>Error rates are mostly under </a:t>
            </a:r>
            <a:r>
              <a:rPr kumimoji="1" lang="en-US" altLang="zh-TW" dirty="0" smtClean="0"/>
              <a:t>20</a:t>
            </a:r>
            <a:r>
              <a:rPr kumimoji="1" lang="en-US" altLang="zh-TW" dirty="0" smtClean="0"/>
              <a:t>% on Pica8 and </a:t>
            </a:r>
            <a:r>
              <a:rPr kumimoji="1" lang="en-US" altLang="zh-TW" dirty="0" err="1" smtClean="0"/>
              <a:t>OvS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23</a:t>
            </a:fld>
            <a:endParaRPr kumimoji="1"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658716" y="6300070"/>
            <a:ext cx="1697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200" dirty="0" smtClean="0">
                <a:latin typeface="Times New Roman"/>
                <a:cs typeface="Times New Roman"/>
              </a:rPr>
              <a:t>Pica8 P-3297</a:t>
            </a:r>
            <a:endParaRPr kumimoji="1" lang="zh-TW" altLang="en-US" sz="2200" dirty="0">
              <a:latin typeface="Times New Roman"/>
              <a:cs typeface="Times New Roman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065689" y="6300070"/>
            <a:ext cx="17910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200" dirty="0" smtClean="0">
                <a:latin typeface="Times New Roman"/>
                <a:cs typeface="Times New Roman"/>
              </a:rPr>
              <a:t>Open vSwitch</a:t>
            </a:r>
            <a:endParaRPr kumimoji="1" lang="zh-TW" altLang="en-US" sz="2200" dirty="0">
              <a:latin typeface="Times New Roman"/>
              <a:cs typeface="Times New Roman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29" y="3240081"/>
            <a:ext cx="4181623" cy="305998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809" y="3240081"/>
            <a:ext cx="4304167" cy="305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9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00"/>
    </mc:Choice>
    <mc:Fallback xmlns="">
      <p:transition xmlns:p14="http://schemas.microsoft.com/office/powerpoint/2010/main" spd="slow" advTm="1637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" y="1899871"/>
            <a:ext cx="7141687" cy="1471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615" y="2131473"/>
            <a:ext cx="8229600" cy="990600"/>
          </a:xfrm>
        </p:spPr>
        <p:txBody>
          <a:bodyPr>
            <a:normAutofit fontScale="90000"/>
          </a:bodyPr>
          <a:lstStyle/>
          <a:p>
            <a:r>
              <a:rPr kumimoji="1" lang="en-US" altLang="zh-TW" dirty="0" smtClean="0"/>
              <a:t>Data Plane Performance </a:t>
            </a:r>
            <a:br>
              <a:rPr kumimoji="1" lang="en-US" altLang="zh-TW" dirty="0" smtClean="0"/>
            </a:br>
            <a:r>
              <a:rPr kumimoji="1" lang="en-US" altLang="zh-TW" dirty="0" smtClean="0"/>
              <a:t>Measurement Studies and Modeling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24</a:t>
            </a:fld>
            <a:endParaRPr kumimoji="1" lang="zh-TW" altLang="en-US"/>
          </a:p>
        </p:txBody>
      </p:sp>
      <p:sp>
        <p:nvSpPr>
          <p:cNvPr id="6" name="等腰三角形 5"/>
          <p:cNvSpPr/>
          <p:nvPr/>
        </p:nvSpPr>
        <p:spPr>
          <a:xfrm rot="5400000">
            <a:off x="6753487" y="2275499"/>
            <a:ext cx="1471255" cy="719999"/>
          </a:xfrm>
          <a:prstGeom prst="triangle">
            <a:avLst/>
          </a:prstGeom>
          <a:solidFill>
            <a:srgbClr val="DCEBE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968152" y="3915689"/>
            <a:ext cx="3269083" cy="40239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TW" sz="2400" dirty="0" smtClean="0">
                <a:latin typeface="Times New Roman"/>
                <a:cs typeface="Times New Roman"/>
              </a:rPr>
              <a:t> Test </a:t>
            </a:r>
            <a:r>
              <a:rPr kumimoji="1" lang="en-US" altLang="zh-TW" sz="2400" dirty="0" smtClean="0">
                <a:latin typeface="Times New Roman"/>
                <a:cs typeface="Times New Roman"/>
              </a:rPr>
              <a:t>Scenarios</a:t>
            </a:r>
            <a:endParaRPr kumimoji="1" lang="zh-TW" altLang="en-US" sz="2400" dirty="0">
              <a:latin typeface="Times New Roman"/>
              <a:cs typeface="Times New Roman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968152" y="4468984"/>
            <a:ext cx="3269083" cy="40239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TW" sz="2400" dirty="0" smtClean="0">
                <a:latin typeface="Times New Roman"/>
                <a:cs typeface="Times New Roman"/>
              </a:rPr>
              <a:t> Measurement Results</a:t>
            </a:r>
            <a:endParaRPr kumimoji="1" lang="zh-TW" altLang="en-US" sz="2400" dirty="0">
              <a:latin typeface="Times New Roman"/>
              <a:cs typeface="Times New Roman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68152" y="5022279"/>
            <a:ext cx="3269083" cy="40239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TW" sz="2400" dirty="0" smtClean="0">
                <a:latin typeface="Times New Roman"/>
                <a:cs typeface="Times New Roman"/>
              </a:rPr>
              <a:t> Performance Models</a:t>
            </a:r>
            <a:endParaRPr kumimoji="1" lang="zh-TW" altLang="en-US" sz="2400" dirty="0">
              <a:latin typeface="Times New Roman"/>
              <a:cs typeface="Times New Roman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968152" y="5575574"/>
            <a:ext cx="3269083" cy="40239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TW" sz="2400" dirty="0" smtClean="0">
                <a:latin typeface="Times New Roman"/>
                <a:cs typeface="Times New Roman"/>
              </a:rPr>
              <a:t> Model Validation</a:t>
            </a:r>
            <a:endParaRPr kumimoji="1" lang="zh-TW" alt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35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"/>
    </mc:Choice>
    <mc:Fallback xmlns="">
      <p:transition xmlns:p14="http://schemas.microsoft.com/office/powerpoint/2010/main" spd="slow" advTm="12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4700"/>
            <a:ext cx="8229600" cy="990600"/>
          </a:xfrm>
        </p:spPr>
        <p:txBody>
          <a:bodyPr>
            <a:normAutofit fontScale="90000"/>
          </a:bodyPr>
          <a:lstStyle/>
          <a:p>
            <a:r>
              <a:rPr kumimoji="1" lang="en-US" altLang="zh-TW" dirty="0" smtClean="0"/>
              <a:t>Factor Considerations for Data Plane Performance Tests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60162"/>
            <a:ext cx="8229600" cy="3805958"/>
          </a:xfrm>
        </p:spPr>
        <p:txBody>
          <a:bodyPr>
            <a:normAutofit/>
          </a:bodyPr>
          <a:lstStyle/>
          <a:p>
            <a:r>
              <a:rPr kumimoji="1" lang="en-US" altLang="zh-TW" dirty="0" smtClean="0"/>
              <a:t>Different matching fields used of tables flows</a:t>
            </a:r>
          </a:p>
          <a:p>
            <a:pPr lvl="1"/>
            <a:r>
              <a:rPr kumimoji="1" lang="en-US" altLang="zh-TW" dirty="0" smtClean="0"/>
              <a:t>L2, L3, and both L2 and L3</a:t>
            </a:r>
          </a:p>
          <a:p>
            <a:r>
              <a:rPr kumimoji="1" lang="en-US" altLang="zh-TW" dirty="0" smtClean="0"/>
              <a:t>Number of existing flows in the flow table</a:t>
            </a:r>
            <a:endParaRPr kumimoji="1" lang="en-US" altLang="zh-TW" i="1" dirty="0" smtClean="0"/>
          </a:p>
          <a:p>
            <a:r>
              <a:rPr kumimoji="1" lang="en-US" altLang="zh-TW" dirty="0" smtClean="0"/>
              <a:t>Inter-packet time</a:t>
            </a:r>
          </a:p>
          <a:p>
            <a:pPr lvl="1"/>
            <a:r>
              <a:rPr kumimoji="1" lang="en-US" altLang="zh-TW" dirty="0"/>
              <a:t>T</a:t>
            </a:r>
            <a:r>
              <a:rPr kumimoji="1" lang="en-US" altLang="zh-TW" dirty="0" smtClean="0"/>
              <a:t>ime difference between last packet and current packet arrival time</a:t>
            </a:r>
          </a:p>
          <a:p>
            <a:r>
              <a:rPr kumimoji="1" lang="en-US" altLang="zh-TW" dirty="0" smtClean="0"/>
              <a:t>Packet size</a:t>
            </a:r>
            <a:endParaRPr kumimoji="1" lang="zh-TW" altLang="en-US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25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3421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07"/>
    </mc:Choice>
    <mc:Fallback xmlns="">
      <p:transition xmlns:p14="http://schemas.microsoft.com/office/powerpoint/2010/main" spd="slow" advTm="245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Data Plane Tests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b="1" dirty="0"/>
              <a:t>Performance metrics</a:t>
            </a:r>
          </a:p>
          <a:p>
            <a:pPr lvl="1"/>
            <a:r>
              <a:rPr kumimoji="1" lang="en-US" altLang="zh-TW" dirty="0"/>
              <a:t>Forwarding delay</a:t>
            </a:r>
          </a:p>
          <a:p>
            <a:pPr lvl="1"/>
            <a:r>
              <a:rPr kumimoji="1" lang="en-US" altLang="zh-TW" dirty="0"/>
              <a:t>Throughput</a:t>
            </a:r>
          </a:p>
          <a:p>
            <a:r>
              <a:rPr kumimoji="1" lang="en-US" altLang="zh-TW" dirty="0" smtClean="0"/>
              <a:t>Preinstall corresponding </a:t>
            </a:r>
            <a:r>
              <a:rPr kumimoji="1" lang="en-US" altLang="zh-TW" dirty="0" smtClean="0"/>
              <a:t>flows for data plane traffic, with:</a:t>
            </a:r>
          </a:p>
          <a:p>
            <a:pPr lvl="1"/>
            <a:r>
              <a:rPr kumimoji="1" lang="en-US" altLang="zh-TW" dirty="0" smtClean="0"/>
              <a:t>Different existing flow size</a:t>
            </a:r>
          </a:p>
          <a:p>
            <a:pPr lvl="1"/>
            <a:r>
              <a:rPr kumimoji="1" lang="en-US" altLang="zh-TW" dirty="0" smtClean="0"/>
              <a:t>Different matching fields used</a:t>
            </a:r>
          </a:p>
          <a:p>
            <a:r>
              <a:rPr kumimoji="1" lang="en-US" altLang="zh-TW" dirty="0" smtClean="0"/>
              <a:t>Send data plane traffic, with:</a:t>
            </a:r>
          </a:p>
          <a:p>
            <a:pPr lvl="1"/>
            <a:r>
              <a:rPr kumimoji="1" lang="en-US" altLang="zh-TW" dirty="0" smtClean="0"/>
              <a:t>Different packet size</a:t>
            </a:r>
          </a:p>
          <a:p>
            <a:pPr lvl="1"/>
            <a:r>
              <a:rPr kumimoji="1" lang="en-US" altLang="zh-TW" dirty="0" smtClean="0"/>
              <a:t>Different inter-packet time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26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1154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75"/>
    </mc:Choice>
    <mc:Fallback xmlns="">
      <p:transition xmlns:p14="http://schemas.microsoft.com/office/powerpoint/2010/main" spd="slow" advTm="7147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Packet </a:t>
            </a:r>
            <a:r>
              <a:rPr kumimoji="1" lang="en-US" altLang="zh-TW" dirty="0" smtClean="0"/>
              <a:t>Sizes </a:t>
            </a:r>
            <a:r>
              <a:rPr kumimoji="1" lang="en-US" altLang="zh-TW" dirty="0" smtClean="0"/>
              <a:t>and Matching Fields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45554"/>
            <a:ext cx="8229600" cy="4876800"/>
          </a:xfrm>
        </p:spPr>
        <p:txBody>
          <a:bodyPr/>
          <a:lstStyle/>
          <a:p>
            <a:r>
              <a:rPr lang="en-US" altLang="zh-TW" dirty="0"/>
              <a:t>Larger packet sizes result in higher forwarding </a:t>
            </a:r>
            <a:r>
              <a:rPr lang="en-US" altLang="zh-TW" dirty="0" smtClean="0"/>
              <a:t>delays </a:t>
            </a:r>
          </a:p>
          <a:p>
            <a:r>
              <a:rPr kumimoji="1" lang="en-US" altLang="zh-TW" dirty="0" smtClean="0"/>
              <a:t>Delay time varies with different matching fields used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27</a:t>
            </a:fld>
            <a:endParaRPr kumimoji="1"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314654" y="2895951"/>
            <a:ext cx="4156129" cy="3670881"/>
            <a:chOff x="797306" y="2895950"/>
            <a:chExt cx="4156129" cy="3670880"/>
          </a:xfrm>
        </p:grpSpPr>
        <p:sp>
          <p:nvSpPr>
            <p:cNvPr id="9" name="文字方塊 8"/>
            <p:cNvSpPr txBox="1"/>
            <p:nvPr/>
          </p:nvSpPr>
          <p:spPr>
            <a:xfrm>
              <a:off x="2031397" y="6135943"/>
              <a:ext cx="16971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200" dirty="0" smtClean="0">
                  <a:latin typeface="Times New Roman"/>
                  <a:cs typeface="Times New Roman"/>
                </a:rPr>
                <a:t>Pica8 P-3297</a:t>
              </a:r>
              <a:endParaRPr kumimoji="1" lang="zh-TW" altLang="en-US" sz="2200" dirty="0">
                <a:latin typeface="Times New Roman"/>
                <a:cs typeface="Times New Roman"/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306" y="2895950"/>
              <a:ext cx="4156129" cy="3239993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4587413" y="2895951"/>
            <a:ext cx="4267863" cy="3670881"/>
            <a:chOff x="4613329" y="2895950"/>
            <a:chExt cx="4267862" cy="3670880"/>
          </a:xfrm>
        </p:grpSpPr>
        <p:sp>
          <p:nvSpPr>
            <p:cNvPr id="10" name="文字方塊 9"/>
            <p:cNvSpPr txBox="1"/>
            <p:nvPr/>
          </p:nvSpPr>
          <p:spPr>
            <a:xfrm>
              <a:off x="5828937" y="6135943"/>
              <a:ext cx="17910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200" dirty="0" smtClean="0">
                  <a:latin typeface="Times New Roman"/>
                  <a:cs typeface="Times New Roman"/>
                </a:rPr>
                <a:t>Open vSwitch</a:t>
              </a:r>
              <a:endParaRPr kumimoji="1" lang="zh-TW" altLang="en-US" sz="2200" dirty="0">
                <a:latin typeface="Times New Roman"/>
                <a:cs typeface="Times New Roman"/>
              </a:endParaRP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3329" y="2895950"/>
              <a:ext cx="4267862" cy="32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4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41"/>
    </mc:Choice>
    <mc:Fallback xmlns="">
      <p:transition xmlns:p14="http://schemas.microsoft.com/office/powerpoint/2010/main" spd="slow" advTm="356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Existing Flow </a:t>
            </a:r>
            <a:r>
              <a:rPr kumimoji="1" lang="en-US" altLang="zh-TW" dirty="0" smtClean="0"/>
              <a:t>Sizes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Existing flow sizes have little impact on forwarding delays 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28</a:t>
            </a:fld>
            <a:endParaRPr kumimoji="1"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4673327" y="2546133"/>
            <a:ext cx="4263751" cy="3670887"/>
            <a:chOff x="4504858" y="2494299"/>
            <a:chExt cx="4263750" cy="3670887"/>
          </a:xfrm>
        </p:grpSpPr>
        <p:sp>
          <p:nvSpPr>
            <p:cNvPr id="6" name="文字方塊 5"/>
            <p:cNvSpPr txBox="1"/>
            <p:nvPr/>
          </p:nvSpPr>
          <p:spPr>
            <a:xfrm>
              <a:off x="5735404" y="5734299"/>
              <a:ext cx="17910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200" dirty="0" smtClean="0">
                  <a:latin typeface="Times New Roman"/>
                  <a:cs typeface="Times New Roman"/>
                </a:rPr>
                <a:t>Open vSwitch</a:t>
              </a:r>
              <a:endParaRPr kumimoji="1" lang="zh-TW" altLang="en-US" sz="2200" dirty="0">
                <a:latin typeface="Times New Roman"/>
                <a:cs typeface="Times New Roman"/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4858" y="2494299"/>
              <a:ext cx="4263750" cy="3240000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241110" y="2546133"/>
            <a:ext cx="4263751" cy="3670887"/>
            <a:chOff x="241108" y="2494299"/>
            <a:chExt cx="4263750" cy="3670887"/>
          </a:xfrm>
        </p:grpSpPr>
        <p:sp>
          <p:nvSpPr>
            <p:cNvPr id="5" name="文字方塊 4"/>
            <p:cNvSpPr txBox="1"/>
            <p:nvPr/>
          </p:nvSpPr>
          <p:spPr>
            <a:xfrm>
              <a:off x="1526005" y="5734299"/>
              <a:ext cx="16971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200" dirty="0" smtClean="0">
                  <a:latin typeface="Times New Roman"/>
                  <a:cs typeface="Times New Roman"/>
                </a:rPr>
                <a:t>Pica8 P-3297</a:t>
              </a:r>
              <a:endParaRPr kumimoji="1" lang="zh-TW" altLang="en-US" sz="2200" dirty="0">
                <a:latin typeface="Times New Roman"/>
                <a:cs typeface="Times New Roman"/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08" y="2494299"/>
              <a:ext cx="4263750" cy="32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10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5"/>
    </mc:Choice>
    <mc:Fallback xmlns="">
      <p:transition xmlns:p14="http://schemas.microsoft.com/office/powerpoint/2010/main" spd="slow" advTm="132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Inter-packet Time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Multi-levels of forwarding delays with different inter-packet time 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29</a:t>
            </a:fld>
            <a:endParaRPr kumimoji="1"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155509" y="2695057"/>
            <a:ext cx="4301379" cy="3670887"/>
            <a:chOff x="457201" y="2669139"/>
            <a:chExt cx="4301379" cy="3670887"/>
          </a:xfrm>
        </p:grpSpPr>
        <p:sp>
          <p:nvSpPr>
            <p:cNvPr id="5" name="文字方塊 4"/>
            <p:cNvSpPr txBox="1"/>
            <p:nvPr/>
          </p:nvSpPr>
          <p:spPr>
            <a:xfrm>
              <a:off x="1435294" y="5909139"/>
              <a:ext cx="16971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200" dirty="0" smtClean="0">
                  <a:latin typeface="Times New Roman"/>
                  <a:cs typeface="Times New Roman"/>
                </a:rPr>
                <a:t>Pica8 P-3297</a:t>
              </a:r>
              <a:endParaRPr kumimoji="1" lang="zh-TW" altLang="en-US" sz="2200" dirty="0">
                <a:latin typeface="Times New Roman"/>
                <a:cs typeface="Times New Roman"/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1" y="2669139"/>
              <a:ext cx="4301379" cy="3240000"/>
            </a:xfrm>
            <a:prstGeom prst="rect">
              <a:avLst/>
            </a:prstGeom>
          </p:spPr>
        </p:pic>
      </p:grpSp>
      <p:grpSp>
        <p:nvGrpSpPr>
          <p:cNvPr id="11" name="群組 10"/>
          <p:cNvGrpSpPr/>
          <p:nvPr/>
        </p:nvGrpSpPr>
        <p:grpSpPr>
          <a:xfrm>
            <a:off x="4573515" y="2695057"/>
            <a:ext cx="4413103" cy="3670887"/>
            <a:chOff x="4758580" y="2669139"/>
            <a:chExt cx="4413103" cy="3670887"/>
          </a:xfrm>
        </p:grpSpPr>
        <p:sp>
          <p:nvSpPr>
            <p:cNvPr id="6" name="文字方塊 5"/>
            <p:cNvSpPr txBox="1"/>
            <p:nvPr/>
          </p:nvSpPr>
          <p:spPr>
            <a:xfrm>
              <a:off x="6020497" y="5909139"/>
              <a:ext cx="17910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200" dirty="0" smtClean="0">
                  <a:latin typeface="Times New Roman"/>
                  <a:cs typeface="Times New Roman"/>
                </a:rPr>
                <a:t>Open vSwitch</a:t>
              </a:r>
              <a:endParaRPr kumimoji="1" lang="zh-TW" altLang="en-US" sz="2200" dirty="0">
                <a:latin typeface="Times New Roman"/>
                <a:cs typeface="Times New Roman"/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8580" y="2669139"/>
              <a:ext cx="4413103" cy="32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78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6"/>
    </mc:Choice>
    <mc:Fallback xmlns="">
      <p:transition xmlns:p14="http://schemas.microsoft.com/office/powerpoint/2010/main" spd="slow" advTm="691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3</a:t>
            </a:fld>
            <a:endParaRPr kumimoji="1"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93" y="671092"/>
            <a:ext cx="6264635" cy="499905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57200" y="573240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Times New Roman"/>
                <a:cs typeface="Times New Roman"/>
              </a:rPr>
              <a:t>References:</a:t>
            </a:r>
          </a:p>
          <a:p>
            <a:r>
              <a:rPr lang="en-US" altLang="zh-TW" sz="1600" dirty="0" smtClean="0">
                <a:latin typeface="Times New Roman"/>
                <a:cs typeface="Times New Roman"/>
              </a:rPr>
              <a:t>[1] M. Kobayashi</a:t>
            </a:r>
            <a:r>
              <a:rPr lang="en-US" altLang="zh-TW" sz="1600" baseline="30000" dirty="0">
                <a:latin typeface="Times New Roman"/>
                <a:cs typeface="Times New Roman"/>
              </a:rPr>
              <a:t> </a:t>
            </a:r>
            <a:r>
              <a:rPr lang="en-US" altLang="zh-TW" sz="1600" dirty="0" smtClean="0">
                <a:latin typeface="Times New Roman"/>
                <a:cs typeface="Times New Roman"/>
              </a:rPr>
              <a:t>and S. </a:t>
            </a:r>
            <a:r>
              <a:rPr lang="en-US" altLang="zh-TW" sz="1600" dirty="0" err="1" smtClean="0">
                <a:latin typeface="Times New Roman"/>
                <a:cs typeface="Times New Roman"/>
              </a:rPr>
              <a:t>Seetharaman</a:t>
            </a:r>
            <a:r>
              <a:rPr lang="en-US" altLang="zh-TW" sz="1600" baseline="30000" dirty="0" smtClean="0">
                <a:latin typeface="Times New Roman"/>
                <a:cs typeface="Times New Roman"/>
              </a:rPr>
              <a:t> </a:t>
            </a:r>
            <a:r>
              <a:rPr lang="en-US" altLang="zh-TW" sz="1600" dirty="0" smtClean="0">
                <a:latin typeface="Times New Roman"/>
                <a:cs typeface="Times New Roman"/>
              </a:rPr>
              <a:t>and G. </a:t>
            </a:r>
            <a:r>
              <a:rPr lang="en-US" altLang="zh-TW" sz="1600" dirty="0" err="1" smtClean="0">
                <a:latin typeface="Times New Roman"/>
                <a:cs typeface="Times New Roman"/>
              </a:rPr>
              <a:t>Parulkar</a:t>
            </a:r>
            <a:r>
              <a:rPr lang="en-US" altLang="zh-TW" sz="1600" baseline="30000" dirty="0">
                <a:latin typeface="Times New Roman"/>
                <a:cs typeface="Times New Roman"/>
              </a:rPr>
              <a:t> </a:t>
            </a:r>
            <a:r>
              <a:rPr lang="en-US" altLang="zh-TW" sz="1600" dirty="0" smtClean="0">
                <a:latin typeface="Times New Roman"/>
                <a:cs typeface="Times New Roman"/>
              </a:rPr>
              <a:t>and G. </a:t>
            </a:r>
            <a:r>
              <a:rPr lang="en-US" altLang="zh-TW" sz="1600" dirty="0" err="1" smtClean="0">
                <a:latin typeface="Times New Roman"/>
                <a:cs typeface="Times New Roman"/>
              </a:rPr>
              <a:t>Appenzeller</a:t>
            </a:r>
            <a:r>
              <a:rPr lang="en-US" altLang="zh-TW" sz="1600" baseline="30000" dirty="0">
                <a:latin typeface="Times New Roman"/>
                <a:cs typeface="Times New Roman"/>
              </a:rPr>
              <a:t> </a:t>
            </a:r>
            <a:r>
              <a:rPr lang="en-US" altLang="zh-TW" sz="1600" dirty="0" smtClean="0">
                <a:latin typeface="Times New Roman"/>
                <a:cs typeface="Times New Roman"/>
              </a:rPr>
              <a:t>and J. Little</a:t>
            </a:r>
            <a:r>
              <a:rPr lang="en-US" altLang="zh-TW" sz="1600" baseline="30000" dirty="0">
                <a:latin typeface="Times New Roman"/>
                <a:cs typeface="Times New Roman"/>
              </a:rPr>
              <a:t> </a:t>
            </a:r>
            <a:r>
              <a:rPr lang="en-US" altLang="zh-TW" sz="1600" dirty="0" smtClean="0">
                <a:latin typeface="Times New Roman"/>
                <a:cs typeface="Times New Roman"/>
              </a:rPr>
              <a:t>and J. </a:t>
            </a:r>
            <a:r>
              <a:rPr lang="en-US" altLang="zh-TW" sz="1600" dirty="0" err="1" smtClean="0">
                <a:latin typeface="Times New Roman"/>
                <a:cs typeface="Times New Roman"/>
              </a:rPr>
              <a:t>Reijendam</a:t>
            </a:r>
            <a:r>
              <a:rPr lang="en-US" altLang="zh-TW" sz="1600" baseline="30000" dirty="0">
                <a:latin typeface="Times New Roman"/>
                <a:cs typeface="Times New Roman"/>
              </a:rPr>
              <a:t> </a:t>
            </a:r>
            <a:r>
              <a:rPr lang="en-US" altLang="zh-TW" sz="1600" dirty="0" smtClean="0">
                <a:latin typeface="Times New Roman"/>
                <a:cs typeface="Times New Roman"/>
              </a:rPr>
              <a:t>and P. </a:t>
            </a:r>
            <a:r>
              <a:rPr lang="en-US" altLang="zh-TW" sz="1600" dirty="0" err="1" smtClean="0">
                <a:latin typeface="Times New Roman"/>
                <a:cs typeface="Times New Roman"/>
              </a:rPr>
              <a:t>Weissmann</a:t>
            </a:r>
            <a:r>
              <a:rPr lang="en-US" altLang="zh-TW" sz="1600" dirty="0" smtClean="0">
                <a:latin typeface="Times New Roman"/>
                <a:cs typeface="Times New Roman"/>
              </a:rPr>
              <a:t> and N. </a:t>
            </a:r>
            <a:r>
              <a:rPr lang="en-US" altLang="zh-TW" sz="1600" dirty="0" err="1" smtClean="0">
                <a:latin typeface="Times New Roman"/>
                <a:cs typeface="Times New Roman"/>
              </a:rPr>
              <a:t>McKeown</a:t>
            </a:r>
            <a:r>
              <a:rPr lang="en-US" altLang="zh-TW" sz="1600" dirty="0" smtClean="0">
                <a:latin typeface="Times New Roman"/>
                <a:cs typeface="Times New Roman"/>
              </a:rPr>
              <a:t>. </a:t>
            </a:r>
            <a:r>
              <a:rPr lang="en-US" altLang="zh-TW" sz="1600" dirty="0">
                <a:latin typeface="Times New Roman"/>
                <a:cs typeface="Times New Roman"/>
              </a:rPr>
              <a:t>Maturing of OpenFlow and Software-defined Networking through </a:t>
            </a:r>
            <a:r>
              <a:rPr lang="en-US" altLang="zh-TW" sz="1600" dirty="0" smtClean="0">
                <a:latin typeface="Times New Roman"/>
                <a:cs typeface="Times New Roman"/>
              </a:rPr>
              <a:t>Deployments. </a:t>
            </a:r>
            <a:r>
              <a:rPr lang="en-US" altLang="zh-TW" sz="1600" i="1" dirty="0" smtClean="0">
                <a:latin typeface="Times New Roman"/>
                <a:cs typeface="Times New Roman"/>
              </a:rPr>
              <a:t>Computer Networks, </a:t>
            </a:r>
            <a:r>
              <a:rPr lang="en-US" altLang="zh-TW" sz="1600" dirty="0" smtClean="0">
                <a:latin typeface="Times New Roman"/>
                <a:cs typeface="Times New Roman"/>
              </a:rPr>
              <a:t>61:151–175, November 2013.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309" y="920133"/>
            <a:ext cx="2017099" cy="154800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309" y="2787699"/>
            <a:ext cx="2017099" cy="126635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309" y="4400916"/>
            <a:ext cx="2017099" cy="106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3"/>
    </mc:Choice>
    <mc:Fallback xmlns="">
      <p:transition xmlns:p14="http://schemas.microsoft.com/office/powerpoint/2010/main" spd="slow" advTm="111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Packet Forwarding Delay Model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2728" y="3146650"/>
            <a:ext cx="5988285" cy="3711350"/>
          </a:xfrm>
        </p:spPr>
        <p:txBody>
          <a:bodyPr>
            <a:normAutofit/>
          </a:bodyPr>
          <a:lstStyle/>
          <a:p>
            <a:r>
              <a:rPr kumimoji="1" lang="en-US" altLang="zh-TW" b="1" dirty="0" smtClean="0">
                <a:solidFill>
                  <a:srgbClr val="FF0000"/>
                </a:solidFill>
              </a:rPr>
              <a:t>k</a:t>
            </a:r>
            <a:r>
              <a:rPr kumimoji="1" lang="en-US" altLang="zh-TW" dirty="0" smtClean="0"/>
              <a:t> denotes the index of the data plane packet</a:t>
            </a:r>
          </a:p>
          <a:p>
            <a:r>
              <a:rPr kumimoji="1" lang="en-US" altLang="zh-TW" dirty="0" smtClean="0"/>
              <a:t>     denotes the base time</a:t>
            </a:r>
            <a:endParaRPr kumimoji="1" lang="en-US" altLang="zh-TW" dirty="0"/>
          </a:p>
          <a:p>
            <a:r>
              <a:rPr kumimoji="1" lang="en-US" altLang="zh-TW" dirty="0" smtClean="0"/>
              <a:t>     : increasing </a:t>
            </a:r>
            <a:r>
              <a:rPr kumimoji="1" lang="en-US" altLang="zh-TW" dirty="0"/>
              <a:t>rate for inter-packet </a:t>
            </a:r>
            <a:r>
              <a:rPr kumimoji="1" lang="en-US" altLang="zh-TW" dirty="0" smtClean="0"/>
              <a:t>time, </a:t>
            </a:r>
            <a:r>
              <a:rPr kumimoji="1" lang="en-US" altLang="zh-TW" b="1" i="1" dirty="0" err="1" smtClean="0"/>
              <a:t>a</a:t>
            </a:r>
            <a:r>
              <a:rPr kumimoji="1" lang="en-US" altLang="zh-TW" b="1" i="1" baseline="-25000" dirty="0" err="1" smtClean="0"/>
              <a:t>k</a:t>
            </a:r>
            <a:endParaRPr kumimoji="1" lang="en-US" altLang="zh-TW" b="1" i="1" dirty="0"/>
          </a:p>
          <a:p>
            <a:r>
              <a:rPr kumimoji="1" lang="en-US" altLang="zh-TW" dirty="0"/>
              <a:t> </a:t>
            </a:r>
            <a:r>
              <a:rPr kumimoji="1" lang="en-US" altLang="zh-TW" dirty="0" smtClean="0"/>
              <a:t>    : </a:t>
            </a:r>
            <a:r>
              <a:rPr kumimoji="1" lang="en-US" altLang="zh-TW" dirty="0"/>
              <a:t>increasing rate for existing flow </a:t>
            </a:r>
            <a:r>
              <a:rPr kumimoji="1" lang="en-US" altLang="zh-TW" dirty="0" smtClean="0"/>
              <a:t>size, </a:t>
            </a:r>
            <a:r>
              <a:rPr kumimoji="1" lang="en-US" altLang="zh-TW" b="1" i="1" dirty="0" err="1" smtClean="0"/>
              <a:t>e</a:t>
            </a:r>
            <a:r>
              <a:rPr kumimoji="1" lang="en-US" altLang="zh-TW" b="1" i="1" baseline="-25000" dirty="0" err="1" smtClean="0"/>
              <a:t>k</a:t>
            </a:r>
            <a:endParaRPr kumimoji="1" lang="en-US" altLang="zh-TW" b="1" i="1" dirty="0"/>
          </a:p>
          <a:p>
            <a:r>
              <a:rPr kumimoji="1" lang="en-US" altLang="zh-TW" dirty="0"/>
              <a:t> </a:t>
            </a:r>
            <a:r>
              <a:rPr kumimoji="1" lang="en-US" altLang="zh-TW" dirty="0" smtClean="0"/>
              <a:t>    : </a:t>
            </a:r>
            <a:r>
              <a:rPr kumimoji="1" lang="en-US" altLang="zh-TW" dirty="0"/>
              <a:t>increasing rate for packet </a:t>
            </a:r>
            <a:r>
              <a:rPr kumimoji="1" lang="en-US" altLang="zh-TW" dirty="0" smtClean="0"/>
              <a:t>size, </a:t>
            </a:r>
            <a:r>
              <a:rPr kumimoji="1" lang="en-US" altLang="zh-TW" b="1" i="1" dirty="0" err="1" smtClean="0"/>
              <a:t>b</a:t>
            </a:r>
            <a:r>
              <a:rPr kumimoji="1" lang="en-US" altLang="zh-TW" b="1" i="1" baseline="-25000" dirty="0" err="1" smtClean="0"/>
              <a:t>k</a:t>
            </a:r>
            <a:endParaRPr kumimoji="1" lang="en-US" altLang="zh-TW" b="1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30</a:t>
            </a:fld>
            <a:endParaRPr kumimoji="1"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1177725" y="1591577"/>
            <a:ext cx="6527553" cy="1383159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6359395" y="3226358"/>
            <a:ext cx="2400688" cy="2771709"/>
            <a:chOff x="5906496" y="2971571"/>
            <a:chExt cx="2400688" cy="2771709"/>
          </a:xfrm>
        </p:grpSpPr>
        <p:sp>
          <p:nvSpPr>
            <p:cNvPr id="21" name="矩形 20"/>
            <p:cNvSpPr>
              <a:spLocks/>
            </p:cNvSpPr>
            <p:nvPr/>
          </p:nvSpPr>
          <p:spPr>
            <a:xfrm>
              <a:off x="5906496" y="3390840"/>
              <a:ext cx="2400688" cy="35999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b="1" dirty="0" smtClean="0">
                  <a:latin typeface="Times New Roman"/>
                  <a:cs typeface="Times New Roman"/>
                </a:rPr>
                <a:t>Existing flow size, </a:t>
              </a:r>
              <a:r>
                <a:rPr kumimoji="1" lang="en-US" altLang="zh-TW" b="1" i="1" dirty="0" smtClean="0">
                  <a:latin typeface="Times New Roman"/>
                  <a:cs typeface="Times New Roman"/>
                </a:rPr>
                <a:t>e</a:t>
              </a:r>
              <a:endParaRPr kumimoji="1" lang="zh-TW" altLang="en-US" b="1" i="1" dirty="0">
                <a:latin typeface="Times New Roman"/>
                <a:cs typeface="Times New Roman"/>
              </a:endParaRPr>
            </a:p>
          </p:txBody>
        </p:sp>
        <p:sp>
          <p:nvSpPr>
            <p:cNvPr id="22" name="矩形 21"/>
            <p:cNvSpPr>
              <a:spLocks/>
            </p:cNvSpPr>
            <p:nvPr/>
          </p:nvSpPr>
          <p:spPr>
            <a:xfrm>
              <a:off x="5906497" y="2971571"/>
              <a:ext cx="2400687" cy="360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b="1" dirty="0" smtClean="0">
                  <a:latin typeface="Times New Roman"/>
                  <a:cs typeface="Times New Roman"/>
                </a:rPr>
                <a:t>Inter-packet time, </a:t>
              </a:r>
              <a:r>
                <a:rPr kumimoji="1" lang="en-US" altLang="zh-TW" b="1" i="1" dirty="0">
                  <a:latin typeface="Times New Roman"/>
                  <a:cs typeface="Times New Roman"/>
                </a:rPr>
                <a:t>a</a:t>
              </a:r>
              <a:endParaRPr kumimoji="1" lang="zh-TW" altLang="en-US" b="1" i="1" dirty="0">
                <a:latin typeface="Times New Roman"/>
                <a:cs typeface="Times New Roman"/>
              </a:endParaRPr>
            </a:p>
          </p:txBody>
        </p:sp>
        <p:sp>
          <p:nvSpPr>
            <p:cNvPr id="23" name="矩形 22"/>
            <p:cNvSpPr>
              <a:spLocks/>
            </p:cNvSpPr>
            <p:nvPr/>
          </p:nvSpPr>
          <p:spPr>
            <a:xfrm>
              <a:off x="5906499" y="3799219"/>
              <a:ext cx="2400685" cy="35999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b="1" dirty="0" smtClean="0">
                  <a:latin typeface="Times New Roman"/>
                  <a:cs typeface="Times New Roman"/>
                </a:rPr>
                <a:t>Packet size, </a:t>
              </a:r>
              <a:r>
                <a:rPr kumimoji="1" lang="en-US" altLang="zh-TW" b="1" i="1" dirty="0">
                  <a:latin typeface="Times New Roman"/>
                  <a:cs typeface="Times New Roman"/>
                </a:rPr>
                <a:t>b</a:t>
              </a:r>
              <a:endParaRPr kumimoji="1" lang="zh-TW" altLang="en-US" b="1" i="1" dirty="0">
                <a:latin typeface="Times New Roman"/>
                <a:cs typeface="Times New Roman"/>
              </a:endParaRPr>
            </a:p>
          </p:txBody>
        </p:sp>
        <p:sp>
          <p:nvSpPr>
            <p:cNvPr id="24" name="矩形 23"/>
            <p:cNvSpPr>
              <a:spLocks/>
            </p:cNvSpPr>
            <p:nvPr/>
          </p:nvSpPr>
          <p:spPr>
            <a:xfrm>
              <a:off x="5906497" y="4465238"/>
              <a:ext cx="2400687" cy="65054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b="1" dirty="0" smtClean="0">
                  <a:latin typeface="Times New Roman"/>
                  <a:cs typeface="Times New Roman"/>
                </a:rPr>
                <a:t>Packet Forwarding Delay Model</a:t>
              </a:r>
              <a:endParaRPr kumimoji="1" lang="zh-TW" altLang="en-US" b="1" dirty="0">
                <a:latin typeface="Times New Roman"/>
                <a:cs typeface="Times New Roman"/>
              </a:endParaRPr>
            </a:p>
          </p:txBody>
        </p:sp>
        <p:sp>
          <p:nvSpPr>
            <p:cNvPr id="25" name="矩形 24"/>
            <p:cNvSpPr>
              <a:spLocks/>
            </p:cNvSpPr>
            <p:nvPr/>
          </p:nvSpPr>
          <p:spPr>
            <a:xfrm>
              <a:off x="6160158" y="5380283"/>
              <a:ext cx="2007812" cy="36299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b="1" dirty="0" err="1" smtClean="0">
                  <a:latin typeface="Times New Roman"/>
                  <a:cs typeface="Times New Roman"/>
                </a:rPr>
                <a:t>D</a:t>
              </a:r>
              <a:r>
                <a:rPr kumimoji="1" lang="en-US" altLang="zh-TW" b="1" baseline="-25000" dirty="0" err="1" smtClean="0">
                  <a:latin typeface="Times New Roman"/>
                  <a:cs typeface="Times New Roman"/>
                </a:rPr>
                <a:t>delay</a:t>
              </a:r>
              <a:endParaRPr kumimoji="1" lang="zh-TW" altLang="en-US" b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26" name="向右箭號 25"/>
            <p:cNvSpPr/>
            <p:nvPr/>
          </p:nvSpPr>
          <p:spPr>
            <a:xfrm rot="5400000" flipV="1">
              <a:off x="7029533" y="4166271"/>
              <a:ext cx="290319" cy="26952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7" name="向右箭號 26"/>
            <p:cNvSpPr/>
            <p:nvPr/>
          </p:nvSpPr>
          <p:spPr>
            <a:xfrm rot="5400000" flipV="1">
              <a:off x="7029533" y="5092510"/>
              <a:ext cx="290319" cy="26952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3"/>
          <a:srcRect l="18018" r="74944"/>
          <a:stretch/>
        </p:blipFill>
        <p:spPr>
          <a:xfrm>
            <a:off x="562417" y="3633816"/>
            <a:ext cx="400609" cy="395998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3"/>
          <a:srcRect l="30650" r="64117"/>
          <a:stretch/>
        </p:blipFill>
        <p:spPr>
          <a:xfrm>
            <a:off x="546929" y="4029813"/>
            <a:ext cx="360969" cy="479856"/>
          </a:xfrm>
          <a:prstGeom prst="rect">
            <a:avLst/>
          </a:prstGeom>
        </p:spPr>
      </p:pic>
      <p:pic>
        <p:nvPicPr>
          <p:cNvPr id="32" name="圖片 31"/>
          <p:cNvPicPr>
            <a:picLocks/>
          </p:cNvPicPr>
          <p:nvPr/>
        </p:nvPicPr>
        <p:blipFill rotWithShape="1">
          <a:blip r:embed="rId3"/>
          <a:srcRect l="55485" r="38404"/>
          <a:stretch/>
        </p:blipFill>
        <p:spPr>
          <a:xfrm>
            <a:off x="546929" y="4492794"/>
            <a:ext cx="347879" cy="467998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3"/>
          <a:srcRect l="80639" r="14082"/>
          <a:stretch/>
        </p:blipFill>
        <p:spPr>
          <a:xfrm>
            <a:off x="534808" y="4918356"/>
            <a:ext cx="359997" cy="47443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r="44034" b="4487"/>
          <a:stretch/>
        </p:blipFill>
        <p:spPr>
          <a:xfrm>
            <a:off x="1469139" y="1639201"/>
            <a:ext cx="5471039" cy="64800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4"/>
          <a:srcRect l="56288"/>
          <a:stretch/>
        </p:blipFill>
        <p:spPr>
          <a:xfrm>
            <a:off x="3222625" y="2292511"/>
            <a:ext cx="408146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11"/>
    </mc:Choice>
    <mc:Fallback xmlns="">
      <p:transition xmlns:p14="http://schemas.microsoft.com/office/powerpoint/2010/main" spd="slow" advTm="1016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Validation Experiments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18605"/>
            <a:ext cx="8229600" cy="4876800"/>
          </a:xfrm>
        </p:spPr>
        <p:txBody>
          <a:bodyPr>
            <a:normAutofit/>
          </a:bodyPr>
          <a:lstStyle/>
          <a:p>
            <a:r>
              <a:rPr kumimoji="1" lang="en-US" altLang="zh-TW" sz="2800" dirty="0" smtClean="0"/>
              <a:t>Test scenarios</a:t>
            </a:r>
          </a:p>
          <a:p>
            <a:pPr lvl="1"/>
            <a:r>
              <a:rPr kumimoji="1" lang="en-US" altLang="zh-TW" sz="2400" dirty="0" smtClean="0"/>
              <a:t>Different packet </a:t>
            </a:r>
            <a:r>
              <a:rPr kumimoji="1" lang="en-US" altLang="zh-TW" sz="2400" dirty="0" smtClean="0"/>
              <a:t>sizes</a:t>
            </a:r>
            <a:endParaRPr kumimoji="1" lang="en-US" altLang="zh-TW" sz="2400" dirty="0" smtClean="0"/>
          </a:p>
          <a:p>
            <a:pPr lvl="1"/>
            <a:r>
              <a:rPr kumimoji="1" lang="en-US" altLang="zh-TW" sz="2400" dirty="0" smtClean="0"/>
              <a:t>Different existing flow </a:t>
            </a:r>
            <a:r>
              <a:rPr kumimoji="1" lang="en-US" altLang="zh-TW" sz="2400" dirty="0" smtClean="0"/>
              <a:t>sizes</a:t>
            </a:r>
            <a:endParaRPr kumimoji="1" lang="en-US" altLang="zh-TW" sz="2400" dirty="0" smtClean="0"/>
          </a:p>
          <a:p>
            <a:pPr lvl="1"/>
            <a:r>
              <a:rPr kumimoji="1" lang="en-US" altLang="zh-TW" sz="2400" dirty="0" smtClean="0"/>
              <a:t>Different inter-packet time</a:t>
            </a:r>
          </a:p>
          <a:p>
            <a:pPr lvl="1"/>
            <a:r>
              <a:rPr kumimoji="1" lang="en-US" altLang="zh-TW" sz="2400" dirty="0" smtClean="0"/>
              <a:t>Real world data plane traffic</a:t>
            </a:r>
          </a:p>
          <a:p>
            <a:pPr lvl="2"/>
            <a:r>
              <a:rPr kumimoji="1" lang="en-US" altLang="zh-TW" sz="2200" dirty="0" err="1" smtClean="0"/>
              <a:t>Pcap</a:t>
            </a:r>
            <a:r>
              <a:rPr kumimoji="1" lang="en-US" altLang="zh-TW" sz="2200" dirty="0" smtClean="0"/>
              <a:t> t</a:t>
            </a:r>
            <a:r>
              <a:rPr kumimoji="1" lang="en-US" altLang="zh-TW" sz="2200" dirty="0" smtClean="0"/>
              <a:t>race collected from an educational site</a:t>
            </a:r>
            <a:endParaRPr kumimoji="1" lang="en-US" altLang="zh-TW" sz="2200" dirty="0" smtClean="0"/>
          </a:p>
          <a:p>
            <a:r>
              <a:rPr kumimoji="1" lang="en-US" altLang="zh-TW" sz="2800" dirty="0" smtClean="0"/>
              <a:t>Validation results from Pica8 and </a:t>
            </a:r>
            <a:r>
              <a:rPr kumimoji="1" lang="en-US" altLang="zh-TW" sz="2800" dirty="0" err="1" smtClean="0"/>
              <a:t>OvS</a:t>
            </a:r>
            <a:endParaRPr kumimoji="1" lang="en-US" altLang="zh-TW" sz="2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31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833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97"/>
    </mc:Choice>
    <mc:Fallback xmlns="">
      <p:transition xmlns:p14="http://schemas.microsoft.com/office/powerpoint/2010/main" spd="slow" advTm="4559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Validation Results</a:t>
            </a:r>
            <a:br>
              <a:rPr kumimoji="1" lang="en-US" altLang="zh-TW" dirty="0"/>
            </a:br>
            <a:r>
              <a:rPr kumimoji="1" lang="en-US" altLang="zh-TW" dirty="0"/>
              <a:t>- Different </a:t>
            </a:r>
            <a:r>
              <a:rPr kumimoji="1" lang="en-US" altLang="zh-TW" dirty="0" smtClean="0"/>
              <a:t>Packet Sizes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32</a:t>
            </a:fld>
            <a:endParaRPr kumimoji="1"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62113"/>
            <a:ext cx="8229600" cy="1419519"/>
          </a:xfrm>
        </p:spPr>
        <p:txBody>
          <a:bodyPr>
            <a:normAutofit/>
          </a:bodyPr>
          <a:lstStyle/>
          <a:p>
            <a:r>
              <a:rPr kumimoji="1" lang="en-US" altLang="zh-TW" dirty="0" smtClean="0"/>
              <a:t>500 flows with L2/L3 matching fields used in the table</a:t>
            </a:r>
          </a:p>
          <a:p>
            <a:r>
              <a:rPr kumimoji="1" lang="en-US" altLang="zh-TW" dirty="0" smtClean="0"/>
              <a:t>Inter-packet time of 100 </a:t>
            </a:r>
            <a:r>
              <a:rPr kumimoji="1" lang="en-US" altLang="zh-TW" dirty="0"/>
              <a:t>u</a:t>
            </a:r>
            <a:r>
              <a:rPr kumimoji="1" lang="en-US" altLang="zh-TW" dirty="0" smtClean="0"/>
              <a:t>s packets sent</a:t>
            </a:r>
          </a:p>
          <a:p>
            <a:r>
              <a:rPr kumimoji="1" lang="en-US" altLang="zh-TW" dirty="0" smtClean="0"/>
              <a:t>Modeled results follow the result of real OpenFlow switch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314652" y="3081632"/>
            <a:ext cx="4156139" cy="3701665"/>
            <a:chOff x="314651" y="3156335"/>
            <a:chExt cx="4156138" cy="370166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651" y="3156335"/>
              <a:ext cx="4156138" cy="3240000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1358495" y="6396335"/>
              <a:ext cx="18346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dirty="0" smtClean="0">
                  <a:latin typeface="Times New Roman"/>
                  <a:cs typeface="Times New Roman"/>
                </a:rPr>
                <a:t>Pica8 P-3297</a:t>
              </a:r>
              <a:endParaRPr kumimoji="1" lang="zh-TW" altLang="en-US" sz="24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686511" y="3081631"/>
            <a:ext cx="4267863" cy="3697952"/>
            <a:chOff x="4686510" y="3081631"/>
            <a:chExt cx="4267862" cy="3697952"/>
          </a:xfrm>
        </p:grpSpPr>
        <p:sp>
          <p:nvSpPr>
            <p:cNvPr id="10" name="文字方塊 9"/>
            <p:cNvSpPr txBox="1"/>
            <p:nvPr/>
          </p:nvSpPr>
          <p:spPr>
            <a:xfrm>
              <a:off x="6309926" y="6317918"/>
              <a:ext cx="1941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dirty="0" smtClean="0">
                  <a:latin typeface="Times New Roman"/>
                  <a:cs typeface="Times New Roman"/>
                </a:rPr>
                <a:t>Open vSwitch</a:t>
              </a:r>
              <a:endParaRPr kumimoji="1" lang="zh-TW" altLang="en-US" sz="2400" dirty="0">
                <a:latin typeface="Times New Roman"/>
                <a:cs typeface="Times New Roman"/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6510" y="3081631"/>
              <a:ext cx="4267862" cy="3239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62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00"/>
    </mc:Choice>
    <mc:Fallback xmlns="">
      <p:transition xmlns:p14="http://schemas.microsoft.com/office/powerpoint/2010/main" spd="slow" advTm="387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Validation Results</a:t>
            </a:r>
            <a:br>
              <a:rPr kumimoji="1" lang="en-US" altLang="zh-TW" dirty="0"/>
            </a:br>
            <a:r>
              <a:rPr kumimoji="1" lang="en-US" altLang="zh-TW" dirty="0"/>
              <a:t>- Different </a:t>
            </a:r>
            <a:r>
              <a:rPr kumimoji="1" lang="en-US" altLang="zh-TW" dirty="0" smtClean="0"/>
              <a:t>Existing Flow Size</a:t>
            </a:r>
            <a:r>
              <a:rPr kumimoji="1" lang="en-US" altLang="zh-TW" dirty="0" smtClean="0"/>
              <a:t>s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33</a:t>
            </a:fld>
            <a:endParaRPr kumimoji="1"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254078" y="2912855"/>
            <a:ext cx="4263743" cy="3701658"/>
            <a:chOff x="254075" y="2554271"/>
            <a:chExt cx="4263743" cy="37016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075" y="2554271"/>
              <a:ext cx="4263743" cy="3239993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1358495" y="5794264"/>
              <a:ext cx="18346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dirty="0" smtClean="0">
                  <a:latin typeface="Times New Roman"/>
                  <a:cs typeface="Times New Roman"/>
                </a:rPr>
                <a:t>Pica8 P-3297</a:t>
              </a:r>
              <a:endParaRPr kumimoji="1" lang="zh-TW" altLang="en-US" sz="2400" dirty="0">
                <a:latin typeface="Times New Roman"/>
                <a:cs typeface="Times New Roman"/>
              </a:endParaRPr>
            </a:p>
          </p:txBody>
        </p:sp>
      </p:grpSp>
      <p:sp>
        <p:nvSpPr>
          <p:cNvPr id="14" name="內容版面配置區 2"/>
          <p:cNvSpPr>
            <a:spLocks noGrp="1"/>
          </p:cNvSpPr>
          <p:nvPr>
            <p:ph idx="1"/>
          </p:nvPr>
        </p:nvSpPr>
        <p:spPr>
          <a:xfrm>
            <a:off x="457200" y="1662113"/>
            <a:ext cx="8229600" cy="1419519"/>
          </a:xfrm>
        </p:spPr>
        <p:txBody>
          <a:bodyPr/>
          <a:lstStyle/>
          <a:p>
            <a:r>
              <a:rPr kumimoji="1" lang="en-US" altLang="zh-TW" dirty="0" smtClean="0"/>
              <a:t>L2/L3 matching fields used in the table</a:t>
            </a:r>
          </a:p>
          <a:p>
            <a:r>
              <a:rPr kumimoji="1" lang="en-US" altLang="zh-TW" dirty="0" smtClean="0"/>
              <a:t>Packet size of 128 bytes, inter-packet time of 100 </a:t>
            </a:r>
            <a:r>
              <a:rPr kumimoji="1" lang="en-US" altLang="zh-TW" dirty="0"/>
              <a:t>u</a:t>
            </a:r>
            <a:r>
              <a:rPr kumimoji="1" lang="en-US" altLang="zh-TW" dirty="0" smtClean="0"/>
              <a:t>s packets are sent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4699260" y="2912855"/>
            <a:ext cx="4263749" cy="3701658"/>
            <a:chOff x="4744618" y="2981137"/>
            <a:chExt cx="4263749" cy="3701658"/>
          </a:xfrm>
        </p:grpSpPr>
        <p:sp>
          <p:nvSpPr>
            <p:cNvPr id="9" name="文字方塊 8"/>
            <p:cNvSpPr txBox="1"/>
            <p:nvPr/>
          </p:nvSpPr>
          <p:spPr>
            <a:xfrm>
              <a:off x="6052886" y="6221130"/>
              <a:ext cx="1941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dirty="0" smtClean="0">
                  <a:latin typeface="Times New Roman"/>
                  <a:cs typeface="Times New Roman"/>
                </a:rPr>
                <a:t>Open vSwitch</a:t>
              </a:r>
              <a:endParaRPr kumimoji="1" lang="zh-TW" altLang="en-US" sz="2400" dirty="0">
                <a:latin typeface="Times New Roman"/>
                <a:cs typeface="Times New Roman"/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4618" y="2981137"/>
              <a:ext cx="4263749" cy="3239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302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3"/>
    </mc:Choice>
    <mc:Fallback xmlns="">
      <p:transition xmlns:p14="http://schemas.microsoft.com/office/powerpoint/2010/main" spd="slow" advTm="86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1097547"/>
          </a:xfrm>
        </p:spPr>
        <p:txBody>
          <a:bodyPr>
            <a:normAutofit fontScale="90000"/>
          </a:bodyPr>
          <a:lstStyle/>
          <a:p>
            <a:r>
              <a:rPr kumimoji="1" lang="en-US" altLang="zh-TW" dirty="0" smtClean="0"/>
              <a:t>Validation Results</a:t>
            </a:r>
            <a:br>
              <a:rPr kumimoji="1" lang="en-US" altLang="zh-TW" dirty="0" smtClean="0"/>
            </a:br>
            <a:r>
              <a:rPr kumimoji="1" lang="en-US" altLang="zh-TW" dirty="0" smtClean="0"/>
              <a:t>- Different Inter</a:t>
            </a:r>
            <a:r>
              <a:rPr kumimoji="1" lang="en-US" altLang="zh-TW" dirty="0" smtClean="0"/>
              <a:t>-packet </a:t>
            </a:r>
            <a:r>
              <a:rPr kumimoji="1" lang="en-US" altLang="zh-TW" dirty="0" smtClean="0"/>
              <a:t>Time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34</a:t>
            </a:fld>
            <a:endParaRPr kumimoji="1"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225883" y="2962033"/>
            <a:ext cx="4301372" cy="3701657"/>
            <a:chOff x="151178" y="2222445"/>
            <a:chExt cx="4301372" cy="370165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178" y="2222445"/>
              <a:ext cx="4301372" cy="3239991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1373615" y="5462437"/>
              <a:ext cx="18346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dirty="0" smtClean="0">
                  <a:latin typeface="Times New Roman"/>
                  <a:cs typeface="Times New Roman"/>
                </a:rPr>
                <a:t>Pica8 P-3297</a:t>
              </a:r>
              <a:endParaRPr kumimoji="1" lang="zh-TW" altLang="en-US" sz="2400" dirty="0">
                <a:latin typeface="Times New Roman"/>
                <a:cs typeface="Times New Roman"/>
              </a:endParaRPr>
            </a:p>
          </p:txBody>
        </p:sp>
      </p:grp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457200" y="1835897"/>
            <a:ext cx="8229600" cy="1419519"/>
          </a:xfrm>
        </p:spPr>
        <p:txBody>
          <a:bodyPr/>
          <a:lstStyle/>
          <a:p>
            <a:r>
              <a:rPr kumimoji="1" lang="en-US" altLang="zh-TW" dirty="0" smtClean="0"/>
              <a:t>500 flows with L2/L3 matching fields used in the table</a:t>
            </a:r>
          </a:p>
          <a:p>
            <a:r>
              <a:rPr kumimoji="1" lang="en-US" altLang="zh-TW" dirty="0" smtClean="0"/>
              <a:t>Packet size of 128 bytes are sent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4557500" y="2962023"/>
            <a:ext cx="4413101" cy="3701664"/>
            <a:chOff x="4527258" y="2762944"/>
            <a:chExt cx="4413101" cy="3701664"/>
          </a:xfrm>
        </p:grpSpPr>
        <p:sp>
          <p:nvSpPr>
            <p:cNvPr id="9" name="文字方塊 8"/>
            <p:cNvSpPr txBox="1"/>
            <p:nvPr/>
          </p:nvSpPr>
          <p:spPr>
            <a:xfrm>
              <a:off x="5976391" y="6002943"/>
              <a:ext cx="1941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dirty="0" smtClean="0">
                  <a:latin typeface="Times New Roman"/>
                  <a:cs typeface="Times New Roman"/>
                </a:rPr>
                <a:t>Open vSwitch</a:t>
              </a:r>
              <a:endParaRPr kumimoji="1" lang="zh-TW" altLang="en-US" sz="2400" dirty="0">
                <a:latin typeface="Times New Roman"/>
                <a:cs typeface="Times New Roman"/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7258" y="2762944"/>
              <a:ext cx="4413101" cy="3239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7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6"/>
    </mc:Choice>
    <mc:Fallback xmlns="">
      <p:transition xmlns:p14="http://schemas.microsoft.com/office/powerpoint/2010/main" spd="slow" advTm="262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12207"/>
            <a:ext cx="8229600" cy="990600"/>
          </a:xfrm>
        </p:spPr>
        <p:txBody>
          <a:bodyPr>
            <a:normAutofit fontScale="90000"/>
          </a:bodyPr>
          <a:lstStyle/>
          <a:p>
            <a:r>
              <a:rPr kumimoji="1" lang="en-US" altLang="zh-TW" dirty="0" smtClean="0"/>
              <a:t>Validation </a:t>
            </a:r>
            <a:r>
              <a:rPr kumimoji="1" lang="en-US" altLang="zh-TW" dirty="0" smtClean="0"/>
              <a:t>Results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en-US" altLang="zh-TW" dirty="0" smtClean="0"/>
              <a:t>- </a:t>
            </a:r>
            <a:r>
              <a:rPr kumimoji="1" lang="en-US" altLang="zh-TW" dirty="0" smtClean="0"/>
              <a:t>Real World </a:t>
            </a:r>
            <a:r>
              <a:rPr kumimoji="1" lang="en-US" altLang="zh-TW" dirty="0"/>
              <a:t>D</a:t>
            </a:r>
            <a:r>
              <a:rPr kumimoji="1" lang="en-US" altLang="zh-TW" dirty="0" smtClean="0"/>
              <a:t>ata </a:t>
            </a:r>
            <a:r>
              <a:rPr kumimoji="1" lang="en-US" altLang="zh-TW" dirty="0"/>
              <a:t>P</a:t>
            </a:r>
            <a:r>
              <a:rPr kumimoji="1" lang="en-US" altLang="zh-TW" dirty="0" smtClean="0"/>
              <a:t>lane </a:t>
            </a:r>
            <a:r>
              <a:rPr kumimoji="1" lang="en-US" altLang="zh-TW" dirty="0"/>
              <a:t>T</a:t>
            </a:r>
            <a:r>
              <a:rPr kumimoji="1" lang="en-US" altLang="zh-TW" dirty="0" smtClean="0"/>
              <a:t>raffic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8633"/>
            <a:ext cx="8229600" cy="2049195"/>
          </a:xfrm>
        </p:spPr>
        <p:txBody>
          <a:bodyPr>
            <a:normAutofit lnSpcReduction="10000"/>
          </a:bodyPr>
          <a:lstStyle/>
          <a:p>
            <a:r>
              <a:rPr kumimoji="1" lang="en-US" altLang="zh-TW" dirty="0"/>
              <a:t>Traces collected from a </a:t>
            </a:r>
            <a:r>
              <a:rPr kumimoji="1" lang="en-US" altLang="zh-TW" dirty="0" smtClean="0"/>
              <a:t>educational organization, with hundreds of students and employees in 2007, and over 200,000 packets captured</a:t>
            </a:r>
          </a:p>
          <a:p>
            <a:r>
              <a:rPr kumimoji="1" lang="en-US" altLang="zh-TW" dirty="0" smtClean="0"/>
              <a:t>Randomly </a:t>
            </a:r>
            <a:r>
              <a:rPr kumimoji="1" lang="en-US" altLang="zh-TW" dirty="0" smtClean="0"/>
              <a:t>select packets among 200,000 packets</a:t>
            </a:r>
          </a:p>
          <a:p>
            <a:r>
              <a:rPr kumimoji="1" lang="en-US" altLang="zh-TW" dirty="0" smtClean="0"/>
              <a:t>16 different ranges for each number-of-packet sample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35</a:t>
            </a:fld>
            <a:endParaRPr kumimoji="1"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489287" y="6381240"/>
            <a:ext cx="183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Times New Roman"/>
                <a:cs typeface="Times New Roman"/>
              </a:rPr>
              <a:t>Pica8 P-3297</a:t>
            </a:r>
            <a:endParaRPr kumimoji="1" lang="zh-TW" altLang="en-US" sz="2400" dirty="0">
              <a:latin typeface="Times New Roman"/>
              <a:cs typeface="Times New Roman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85618" y="6375238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Times New Roman"/>
                <a:cs typeface="Times New Roman"/>
              </a:rPr>
              <a:t>Open vSwitch</a:t>
            </a:r>
            <a:endParaRPr kumimoji="1" lang="zh-TW" altLang="en-US" sz="2400" dirty="0">
              <a:latin typeface="Times New Roman"/>
              <a:cs typeface="Times New Roman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033" y="3470995"/>
            <a:ext cx="4253531" cy="302399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32" y="3470995"/>
            <a:ext cx="4253531" cy="30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6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7"/>
    </mc:Choice>
    <mc:Fallback xmlns="">
      <p:transition xmlns:p14="http://schemas.microsoft.com/office/powerpoint/2010/main" spd="slow" advTm="35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2336649"/>
            <a:ext cx="6561891" cy="1471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615" y="2568251"/>
            <a:ext cx="6534304" cy="990600"/>
          </a:xfrm>
        </p:spPr>
        <p:txBody>
          <a:bodyPr>
            <a:normAutofit fontScale="90000"/>
          </a:bodyPr>
          <a:lstStyle/>
          <a:p>
            <a:r>
              <a:rPr kumimoji="1" lang="en-US" altLang="zh-TW" dirty="0" smtClean="0"/>
              <a:t>Emulator Implementations</a:t>
            </a:r>
            <a:br>
              <a:rPr kumimoji="1" lang="en-US" altLang="zh-TW" dirty="0" smtClean="0"/>
            </a:br>
            <a:r>
              <a:rPr kumimoji="1" lang="en-US" altLang="zh-TW" dirty="0" smtClean="0"/>
              <a:t>and Evaluations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>
                <a:latin typeface="Arial Black"/>
                <a:cs typeface="Arial Black"/>
              </a:rPr>
              <a:t>36</a:t>
            </a:fld>
            <a:endParaRPr kumimoji="1" lang="zh-TW" altLang="en-US" dirty="0">
              <a:latin typeface="Arial Black"/>
              <a:cs typeface="Arial Black"/>
            </a:endParaRPr>
          </a:p>
        </p:txBody>
      </p:sp>
      <p:sp>
        <p:nvSpPr>
          <p:cNvPr id="6" name="等腰三角形 5"/>
          <p:cNvSpPr/>
          <p:nvPr/>
        </p:nvSpPr>
        <p:spPr>
          <a:xfrm rot="5400000">
            <a:off x="6173815" y="2712277"/>
            <a:ext cx="1471255" cy="719999"/>
          </a:xfrm>
          <a:prstGeom prst="triangle">
            <a:avLst/>
          </a:prstGeom>
          <a:solidFill>
            <a:srgbClr val="DCEBE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726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"/>
    </mc:Choice>
    <mc:Fallback xmlns="">
      <p:transition xmlns:p14="http://schemas.microsoft.com/office/powerpoint/2010/main" spd="slow" advTm="12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16778"/>
            <a:ext cx="8229600" cy="990600"/>
          </a:xfrm>
        </p:spPr>
        <p:txBody>
          <a:bodyPr/>
          <a:lstStyle/>
          <a:p>
            <a:r>
              <a:rPr kumimoji="1" lang="en-US" altLang="zh-TW" dirty="0" smtClean="0"/>
              <a:t>Emulator Implementation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2784" y="1459210"/>
            <a:ext cx="4907712" cy="5398790"/>
          </a:xfrm>
        </p:spPr>
        <p:txBody>
          <a:bodyPr>
            <a:normAutofit/>
          </a:bodyPr>
          <a:lstStyle/>
          <a:p>
            <a:r>
              <a:rPr kumimoji="1" lang="en-US" altLang="zh-TW" sz="2300" dirty="0" smtClean="0">
                <a:solidFill>
                  <a:srgbClr val="FF0000"/>
                </a:solidFill>
              </a:rPr>
              <a:t>OpenFlow Event </a:t>
            </a:r>
            <a:r>
              <a:rPr kumimoji="1" lang="en-US" altLang="zh-TW" sz="2300" dirty="0">
                <a:solidFill>
                  <a:srgbClr val="FF0000"/>
                </a:solidFill>
              </a:rPr>
              <a:t>D</a:t>
            </a:r>
            <a:r>
              <a:rPr kumimoji="1" lang="en-US" altLang="zh-TW" sz="2300" dirty="0" smtClean="0">
                <a:solidFill>
                  <a:srgbClr val="FF0000"/>
                </a:solidFill>
              </a:rPr>
              <a:t>etector </a:t>
            </a:r>
            <a:r>
              <a:rPr kumimoji="1" lang="en-US" altLang="zh-TW" sz="2300" dirty="0" smtClean="0"/>
              <a:t>extracts </a:t>
            </a:r>
            <a:r>
              <a:rPr kumimoji="1" lang="en-US" altLang="zh-TW" sz="2300" b="1" i="1" dirty="0" smtClean="0"/>
              <a:t>flow_mod</a:t>
            </a:r>
            <a:r>
              <a:rPr kumimoji="1" lang="en-US" altLang="zh-TW" sz="2300" dirty="0" smtClean="0"/>
              <a:t> events from controller/switch message and put them into </a:t>
            </a:r>
            <a:r>
              <a:rPr kumimoji="1" lang="en-US" altLang="zh-TW" sz="2300" dirty="0" smtClean="0">
                <a:solidFill>
                  <a:srgbClr val="FF0000"/>
                </a:solidFill>
              </a:rPr>
              <a:t>OpenFlow Event </a:t>
            </a:r>
            <a:r>
              <a:rPr kumimoji="1" lang="en-US" altLang="zh-TW" sz="2300" dirty="0">
                <a:solidFill>
                  <a:srgbClr val="FF0000"/>
                </a:solidFill>
              </a:rPr>
              <a:t>Q</a:t>
            </a:r>
            <a:r>
              <a:rPr kumimoji="1" lang="en-US" altLang="zh-TW" sz="2300" dirty="0" smtClean="0">
                <a:solidFill>
                  <a:srgbClr val="FF0000"/>
                </a:solidFill>
              </a:rPr>
              <a:t>ueue</a:t>
            </a:r>
          </a:p>
          <a:p>
            <a:r>
              <a:rPr lang="en-US" altLang="zh-TW" sz="2300" dirty="0" smtClean="0">
                <a:solidFill>
                  <a:srgbClr val="FF0000"/>
                </a:solidFill>
              </a:rPr>
              <a:t>OpenFlow </a:t>
            </a:r>
            <a:r>
              <a:rPr lang="en-US" altLang="zh-TW" sz="2300" dirty="0">
                <a:solidFill>
                  <a:srgbClr val="FF0000"/>
                </a:solidFill>
              </a:rPr>
              <a:t>Event Handler </a:t>
            </a:r>
            <a:r>
              <a:rPr lang="en-US" altLang="zh-TW" sz="2300" dirty="0"/>
              <a:t>fetches events from the </a:t>
            </a:r>
            <a:r>
              <a:rPr lang="en-US" altLang="zh-TW" sz="2300" dirty="0" smtClean="0"/>
              <a:t>queue </a:t>
            </a:r>
            <a:r>
              <a:rPr lang="en-US" altLang="zh-TW" sz="2300" dirty="0"/>
              <a:t>and </a:t>
            </a:r>
            <a:r>
              <a:rPr lang="en-US" altLang="zh-TW" sz="2300" dirty="0" smtClean="0"/>
              <a:t>manipulate the events</a:t>
            </a:r>
          </a:p>
          <a:p>
            <a:r>
              <a:rPr lang="en-US" altLang="zh-TW" sz="2300" dirty="0">
                <a:solidFill>
                  <a:srgbClr val="FF0000"/>
                </a:solidFill>
              </a:rPr>
              <a:t>Clock Time Manager </a:t>
            </a:r>
            <a:r>
              <a:rPr lang="en-US" altLang="zh-TW" sz="2300" dirty="0"/>
              <a:t>calculates modeled time </a:t>
            </a:r>
            <a:r>
              <a:rPr lang="en-US" altLang="zh-TW" sz="2300" dirty="0" smtClean="0"/>
              <a:t>and adjusts </a:t>
            </a:r>
            <a:r>
              <a:rPr lang="en-US" altLang="zh-TW" sz="2300" dirty="0"/>
              <a:t>the </a:t>
            </a:r>
            <a:r>
              <a:rPr lang="en-US" altLang="zh-TW" sz="2300" dirty="0" smtClean="0"/>
              <a:t>time</a:t>
            </a:r>
            <a:endParaRPr lang="en-US" altLang="zh-TW" sz="2300" dirty="0"/>
          </a:p>
          <a:p>
            <a:r>
              <a:rPr lang="en-US" altLang="zh-TW" sz="2300" dirty="0">
                <a:solidFill>
                  <a:srgbClr val="FF0000"/>
                </a:solidFill>
              </a:rPr>
              <a:t>Switch State Maintainer </a:t>
            </a:r>
            <a:r>
              <a:rPr lang="en-US" altLang="zh-TW" sz="2300" dirty="0"/>
              <a:t>updates switch states</a:t>
            </a:r>
          </a:p>
          <a:p>
            <a:r>
              <a:rPr lang="en-US" altLang="zh-TW" sz="2300" dirty="0">
                <a:solidFill>
                  <a:srgbClr val="FF0000"/>
                </a:solidFill>
              </a:rPr>
              <a:t>Statistics Reporter </a:t>
            </a:r>
            <a:r>
              <a:rPr lang="en-US" altLang="zh-TW" sz="2300" dirty="0"/>
              <a:t>records each </a:t>
            </a:r>
            <a:r>
              <a:rPr lang="en-US" altLang="zh-TW" sz="2300" dirty="0" smtClean="0"/>
              <a:t>command information </a:t>
            </a:r>
            <a:r>
              <a:rPr lang="en-US" altLang="zh-TW" sz="2300" dirty="0"/>
              <a:t>and </a:t>
            </a:r>
            <a:r>
              <a:rPr lang="en-US" altLang="zh-TW" sz="2300" dirty="0" smtClean="0"/>
              <a:t>performance</a:t>
            </a:r>
            <a:endParaRPr lang="en-US" altLang="zh-TW" sz="23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37</a:t>
            </a:fld>
            <a:endParaRPr kumimoji="1"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5307689" y="2241102"/>
            <a:ext cx="3188923" cy="427978"/>
          </a:xfrm>
          <a:prstGeom prst="rect">
            <a:avLst/>
          </a:prstGeom>
          <a:solidFill>
            <a:srgbClr val="DE9898"/>
          </a:solidFill>
          <a:ln>
            <a:solidFill>
              <a:srgbClr val="CF6868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solidFill>
                  <a:srgbClr val="0D0D0D"/>
                </a:solidFill>
                <a:latin typeface="Times New Roman"/>
                <a:cs typeface="Times New Roman"/>
              </a:rPr>
              <a:t>OpenFlow Event Detector</a:t>
            </a:r>
            <a:endParaRPr kumimoji="1" lang="zh-TW" altLang="en-US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07689" y="3091242"/>
            <a:ext cx="3188923" cy="427978"/>
          </a:xfrm>
          <a:prstGeom prst="rect">
            <a:avLst/>
          </a:prstGeom>
          <a:solidFill>
            <a:srgbClr val="DE9898"/>
          </a:solidFill>
          <a:ln>
            <a:solidFill>
              <a:srgbClr val="CF6868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solidFill>
                  <a:srgbClr val="0D0D0D"/>
                </a:solidFill>
                <a:latin typeface="Times New Roman"/>
                <a:cs typeface="Times New Roman"/>
              </a:rPr>
              <a:t>OpenFlow Event Queue</a:t>
            </a:r>
            <a:endParaRPr kumimoji="1" lang="zh-TW" altLang="en-US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307689" y="3927027"/>
            <a:ext cx="3188923" cy="427978"/>
          </a:xfrm>
          <a:prstGeom prst="rect">
            <a:avLst/>
          </a:prstGeom>
          <a:solidFill>
            <a:srgbClr val="FFFFFF"/>
          </a:solidFill>
          <a:ln>
            <a:solidFill>
              <a:srgbClr val="CF6868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solidFill>
                  <a:srgbClr val="0D0D0D"/>
                </a:solidFill>
                <a:latin typeface="Times New Roman"/>
                <a:cs typeface="Times New Roman"/>
              </a:rPr>
              <a:t>OpenFlow Event Handler</a:t>
            </a:r>
            <a:endParaRPr kumimoji="1" lang="zh-TW" altLang="en-US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42" name="向右箭號 41"/>
          <p:cNvSpPr/>
          <p:nvPr/>
        </p:nvSpPr>
        <p:spPr>
          <a:xfrm rot="5400000">
            <a:off x="6797660" y="1887462"/>
            <a:ext cx="253614" cy="2879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Times New Roman"/>
              <a:cs typeface="Times New Roman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5544880" y="1557543"/>
            <a:ext cx="267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latin typeface="Times New Roman"/>
                <a:cs typeface="Times New Roman"/>
              </a:rPr>
              <a:t>c</a:t>
            </a:r>
            <a:r>
              <a:rPr kumimoji="1" lang="en-US" altLang="zh-TW" dirty="0" smtClean="0">
                <a:latin typeface="Times New Roman"/>
                <a:cs typeface="Times New Roman"/>
              </a:rPr>
              <a:t>ontroller/switch messages</a:t>
            </a:r>
            <a:endParaRPr kumimoji="1" lang="zh-TW" altLang="en-US" dirty="0">
              <a:latin typeface="Times New Roman"/>
              <a:cs typeface="Times New Roman"/>
            </a:endParaRPr>
          </a:p>
        </p:txBody>
      </p:sp>
      <p:sp>
        <p:nvSpPr>
          <p:cNvPr id="44" name="向右箭號 43"/>
          <p:cNvSpPr/>
          <p:nvPr/>
        </p:nvSpPr>
        <p:spPr>
          <a:xfrm rot="5400000">
            <a:off x="6806060" y="2748532"/>
            <a:ext cx="253614" cy="2879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Times New Roman"/>
              <a:cs typeface="Times New Roman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5380384" y="2695172"/>
            <a:ext cx="3073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Times New Roman"/>
                <a:cs typeface="Times New Roman"/>
              </a:rPr>
              <a:t>Add, modify, delete commands</a:t>
            </a:r>
            <a:endParaRPr kumimoji="1" lang="zh-TW" altLang="en-US" dirty="0">
              <a:latin typeface="Times New Roman"/>
              <a:cs typeface="Times New Roman"/>
            </a:endParaRPr>
          </a:p>
        </p:txBody>
      </p:sp>
      <p:sp>
        <p:nvSpPr>
          <p:cNvPr id="46" name="向右箭號 45"/>
          <p:cNvSpPr/>
          <p:nvPr/>
        </p:nvSpPr>
        <p:spPr>
          <a:xfrm rot="5400000">
            <a:off x="6797660" y="3571058"/>
            <a:ext cx="253614" cy="2879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Times New Roman"/>
              <a:cs typeface="Times New Roman"/>
            </a:endParaRPr>
          </a:p>
        </p:txBody>
      </p:sp>
      <p:sp>
        <p:nvSpPr>
          <p:cNvPr id="48" name="向右箭號 47"/>
          <p:cNvSpPr/>
          <p:nvPr/>
        </p:nvSpPr>
        <p:spPr>
          <a:xfrm rot="5400000">
            <a:off x="6863766" y="4516020"/>
            <a:ext cx="253614" cy="2879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Times New Roman"/>
              <a:cs typeface="Times New Roman"/>
            </a:endParaRPr>
          </a:p>
        </p:txBody>
      </p:sp>
      <p:sp>
        <p:nvSpPr>
          <p:cNvPr id="49" name="向右箭號 48"/>
          <p:cNvSpPr/>
          <p:nvPr/>
        </p:nvSpPr>
        <p:spPr>
          <a:xfrm rot="5400000">
            <a:off x="5637313" y="4516020"/>
            <a:ext cx="253614" cy="2879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Times New Roman"/>
              <a:cs typeface="Times New Roman"/>
            </a:endParaRPr>
          </a:p>
        </p:txBody>
      </p:sp>
      <p:sp>
        <p:nvSpPr>
          <p:cNvPr id="50" name="向右箭號 49"/>
          <p:cNvSpPr/>
          <p:nvPr/>
        </p:nvSpPr>
        <p:spPr>
          <a:xfrm rot="5400000">
            <a:off x="8101900" y="4516020"/>
            <a:ext cx="253614" cy="2879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Times New Roman"/>
              <a:cs typeface="Times New Roman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229934" y="4838659"/>
            <a:ext cx="1043999" cy="836809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solidFill>
                  <a:srgbClr val="000000"/>
                </a:solidFill>
                <a:latin typeface="Times New Roman"/>
                <a:cs typeface="Times New Roman"/>
              </a:rPr>
              <a:t>Clock Time Manager</a:t>
            </a:r>
            <a:endParaRPr kumimoji="1" lang="zh-TW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51684" y="4838659"/>
            <a:ext cx="1224000" cy="836809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solidFill>
                  <a:srgbClr val="000000"/>
                </a:solidFill>
                <a:latin typeface="Times New Roman"/>
                <a:cs typeface="Times New Roman"/>
              </a:rPr>
              <a:t>Switch State Maintainer</a:t>
            </a:r>
            <a:endParaRPr kumimoji="1" lang="zh-TW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653441" y="4838659"/>
            <a:ext cx="1043999" cy="836809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solidFill>
                  <a:srgbClr val="000000"/>
                </a:solidFill>
                <a:latin typeface="Times New Roman"/>
                <a:cs typeface="Times New Roman"/>
              </a:rPr>
              <a:t>Statistics Reporter</a:t>
            </a:r>
            <a:endParaRPr kumimoji="1" lang="zh-TW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摺角紙張 52"/>
          <p:cNvSpPr/>
          <p:nvPr/>
        </p:nvSpPr>
        <p:spPr>
          <a:xfrm>
            <a:off x="5229934" y="6096949"/>
            <a:ext cx="1511465" cy="484946"/>
          </a:xfrm>
          <a:prstGeom prst="foldedCorner">
            <a:avLst>
              <a:gd name="adj" fmla="val 50000"/>
            </a:avLst>
          </a:prstGeom>
          <a:ln>
            <a:solidFill>
              <a:srgbClr val="67645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000000"/>
              </a:solidFill>
              <a:latin typeface="Cambria Math"/>
              <a:cs typeface="Cambria Math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5209792" y="6016114"/>
            <a:ext cx="158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solidFill>
                  <a:srgbClr val="000000"/>
                </a:solidFill>
                <a:latin typeface="Cambria Math"/>
                <a:cs typeface="Cambria Math"/>
              </a:rPr>
              <a:t>Configuration File</a:t>
            </a:r>
          </a:p>
        </p:txBody>
      </p:sp>
      <p:sp>
        <p:nvSpPr>
          <p:cNvPr id="55" name="向右箭號 54"/>
          <p:cNvSpPr/>
          <p:nvPr/>
        </p:nvSpPr>
        <p:spPr>
          <a:xfrm rot="16200000" flipV="1">
            <a:off x="5648962" y="5736803"/>
            <a:ext cx="253614" cy="28799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6" name="向右箭號 55"/>
          <p:cNvSpPr/>
          <p:nvPr/>
        </p:nvSpPr>
        <p:spPr>
          <a:xfrm rot="5400000">
            <a:off x="8055036" y="5736803"/>
            <a:ext cx="253614" cy="28799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7" name="摺角紙張 56"/>
          <p:cNvSpPr/>
          <p:nvPr/>
        </p:nvSpPr>
        <p:spPr>
          <a:xfrm>
            <a:off x="7185974" y="6089860"/>
            <a:ext cx="1511465" cy="484946"/>
          </a:xfrm>
          <a:prstGeom prst="foldedCorner">
            <a:avLst>
              <a:gd name="adj" fmla="val 50000"/>
            </a:avLst>
          </a:prstGeom>
          <a:ln>
            <a:solidFill>
              <a:srgbClr val="67645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000000"/>
              </a:solidFill>
              <a:latin typeface="Cambria Math"/>
              <a:cs typeface="Cambria Math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7173451" y="6007609"/>
            <a:ext cx="158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solidFill>
                  <a:srgbClr val="000000"/>
                </a:solidFill>
                <a:latin typeface="Cambria Math"/>
                <a:cs typeface="Cambria Math"/>
              </a:rPr>
              <a:t>Control Plane</a:t>
            </a:r>
          </a:p>
          <a:p>
            <a:r>
              <a:rPr kumimoji="1" lang="en-US" altLang="zh-TW" dirty="0" smtClean="0">
                <a:solidFill>
                  <a:srgbClr val="000000"/>
                </a:solidFill>
                <a:latin typeface="Cambria Math"/>
                <a:cs typeface="Cambria Math"/>
              </a:rPr>
              <a:t>Statistics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5378419" y="3542393"/>
            <a:ext cx="3073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Times New Roman"/>
                <a:cs typeface="Times New Roman"/>
              </a:rPr>
              <a:t>Add, modify, delete commands</a:t>
            </a:r>
            <a:endParaRPr kumimoji="1" lang="zh-TW" altLang="en-US" dirty="0">
              <a:latin typeface="Times New Roman"/>
              <a:cs typeface="Times New Roman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5324947" y="4353867"/>
            <a:ext cx="3073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Times New Roman"/>
                <a:cs typeface="Times New Roman"/>
              </a:rPr>
              <a:t>Add, modify, delete commands</a:t>
            </a:r>
            <a:endParaRPr kumimoji="1" lang="zh-TW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40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15"/>
    </mc:Choice>
    <mc:Fallback xmlns="">
      <p:transition xmlns:p14="http://schemas.microsoft.com/office/powerpoint/2010/main" spd="slow" advTm="10111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6" grpId="0" animBg="1"/>
      <p:bldP spid="33" grpId="0" animBg="1"/>
      <p:bldP spid="34" grpId="0" animBg="1"/>
      <p:bldP spid="35" grpId="0" animBg="1"/>
      <p:bldP spid="5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Evaluations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Insertion/modification command tests</a:t>
            </a:r>
          </a:p>
          <a:p>
            <a:r>
              <a:rPr kumimoji="1" lang="en-US" altLang="zh-TW" dirty="0" smtClean="0"/>
              <a:t>Performance accuracy is much better than original </a:t>
            </a:r>
            <a:r>
              <a:rPr kumimoji="1" lang="en-US" altLang="zh-TW" dirty="0" err="1" smtClean="0"/>
              <a:t>Mininet</a:t>
            </a:r>
            <a:r>
              <a:rPr kumimoji="1" lang="en-US" altLang="zh-TW" dirty="0" smtClean="0"/>
              <a:t>/</a:t>
            </a:r>
            <a:r>
              <a:rPr kumimoji="1" lang="en-US" altLang="zh-TW" dirty="0" err="1" smtClean="0"/>
              <a:t>OvS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38</a:t>
            </a:fld>
            <a:endParaRPr kumimoji="1"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2960" t="40882" r="31741" b="22603"/>
          <a:stretch/>
        </p:blipFill>
        <p:spPr>
          <a:xfrm>
            <a:off x="132692" y="2803704"/>
            <a:ext cx="4477171" cy="3239998"/>
          </a:xfrm>
          <a:prstGeom prst="rect">
            <a:avLst/>
          </a:prstGeom>
        </p:spPr>
      </p:pic>
      <p:grpSp>
        <p:nvGrpSpPr>
          <p:cNvPr id="9" name="群組 8"/>
          <p:cNvGrpSpPr>
            <a:grpSpLocks noChangeAspect="1"/>
          </p:cNvGrpSpPr>
          <p:nvPr/>
        </p:nvGrpSpPr>
        <p:grpSpPr>
          <a:xfrm>
            <a:off x="4549124" y="2803704"/>
            <a:ext cx="4523683" cy="3240000"/>
            <a:chOff x="3991403" y="2803706"/>
            <a:chExt cx="3496314" cy="250416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/>
            <a:srcRect l="4090" t="40882" r="31253" b="22603"/>
            <a:stretch/>
          </p:blipFill>
          <p:spPr>
            <a:xfrm>
              <a:off x="4061338" y="2803706"/>
              <a:ext cx="3426379" cy="2504167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/>
            <a:srcRect l="2960" t="40882" r="31741" b="56798"/>
            <a:stretch/>
          </p:blipFill>
          <p:spPr>
            <a:xfrm>
              <a:off x="3991403" y="2827670"/>
              <a:ext cx="3460374" cy="159124"/>
            </a:xfrm>
            <a:prstGeom prst="rect">
              <a:avLst/>
            </a:prstGeom>
          </p:spPr>
        </p:pic>
      </p:grpSp>
      <p:sp>
        <p:nvSpPr>
          <p:cNvPr id="6" name="文字方塊 5"/>
          <p:cNvSpPr txBox="1"/>
          <p:nvPr/>
        </p:nvSpPr>
        <p:spPr>
          <a:xfrm>
            <a:off x="1914580" y="5946313"/>
            <a:ext cx="1278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Times New Roman"/>
                <a:cs typeface="Times New Roman"/>
              </a:rPr>
              <a:t>Insertion</a:t>
            </a:r>
            <a:endParaRPr kumimoji="1" lang="zh-TW" altLang="en-US" sz="2400" dirty="0">
              <a:latin typeface="Times New Roman"/>
              <a:cs typeface="Times New Roman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70681" y="5946313"/>
            <a:ext cx="17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Times New Roman"/>
                <a:cs typeface="Times New Roman"/>
              </a:rPr>
              <a:t>Modification</a:t>
            </a:r>
            <a:endParaRPr kumimoji="1" lang="zh-TW" alt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673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Evaluations (cont.)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Deletion tests</a:t>
            </a:r>
          </a:p>
          <a:p>
            <a:r>
              <a:rPr kumimoji="1" lang="en-US" altLang="zh-TW" dirty="0" smtClean="0"/>
              <a:t>No differences between our emulator and real Pica8 results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39</a:t>
            </a:fld>
            <a:endParaRPr kumimoji="1"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375" t="41581" r="32873" b="23127"/>
          <a:stretch/>
        </p:blipFill>
        <p:spPr>
          <a:xfrm>
            <a:off x="2060621" y="2755273"/>
            <a:ext cx="4947883" cy="354461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094540" y="6246169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Times New Roman"/>
                <a:cs typeface="Times New Roman"/>
              </a:rPr>
              <a:t>Deletion</a:t>
            </a:r>
            <a:endParaRPr kumimoji="1" lang="zh-TW" alt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536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2925"/>
            <a:ext cx="8229600" cy="990600"/>
          </a:xfrm>
        </p:spPr>
        <p:txBody>
          <a:bodyPr/>
          <a:lstStyle/>
          <a:p>
            <a:r>
              <a:rPr kumimoji="1" lang="en-US" altLang="zh-TW" dirty="0" smtClean="0"/>
              <a:t>OpenFlow Simulators/Emulators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5483"/>
            <a:ext cx="8229600" cy="2608768"/>
          </a:xfrm>
        </p:spPr>
        <p:txBody>
          <a:bodyPr/>
          <a:lstStyle/>
          <a:p>
            <a:r>
              <a:rPr kumimoji="1" lang="en-US" altLang="zh-TW" dirty="0" err="1" smtClean="0"/>
              <a:t>Testbeds</a:t>
            </a:r>
            <a:r>
              <a:rPr kumimoji="1" lang="en-US" altLang="zh-TW" dirty="0" smtClean="0"/>
              <a:t> </a:t>
            </a:r>
            <a:r>
              <a:rPr kumimoji="1" lang="en-US" altLang="zh-TW" dirty="0"/>
              <a:t>are necessary, but deploying </a:t>
            </a:r>
            <a:r>
              <a:rPr kumimoji="1" lang="en-US" altLang="zh-TW" dirty="0" smtClean="0"/>
              <a:t>ones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costly,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time</a:t>
            </a:r>
            <a:r>
              <a:rPr kumimoji="1" lang="en-US" altLang="zh-TW" dirty="0"/>
              <a:t>-</a:t>
            </a:r>
            <a:r>
              <a:rPr kumimoji="1" lang="en-US" altLang="zh-TW" dirty="0" smtClean="0"/>
              <a:t>consuming, 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labor</a:t>
            </a:r>
            <a:r>
              <a:rPr kumimoji="1" lang="en-US" altLang="zh-TW" dirty="0"/>
              <a:t>-</a:t>
            </a:r>
            <a:r>
              <a:rPr kumimoji="1" lang="en-US" altLang="zh-TW" dirty="0" smtClean="0"/>
              <a:t>intensive</a:t>
            </a:r>
          </a:p>
          <a:p>
            <a:r>
              <a:rPr kumimoji="1" lang="en-US" altLang="zh-TW" dirty="0" smtClean="0"/>
              <a:t>Run emulations/simulations beforehand</a:t>
            </a:r>
          </a:p>
          <a:p>
            <a:r>
              <a:rPr kumimoji="1" lang="en-US" altLang="zh-TW" dirty="0" smtClean="0"/>
              <a:t>Several available emulators/simulators, but fail to consider control plane performances and different switch implementations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4</a:t>
            </a:fld>
            <a:endParaRPr kumimoji="1" lang="zh-TW" altLang="en-US"/>
          </a:p>
        </p:txBody>
      </p:sp>
      <p:cxnSp>
        <p:nvCxnSpPr>
          <p:cNvPr id="6" name="直線接點 5"/>
          <p:cNvCxnSpPr>
            <a:stCxn id="14" idx="2"/>
            <a:endCxn id="22" idx="1"/>
          </p:cNvCxnSpPr>
          <p:nvPr/>
        </p:nvCxnSpPr>
        <p:spPr>
          <a:xfrm flipV="1">
            <a:off x="4548321" y="4430444"/>
            <a:ext cx="785835" cy="39793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47" y="5360884"/>
            <a:ext cx="960744" cy="63208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143" y="4539935"/>
            <a:ext cx="960744" cy="63208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583" y="5360884"/>
            <a:ext cx="960744" cy="63208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579" y="4539935"/>
            <a:ext cx="960744" cy="63208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319" y="5360884"/>
            <a:ext cx="960744" cy="63208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6457" y1="78261" x2="46457" y2="78261"/>
                        <a14:foregroundMark x1="51181" y1="82609" x2="51181" y2="82609"/>
                        <a14:foregroundMark x1="57480" y1="78261" x2="57480" y2="78261"/>
                        <a14:foregroundMark x1="63386" y1="79348" x2="63386" y2="79348"/>
                        <a14:foregroundMark x1="71260" y1="72826" x2="71260" y2="72826"/>
                        <a14:foregroundMark x1="76378" y1="72826" x2="76378" y2="72826"/>
                        <a14:foregroundMark x1="81890" y1="76087" x2="81890" y2="76087"/>
                        <a14:foregroundMark x1="87008" y1="77174" x2="87008" y2="77174"/>
                        <a14:foregroundMark x1="32677" y1="42391" x2="32677" y2="42391"/>
                        <a14:foregroundMark x1="28346" y1="47826" x2="28346" y2="47826"/>
                        <a14:foregroundMark x1="22047" y1="48913" x2="22047" y2="48913"/>
                        <a14:backgroundMark x1="59055" y1="68478" x2="59055" y2="68478"/>
                        <a14:backgroundMark x1="23228" y1="42391" x2="23228" y2="423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2325" y="5055051"/>
            <a:ext cx="1592739" cy="57689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6457" y1="78261" x2="46457" y2="78261"/>
                        <a14:foregroundMark x1="51181" y1="82609" x2="51181" y2="82609"/>
                        <a14:foregroundMark x1="57480" y1="78261" x2="57480" y2="78261"/>
                        <a14:foregroundMark x1="63386" y1="79348" x2="63386" y2="79348"/>
                        <a14:foregroundMark x1="71260" y1="72826" x2="71260" y2="72826"/>
                        <a14:foregroundMark x1="76378" y1="72826" x2="76378" y2="72826"/>
                        <a14:foregroundMark x1="81890" y1="76087" x2="81890" y2="76087"/>
                        <a14:foregroundMark x1="87008" y1="77174" x2="87008" y2="77174"/>
                        <a14:foregroundMark x1="32677" y1="42391" x2="32677" y2="42391"/>
                        <a14:foregroundMark x1="28346" y1="47826" x2="28346" y2="47826"/>
                        <a14:foregroundMark x1="22047" y1="48913" x2="22047" y2="48913"/>
                        <a14:backgroundMark x1="59055" y1="68478" x2="59055" y2="68478"/>
                        <a14:backgroundMark x1="23228" y1="42391" x2="23228" y2="423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6956" y="5055762"/>
            <a:ext cx="1592739" cy="57689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6457" y1="78261" x2="46457" y2="78261"/>
                        <a14:foregroundMark x1="51181" y1="82609" x2="51181" y2="82609"/>
                        <a14:foregroundMark x1="57480" y1="78261" x2="57480" y2="78261"/>
                        <a14:foregroundMark x1="63386" y1="79348" x2="63386" y2="79348"/>
                        <a14:foregroundMark x1="71260" y1="72826" x2="71260" y2="72826"/>
                        <a14:foregroundMark x1="76378" y1="72826" x2="76378" y2="72826"/>
                        <a14:foregroundMark x1="81890" y1="76087" x2="81890" y2="76087"/>
                        <a14:foregroundMark x1="87008" y1="77174" x2="87008" y2="77174"/>
                        <a14:foregroundMark x1="32677" y1="42391" x2="32677" y2="42391"/>
                        <a14:foregroundMark x1="28346" y1="47826" x2="28346" y2="47826"/>
                        <a14:foregroundMark x1="22047" y1="48913" x2="22047" y2="48913"/>
                        <a14:backgroundMark x1="59055" y1="68478" x2="59055" y2="68478"/>
                        <a14:backgroundMark x1="23228" y1="42391" x2="23228" y2="423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1953" y="4251486"/>
            <a:ext cx="1592739" cy="57689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6457" y1="78261" x2="46457" y2="78261"/>
                        <a14:foregroundMark x1="51181" y1="82609" x2="51181" y2="82609"/>
                        <a14:foregroundMark x1="57480" y1="78261" x2="57480" y2="78261"/>
                        <a14:foregroundMark x1="63386" y1="79348" x2="63386" y2="79348"/>
                        <a14:foregroundMark x1="71260" y1="72826" x2="71260" y2="72826"/>
                        <a14:foregroundMark x1="76378" y1="72826" x2="76378" y2="72826"/>
                        <a14:foregroundMark x1="81890" y1="76087" x2="81890" y2="76087"/>
                        <a14:foregroundMark x1="87008" y1="77174" x2="87008" y2="77174"/>
                        <a14:foregroundMark x1="32677" y1="42391" x2="32677" y2="42391"/>
                        <a14:foregroundMark x1="28346" y1="47826" x2="28346" y2="47826"/>
                        <a14:foregroundMark x1="22047" y1="48913" x2="22047" y2="48913"/>
                        <a14:backgroundMark x1="59055" y1="68478" x2="59055" y2="68478"/>
                        <a14:backgroundMark x1="23228" y1="42391" x2="23228" y2="423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69" y="4251486"/>
            <a:ext cx="1592739" cy="57689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6457" y1="78261" x2="46457" y2="78261"/>
                        <a14:foregroundMark x1="51181" y1="82609" x2="51181" y2="82609"/>
                        <a14:foregroundMark x1="57480" y1="78261" x2="57480" y2="78261"/>
                        <a14:foregroundMark x1="63386" y1="79348" x2="63386" y2="79348"/>
                        <a14:foregroundMark x1="71260" y1="72826" x2="71260" y2="72826"/>
                        <a14:foregroundMark x1="76378" y1="72826" x2="76378" y2="72826"/>
                        <a14:foregroundMark x1="81890" y1="76087" x2="81890" y2="76087"/>
                        <a14:foregroundMark x1="87008" y1="77174" x2="87008" y2="77174"/>
                        <a14:foregroundMark x1="32677" y1="42391" x2="32677" y2="42391"/>
                        <a14:foregroundMark x1="28346" y1="47826" x2="28346" y2="47826"/>
                        <a14:foregroundMark x1="22047" y1="48913" x2="22047" y2="48913"/>
                        <a14:backgroundMark x1="59055" y1="68478" x2="59055" y2="68478"/>
                        <a14:backgroundMark x1="23228" y1="42391" x2="23228" y2="423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717" y="5055762"/>
            <a:ext cx="1592739" cy="576898"/>
          </a:xfrm>
          <a:prstGeom prst="rect">
            <a:avLst/>
          </a:prstGeom>
        </p:spPr>
      </p:pic>
      <p:cxnSp>
        <p:nvCxnSpPr>
          <p:cNvPr id="17" name="直線接點 16"/>
          <p:cNvCxnSpPr>
            <a:stCxn id="7" idx="0"/>
            <a:endCxn id="8" idx="1"/>
          </p:cNvCxnSpPr>
          <p:nvPr/>
        </p:nvCxnSpPr>
        <p:spPr>
          <a:xfrm flipV="1">
            <a:off x="838721" y="4855980"/>
            <a:ext cx="523425" cy="50490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3"/>
            <a:endCxn id="9" idx="0"/>
          </p:cNvCxnSpPr>
          <p:nvPr/>
        </p:nvCxnSpPr>
        <p:spPr>
          <a:xfrm>
            <a:off x="2322889" y="4855980"/>
            <a:ext cx="650067" cy="50490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stCxn id="11" idx="0"/>
            <a:endCxn id="10" idx="3"/>
          </p:cNvCxnSpPr>
          <p:nvPr/>
        </p:nvCxnSpPr>
        <p:spPr>
          <a:xfrm flipH="1" flipV="1">
            <a:off x="4548326" y="4855980"/>
            <a:ext cx="616367" cy="50490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9" idx="3"/>
            <a:endCxn id="11" idx="1"/>
          </p:cNvCxnSpPr>
          <p:nvPr/>
        </p:nvCxnSpPr>
        <p:spPr>
          <a:xfrm>
            <a:off x="3453327" y="5676927"/>
            <a:ext cx="123099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7" idx="3"/>
            <a:endCxn id="9" idx="1"/>
          </p:cNvCxnSpPr>
          <p:nvPr/>
        </p:nvCxnSpPr>
        <p:spPr>
          <a:xfrm>
            <a:off x="1319091" y="5676927"/>
            <a:ext cx="117349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圖片 21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34156" y="3782440"/>
            <a:ext cx="1296008" cy="1296008"/>
          </a:xfrm>
          <a:prstGeom prst="rect">
            <a:avLst/>
          </a:prstGeom>
        </p:spPr>
      </p:pic>
      <p:cxnSp>
        <p:nvCxnSpPr>
          <p:cNvPr id="23" name="直線接點 22"/>
          <p:cNvCxnSpPr>
            <a:stCxn id="12" idx="2"/>
            <a:endCxn id="22" idx="1"/>
          </p:cNvCxnSpPr>
          <p:nvPr/>
        </p:nvCxnSpPr>
        <p:spPr>
          <a:xfrm flipH="1" flipV="1">
            <a:off x="5334156" y="4430445"/>
            <a:ext cx="324539" cy="120150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13" idx="2"/>
            <a:endCxn id="22" idx="1"/>
          </p:cNvCxnSpPr>
          <p:nvPr/>
        </p:nvCxnSpPr>
        <p:spPr>
          <a:xfrm flipV="1">
            <a:off x="3453324" y="4430446"/>
            <a:ext cx="1880832" cy="120221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15" idx="2"/>
            <a:endCxn id="22" idx="1"/>
          </p:cNvCxnSpPr>
          <p:nvPr/>
        </p:nvCxnSpPr>
        <p:spPr>
          <a:xfrm flipV="1">
            <a:off x="2320439" y="4430446"/>
            <a:ext cx="3013719" cy="39794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16" idx="2"/>
            <a:endCxn id="22" idx="1"/>
          </p:cNvCxnSpPr>
          <p:nvPr/>
        </p:nvCxnSpPr>
        <p:spPr>
          <a:xfrm flipV="1">
            <a:off x="1319088" y="4430446"/>
            <a:ext cx="4015069" cy="120221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9" name="圖片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2137" y="4900378"/>
            <a:ext cx="359999" cy="359999"/>
          </a:xfrm>
          <a:prstGeom prst="rect">
            <a:avLst/>
          </a:prstGeom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4131" y="4900378"/>
            <a:ext cx="359999" cy="359999"/>
          </a:xfrm>
          <a:prstGeom prst="rect">
            <a:avLst/>
          </a:prstGeom>
        </p:spPr>
      </p:pic>
      <p:pic>
        <p:nvPicPr>
          <p:cNvPr id="56" name="圖片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2146" y="4891679"/>
            <a:ext cx="359991" cy="359991"/>
          </a:xfrm>
          <a:prstGeom prst="rect">
            <a:avLst/>
          </a:prstGeom>
        </p:spPr>
      </p:pic>
      <p:pic>
        <p:nvPicPr>
          <p:cNvPr id="57" name="圖片 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243" y="5730611"/>
            <a:ext cx="359999" cy="359999"/>
          </a:xfrm>
          <a:prstGeom prst="rect">
            <a:avLst/>
          </a:prstGeom>
        </p:spPr>
      </p:pic>
      <p:pic>
        <p:nvPicPr>
          <p:cNvPr id="58" name="圖片 5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8238" y="5730611"/>
            <a:ext cx="359999" cy="359999"/>
          </a:xfrm>
          <a:prstGeom prst="rect">
            <a:avLst/>
          </a:prstGeom>
        </p:spPr>
      </p:pic>
      <p:pic>
        <p:nvPicPr>
          <p:cNvPr id="59" name="圖片 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6253" y="5721911"/>
            <a:ext cx="359991" cy="359991"/>
          </a:xfrm>
          <a:prstGeom prst="rect">
            <a:avLst/>
          </a:prstGeom>
        </p:spPr>
      </p:pic>
      <p:pic>
        <p:nvPicPr>
          <p:cNvPr id="60" name="圖片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6331" y="5730611"/>
            <a:ext cx="359999" cy="359999"/>
          </a:xfrm>
          <a:prstGeom prst="rect">
            <a:avLst/>
          </a:prstGeom>
        </p:spPr>
      </p:pic>
      <p:pic>
        <p:nvPicPr>
          <p:cNvPr id="61" name="圖片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8325" y="5730611"/>
            <a:ext cx="359999" cy="359999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06339" y="5721911"/>
            <a:ext cx="359991" cy="359991"/>
          </a:xfrm>
          <a:prstGeom prst="rect">
            <a:avLst/>
          </a:prstGeom>
        </p:spPr>
      </p:pic>
      <p:pic>
        <p:nvPicPr>
          <p:cNvPr id="63" name="圖片 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41839" y="4866515"/>
            <a:ext cx="359999" cy="359999"/>
          </a:xfrm>
          <a:prstGeom prst="rect">
            <a:avLst/>
          </a:prstGeom>
        </p:spPr>
      </p:pic>
      <p:pic>
        <p:nvPicPr>
          <p:cNvPr id="64" name="圖片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3834" y="4866515"/>
            <a:ext cx="359999" cy="359999"/>
          </a:xfrm>
          <a:prstGeom prst="rect">
            <a:avLst/>
          </a:prstGeom>
        </p:spPr>
      </p:pic>
      <p:pic>
        <p:nvPicPr>
          <p:cNvPr id="65" name="圖片 6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81849" y="4857815"/>
            <a:ext cx="359991" cy="359991"/>
          </a:xfrm>
          <a:prstGeom prst="rect">
            <a:avLst/>
          </a:prstGeom>
        </p:spPr>
      </p:pic>
      <p:pic>
        <p:nvPicPr>
          <p:cNvPr id="66" name="圖片 6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5955" y="5714653"/>
            <a:ext cx="359999" cy="359999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77950" y="5714653"/>
            <a:ext cx="359999" cy="359999"/>
          </a:xfrm>
          <a:prstGeom prst="rect">
            <a:avLst/>
          </a:prstGeom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65965" y="5705954"/>
            <a:ext cx="359991" cy="359991"/>
          </a:xfrm>
          <a:prstGeom prst="rect">
            <a:avLst/>
          </a:prstGeom>
        </p:spPr>
      </p:pic>
      <p:grpSp>
        <p:nvGrpSpPr>
          <p:cNvPr id="94" name="群組 93"/>
          <p:cNvGrpSpPr/>
          <p:nvPr/>
        </p:nvGrpSpPr>
        <p:grpSpPr>
          <a:xfrm>
            <a:off x="6947135" y="4089941"/>
            <a:ext cx="1830380" cy="1936331"/>
            <a:chOff x="5500890" y="1170498"/>
            <a:chExt cx="2403624" cy="2528904"/>
          </a:xfrm>
        </p:grpSpPr>
        <p:pic>
          <p:nvPicPr>
            <p:cNvPr id="95" name="圖片 94"/>
            <p:cNvPicPr>
              <a:picLocks noChangeAspect="1"/>
            </p:cNvPicPr>
            <p:nvPr/>
          </p:nvPicPr>
          <p:blipFill rotWithShape="1">
            <a:blip r:embed="rId15"/>
            <a:srcRect l="54468" t="7960"/>
            <a:stretch/>
          </p:blipFill>
          <p:spPr>
            <a:xfrm>
              <a:off x="5500890" y="2655232"/>
              <a:ext cx="2403624" cy="1044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圖片 95"/>
            <p:cNvPicPr>
              <a:picLocks noChangeAspect="1"/>
            </p:cNvPicPr>
            <p:nvPr/>
          </p:nvPicPr>
          <p:blipFill rotWithShape="1">
            <a:blip r:embed="rId16"/>
            <a:srcRect l="1939" t="22783" r="68342" b="30020"/>
            <a:stretch/>
          </p:blipFill>
          <p:spPr>
            <a:xfrm>
              <a:off x="5939063" y="1170498"/>
              <a:ext cx="1568878" cy="535442"/>
            </a:xfrm>
            <a:prstGeom prst="rect">
              <a:avLst/>
            </a:prstGeom>
          </p:spPr>
        </p:pic>
        <p:pic>
          <p:nvPicPr>
            <p:cNvPr id="97" name="圖片 96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3710" b="78226" l="30676" r="51820"/>
                      </a14:imgEffect>
                    </a14:imgLayer>
                  </a14:imgProps>
                </a:ext>
              </a:extLst>
            </a:blip>
            <a:srcRect l="32018" t="24978" r="50000" b="27825"/>
            <a:stretch/>
          </p:blipFill>
          <p:spPr>
            <a:xfrm rot="5400000">
              <a:off x="6225669" y="1863058"/>
              <a:ext cx="949291" cy="535442"/>
            </a:xfrm>
            <a:prstGeom prst="rect">
              <a:avLst/>
            </a:prstGeom>
          </p:spPr>
        </p:pic>
      </p:grpSp>
      <p:sp>
        <p:nvSpPr>
          <p:cNvPr id="103" name="矩形 102"/>
          <p:cNvSpPr/>
          <p:nvPr/>
        </p:nvSpPr>
        <p:spPr>
          <a:xfrm>
            <a:off x="418823" y="6150847"/>
            <a:ext cx="8229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dirty="0" smtClean="0">
                <a:latin typeface="Times New Roman"/>
                <a:cs typeface="Times New Roman"/>
              </a:rPr>
              <a:t>References: </a:t>
            </a:r>
          </a:p>
          <a:p>
            <a:r>
              <a:rPr kumimoji="1" lang="en-US" altLang="zh-TW" dirty="0" smtClean="0">
                <a:latin typeface="Times New Roman"/>
                <a:cs typeface="Times New Roman"/>
              </a:rPr>
              <a:t>[1] </a:t>
            </a:r>
            <a:r>
              <a:rPr kumimoji="1" lang="en-US" altLang="zh-TW" dirty="0" err="1">
                <a:latin typeface="Times New Roman"/>
                <a:cs typeface="Times New Roman"/>
              </a:rPr>
              <a:t>Mininet</a:t>
            </a:r>
            <a:r>
              <a:rPr kumimoji="1" lang="en-US" altLang="zh-TW" dirty="0">
                <a:latin typeface="Times New Roman"/>
                <a:cs typeface="Times New Roman"/>
              </a:rPr>
              <a:t>: an instant virtual network on your laptop (or other PC). http://</a:t>
            </a:r>
            <a:r>
              <a:rPr kumimoji="1" lang="en-US" altLang="zh-TW" dirty="0" err="1">
                <a:latin typeface="Times New Roman"/>
                <a:cs typeface="Times New Roman"/>
              </a:rPr>
              <a:t>mininet.org</a:t>
            </a:r>
            <a:endParaRPr kumimoji="1" lang="zh-TW" altLang="en-US" dirty="0"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042"/>
    </mc:Choice>
    <mc:Fallback xmlns="">
      <p:transition xmlns:p14="http://schemas.microsoft.com/office/powerpoint/2010/main" spd="slow" advTm="16404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0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6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8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1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4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7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3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5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6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9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Conclusion and Future Work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4981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Switch Performance </a:t>
            </a:r>
            <a:r>
              <a:rPr lang="en-US" altLang="zh-TW" b="1" dirty="0" smtClean="0"/>
              <a:t>Benchmark</a:t>
            </a:r>
            <a:br>
              <a:rPr lang="en-US" altLang="zh-TW" b="1" dirty="0" smtClean="0"/>
            </a:br>
            <a:r>
              <a:rPr lang="en-US" altLang="zh-TW" sz="2200" dirty="0" smtClean="0"/>
              <a:t>Propose </a:t>
            </a:r>
            <a:r>
              <a:rPr lang="en-US" altLang="zh-TW" sz="2200" dirty="0" smtClean="0"/>
              <a:t>automatic procedures for switch performance benchmarking</a:t>
            </a:r>
            <a:endParaRPr lang="en-US" altLang="zh-TW" sz="1800" dirty="0" smtClean="0"/>
          </a:p>
          <a:p>
            <a:r>
              <a:rPr lang="en-US" altLang="zh-TW" b="1" dirty="0" smtClean="0"/>
              <a:t>Performance Model and Switch-dependent </a:t>
            </a:r>
            <a:r>
              <a:rPr lang="en-US" altLang="zh-TW" b="1" dirty="0" smtClean="0"/>
              <a:t>Parameters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sz="2200" dirty="0" smtClean="0"/>
              <a:t>Propose control plane and data plane performance models for diverse OpenFlow switches</a:t>
            </a:r>
          </a:p>
          <a:p>
            <a:r>
              <a:rPr lang="en-US" altLang="zh-TW" b="1" dirty="0" smtClean="0"/>
              <a:t>Emulator Implementation</a:t>
            </a:r>
            <a:br>
              <a:rPr lang="en-US" altLang="zh-TW" b="1" dirty="0" smtClean="0"/>
            </a:br>
            <a:r>
              <a:rPr lang="en-US" altLang="zh-TW" sz="2200" dirty="0" smtClean="0"/>
              <a:t>Integrate performance models with OpenFlow emulator, </a:t>
            </a:r>
            <a:r>
              <a:rPr lang="en-US" altLang="zh-TW" sz="2200" dirty="0" err="1" smtClean="0"/>
              <a:t>Mininet</a:t>
            </a:r>
            <a:r>
              <a:rPr lang="en-US" altLang="zh-TW" sz="2200" dirty="0" smtClean="0"/>
              <a:t>/</a:t>
            </a:r>
            <a:r>
              <a:rPr lang="en-US" altLang="zh-TW" sz="2200" dirty="0" err="1" smtClean="0"/>
              <a:t>OvS</a:t>
            </a:r>
            <a:endParaRPr lang="en-US" altLang="zh-TW" sz="2200" dirty="0" smtClean="0"/>
          </a:p>
          <a:p>
            <a:r>
              <a:rPr lang="en-US" altLang="zh-TW" b="1" dirty="0" smtClean="0"/>
              <a:t>Future directions</a:t>
            </a:r>
          </a:p>
          <a:p>
            <a:pPr lvl="1"/>
            <a:r>
              <a:rPr lang="en-US" altLang="zh-TW" dirty="0" smtClean="0"/>
              <a:t>Adjustments on control plane performance models</a:t>
            </a:r>
          </a:p>
          <a:p>
            <a:pPr lvl="1"/>
            <a:r>
              <a:rPr lang="en-US" altLang="zh-TW" dirty="0" smtClean="0"/>
              <a:t>Emulator implementation for data plane performance </a:t>
            </a:r>
            <a:r>
              <a:rPr lang="en-US" altLang="zh-TW" dirty="0" smtClean="0"/>
              <a:t>model, </a:t>
            </a:r>
            <a:r>
              <a:rPr lang="en-US" altLang="zh-TW" dirty="0" smtClean="0"/>
              <a:t>and thorough evaluations of the emulator using real-world traces</a:t>
            </a:r>
          </a:p>
          <a:p>
            <a:pPr lvl="1"/>
            <a:r>
              <a:rPr lang="en-US" altLang="zh-TW" dirty="0" smtClean="0"/>
              <a:t>Update OFLOPS for OpenFlow higher versions support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40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867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41</a:t>
            </a:fld>
            <a:endParaRPr kumimoji="1"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827035" y="2964819"/>
            <a:ext cx="2340000" cy="234219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15000" dirty="0" smtClean="0">
                <a:latin typeface="Arial Black"/>
                <a:cs typeface="Arial Black"/>
              </a:rPr>
              <a:t>Q</a:t>
            </a:r>
            <a:endParaRPr kumimoji="1" lang="zh-TW" altLang="en-US" sz="15000" dirty="0">
              <a:latin typeface="Arial Black"/>
              <a:cs typeface="Arial Black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673867" y="2964819"/>
            <a:ext cx="2340000" cy="23421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15000" dirty="0" smtClean="0">
                <a:latin typeface="Arial Black"/>
                <a:cs typeface="Arial Black"/>
              </a:rPr>
              <a:t>A</a:t>
            </a:r>
            <a:endParaRPr kumimoji="1" lang="zh-TW" altLang="en-US" sz="15000" dirty="0">
              <a:latin typeface="Arial Black"/>
              <a:cs typeface="Arial Black"/>
            </a:endParaRPr>
          </a:p>
        </p:txBody>
      </p:sp>
      <p:sp>
        <p:nvSpPr>
          <p:cNvPr id="7" name="圓角矩形 6"/>
          <p:cNvSpPr/>
          <p:nvPr/>
        </p:nvSpPr>
        <p:spPr>
          <a:xfrm rot="19891486">
            <a:off x="3538414" y="3343622"/>
            <a:ext cx="1691999" cy="169124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10000" dirty="0" smtClean="0">
                <a:latin typeface="Arial Black"/>
                <a:cs typeface="Arial Black"/>
              </a:rPr>
              <a:t>&amp;</a:t>
            </a:r>
            <a:endParaRPr kumimoji="1" lang="zh-TW" altLang="en-US" sz="10000" dirty="0">
              <a:latin typeface="Arial Black"/>
              <a:cs typeface="Arial Black"/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312060" y="1401583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TW" sz="4400" b="1" dirty="0" smtClean="0"/>
              <a:t>Thanks much for your listening!</a:t>
            </a:r>
            <a:endParaRPr kumimoji="1"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9561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42</a:t>
            </a:fld>
            <a:endParaRPr kumimoji="1"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53" y="4038476"/>
            <a:ext cx="6119999" cy="24968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51" y="701475"/>
            <a:ext cx="6100423" cy="310612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9561" y="1745544"/>
            <a:ext cx="3708019" cy="2006334"/>
          </a:xfrm>
        </p:spPr>
        <p:txBody>
          <a:bodyPr>
            <a:noAutofit/>
          </a:bodyPr>
          <a:lstStyle/>
          <a:p>
            <a:pPr algn="r"/>
            <a:r>
              <a:rPr kumimoji="1" lang="en-US" altLang="zh-TW" dirty="0" smtClean="0"/>
              <a:t>Different</a:t>
            </a:r>
            <a:br>
              <a:rPr kumimoji="1" lang="en-US" altLang="zh-TW" dirty="0" smtClean="0"/>
            </a:br>
            <a:r>
              <a:rPr kumimoji="1" lang="en-US" altLang="zh-TW" dirty="0" smtClean="0"/>
              <a:t>Priority Distributions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235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Why OFLOPS?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Barrier reply message should notify the completion of a series of commands sent before the barrier request message</a:t>
            </a:r>
          </a:p>
          <a:p>
            <a:r>
              <a:rPr kumimoji="1" lang="en-US" altLang="zh-TW" dirty="0" smtClean="0"/>
              <a:t>Not correctly implemented in all OpenFlow switches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43</a:t>
            </a:fld>
            <a:endParaRPr kumimoji="1"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347" y="2981791"/>
            <a:ext cx="46863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3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96163" y="1857868"/>
            <a:ext cx="3563767" cy="1402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Switch Benchmark Tool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44</a:t>
            </a:fld>
            <a:endParaRPr kumimoji="1"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57201" y="3440849"/>
            <a:ext cx="7787251" cy="3981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latin typeface="Times New Roman"/>
                <a:cs typeface="Times New Roman"/>
              </a:rPr>
              <a:t>Any OpenFlow switch</a:t>
            </a:r>
            <a:endParaRPr kumimoji="1" lang="zh-TW" altLang="en-US" dirty="0">
              <a:latin typeface="Times New Roman"/>
              <a:cs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9932" y="2285156"/>
            <a:ext cx="1345891" cy="815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latin typeface="Times New Roman"/>
                <a:cs typeface="Times New Roman"/>
              </a:rPr>
              <a:t>Data plane profiling experiments</a:t>
            </a:r>
            <a:endParaRPr kumimoji="1" lang="zh-TW" altLang="en-US" dirty="0">
              <a:latin typeface="Times New Roman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76036" y="2285156"/>
            <a:ext cx="1666645" cy="815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latin typeface="Times New Roman"/>
                <a:cs typeface="Times New Roman"/>
              </a:rPr>
              <a:t>Control plane profiling experiments</a:t>
            </a:r>
            <a:endParaRPr kumimoji="1" lang="zh-TW" altLang="en-US" dirty="0">
              <a:latin typeface="Times New Roman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7201" y="4295426"/>
            <a:ext cx="1345891" cy="8151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latin typeface="Times New Roman"/>
                <a:cs typeface="Times New Roman"/>
              </a:rPr>
              <a:t>Flow insertion time</a:t>
            </a:r>
            <a:endParaRPr kumimoji="1" lang="zh-TW" altLang="en-US" dirty="0">
              <a:latin typeface="Times New Roman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13109" y="4295426"/>
            <a:ext cx="1532451" cy="8151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latin typeface="Times New Roman"/>
                <a:cs typeface="Times New Roman"/>
              </a:rPr>
              <a:t>Flow modification time</a:t>
            </a:r>
            <a:endParaRPr kumimoji="1" lang="zh-TW" altLang="en-US" dirty="0">
              <a:latin typeface="Times New Roman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97962" y="4295426"/>
            <a:ext cx="1230655" cy="8151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latin typeface="Times New Roman"/>
                <a:cs typeface="Times New Roman"/>
              </a:rPr>
              <a:t>Flow deletion time</a:t>
            </a:r>
            <a:endParaRPr kumimoji="1" lang="zh-TW" altLang="en-US" dirty="0">
              <a:latin typeface="Times New Roman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65813" y="4295426"/>
            <a:ext cx="1532451" cy="8151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latin typeface="Times New Roman"/>
                <a:cs typeface="Times New Roman"/>
              </a:rPr>
              <a:t>Packet forwarding latency</a:t>
            </a:r>
            <a:endParaRPr kumimoji="1" lang="zh-TW" altLang="en-US" dirty="0">
              <a:latin typeface="Times New Roman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12001" y="4295426"/>
            <a:ext cx="1532451" cy="8151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latin typeface="Times New Roman"/>
                <a:cs typeface="Times New Roman"/>
              </a:rPr>
              <a:t>Throughput</a:t>
            </a:r>
            <a:endParaRPr kumimoji="1" lang="zh-TW" altLang="en-US" dirty="0">
              <a:latin typeface="Times New Roman"/>
              <a:cs typeface="Times New Roman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009934" y="1857868"/>
            <a:ext cx="166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Times New Roman"/>
                <a:cs typeface="Times New Roman"/>
              </a:rPr>
              <a:t>Benchmark tool</a:t>
            </a:r>
            <a:endParaRPr kumimoji="1" lang="zh-TW" altLang="en-US" dirty="0">
              <a:latin typeface="Times New Roman"/>
              <a:cs typeface="Times New Roman"/>
            </a:endParaRPr>
          </a:p>
        </p:txBody>
      </p:sp>
      <p:sp>
        <p:nvSpPr>
          <p:cNvPr id="16" name="向下箭號 15"/>
          <p:cNvSpPr/>
          <p:nvPr/>
        </p:nvSpPr>
        <p:spPr>
          <a:xfrm>
            <a:off x="1009931" y="3898086"/>
            <a:ext cx="392828" cy="44551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向下箭號 16"/>
          <p:cNvSpPr/>
          <p:nvPr/>
        </p:nvSpPr>
        <p:spPr>
          <a:xfrm>
            <a:off x="2483770" y="3887136"/>
            <a:ext cx="392828" cy="44551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向下箭號 17"/>
          <p:cNvSpPr/>
          <p:nvPr/>
        </p:nvSpPr>
        <p:spPr>
          <a:xfrm>
            <a:off x="4283970" y="3838962"/>
            <a:ext cx="392828" cy="44551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向下箭號 18"/>
          <p:cNvSpPr/>
          <p:nvPr/>
        </p:nvSpPr>
        <p:spPr>
          <a:xfrm>
            <a:off x="5547326" y="3887136"/>
            <a:ext cx="392828" cy="44551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向下箭號 19"/>
          <p:cNvSpPr/>
          <p:nvPr/>
        </p:nvSpPr>
        <p:spPr>
          <a:xfrm>
            <a:off x="7227174" y="3838962"/>
            <a:ext cx="392828" cy="44551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457201" y="5263013"/>
            <a:ext cx="7787251" cy="4622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latin typeface="Times New Roman"/>
                <a:cs typeface="Times New Roman"/>
              </a:rPr>
              <a:t>Sample figures</a:t>
            </a:r>
            <a:endParaRPr kumimoji="1" lang="zh-TW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142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8129"/>
            <a:ext cx="8229600" cy="990600"/>
          </a:xfrm>
        </p:spPr>
        <p:txBody>
          <a:bodyPr/>
          <a:lstStyle/>
          <a:p>
            <a:r>
              <a:rPr kumimoji="1" lang="en-US" altLang="zh-TW" dirty="0" smtClean="0"/>
              <a:t>Goal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9278"/>
            <a:ext cx="8229600" cy="4876800"/>
          </a:xfrm>
        </p:spPr>
        <p:txBody>
          <a:bodyPr/>
          <a:lstStyle/>
          <a:p>
            <a:r>
              <a:rPr kumimoji="1" lang="en-US" altLang="zh-TW" dirty="0" smtClean="0"/>
              <a:t>Accurately emulate both behaviors and performances of SDN-based networks and support different switch implementations</a:t>
            </a:r>
            <a:endParaRPr kumimoji="1"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Design measurement studies for switch performances and propose performance benchmarks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Propose performance models and switch-dependent parameters, 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Integrate with an OpenFlow emulator, </a:t>
            </a:r>
            <a:r>
              <a:rPr lang="en-US" altLang="zh-TW" dirty="0" err="1" smtClean="0">
                <a:solidFill>
                  <a:srgbClr val="FF0000"/>
                </a:solidFill>
              </a:rPr>
              <a:t>Mininet</a:t>
            </a:r>
            <a:r>
              <a:rPr lang="en-US" altLang="zh-TW" dirty="0" smtClean="0">
                <a:solidFill>
                  <a:srgbClr val="FF0000"/>
                </a:solidFill>
              </a:rPr>
              <a:t>/OVS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5</a:t>
            </a:fld>
            <a:endParaRPr kumimoji="1" lang="zh-TW" altLang="en-US" dirty="0"/>
          </a:p>
        </p:txBody>
      </p:sp>
      <p:grpSp>
        <p:nvGrpSpPr>
          <p:cNvPr id="36" name="群組 35"/>
          <p:cNvGrpSpPr/>
          <p:nvPr/>
        </p:nvGrpSpPr>
        <p:grpSpPr>
          <a:xfrm>
            <a:off x="1054956" y="3505871"/>
            <a:ext cx="6354424" cy="3256881"/>
            <a:chOff x="104695" y="109153"/>
            <a:chExt cx="6354424" cy="3256881"/>
          </a:xfrm>
        </p:grpSpPr>
        <p:grpSp>
          <p:nvGrpSpPr>
            <p:cNvPr id="37" name="群組 36"/>
            <p:cNvGrpSpPr/>
            <p:nvPr/>
          </p:nvGrpSpPr>
          <p:grpSpPr>
            <a:xfrm>
              <a:off x="104695" y="109153"/>
              <a:ext cx="2678287" cy="3239998"/>
              <a:chOff x="142414" y="209753"/>
              <a:chExt cx="2678287" cy="3239998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142414" y="209753"/>
                <a:ext cx="2674025" cy="323999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255577" y="595251"/>
                <a:ext cx="1224000" cy="61022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Pica8 P-3297</a:t>
                </a:r>
                <a:endParaRPr kumimoji="1" lang="zh-TW" altLang="en-US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479576" y="595251"/>
                <a:ext cx="1194473" cy="61022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Open </a:t>
                </a:r>
                <a:r>
                  <a:rPr kumimoji="1" lang="en-US" altLang="zh-TW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vSwitch</a:t>
                </a:r>
                <a:endParaRPr kumimoji="1" lang="zh-TW" altLang="en-US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255576" y="1458473"/>
                <a:ext cx="2418473" cy="3205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dirty="0" smtClean="0">
                    <a:latin typeface="Times New Roman"/>
                    <a:cs typeface="Times New Roman"/>
                  </a:rPr>
                  <a:t>Measurement Study</a:t>
                </a:r>
                <a:endParaRPr kumimoji="1" lang="zh-TW" alt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255576" y="2072674"/>
                <a:ext cx="2418473" cy="39422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Performance Models</a:t>
                </a:r>
                <a:endParaRPr kumimoji="1" lang="zh-TW" altLang="en-US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255576" y="2470241"/>
                <a:ext cx="1224000" cy="86399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Switch-specific Parameters</a:t>
                </a:r>
                <a:endParaRPr kumimoji="1" lang="zh-TW" altLang="en-US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479576" y="2470241"/>
                <a:ext cx="1194473" cy="86399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Automatic Profiling Procedures</a:t>
                </a:r>
                <a:endParaRPr kumimoji="1" lang="zh-TW" altLang="en-US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3" name="向下箭號 62"/>
              <p:cNvSpPr/>
              <p:nvPr/>
            </p:nvSpPr>
            <p:spPr>
              <a:xfrm>
                <a:off x="1366415" y="1174037"/>
                <a:ext cx="226321" cy="26407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Times New Roman"/>
                  <a:cs typeface="Times New Roman"/>
                </a:endParaRPr>
              </a:p>
            </p:txBody>
          </p:sp>
          <p:sp>
            <p:nvSpPr>
              <p:cNvPr id="64" name="向下箭號 63"/>
              <p:cNvSpPr/>
              <p:nvPr/>
            </p:nvSpPr>
            <p:spPr>
              <a:xfrm>
                <a:off x="1366415" y="1770878"/>
                <a:ext cx="226321" cy="26407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Times New Roman"/>
                  <a:cs typeface="Times New Roman"/>
                </a:endParaRPr>
              </a:p>
            </p:txBody>
          </p:sp>
          <p:sp>
            <p:nvSpPr>
              <p:cNvPr id="65" name="文字方塊 64"/>
              <p:cNvSpPr txBox="1"/>
              <p:nvPr/>
            </p:nvSpPr>
            <p:spPr>
              <a:xfrm>
                <a:off x="142414" y="209753"/>
                <a:ext cx="2678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 smtClean="0">
                    <a:latin typeface="Times New Roman"/>
                    <a:cs typeface="Times New Roman"/>
                  </a:rPr>
                  <a:t>Preliminary Measurements</a:t>
                </a:r>
                <a:endParaRPr kumimoji="1" lang="zh-TW" altLang="en-US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8" name="群組 37"/>
            <p:cNvGrpSpPr/>
            <p:nvPr/>
          </p:nvGrpSpPr>
          <p:grpSpPr>
            <a:xfrm>
              <a:off x="2931119" y="109799"/>
              <a:ext cx="3528000" cy="1763997"/>
              <a:chOff x="2931119" y="109799"/>
              <a:chExt cx="3528000" cy="1763997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2931119" y="109799"/>
                <a:ext cx="3528000" cy="176399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4875079" y="233836"/>
                <a:ext cx="1469566" cy="35999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Switch</a:t>
                </a:r>
                <a:endParaRPr kumimoji="1" lang="zh-TW" altLang="en-US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4875079" y="852397"/>
                <a:ext cx="1469566" cy="8853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dirty="0" smtClean="0">
                    <a:latin typeface="Times New Roman"/>
                    <a:cs typeface="Times New Roman"/>
                  </a:rPr>
                  <a:t>Automatic Profiling Procedures</a:t>
                </a:r>
                <a:endParaRPr kumimoji="1" lang="zh-TW" alt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3044282" y="827247"/>
                <a:ext cx="1561761" cy="9104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Parameter Configuration Files</a:t>
                </a:r>
                <a:endParaRPr kumimoji="1" lang="zh-TW" altLang="en-US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3" name="向下箭號 52"/>
              <p:cNvSpPr/>
              <p:nvPr/>
            </p:nvSpPr>
            <p:spPr>
              <a:xfrm>
                <a:off x="5567984" y="563176"/>
                <a:ext cx="226321" cy="26407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Times New Roman"/>
                  <a:cs typeface="Times New Roman"/>
                </a:endParaRPr>
              </a:p>
            </p:txBody>
          </p:sp>
          <p:sp>
            <p:nvSpPr>
              <p:cNvPr id="54" name="向下箭號 53"/>
              <p:cNvSpPr/>
              <p:nvPr/>
            </p:nvSpPr>
            <p:spPr>
              <a:xfrm rot="5400000" flipH="1">
                <a:off x="4672111" y="1170722"/>
                <a:ext cx="226321" cy="324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Times New Roman"/>
                  <a:cs typeface="Times New Roman"/>
                </a:endParaRPr>
              </a:p>
            </p:txBody>
          </p:sp>
          <p:sp>
            <p:nvSpPr>
              <p:cNvPr id="55" name="文字方塊 54"/>
              <p:cNvSpPr txBox="1"/>
              <p:nvPr/>
            </p:nvSpPr>
            <p:spPr>
              <a:xfrm>
                <a:off x="2968838" y="151112"/>
                <a:ext cx="1725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 smtClean="0">
                    <a:latin typeface="Times New Roman"/>
                    <a:cs typeface="Times New Roman"/>
                  </a:rPr>
                  <a:t>Offline Profiling</a:t>
                </a:r>
                <a:endParaRPr kumimoji="1" lang="zh-TW" altLang="en-US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2931119" y="1789776"/>
              <a:ext cx="1902996" cy="1576258"/>
              <a:chOff x="2931119" y="1840076"/>
              <a:chExt cx="1902996" cy="1576258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2931119" y="2095289"/>
                <a:ext cx="1902996" cy="130416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044282" y="2740501"/>
                <a:ext cx="1525761" cy="28799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Switch States</a:t>
                </a:r>
                <a:endParaRPr kumimoji="1" lang="zh-TW" altLang="en-US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5" name="向下箭號 44"/>
              <p:cNvSpPr/>
              <p:nvPr/>
            </p:nvSpPr>
            <p:spPr>
              <a:xfrm rot="10800000">
                <a:off x="3645913" y="2502388"/>
                <a:ext cx="226321" cy="26407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Times New Roman"/>
                  <a:cs typeface="Times New Roman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3044282" y="2189224"/>
                <a:ext cx="1525761" cy="2879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dirty="0" smtClean="0">
                    <a:latin typeface="Times New Roman"/>
                    <a:cs typeface="Times New Roman"/>
                  </a:rPr>
                  <a:t>Models</a:t>
                </a:r>
                <a:endParaRPr kumimoji="1" lang="zh-TW" alt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向下箭號 46"/>
              <p:cNvSpPr/>
              <p:nvPr/>
            </p:nvSpPr>
            <p:spPr>
              <a:xfrm>
                <a:off x="3759073" y="1840076"/>
                <a:ext cx="226321" cy="323997"/>
              </a:xfrm>
              <a:prstGeom prst="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3750127" y="3047002"/>
                <a:ext cx="1043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latin typeface="Times New Roman"/>
                    <a:cs typeface="Times New Roman"/>
                  </a:rPr>
                  <a:t>E</a:t>
                </a:r>
                <a:r>
                  <a:rPr kumimoji="1" lang="en-US" altLang="zh-TW" dirty="0" smtClean="0">
                    <a:latin typeface="Times New Roman"/>
                    <a:cs typeface="Times New Roman"/>
                  </a:rPr>
                  <a:t>mulator</a:t>
                </a:r>
                <a:endParaRPr kumimoji="1" lang="zh-TW" altLang="en-US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0" name="群組 39"/>
            <p:cNvGrpSpPr/>
            <p:nvPr/>
          </p:nvGrpSpPr>
          <p:grpSpPr>
            <a:xfrm>
              <a:off x="4793335" y="2286843"/>
              <a:ext cx="1618930" cy="806716"/>
              <a:chOff x="5401441" y="2357739"/>
              <a:chExt cx="1618930" cy="806716"/>
            </a:xfrm>
          </p:grpSpPr>
          <p:sp>
            <p:nvSpPr>
              <p:cNvPr id="41" name="向下箭號 40"/>
              <p:cNvSpPr/>
              <p:nvPr/>
            </p:nvSpPr>
            <p:spPr>
              <a:xfrm rot="16200000">
                <a:off x="5420316" y="2627387"/>
                <a:ext cx="226321" cy="26407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Times New Roman"/>
                  <a:cs typeface="Times New Roman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5690658" y="2357739"/>
                <a:ext cx="1329713" cy="80671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dirty="0" smtClean="0">
                    <a:latin typeface="Times New Roman"/>
                    <a:cs typeface="Times New Roman"/>
                  </a:rPr>
                  <a:t>Accurate OpenFlow </a:t>
                </a:r>
                <a:r>
                  <a:rPr kumimoji="1" lang="en-US" altLang="zh-TW" dirty="0" smtClean="0">
                    <a:latin typeface="Times New Roman"/>
                    <a:cs typeface="Times New Roman"/>
                  </a:rPr>
                  <a:t>Emulation</a:t>
                </a:r>
                <a:endParaRPr kumimoji="1" lang="zh-TW" altLang="en-US" dirty="0">
                  <a:latin typeface="Times New Roman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07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259"/>
    </mc:Choice>
    <mc:Fallback xmlns="">
      <p:transition xmlns:p14="http://schemas.microsoft.com/office/powerpoint/2010/main" spd="slow" advTm="18325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Measurement Methodology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3" y="1600200"/>
            <a:ext cx="7350279" cy="4876800"/>
          </a:xfrm>
        </p:spPr>
        <p:txBody>
          <a:bodyPr/>
          <a:lstStyle/>
          <a:p>
            <a:r>
              <a:rPr lang="en-US" altLang="zh-TW" dirty="0" smtClean="0"/>
              <a:t>Conduct measurement studies on OpenFlow switches, Pica8 </a:t>
            </a:r>
            <a:r>
              <a:rPr lang="en-US" altLang="zh-TW" dirty="0" smtClean="0"/>
              <a:t>P-3297 </a:t>
            </a:r>
            <a:r>
              <a:rPr lang="en-US" altLang="zh-TW" dirty="0" smtClean="0"/>
              <a:t>and Open vSwitch </a:t>
            </a:r>
          </a:p>
          <a:p>
            <a:r>
              <a:rPr lang="en-US" altLang="zh-TW" dirty="0" smtClean="0"/>
              <a:t>Control plane performance measurements</a:t>
            </a:r>
          </a:p>
          <a:p>
            <a:pPr lvl="1"/>
            <a:r>
              <a:rPr lang="en-US" altLang="zh-TW" dirty="0" smtClean="0"/>
              <a:t>Flow table update delay</a:t>
            </a:r>
          </a:p>
          <a:p>
            <a:pPr lvl="1"/>
            <a:r>
              <a:rPr lang="en-US" altLang="zh-TW" dirty="0" smtClean="0"/>
              <a:t>Develop our testing modules based on OFLOPS</a:t>
            </a:r>
          </a:p>
          <a:p>
            <a:r>
              <a:rPr lang="en-US" altLang="zh-TW" dirty="0" smtClean="0"/>
              <a:t>Data plane performance measurements</a:t>
            </a:r>
          </a:p>
          <a:p>
            <a:pPr lvl="1"/>
            <a:r>
              <a:rPr lang="en-US" altLang="zh-TW" dirty="0" smtClean="0"/>
              <a:t>Packet forwarding latency and throughput</a:t>
            </a:r>
          </a:p>
          <a:p>
            <a:pPr lvl="1"/>
            <a:r>
              <a:rPr lang="en-US" altLang="zh-TW" dirty="0" smtClean="0"/>
              <a:t>Use OFLOPS with packet replay and capture tools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6</a:t>
            </a:fld>
            <a:endParaRPr kumimoji="1" lang="zh-TW" altLang="en-US" dirty="0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69" y="5768378"/>
            <a:ext cx="2124355" cy="54084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854" y1="46383" x2="25854" y2="46383"/>
                        <a14:foregroundMark x1="38293" y1="48936" x2="38293" y2="48936"/>
                        <a14:foregroundMark x1="46098" y1="50638" x2="46098" y2="50638"/>
                        <a14:foregroundMark x1="73902" y1="49787" x2="73902" y2="49787"/>
                        <a14:foregroundMark x1="78049" y1="54468" x2="78049" y2="54468"/>
                        <a14:foregroundMark x1="71951" y1="42553" x2="71951" y2="42553"/>
                        <a14:foregroundMark x1="25122" y1="61702" x2="25122" y2="61702"/>
                        <a14:foregroundMark x1="28293" y1="60000" x2="28293" y2="60000"/>
                        <a14:foregroundMark x1="30732" y1="60426" x2="30732" y2="60426"/>
                        <a14:foregroundMark x1="33171" y1="60426" x2="33171" y2="60426"/>
                        <a14:foregroundMark x1="37805" y1="60426" x2="37805" y2="60426"/>
                        <a14:foregroundMark x1="40976" y1="60426" x2="40976" y2="60426"/>
                        <a14:foregroundMark x1="44146" y1="60000" x2="44146" y2="60000"/>
                        <a14:foregroundMark x1="46829" y1="60000" x2="46829" y2="60000"/>
                        <a14:foregroundMark x1="50244" y1="60851" x2="50244" y2="60851"/>
                        <a14:foregroundMark x1="54146" y1="59149" x2="54146" y2="59149"/>
                        <a14:foregroundMark x1="57561" y1="59574" x2="57561" y2="59574"/>
                        <a14:foregroundMark x1="59268" y1="60426" x2="59268" y2="60426"/>
                        <a14:foregroundMark x1="61463" y1="60426" x2="61463" y2="60426"/>
                        <a14:foregroundMark x1="64390" y1="60426" x2="64390" y2="60426"/>
                      </a14:backgroundRemoval>
                    </a14:imgEffect>
                  </a14:imgLayer>
                </a14:imgProps>
              </a:ext>
            </a:extLst>
          </a:blip>
          <a:srcRect l="21838" t="31385" r="17069" b="31959"/>
          <a:stretch/>
        </p:blipFill>
        <p:spPr>
          <a:xfrm>
            <a:off x="1801275" y="5369191"/>
            <a:ext cx="1459039" cy="501782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170514"/>
            <a:ext cx="1292237" cy="839115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20946"/>
          <a:stretch/>
        </p:blipFill>
        <p:spPr>
          <a:xfrm>
            <a:off x="3421118" y="5369189"/>
            <a:ext cx="1309801" cy="93028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4086" y="5755514"/>
            <a:ext cx="1930700" cy="68817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34" name="群組 33"/>
          <p:cNvGrpSpPr/>
          <p:nvPr/>
        </p:nvGrpSpPr>
        <p:grpSpPr>
          <a:xfrm>
            <a:off x="4954083" y="5170512"/>
            <a:ext cx="1930700" cy="648000"/>
            <a:chOff x="5444065" y="5248638"/>
            <a:chExt cx="1930700" cy="648000"/>
          </a:xfrm>
        </p:grpSpPr>
        <p:sp>
          <p:nvSpPr>
            <p:cNvPr id="31" name="文字方塊 30"/>
            <p:cNvSpPr txBox="1"/>
            <p:nvPr/>
          </p:nvSpPr>
          <p:spPr>
            <a:xfrm>
              <a:off x="5444065" y="5372441"/>
              <a:ext cx="1152000" cy="40011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TW" sz="2000" dirty="0" smtClean="0">
                  <a:latin typeface="Times New Roman"/>
                  <a:cs typeface="Times New Roman"/>
                </a:rPr>
                <a:t>OFLOPS</a:t>
              </a:r>
              <a:endParaRPr kumimoji="1" lang="zh-TW" altLang="en-US" sz="2000" dirty="0">
                <a:latin typeface="Times New Roman"/>
                <a:cs typeface="Times New Roman"/>
              </a:endParaRPr>
            </a:p>
          </p:txBody>
        </p:sp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26765" y="5248638"/>
              <a:ext cx="648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948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4"/>
    </mc:Choice>
    <mc:Fallback xmlns="">
      <p:transition xmlns:p14="http://schemas.microsoft.com/office/powerpoint/2010/main" spd="slow" advTm="23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16778"/>
            <a:ext cx="8229600" cy="990600"/>
          </a:xfrm>
        </p:spPr>
        <p:txBody>
          <a:bodyPr/>
          <a:lstStyle/>
          <a:p>
            <a:r>
              <a:rPr kumimoji="1" lang="en-US" altLang="zh-TW" dirty="0" smtClean="0"/>
              <a:t>Measurement Setup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1040"/>
            <a:ext cx="8229600" cy="4876800"/>
          </a:xfrm>
        </p:spPr>
        <p:txBody>
          <a:bodyPr/>
          <a:lstStyle/>
          <a:p>
            <a:r>
              <a:rPr lang="en-US" altLang="zh-TW" dirty="0" smtClean="0"/>
              <a:t>Dedicated control plane channel</a:t>
            </a:r>
            <a:endParaRPr lang="en-US" altLang="zh-TW" dirty="0"/>
          </a:p>
          <a:p>
            <a:r>
              <a:rPr lang="en-US" altLang="zh-TW" i="1" dirty="0"/>
              <a:t>Event Scheduler, Data Plane Traffic Generator, </a:t>
            </a:r>
            <a:r>
              <a:rPr lang="en-US" altLang="zh-TW" dirty="0"/>
              <a:t>and </a:t>
            </a:r>
            <a:r>
              <a:rPr lang="en-US" altLang="zh-TW" i="1" dirty="0"/>
              <a:t>Packet Handler </a:t>
            </a:r>
            <a:r>
              <a:rPr lang="en-US" altLang="zh-TW" dirty="0"/>
              <a:t>are three main threads in OFLOPS </a:t>
            </a:r>
            <a:r>
              <a:rPr lang="en-US" altLang="zh-TW" dirty="0" smtClean="0"/>
              <a:t>framework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/>
              <a:t>7</a:t>
            </a:fld>
            <a:endParaRPr kumimoji="1" lang="zh-TW" altLang="en-US"/>
          </a:p>
        </p:txBody>
      </p:sp>
      <p:cxnSp>
        <p:nvCxnSpPr>
          <p:cNvPr id="6" name="曲線接點 5"/>
          <p:cNvCxnSpPr>
            <a:stCxn id="42" idx="3"/>
          </p:cNvCxnSpPr>
          <p:nvPr/>
        </p:nvCxnSpPr>
        <p:spPr>
          <a:xfrm flipH="1">
            <a:off x="5418961" y="3989100"/>
            <a:ext cx="576064" cy="1936192"/>
          </a:xfrm>
          <a:prstGeom prst="curvedConnector4">
            <a:avLst>
              <a:gd name="adj1" fmla="val -27320"/>
              <a:gd name="adj2" fmla="val 6536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曲線接點 6"/>
          <p:cNvCxnSpPr>
            <a:stCxn id="42" idx="3"/>
          </p:cNvCxnSpPr>
          <p:nvPr/>
        </p:nvCxnSpPr>
        <p:spPr>
          <a:xfrm flipH="1">
            <a:off x="5634985" y="3989099"/>
            <a:ext cx="360040" cy="1856160"/>
          </a:xfrm>
          <a:prstGeom prst="curvedConnector4">
            <a:avLst>
              <a:gd name="adj1" fmla="val -79976"/>
              <a:gd name="adj2" fmla="val 8201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曲線接點 7"/>
          <p:cNvCxnSpPr>
            <a:stCxn id="42" idx="3"/>
          </p:cNvCxnSpPr>
          <p:nvPr/>
        </p:nvCxnSpPr>
        <p:spPr>
          <a:xfrm flipH="1">
            <a:off x="5851009" y="3989101"/>
            <a:ext cx="144016" cy="1864184"/>
          </a:xfrm>
          <a:prstGeom prst="curvedConnector4">
            <a:avLst>
              <a:gd name="adj1" fmla="val -257633"/>
              <a:gd name="adj2" fmla="val 8633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曲線接點 8"/>
          <p:cNvCxnSpPr>
            <a:stCxn id="42" idx="3"/>
          </p:cNvCxnSpPr>
          <p:nvPr/>
        </p:nvCxnSpPr>
        <p:spPr>
          <a:xfrm flipH="1">
            <a:off x="5490969" y="3989101"/>
            <a:ext cx="504056" cy="1864184"/>
          </a:xfrm>
          <a:prstGeom prst="curvedConnector4">
            <a:avLst>
              <a:gd name="adj1" fmla="val -45352"/>
              <a:gd name="adj2" fmla="val 7296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739763" y="4989189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2387835" y="4989189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3900003" y="4989189"/>
            <a:ext cx="0" cy="1008112"/>
          </a:xfrm>
          <a:prstGeom prst="line">
            <a:avLst/>
          </a:prstGeom>
          <a:ln>
            <a:solidFill>
              <a:srgbClr val="375439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035907" y="4989189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圓角矩形 13"/>
          <p:cNvSpPr/>
          <p:nvPr/>
        </p:nvSpPr>
        <p:spPr>
          <a:xfrm>
            <a:off x="1051579" y="3477021"/>
            <a:ext cx="3780431" cy="165618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solidFill>
              <a:srgbClr val="7F7F7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>
              <a:solidFill>
                <a:srgbClr val="0D0D0D"/>
              </a:solidFill>
              <a:latin typeface="Cambria Math"/>
              <a:cs typeface="Cambria Math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195593" y="4197099"/>
            <a:ext cx="1152136" cy="648072"/>
          </a:xfrm>
          <a:prstGeom prst="roundRect">
            <a:avLst>
              <a:gd name="adj" fmla="val 0"/>
            </a:avLst>
          </a:prstGeom>
          <a:noFill/>
          <a:ln>
            <a:solidFill>
              <a:srgbClr val="7F7F7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rgbClr val="0D0D0D"/>
                </a:solidFill>
                <a:latin typeface="Cambria Math"/>
                <a:cs typeface="Cambria Math"/>
              </a:rPr>
              <a:t>Event Scheduler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1195593" y="3837060"/>
            <a:ext cx="1152136" cy="36004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D0D0D"/>
                </a:solidFill>
                <a:latin typeface="Cambria Math"/>
                <a:cs typeface="Cambria Math"/>
              </a:rPr>
              <a:t>Events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3715875" y="3837060"/>
            <a:ext cx="972111" cy="1008112"/>
          </a:xfrm>
          <a:prstGeom prst="roundRect">
            <a:avLst>
              <a:gd name="adj" fmla="val 0"/>
            </a:avLst>
          </a:prstGeom>
          <a:noFill/>
          <a:ln>
            <a:solidFill>
              <a:srgbClr val="7F7F7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rgbClr val="0D0D0D"/>
                </a:solidFill>
                <a:latin typeface="Cambria Math"/>
                <a:cs typeface="Cambria Math"/>
              </a:rPr>
              <a:t>Packet Handler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2419729" y="3837060"/>
            <a:ext cx="1224136" cy="1008112"/>
          </a:xfrm>
          <a:prstGeom prst="roundRect">
            <a:avLst>
              <a:gd name="adj" fmla="val 0"/>
            </a:avLst>
          </a:prstGeom>
          <a:noFill/>
          <a:ln>
            <a:solidFill>
              <a:srgbClr val="7F7F7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rgbClr val="0D0D0D"/>
                </a:solidFill>
                <a:latin typeface="Cambria Math"/>
                <a:cs typeface="Cambria Math"/>
              </a:rPr>
              <a:t>Data Plane Traffic Generator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123585" y="347701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solidFill>
                  <a:srgbClr val="0D0D0D"/>
                </a:solidFill>
                <a:latin typeface="Cambria Math"/>
                <a:cs typeface="Cambria Math"/>
              </a:rPr>
              <a:t>OpenFlow Controller</a:t>
            </a:r>
            <a:endParaRPr kumimoji="1" lang="zh-TW" altLang="en-US" dirty="0">
              <a:solidFill>
                <a:srgbClr val="0D0D0D"/>
              </a:solidFill>
              <a:latin typeface="Cambria Math"/>
              <a:cs typeface="Cambria Math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1051577" y="5709267"/>
            <a:ext cx="3780424" cy="43204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solidFill>
              <a:srgbClr val="7F7F7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D0D0D"/>
                </a:solidFill>
                <a:latin typeface="Cambria Math"/>
                <a:cs typeface="Cambria Math"/>
              </a:rPr>
              <a:t>Switch</a:t>
            </a:r>
            <a:r>
              <a:rPr lang="zh-TW" altLang="en-US" dirty="0" smtClean="0">
                <a:solidFill>
                  <a:srgbClr val="0D0D0D"/>
                </a:solidFill>
                <a:latin typeface="Cambria Math"/>
                <a:cs typeface="Cambria Math"/>
              </a:rPr>
              <a:t> </a:t>
            </a:r>
            <a:r>
              <a:rPr lang="en-US" altLang="zh-TW" dirty="0" smtClean="0">
                <a:solidFill>
                  <a:srgbClr val="0D0D0D"/>
                </a:solidFill>
                <a:latin typeface="Cambria Math"/>
                <a:cs typeface="Cambria Math"/>
              </a:rPr>
              <a:t>Under</a:t>
            </a:r>
            <a:r>
              <a:rPr lang="zh-TW" altLang="en-US" dirty="0" smtClean="0">
                <a:solidFill>
                  <a:srgbClr val="0D0D0D"/>
                </a:solidFill>
                <a:latin typeface="Cambria Math"/>
                <a:cs typeface="Cambria Math"/>
              </a:rPr>
              <a:t> </a:t>
            </a:r>
            <a:r>
              <a:rPr lang="en-US" altLang="zh-TW" dirty="0" smtClean="0">
                <a:solidFill>
                  <a:srgbClr val="0D0D0D"/>
                </a:solidFill>
                <a:latin typeface="Cambria Math"/>
                <a:cs typeface="Cambria Math"/>
              </a:rPr>
              <a:t>Test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1595747" y="6132023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0D0D0D"/>
                </a:solidFill>
                <a:latin typeface="Cambria Math"/>
                <a:cs typeface="Cambria Math"/>
              </a:rPr>
              <a:t>Data Plane Channels</a:t>
            </a:r>
            <a:endParaRPr kumimoji="1" lang="zh-TW" altLang="en-US" dirty="0">
              <a:solidFill>
                <a:srgbClr val="0D0D0D"/>
              </a:solidFill>
              <a:latin typeface="Cambria Math"/>
              <a:cs typeface="Cambria Math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H="1">
            <a:off x="1235707" y="6348047"/>
            <a:ext cx="351656" cy="0"/>
          </a:xfrm>
          <a:prstGeom prst="line">
            <a:avLst/>
          </a:prstGeom>
          <a:ln w="3810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>
            <a:off x="1235707" y="6636079"/>
            <a:ext cx="351656" cy="0"/>
          </a:xfrm>
          <a:prstGeom prst="line">
            <a:avLst/>
          </a:prstGeom>
          <a:ln w="57150" cmpd="sng">
            <a:solidFill>
              <a:srgbClr val="375439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595747" y="642005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0D0D0D"/>
                </a:solidFill>
                <a:latin typeface="Cambria Math"/>
                <a:cs typeface="Cambria Math"/>
              </a:rPr>
              <a:t>Control Plane Channel</a:t>
            </a:r>
            <a:endParaRPr kumimoji="1" lang="zh-TW" altLang="en-US" dirty="0">
              <a:solidFill>
                <a:srgbClr val="0D0D0D"/>
              </a:solidFill>
              <a:latin typeface="Cambria Math"/>
              <a:cs typeface="Cambria Math"/>
            </a:endParaRPr>
          </a:p>
        </p:txBody>
      </p:sp>
      <p:sp>
        <p:nvSpPr>
          <p:cNvPr id="25" name="剪去單一角落矩形 24"/>
          <p:cNvSpPr>
            <a:spLocks noChangeAspect="1"/>
          </p:cNvSpPr>
          <p:nvPr/>
        </p:nvSpPr>
        <p:spPr>
          <a:xfrm>
            <a:off x="1091693" y="3159738"/>
            <a:ext cx="210043" cy="252036"/>
          </a:xfrm>
          <a:prstGeom prst="snip1Rect">
            <a:avLst>
              <a:gd name="adj" fmla="val 331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D0D0D"/>
              </a:solidFill>
              <a:latin typeface="Cambria Math"/>
              <a:cs typeface="Cambria Math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379723" y="3087730"/>
            <a:ext cx="204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0D0D0D"/>
                </a:solidFill>
                <a:latin typeface="Cambria Math"/>
                <a:cs typeface="Cambria Math"/>
              </a:rPr>
              <a:t>Data Plane Packets</a:t>
            </a:r>
            <a:endParaRPr kumimoji="1" lang="zh-TW" altLang="en-US" dirty="0">
              <a:solidFill>
                <a:srgbClr val="0D0D0D"/>
              </a:solidFill>
              <a:latin typeface="Cambria Math"/>
              <a:cs typeface="Cambria Math"/>
            </a:endParaRPr>
          </a:p>
        </p:txBody>
      </p:sp>
      <p:sp>
        <p:nvSpPr>
          <p:cNvPr id="27" name="剪去單一角落矩形 26"/>
          <p:cNvSpPr>
            <a:spLocks noChangeAspect="1"/>
          </p:cNvSpPr>
          <p:nvPr/>
        </p:nvSpPr>
        <p:spPr>
          <a:xfrm>
            <a:off x="2720844" y="5064890"/>
            <a:ext cx="210043" cy="252036"/>
          </a:xfrm>
          <a:prstGeom prst="snip1Rect">
            <a:avLst>
              <a:gd name="adj" fmla="val 331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D0D0D"/>
              </a:solidFill>
              <a:latin typeface="Cambria Math"/>
              <a:cs typeface="Cambria Math"/>
            </a:endParaRPr>
          </a:p>
        </p:txBody>
      </p:sp>
      <p:sp>
        <p:nvSpPr>
          <p:cNvPr id="28" name="剪去單一角落矩形 27"/>
          <p:cNvSpPr>
            <a:spLocks noChangeAspect="1"/>
          </p:cNvSpPr>
          <p:nvPr/>
        </p:nvSpPr>
        <p:spPr>
          <a:xfrm>
            <a:off x="2072772" y="5064890"/>
            <a:ext cx="210043" cy="252036"/>
          </a:xfrm>
          <a:prstGeom prst="snip1Rect">
            <a:avLst>
              <a:gd name="adj" fmla="val 331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D0D0D"/>
              </a:solidFill>
              <a:latin typeface="Cambria Math"/>
              <a:cs typeface="Cambria Math"/>
            </a:endParaRPr>
          </a:p>
        </p:txBody>
      </p:sp>
      <p:sp>
        <p:nvSpPr>
          <p:cNvPr id="29" name="剪去單一角落矩形 28"/>
          <p:cNvSpPr>
            <a:spLocks noChangeAspect="1"/>
          </p:cNvSpPr>
          <p:nvPr/>
        </p:nvSpPr>
        <p:spPr>
          <a:xfrm>
            <a:off x="1424700" y="5064890"/>
            <a:ext cx="210043" cy="252036"/>
          </a:xfrm>
          <a:prstGeom prst="snip1Rect">
            <a:avLst>
              <a:gd name="adj" fmla="val 331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D0D0D"/>
              </a:solidFill>
              <a:latin typeface="Cambria Math"/>
              <a:cs typeface="Cambria Math"/>
            </a:endParaRPr>
          </a:p>
        </p:txBody>
      </p:sp>
      <p:sp>
        <p:nvSpPr>
          <p:cNvPr id="30" name="剪去單一角落矩形 29"/>
          <p:cNvSpPr>
            <a:spLocks noChangeAspect="1"/>
          </p:cNvSpPr>
          <p:nvPr/>
        </p:nvSpPr>
        <p:spPr>
          <a:xfrm>
            <a:off x="3973321" y="5064890"/>
            <a:ext cx="210043" cy="252036"/>
          </a:xfrm>
          <a:prstGeom prst="snip1Rect">
            <a:avLst>
              <a:gd name="adj" fmla="val 33150"/>
            </a:avLst>
          </a:prstGeom>
          <a:solidFill>
            <a:srgbClr val="76A776"/>
          </a:solidFill>
          <a:ln>
            <a:solidFill>
              <a:srgbClr val="37543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D0D0D"/>
              </a:solidFill>
              <a:latin typeface="Cambria Math"/>
              <a:cs typeface="Cambria Math"/>
            </a:endParaRPr>
          </a:p>
        </p:txBody>
      </p:sp>
      <p:sp>
        <p:nvSpPr>
          <p:cNvPr id="31" name="剪去單一角落矩形 30"/>
          <p:cNvSpPr>
            <a:spLocks noChangeAspect="1"/>
          </p:cNvSpPr>
          <p:nvPr/>
        </p:nvSpPr>
        <p:spPr>
          <a:xfrm>
            <a:off x="1091693" y="2828947"/>
            <a:ext cx="210043" cy="252036"/>
          </a:xfrm>
          <a:prstGeom prst="snip1Rect">
            <a:avLst>
              <a:gd name="adj" fmla="val 3315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D0D0D"/>
              </a:solidFill>
              <a:latin typeface="Cambria Math"/>
              <a:cs typeface="Cambria Math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379723" y="275693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0D0D0D"/>
                </a:solidFill>
                <a:latin typeface="Cambria Math"/>
                <a:cs typeface="Cambria Math"/>
              </a:rPr>
              <a:t>Control Plane Packets</a:t>
            </a:r>
            <a:endParaRPr kumimoji="1" lang="zh-TW" altLang="en-US" dirty="0">
              <a:solidFill>
                <a:srgbClr val="0D0D0D"/>
              </a:solidFill>
              <a:latin typeface="Cambria Math"/>
              <a:cs typeface="Cambria Math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1451733" y="4809159"/>
            <a:ext cx="426067" cy="252036"/>
            <a:chOff x="1835696" y="2600900"/>
            <a:chExt cx="426067" cy="252036"/>
          </a:xfrm>
          <a:solidFill>
            <a:srgbClr val="76A776"/>
          </a:solidFill>
        </p:grpSpPr>
        <p:sp>
          <p:nvSpPr>
            <p:cNvPr id="50" name="剪去單一角落矩形 49"/>
            <p:cNvSpPr>
              <a:spLocks noChangeAspect="1"/>
            </p:cNvSpPr>
            <p:nvPr/>
          </p:nvSpPr>
          <p:spPr>
            <a:xfrm>
              <a:off x="1835696" y="2600900"/>
              <a:ext cx="210043" cy="252036"/>
            </a:xfrm>
            <a:prstGeom prst="snip1Rect">
              <a:avLst>
                <a:gd name="adj" fmla="val 33150"/>
              </a:avLst>
            </a:prstGeom>
            <a:grpFill/>
            <a:ln>
              <a:solidFill>
                <a:srgbClr val="37543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D0D0D"/>
                </a:solidFill>
                <a:latin typeface="Cambria Math"/>
                <a:cs typeface="Cambria Math"/>
              </a:endParaRPr>
            </a:p>
          </p:txBody>
        </p:sp>
        <p:sp>
          <p:nvSpPr>
            <p:cNvPr id="51" name="剪去單一角落矩形 50"/>
            <p:cNvSpPr>
              <a:spLocks noChangeAspect="1"/>
            </p:cNvSpPr>
            <p:nvPr/>
          </p:nvSpPr>
          <p:spPr>
            <a:xfrm>
              <a:off x="1907704" y="2600900"/>
              <a:ext cx="210043" cy="252036"/>
            </a:xfrm>
            <a:prstGeom prst="snip1Rect">
              <a:avLst>
                <a:gd name="adj" fmla="val 33150"/>
              </a:avLst>
            </a:prstGeom>
            <a:grpFill/>
            <a:ln>
              <a:solidFill>
                <a:srgbClr val="3754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D0D0D"/>
                </a:solidFill>
                <a:latin typeface="Cambria Math"/>
                <a:cs typeface="Cambria Math"/>
              </a:endParaRPr>
            </a:p>
          </p:txBody>
        </p:sp>
        <p:sp>
          <p:nvSpPr>
            <p:cNvPr id="52" name="剪去單一角落矩形 51"/>
            <p:cNvSpPr>
              <a:spLocks noChangeAspect="1"/>
            </p:cNvSpPr>
            <p:nvPr/>
          </p:nvSpPr>
          <p:spPr>
            <a:xfrm>
              <a:off x="1979712" y="2600900"/>
              <a:ext cx="210043" cy="252036"/>
            </a:xfrm>
            <a:prstGeom prst="snip1Rect">
              <a:avLst>
                <a:gd name="adj" fmla="val 33150"/>
              </a:avLst>
            </a:prstGeom>
            <a:grpFill/>
            <a:ln>
              <a:solidFill>
                <a:srgbClr val="37543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D0D0D"/>
                </a:solidFill>
                <a:latin typeface="Cambria Math"/>
                <a:cs typeface="Cambria Math"/>
              </a:endParaRPr>
            </a:p>
          </p:txBody>
        </p:sp>
        <p:sp>
          <p:nvSpPr>
            <p:cNvPr id="53" name="剪去單一角落矩形 52"/>
            <p:cNvSpPr>
              <a:spLocks noChangeAspect="1"/>
            </p:cNvSpPr>
            <p:nvPr/>
          </p:nvSpPr>
          <p:spPr>
            <a:xfrm>
              <a:off x="2051720" y="2600900"/>
              <a:ext cx="210043" cy="252036"/>
            </a:xfrm>
            <a:prstGeom prst="snip1Rect">
              <a:avLst>
                <a:gd name="adj" fmla="val 33150"/>
              </a:avLst>
            </a:prstGeom>
            <a:grpFill/>
            <a:ln>
              <a:solidFill>
                <a:srgbClr val="3754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D0D0D"/>
                </a:solidFill>
                <a:latin typeface="Cambria Math"/>
                <a:cs typeface="Cambria Math"/>
              </a:endParaRPr>
            </a:p>
          </p:txBody>
        </p:sp>
      </p:grpSp>
      <p:cxnSp>
        <p:nvCxnSpPr>
          <p:cNvPr id="34" name="直線箭頭接點 33"/>
          <p:cNvCxnSpPr/>
          <p:nvPr/>
        </p:nvCxnSpPr>
        <p:spPr>
          <a:xfrm>
            <a:off x="1955787" y="4845172"/>
            <a:ext cx="0" cy="288032"/>
          </a:xfrm>
          <a:prstGeom prst="straightConnector1">
            <a:avLst/>
          </a:prstGeom>
          <a:ln>
            <a:solidFill>
              <a:srgbClr val="375439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直線箭頭接點 34"/>
          <p:cNvCxnSpPr/>
          <p:nvPr/>
        </p:nvCxnSpPr>
        <p:spPr>
          <a:xfrm>
            <a:off x="3323939" y="484517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6" name="群組 35"/>
          <p:cNvGrpSpPr/>
          <p:nvPr/>
        </p:nvGrpSpPr>
        <p:grpSpPr>
          <a:xfrm>
            <a:off x="2825865" y="4809159"/>
            <a:ext cx="426067" cy="252036"/>
            <a:chOff x="1835696" y="2600900"/>
            <a:chExt cx="426067" cy="252036"/>
          </a:xfrm>
        </p:grpSpPr>
        <p:sp>
          <p:nvSpPr>
            <p:cNvPr id="46" name="剪去單一角落矩形 45"/>
            <p:cNvSpPr>
              <a:spLocks noChangeAspect="1"/>
            </p:cNvSpPr>
            <p:nvPr/>
          </p:nvSpPr>
          <p:spPr>
            <a:xfrm>
              <a:off x="1835696" y="2600900"/>
              <a:ext cx="210043" cy="252036"/>
            </a:xfrm>
            <a:prstGeom prst="snip1Rect">
              <a:avLst>
                <a:gd name="adj" fmla="val 3315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D0D0D"/>
                </a:solidFill>
                <a:latin typeface="Cambria Math"/>
                <a:cs typeface="Cambria Math"/>
              </a:endParaRPr>
            </a:p>
          </p:txBody>
        </p:sp>
        <p:sp>
          <p:nvSpPr>
            <p:cNvPr id="47" name="剪去單一角落矩形 46"/>
            <p:cNvSpPr>
              <a:spLocks noChangeAspect="1"/>
            </p:cNvSpPr>
            <p:nvPr/>
          </p:nvSpPr>
          <p:spPr>
            <a:xfrm>
              <a:off x="1907704" y="2600900"/>
              <a:ext cx="210043" cy="252036"/>
            </a:xfrm>
            <a:prstGeom prst="snip1Rect">
              <a:avLst>
                <a:gd name="adj" fmla="val 3315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D0D0D"/>
                </a:solidFill>
                <a:latin typeface="Cambria Math"/>
                <a:cs typeface="Cambria Math"/>
              </a:endParaRPr>
            </a:p>
          </p:txBody>
        </p:sp>
        <p:sp>
          <p:nvSpPr>
            <p:cNvPr id="48" name="剪去單一角落矩形 47"/>
            <p:cNvSpPr>
              <a:spLocks noChangeAspect="1"/>
            </p:cNvSpPr>
            <p:nvPr/>
          </p:nvSpPr>
          <p:spPr>
            <a:xfrm>
              <a:off x="1979712" y="2600900"/>
              <a:ext cx="210043" cy="252036"/>
            </a:xfrm>
            <a:prstGeom prst="snip1Rect">
              <a:avLst>
                <a:gd name="adj" fmla="val 3315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D0D0D"/>
                </a:solidFill>
                <a:latin typeface="Cambria Math"/>
                <a:cs typeface="Cambria Math"/>
              </a:endParaRPr>
            </a:p>
          </p:txBody>
        </p:sp>
        <p:sp>
          <p:nvSpPr>
            <p:cNvPr id="49" name="剪去單一角落矩形 48"/>
            <p:cNvSpPr>
              <a:spLocks noChangeAspect="1"/>
            </p:cNvSpPr>
            <p:nvPr/>
          </p:nvSpPr>
          <p:spPr>
            <a:xfrm>
              <a:off x="2051720" y="2600900"/>
              <a:ext cx="210043" cy="252036"/>
            </a:xfrm>
            <a:prstGeom prst="snip1Rect">
              <a:avLst>
                <a:gd name="adj" fmla="val 3315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D0D0D"/>
                </a:solidFill>
                <a:latin typeface="Cambria Math"/>
                <a:cs typeface="Cambria Math"/>
              </a:endParaRPr>
            </a:p>
          </p:txBody>
        </p:sp>
      </p:grpSp>
      <p:cxnSp>
        <p:nvCxnSpPr>
          <p:cNvPr id="37" name="直線箭頭接點 36"/>
          <p:cNvCxnSpPr/>
          <p:nvPr/>
        </p:nvCxnSpPr>
        <p:spPr>
          <a:xfrm>
            <a:off x="3900003" y="5277219"/>
            <a:ext cx="0" cy="360040"/>
          </a:xfrm>
          <a:prstGeom prst="straightConnector1">
            <a:avLst/>
          </a:prstGeom>
          <a:ln>
            <a:solidFill>
              <a:srgbClr val="375439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直線箭頭接點 37"/>
          <p:cNvCxnSpPr/>
          <p:nvPr/>
        </p:nvCxnSpPr>
        <p:spPr>
          <a:xfrm>
            <a:off x="3035907" y="5277219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線箭頭接點 38"/>
          <p:cNvCxnSpPr/>
          <p:nvPr/>
        </p:nvCxnSpPr>
        <p:spPr>
          <a:xfrm>
            <a:off x="2387835" y="5277219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線箭頭接點 39"/>
          <p:cNvCxnSpPr/>
          <p:nvPr/>
        </p:nvCxnSpPr>
        <p:spPr>
          <a:xfrm>
            <a:off x="1739763" y="5277219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1" name="圖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913" y="5781277"/>
            <a:ext cx="1465264" cy="373046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 rotWithShape="1">
          <a:blip r:embed="rId4"/>
          <a:srcRect l="37741" t="21290" r="23778" b="10515"/>
          <a:stretch/>
        </p:blipFill>
        <p:spPr>
          <a:xfrm>
            <a:off x="4986913" y="3133028"/>
            <a:ext cx="1008112" cy="1712145"/>
          </a:xfrm>
          <a:prstGeom prst="rect">
            <a:avLst/>
          </a:prstGeom>
        </p:spPr>
      </p:pic>
      <p:sp>
        <p:nvSpPr>
          <p:cNvPr id="43" name="向右箭號 42"/>
          <p:cNvSpPr/>
          <p:nvPr/>
        </p:nvSpPr>
        <p:spPr>
          <a:xfrm>
            <a:off x="4723985" y="3693043"/>
            <a:ext cx="216024" cy="21602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D0D0D"/>
              </a:solidFill>
              <a:latin typeface="Cambria Math"/>
              <a:cs typeface="Cambria Math"/>
            </a:endParaRPr>
          </a:p>
        </p:txBody>
      </p:sp>
      <p:sp>
        <p:nvSpPr>
          <p:cNvPr id="44" name="向右箭號 43"/>
          <p:cNvSpPr/>
          <p:nvPr/>
        </p:nvSpPr>
        <p:spPr>
          <a:xfrm>
            <a:off x="4723985" y="5853283"/>
            <a:ext cx="216024" cy="21602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D0D0D"/>
              </a:solidFill>
              <a:latin typeface="Cambria Math"/>
              <a:cs typeface="Cambria Math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5084025" y="4990930"/>
            <a:ext cx="1096571" cy="646331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>
                <a:solidFill>
                  <a:srgbClr val="0D0D0D"/>
                </a:solidFill>
                <a:latin typeface="Cambria Math"/>
                <a:cs typeface="Cambria Math"/>
              </a:rPr>
              <a:t>Gigabit</a:t>
            </a:r>
            <a:r>
              <a:rPr kumimoji="1" lang="zh-TW" altLang="en-US" dirty="0" smtClean="0">
                <a:solidFill>
                  <a:srgbClr val="0D0D0D"/>
                </a:solidFill>
                <a:latin typeface="Cambria Math"/>
                <a:cs typeface="Cambria Math"/>
              </a:rPr>
              <a:t> </a:t>
            </a:r>
            <a:r>
              <a:rPr kumimoji="1" lang="en-US" altLang="zh-TW" dirty="0" smtClean="0">
                <a:solidFill>
                  <a:srgbClr val="0D0D0D"/>
                </a:solidFill>
                <a:latin typeface="Cambria Math"/>
                <a:cs typeface="Cambria Math"/>
              </a:rPr>
              <a:t>Ethernet</a:t>
            </a:r>
            <a:endParaRPr kumimoji="1" lang="zh-TW" altLang="en-US" dirty="0">
              <a:solidFill>
                <a:srgbClr val="0D0D0D"/>
              </a:solidFill>
              <a:latin typeface="Cambria Math"/>
              <a:cs typeface="Cambria Math"/>
            </a:endParaRPr>
          </a:p>
        </p:txBody>
      </p:sp>
      <p:grpSp>
        <p:nvGrpSpPr>
          <p:cNvPr id="56" name="群組 55"/>
          <p:cNvGrpSpPr/>
          <p:nvPr/>
        </p:nvGrpSpPr>
        <p:grpSpPr>
          <a:xfrm>
            <a:off x="6030280" y="3126462"/>
            <a:ext cx="2477481" cy="646331"/>
            <a:chOff x="6273598" y="3126460"/>
            <a:chExt cx="2477481" cy="646331"/>
          </a:xfrm>
        </p:grpSpPr>
        <p:sp>
          <p:nvSpPr>
            <p:cNvPr id="5" name="文字方塊 4"/>
            <p:cNvSpPr txBox="1"/>
            <p:nvPr/>
          </p:nvSpPr>
          <p:spPr>
            <a:xfrm>
              <a:off x="6488921" y="3126460"/>
              <a:ext cx="2262158" cy="646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zh-TW" dirty="0" smtClean="0">
                  <a:latin typeface="Times New Roman"/>
                  <a:cs typeface="Times New Roman"/>
                </a:rPr>
                <a:t>CPU: Intel i7 3.6 GHz</a:t>
              </a:r>
            </a:p>
            <a:p>
              <a:r>
                <a:rPr kumimoji="1" lang="en-US" altLang="zh-TW" dirty="0" smtClean="0">
                  <a:latin typeface="Times New Roman"/>
                  <a:cs typeface="Times New Roman"/>
                </a:rPr>
                <a:t>Memory: 8 GB</a:t>
              </a:r>
              <a:endParaRPr kumimoji="1" lang="zh-TW" altLang="en-US" dirty="0">
                <a:latin typeface="Times New Roman"/>
                <a:cs typeface="Times New Roman"/>
              </a:endParaRPr>
            </a:p>
          </p:txBody>
        </p:sp>
        <p:sp>
          <p:nvSpPr>
            <p:cNvPr id="54" name="等腰三角形 53"/>
            <p:cNvSpPr/>
            <p:nvPr/>
          </p:nvSpPr>
          <p:spPr>
            <a:xfrm rot="5400000" flipV="1">
              <a:off x="6058095" y="3341965"/>
              <a:ext cx="646329" cy="215323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78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5"/>
    </mc:Choice>
    <mc:Fallback xmlns="">
      <p:transition xmlns:p14="http://schemas.microsoft.com/office/powerpoint/2010/main" spd="slow" advTm="277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00052 0.0803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80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087 0.080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00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1.11111E-6 0.0798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What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Each Component Does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7670" y="1868611"/>
            <a:ext cx="4224487" cy="4553561"/>
          </a:xfrm>
        </p:spPr>
        <p:txBody>
          <a:bodyPr>
            <a:normAutofit/>
          </a:bodyPr>
          <a:lstStyle/>
          <a:p>
            <a:r>
              <a:rPr lang="en-US" altLang="zh-TW" i="1" dirty="0" smtClean="0">
                <a:solidFill>
                  <a:srgbClr val="FF0000"/>
                </a:solidFill>
              </a:rPr>
              <a:t>Event Scheduler</a:t>
            </a:r>
            <a:r>
              <a:rPr lang="zh-TW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defines how each event works</a:t>
            </a:r>
          </a:p>
          <a:p>
            <a:r>
              <a:rPr lang="en-US" altLang="zh-TW" i="1" dirty="0" smtClean="0">
                <a:solidFill>
                  <a:srgbClr val="FF0000"/>
                </a:solidFill>
              </a:rPr>
              <a:t>Data </a:t>
            </a:r>
            <a:r>
              <a:rPr lang="en-US" altLang="zh-TW" i="1" dirty="0">
                <a:solidFill>
                  <a:srgbClr val="FF0000"/>
                </a:solidFill>
              </a:rPr>
              <a:t>Plane Traffic Generator </a:t>
            </a:r>
            <a:r>
              <a:rPr lang="en-US" altLang="zh-TW" dirty="0" smtClean="0"/>
              <a:t>generates customized </a:t>
            </a:r>
            <a:r>
              <a:rPr lang="en-US" altLang="zh-TW" dirty="0"/>
              <a:t>data plane packets and send them via data plane </a:t>
            </a:r>
            <a:r>
              <a:rPr lang="en-US" altLang="zh-TW" dirty="0" smtClean="0"/>
              <a:t>channels</a:t>
            </a:r>
          </a:p>
          <a:p>
            <a:r>
              <a:rPr lang="en-US" altLang="zh-TW" i="1" dirty="0" smtClean="0">
                <a:solidFill>
                  <a:srgbClr val="FF0000"/>
                </a:solidFill>
              </a:rPr>
              <a:t>Packet </a:t>
            </a:r>
            <a:r>
              <a:rPr lang="en-US" altLang="zh-TW" i="1" dirty="0">
                <a:solidFill>
                  <a:srgbClr val="FF0000"/>
                </a:solidFill>
              </a:rPr>
              <a:t>Handler</a:t>
            </a:r>
            <a:r>
              <a:rPr lang="en-US" altLang="zh-TW" i="1" dirty="0"/>
              <a:t> </a:t>
            </a:r>
            <a:r>
              <a:rPr lang="en-US" altLang="zh-TW" dirty="0" smtClean="0"/>
              <a:t>captures packets from both data plane and control plane channels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z="2800" smtClean="0"/>
              <a:t>8</a:t>
            </a:fld>
            <a:endParaRPr kumimoji="1" lang="zh-TW" altLang="en-US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5383652" y="4135824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6031724" y="4135824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7543892" y="4135824"/>
            <a:ext cx="0" cy="1008112"/>
          </a:xfrm>
          <a:prstGeom prst="line">
            <a:avLst/>
          </a:prstGeom>
          <a:ln>
            <a:solidFill>
              <a:srgbClr val="527E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679796" y="4135824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圓角矩形 13"/>
          <p:cNvSpPr/>
          <p:nvPr/>
        </p:nvSpPr>
        <p:spPr>
          <a:xfrm>
            <a:off x="4695469" y="2623656"/>
            <a:ext cx="3780431" cy="1656184"/>
          </a:xfrm>
          <a:prstGeom prst="roundRect">
            <a:avLst>
              <a:gd name="adj" fmla="val 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dirty="0" smtClean="0">
              <a:solidFill>
                <a:srgbClr val="000000"/>
              </a:solidFill>
              <a:latin typeface="Cambria Math"/>
              <a:cs typeface="Cambria Math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839483" y="3343735"/>
            <a:ext cx="1152136" cy="648072"/>
          </a:xfrm>
          <a:prstGeom prst="roundRect">
            <a:avLst>
              <a:gd name="adj" fmla="val 0"/>
            </a:avLst>
          </a:prstGeom>
          <a:ln>
            <a:solidFill>
              <a:srgbClr val="CF68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  <a:latin typeface="Cambria Math"/>
                <a:cs typeface="Cambria Math"/>
              </a:rPr>
              <a:t>E</a:t>
            </a:r>
            <a:r>
              <a:rPr lang="en-US" altLang="zh-TW" sz="1600" dirty="0" smtClean="0">
                <a:solidFill>
                  <a:srgbClr val="FF0000"/>
                </a:solidFill>
                <a:latin typeface="Cambria Math"/>
                <a:cs typeface="Cambria Math"/>
              </a:rPr>
              <a:t>vent Scheduler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4839483" y="2983695"/>
            <a:ext cx="1152136" cy="36004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solidFill>
              <a:srgbClr val="CF6868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0000"/>
                </a:solidFill>
                <a:latin typeface="Cambria Math"/>
                <a:cs typeface="Cambria Math"/>
              </a:rPr>
              <a:t>Events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7359765" y="2983695"/>
            <a:ext cx="972111" cy="1008112"/>
          </a:xfrm>
          <a:prstGeom prst="roundRect">
            <a:avLst>
              <a:gd name="adj" fmla="val 0"/>
            </a:avLst>
          </a:prstGeom>
          <a:ln>
            <a:solidFill>
              <a:srgbClr val="CF68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  <a:latin typeface="Cambria Math"/>
                <a:cs typeface="Cambria Math"/>
              </a:rPr>
              <a:t>Packet Handler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6063619" y="2983695"/>
            <a:ext cx="1224136" cy="1008112"/>
          </a:xfrm>
          <a:prstGeom prst="roundRect">
            <a:avLst>
              <a:gd name="adj" fmla="val 0"/>
            </a:avLst>
          </a:prstGeom>
          <a:ln>
            <a:solidFill>
              <a:srgbClr val="CF68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  <a:latin typeface="Cambria Math"/>
                <a:cs typeface="Cambria Math"/>
              </a:rPr>
              <a:t>Data Plane Traffic Generator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4767475" y="262365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latin typeface="Cambria Math"/>
                <a:cs typeface="Cambria Math"/>
              </a:rPr>
              <a:t>OpenFlow Controller</a:t>
            </a:r>
            <a:endParaRPr kumimoji="1" lang="zh-TW" altLang="en-US" dirty="0">
              <a:latin typeface="Cambria Math"/>
              <a:cs typeface="Cambria Math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4695467" y="4855903"/>
            <a:ext cx="3780424" cy="43204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solidFill>
              <a:srgbClr val="7F7F7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0000"/>
                </a:solidFill>
                <a:latin typeface="Cambria Math"/>
                <a:cs typeface="Cambria Math"/>
              </a:rPr>
              <a:t>Switch</a:t>
            </a:r>
            <a:r>
              <a:rPr lang="zh-TW" altLang="en-US" dirty="0" smtClean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Cambria Math"/>
                <a:cs typeface="Cambria Math"/>
              </a:rPr>
              <a:t>Under</a:t>
            </a:r>
            <a:r>
              <a:rPr lang="zh-TW" altLang="en-US" dirty="0" smtClean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Cambria Math"/>
                <a:cs typeface="Cambria Math"/>
              </a:rPr>
              <a:t>Test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5239636" y="527865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ambria Math"/>
                <a:cs typeface="Cambria Math"/>
              </a:rPr>
              <a:t>Data Plane Channels</a:t>
            </a:r>
            <a:endParaRPr kumimoji="1" lang="zh-TW" altLang="en-US" dirty="0">
              <a:latin typeface="Cambria Math"/>
              <a:cs typeface="Cambria Math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H="1">
            <a:off x="4879596" y="5494683"/>
            <a:ext cx="351656" cy="0"/>
          </a:xfrm>
          <a:prstGeom prst="line">
            <a:avLst/>
          </a:prstGeom>
          <a:ln w="3810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>
            <a:off x="4879596" y="5782715"/>
            <a:ext cx="351656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5239636" y="556669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ambria Math"/>
                <a:cs typeface="Cambria Math"/>
              </a:rPr>
              <a:t>Control Plane Channel</a:t>
            </a:r>
            <a:endParaRPr kumimoji="1" lang="zh-TW" altLang="en-US" dirty="0">
              <a:latin typeface="Cambria Math"/>
              <a:cs typeface="Cambria Math"/>
            </a:endParaRPr>
          </a:p>
        </p:txBody>
      </p:sp>
      <p:sp>
        <p:nvSpPr>
          <p:cNvPr id="25" name="剪去單一角落矩形 24"/>
          <p:cNvSpPr>
            <a:spLocks noChangeAspect="1"/>
          </p:cNvSpPr>
          <p:nvPr/>
        </p:nvSpPr>
        <p:spPr>
          <a:xfrm>
            <a:off x="4735581" y="2306374"/>
            <a:ext cx="210043" cy="252036"/>
          </a:xfrm>
          <a:prstGeom prst="snip1Rect">
            <a:avLst>
              <a:gd name="adj" fmla="val 331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Cambria Math"/>
              <a:cs typeface="Cambria Math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023612" y="2234366"/>
            <a:ext cx="204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ambria Math"/>
                <a:cs typeface="Cambria Math"/>
              </a:rPr>
              <a:t>Data Plane Packets</a:t>
            </a:r>
            <a:endParaRPr kumimoji="1" lang="zh-TW" altLang="en-US" dirty="0">
              <a:latin typeface="Cambria Math"/>
              <a:cs typeface="Cambria Math"/>
            </a:endParaRPr>
          </a:p>
        </p:txBody>
      </p:sp>
      <p:sp>
        <p:nvSpPr>
          <p:cNvPr id="27" name="剪去單一角落矩形 26"/>
          <p:cNvSpPr>
            <a:spLocks noChangeAspect="1"/>
          </p:cNvSpPr>
          <p:nvPr/>
        </p:nvSpPr>
        <p:spPr>
          <a:xfrm>
            <a:off x="6391765" y="4423855"/>
            <a:ext cx="210043" cy="252036"/>
          </a:xfrm>
          <a:prstGeom prst="snip1Rect">
            <a:avLst>
              <a:gd name="adj" fmla="val 331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Cambria Math"/>
              <a:cs typeface="Cambria Math"/>
            </a:endParaRPr>
          </a:p>
        </p:txBody>
      </p:sp>
      <p:sp>
        <p:nvSpPr>
          <p:cNvPr id="28" name="剪去單一角落矩形 27"/>
          <p:cNvSpPr>
            <a:spLocks noChangeAspect="1"/>
          </p:cNvSpPr>
          <p:nvPr/>
        </p:nvSpPr>
        <p:spPr>
          <a:xfrm>
            <a:off x="5743693" y="4423855"/>
            <a:ext cx="210043" cy="252036"/>
          </a:xfrm>
          <a:prstGeom prst="snip1Rect">
            <a:avLst>
              <a:gd name="adj" fmla="val 331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Cambria Math"/>
              <a:cs typeface="Cambria Math"/>
            </a:endParaRPr>
          </a:p>
        </p:txBody>
      </p:sp>
      <p:sp>
        <p:nvSpPr>
          <p:cNvPr id="29" name="剪去單一角落矩形 28"/>
          <p:cNvSpPr>
            <a:spLocks noChangeAspect="1"/>
          </p:cNvSpPr>
          <p:nvPr/>
        </p:nvSpPr>
        <p:spPr>
          <a:xfrm>
            <a:off x="5095621" y="4423855"/>
            <a:ext cx="210043" cy="252036"/>
          </a:xfrm>
          <a:prstGeom prst="snip1Rect">
            <a:avLst>
              <a:gd name="adj" fmla="val 331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Cambria Math"/>
              <a:cs typeface="Cambria Math"/>
            </a:endParaRPr>
          </a:p>
        </p:txBody>
      </p:sp>
      <p:sp>
        <p:nvSpPr>
          <p:cNvPr id="30" name="剪去單一角落矩形 29"/>
          <p:cNvSpPr>
            <a:spLocks noChangeAspect="1"/>
          </p:cNvSpPr>
          <p:nvPr/>
        </p:nvSpPr>
        <p:spPr>
          <a:xfrm>
            <a:off x="7615901" y="4459851"/>
            <a:ext cx="210043" cy="252036"/>
          </a:xfrm>
          <a:prstGeom prst="snip1Rect">
            <a:avLst>
              <a:gd name="adj" fmla="val 33150"/>
            </a:avLst>
          </a:prstGeom>
          <a:solidFill>
            <a:srgbClr val="76A776"/>
          </a:solidFill>
          <a:ln>
            <a:solidFill>
              <a:srgbClr val="527E5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Cambria Math"/>
              <a:cs typeface="Cambria Math"/>
            </a:endParaRPr>
          </a:p>
        </p:txBody>
      </p:sp>
      <p:sp>
        <p:nvSpPr>
          <p:cNvPr id="31" name="剪去單一角落矩形 30"/>
          <p:cNvSpPr>
            <a:spLocks noChangeAspect="1"/>
          </p:cNvSpPr>
          <p:nvPr/>
        </p:nvSpPr>
        <p:spPr>
          <a:xfrm>
            <a:off x="4735581" y="1975583"/>
            <a:ext cx="210043" cy="252036"/>
          </a:xfrm>
          <a:prstGeom prst="snip1Rect">
            <a:avLst>
              <a:gd name="adj" fmla="val 33150"/>
            </a:avLst>
          </a:prstGeom>
          <a:solidFill>
            <a:srgbClr val="76A77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Cambria Math"/>
              <a:cs typeface="Cambria Math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5023612" y="1903575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ambria Math"/>
                <a:cs typeface="Cambria Math"/>
              </a:rPr>
              <a:t>Control Plane Packets</a:t>
            </a:r>
            <a:endParaRPr kumimoji="1" lang="zh-TW" altLang="en-US" dirty="0">
              <a:latin typeface="Cambria Math"/>
              <a:cs typeface="Cambria Math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5095621" y="3955795"/>
            <a:ext cx="426067" cy="252036"/>
            <a:chOff x="1835696" y="2600900"/>
            <a:chExt cx="426067" cy="252036"/>
          </a:xfrm>
          <a:solidFill>
            <a:srgbClr val="76A776"/>
          </a:solidFill>
        </p:grpSpPr>
        <p:sp>
          <p:nvSpPr>
            <p:cNvPr id="50" name="剪去單一角落矩形 49"/>
            <p:cNvSpPr>
              <a:spLocks noChangeAspect="1"/>
            </p:cNvSpPr>
            <p:nvPr/>
          </p:nvSpPr>
          <p:spPr>
            <a:xfrm>
              <a:off x="1835696" y="2600900"/>
              <a:ext cx="210043" cy="252036"/>
            </a:xfrm>
            <a:prstGeom prst="snip1Rect">
              <a:avLst>
                <a:gd name="adj" fmla="val 33150"/>
              </a:avLst>
            </a:prstGeom>
            <a:grpFill/>
            <a:ln>
              <a:solidFill>
                <a:srgbClr val="527E56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Cambria Math"/>
                <a:cs typeface="Cambria Math"/>
              </a:endParaRPr>
            </a:p>
          </p:txBody>
        </p:sp>
        <p:sp>
          <p:nvSpPr>
            <p:cNvPr id="51" name="剪去單一角落矩形 50"/>
            <p:cNvSpPr>
              <a:spLocks noChangeAspect="1"/>
            </p:cNvSpPr>
            <p:nvPr/>
          </p:nvSpPr>
          <p:spPr>
            <a:xfrm>
              <a:off x="1907704" y="2600900"/>
              <a:ext cx="210043" cy="252036"/>
            </a:xfrm>
            <a:prstGeom prst="snip1Rect">
              <a:avLst>
                <a:gd name="adj" fmla="val 33150"/>
              </a:avLst>
            </a:prstGeom>
            <a:grpFill/>
            <a:ln>
              <a:solidFill>
                <a:srgbClr val="527E56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Cambria Math"/>
                <a:cs typeface="Cambria Math"/>
              </a:endParaRPr>
            </a:p>
          </p:txBody>
        </p:sp>
        <p:sp>
          <p:nvSpPr>
            <p:cNvPr id="52" name="剪去單一角落矩形 51"/>
            <p:cNvSpPr>
              <a:spLocks noChangeAspect="1"/>
            </p:cNvSpPr>
            <p:nvPr/>
          </p:nvSpPr>
          <p:spPr>
            <a:xfrm>
              <a:off x="1979712" y="2600900"/>
              <a:ext cx="210043" cy="252036"/>
            </a:xfrm>
            <a:prstGeom prst="snip1Rect">
              <a:avLst>
                <a:gd name="adj" fmla="val 33150"/>
              </a:avLst>
            </a:prstGeom>
            <a:grpFill/>
            <a:ln>
              <a:solidFill>
                <a:srgbClr val="527E56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Cambria Math"/>
                <a:cs typeface="Cambria Math"/>
              </a:endParaRPr>
            </a:p>
          </p:txBody>
        </p:sp>
        <p:sp>
          <p:nvSpPr>
            <p:cNvPr id="53" name="剪去單一角落矩形 52"/>
            <p:cNvSpPr>
              <a:spLocks noChangeAspect="1"/>
            </p:cNvSpPr>
            <p:nvPr/>
          </p:nvSpPr>
          <p:spPr>
            <a:xfrm>
              <a:off x="2051720" y="2600900"/>
              <a:ext cx="210043" cy="252036"/>
            </a:xfrm>
            <a:prstGeom prst="snip1Rect">
              <a:avLst>
                <a:gd name="adj" fmla="val 33150"/>
              </a:avLst>
            </a:prstGeom>
            <a:grpFill/>
            <a:ln>
              <a:solidFill>
                <a:srgbClr val="527E56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Cambria Math"/>
                <a:cs typeface="Cambria Math"/>
              </a:endParaRPr>
            </a:p>
          </p:txBody>
        </p:sp>
      </p:grpSp>
      <p:cxnSp>
        <p:nvCxnSpPr>
          <p:cNvPr id="34" name="直線箭頭接點 33"/>
          <p:cNvCxnSpPr/>
          <p:nvPr/>
        </p:nvCxnSpPr>
        <p:spPr>
          <a:xfrm>
            <a:off x="5599676" y="3991807"/>
            <a:ext cx="0" cy="288032"/>
          </a:xfrm>
          <a:prstGeom prst="straightConnector1">
            <a:avLst/>
          </a:prstGeom>
          <a:ln>
            <a:solidFill>
              <a:srgbClr val="527E5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箭頭接點 34"/>
          <p:cNvCxnSpPr/>
          <p:nvPr/>
        </p:nvCxnSpPr>
        <p:spPr>
          <a:xfrm>
            <a:off x="6967828" y="3991807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6" name="群組 35"/>
          <p:cNvGrpSpPr/>
          <p:nvPr/>
        </p:nvGrpSpPr>
        <p:grpSpPr>
          <a:xfrm>
            <a:off x="6469753" y="3955795"/>
            <a:ext cx="426067" cy="252036"/>
            <a:chOff x="1835696" y="2600900"/>
            <a:chExt cx="426067" cy="252036"/>
          </a:xfrm>
        </p:grpSpPr>
        <p:sp>
          <p:nvSpPr>
            <p:cNvPr id="46" name="剪去單一角落矩形 45"/>
            <p:cNvSpPr>
              <a:spLocks noChangeAspect="1"/>
            </p:cNvSpPr>
            <p:nvPr/>
          </p:nvSpPr>
          <p:spPr>
            <a:xfrm>
              <a:off x="1835696" y="2600900"/>
              <a:ext cx="210043" cy="252036"/>
            </a:xfrm>
            <a:prstGeom prst="snip1Rect">
              <a:avLst>
                <a:gd name="adj" fmla="val 3315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Cambria Math"/>
                <a:cs typeface="Cambria Math"/>
              </a:endParaRPr>
            </a:p>
          </p:txBody>
        </p:sp>
        <p:sp>
          <p:nvSpPr>
            <p:cNvPr id="47" name="剪去單一角落矩形 46"/>
            <p:cNvSpPr>
              <a:spLocks noChangeAspect="1"/>
            </p:cNvSpPr>
            <p:nvPr/>
          </p:nvSpPr>
          <p:spPr>
            <a:xfrm>
              <a:off x="1907704" y="2600900"/>
              <a:ext cx="210043" cy="252036"/>
            </a:xfrm>
            <a:prstGeom prst="snip1Rect">
              <a:avLst>
                <a:gd name="adj" fmla="val 3315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Cambria Math"/>
                <a:cs typeface="Cambria Math"/>
              </a:endParaRPr>
            </a:p>
          </p:txBody>
        </p:sp>
        <p:sp>
          <p:nvSpPr>
            <p:cNvPr id="48" name="剪去單一角落矩形 47"/>
            <p:cNvSpPr>
              <a:spLocks noChangeAspect="1"/>
            </p:cNvSpPr>
            <p:nvPr/>
          </p:nvSpPr>
          <p:spPr>
            <a:xfrm>
              <a:off x="1979712" y="2600900"/>
              <a:ext cx="210043" cy="252036"/>
            </a:xfrm>
            <a:prstGeom prst="snip1Rect">
              <a:avLst>
                <a:gd name="adj" fmla="val 3315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Cambria Math"/>
                <a:cs typeface="Cambria Math"/>
              </a:endParaRPr>
            </a:p>
          </p:txBody>
        </p:sp>
        <p:sp>
          <p:nvSpPr>
            <p:cNvPr id="49" name="剪去單一角落矩形 48"/>
            <p:cNvSpPr>
              <a:spLocks noChangeAspect="1"/>
            </p:cNvSpPr>
            <p:nvPr/>
          </p:nvSpPr>
          <p:spPr>
            <a:xfrm>
              <a:off x="2051720" y="2600900"/>
              <a:ext cx="210043" cy="252036"/>
            </a:xfrm>
            <a:prstGeom prst="snip1Rect">
              <a:avLst>
                <a:gd name="adj" fmla="val 3315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Cambria Math"/>
                <a:cs typeface="Cambria Math"/>
              </a:endParaRPr>
            </a:p>
          </p:txBody>
        </p:sp>
      </p:grpSp>
      <p:cxnSp>
        <p:nvCxnSpPr>
          <p:cNvPr id="37" name="直線箭頭接點 36"/>
          <p:cNvCxnSpPr/>
          <p:nvPr/>
        </p:nvCxnSpPr>
        <p:spPr>
          <a:xfrm>
            <a:off x="7543892" y="4423857"/>
            <a:ext cx="0" cy="360040"/>
          </a:xfrm>
          <a:prstGeom prst="straightConnector1">
            <a:avLst/>
          </a:prstGeom>
          <a:ln>
            <a:solidFill>
              <a:srgbClr val="527E5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箭頭接點 37"/>
          <p:cNvCxnSpPr/>
          <p:nvPr/>
        </p:nvCxnSpPr>
        <p:spPr>
          <a:xfrm>
            <a:off x="6679796" y="4423857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線箭頭接點 38"/>
          <p:cNvCxnSpPr/>
          <p:nvPr/>
        </p:nvCxnSpPr>
        <p:spPr>
          <a:xfrm>
            <a:off x="6031724" y="4423857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線箭頭接點 39"/>
          <p:cNvCxnSpPr/>
          <p:nvPr/>
        </p:nvCxnSpPr>
        <p:spPr>
          <a:xfrm>
            <a:off x="5383652" y="4423857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"/>
    </mc:Choice>
    <mc:Fallback xmlns="">
      <p:transition xmlns:p14="http://schemas.microsoft.com/office/powerpoint/2010/main" spd="slow" advTm="7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" y="1899871"/>
            <a:ext cx="7141687" cy="1471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615" y="2131473"/>
            <a:ext cx="8229600" cy="990600"/>
          </a:xfrm>
        </p:spPr>
        <p:txBody>
          <a:bodyPr>
            <a:normAutofit fontScale="90000"/>
          </a:bodyPr>
          <a:lstStyle/>
          <a:p>
            <a:r>
              <a:rPr kumimoji="1" lang="en-US" altLang="zh-TW" dirty="0" smtClean="0"/>
              <a:t>Control Plane Performance </a:t>
            </a:r>
            <a:br>
              <a:rPr kumimoji="1" lang="en-US" altLang="zh-TW" dirty="0" smtClean="0"/>
            </a:br>
            <a:r>
              <a:rPr kumimoji="1" lang="en-US" altLang="zh-TW" dirty="0" smtClean="0"/>
              <a:t>Measurement Studies and Modeling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EEAAA-D875-D04F-8A61-63D0E56E3034}" type="slidenum">
              <a:rPr kumimoji="1" lang="zh-TW" altLang="en-US" smtClean="0">
                <a:latin typeface="Arial Black"/>
                <a:cs typeface="Arial Black"/>
              </a:rPr>
              <a:t>9</a:t>
            </a:fld>
            <a:endParaRPr kumimoji="1" lang="zh-TW" altLang="en-US" dirty="0">
              <a:latin typeface="Arial Black"/>
              <a:cs typeface="Arial Black"/>
            </a:endParaRPr>
          </a:p>
        </p:txBody>
      </p:sp>
      <p:sp>
        <p:nvSpPr>
          <p:cNvPr id="6" name="等腰三角形 5"/>
          <p:cNvSpPr/>
          <p:nvPr/>
        </p:nvSpPr>
        <p:spPr>
          <a:xfrm rot="5400000">
            <a:off x="6753487" y="2275499"/>
            <a:ext cx="1471255" cy="719999"/>
          </a:xfrm>
          <a:prstGeom prst="triangle">
            <a:avLst/>
          </a:prstGeom>
          <a:solidFill>
            <a:srgbClr val="DCEBE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968152" y="3915689"/>
            <a:ext cx="3269083" cy="40239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TW" sz="2400" dirty="0" smtClean="0">
                <a:latin typeface="Times New Roman"/>
                <a:cs typeface="Times New Roman"/>
              </a:rPr>
              <a:t> Test </a:t>
            </a:r>
            <a:r>
              <a:rPr kumimoji="1" lang="en-US" altLang="zh-TW" sz="2400" dirty="0" smtClean="0">
                <a:latin typeface="Times New Roman"/>
                <a:cs typeface="Times New Roman"/>
              </a:rPr>
              <a:t>Scenarios</a:t>
            </a:r>
            <a:endParaRPr kumimoji="1" lang="zh-TW" altLang="en-US" sz="2400" dirty="0">
              <a:latin typeface="Times New Roman"/>
              <a:cs typeface="Times New Roman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968152" y="4468984"/>
            <a:ext cx="3269083" cy="40239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TW" sz="2400" dirty="0" smtClean="0">
                <a:latin typeface="Times New Roman"/>
                <a:cs typeface="Times New Roman"/>
              </a:rPr>
              <a:t> Measurement Results</a:t>
            </a:r>
            <a:endParaRPr kumimoji="1" lang="zh-TW" altLang="en-US" sz="2400" dirty="0">
              <a:latin typeface="Times New Roman"/>
              <a:cs typeface="Times New Roman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68152" y="5022279"/>
            <a:ext cx="3269083" cy="40239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TW" sz="2400" dirty="0" smtClean="0">
                <a:latin typeface="Times New Roman"/>
                <a:cs typeface="Times New Roman"/>
              </a:rPr>
              <a:t> Performance Models</a:t>
            </a:r>
            <a:endParaRPr kumimoji="1" lang="zh-TW" altLang="en-US" sz="2400" dirty="0">
              <a:latin typeface="Times New Roman"/>
              <a:cs typeface="Times New Roman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968152" y="5575574"/>
            <a:ext cx="3269083" cy="40239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TW" sz="2400" dirty="0" smtClean="0">
                <a:latin typeface="Times New Roman"/>
                <a:cs typeface="Times New Roman"/>
              </a:rPr>
              <a:t> Model Validation</a:t>
            </a:r>
            <a:endParaRPr kumimoji="1" lang="zh-TW" alt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81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10"/>
    </mc:Choice>
    <mc:Fallback xmlns="">
      <p:transition xmlns:p14="http://schemas.microsoft.com/office/powerpoint/2010/main" spd="slow" advTm="326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4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楚">
  <a:themeElements>
    <a:clrScheme name="粉彩色系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楚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清楚.thmx</Template>
  <TotalTime>7789668</TotalTime>
  <Words>3507</Words>
  <Application>Microsoft Macintosh PowerPoint</Application>
  <PresentationFormat>如螢幕大小 (4:3)</PresentationFormat>
  <Paragraphs>563</Paragraphs>
  <Slides>44</Slides>
  <Notes>36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5" baseType="lpstr">
      <vt:lpstr>清楚</vt:lpstr>
      <vt:lpstr>Turning Mininet/Open vSwitch into A Detailed OpenFlow Emulator </vt:lpstr>
      <vt:lpstr>Emerging Network Architecture</vt:lpstr>
      <vt:lpstr>PowerPoint 簡報</vt:lpstr>
      <vt:lpstr>OpenFlow Simulators/Emulators</vt:lpstr>
      <vt:lpstr>Goal</vt:lpstr>
      <vt:lpstr>Measurement Methodology</vt:lpstr>
      <vt:lpstr>Measurement Setup</vt:lpstr>
      <vt:lpstr>What Each Component Does</vt:lpstr>
      <vt:lpstr>Control Plane Performance  Measurement Studies and Modeling</vt:lpstr>
      <vt:lpstr>Factor Considerations for Control Plane Performance Tests</vt:lpstr>
      <vt:lpstr>Control Plane Tests</vt:lpstr>
      <vt:lpstr>Insertion Test Results on Pica8</vt:lpstr>
      <vt:lpstr>Insertion Test Results on Pica8 (cont.)</vt:lpstr>
      <vt:lpstr>Modification Test Results on Pica8</vt:lpstr>
      <vt:lpstr>Deletion Test Results on Pica8</vt:lpstr>
      <vt:lpstr>Insertion Time Model</vt:lpstr>
      <vt:lpstr>Modification Time Model</vt:lpstr>
      <vt:lpstr>Deletion Time Model</vt:lpstr>
      <vt:lpstr>Validation Experiments</vt:lpstr>
      <vt:lpstr>Insertion Test Validation</vt:lpstr>
      <vt:lpstr>Modification Test Validation</vt:lpstr>
      <vt:lpstr>Deletion Test Validation</vt:lpstr>
      <vt:lpstr>Random Test Validation</vt:lpstr>
      <vt:lpstr>Data Plane Performance  Measurement Studies and Modeling</vt:lpstr>
      <vt:lpstr>Factor Considerations for Data Plane Performance Tests</vt:lpstr>
      <vt:lpstr>Data Plane Tests</vt:lpstr>
      <vt:lpstr>Packet Sizes and Matching Fields</vt:lpstr>
      <vt:lpstr>Existing Flow Sizes</vt:lpstr>
      <vt:lpstr>Inter-packet Time</vt:lpstr>
      <vt:lpstr>Packet Forwarding Delay Model</vt:lpstr>
      <vt:lpstr>Validation Experiments</vt:lpstr>
      <vt:lpstr>Validation Results - Different Packet Sizes</vt:lpstr>
      <vt:lpstr>Validation Results - Different Existing Flow Sizes</vt:lpstr>
      <vt:lpstr>Validation Results - Different Inter-packet Time</vt:lpstr>
      <vt:lpstr>Validation Results - Real World Data Plane Traffic</vt:lpstr>
      <vt:lpstr>Emulator Implementations and Evaluations</vt:lpstr>
      <vt:lpstr>Emulator Implementation</vt:lpstr>
      <vt:lpstr>Evaluations</vt:lpstr>
      <vt:lpstr>Evaluations (cont.)</vt:lpstr>
      <vt:lpstr>Conclusion and Future Work</vt:lpstr>
      <vt:lpstr>Thanks much for your listening!</vt:lpstr>
      <vt:lpstr>Different Priority Distributions</vt:lpstr>
      <vt:lpstr>Why OFLOPS?</vt:lpstr>
      <vt:lpstr>Switch Benchmark Tool</vt:lpstr>
    </vt:vector>
  </TitlesOfParts>
  <Company>nmsl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華駿 洪</dc:creator>
  <cp:lastModifiedBy>華駿 洪</cp:lastModifiedBy>
  <cp:revision>275</cp:revision>
  <dcterms:created xsi:type="dcterms:W3CDTF">2015-08-01T20:36:03Z</dcterms:created>
  <dcterms:modified xsi:type="dcterms:W3CDTF">2015-10-23T00:32:11Z</dcterms:modified>
</cp:coreProperties>
</file>