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23" r:id="rId3"/>
    <p:sldId id="258" r:id="rId4"/>
    <p:sldId id="278" r:id="rId5"/>
    <p:sldId id="283" r:id="rId6"/>
    <p:sldId id="281" r:id="rId7"/>
    <p:sldId id="260" r:id="rId8"/>
    <p:sldId id="341" r:id="rId9"/>
    <p:sldId id="346" r:id="rId10"/>
    <p:sldId id="262" r:id="rId11"/>
    <p:sldId id="268" r:id="rId12"/>
    <p:sldId id="263" r:id="rId13"/>
    <p:sldId id="264" r:id="rId14"/>
    <p:sldId id="266" r:id="rId15"/>
    <p:sldId id="270" r:id="rId16"/>
    <p:sldId id="271" r:id="rId17"/>
    <p:sldId id="325" r:id="rId18"/>
    <p:sldId id="322" r:id="rId19"/>
    <p:sldId id="326" r:id="rId20"/>
    <p:sldId id="269" r:id="rId21"/>
    <p:sldId id="307" r:id="rId22"/>
    <p:sldId id="308" r:id="rId23"/>
    <p:sldId id="309" r:id="rId24"/>
    <p:sldId id="310" r:id="rId25"/>
    <p:sldId id="321" r:id="rId26"/>
    <p:sldId id="347" r:id="rId27"/>
    <p:sldId id="284" r:id="rId28"/>
    <p:sldId id="331" r:id="rId29"/>
    <p:sldId id="330" r:id="rId30"/>
    <p:sldId id="332" r:id="rId31"/>
    <p:sldId id="333" r:id="rId32"/>
    <p:sldId id="317" r:id="rId33"/>
    <p:sldId id="334" r:id="rId34"/>
    <p:sldId id="335" r:id="rId35"/>
    <p:sldId id="336" r:id="rId36"/>
    <p:sldId id="337" r:id="rId37"/>
    <p:sldId id="338" r:id="rId38"/>
    <p:sldId id="345" r:id="rId39"/>
    <p:sldId id="348" r:id="rId40"/>
    <p:sldId id="311" r:id="rId41"/>
    <p:sldId id="340" r:id="rId42"/>
    <p:sldId id="329"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er" initials="w" lastIdx="3" clrIdx="0">
    <p:extLst>
      <p:ext uri="{19B8F6BF-5375-455C-9EA6-DF929625EA0E}">
        <p15:presenceInfo xmlns:p15="http://schemas.microsoft.com/office/powerpoint/2012/main" userId="woo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207F3-1CCF-46E8-A33B-8F2FD8C0D402}" type="datetimeFigureOut">
              <a:rPr lang="zh-TW" altLang="en-US" smtClean="0"/>
              <a:t>2014/12/8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1C53B-DC94-444E-B5F2-D50AC8DE3CCB}" type="slidenum">
              <a:rPr lang="zh-TW" altLang="en-US" smtClean="0"/>
              <a:t>‹#›</a:t>
            </a:fld>
            <a:endParaRPr lang="zh-TW" altLang="en-US"/>
          </a:p>
        </p:txBody>
      </p:sp>
    </p:spTree>
    <p:extLst>
      <p:ext uri="{BB962C8B-B14F-4D97-AF65-F5344CB8AC3E}">
        <p14:creationId xmlns:p14="http://schemas.microsoft.com/office/powerpoint/2010/main" val="102374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Recent</a:t>
            </a:r>
            <a:r>
              <a:rPr lang="en-US" altLang="zh-TW" baseline="0" dirty="0" smtClean="0"/>
              <a:t> year</a:t>
            </a:r>
            <a:r>
              <a:rPr lang="en-US" altLang="zh-TW" dirty="0" smtClean="0"/>
              <a:t>,</a:t>
            </a:r>
            <a:r>
              <a:rPr lang="en-US" altLang="zh-TW" baseline="0" dirty="0" smtClean="0"/>
              <a:t> mobile device is more and more popular. The mobile devices, such as smart phone and tablet can see in everywhere and becomes an important part of our life. </a:t>
            </a:r>
            <a:r>
              <a:rPr lang="en-US" altLang="zh-TW" dirty="0" smtClean="0"/>
              <a:t>We</a:t>
            </a:r>
            <a:r>
              <a:rPr lang="en-US" altLang="zh-TW" baseline="0" dirty="0" smtClean="0"/>
              <a:t> can run applications as we do on desktop but it is portable, you can bring them anywhere with you.</a:t>
            </a:r>
          </a:p>
          <a:p>
            <a:endParaRPr lang="en-US" altLang="zh-TW" baseline="0" dirty="0" smtClean="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3</a:t>
            </a:fld>
            <a:endParaRPr lang="zh-TW" altLang="en-US"/>
          </a:p>
        </p:txBody>
      </p:sp>
    </p:spTree>
    <p:extLst>
      <p:ext uri="{BB962C8B-B14F-4D97-AF65-F5344CB8AC3E}">
        <p14:creationId xmlns:p14="http://schemas.microsoft.com/office/powerpoint/2010/main" val="114593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So,</a:t>
            </a:r>
            <a:r>
              <a:rPr lang="en-US" altLang="zh-TW" baseline="0" dirty="0" smtClean="0"/>
              <a:t> we know that mobile device has limited computation resources. Such as the </a:t>
            </a:r>
            <a:r>
              <a:rPr lang="en-US" altLang="zh-TW" baseline="0" dirty="0" err="1" smtClean="0"/>
              <a:t>cpu</a:t>
            </a:r>
            <a:r>
              <a:rPr lang="en-US" altLang="zh-TW" baseline="0" dirty="0" smtClean="0"/>
              <a:t> capability, memory space, battery lifetime and so on. The limited resources make the mobile device may surfer from the user response delay or impossible for running some computation-intensive tasks. The battery lifetime is also a big problem for users. </a:t>
            </a:r>
          </a:p>
          <a:p>
            <a:endParaRPr lang="en-US" altLang="zh-TW" baseline="0" dirty="0" smtClean="0"/>
          </a:p>
          <a:p>
            <a:r>
              <a:rPr lang="en-US" altLang="zh-TW" baseline="0" dirty="0" smtClean="0"/>
              <a:t>relative to the mobile device, the cloud server has abundant computation resources and can easily accessed through network. As you can imagine, the cloud servers let us have a chance to improve the application performance and longer the battery lifetime.</a:t>
            </a:r>
          </a:p>
          <a:p>
            <a:r>
              <a:rPr lang="en-US" altLang="zh-TW" baseline="0" dirty="0" smtClean="0"/>
              <a:t>Such a technique is called Offloading, that is, we offload (or you can say migrate) the tasks on mobile device to a more powerful cloud server. Using the cloud server’s computation resources to do the computation for the mobile device.  </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7</a:t>
            </a:fld>
            <a:endParaRPr lang="zh-TW" altLang="en-US"/>
          </a:p>
        </p:txBody>
      </p:sp>
    </p:spTree>
    <p:extLst>
      <p:ext uri="{BB962C8B-B14F-4D97-AF65-F5344CB8AC3E}">
        <p14:creationId xmlns:p14="http://schemas.microsoft.com/office/powerpoint/2010/main" val="187993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Describe</a:t>
            </a:r>
            <a:r>
              <a:rPr lang="en-US" altLang="zh-TW" baseline="0" dirty="0" smtClean="0"/>
              <a:t> what is decision engine</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10</a:t>
            </a:fld>
            <a:endParaRPr lang="zh-TW" altLang="en-US"/>
          </a:p>
        </p:txBody>
      </p:sp>
    </p:spTree>
    <p:extLst>
      <p:ext uri="{BB962C8B-B14F-4D97-AF65-F5344CB8AC3E}">
        <p14:creationId xmlns:p14="http://schemas.microsoft.com/office/powerpoint/2010/main" val="44487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Though</a:t>
            </a:r>
            <a:r>
              <a:rPr lang="en-US" altLang="zh-TW" baseline="0" dirty="0" smtClean="0"/>
              <a:t> offloading can save energy or reduce the execution time, it is not always true. Why it don’t work under some circumstances? It is because if we want to use the cloud server to do the computation, we need to transmit the code, input data, and program state. It intuitive that if the transmission energy is larger than the computation energy, offloading cannot save energy and even consume more energy on transferring the computation. </a:t>
            </a:r>
          </a:p>
          <a:p>
            <a:endParaRPr lang="en-US" altLang="zh-TW" baseline="0" dirty="0" smtClean="0"/>
          </a:p>
          <a:p>
            <a:r>
              <a:rPr lang="en-US" altLang="zh-TW" baseline="0" dirty="0" smtClean="0"/>
              <a:t>There are many factors that can affect the offloading efficiency, such as wireless connectivity, </a:t>
            </a:r>
            <a:r>
              <a:rPr lang="en-US" altLang="zh-TW" baseline="0" dirty="0" err="1" smtClean="0"/>
              <a:t>cpu</a:t>
            </a:r>
            <a:r>
              <a:rPr lang="en-US" altLang="zh-TW" baseline="0" dirty="0" smtClean="0"/>
              <a:t> usage and so on. </a:t>
            </a:r>
          </a:p>
          <a:p>
            <a:endParaRPr lang="en-US" altLang="zh-TW" baseline="0" dirty="0" smtClean="0"/>
          </a:p>
          <a:p>
            <a:r>
              <a:rPr lang="en-US" altLang="zh-TW" baseline="0" dirty="0" smtClean="0"/>
              <a:t>In order to determine whether to offload, we propose the context-aware decision algorithm to help the system making the right decision. As aforementioned, if system makes a wrong decision, then user cannot save energy and consume more energy.</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12</a:t>
            </a:fld>
            <a:endParaRPr lang="zh-TW" altLang="en-US"/>
          </a:p>
        </p:txBody>
      </p:sp>
    </p:spTree>
    <p:extLst>
      <p:ext uri="{BB962C8B-B14F-4D97-AF65-F5344CB8AC3E}">
        <p14:creationId xmlns:p14="http://schemas.microsoft.com/office/powerpoint/2010/main" val="52101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diagram</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14</a:t>
            </a:fld>
            <a:endParaRPr lang="zh-TW" altLang="en-US"/>
          </a:p>
        </p:txBody>
      </p:sp>
    </p:spTree>
    <p:extLst>
      <p:ext uri="{BB962C8B-B14F-4D97-AF65-F5344CB8AC3E}">
        <p14:creationId xmlns:p14="http://schemas.microsoft.com/office/powerpoint/2010/main" val="220167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we need energy model</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15</a:t>
            </a:fld>
            <a:endParaRPr lang="zh-TW" altLang="en-US"/>
          </a:p>
        </p:txBody>
      </p:sp>
    </p:spTree>
    <p:extLst>
      <p:ext uri="{BB962C8B-B14F-4D97-AF65-F5344CB8AC3E}">
        <p14:creationId xmlns:p14="http://schemas.microsoft.com/office/powerpoint/2010/main" val="62212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What mobile</a:t>
            </a:r>
            <a:r>
              <a:rPr lang="en-US" altLang="zh-TW" baseline="0" dirty="0" smtClean="0"/>
              <a:t> device we use? We use XE sensation to measure it</a:t>
            </a:r>
          </a:p>
          <a:p>
            <a:r>
              <a:rPr lang="en-US" altLang="zh-TW" baseline="0" dirty="0" smtClean="0"/>
              <a:t>The methodology can be applied to any mobile device</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16</a:t>
            </a:fld>
            <a:endParaRPr lang="zh-TW" altLang="en-US"/>
          </a:p>
        </p:txBody>
      </p:sp>
    </p:spTree>
    <p:extLst>
      <p:ext uri="{BB962C8B-B14F-4D97-AF65-F5344CB8AC3E}">
        <p14:creationId xmlns:p14="http://schemas.microsoft.com/office/powerpoint/2010/main" val="372446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a:t>
            </a:r>
            <a:r>
              <a:rPr lang="en-US" altLang="zh-TW" baseline="0" dirty="0" smtClean="0"/>
              <a:t> least 7 times </a:t>
            </a:r>
            <a:r>
              <a:rPr lang="en-US" altLang="zh-TW" baseline="0" dirty="0" err="1" smtClean="0"/>
              <a:t>imporvement</a:t>
            </a:r>
            <a:endParaRPr lang="zh-TW" altLang="en-US" dirty="0"/>
          </a:p>
        </p:txBody>
      </p:sp>
      <p:sp>
        <p:nvSpPr>
          <p:cNvPr id="4" name="投影片編號版面配置區 3"/>
          <p:cNvSpPr>
            <a:spLocks noGrp="1"/>
          </p:cNvSpPr>
          <p:nvPr>
            <p:ph type="sldNum" sz="quarter" idx="10"/>
          </p:nvPr>
        </p:nvSpPr>
        <p:spPr/>
        <p:txBody>
          <a:bodyPr/>
          <a:lstStyle/>
          <a:p>
            <a:fld id="{40AC1CD4-7A79-4E44-A2A4-7F3470EA8535}" type="slidenum">
              <a:rPr lang="zh-TW" altLang="en-US" smtClean="0"/>
              <a:t>23</a:t>
            </a:fld>
            <a:endParaRPr lang="zh-TW" altLang="en-US"/>
          </a:p>
        </p:txBody>
      </p:sp>
    </p:spTree>
    <p:extLst>
      <p:ext uri="{BB962C8B-B14F-4D97-AF65-F5344CB8AC3E}">
        <p14:creationId xmlns:p14="http://schemas.microsoft.com/office/powerpoint/2010/main" val="43663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41DF3DA-7C29-45F5-9E33-B24A62FA9A17}" type="datetime1">
              <a:rPr lang="zh-TW" altLang="en-US" smtClean="0"/>
              <a:t>2014/12/8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48606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68DA35C-7E18-4523-AD32-14CA30C18EB9}" type="datetime1">
              <a:rPr lang="zh-TW" altLang="en-US" smtClean="0"/>
              <a:t>2014/12/8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203833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1FC2366-B8E6-41C9-ADAA-7B91F2FA78A0}" type="datetime1">
              <a:rPr lang="zh-TW" altLang="en-US" smtClean="0"/>
              <a:t>2014/12/8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5955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9A9FC9-BE69-4C70-BFF9-19064789181D}" type="datetime1">
              <a:rPr lang="zh-TW" altLang="en-US" smtClean="0"/>
              <a:t>2014/12/8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205069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D651737-E020-4E6D-A37D-B714795C9D46}" type="datetime1">
              <a:rPr lang="zh-TW" altLang="en-US" smtClean="0"/>
              <a:t>2014/12/8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245375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2812029-2376-4AB0-AF5C-A27C9CD5BB64}" type="datetime1">
              <a:rPr lang="zh-TW" altLang="en-US" smtClean="0"/>
              <a:t>2014/12/8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317822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D2C49F-2932-418D-9640-30FD5FE74EDB}" type="datetime1">
              <a:rPr lang="zh-TW" altLang="en-US" smtClean="0"/>
              <a:t>2014/12/8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186807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574809A-968B-4694-924B-FC123F770449}" type="datetime1">
              <a:rPr lang="zh-TW" altLang="en-US" smtClean="0"/>
              <a:t>2014/12/8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407031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33BF37C-79B9-446E-99CC-8095BDBCCA61}" type="datetime1">
              <a:rPr lang="zh-TW" altLang="en-US" smtClean="0"/>
              <a:t>2014/12/8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25172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6CD1452-EB9F-48F3-909B-EF8418E48D4B}" type="datetime1">
              <a:rPr lang="zh-TW" altLang="en-US" smtClean="0"/>
              <a:t>2014/12/8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366887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2C55703-9AC4-45BF-96B8-0CB508B96E5A}" type="datetime1">
              <a:rPr lang="zh-TW" altLang="en-US" smtClean="0"/>
              <a:t>2014/12/8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5661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1A79E-5CEF-4F0E-82B4-D65F2B999D20}" type="datetime1">
              <a:rPr lang="zh-TW" altLang="en-US" smtClean="0"/>
              <a:t>2014/12/8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FED65-D59D-4592-81C7-EC65104EC094}" type="slidenum">
              <a:rPr lang="zh-TW" altLang="en-US" smtClean="0"/>
              <a:t>‹#›</a:t>
            </a:fld>
            <a:endParaRPr lang="zh-TW" altLang="en-US"/>
          </a:p>
        </p:txBody>
      </p:sp>
    </p:spTree>
    <p:extLst>
      <p:ext uri="{BB962C8B-B14F-4D97-AF65-F5344CB8AC3E}">
        <p14:creationId xmlns:p14="http://schemas.microsoft.com/office/powerpoint/2010/main" val="165366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2130425"/>
            <a:ext cx="7918648" cy="1470025"/>
          </a:xfrm>
        </p:spPr>
        <p:txBody>
          <a:bodyPr>
            <a:noAutofit/>
          </a:bodyPr>
          <a:lstStyle/>
          <a:p>
            <a:r>
              <a:rPr lang="en-US" altLang="zh-TW" sz="3600" dirty="0"/>
              <a:t>Mobile </a:t>
            </a:r>
            <a:r>
              <a:rPr lang="en-US" altLang="zh-TW" sz="3600" dirty="0" smtClean="0"/>
              <a:t>Cloud </a:t>
            </a:r>
            <a:r>
              <a:rPr lang="en-US" altLang="zh-TW" sz="3600" dirty="0"/>
              <a:t>O</a:t>
            </a:r>
            <a:r>
              <a:rPr lang="en-US" altLang="zh-TW" sz="3600" dirty="0" smtClean="0"/>
              <a:t>ffloading </a:t>
            </a:r>
            <a:r>
              <a:rPr lang="en-US" altLang="zh-TW" sz="3600" dirty="0"/>
              <a:t>on </a:t>
            </a:r>
            <a:r>
              <a:rPr lang="en-US" altLang="zh-TW" sz="3600" dirty="0" err="1"/>
              <a:t>C</a:t>
            </a:r>
            <a:r>
              <a:rPr lang="en-US" altLang="zh-TW" sz="3600" dirty="0" err="1" smtClean="0"/>
              <a:t>rowdsensing</a:t>
            </a:r>
            <a:r>
              <a:rPr lang="en-US" altLang="zh-TW" sz="3600" dirty="0" smtClean="0"/>
              <a:t> </a:t>
            </a:r>
            <a:r>
              <a:rPr lang="en-US" altLang="zh-TW" sz="3600" dirty="0"/>
              <a:t>P</a:t>
            </a:r>
            <a:r>
              <a:rPr lang="en-US" altLang="zh-TW" sz="3600" dirty="0" smtClean="0"/>
              <a:t>latforms</a:t>
            </a:r>
            <a:endParaRPr lang="zh-TW" altLang="en-US" sz="3600" dirty="0"/>
          </a:p>
        </p:txBody>
      </p:sp>
      <p:sp>
        <p:nvSpPr>
          <p:cNvPr id="3" name="副標題 2"/>
          <p:cNvSpPr>
            <a:spLocks noGrp="1"/>
          </p:cNvSpPr>
          <p:nvPr>
            <p:ph type="subTitle" idx="1"/>
          </p:nvPr>
        </p:nvSpPr>
        <p:spPr>
          <a:xfrm>
            <a:off x="1371600" y="4628728"/>
            <a:ext cx="6400800" cy="1752600"/>
          </a:xfrm>
        </p:spPr>
        <p:txBody>
          <a:bodyPr/>
          <a:lstStyle/>
          <a:p>
            <a:r>
              <a:rPr lang="en-US" altLang="zh-TW" dirty="0" smtClean="0"/>
              <a:t>Ting Yi Lin</a:t>
            </a:r>
            <a:endParaRPr lang="zh-TW" altLang="en-US"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1</a:t>
            </a:fld>
            <a:endParaRPr lang="zh-TW" altLang="en-US"/>
          </a:p>
        </p:txBody>
      </p:sp>
    </p:spTree>
    <p:extLst>
      <p:ext uri="{BB962C8B-B14F-4D97-AF65-F5344CB8AC3E}">
        <p14:creationId xmlns:p14="http://schemas.microsoft.com/office/powerpoint/2010/main" val="3656284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Architecture</a:t>
            </a:r>
            <a:endParaRPr lang="zh-TW" altLang="en-US" dirty="0"/>
          </a:p>
        </p:txBody>
      </p:sp>
      <p:sp>
        <p:nvSpPr>
          <p:cNvPr id="8" name="投影片編號版面配置區 7"/>
          <p:cNvSpPr>
            <a:spLocks noGrp="1"/>
          </p:cNvSpPr>
          <p:nvPr>
            <p:ph type="sldNum" sz="quarter" idx="12"/>
          </p:nvPr>
        </p:nvSpPr>
        <p:spPr/>
        <p:txBody>
          <a:bodyPr/>
          <a:lstStyle/>
          <a:p>
            <a:fld id="{CF0DA900-601A-40B3-87B3-A1972888664C}" type="slidenum">
              <a:rPr lang="zh-TW" altLang="en-US" smtClean="0"/>
              <a:t>10</a:t>
            </a:fld>
            <a:endParaRPr lang="zh-TW" altLang="en-US"/>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916832"/>
            <a:ext cx="6137426" cy="3938945"/>
          </a:xfrm>
          <a:prstGeom prst="rect">
            <a:avLst/>
          </a:prstGeom>
        </p:spPr>
      </p:pic>
    </p:spTree>
    <p:extLst>
      <p:ext uri="{BB962C8B-B14F-4D97-AF65-F5344CB8AC3E}">
        <p14:creationId xmlns:p14="http://schemas.microsoft.com/office/powerpoint/2010/main" val="763864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35696" y="1700808"/>
            <a:ext cx="2304256" cy="295232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System Execution Flow</a:t>
            </a:r>
            <a:endParaRPr lang="zh-TW" altLang="en-US" dirty="0"/>
          </a:p>
        </p:txBody>
      </p:sp>
      <p:sp>
        <p:nvSpPr>
          <p:cNvPr id="4" name="矩形 3"/>
          <p:cNvSpPr/>
          <p:nvPr/>
        </p:nvSpPr>
        <p:spPr>
          <a:xfrm>
            <a:off x="2428446" y="2132856"/>
            <a:ext cx="1118755" cy="4752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Method A</a:t>
            </a:r>
            <a:endParaRPr lang="zh-TW" altLang="en-US" dirty="0">
              <a:solidFill>
                <a:schemeClr val="tx1"/>
              </a:solidFill>
            </a:endParaRPr>
          </a:p>
        </p:txBody>
      </p:sp>
      <p:sp>
        <p:nvSpPr>
          <p:cNvPr id="5" name="矩形 4"/>
          <p:cNvSpPr/>
          <p:nvPr/>
        </p:nvSpPr>
        <p:spPr>
          <a:xfrm>
            <a:off x="2428446" y="4077072"/>
            <a:ext cx="1118755" cy="490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Method B</a:t>
            </a:r>
            <a:endParaRPr lang="zh-TW" altLang="en-US" dirty="0">
              <a:solidFill>
                <a:schemeClr val="tx1"/>
              </a:solidFill>
            </a:endParaRPr>
          </a:p>
        </p:txBody>
      </p:sp>
      <p:sp>
        <p:nvSpPr>
          <p:cNvPr id="7" name="流程圖: 決策 6"/>
          <p:cNvSpPr/>
          <p:nvPr/>
        </p:nvSpPr>
        <p:spPr>
          <a:xfrm>
            <a:off x="1953624" y="2996952"/>
            <a:ext cx="2077064" cy="648071"/>
          </a:xfrm>
          <a:prstGeom prst="flowChartDecis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Decision</a:t>
            </a:r>
            <a:endParaRPr lang="zh-TW" altLang="en-US" dirty="0">
              <a:solidFill>
                <a:schemeClr val="tx1"/>
              </a:solidFill>
            </a:endParaRPr>
          </a:p>
        </p:txBody>
      </p:sp>
      <p:sp>
        <p:nvSpPr>
          <p:cNvPr id="9" name="文字方塊 8"/>
          <p:cNvSpPr txBox="1"/>
          <p:nvPr/>
        </p:nvSpPr>
        <p:spPr>
          <a:xfrm>
            <a:off x="2164064" y="1700808"/>
            <a:ext cx="1656184" cy="369332"/>
          </a:xfrm>
          <a:prstGeom prst="rect">
            <a:avLst/>
          </a:prstGeom>
          <a:noFill/>
        </p:spPr>
        <p:txBody>
          <a:bodyPr wrap="square" rtlCol="0">
            <a:spAutoFit/>
          </a:bodyPr>
          <a:lstStyle/>
          <a:p>
            <a:pPr algn="ctr"/>
            <a:r>
              <a:rPr lang="en-US" altLang="zh-TW" dirty="0" smtClean="0"/>
              <a:t>Application </a:t>
            </a:r>
            <a:endParaRPr lang="zh-TW" altLang="en-US" dirty="0"/>
          </a:p>
        </p:txBody>
      </p:sp>
      <p:cxnSp>
        <p:nvCxnSpPr>
          <p:cNvPr id="11" name="直線單箭頭接點 10"/>
          <p:cNvCxnSpPr>
            <a:stCxn id="4" idx="2"/>
            <a:endCxn id="7" idx="0"/>
          </p:cNvCxnSpPr>
          <p:nvPr/>
        </p:nvCxnSpPr>
        <p:spPr>
          <a:xfrm>
            <a:off x="2987824" y="2608088"/>
            <a:ext cx="4332" cy="3888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直線單箭頭接點 13"/>
          <p:cNvCxnSpPr>
            <a:stCxn id="7" idx="2"/>
            <a:endCxn id="5" idx="0"/>
          </p:cNvCxnSpPr>
          <p:nvPr/>
        </p:nvCxnSpPr>
        <p:spPr>
          <a:xfrm flipH="1">
            <a:off x="2987824" y="3645023"/>
            <a:ext cx="4332" cy="4320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文字方塊 14"/>
          <p:cNvSpPr txBox="1"/>
          <p:nvPr/>
        </p:nvSpPr>
        <p:spPr>
          <a:xfrm>
            <a:off x="2519772" y="3645024"/>
            <a:ext cx="468052" cy="369332"/>
          </a:xfrm>
          <a:prstGeom prst="rect">
            <a:avLst/>
          </a:prstGeom>
          <a:noFill/>
        </p:spPr>
        <p:txBody>
          <a:bodyPr wrap="square" rtlCol="0">
            <a:spAutoFit/>
          </a:bodyPr>
          <a:lstStyle/>
          <a:p>
            <a:pPr algn="ctr"/>
            <a:r>
              <a:rPr lang="en-US" altLang="zh-TW" dirty="0" smtClean="0">
                <a:solidFill>
                  <a:srgbClr val="C00000"/>
                </a:solidFill>
              </a:rPr>
              <a:t>No</a:t>
            </a:r>
            <a:r>
              <a:rPr lang="en-US" altLang="zh-TW" dirty="0" smtClean="0"/>
              <a:t> </a:t>
            </a:r>
            <a:endParaRPr lang="zh-TW" altLang="en-US" dirty="0"/>
          </a:p>
        </p:txBody>
      </p:sp>
      <p:sp>
        <p:nvSpPr>
          <p:cNvPr id="29" name="矩形 28"/>
          <p:cNvSpPr/>
          <p:nvPr/>
        </p:nvSpPr>
        <p:spPr>
          <a:xfrm>
            <a:off x="5076056" y="2685714"/>
            <a:ext cx="1296144" cy="96860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a:stCxn id="7" idx="3"/>
            <a:endCxn id="34" idx="1"/>
          </p:cNvCxnSpPr>
          <p:nvPr/>
        </p:nvCxnSpPr>
        <p:spPr>
          <a:xfrm>
            <a:off x="4030688" y="3320988"/>
            <a:ext cx="11340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文字方塊 31"/>
          <p:cNvSpPr txBox="1"/>
          <p:nvPr/>
        </p:nvSpPr>
        <p:spPr>
          <a:xfrm>
            <a:off x="5112060" y="2685714"/>
            <a:ext cx="1224136" cy="369332"/>
          </a:xfrm>
          <a:prstGeom prst="rect">
            <a:avLst/>
          </a:prstGeom>
          <a:noFill/>
        </p:spPr>
        <p:txBody>
          <a:bodyPr wrap="square" rtlCol="0">
            <a:spAutoFit/>
          </a:bodyPr>
          <a:lstStyle/>
          <a:p>
            <a:pPr algn="ctr"/>
            <a:r>
              <a:rPr lang="en-US" altLang="zh-TW" dirty="0" smtClean="0"/>
              <a:t>Cloud</a:t>
            </a:r>
            <a:endParaRPr lang="zh-TW" altLang="en-US" dirty="0"/>
          </a:p>
        </p:txBody>
      </p:sp>
      <p:sp>
        <p:nvSpPr>
          <p:cNvPr id="34" name="矩形 33"/>
          <p:cNvSpPr/>
          <p:nvPr/>
        </p:nvSpPr>
        <p:spPr>
          <a:xfrm>
            <a:off x="5164750" y="3075758"/>
            <a:ext cx="1118755" cy="490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Method B</a:t>
            </a:r>
            <a:endParaRPr lang="zh-TW" altLang="en-US" dirty="0">
              <a:solidFill>
                <a:schemeClr val="tx1"/>
              </a:solidFill>
            </a:endParaRPr>
          </a:p>
        </p:txBody>
      </p:sp>
      <p:sp>
        <p:nvSpPr>
          <p:cNvPr id="37" name="文字方塊 36"/>
          <p:cNvSpPr txBox="1"/>
          <p:nvPr/>
        </p:nvSpPr>
        <p:spPr>
          <a:xfrm>
            <a:off x="4283968" y="3356992"/>
            <a:ext cx="504056" cy="369332"/>
          </a:xfrm>
          <a:prstGeom prst="rect">
            <a:avLst/>
          </a:prstGeom>
          <a:noFill/>
        </p:spPr>
        <p:txBody>
          <a:bodyPr wrap="square" rtlCol="0">
            <a:spAutoFit/>
          </a:bodyPr>
          <a:lstStyle/>
          <a:p>
            <a:r>
              <a:rPr lang="en-US" altLang="zh-TW" dirty="0" smtClean="0">
                <a:solidFill>
                  <a:srgbClr val="C00000"/>
                </a:solidFill>
              </a:rPr>
              <a:t>Yes</a:t>
            </a:r>
            <a:endParaRPr lang="zh-TW" altLang="en-US" dirty="0">
              <a:solidFill>
                <a:srgbClr val="C00000"/>
              </a:solidFill>
            </a:endParaRPr>
          </a:p>
        </p:txBody>
      </p:sp>
      <p:sp>
        <p:nvSpPr>
          <p:cNvPr id="38" name="流程圖: 磁碟 37"/>
          <p:cNvSpPr/>
          <p:nvPr/>
        </p:nvSpPr>
        <p:spPr>
          <a:xfrm>
            <a:off x="4181020" y="5434528"/>
            <a:ext cx="1728192"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D</a:t>
            </a:r>
            <a:r>
              <a:rPr lang="en-US" altLang="zh-TW" dirty="0" smtClean="0">
                <a:solidFill>
                  <a:schemeClr val="tx1"/>
                </a:solidFill>
              </a:rPr>
              <a:t>atabase</a:t>
            </a:r>
            <a:endParaRPr lang="zh-TW" altLang="en-US" dirty="0">
              <a:solidFill>
                <a:schemeClr val="tx1"/>
              </a:solidFill>
            </a:endParaRPr>
          </a:p>
        </p:txBody>
      </p:sp>
      <p:cxnSp>
        <p:nvCxnSpPr>
          <p:cNvPr id="41" name="直線單箭頭接點 40"/>
          <p:cNvCxnSpPr/>
          <p:nvPr/>
        </p:nvCxnSpPr>
        <p:spPr>
          <a:xfrm>
            <a:off x="2987823" y="4725144"/>
            <a:ext cx="1152129"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直線單箭頭接點 42"/>
          <p:cNvCxnSpPr/>
          <p:nvPr/>
        </p:nvCxnSpPr>
        <p:spPr>
          <a:xfrm flipH="1">
            <a:off x="5508104" y="3726324"/>
            <a:ext cx="216024" cy="1574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6" name="文字方塊 45"/>
          <p:cNvSpPr txBox="1"/>
          <p:nvPr/>
        </p:nvSpPr>
        <p:spPr>
          <a:xfrm>
            <a:off x="2157565" y="5013176"/>
            <a:ext cx="1389636" cy="584775"/>
          </a:xfrm>
          <a:prstGeom prst="rect">
            <a:avLst/>
          </a:prstGeom>
          <a:noFill/>
        </p:spPr>
        <p:txBody>
          <a:bodyPr wrap="square" rtlCol="0">
            <a:spAutoFit/>
          </a:bodyPr>
          <a:lstStyle/>
          <a:p>
            <a:r>
              <a:rPr lang="en-US" altLang="zh-TW" sz="1600" dirty="0" smtClean="0"/>
              <a:t>Store the local execution cost </a:t>
            </a:r>
            <a:endParaRPr lang="zh-TW" altLang="en-US" sz="1600" dirty="0"/>
          </a:p>
        </p:txBody>
      </p:sp>
      <p:sp>
        <p:nvSpPr>
          <p:cNvPr id="47" name="文字方塊 46"/>
          <p:cNvSpPr txBox="1"/>
          <p:nvPr/>
        </p:nvSpPr>
        <p:spPr>
          <a:xfrm>
            <a:off x="5724128" y="4275144"/>
            <a:ext cx="1660517" cy="584775"/>
          </a:xfrm>
          <a:prstGeom prst="rect">
            <a:avLst/>
          </a:prstGeom>
          <a:noFill/>
        </p:spPr>
        <p:txBody>
          <a:bodyPr wrap="square" rtlCol="0">
            <a:spAutoFit/>
          </a:bodyPr>
          <a:lstStyle/>
          <a:p>
            <a:r>
              <a:rPr lang="en-US" altLang="zh-TW" sz="1600" dirty="0" smtClean="0"/>
              <a:t>Store the cloud execution cost </a:t>
            </a:r>
            <a:endParaRPr lang="zh-TW" altLang="en-US" sz="1600" dirty="0"/>
          </a:p>
        </p:txBody>
      </p:sp>
      <p:sp>
        <p:nvSpPr>
          <p:cNvPr id="3" name="投影片編號版面配置區 2"/>
          <p:cNvSpPr>
            <a:spLocks noGrp="1"/>
          </p:cNvSpPr>
          <p:nvPr>
            <p:ph type="sldNum" sz="quarter" idx="12"/>
          </p:nvPr>
        </p:nvSpPr>
        <p:spPr/>
        <p:txBody>
          <a:bodyPr/>
          <a:lstStyle/>
          <a:p>
            <a:fld id="{CF0DA900-601A-40B3-87B3-A1972888664C}" type="slidenum">
              <a:rPr lang="zh-TW" altLang="en-US" smtClean="0"/>
              <a:t>11</a:t>
            </a:fld>
            <a:endParaRPr lang="zh-TW" altLang="en-US" dirty="0"/>
          </a:p>
        </p:txBody>
      </p:sp>
    </p:spTree>
    <p:extLst>
      <p:ext uri="{BB962C8B-B14F-4D97-AF65-F5344CB8AC3E}">
        <p14:creationId xmlns:p14="http://schemas.microsoft.com/office/powerpoint/2010/main" val="2524915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Why </a:t>
            </a:r>
            <a:r>
              <a:rPr lang="en-US" altLang="zh-TW" dirty="0" smtClean="0"/>
              <a:t>We </a:t>
            </a:r>
            <a:r>
              <a:rPr lang="en-US" altLang="zh-TW" dirty="0"/>
              <a:t>N</a:t>
            </a:r>
            <a:r>
              <a:rPr lang="en-US" altLang="zh-TW" dirty="0" smtClean="0"/>
              <a:t>eed A Decision Engine?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400" dirty="0" smtClean="0"/>
                  <a:t>Offloading cannot always improve performance or reduce energy consumption</a:t>
                </a:r>
                <a:endParaRPr lang="en-US" altLang="zh-TW" sz="2000" dirty="0" smtClean="0"/>
              </a:p>
              <a:p>
                <a:pPr lvl="1"/>
                <a:r>
                  <a:rPr lang="en-US" altLang="zh-TW" sz="2000" dirty="0" smtClean="0">
                    <a:solidFill>
                      <a:srgbClr val="FF0000"/>
                    </a:solidFill>
                  </a:rPr>
                  <a:t>Transmission energy </a:t>
                </a:r>
                <a14:m>
                  <m:oMath xmlns:m="http://schemas.openxmlformats.org/officeDocument/2006/math">
                    <m:r>
                      <a:rPr lang="en-US" altLang="zh-TW" sz="2000" i="1" smtClean="0">
                        <a:solidFill>
                          <a:srgbClr val="FF0000"/>
                        </a:solidFill>
                        <a:latin typeface="Cambria Math"/>
                        <a:ea typeface="Cambria Math"/>
                      </a:rPr>
                      <m:t>&gt;</m:t>
                    </m:r>
                  </m:oMath>
                </a14:m>
                <a:r>
                  <a:rPr lang="zh-TW" altLang="en-US" sz="2000" dirty="0" smtClean="0">
                    <a:solidFill>
                      <a:srgbClr val="FF0000"/>
                    </a:solidFill>
                  </a:rPr>
                  <a:t> </a:t>
                </a:r>
                <a:r>
                  <a:rPr lang="en-US" altLang="zh-TW" sz="2000" dirty="0" smtClean="0">
                    <a:solidFill>
                      <a:srgbClr val="FF0000"/>
                    </a:solidFill>
                  </a:rPr>
                  <a:t>computation energy</a:t>
                </a:r>
              </a:p>
              <a:p>
                <a:r>
                  <a:rPr lang="en-US" altLang="zh-TW" sz="2400" dirty="0" smtClean="0"/>
                  <a:t>Many factors can affect the offloading efficiency</a:t>
                </a:r>
              </a:p>
              <a:p>
                <a:pPr lvl="1"/>
                <a:r>
                  <a:rPr lang="en-US" altLang="zh-TW" sz="2000" dirty="0" smtClean="0"/>
                  <a:t>Wireless connectivity, mobile CPU usage, etc.</a:t>
                </a:r>
              </a:p>
              <a:p>
                <a:r>
                  <a:rPr lang="en-US" altLang="zh-TW" sz="2400" dirty="0"/>
                  <a:t>We aim to minimize the energy consumption on mobile device or improve the application performance</a:t>
                </a:r>
              </a:p>
              <a:p>
                <a:pPr lvl="1"/>
                <a:r>
                  <a:rPr lang="en-US" altLang="zh-TW" sz="2000" dirty="0"/>
                  <a:t>We should carefully determine whether to </a:t>
                </a:r>
                <a:r>
                  <a:rPr lang="en-US" altLang="zh-TW" sz="2000" dirty="0" smtClean="0"/>
                  <a:t>offload</a:t>
                </a:r>
                <a:endParaRPr lang="en-US" altLang="zh-TW" sz="2400"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963" t="-10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CF0DA900-601A-40B3-87B3-A1972888664C}" type="slidenum">
              <a:rPr lang="zh-TW" altLang="en-US" smtClean="0"/>
              <a:t>12</a:t>
            </a:fld>
            <a:endParaRPr lang="zh-TW" altLang="en-US"/>
          </a:p>
        </p:txBody>
      </p:sp>
    </p:spTree>
    <p:extLst>
      <p:ext uri="{BB962C8B-B14F-4D97-AF65-F5344CB8AC3E}">
        <p14:creationId xmlns:p14="http://schemas.microsoft.com/office/powerpoint/2010/main" val="28687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Offload? Not Offload?</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The decision algorithm should </a:t>
            </a:r>
            <a:r>
              <a:rPr lang="en-US" altLang="zh-TW" sz="2400" dirty="0" smtClean="0">
                <a:solidFill>
                  <a:srgbClr val="FF0000"/>
                </a:solidFill>
              </a:rPr>
              <a:t>not introduce heavy overhead</a:t>
            </a:r>
          </a:p>
          <a:p>
            <a:r>
              <a:rPr lang="en-US" altLang="zh-TW" sz="2400" dirty="0"/>
              <a:t>We proposed the </a:t>
            </a:r>
            <a:r>
              <a:rPr lang="en-US" altLang="zh-TW" sz="2400" dirty="0">
                <a:solidFill>
                  <a:srgbClr val="FF0000"/>
                </a:solidFill>
              </a:rPr>
              <a:t>context-aware decision algorithm</a:t>
            </a:r>
            <a:r>
              <a:rPr lang="en-US" altLang="zh-TW" sz="2400" dirty="0"/>
              <a:t> to determine whether to offload the computation</a:t>
            </a:r>
          </a:p>
          <a:p>
            <a:pPr lvl="1"/>
            <a:r>
              <a:rPr lang="en-US" altLang="zh-TW" sz="2000" dirty="0"/>
              <a:t>Context is the information of </a:t>
            </a:r>
            <a:r>
              <a:rPr lang="en-US" altLang="zh-TW" sz="2000" dirty="0" smtClean="0"/>
              <a:t>user and </a:t>
            </a:r>
            <a:r>
              <a:rPr lang="en-US" altLang="zh-TW" sz="2000" dirty="0"/>
              <a:t>mobile </a:t>
            </a:r>
            <a:r>
              <a:rPr lang="en-US" altLang="zh-TW" sz="2000" dirty="0" smtClean="0"/>
              <a:t>device</a:t>
            </a:r>
            <a:endParaRPr lang="en-US" altLang="zh-TW" sz="2000" dirty="0"/>
          </a:p>
          <a:p>
            <a:pPr lvl="2"/>
            <a:r>
              <a:rPr lang="en-US" altLang="zh-TW" sz="1600" dirty="0"/>
              <a:t>CPU usage, network connectivity, etc</a:t>
            </a:r>
            <a:r>
              <a:rPr lang="en-US" altLang="zh-TW" sz="1600" dirty="0" smtClean="0"/>
              <a:t>.</a:t>
            </a:r>
          </a:p>
          <a:p>
            <a:r>
              <a:rPr lang="en-US" altLang="zh-TW" sz="2400" dirty="0" smtClean="0"/>
              <a:t>Considered context</a:t>
            </a:r>
          </a:p>
          <a:p>
            <a:pPr lvl="1"/>
            <a:r>
              <a:rPr lang="en-US" altLang="zh-TW" sz="2000" dirty="0" smtClean="0"/>
              <a:t>Signal strength</a:t>
            </a:r>
          </a:p>
          <a:p>
            <a:pPr lvl="1"/>
            <a:r>
              <a:rPr lang="en-US" altLang="zh-TW" sz="2000" dirty="0" smtClean="0"/>
              <a:t>Throughput</a:t>
            </a:r>
          </a:p>
          <a:p>
            <a:pPr lvl="1"/>
            <a:r>
              <a:rPr lang="en-US" altLang="zh-TW" sz="2000" dirty="0" smtClean="0"/>
              <a:t>Time-of-day</a:t>
            </a:r>
          </a:p>
          <a:p>
            <a:pPr lvl="1"/>
            <a:r>
              <a:rPr lang="en-US" altLang="zh-TW" sz="2000" dirty="0"/>
              <a:t>L</a:t>
            </a:r>
            <a:r>
              <a:rPr lang="en-US" altLang="zh-TW" sz="2000" dirty="0" smtClean="0"/>
              <a:t>ocation</a:t>
            </a:r>
            <a:endParaRPr lang="en-US" altLang="zh-TW" sz="2000" dirty="0"/>
          </a:p>
        </p:txBody>
      </p:sp>
      <p:sp>
        <p:nvSpPr>
          <p:cNvPr id="4" name="投影片編號版面配置區 3"/>
          <p:cNvSpPr>
            <a:spLocks noGrp="1"/>
          </p:cNvSpPr>
          <p:nvPr>
            <p:ph type="sldNum" sz="quarter" idx="12"/>
          </p:nvPr>
        </p:nvSpPr>
        <p:spPr/>
        <p:txBody>
          <a:bodyPr/>
          <a:lstStyle/>
          <a:p>
            <a:fld id="{CF0DA900-601A-40B3-87B3-A1972888664C}" type="slidenum">
              <a:rPr lang="zh-TW" altLang="en-US" smtClean="0"/>
              <a:t>13</a:t>
            </a:fld>
            <a:endParaRPr lang="zh-TW" altLang="en-US"/>
          </a:p>
        </p:txBody>
      </p:sp>
    </p:spTree>
    <p:extLst>
      <p:ext uri="{BB962C8B-B14F-4D97-AF65-F5344CB8AC3E}">
        <p14:creationId xmlns:p14="http://schemas.microsoft.com/office/powerpoint/2010/main" val="2286399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Why We </a:t>
            </a:r>
            <a:r>
              <a:rPr lang="en-US" altLang="zh-TW" dirty="0"/>
              <a:t>U</a:t>
            </a:r>
            <a:r>
              <a:rPr lang="en-US" altLang="zh-TW" dirty="0" smtClean="0"/>
              <a:t>se </a:t>
            </a:r>
            <a:r>
              <a:rPr lang="en-US" altLang="zh-TW" dirty="0"/>
              <a:t>T</a:t>
            </a:r>
            <a:r>
              <a:rPr lang="en-US" altLang="zh-TW" dirty="0" smtClean="0"/>
              <a:t>hese </a:t>
            </a:r>
            <a:r>
              <a:rPr lang="en-US" altLang="zh-TW" dirty="0"/>
              <a:t>F</a:t>
            </a:r>
            <a:r>
              <a:rPr lang="en-US" altLang="zh-TW" dirty="0" smtClean="0"/>
              <a:t>our </a:t>
            </a:r>
            <a:r>
              <a:rPr lang="en-US" altLang="zh-TW" dirty="0"/>
              <a:t>C</a:t>
            </a:r>
            <a:r>
              <a:rPr lang="en-US" altLang="zh-TW" dirty="0" smtClean="0"/>
              <a:t>ontexts?</a:t>
            </a:r>
            <a:endParaRPr lang="zh-TW" altLang="en-US" dirty="0"/>
          </a:p>
        </p:txBody>
      </p:sp>
      <p:sp>
        <p:nvSpPr>
          <p:cNvPr id="3" name="內容版面配置區 2"/>
          <p:cNvSpPr>
            <a:spLocks noGrp="1"/>
          </p:cNvSpPr>
          <p:nvPr>
            <p:ph idx="1"/>
          </p:nvPr>
        </p:nvSpPr>
        <p:spPr/>
        <p:txBody>
          <a:bodyPr/>
          <a:lstStyle/>
          <a:p>
            <a:r>
              <a:rPr lang="en-US" altLang="zh-TW" sz="2400" dirty="0"/>
              <a:t>T</a:t>
            </a:r>
            <a:r>
              <a:rPr lang="en-US" altLang="zh-TW" sz="2400" dirty="0" smtClean="0"/>
              <a:t>o predict whether </a:t>
            </a:r>
            <a:r>
              <a:rPr lang="en-US" altLang="zh-TW" sz="2400" dirty="0"/>
              <a:t>offloading has positive or negative impact </a:t>
            </a:r>
          </a:p>
          <a:p>
            <a:r>
              <a:rPr lang="en-US" altLang="zh-TW" sz="2400" dirty="0"/>
              <a:t>T</a:t>
            </a:r>
            <a:r>
              <a:rPr lang="en-US" altLang="zh-TW" sz="2400" dirty="0" smtClean="0"/>
              <a:t>o estimate the energy consumption of tasks</a:t>
            </a:r>
          </a:p>
          <a:p>
            <a:pPr lvl="1"/>
            <a:r>
              <a:rPr lang="en-US" altLang="zh-TW" sz="2000" dirty="0"/>
              <a:t>Execution energy and transmission energy</a:t>
            </a:r>
          </a:p>
          <a:p>
            <a:pPr lvl="1"/>
            <a:r>
              <a:rPr lang="en-US" altLang="zh-TW" sz="2000" dirty="0"/>
              <a:t>Throughput and signal strength can be used to model transmission </a:t>
            </a:r>
            <a:r>
              <a:rPr lang="en-US" altLang="zh-TW" sz="2000" dirty="0" smtClean="0"/>
              <a:t>energy</a:t>
            </a:r>
          </a:p>
          <a:p>
            <a:r>
              <a:rPr lang="en-US" altLang="zh-TW" sz="2400" dirty="0"/>
              <a:t>Many factors affect the offloading efficiency</a:t>
            </a:r>
          </a:p>
          <a:p>
            <a:pPr lvl="1"/>
            <a:r>
              <a:rPr lang="en-US" altLang="zh-TW" sz="2000" dirty="0"/>
              <a:t>Data size, transmission time, computation complexity, etc</a:t>
            </a:r>
            <a:r>
              <a:rPr lang="en-US" altLang="zh-TW" sz="2000" dirty="0" smtClean="0"/>
              <a:t>.</a:t>
            </a:r>
          </a:p>
          <a:p>
            <a:pPr lvl="1"/>
            <a:r>
              <a:rPr lang="en-US" altLang="zh-TW" sz="2000" dirty="0" smtClean="0"/>
              <a:t>Time-of-day </a:t>
            </a:r>
            <a:r>
              <a:rPr lang="en-US" altLang="zh-TW" sz="2000" dirty="0"/>
              <a:t>and location may imply the user behaviors and other factors</a:t>
            </a:r>
          </a:p>
          <a:p>
            <a:endParaRPr lang="en-US" altLang="zh-TW" sz="2200" dirty="0" smtClean="0"/>
          </a:p>
        </p:txBody>
      </p:sp>
      <p:sp>
        <p:nvSpPr>
          <p:cNvPr id="4" name="投影片編號版面配置區 3"/>
          <p:cNvSpPr>
            <a:spLocks noGrp="1"/>
          </p:cNvSpPr>
          <p:nvPr>
            <p:ph type="sldNum" sz="quarter" idx="12"/>
          </p:nvPr>
        </p:nvSpPr>
        <p:spPr/>
        <p:txBody>
          <a:bodyPr/>
          <a:lstStyle/>
          <a:p>
            <a:fld id="{CF0DA900-601A-40B3-87B3-A1972888664C}" type="slidenum">
              <a:rPr lang="zh-TW" altLang="en-US" smtClean="0"/>
              <a:t>14</a:t>
            </a:fld>
            <a:endParaRPr lang="zh-TW" altLang="en-US"/>
          </a:p>
        </p:txBody>
      </p:sp>
      <p:sp>
        <p:nvSpPr>
          <p:cNvPr id="18" name="矩形 17"/>
          <p:cNvSpPr/>
          <p:nvPr/>
        </p:nvSpPr>
        <p:spPr>
          <a:xfrm>
            <a:off x="692026" y="5202770"/>
            <a:ext cx="855638" cy="379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Image </a:t>
            </a:r>
            <a:r>
              <a:rPr lang="en-US" altLang="zh-TW" dirty="0" smtClean="0">
                <a:solidFill>
                  <a:schemeClr val="tx1"/>
                </a:solidFill>
              </a:rPr>
              <a:t>1</a:t>
            </a:r>
            <a:endParaRPr lang="zh-TW" altLang="en-US" dirty="0">
              <a:solidFill>
                <a:schemeClr val="tx1"/>
              </a:solidFill>
            </a:endParaRPr>
          </a:p>
        </p:txBody>
      </p:sp>
      <p:sp>
        <p:nvSpPr>
          <p:cNvPr id="19" name="矩形 18"/>
          <p:cNvSpPr/>
          <p:nvPr/>
        </p:nvSpPr>
        <p:spPr>
          <a:xfrm>
            <a:off x="692026" y="5904670"/>
            <a:ext cx="855637" cy="3211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Image 2</a:t>
            </a:r>
            <a:endParaRPr lang="zh-TW" altLang="en-US" sz="1600" dirty="0">
              <a:solidFill>
                <a:schemeClr val="tx1"/>
              </a:solidFill>
            </a:endParaRPr>
          </a:p>
        </p:txBody>
      </p:sp>
      <p:cxnSp>
        <p:nvCxnSpPr>
          <p:cNvPr id="20" name="肘形接點 19"/>
          <p:cNvCxnSpPr>
            <a:stCxn id="18" idx="3"/>
          </p:cNvCxnSpPr>
          <p:nvPr/>
        </p:nvCxnSpPr>
        <p:spPr>
          <a:xfrm>
            <a:off x="1547664" y="5392364"/>
            <a:ext cx="677453" cy="296416"/>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1" name="肘形接點 20"/>
          <p:cNvCxnSpPr>
            <a:stCxn id="19" idx="3"/>
          </p:cNvCxnSpPr>
          <p:nvPr/>
        </p:nvCxnSpPr>
        <p:spPr>
          <a:xfrm flipV="1">
            <a:off x="1547663" y="5670734"/>
            <a:ext cx="576065" cy="394520"/>
          </a:xfrm>
          <a:prstGeom prst="bentConnector3">
            <a:avLst>
              <a:gd name="adj1" fmla="val 56614"/>
            </a:avLst>
          </a:prstGeom>
        </p:spPr>
        <p:style>
          <a:lnRef idx="3">
            <a:schemeClr val="dk1"/>
          </a:lnRef>
          <a:fillRef idx="0">
            <a:schemeClr val="dk1"/>
          </a:fillRef>
          <a:effectRef idx="2">
            <a:schemeClr val="dk1"/>
          </a:effectRef>
          <a:fontRef idx="minor">
            <a:schemeClr val="tx1"/>
          </a:fontRef>
        </p:style>
      </p:cxnSp>
      <p:sp>
        <p:nvSpPr>
          <p:cNvPr id="22" name="矩形 21"/>
          <p:cNvSpPr/>
          <p:nvPr/>
        </p:nvSpPr>
        <p:spPr>
          <a:xfrm>
            <a:off x="2267744" y="5346786"/>
            <a:ext cx="1072928" cy="6839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Image Processing</a:t>
            </a:r>
            <a:endParaRPr lang="zh-TW" altLang="en-US" sz="1600" dirty="0">
              <a:solidFill>
                <a:schemeClr val="tx1"/>
              </a:solidFill>
            </a:endParaRPr>
          </a:p>
        </p:txBody>
      </p:sp>
      <p:sp>
        <p:nvSpPr>
          <p:cNvPr id="35" name="文字方塊 34"/>
          <p:cNvSpPr txBox="1"/>
          <p:nvPr/>
        </p:nvSpPr>
        <p:spPr>
          <a:xfrm>
            <a:off x="3347864" y="5274778"/>
            <a:ext cx="1368152" cy="830997"/>
          </a:xfrm>
          <a:prstGeom prst="rect">
            <a:avLst/>
          </a:prstGeom>
          <a:noFill/>
        </p:spPr>
        <p:txBody>
          <a:bodyPr wrap="square" rtlCol="0">
            <a:spAutoFit/>
          </a:bodyPr>
          <a:lstStyle/>
          <a:p>
            <a:r>
              <a:rPr lang="en-US" altLang="zh-TW" sz="1600" dirty="0" smtClean="0">
                <a:solidFill>
                  <a:srgbClr val="FF0000"/>
                </a:solidFill>
              </a:rPr>
              <a:t>The execution time can be very different</a:t>
            </a:r>
            <a:endParaRPr lang="zh-TW" altLang="en-US" sz="1600" dirty="0">
              <a:solidFill>
                <a:srgbClr val="FF0000"/>
              </a:solidFill>
            </a:endParaRPr>
          </a:p>
        </p:txBody>
      </p:sp>
      <p:sp>
        <p:nvSpPr>
          <p:cNvPr id="36" name="矩形 35"/>
          <p:cNvSpPr/>
          <p:nvPr/>
        </p:nvSpPr>
        <p:spPr>
          <a:xfrm>
            <a:off x="7365876" y="5260973"/>
            <a:ext cx="1022548" cy="66187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Energy Model</a:t>
            </a:r>
            <a:endParaRPr lang="zh-TW" altLang="en-US" sz="1600" dirty="0">
              <a:solidFill>
                <a:schemeClr val="tx1"/>
              </a:solidFill>
            </a:endParaRPr>
          </a:p>
        </p:txBody>
      </p:sp>
      <p:sp>
        <p:nvSpPr>
          <p:cNvPr id="37" name="矩形 36"/>
          <p:cNvSpPr/>
          <p:nvPr/>
        </p:nvSpPr>
        <p:spPr>
          <a:xfrm>
            <a:off x="5390024" y="5085184"/>
            <a:ext cx="1215678" cy="3791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Throughput</a:t>
            </a:r>
            <a:endParaRPr lang="zh-TW" altLang="en-US" dirty="0">
              <a:solidFill>
                <a:schemeClr val="tx1"/>
              </a:solidFill>
            </a:endParaRPr>
          </a:p>
        </p:txBody>
      </p:sp>
      <p:sp>
        <p:nvSpPr>
          <p:cNvPr id="38" name="矩形 37"/>
          <p:cNvSpPr/>
          <p:nvPr/>
        </p:nvSpPr>
        <p:spPr>
          <a:xfrm>
            <a:off x="5390024" y="5705650"/>
            <a:ext cx="1215678" cy="5024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Signal Strength</a:t>
            </a:r>
            <a:endParaRPr lang="zh-TW" altLang="en-US" dirty="0">
              <a:solidFill>
                <a:schemeClr val="tx1"/>
              </a:solidFill>
            </a:endParaRPr>
          </a:p>
        </p:txBody>
      </p:sp>
      <p:cxnSp>
        <p:nvCxnSpPr>
          <p:cNvPr id="42" name="肘形接點 41"/>
          <p:cNvCxnSpPr/>
          <p:nvPr/>
        </p:nvCxnSpPr>
        <p:spPr>
          <a:xfrm>
            <a:off x="6625174" y="5272380"/>
            <a:ext cx="677453" cy="296416"/>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43" name="肘形接點 42"/>
          <p:cNvCxnSpPr/>
          <p:nvPr/>
        </p:nvCxnSpPr>
        <p:spPr>
          <a:xfrm flipV="1">
            <a:off x="6625173" y="5581957"/>
            <a:ext cx="611123" cy="363313"/>
          </a:xfrm>
          <a:prstGeom prst="bentConnector3">
            <a:avLst>
              <a:gd name="adj1" fmla="val 54988"/>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197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Existing </a:t>
            </a:r>
            <a:r>
              <a:rPr lang="en-US" altLang="zh-TW" dirty="0"/>
              <a:t>Energy Model</a:t>
            </a:r>
            <a:endParaRPr lang="zh-TW" altLang="en-US" dirty="0"/>
          </a:p>
        </p:txBody>
      </p:sp>
      <p:sp>
        <p:nvSpPr>
          <p:cNvPr id="3" name="內容版面配置區 2"/>
          <p:cNvSpPr>
            <a:spLocks noGrp="1"/>
          </p:cNvSpPr>
          <p:nvPr>
            <p:ph idx="1"/>
          </p:nvPr>
        </p:nvSpPr>
        <p:spPr/>
        <p:txBody>
          <a:bodyPr/>
          <a:lstStyle/>
          <a:p>
            <a:r>
              <a:rPr lang="en-US" altLang="zh-TW" sz="2400" dirty="0"/>
              <a:t>Based on </a:t>
            </a:r>
            <a:r>
              <a:rPr lang="en-US" altLang="zh-TW" sz="2400" dirty="0" err="1"/>
              <a:t>PowerTutor</a:t>
            </a:r>
            <a:r>
              <a:rPr lang="en-US" altLang="zh-TW" sz="2400" baseline="30000" dirty="0"/>
              <a:t>[2</a:t>
            </a:r>
            <a:r>
              <a:rPr lang="en-US" altLang="zh-TW" sz="2400" baseline="30000" dirty="0" smtClean="0"/>
              <a:t>]</a:t>
            </a:r>
          </a:p>
          <a:p>
            <a:endParaRPr lang="en-US" altLang="zh-TW" baseline="30000" dirty="0"/>
          </a:p>
          <a:p>
            <a:endParaRPr lang="en-US" altLang="zh-TW" baseline="30000" dirty="0" smtClean="0"/>
          </a:p>
          <a:p>
            <a:endParaRPr lang="en-US" altLang="zh-TW" baseline="30000" dirty="0"/>
          </a:p>
          <a:p>
            <a:endParaRPr lang="en-US" altLang="zh-TW" baseline="30000" dirty="0" smtClean="0"/>
          </a:p>
          <a:p>
            <a:r>
              <a:rPr lang="en-US" altLang="zh-TW" sz="2400" dirty="0" smtClean="0"/>
              <a:t>The model assumes a constant power level and may lead to inaccurate estimations</a:t>
            </a:r>
          </a:p>
          <a:p>
            <a:r>
              <a:rPr lang="en-US" altLang="zh-TW" sz="2400" dirty="0" smtClean="0">
                <a:solidFill>
                  <a:srgbClr val="FF0000"/>
                </a:solidFill>
              </a:rPr>
              <a:t>We need a better model</a:t>
            </a:r>
            <a:endParaRPr lang="en-US" altLang="zh-TW" sz="2400" dirty="0">
              <a:solidFill>
                <a:srgbClr val="FF0000"/>
              </a:solidFill>
            </a:endParaRPr>
          </a:p>
          <a:p>
            <a:pPr marL="82296" indent="0">
              <a:buNone/>
            </a:pPr>
            <a:endParaRPr lang="zh-TW" altLang="en-US" dirty="0"/>
          </a:p>
        </p:txBody>
      </p:sp>
      <p:pic>
        <p:nvPicPr>
          <p:cNvPr id="4" name="Picture 2" descr="D:\document\presentation\total e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251" y="2204864"/>
            <a:ext cx="5196061" cy="311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document\presentation\communication e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778" y="2708920"/>
            <a:ext cx="2986286" cy="306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ocument\presentation\wireless energ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561" y="3140968"/>
            <a:ext cx="5687799" cy="31961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683568" y="5853102"/>
            <a:ext cx="7776864" cy="738664"/>
          </a:xfrm>
          <a:prstGeom prst="rect">
            <a:avLst/>
          </a:prstGeom>
          <a:noFill/>
        </p:spPr>
        <p:txBody>
          <a:bodyPr wrap="square" rtlCol="0">
            <a:spAutoFit/>
          </a:bodyPr>
          <a:lstStyle/>
          <a:p>
            <a:r>
              <a:rPr lang="en-US" altLang="zh-TW" sz="1400" dirty="0" smtClean="0"/>
              <a:t>[2] L</a:t>
            </a:r>
            <a:r>
              <a:rPr lang="en-US" altLang="zh-TW" sz="1400" dirty="0"/>
              <a:t>. </a:t>
            </a:r>
            <a:r>
              <a:rPr lang="en-US" altLang="zh-TW" sz="1400" dirty="0" smtClean="0"/>
              <a:t>Zhang et al. , “Accurate </a:t>
            </a:r>
            <a:r>
              <a:rPr lang="en-US" altLang="zh-TW" sz="1400" dirty="0"/>
              <a:t>online power estimation and automatic </a:t>
            </a:r>
            <a:r>
              <a:rPr lang="en-US" altLang="zh-TW" sz="1400" dirty="0" smtClean="0"/>
              <a:t>battery behavior </a:t>
            </a:r>
            <a:r>
              <a:rPr lang="en-US" altLang="zh-TW" sz="1400" dirty="0"/>
              <a:t>based power model generation for </a:t>
            </a:r>
            <a:r>
              <a:rPr lang="en-US" altLang="zh-TW" sz="1400" dirty="0" smtClean="0"/>
              <a:t>smartphones.” </a:t>
            </a:r>
            <a:r>
              <a:rPr lang="en-US" altLang="zh-TW" sz="1400" dirty="0"/>
              <a:t>In Proc. </a:t>
            </a:r>
            <a:r>
              <a:rPr lang="en-US" altLang="zh-TW" sz="1400" dirty="0" smtClean="0"/>
              <a:t>of International Conference on Hardware/Software </a:t>
            </a:r>
            <a:r>
              <a:rPr lang="en-US" altLang="zh-TW" sz="1400" dirty="0" err="1"/>
              <a:t>Codesign</a:t>
            </a:r>
            <a:r>
              <a:rPr lang="en-US" altLang="zh-TW" sz="1400" dirty="0"/>
              <a:t> and </a:t>
            </a:r>
            <a:r>
              <a:rPr lang="en-US" altLang="zh-TW" sz="1400" dirty="0" smtClean="0"/>
              <a:t>System Synthesis</a:t>
            </a:r>
            <a:r>
              <a:rPr lang="en-US" altLang="zh-TW" sz="1400" dirty="0"/>
              <a:t>, 2010.</a:t>
            </a:r>
            <a:endParaRPr lang="zh-TW" altLang="en-US" sz="1400" dirty="0"/>
          </a:p>
        </p:txBody>
      </p:sp>
      <p:sp>
        <p:nvSpPr>
          <p:cNvPr id="8" name="投影片編號版面配置區 7"/>
          <p:cNvSpPr>
            <a:spLocks noGrp="1"/>
          </p:cNvSpPr>
          <p:nvPr>
            <p:ph type="sldNum" sz="quarter" idx="12"/>
          </p:nvPr>
        </p:nvSpPr>
        <p:spPr/>
        <p:txBody>
          <a:bodyPr/>
          <a:lstStyle/>
          <a:p>
            <a:fld id="{CF0DA900-601A-40B3-87B3-A1972888664C}" type="slidenum">
              <a:rPr lang="zh-TW" altLang="en-US" smtClean="0"/>
              <a:t>15</a:t>
            </a:fld>
            <a:endParaRPr lang="zh-TW" altLang="en-US"/>
          </a:p>
        </p:txBody>
      </p:sp>
    </p:spTree>
    <p:extLst>
      <p:ext uri="{BB962C8B-B14F-4D97-AF65-F5344CB8AC3E}">
        <p14:creationId xmlns:p14="http://schemas.microsoft.com/office/powerpoint/2010/main" val="1542144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Proposed Context-Aware Energy Model</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cs typeface="Times New Roman" pitchFamily="18" charset="0"/>
              </a:rPr>
              <a:t>We measure the mobile device’s current </a:t>
            </a:r>
            <a:r>
              <a:rPr lang="en-US" altLang="zh-TW" sz="2400" dirty="0">
                <a:cs typeface="Times New Roman" pitchFamily="18" charset="0"/>
              </a:rPr>
              <a:t>flow with Agilent 66321D power meter</a:t>
            </a:r>
            <a:endParaRPr lang="en-US" altLang="zh-TW" sz="2400" dirty="0" smtClean="0">
              <a:cs typeface="Times New Roman" pitchFamily="18" charset="0"/>
            </a:endParaRPr>
          </a:p>
          <a:p>
            <a:endParaRPr lang="en-US" altLang="zh-TW" sz="2400" dirty="0">
              <a:cs typeface="Times New Roman" pitchFamily="18" charset="0"/>
            </a:endParaRPr>
          </a:p>
          <a:p>
            <a:endParaRPr lang="en-US" altLang="zh-TW" sz="2400" dirty="0" smtClean="0">
              <a:cs typeface="Times New Roman" pitchFamily="18" charset="0"/>
            </a:endParaRPr>
          </a:p>
          <a:p>
            <a:endParaRPr lang="en-US" altLang="zh-TW" sz="2400" dirty="0">
              <a:cs typeface="Times New Roman" pitchFamily="18" charset="0"/>
            </a:endParaRPr>
          </a:p>
          <a:p>
            <a:endParaRPr lang="en-US" altLang="zh-TW" sz="2400" dirty="0" smtClean="0"/>
          </a:p>
          <a:p>
            <a:r>
              <a:rPr lang="en-US" altLang="zh-TW" sz="2400" dirty="0" smtClean="0">
                <a:solidFill>
                  <a:srgbClr val="FF0000"/>
                </a:solidFill>
              </a:rPr>
              <a:t>Replace </a:t>
            </a:r>
            <a:r>
              <a:rPr lang="en-US" altLang="zh-TW" sz="2400" dirty="0">
                <a:solidFill>
                  <a:srgbClr val="FF0000"/>
                </a:solidFill>
              </a:rPr>
              <a:t>communication energy model with our </a:t>
            </a:r>
            <a:r>
              <a:rPr lang="en-US" altLang="zh-TW" sz="2400" dirty="0" smtClean="0">
                <a:solidFill>
                  <a:srgbClr val="FF0000"/>
                </a:solidFill>
              </a:rPr>
              <a:t>model</a:t>
            </a:r>
          </a:p>
          <a:p>
            <a:pPr marL="0" indent="0">
              <a:buNone/>
            </a:pPr>
            <a:endParaRPr lang="zh-TW" altLang="en-US" sz="2400" dirty="0">
              <a:cs typeface="Times New Roman" pitchFamily="18" charset="0"/>
            </a:endParaRPr>
          </a:p>
        </p:txBody>
      </p:sp>
      <p:pic>
        <p:nvPicPr>
          <p:cNvPr id="4" name="Picture 3" descr="D:\document\presentation\cur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492896"/>
            <a:ext cx="464965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document\presentation\rssi mse err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852936"/>
            <a:ext cx="3643632" cy="586717"/>
          </a:xfrm>
          <a:prstGeom prst="rect">
            <a:avLst/>
          </a:prstGeom>
          <a:noFill/>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CF0DA900-601A-40B3-87B3-A1972888664C}" type="slidenum">
              <a:rPr lang="zh-TW" altLang="en-US" smtClean="0"/>
              <a:t>16</a:t>
            </a:fld>
            <a:endParaRPr lang="zh-TW" altLang="en-US"/>
          </a:p>
        </p:txBody>
      </p:sp>
      <p:pic>
        <p:nvPicPr>
          <p:cNvPr id="7" name="Picture 5" descr="D:\document\presentation\rssi energ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710068"/>
            <a:ext cx="4385848" cy="293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document\presentation\rssi parame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6352" y="5661248"/>
            <a:ext cx="4745888" cy="572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5003763"/>
            <a:ext cx="3492925" cy="57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250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If We Only Have APK Files</a:t>
            </a:r>
            <a:endParaRPr lang="zh-TW" altLang="en-US" dirty="0"/>
          </a:p>
        </p:txBody>
      </p:sp>
      <p:sp>
        <p:nvSpPr>
          <p:cNvPr id="3" name="內容版面配置區 2"/>
          <p:cNvSpPr>
            <a:spLocks noGrp="1"/>
          </p:cNvSpPr>
          <p:nvPr>
            <p:ph idx="1"/>
          </p:nvPr>
        </p:nvSpPr>
        <p:spPr/>
        <p:txBody>
          <a:bodyPr/>
          <a:lstStyle/>
          <a:p>
            <a:r>
              <a:rPr lang="en-US" altLang="zh-TW" sz="2400" dirty="0" smtClean="0"/>
              <a:t>APK file is an install file used in Android system</a:t>
            </a:r>
          </a:p>
          <a:p>
            <a:r>
              <a:rPr lang="en-US" altLang="zh-TW" sz="2400" dirty="0" smtClean="0"/>
              <a:t>It is </a:t>
            </a:r>
            <a:r>
              <a:rPr lang="en-US" altLang="zh-TW" sz="2400" dirty="0" smtClean="0">
                <a:solidFill>
                  <a:srgbClr val="FF0000"/>
                </a:solidFill>
              </a:rPr>
              <a:t>not easy to get source code</a:t>
            </a:r>
            <a:r>
              <a:rPr lang="en-US" altLang="zh-TW" sz="2400" dirty="0" smtClean="0"/>
              <a:t> of most of the applications</a:t>
            </a:r>
          </a:p>
          <a:p>
            <a:r>
              <a:rPr lang="en-US" altLang="zh-TW" sz="2400" dirty="0"/>
              <a:t>We develop a tool to help us modifying the third-party applications to offload </a:t>
            </a:r>
            <a:r>
              <a:rPr lang="en-US" altLang="zh-TW" sz="2400" dirty="0" smtClean="0"/>
              <a:t>version</a:t>
            </a:r>
          </a:p>
          <a:p>
            <a:pPr lvl="1"/>
            <a:r>
              <a:rPr lang="en-US" altLang="zh-TW" sz="2000" dirty="0" smtClean="0"/>
              <a:t>Analyze and modify the APK files</a:t>
            </a:r>
            <a:endParaRPr lang="en-US" altLang="zh-TW" sz="2000" dirty="0"/>
          </a:p>
          <a:p>
            <a:endParaRPr lang="zh-TW" altLang="en-US" sz="2400"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17</a:t>
            </a:fld>
            <a:endParaRPr lang="zh-TW" altLang="en-US"/>
          </a:p>
        </p:txBody>
      </p:sp>
    </p:spTree>
    <p:extLst>
      <p:ext uri="{BB962C8B-B14F-4D97-AF65-F5344CB8AC3E}">
        <p14:creationId xmlns:p14="http://schemas.microsoft.com/office/powerpoint/2010/main" val="3428019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APK </a:t>
            </a:r>
            <a:r>
              <a:rPr lang="en-US" altLang="zh-TW" dirty="0"/>
              <a:t>A</a:t>
            </a:r>
            <a:r>
              <a:rPr lang="en-US" altLang="zh-TW" dirty="0" smtClean="0"/>
              <a:t>nalysis Tool Work Flow</a:t>
            </a:r>
            <a:endParaRPr lang="zh-TW" altLang="en-US" dirty="0"/>
          </a:p>
        </p:txBody>
      </p:sp>
      <p:sp>
        <p:nvSpPr>
          <p:cNvPr id="3" name="內容版面配置區 2"/>
          <p:cNvSpPr>
            <a:spLocks noGrp="1"/>
          </p:cNvSpPr>
          <p:nvPr>
            <p:ph idx="1"/>
          </p:nvPr>
        </p:nvSpPr>
        <p:spPr/>
        <p:txBody>
          <a:bodyPr/>
          <a:lstStyle/>
          <a:p>
            <a:r>
              <a:rPr lang="en-US" altLang="zh-TW" sz="2400" dirty="0" smtClean="0"/>
              <a:t>We use </a:t>
            </a:r>
            <a:r>
              <a:rPr lang="en-US" altLang="zh-TW" sz="2400" dirty="0" err="1" smtClean="0"/>
              <a:t>apktool</a:t>
            </a:r>
            <a:r>
              <a:rPr lang="en-US" altLang="zh-TW" sz="2400" dirty="0" smtClean="0"/>
              <a:t> to decompile/compile the </a:t>
            </a:r>
            <a:r>
              <a:rPr lang="en-US" altLang="zh-TW" sz="2400" dirty="0" err="1" smtClean="0"/>
              <a:t>Smali</a:t>
            </a:r>
            <a:r>
              <a:rPr lang="en-US" altLang="zh-TW" sz="2400" dirty="0" smtClean="0"/>
              <a:t> code</a:t>
            </a:r>
          </a:p>
          <a:p>
            <a:pPr lvl="1"/>
            <a:r>
              <a:rPr lang="en-US" altLang="zh-TW" sz="2000" dirty="0" err="1" smtClean="0"/>
              <a:t>Smali</a:t>
            </a:r>
            <a:r>
              <a:rPr lang="en-US" altLang="zh-TW" sz="2000" dirty="0" smtClean="0"/>
              <a:t> is the register language used in </a:t>
            </a:r>
            <a:r>
              <a:rPr lang="en-US" altLang="zh-TW" sz="2000" dirty="0" err="1" smtClean="0"/>
              <a:t>Dalvik</a:t>
            </a:r>
            <a:r>
              <a:rPr lang="en-US" altLang="zh-TW" sz="2000" dirty="0" smtClean="0"/>
              <a:t> VM</a:t>
            </a:r>
          </a:p>
          <a:p>
            <a:r>
              <a:rPr lang="en-US" altLang="zh-TW" sz="2400" dirty="0" smtClean="0"/>
              <a:t>Find methods that can be offloaded</a:t>
            </a:r>
          </a:p>
        </p:txBody>
      </p:sp>
      <p:sp>
        <p:nvSpPr>
          <p:cNvPr id="4" name="矩形 3"/>
          <p:cNvSpPr/>
          <p:nvPr/>
        </p:nvSpPr>
        <p:spPr>
          <a:xfrm>
            <a:off x="827584" y="3367432"/>
            <a:ext cx="1368152" cy="6480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Decompile the APK file</a:t>
            </a:r>
            <a:endParaRPr lang="zh-TW" altLang="en-US" dirty="0">
              <a:solidFill>
                <a:schemeClr val="tx1"/>
              </a:solidFill>
            </a:endParaRPr>
          </a:p>
        </p:txBody>
      </p:sp>
      <p:sp>
        <p:nvSpPr>
          <p:cNvPr id="5" name="矩形 4"/>
          <p:cNvSpPr/>
          <p:nvPr/>
        </p:nvSpPr>
        <p:spPr>
          <a:xfrm>
            <a:off x="3635896" y="3367225"/>
            <a:ext cx="1728192" cy="6480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Find candidate methods</a:t>
            </a:r>
            <a:endParaRPr lang="zh-TW" altLang="en-US" dirty="0">
              <a:solidFill>
                <a:schemeClr val="tx1"/>
              </a:solidFill>
            </a:endParaRPr>
          </a:p>
        </p:txBody>
      </p:sp>
      <p:cxnSp>
        <p:nvCxnSpPr>
          <p:cNvPr id="7" name="直線單箭頭接點 6"/>
          <p:cNvCxnSpPr/>
          <p:nvPr/>
        </p:nvCxnSpPr>
        <p:spPr>
          <a:xfrm>
            <a:off x="2411760" y="3691261"/>
            <a:ext cx="100811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8" name="文字方塊 7"/>
          <p:cNvSpPr txBox="1"/>
          <p:nvPr/>
        </p:nvSpPr>
        <p:spPr>
          <a:xfrm>
            <a:off x="2339752" y="3284984"/>
            <a:ext cx="1195443" cy="369332"/>
          </a:xfrm>
          <a:prstGeom prst="rect">
            <a:avLst/>
          </a:prstGeom>
          <a:noFill/>
        </p:spPr>
        <p:txBody>
          <a:bodyPr wrap="square" rtlCol="0">
            <a:spAutoFit/>
          </a:bodyPr>
          <a:lstStyle/>
          <a:p>
            <a:r>
              <a:rPr lang="en-US" altLang="zh-TW" dirty="0" err="1" smtClean="0"/>
              <a:t>Smali</a:t>
            </a:r>
            <a:r>
              <a:rPr lang="en-US" altLang="zh-TW" dirty="0" smtClean="0"/>
              <a:t> files</a:t>
            </a:r>
            <a:endParaRPr lang="zh-TW" altLang="en-US" dirty="0"/>
          </a:p>
        </p:txBody>
      </p:sp>
      <p:sp>
        <p:nvSpPr>
          <p:cNvPr id="9" name="矩形 8"/>
          <p:cNvSpPr/>
          <p:nvPr/>
        </p:nvSpPr>
        <p:spPr>
          <a:xfrm>
            <a:off x="6228184" y="3369107"/>
            <a:ext cx="1728192" cy="6480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a:t>
            </a:r>
            <a:r>
              <a:rPr lang="en-US" altLang="zh-TW" dirty="0" smtClean="0">
                <a:solidFill>
                  <a:schemeClr val="tx1"/>
                </a:solidFill>
              </a:rPr>
              <a:t>odify the target method</a:t>
            </a:r>
            <a:endParaRPr lang="zh-TW" altLang="en-US" dirty="0">
              <a:solidFill>
                <a:schemeClr val="tx1"/>
              </a:solidFill>
            </a:endParaRPr>
          </a:p>
        </p:txBody>
      </p:sp>
      <p:cxnSp>
        <p:nvCxnSpPr>
          <p:cNvPr id="10" name="直線單箭頭接點 9"/>
          <p:cNvCxnSpPr/>
          <p:nvPr/>
        </p:nvCxnSpPr>
        <p:spPr>
          <a:xfrm>
            <a:off x="5508104" y="3691261"/>
            <a:ext cx="64807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3" name="矩形 32"/>
          <p:cNvSpPr/>
          <p:nvPr/>
        </p:nvSpPr>
        <p:spPr>
          <a:xfrm>
            <a:off x="6228184" y="4878452"/>
            <a:ext cx="1728192" cy="9361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Compile the modified </a:t>
            </a:r>
            <a:r>
              <a:rPr lang="en-US" altLang="zh-TW" dirty="0" err="1" smtClean="0">
                <a:solidFill>
                  <a:schemeClr val="tx1"/>
                </a:solidFill>
              </a:rPr>
              <a:t>Smali</a:t>
            </a:r>
            <a:r>
              <a:rPr lang="en-US" altLang="zh-TW" dirty="0" smtClean="0">
                <a:solidFill>
                  <a:schemeClr val="tx1"/>
                </a:solidFill>
              </a:rPr>
              <a:t> to APK</a:t>
            </a:r>
            <a:endParaRPr lang="zh-TW" altLang="en-US" dirty="0">
              <a:solidFill>
                <a:schemeClr val="tx1"/>
              </a:solidFill>
            </a:endParaRPr>
          </a:p>
        </p:txBody>
      </p:sp>
      <p:cxnSp>
        <p:nvCxnSpPr>
          <p:cNvPr id="34" name="直線單箭頭接點 33"/>
          <p:cNvCxnSpPr/>
          <p:nvPr/>
        </p:nvCxnSpPr>
        <p:spPr>
          <a:xfrm>
            <a:off x="7092280" y="4158372"/>
            <a:ext cx="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6" name="矩形 35"/>
          <p:cNvSpPr/>
          <p:nvPr/>
        </p:nvSpPr>
        <p:spPr>
          <a:xfrm>
            <a:off x="3635896" y="4878452"/>
            <a:ext cx="1728192" cy="9361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Sign the APK file</a:t>
            </a:r>
            <a:endParaRPr lang="zh-TW" altLang="en-US" dirty="0">
              <a:solidFill>
                <a:schemeClr val="tx1"/>
              </a:solidFill>
            </a:endParaRPr>
          </a:p>
        </p:txBody>
      </p:sp>
      <p:cxnSp>
        <p:nvCxnSpPr>
          <p:cNvPr id="37" name="直線單箭頭接點 36"/>
          <p:cNvCxnSpPr/>
          <p:nvPr/>
        </p:nvCxnSpPr>
        <p:spPr>
          <a:xfrm flipH="1">
            <a:off x="5436096" y="5346504"/>
            <a:ext cx="65645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2" name="直線單箭頭接點 41"/>
          <p:cNvCxnSpPr/>
          <p:nvPr/>
        </p:nvCxnSpPr>
        <p:spPr>
          <a:xfrm flipH="1">
            <a:off x="2843808" y="5346504"/>
            <a:ext cx="65645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3" name="文字方塊 42"/>
          <p:cNvSpPr txBox="1"/>
          <p:nvPr/>
        </p:nvSpPr>
        <p:spPr>
          <a:xfrm>
            <a:off x="1347781" y="5166484"/>
            <a:ext cx="1497821" cy="369332"/>
          </a:xfrm>
          <a:prstGeom prst="rect">
            <a:avLst/>
          </a:prstGeom>
          <a:noFill/>
        </p:spPr>
        <p:txBody>
          <a:bodyPr wrap="square" rtlCol="0">
            <a:spAutoFit/>
          </a:bodyPr>
          <a:lstStyle/>
          <a:p>
            <a:r>
              <a:rPr lang="en-US" altLang="zh-TW" dirty="0" smtClean="0">
                <a:solidFill>
                  <a:srgbClr val="FF0000"/>
                </a:solidFill>
              </a:rPr>
              <a:t>Modified APK</a:t>
            </a:r>
            <a:endParaRPr lang="zh-TW" altLang="en-US" dirty="0">
              <a:solidFill>
                <a:srgbClr val="FF0000"/>
              </a:solidFill>
            </a:endParaRPr>
          </a:p>
        </p:txBody>
      </p:sp>
      <p:sp>
        <p:nvSpPr>
          <p:cNvPr id="6" name="投影片編號版面配置區 5"/>
          <p:cNvSpPr>
            <a:spLocks noGrp="1"/>
          </p:cNvSpPr>
          <p:nvPr>
            <p:ph type="sldNum" sz="quarter" idx="12"/>
          </p:nvPr>
        </p:nvSpPr>
        <p:spPr/>
        <p:txBody>
          <a:bodyPr/>
          <a:lstStyle/>
          <a:p>
            <a:fld id="{6C9FED65-D59D-4592-81C7-EC65104EC094}" type="slidenum">
              <a:rPr lang="zh-TW" altLang="en-US" smtClean="0"/>
              <a:t>18</a:t>
            </a:fld>
            <a:endParaRPr lang="zh-TW" altLang="en-US"/>
          </a:p>
        </p:txBody>
      </p:sp>
    </p:spTree>
    <p:extLst>
      <p:ext uri="{BB962C8B-B14F-4D97-AF65-F5344CB8AC3E}">
        <p14:creationId xmlns:p14="http://schemas.microsoft.com/office/powerpoint/2010/main" val="998687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Smali</a:t>
            </a:r>
            <a:r>
              <a:rPr lang="en-US" altLang="zh-TW" dirty="0" smtClean="0"/>
              <a:t> Code Example</a:t>
            </a:r>
            <a:endParaRPr lang="zh-TW" altLang="en-US"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19</a:t>
            </a:fld>
            <a:endParaRPr lang="zh-TW" altLang="en-US"/>
          </a:p>
        </p:txBody>
      </p:sp>
      <p:pic>
        <p:nvPicPr>
          <p:cNvPr id="3" name="圖片 2"/>
          <p:cNvPicPr>
            <a:picLocks noChangeAspect="1"/>
          </p:cNvPicPr>
          <p:nvPr/>
        </p:nvPicPr>
        <p:blipFill>
          <a:blip r:embed="rId2"/>
          <a:stretch>
            <a:fillRect/>
          </a:stretch>
        </p:blipFill>
        <p:spPr>
          <a:xfrm>
            <a:off x="333697" y="1212057"/>
            <a:ext cx="8486775" cy="5029200"/>
          </a:xfrm>
          <a:prstGeom prst="rect">
            <a:avLst/>
          </a:prstGeom>
        </p:spPr>
      </p:pic>
    </p:spTree>
    <p:extLst>
      <p:ext uri="{BB962C8B-B14F-4D97-AF65-F5344CB8AC3E}">
        <p14:creationId xmlns:p14="http://schemas.microsoft.com/office/powerpoint/2010/main" val="3022005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sz="2400" dirty="0">
                <a:solidFill>
                  <a:srgbClr val="FF0000"/>
                </a:solidFill>
              </a:rPr>
              <a:t>Introduction </a:t>
            </a:r>
            <a:endParaRPr lang="en-US" altLang="zh-TW" sz="2000" dirty="0"/>
          </a:p>
          <a:p>
            <a:pPr lvl="1"/>
            <a:r>
              <a:rPr lang="en-US" altLang="zh-TW" sz="2000" dirty="0"/>
              <a:t>Efficient </a:t>
            </a:r>
            <a:r>
              <a:rPr lang="en-US" altLang="zh-TW" sz="2000" dirty="0" err="1"/>
              <a:t>C</a:t>
            </a:r>
            <a:r>
              <a:rPr lang="en-US" altLang="zh-TW" sz="2000" dirty="0" err="1" smtClean="0"/>
              <a:t>rowdsensing</a:t>
            </a:r>
            <a:r>
              <a:rPr lang="en-US" altLang="zh-TW" sz="2000" dirty="0" smtClean="0"/>
              <a:t> </a:t>
            </a:r>
            <a:r>
              <a:rPr lang="en-US" altLang="zh-TW" sz="2000" dirty="0"/>
              <a:t>S</a:t>
            </a:r>
            <a:r>
              <a:rPr lang="en-US" altLang="zh-TW" sz="2000" dirty="0" smtClean="0"/>
              <a:t>ystem </a:t>
            </a:r>
            <a:r>
              <a:rPr lang="en-US" altLang="zh-TW" sz="2000" dirty="0"/>
              <a:t>W</a:t>
            </a:r>
            <a:r>
              <a:rPr lang="en-US" altLang="zh-TW" sz="2000" dirty="0" smtClean="0"/>
              <a:t>ith </a:t>
            </a:r>
            <a:r>
              <a:rPr lang="en-US" altLang="zh-TW" sz="2000" dirty="0"/>
              <a:t>O</a:t>
            </a:r>
            <a:r>
              <a:rPr lang="en-US" altLang="zh-TW" sz="2000" dirty="0" smtClean="0"/>
              <a:t>ffloading</a:t>
            </a:r>
            <a:endParaRPr lang="en-US" altLang="zh-TW" sz="2000" dirty="0"/>
          </a:p>
          <a:p>
            <a:pPr lvl="1"/>
            <a:r>
              <a:rPr lang="en-US" altLang="zh-TW" sz="2000" dirty="0"/>
              <a:t>Offloading </a:t>
            </a:r>
            <a:r>
              <a:rPr lang="en-US" altLang="zh-TW" sz="2000" dirty="0" smtClean="0"/>
              <a:t>Applications </a:t>
            </a:r>
            <a:r>
              <a:rPr lang="en-US" altLang="zh-TW" sz="2000" dirty="0"/>
              <a:t>T</a:t>
            </a:r>
            <a:r>
              <a:rPr lang="en-US" altLang="zh-TW" sz="2000" dirty="0" smtClean="0"/>
              <a:t>o </a:t>
            </a:r>
            <a:r>
              <a:rPr lang="en-US" altLang="zh-TW" sz="2000" dirty="0"/>
              <a:t>C</a:t>
            </a:r>
            <a:r>
              <a:rPr lang="en-US" altLang="zh-TW" sz="2000" dirty="0" smtClean="0"/>
              <a:t>loud</a:t>
            </a:r>
          </a:p>
          <a:p>
            <a:pPr lvl="1"/>
            <a:r>
              <a:rPr lang="en-US" altLang="zh-TW" sz="2000" dirty="0" smtClean="0"/>
              <a:t>Contributions</a:t>
            </a:r>
            <a:endParaRPr lang="en-US" altLang="zh-TW" sz="2000" dirty="0"/>
          </a:p>
          <a:p>
            <a:r>
              <a:rPr lang="en-US" altLang="zh-TW" sz="2400" dirty="0" smtClean="0"/>
              <a:t>Offloading </a:t>
            </a:r>
            <a:r>
              <a:rPr lang="en-US" altLang="zh-TW" sz="2400" dirty="0"/>
              <a:t>Applications </a:t>
            </a:r>
            <a:r>
              <a:rPr lang="en-US" altLang="zh-TW" sz="2400" dirty="0" smtClean="0"/>
              <a:t>To Cloud</a:t>
            </a:r>
            <a:endParaRPr lang="en-US" altLang="zh-TW" sz="2400" dirty="0"/>
          </a:p>
          <a:p>
            <a:pPr lvl="1"/>
            <a:r>
              <a:rPr lang="en-US" altLang="zh-TW" sz="2000" dirty="0"/>
              <a:t>Architecture</a:t>
            </a:r>
          </a:p>
          <a:p>
            <a:pPr lvl="1"/>
            <a:r>
              <a:rPr lang="en-US" altLang="zh-TW" sz="2000" dirty="0"/>
              <a:t>Problem </a:t>
            </a:r>
            <a:r>
              <a:rPr lang="en-US" altLang="zh-TW" sz="2000" dirty="0" smtClean="0"/>
              <a:t>Statement</a:t>
            </a:r>
            <a:endParaRPr lang="en-US" altLang="zh-TW" sz="2000" dirty="0"/>
          </a:p>
          <a:p>
            <a:pPr lvl="1"/>
            <a:r>
              <a:rPr lang="en-US" altLang="zh-TW" sz="2000" dirty="0"/>
              <a:t>Algorithm</a:t>
            </a:r>
          </a:p>
          <a:p>
            <a:pPr lvl="1"/>
            <a:r>
              <a:rPr lang="en-US" altLang="zh-TW" sz="2000" dirty="0"/>
              <a:t>Experiments</a:t>
            </a:r>
          </a:p>
          <a:p>
            <a:r>
              <a:rPr lang="en-US" altLang="zh-TW" sz="2400" dirty="0" smtClean="0"/>
              <a:t>Offloading </a:t>
            </a:r>
            <a:r>
              <a:rPr lang="en-US" altLang="zh-TW" sz="2400" dirty="0"/>
              <a:t>E</a:t>
            </a:r>
            <a:r>
              <a:rPr lang="en-US" altLang="zh-TW" sz="2400" dirty="0" smtClean="0"/>
              <a:t>vent </a:t>
            </a:r>
            <a:r>
              <a:rPr lang="en-US" altLang="zh-TW" sz="2400" dirty="0"/>
              <a:t>A</a:t>
            </a:r>
            <a:r>
              <a:rPr lang="en-US" altLang="zh-TW" sz="2400" dirty="0" smtClean="0"/>
              <a:t>nalysis </a:t>
            </a:r>
            <a:r>
              <a:rPr lang="en-US" altLang="zh-TW" sz="2400" dirty="0"/>
              <a:t>A</a:t>
            </a:r>
            <a:r>
              <a:rPr lang="en-US" altLang="zh-TW" sz="2400" dirty="0" smtClean="0"/>
              <a:t>lgorithms</a:t>
            </a:r>
            <a:r>
              <a:rPr lang="en-US" altLang="zh-TW" sz="2400" dirty="0"/>
              <a:t>: </a:t>
            </a:r>
            <a:r>
              <a:rPr lang="en-US" altLang="zh-TW" sz="2400" dirty="0" smtClean="0"/>
              <a:t>Using </a:t>
            </a:r>
            <a:r>
              <a:rPr lang="en-US" altLang="zh-TW" sz="2400" dirty="0" err="1" smtClean="0"/>
              <a:t>IsCrowded</a:t>
            </a:r>
            <a:r>
              <a:rPr lang="en-US" altLang="zh-TW" sz="2400" dirty="0" smtClean="0"/>
              <a:t> And </a:t>
            </a:r>
            <a:r>
              <a:rPr lang="en-US" altLang="zh-TW" sz="2400" dirty="0" err="1"/>
              <a:t>I</a:t>
            </a:r>
            <a:r>
              <a:rPr lang="en-US" altLang="zh-TW" sz="2400" dirty="0" err="1" smtClean="0"/>
              <a:t>sNoisy</a:t>
            </a:r>
            <a:r>
              <a:rPr lang="en-US" altLang="zh-TW" sz="2400" dirty="0" smtClean="0"/>
              <a:t> </a:t>
            </a:r>
            <a:r>
              <a:rPr lang="en-US" altLang="zh-TW" sz="2400" dirty="0"/>
              <a:t>A</a:t>
            </a:r>
            <a:r>
              <a:rPr lang="en-US" altLang="zh-TW" sz="2400" dirty="0" smtClean="0"/>
              <a:t>s Case </a:t>
            </a:r>
            <a:r>
              <a:rPr lang="en-US" altLang="zh-TW" sz="2400" dirty="0"/>
              <a:t>S</a:t>
            </a:r>
            <a:r>
              <a:rPr lang="en-US" altLang="zh-TW" sz="2400" dirty="0" smtClean="0"/>
              <a:t>tudies </a:t>
            </a:r>
            <a:endParaRPr lang="en-US" altLang="zh-TW" sz="2000" dirty="0"/>
          </a:p>
          <a:p>
            <a:pPr lvl="1"/>
            <a:r>
              <a:rPr lang="en-US" altLang="zh-TW" sz="2000" dirty="0"/>
              <a:t>Implementation</a:t>
            </a:r>
          </a:p>
          <a:p>
            <a:pPr lvl="1"/>
            <a:r>
              <a:rPr lang="en-US" altLang="zh-TW" sz="2000" dirty="0"/>
              <a:t>Case S</a:t>
            </a:r>
            <a:r>
              <a:rPr lang="en-US" altLang="zh-TW" sz="2000" dirty="0" smtClean="0"/>
              <a:t>tudies</a:t>
            </a:r>
            <a:endParaRPr lang="en-US" altLang="zh-TW" sz="2000" dirty="0"/>
          </a:p>
          <a:p>
            <a:pPr lvl="1"/>
            <a:r>
              <a:rPr lang="en-US" altLang="zh-TW" sz="2000" dirty="0"/>
              <a:t>Evaluations</a:t>
            </a:r>
          </a:p>
          <a:p>
            <a:r>
              <a:rPr lang="en-US" altLang="zh-TW" sz="2400" dirty="0" smtClean="0"/>
              <a:t>Conclusion And Future Work</a:t>
            </a:r>
            <a:endParaRPr lang="en-US" altLang="zh-TW" sz="2400"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2</a:t>
            </a:fld>
            <a:endParaRPr lang="zh-TW" altLang="en-US"/>
          </a:p>
        </p:txBody>
      </p:sp>
    </p:spTree>
    <p:extLst>
      <p:ext uri="{BB962C8B-B14F-4D97-AF65-F5344CB8AC3E}">
        <p14:creationId xmlns:p14="http://schemas.microsoft.com/office/powerpoint/2010/main" val="2615055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Context-Aware Decision Algorithm</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Q(T, L) : query database with time T and location L for previous execution cost</a:t>
            </a:r>
          </a:p>
          <a:p>
            <a:pPr lvl="1"/>
            <a:r>
              <a:rPr lang="en-US" altLang="zh-TW" sz="2000" dirty="0" smtClean="0"/>
              <a:t>Cost can be </a:t>
            </a:r>
            <a:r>
              <a:rPr lang="en-US" altLang="zh-TW" sz="2000" dirty="0" smtClean="0">
                <a:solidFill>
                  <a:srgbClr val="FF0000"/>
                </a:solidFill>
              </a:rPr>
              <a:t>execution time</a:t>
            </a:r>
            <a:r>
              <a:rPr lang="en-US" altLang="zh-TW" sz="2000" dirty="0" smtClean="0"/>
              <a:t> or </a:t>
            </a:r>
            <a:r>
              <a:rPr lang="en-US" altLang="zh-TW" sz="2000" dirty="0" smtClean="0">
                <a:solidFill>
                  <a:srgbClr val="FF0000"/>
                </a:solidFill>
              </a:rPr>
              <a:t>energy consumption</a:t>
            </a:r>
            <a:endParaRPr lang="zh-TW" altLang="en-US" sz="2000" dirty="0">
              <a:solidFill>
                <a:srgbClr val="FF0000"/>
              </a:solidFill>
            </a:endParaRPr>
          </a:p>
        </p:txBody>
      </p:sp>
      <p:sp>
        <p:nvSpPr>
          <p:cNvPr id="5" name="橢圓 4"/>
          <p:cNvSpPr/>
          <p:nvPr/>
        </p:nvSpPr>
        <p:spPr>
          <a:xfrm>
            <a:off x="755576" y="3077671"/>
            <a:ext cx="1656184" cy="100811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Q(T, L) for cloud and local</a:t>
            </a:r>
            <a:endParaRPr lang="zh-TW" altLang="en-US" dirty="0">
              <a:solidFill>
                <a:schemeClr val="tx1"/>
              </a:solidFill>
            </a:endParaRPr>
          </a:p>
        </p:txBody>
      </p:sp>
      <p:cxnSp>
        <p:nvCxnSpPr>
          <p:cNvPr id="33" name="直線單箭頭接點 32"/>
          <p:cNvCxnSpPr/>
          <p:nvPr/>
        </p:nvCxnSpPr>
        <p:spPr>
          <a:xfrm>
            <a:off x="2565564" y="3581727"/>
            <a:ext cx="15023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橢圓 33"/>
          <p:cNvSpPr/>
          <p:nvPr/>
        </p:nvSpPr>
        <p:spPr>
          <a:xfrm>
            <a:off x="4124903" y="3077671"/>
            <a:ext cx="1656184" cy="100811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Q(null, L) for local/ cloud</a:t>
            </a:r>
            <a:endParaRPr lang="zh-TW" altLang="en-US" dirty="0">
              <a:solidFill>
                <a:schemeClr val="tx1"/>
              </a:solidFill>
            </a:endParaRPr>
          </a:p>
        </p:txBody>
      </p:sp>
      <p:sp>
        <p:nvSpPr>
          <p:cNvPr id="35" name="文字方塊 34"/>
          <p:cNvSpPr txBox="1"/>
          <p:nvPr/>
        </p:nvSpPr>
        <p:spPr>
          <a:xfrm>
            <a:off x="2591780" y="2924944"/>
            <a:ext cx="1332148" cy="584775"/>
          </a:xfrm>
          <a:prstGeom prst="rect">
            <a:avLst/>
          </a:prstGeom>
          <a:noFill/>
        </p:spPr>
        <p:txBody>
          <a:bodyPr wrap="square" rtlCol="0">
            <a:spAutoFit/>
          </a:bodyPr>
          <a:lstStyle/>
          <a:p>
            <a:r>
              <a:rPr lang="en-US" altLang="zh-TW" sz="1600" dirty="0" smtClean="0"/>
              <a:t>If cloud/ local has no record</a:t>
            </a:r>
            <a:endParaRPr lang="zh-TW" altLang="en-US" sz="1600" dirty="0"/>
          </a:p>
        </p:txBody>
      </p:sp>
      <p:cxnSp>
        <p:nvCxnSpPr>
          <p:cNvPr id="38" name="直線單箭頭接點 37"/>
          <p:cNvCxnSpPr/>
          <p:nvPr/>
        </p:nvCxnSpPr>
        <p:spPr>
          <a:xfrm>
            <a:off x="1911884" y="4186302"/>
            <a:ext cx="2876140" cy="9708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文字方塊 39"/>
          <p:cNvSpPr txBox="1"/>
          <p:nvPr/>
        </p:nvSpPr>
        <p:spPr>
          <a:xfrm>
            <a:off x="382565" y="4332765"/>
            <a:ext cx="1244516" cy="584775"/>
          </a:xfrm>
          <a:prstGeom prst="rect">
            <a:avLst/>
          </a:prstGeom>
          <a:noFill/>
        </p:spPr>
        <p:txBody>
          <a:bodyPr wrap="square" rtlCol="0">
            <a:spAutoFit/>
          </a:bodyPr>
          <a:lstStyle/>
          <a:p>
            <a:r>
              <a:rPr lang="en-US" altLang="zh-TW" sz="1600" dirty="0" smtClean="0"/>
              <a:t>Do not have record</a:t>
            </a:r>
            <a:endParaRPr lang="zh-TW" altLang="en-US" sz="1600" dirty="0"/>
          </a:p>
        </p:txBody>
      </p:sp>
      <p:cxnSp>
        <p:nvCxnSpPr>
          <p:cNvPr id="41" name="直線單箭頭接點 40"/>
          <p:cNvCxnSpPr/>
          <p:nvPr/>
        </p:nvCxnSpPr>
        <p:spPr>
          <a:xfrm flipH="1">
            <a:off x="4952995" y="4229799"/>
            <a:ext cx="10034" cy="9273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橢圓 41"/>
          <p:cNvSpPr/>
          <p:nvPr/>
        </p:nvSpPr>
        <p:spPr>
          <a:xfrm>
            <a:off x="4067944" y="5301208"/>
            <a:ext cx="1790167" cy="100811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Execute on cloud/local</a:t>
            </a:r>
            <a:endParaRPr lang="zh-TW" altLang="en-US" dirty="0">
              <a:solidFill>
                <a:schemeClr val="tx1"/>
              </a:solidFill>
            </a:endParaRPr>
          </a:p>
        </p:txBody>
      </p:sp>
      <p:sp>
        <p:nvSpPr>
          <p:cNvPr id="44" name="文字方塊 43"/>
          <p:cNvSpPr txBox="1"/>
          <p:nvPr/>
        </p:nvSpPr>
        <p:spPr>
          <a:xfrm>
            <a:off x="5796136" y="2924944"/>
            <a:ext cx="1656184" cy="584775"/>
          </a:xfrm>
          <a:prstGeom prst="rect">
            <a:avLst/>
          </a:prstGeom>
          <a:noFill/>
        </p:spPr>
        <p:txBody>
          <a:bodyPr wrap="square" rtlCol="0">
            <a:spAutoFit/>
          </a:bodyPr>
          <a:lstStyle/>
          <a:p>
            <a:r>
              <a:rPr lang="en-US" altLang="zh-TW" sz="1600" dirty="0" smtClean="0"/>
              <a:t>If cloud/ local still has no record</a:t>
            </a:r>
            <a:endParaRPr lang="zh-TW" altLang="en-US" sz="1600" dirty="0"/>
          </a:p>
        </p:txBody>
      </p:sp>
      <p:sp>
        <p:nvSpPr>
          <p:cNvPr id="4" name="投影片編號版面配置區 3"/>
          <p:cNvSpPr>
            <a:spLocks noGrp="1"/>
          </p:cNvSpPr>
          <p:nvPr>
            <p:ph type="sldNum" sz="quarter" idx="12"/>
          </p:nvPr>
        </p:nvSpPr>
        <p:spPr/>
        <p:txBody>
          <a:bodyPr/>
          <a:lstStyle/>
          <a:p>
            <a:fld id="{CF0DA900-601A-40B3-87B3-A1972888664C}" type="slidenum">
              <a:rPr lang="zh-TW" altLang="en-US" smtClean="0"/>
              <a:t>20</a:t>
            </a:fld>
            <a:endParaRPr lang="zh-TW" altLang="en-US"/>
          </a:p>
        </p:txBody>
      </p:sp>
      <p:sp>
        <p:nvSpPr>
          <p:cNvPr id="15" name="橢圓 14"/>
          <p:cNvSpPr/>
          <p:nvPr/>
        </p:nvSpPr>
        <p:spPr>
          <a:xfrm>
            <a:off x="7164288" y="3077671"/>
            <a:ext cx="1790167" cy="100811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Try to execute on cloud/ local</a:t>
            </a:r>
            <a:endParaRPr lang="zh-TW" altLang="en-US" dirty="0">
              <a:solidFill>
                <a:schemeClr val="tx1"/>
              </a:solidFill>
            </a:endParaRPr>
          </a:p>
        </p:txBody>
      </p:sp>
      <p:cxnSp>
        <p:nvCxnSpPr>
          <p:cNvPr id="17" name="直線單箭頭接點 16"/>
          <p:cNvCxnSpPr/>
          <p:nvPr/>
        </p:nvCxnSpPr>
        <p:spPr>
          <a:xfrm>
            <a:off x="5858111" y="3581727"/>
            <a:ext cx="123416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文字方塊 20"/>
          <p:cNvSpPr txBox="1"/>
          <p:nvPr/>
        </p:nvSpPr>
        <p:spPr>
          <a:xfrm>
            <a:off x="5041623" y="4360747"/>
            <a:ext cx="2626721" cy="584775"/>
          </a:xfrm>
          <a:prstGeom prst="rect">
            <a:avLst/>
          </a:prstGeom>
          <a:noFill/>
        </p:spPr>
        <p:txBody>
          <a:bodyPr wrap="square" rtlCol="0">
            <a:spAutoFit/>
          </a:bodyPr>
          <a:lstStyle/>
          <a:p>
            <a:r>
              <a:rPr lang="en-US" altLang="zh-TW" sz="1600" dirty="0" smtClean="0"/>
              <a:t>Compare the cost of cloud and local</a:t>
            </a:r>
            <a:endParaRPr lang="zh-TW" altLang="en-US" sz="1600" dirty="0"/>
          </a:p>
        </p:txBody>
      </p:sp>
      <p:sp>
        <p:nvSpPr>
          <p:cNvPr id="19" name="橢圓 18"/>
          <p:cNvSpPr/>
          <p:nvPr/>
        </p:nvSpPr>
        <p:spPr>
          <a:xfrm>
            <a:off x="755576" y="5301208"/>
            <a:ext cx="1656184" cy="100811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Try to execute on cloud </a:t>
            </a:r>
            <a:endParaRPr lang="zh-TW" altLang="en-US" dirty="0">
              <a:solidFill>
                <a:schemeClr val="tx1"/>
              </a:solidFill>
            </a:endParaRPr>
          </a:p>
        </p:txBody>
      </p:sp>
      <p:cxnSp>
        <p:nvCxnSpPr>
          <p:cNvPr id="27" name="直線單箭頭接點 26"/>
          <p:cNvCxnSpPr/>
          <p:nvPr/>
        </p:nvCxnSpPr>
        <p:spPr>
          <a:xfrm>
            <a:off x="1578234" y="4208050"/>
            <a:ext cx="5434" cy="9491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1427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 Setup</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HTC one X (client) and android X86 (server)</a:t>
            </a:r>
          </a:p>
          <a:p>
            <a:r>
              <a:rPr lang="en-US" altLang="zh-TW" sz="2400" dirty="0" smtClean="0"/>
              <a:t>We recruit 5 users to use the client in a week</a:t>
            </a:r>
            <a:endParaRPr lang="en-US" altLang="zh-TW" sz="2400" dirty="0"/>
          </a:p>
          <a:p>
            <a:endParaRPr lang="en-US" altLang="zh-TW" sz="2400" dirty="0" smtClean="0"/>
          </a:p>
          <a:p>
            <a:endParaRPr lang="en-US" altLang="zh-TW" sz="2400" dirty="0"/>
          </a:p>
          <a:p>
            <a:endParaRPr lang="en-US" altLang="zh-TW" sz="2400" dirty="0" smtClean="0"/>
          </a:p>
          <a:p>
            <a:r>
              <a:rPr lang="en-US" altLang="zh-TW" sz="2400" dirty="0" smtClean="0"/>
              <a:t>HCBS: image transfer and face detection</a:t>
            </a:r>
          </a:p>
          <a:p>
            <a:r>
              <a:rPr lang="en-US" altLang="zh-TW" sz="2400" dirty="0" smtClean="0"/>
              <a:t>LCBS: image transfer and color-space conversion</a:t>
            </a:r>
          </a:p>
          <a:p>
            <a:r>
              <a:rPr lang="en-US" altLang="zh-TW" sz="2400" dirty="0" smtClean="0"/>
              <a:t>HCSS: nested for-loops</a:t>
            </a:r>
          </a:p>
          <a:p>
            <a:r>
              <a:rPr lang="en-US" altLang="zh-TW" sz="2400" dirty="0" smtClean="0"/>
              <a:t>LCSS: simple for-loop</a:t>
            </a:r>
          </a:p>
          <a:p>
            <a:r>
              <a:rPr lang="en-US" altLang="zh-TW" sz="2400" dirty="0" smtClean="0"/>
              <a:t>Prediction accuracy, performance gain, overhead</a:t>
            </a:r>
            <a:endParaRPr lang="zh-TW" altLang="en-US" sz="2400" dirty="0"/>
          </a:p>
        </p:txBody>
      </p:sp>
      <p:pic>
        <p:nvPicPr>
          <p:cNvPr id="5122" name="Picture 2" descr="D:\document\presentation\application cl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80928"/>
            <a:ext cx="5760640" cy="820419"/>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CF0DA900-601A-40B3-87B3-A1972888664C}" type="slidenum">
              <a:rPr lang="zh-TW" altLang="en-US" smtClean="0"/>
              <a:t>21</a:t>
            </a:fld>
            <a:endParaRPr lang="zh-TW" altLang="en-US"/>
          </a:p>
        </p:txBody>
      </p:sp>
    </p:spTree>
    <p:extLst>
      <p:ext uri="{BB962C8B-B14F-4D97-AF65-F5344CB8AC3E}">
        <p14:creationId xmlns:p14="http://schemas.microsoft.com/office/powerpoint/2010/main" val="1887136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Decision Accuracy</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Take out the first two rounds which are considered as training rounds</a:t>
            </a:r>
          </a:p>
          <a:p>
            <a:r>
              <a:rPr lang="en-US" altLang="zh-TW" sz="2400" dirty="0" smtClean="0"/>
              <a:t>At least 80% across all users</a:t>
            </a:r>
            <a:endParaRPr lang="zh-TW" altLang="en-US" sz="2400" dirty="0"/>
          </a:p>
        </p:txBody>
      </p:sp>
      <p:pic>
        <p:nvPicPr>
          <p:cNvPr id="4" name="Picture 2" descr="D:\document\presentation\accura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5279892" cy="3693690"/>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CF0DA900-601A-40B3-87B3-A1972888664C}" type="slidenum">
              <a:rPr lang="zh-TW" altLang="en-US" smtClean="0"/>
              <a:t>22</a:t>
            </a:fld>
            <a:endParaRPr lang="zh-TW" altLang="en-US"/>
          </a:p>
        </p:txBody>
      </p:sp>
      <p:cxnSp>
        <p:nvCxnSpPr>
          <p:cNvPr id="7" name="直線接點 6"/>
          <p:cNvCxnSpPr/>
          <p:nvPr/>
        </p:nvCxnSpPr>
        <p:spPr>
          <a:xfrm>
            <a:off x="3131840" y="4005064"/>
            <a:ext cx="52565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直線單箭頭接點 9"/>
          <p:cNvCxnSpPr/>
          <p:nvPr/>
        </p:nvCxnSpPr>
        <p:spPr>
          <a:xfrm flipV="1">
            <a:off x="7884368" y="3501008"/>
            <a:ext cx="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文字方塊 10"/>
          <p:cNvSpPr txBox="1"/>
          <p:nvPr/>
        </p:nvSpPr>
        <p:spPr>
          <a:xfrm>
            <a:off x="7538020" y="2924944"/>
            <a:ext cx="1403648" cy="369332"/>
          </a:xfrm>
          <a:prstGeom prst="rect">
            <a:avLst/>
          </a:prstGeom>
          <a:noFill/>
        </p:spPr>
        <p:txBody>
          <a:bodyPr wrap="square" rtlCol="0">
            <a:spAutoFit/>
          </a:bodyPr>
          <a:lstStyle/>
          <a:p>
            <a:r>
              <a:rPr lang="en-US" altLang="zh-TW" dirty="0" smtClean="0">
                <a:solidFill>
                  <a:srgbClr val="FF0000"/>
                </a:solidFill>
              </a:rPr>
              <a:t>At least 80%</a:t>
            </a:r>
            <a:endParaRPr lang="zh-TW" altLang="en-US" dirty="0">
              <a:solidFill>
                <a:srgbClr val="FF0000"/>
              </a:solidFill>
            </a:endParaRPr>
          </a:p>
        </p:txBody>
      </p:sp>
    </p:spTree>
    <p:extLst>
      <p:ext uri="{BB962C8B-B14F-4D97-AF65-F5344CB8AC3E}">
        <p14:creationId xmlns:p14="http://schemas.microsoft.com/office/powerpoint/2010/main" val="136759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Gain</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Most of the executions benefit from cloud executions, and our CADA algorithm successfully identifies the few executions which cannot benefit from cloud</a:t>
            </a:r>
            <a:endParaRPr lang="zh-TW" altLang="en-US" sz="2400" dirty="0"/>
          </a:p>
        </p:txBody>
      </p:sp>
      <p:pic>
        <p:nvPicPr>
          <p:cNvPr id="6147" name="Picture 3" descr="D:\document\presentation\perform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3888432" cy="28402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ocument\presentation\e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431" y="3068960"/>
            <a:ext cx="3891521" cy="281569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475656" y="5949280"/>
            <a:ext cx="2664296" cy="369332"/>
          </a:xfrm>
          <a:prstGeom prst="rect">
            <a:avLst/>
          </a:prstGeom>
          <a:noFill/>
        </p:spPr>
        <p:txBody>
          <a:bodyPr wrap="square" rtlCol="0">
            <a:spAutoFit/>
          </a:bodyPr>
          <a:lstStyle/>
          <a:p>
            <a:pPr algn="ctr"/>
            <a:r>
              <a:rPr lang="en-US" altLang="zh-TW" dirty="0" smtClean="0"/>
              <a:t>Time improvement</a:t>
            </a:r>
            <a:endParaRPr lang="zh-TW" altLang="en-US" dirty="0"/>
          </a:p>
        </p:txBody>
      </p:sp>
      <p:sp>
        <p:nvSpPr>
          <p:cNvPr id="7" name="文字方塊 6"/>
          <p:cNvSpPr txBox="1"/>
          <p:nvPr/>
        </p:nvSpPr>
        <p:spPr>
          <a:xfrm>
            <a:off x="5580112" y="5955636"/>
            <a:ext cx="2664296" cy="369332"/>
          </a:xfrm>
          <a:prstGeom prst="rect">
            <a:avLst/>
          </a:prstGeom>
          <a:noFill/>
        </p:spPr>
        <p:txBody>
          <a:bodyPr wrap="square" rtlCol="0">
            <a:spAutoFit/>
          </a:bodyPr>
          <a:lstStyle/>
          <a:p>
            <a:pPr algn="ctr"/>
            <a:r>
              <a:rPr lang="en-US" altLang="zh-TW" dirty="0"/>
              <a:t>E</a:t>
            </a:r>
            <a:r>
              <a:rPr lang="en-US" altLang="zh-TW" dirty="0" smtClean="0"/>
              <a:t>nergy improvement</a:t>
            </a:r>
            <a:endParaRPr lang="zh-TW" altLang="en-US" dirty="0"/>
          </a:p>
        </p:txBody>
      </p:sp>
      <p:sp>
        <p:nvSpPr>
          <p:cNvPr id="5" name="投影片編號版面配置區 4"/>
          <p:cNvSpPr>
            <a:spLocks noGrp="1"/>
          </p:cNvSpPr>
          <p:nvPr>
            <p:ph type="sldNum" sz="quarter" idx="12"/>
          </p:nvPr>
        </p:nvSpPr>
        <p:spPr/>
        <p:txBody>
          <a:bodyPr/>
          <a:lstStyle/>
          <a:p>
            <a:fld id="{CF0DA900-601A-40B3-87B3-A1972888664C}" type="slidenum">
              <a:rPr lang="zh-TW" altLang="en-US" smtClean="0"/>
              <a:t>23</a:t>
            </a:fld>
            <a:endParaRPr lang="zh-TW" altLang="en-US"/>
          </a:p>
        </p:txBody>
      </p:sp>
      <p:cxnSp>
        <p:nvCxnSpPr>
          <p:cNvPr id="9" name="直線接點 8"/>
          <p:cNvCxnSpPr/>
          <p:nvPr/>
        </p:nvCxnSpPr>
        <p:spPr>
          <a:xfrm>
            <a:off x="611560" y="5085184"/>
            <a:ext cx="792088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直線單箭頭接點 10"/>
          <p:cNvCxnSpPr/>
          <p:nvPr/>
        </p:nvCxnSpPr>
        <p:spPr>
          <a:xfrm flipV="1">
            <a:off x="1259632" y="4581128"/>
            <a:ext cx="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文字方塊 11"/>
          <p:cNvSpPr txBox="1"/>
          <p:nvPr/>
        </p:nvSpPr>
        <p:spPr>
          <a:xfrm>
            <a:off x="1122072" y="4120118"/>
            <a:ext cx="1403648" cy="400110"/>
          </a:xfrm>
          <a:prstGeom prst="rect">
            <a:avLst/>
          </a:prstGeom>
          <a:noFill/>
        </p:spPr>
        <p:txBody>
          <a:bodyPr wrap="square" rtlCol="0">
            <a:spAutoFit/>
          </a:bodyPr>
          <a:lstStyle/>
          <a:p>
            <a:r>
              <a:rPr lang="en-US" altLang="zh-TW" sz="2000" dirty="0" smtClean="0">
                <a:solidFill>
                  <a:srgbClr val="FF0000"/>
                </a:solidFill>
              </a:rPr>
              <a:t>At least 7X</a:t>
            </a:r>
            <a:endParaRPr lang="zh-TW" altLang="en-US" sz="2000" dirty="0">
              <a:solidFill>
                <a:srgbClr val="FF0000"/>
              </a:solidFill>
            </a:endParaRPr>
          </a:p>
        </p:txBody>
      </p:sp>
    </p:spTree>
    <p:extLst>
      <p:ext uri="{BB962C8B-B14F-4D97-AF65-F5344CB8AC3E}">
        <p14:creationId xmlns:p14="http://schemas.microsoft.com/office/powerpoint/2010/main" val="3310038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Overhead</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b="1" dirty="0" smtClean="0"/>
                  <a:t>Space</a:t>
                </a:r>
                <a:r>
                  <a:rPr lang="en-US" altLang="zh-TW" sz="2400" dirty="0" smtClean="0"/>
                  <a:t>: </a:t>
                </a:r>
                <a14:m>
                  <m:oMath xmlns:m="http://schemas.openxmlformats.org/officeDocument/2006/math">
                    <m:r>
                      <a:rPr lang="en-US" altLang="zh-TW" sz="2400" i="1">
                        <a:latin typeface="Cambria Math"/>
                      </a:rPr>
                      <m:t>𝑀</m:t>
                    </m:r>
                    <m:r>
                      <a:rPr lang="en-US" altLang="zh-TW" sz="2400" i="1">
                        <a:latin typeface="Cambria Math"/>
                        <a:ea typeface="Cambria Math"/>
                      </a:rPr>
                      <m:t>×</m:t>
                    </m:r>
                    <m:r>
                      <a:rPr lang="en-US" altLang="zh-TW" sz="2400" i="1">
                        <a:latin typeface="Cambria Math"/>
                        <a:ea typeface="Cambria Math"/>
                      </a:rPr>
                      <m:t>𝐿</m:t>
                    </m:r>
                    <m:r>
                      <a:rPr lang="en-US" altLang="zh-TW" sz="2400" i="1">
                        <a:latin typeface="Cambria Math"/>
                        <a:ea typeface="Cambria Math"/>
                      </a:rPr>
                      <m:t> ×48 ×7 </m:t>
                    </m:r>
                  </m:oMath>
                </a14:m>
                <a:r>
                  <a:rPr lang="en-US" altLang="zh-TW" sz="2400" dirty="0"/>
                  <a:t>for each </a:t>
                </a:r>
                <a:r>
                  <a:rPr lang="en-US" altLang="zh-TW" sz="2400" dirty="0" smtClean="0"/>
                  <a:t>application</a:t>
                </a:r>
              </a:p>
              <a:p>
                <a:r>
                  <a:rPr lang="en-US" altLang="zh-TW" sz="2400" b="1" dirty="0" smtClean="0"/>
                  <a:t>Time (runtime)</a:t>
                </a:r>
                <a:r>
                  <a:rPr lang="en-US" altLang="zh-TW" sz="2400" dirty="0" smtClean="0"/>
                  <a:t>:</a:t>
                </a:r>
                <a14:m>
                  <m:oMath xmlns:m="http://schemas.openxmlformats.org/officeDocument/2006/math">
                    <m:r>
                      <a:rPr lang="en-US" altLang="zh-TW" sz="2400" b="0" i="0" smtClean="0">
                        <a:latin typeface="Cambria Math"/>
                        <a:ea typeface="Cambria Math"/>
                      </a:rPr>
                      <m:t> </m:t>
                    </m:r>
                    <m:r>
                      <m:rPr>
                        <m:sty m:val="p"/>
                      </m:rPr>
                      <a:rPr lang="en-US" altLang="zh-TW" sz="2400" b="0" i="0" smtClean="0">
                        <a:latin typeface="Cambria Math"/>
                        <a:ea typeface="Cambria Math"/>
                      </a:rPr>
                      <m:t>query</m:t>
                    </m:r>
                    <m:r>
                      <a:rPr lang="en-US" altLang="zh-TW" sz="2400" b="0" i="0" smtClean="0">
                        <a:latin typeface="Cambria Math"/>
                        <a:ea typeface="Cambria Math"/>
                      </a:rPr>
                      <m:t> </m:t>
                    </m:r>
                    <m:r>
                      <m:rPr>
                        <m:sty m:val="p"/>
                      </m:rPr>
                      <a:rPr lang="en-US" altLang="zh-TW" sz="2400" b="0" i="0" smtClean="0">
                        <a:latin typeface="Cambria Math"/>
                        <a:ea typeface="Cambria Math"/>
                      </a:rPr>
                      <m:t>time</m:t>
                    </m:r>
                    <m:r>
                      <a:rPr lang="en-US" altLang="zh-TW" sz="2400" i="1" smtClean="0">
                        <a:latin typeface="Cambria Math"/>
                        <a:ea typeface="Cambria Math"/>
                      </a:rPr>
                      <m:t>&lt;</m:t>
                    </m:r>
                  </m:oMath>
                </a14:m>
                <a:r>
                  <a:rPr lang="en-US" altLang="zh-TW" sz="2400" dirty="0" smtClean="0"/>
                  <a:t> 1 ms </a:t>
                </a:r>
              </a:p>
              <a:p>
                <a:r>
                  <a:rPr lang="en-US" altLang="zh-TW" sz="2400" b="1" dirty="0" smtClean="0"/>
                  <a:t>Energy</a:t>
                </a:r>
                <a:r>
                  <a:rPr lang="en-US" altLang="zh-TW" sz="2400" dirty="0" smtClean="0"/>
                  <a:t>: About 6% energy overhead</a:t>
                </a:r>
              </a:p>
              <a:p>
                <a:endParaRPr lang="en-US" altLang="zh-TW" sz="2400" dirty="0" smtClean="0"/>
              </a:p>
              <a:p>
                <a:endParaRPr lang="en-US" altLang="zh-TW" sz="2400" dirty="0"/>
              </a:p>
              <a:p>
                <a:endParaRPr lang="en-US" altLang="zh-TW" sz="2400" dirty="0" smtClean="0"/>
              </a:p>
              <a:p>
                <a:r>
                  <a:rPr lang="en-US" altLang="zh-TW" sz="2400" dirty="0" smtClean="0"/>
                  <a:t>This decision algorithm can be implemented in any offloading systems which support dynamic application offloading</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078" r="-51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CF0DA900-601A-40B3-87B3-A1972888664C}" type="slidenum">
              <a:rPr lang="zh-TW" altLang="en-US" smtClean="0"/>
              <a:t>24</a:t>
            </a:fld>
            <a:endParaRPr lang="zh-TW" altLang="en-US"/>
          </a:p>
        </p:txBody>
      </p:sp>
      <p:pic>
        <p:nvPicPr>
          <p:cNvPr id="5" name="圖片 4"/>
          <p:cNvPicPr>
            <a:picLocks noChangeAspect="1"/>
          </p:cNvPicPr>
          <p:nvPr/>
        </p:nvPicPr>
        <p:blipFill>
          <a:blip r:embed="rId3"/>
          <a:stretch>
            <a:fillRect/>
          </a:stretch>
        </p:blipFill>
        <p:spPr>
          <a:xfrm>
            <a:off x="2339753" y="2924944"/>
            <a:ext cx="4536503" cy="1218427"/>
          </a:xfrm>
          <a:prstGeom prst="rect">
            <a:avLst/>
          </a:prstGeom>
        </p:spPr>
      </p:pic>
    </p:spTree>
    <p:extLst>
      <p:ext uri="{BB962C8B-B14F-4D97-AF65-F5344CB8AC3E}">
        <p14:creationId xmlns:p14="http://schemas.microsoft.com/office/powerpoint/2010/main" val="1627755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Results of Offloading Third-party Applications</a:t>
            </a:r>
            <a:endParaRPr lang="zh-TW" altLang="en-US" dirty="0"/>
          </a:p>
        </p:txBody>
      </p:sp>
      <p:sp>
        <p:nvSpPr>
          <p:cNvPr id="3" name="投影片編號版面配置區 2"/>
          <p:cNvSpPr>
            <a:spLocks noGrp="1"/>
          </p:cNvSpPr>
          <p:nvPr>
            <p:ph type="sldNum" sz="quarter" idx="12"/>
          </p:nvPr>
        </p:nvSpPr>
        <p:spPr/>
        <p:txBody>
          <a:bodyPr/>
          <a:lstStyle/>
          <a:p>
            <a:fld id="{6C9FED65-D59D-4592-81C7-EC65104EC094}" type="slidenum">
              <a:rPr lang="zh-TW" altLang="en-US" smtClean="0"/>
              <a:t>25</a:t>
            </a:fld>
            <a:endParaRPr lang="zh-TW" altLang="en-US"/>
          </a:p>
        </p:txBody>
      </p:sp>
      <p:sp>
        <p:nvSpPr>
          <p:cNvPr id="5" name="內容版面配置區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smtClean="0"/>
              <a:t>We download four applications from Internet</a:t>
            </a:r>
          </a:p>
          <a:p>
            <a:r>
              <a:rPr lang="en-US" altLang="zh-TW" sz="2400" dirty="0" smtClean="0"/>
              <a:t>Packet Chess</a:t>
            </a:r>
          </a:p>
          <a:p>
            <a:pPr lvl="1"/>
            <a:r>
              <a:rPr lang="en-US" altLang="zh-TW" sz="2000" dirty="0" smtClean="0"/>
              <a:t>Offload: 1742.5 </a:t>
            </a:r>
            <a:r>
              <a:rPr lang="en-US" altLang="zh-TW" sz="2000" dirty="0" err="1" smtClean="0"/>
              <a:t>ms</a:t>
            </a:r>
            <a:endParaRPr lang="en-US" altLang="zh-TW" sz="2000" dirty="0" smtClean="0"/>
          </a:p>
          <a:p>
            <a:pPr lvl="1"/>
            <a:r>
              <a:rPr lang="en-US" altLang="zh-TW" sz="2000" dirty="0" smtClean="0"/>
              <a:t>Local: 2641.5 </a:t>
            </a:r>
            <a:r>
              <a:rPr lang="en-US" altLang="zh-TW" sz="2000" dirty="0" err="1" smtClean="0"/>
              <a:t>ms</a:t>
            </a:r>
            <a:endParaRPr lang="zh-TW" altLang="en-US" sz="2000" dirty="0"/>
          </a:p>
        </p:txBody>
      </p:sp>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0270" y="2333363"/>
            <a:ext cx="2262930" cy="4022987"/>
          </a:xfrm>
        </p:spPr>
      </p:pic>
    </p:spTree>
    <p:extLst>
      <p:ext uri="{BB962C8B-B14F-4D97-AF65-F5344CB8AC3E}">
        <p14:creationId xmlns:p14="http://schemas.microsoft.com/office/powerpoint/2010/main" val="205665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sz="2400" dirty="0"/>
              <a:t>Introduction </a:t>
            </a:r>
            <a:endParaRPr lang="en-US" altLang="zh-TW" sz="2000" dirty="0"/>
          </a:p>
          <a:p>
            <a:pPr lvl="1"/>
            <a:r>
              <a:rPr lang="en-US" altLang="zh-TW" sz="2000" dirty="0"/>
              <a:t>Efficient </a:t>
            </a:r>
            <a:r>
              <a:rPr lang="en-US" altLang="zh-TW" sz="2000" dirty="0" err="1"/>
              <a:t>C</a:t>
            </a:r>
            <a:r>
              <a:rPr lang="en-US" altLang="zh-TW" sz="2000" dirty="0" err="1" smtClean="0"/>
              <a:t>rowdsensing</a:t>
            </a:r>
            <a:r>
              <a:rPr lang="en-US" altLang="zh-TW" sz="2000" dirty="0" smtClean="0"/>
              <a:t> </a:t>
            </a:r>
            <a:r>
              <a:rPr lang="en-US" altLang="zh-TW" sz="2000" dirty="0"/>
              <a:t>S</a:t>
            </a:r>
            <a:r>
              <a:rPr lang="en-US" altLang="zh-TW" sz="2000" dirty="0" smtClean="0"/>
              <a:t>ystem </a:t>
            </a:r>
            <a:r>
              <a:rPr lang="en-US" altLang="zh-TW" sz="2000" dirty="0"/>
              <a:t>W</a:t>
            </a:r>
            <a:r>
              <a:rPr lang="en-US" altLang="zh-TW" sz="2000" dirty="0" smtClean="0"/>
              <a:t>ith </a:t>
            </a:r>
            <a:r>
              <a:rPr lang="en-US" altLang="zh-TW" sz="2000" dirty="0"/>
              <a:t>O</a:t>
            </a:r>
            <a:r>
              <a:rPr lang="en-US" altLang="zh-TW" sz="2000" dirty="0" smtClean="0"/>
              <a:t>ffloading</a:t>
            </a:r>
            <a:endParaRPr lang="en-US" altLang="zh-TW" sz="2000" dirty="0"/>
          </a:p>
          <a:p>
            <a:pPr lvl="1"/>
            <a:r>
              <a:rPr lang="en-US" altLang="zh-TW" sz="2000" dirty="0"/>
              <a:t>Offloading </a:t>
            </a:r>
            <a:r>
              <a:rPr lang="en-US" altLang="zh-TW" sz="2000" dirty="0" smtClean="0"/>
              <a:t>Applications </a:t>
            </a:r>
            <a:r>
              <a:rPr lang="en-US" altLang="zh-TW" sz="2000" dirty="0"/>
              <a:t>T</a:t>
            </a:r>
            <a:r>
              <a:rPr lang="en-US" altLang="zh-TW" sz="2000" dirty="0" smtClean="0"/>
              <a:t>o </a:t>
            </a:r>
            <a:r>
              <a:rPr lang="en-US" altLang="zh-TW" sz="2000" dirty="0"/>
              <a:t>C</a:t>
            </a:r>
            <a:r>
              <a:rPr lang="en-US" altLang="zh-TW" sz="2000" dirty="0" smtClean="0"/>
              <a:t>loud</a:t>
            </a:r>
          </a:p>
          <a:p>
            <a:pPr lvl="1"/>
            <a:r>
              <a:rPr lang="en-US" altLang="zh-TW" sz="2000" dirty="0" smtClean="0"/>
              <a:t>Contributions</a:t>
            </a:r>
            <a:endParaRPr lang="en-US" altLang="zh-TW" sz="2000" dirty="0"/>
          </a:p>
          <a:p>
            <a:r>
              <a:rPr lang="en-US" altLang="zh-TW" sz="2400" dirty="0" smtClean="0"/>
              <a:t>Offloading </a:t>
            </a:r>
            <a:r>
              <a:rPr lang="en-US" altLang="zh-TW" sz="2400" dirty="0"/>
              <a:t>Applications </a:t>
            </a:r>
            <a:r>
              <a:rPr lang="en-US" altLang="zh-TW" sz="2400" dirty="0" smtClean="0"/>
              <a:t>To Cloud</a:t>
            </a:r>
            <a:endParaRPr lang="en-US" altLang="zh-TW" sz="2400" dirty="0"/>
          </a:p>
          <a:p>
            <a:pPr lvl="1"/>
            <a:r>
              <a:rPr lang="en-US" altLang="zh-TW" sz="2000" dirty="0"/>
              <a:t>Architecture</a:t>
            </a:r>
          </a:p>
          <a:p>
            <a:pPr lvl="1"/>
            <a:r>
              <a:rPr lang="en-US" altLang="zh-TW" sz="2000" dirty="0"/>
              <a:t>Problem </a:t>
            </a:r>
            <a:r>
              <a:rPr lang="en-US" altLang="zh-TW" sz="2000" dirty="0" smtClean="0"/>
              <a:t>Statement</a:t>
            </a:r>
            <a:endParaRPr lang="en-US" altLang="zh-TW" sz="2000" dirty="0"/>
          </a:p>
          <a:p>
            <a:pPr lvl="1"/>
            <a:r>
              <a:rPr lang="en-US" altLang="zh-TW" sz="2000" dirty="0"/>
              <a:t>Algorithm</a:t>
            </a:r>
          </a:p>
          <a:p>
            <a:pPr lvl="1"/>
            <a:r>
              <a:rPr lang="en-US" altLang="zh-TW" sz="2000" dirty="0"/>
              <a:t>Experiments</a:t>
            </a:r>
          </a:p>
          <a:p>
            <a:r>
              <a:rPr lang="en-US" altLang="zh-TW" sz="2400" dirty="0" smtClean="0">
                <a:solidFill>
                  <a:srgbClr val="FF0000"/>
                </a:solidFill>
              </a:rPr>
              <a:t>Offloading </a:t>
            </a:r>
            <a:r>
              <a:rPr lang="en-US" altLang="zh-TW" sz="2400" dirty="0">
                <a:solidFill>
                  <a:srgbClr val="FF0000"/>
                </a:solidFill>
              </a:rPr>
              <a:t>E</a:t>
            </a:r>
            <a:r>
              <a:rPr lang="en-US" altLang="zh-TW" sz="2400" dirty="0" smtClean="0">
                <a:solidFill>
                  <a:srgbClr val="FF0000"/>
                </a:solidFill>
              </a:rPr>
              <a:t>vent </a:t>
            </a:r>
            <a:r>
              <a:rPr lang="en-US" altLang="zh-TW" sz="2400" dirty="0">
                <a:solidFill>
                  <a:srgbClr val="FF0000"/>
                </a:solidFill>
              </a:rPr>
              <a:t>A</a:t>
            </a:r>
            <a:r>
              <a:rPr lang="en-US" altLang="zh-TW" sz="2400" dirty="0" smtClean="0">
                <a:solidFill>
                  <a:srgbClr val="FF0000"/>
                </a:solidFill>
              </a:rPr>
              <a:t>nalysis </a:t>
            </a:r>
            <a:r>
              <a:rPr lang="en-US" altLang="zh-TW" sz="2400" dirty="0">
                <a:solidFill>
                  <a:srgbClr val="FF0000"/>
                </a:solidFill>
              </a:rPr>
              <a:t>A</a:t>
            </a:r>
            <a:r>
              <a:rPr lang="en-US" altLang="zh-TW" sz="2400" dirty="0" smtClean="0">
                <a:solidFill>
                  <a:srgbClr val="FF0000"/>
                </a:solidFill>
              </a:rPr>
              <a:t>lgorithms</a:t>
            </a:r>
            <a:r>
              <a:rPr lang="en-US" altLang="zh-TW" sz="2400" dirty="0">
                <a:solidFill>
                  <a:srgbClr val="FF0000"/>
                </a:solidFill>
              </a:rPr>
              <a:t>: </a:t>
            </a:r>
            <a:r>
              <a:rPr lang="en-US" altLang="zh-TW" sz="2400" dirty="0" smtClean="0">
                <a:solidFill>
                  <a:srgbClr val="FF0000"/>
                </a:solidFill>
              </a:rPr>
              <a:t>Using </a:t>
            </a:r>
            <a:r>
              <a:rPr lang="en-US" altLang="zh-TW" sz="2400" dirty="0" err="1" smtClean="0">
                <a:solidFill>
                  <a:srgbClr val="FF0000"/>
                </a:solidFill>
              </a:rPr>
              <a:t>IsCrowded</a:t>
            </a:r>
            <a:r>
              <a:rPr lang="en-US" altLang="zh-TW" sz="2400" dirty="0" smtClean="0">
                <a:solidFill>
                  <a:srgbClr val="FF0000"/>
                </a:solidFill>
              </a:rPr>
              <a:t> And </a:t>
            </a:r>
            <a:r>
              <a:rPr lang="en-US" altLang="zh-TW" sz="2400" dirty="0" err="1">
                <a:solidFill>
                  <a:srgbClr val="FF0000"/>
                </a:solidFill>
              </a:rPr>
              <a:t>I</a:t>
            </a:r>
            <a:r>
              <a:rPr lang="en-US" altLang="zh-TW" sz="2400" dirty="0" err="1" smtClean="0">
                <a:solidFill>
                  <a:srgbClr val="FF0000"/>
                </a:solidFill>
              </a:rPr>
              <a:t>sNoisy</a:t>
            </a:r>
            <a:r>
              <a:rPr lang="en-US" altLang="zh-TW" sz="2400" dirty="0" smtClean="0">
                <a:solidFill>
                  <a:srgbClr val="FF0000"/>
                </a:solidFill>
              </a:rPr>
              <a:t> </a:t>
            </a:r>
            <a:r>
              <a:rPr lang="en-US" altLang="zh-TW" sz="2400" dirty="0">
                <a:solidFill>
                  <a:srgbClr val="FF0000"/>
                </a:solidFill>
              </a:rPr>
              <a:t>A</a:t>
            </a:r>
            <a:r>
              <a:rPr lang="en-US" altLang="zh-TW" sz="2400" dirty="0" smtClean="0">
                <a:solidFill>
                  <a:srgbClr val="FF0000"/>
                </a:solidFill>
              </a:rPr>
              <a:t>s Case </a:t>
            </a:r>
            <a:r>
              <a:rPr lang="en-US" altLang="zh-TW" sz="2400" dirty="0">
                <a:solidFill>
                  <a:srgbClr val="FF0000"/>
                </a:solidFill>
              </a:rPr>
              <a:t>S</a:t>
            </a:r>
            <a:r>
              <a:rPr lang="en-US" altLang="zh-TW" sz="2400" dirty="0" smtClean="0">
                <a:solidFill>
                  <a:srgbClr val="FF0000"/>
                </a:solidFill>
              </a:rPr>
              <a:t>tudies </a:t>
            </a:r>
            <a:endParaRPr lang="en-US" altLang="zh-TW" sz="2000" dirty="0">
              <a:solidFill>
                <a:srgbClr val="FF0000"/>
              </a:solidFill>
            </a:endParaRPr>
          </a:p>
          <a:p>
            <a:pPr lvl="1"/>
            <a:r>
              <a:rPr lang="en-US" altLang="zh-TW" sz="2000" dirty="0"/>
              <a:t>Implementation</a:t>
            </a:r>
          </a:p>
          <a:p>
            <a:pPr lvl="1"/>
            <a:r>
              <a:rPr lang="en-US" altLang="zh-TW" sz="2000" dirty="0"/>
              <a:t>Case S</a:t>
            </a:r>
            <a:r>
              <a:rPr lang="en-US" altLang="zh-TW" sz="2000" dirty="0" smtClean="0"/>
              <a:t>tudies</a:t>
            </a:r>
            <a:endParaRPr lang="en-US" altLang="zh-TW" sz="2000" dirty="0"/>
          </a:p>
          <a:p>
            <a:pPr lvl="1"/>
            <a:r>
              <a:rPr lang="en-US" altLang="zh-TW" sz="2000" dirty="0"/>
              <a:t>Evaluations</a:t>
            </a:r>
          </a:p>
          <a:p>
            <a:r>
              <a:rPr lang="en-US" altLang="zh-TW" sz="2400" dirty="0" smtClean="0"/>
              <a:t>Conclusion And Future Work</a:t>
            </a:r>
            <a:endParaRPr lang="en-US" altLang="zh-TW" sz="2400"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26</a:t>
            </a:fld>
            <a:endParaRPr lang="zh-TW" altLang="en-US"/>
          </a:p>
        </p:txBody>
      </p:sp>
    </p:spTree>
    <p:extLst>
      <p:ext uri="{BB962C8B-B14F-4D97-AF65-F5344CB8AC3E}">
        <p14:creationId xmlns:p14="http://schemas.microsoft.com/office/powerpoint/2010/main" val="3563301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Overview</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850" y="1953419"/>
            <a:ext cx="6972300" cy="3819525"/>
          </a:xfrm>
        </p:spPr>
      </p:pic>
      <p:sp>
        <p:nvSpPr>
          <p:cNvPr id="4" name="投影片編號版面配置區 3"/>
          <p:cNvSpPr>
            <a:spLocks noGrp="1"/>
          </p:cNvSpPr>
          <p:nvPr>
            <p:ph type="sldNum" sz="quarter" idx="12"/>
          </p:nvPr>
        </p:nvSpPr>
        <p:spPr/>
        <p:txBody>
          <a:bodyPr/>
          <a:lstStyle/>
          <a:p>
            <a:fld id="{6C9FED65-D59D-4592-81C7-EC65104EC094}" type="slidenum">
              <a:rPr lang="zh-TW" altLang="en-US" smtClean="0"/>
              <a:t>27</a:t>
            </a:fld>
            <a:endParaRPr lang="zh-TW" altLang="en-US"/>
          </a:p>
        </p:txBody>
      </p:sp>
    </p:spTree>
    <p:extLst>
      <p:ext uri="{BB962C8B-B14F-4D97-AF65-F5344CB8AC3E}">
        <p14:creationId xmlns:p14="http://schemas.microsoft.com/office/powerpoint/2010/main" val="3501110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Prototype Architecture</a:t>
            </a:r>
            <a:endParaRPr lang="zh-TW" altLang="en-US"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28</a:t>
            </a:fld>
            <a:endParaRPr lang="zh-TW" altLang="en-US"/>
          </a:p>
        </p:txBody>
      </p:sp>
      <p:pic>
        <p:nvPicPr>
          <p:cNvPr id="3" name="圖片 2"/>
          <p:cNvPicPr>
            <a:picLocks noChangeAspect="1"/>
          </p:cNvPicPr>
          <p:nvPr/>
        </p:nvPicPr>
        <p:blipFill>
          <a:blip r:embed="rId2"/>
          <a:stretch>
            <a:fillRect/>
          </a:stretch>
        </p:blipFill>
        <p:spPr>
          <a:xfrm>
            <a:off x="179512" y="2132856"/>
            <a:ext cx="8780569" cy="3345235"/>
          </a:xfrm>
          <a:prstGeom prst="rect">
            <a:avLst/>
          </a:prstGeom>
        </p:spPr>
      </p:pic>
    </p:spTree>
    <p:extLst>
      <p:ext uri="{BB962C8B-B14F-4D97-AF65-F5344CB8AC3E}">
        <p14:creationId xmlns:p14="http://schemas.microsoft.com/office/powerpoint/2010/main" val="1913284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Screenshots</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484784"/>
            <a:ext cx="2545854" cy="4525963"/>
          </a:xfrm>
        </p:spPr>
      </p:pic>
      <p:sp>
        <p:nvSpPr>
          <p:cNvPr id="4" name="投影片編號版面配置區 3"/>
          <p:cNvSpPr>
            <a:spLocks noGrp="1"/>
          </p:cNvSpPr>
          <p:nvPr>
            <p:ph type="sldNum" sz="quarter" idx="12"/>
          </p:nvPr>
        </p:nvSpPr>
        <p:spPr/>
        <p:txBody>
          <a:bodyPr/>
          <a:lstStyle/>
          <a:p>
            <a:fld id="{6C9FED65-D59D-4592-81C7-EC65104EC094}" type="slidenum">
              <a:rPr lang="zh-TW" altLang="en-US" smtClean="0"/>
              <a:t>29</a:t>
            </a:fld>
            <a:endParaRPr lang="zh-TW" altLang="en-US"/>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928" y="1484784"/>
            <a:ext cx="2545854" cy="4525963"/>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945" y="1484784"/>
            <a:ext cx="2545855" cy="4525964"/>
          </a:xfrm>
          <a:prstGeom prst="rect">
            <a:avLst/>
          </a:prstGeom>
        </p:spPr>
      </p:pic>
    </p:spTree>
    <p:extLst>
      <p:ext uri="{BB962C8B-B14F-4D97-AF65-F5344CB8AC3E}">
        <p14:creationId xmlns:p14="http://schemas.microsoft.com/office/powerpoint/2010/main" val="362861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Population of Mobile Device, Wireless Network, and Cloud Platform</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Mobile devices are more and more popular</a:t>
            </a:r>
          </a:p>
          <a:p>
            <a:pPr lvl="1"/>
            <a:r>
              <a:rPr lang="en-US" altLang="zh-TW" sz="2000" dirty="0" smtClean="0"/>
              <a:t>Smart phone, tablet, </a:t>
            </a:r>
            <a:r>
              <a:rPr lang="en-US" altLang="zh-TW" sz="2000" dirty="0" err="1" smtClean="0"/>
              <a:t>etc</a:t>
            </a:r>
            <a:endParaRPr lang="en-US" altLang="zh-TW" sz="2000" dirty="0" smtClean="0"/>
          </a:p>
          <a:p>
            <a:pPr lvl="1"/>
            <a:r>
              <a:rPr lang="en-US" altLang="zh-TW" sz="2000" dirty="0" smtClean="0">
                <a:solidFill>
                  <a:srgbClr val="FF0000"/>
                </a:solidFill>
              </a:rPr>
              <a:t>1.75 billion </a:t>
            </a:r>
            <a:r>
              <a:rPr lang="en-US" altLang="zh-TW" sz="2000" dirty="0" smtClean="0"/>
              <a:t>smartphone users (2014)</a:t>
            </a:r>
            <a:r>
              <a:rPr lang="en-US" altLang="zh-TW" sz="2000" baseline="30000" dirty="0" smtClean="0"/>
              <a:t>[1]</a:t>
            </a:r>
            <a:endParaRPr lang="en-US" altLang="zh-TW" sz="2000" dirty="0" smtClean="0"/>
          </a:p>
          <a:p>
            <a:r>
              <a:rPr lang="en-US" altLang="zh-TW" sz="2400" dirty="0" smtClean="0"/>
              <a:t>Wireless </a:t>
            </a:r>
            <a:r>
              <a:rPr lang="en-US" altLang="zh-TW" sz="2400" dirty="0"/>
              <a:t>network </a:t>
            </a:r>
            <a:r>
              <a:rPr lang="en-US" altLang="zh-TW" sz="2400" dirty="0" smtClean="0"/>
              <a:t>coverage</a:t>
            </a:r>
            <a:endParaRPr lang="en-US" altLang="zh-TW" sz="2400" dirty="0"/>
          </a:p>
          <a:p>
            <a:pPr lvl="1"/>
            <a:r>
              <a:rPr lang="en-US" altLang="zh-TW" sz="2000" dirty="0"/>
              <a:t>The number of access points and the bandwidth are </a:t>
            </a:r>
            <a:r>
              <a:rPr lang="en-US" altLang="zh-TW" sz="2000" dirty="0" smtClean="0"/>
              <a:t>increasing</a:t>
            </a:r>
            <a:endParaRPr lang="en-US" altLang="zh-TW" dirty="0"/>
          </a:p>
        </p:txBody>
      </p:sp>
      <p:sp>
        <p:nvSpPr>
          <p:cNvPr id="4" name="投影片編號版面配置區 3"/>
          <p:cNvSpPr>
            <a:spLocks noGrp="1"/>
          </p:cNvSpPr>
          <p:nvPr>
            <p:ph type="sldNum" sz="quarter" idx="12"/>
          </p:nvPr>
        </p:nvSpPr>
        <p:spPr/>
        <p:txBody>
          <a:bodyPr/>
          <a:lstStyle/>
          <a:p>
            <a:fld id="{CF0DA900-601A-40B3-87B3-A1972888664C}" type="slidenum">
              <a:rPr lang="zh-TW" altLang="en-US" smtClean="0"/>
              <a:t>3</a:t>
            </a:fld>
            <a:endParaRPr lang="zh-TW" altLang="en-US"/>
          </a:p>
        </p:txBody>
      </p:sp>
      <p:pic>
        <p:nvPicPr>
          <p:cNvPr id="1026" name="Picture 2" descr="D:\document\presentation\MCC13\2012-Marc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509120"/>
            <a:ext cx="2520280" cy="18075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document\presentation\MCC13\line_figure_with_tablet_800_clr_99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3994" y="4968866"/>
            <a:ext cx="908406" cy="9084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document\presentation\MCC13\索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847196"/>
            <a:ext cx="1368152" cy="10300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單箭頭接點 7"/>
          <p:cNvCxnSpPr/>
          <p:nvPr/>
        </p:nvCxnSpPr>
        <p:spPr>
          <a:xfrm>
            <a:off x="5364088" y="5362234"/>
            <a:ext cx="201622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文字方塊 8"/>
          <p:cNvSpPr txBox="1"/>
          <p:nvPr/>
        </p:nvSpPr>
        <p:spPr>
          <a:xfrm>
            <a:off x="5292080" y="4654877"/>
            <a:ext cx="2304256" cy="646331"/>
          </a:xfrm>
          <a:prstGeom prst="rect">
            <a:avLst/>
          </a:prstGeom>
          <a:noFill/>
        </p:spPr>
        <p:txBody>
          <a:bodyPr wrap="square" rtlCol="0">
            <a:spAutoFit/>
          </a:bodyPr>
          <a:lstStyle/>
          <a:p>
            <a:r>
              <a:rPr lang="en-US" altLang="zh-TW" dirty="0" smtClean="0"/>
              <a:t>Provide service to user through the network</a:t>
            </a:r>
            <a:endParaRPr lang="zh-TW" altLang="en-US" dirty="0"/>
          </a:p>
        </p:txBody>
      </p:sp>
      <p:sp>
        <p:nvSpPr>
          <p:cNvPr id="5" name="文字方塊 4"/>
          <p:cNvSpPr txBox="1"/>
          <p:nvPr/>
        </p:nvSpPr>
        <p:spPr>
          <a:xfrm>
            <a:off x="2077783" y="6423496"/>
            <a:ext cx="5194920" cy="230832"/>
          </a:xfrm>
          <a:prstGeom prst="rect">
            <a:avLst/>
          </a:prstGeom>
          <a:noFill/>
        </p:spPr>
        <p:txBody>
          <a:bodyPr wrap="square" rtlCol="0">
            <a:spAutoFit/>
          </a:bodyPr>
          <a:lstStyle/>
          <a:p>
            <a:r>
              <a:rPr lang="en-US" altLang="zh-TW" sz="900" dirty="0" smtClean="0"/>
              <a:t>[1] http</a:t>
            </a:r>
            <a:r>
              <a:rPr lang="en-US" altLang="zh-TW" sz="900" dirty="0"/>
              <a:t>://www.emarketer.com/Article/Smartphone-Users-Worldwide-Will-Total-175-Billion-2014/1010536</a:t>
            </a:r>
            <a:endParaRPr lang="zh-TW" altLang="en-US" sz="900" dirty="0"/>
          </a:p>
        </p:txBody>
      </p:sp>
    </p:spTree>
    <p:extLst>
      <p:ext uri="{BB962C8B-B14F-4D97-AF65-F5344CB8AC3E}">
        <p14:creationId xmlns:p14="http://schemas.microsoft.com/office/powerpoint/2010/main" val="3803813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Event Analysis Algorithms</a:t>
            </a:r>
            <a:endParaRPr lang="zh-TW" altLang="en-US" dirty="0"/>
          </a:p>
        </p:txBody>
      </p:sp>
      <p:sp>
        <p:nvSpPr>
          <p:cNvPr id="3" name="內容版面配置區 2"/>
          <p:cNvSpPr>
            <a:spLocks noGrp="1"/>
          </p:cNvSpPr>
          <p:nvPr>
            <p:ph idx="1"/>
          </p:nvPr>
        </p:nvSpPr>
        <p:spPr/>
        <p:txBody>
          <a:bodyPr/>
          <a:lstStyle/>
          <a:p>
            <a:r>
              <a:rPr lang="en-US" altLang="zh-TW" sz="2400" dirty="0" err="1" smtClean="0"/>
              <a:t>IsCrowded</a:t>
            </a:r>
            <a:endParaRPr lang="en-US" altLang="zh-TW" sz="2400" dirty="0" smtClean="0"/>
          </a:p>
          <a:p>
            <a:pPr lvl="1"/>
            <a:r>
              <a:rPr lang="en-US" altLang="zh-TW" sz="2000" dirty="0" smtClean="0"/>
              <a:t>Human detection</a:t>
            </a:r>
          </a:p>
          <a:p>
            <a:pPr lvl="1"/>
            <a:r>
              <a:rPr lang="en-US" altLang="zh-TW" sz="2000" dirty="0" smtClean="0"/>
              <a:t>HOG + SVM</a:t>
            </a:r>
          </a:p>
          <a:p>
            <a:pPr lvl="2"/>
            <a:r>
              <a:rPr lang="en-US" altLang="zh-TW" sz="1600" dirty="0" smtClean="0"/>
              <a:t>Histogram of Oriented Gradients</a:t>
            </a:r>
          </a:p>
          <a:p>
            <a:pPr lvl="1"/>
            <a:r>
              <a:rPr lang="en-US" altLang="zh-TW" sz="2000" dirty="0"/>
              <a:t>SVM is trained by </a:t>
            </a:r>
            <a:r>
              <a:rPr lang="en-US" altLang="zh-TW" sz="2000" dirty="0" err="1" smtClean="0"/>
              <a:t>OpenCV</a:t>
            </a:r>
            <a:endParaRPr lang="en-US" altLang="zh-TW" sz="2000" dirty="0" smtClean="0"/>
          </a:p>
          <a:p>
            <a:pPr lvl="1"/>
            <a:r>
              <a:rPr lang="en-US" altLang="zh-TW" sz="2000" dirty="0" smtClean="0"/>
              <a:t>We use </a:t>
            </a:r>
            <a:r>
              <a:rPr lang="en-US" altLang="zh-TW" sz="2000" dirty="0" err="1" smtClean="0"/>
              <a:t>OpenCV</a:t>
            </a:r>
            <a:r>
              <a:rPr lang="en-US" altLang="zh-TW" sz="2000" dirty="0" smtClean="0"/>
              <a:t> to do the image processing</a:t>
            </a:r>
          </a:p>
          <a:p>
            <a:r>
              <a:rPr lang="en-US" altLang="zh-TW" sz="2400" dirty="0" err="1" smtClean="0"/>
              <a:t>IsNoisy</a:t>
            </a:r>
            <a:endParaRPr lang="en-US" altLang="zh-TW" sz="2400" dirty="0" smtClean="0"/>
          </a:p>
          <a:p>
            <a:pPr lvl="1"/>
            <a:r>
              <a:rPr lang="en-US" altLang="zh-TW" sz="2000" dirty="0" smtClean="0"/>
              <a:t>Record the noise by microphone</a:t>
            </a:r>
          </a:p>
          <a:p>
            <a:pPr lvl="1"/>
            <a:r>
              <a:rPr lang="en-US" altLang="zh-TW" sz="2000" dirty="0" smtClean="0"/>
              <a:t>Compute the mean </a:t>
            </a:r>
            <a:r>
              <a:rPr lang="en-US" altLang="zh-TW" sz="2000" dirty="0" err="1" smtClean="0"/>
              <a:t>db</a:t>
            </a:r>
            <a:r>
              <a:rPr lang="en-US" altLang="zh-TW" sz="2000" dirty="0" smtClean="0"/>
              <a:t>  </a:t>
            </a:r>
          </a:p>
          <a:p>
            <a:pPr lvl="1"/>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30</a:t>
            </a:fld>
            <a:endParaRPr lang="zh-TW" altLang="en-US"/>
          </a:p>
        </p:txBody>
      </p:sp>
    </p:spTree>
    <p:extLst>
      <p:ext uri="{BB962C8B-B14F-4D97-AF65-F5344CB8AC3E}">
        <p14:creationId xmlns:p14="http://schemas.microsoft.com/office/powerpoint/2010/main" val="542164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HOG Workflow And Example</a:t>
            </a:r>
            <a:endParaRPr lang="zh-TW" altLang="en-US" dirty="0"/>
          </a:p>
        </p:txBody>
      </p:sp>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1472682"/>
            <a:ext cx="2545854" cy="4525963"/>
          </a:xfrm>
        </p:spPr>
      </p:pic>
      <p:sp>
        <p:nvSpPr>
          <p:cNvPr id="4" name="投影片編號版面配置區 3"/>
          <p:cNvSpPr>
            <a:spLocks noGrp="1"/>
          </p:cNvSpPr>
          <p:nvPr>
            <p:ph type="sldNum" sz="quarter" idx="12"/>
          </p:nvPr>
        </p:nvSpPr>
        <p:spPr/>
        <p:txBody>
          <a:bodyPr/>
          <a:lstStyle/>
          <a:p>
            <a:fld id="{6C9FED65-D59D-4592-81C7-EC65104EC094}" type="slidenum">
              <a:rPr lang="zh-TW" altLang="en-US" smtClean="0"/>
              <a:t>31</a:t>
            </a:fld>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459909"/>
            <a:ext cx="1466761" cy="5189126"/>
          </a:xfrm>
          <a:prstGeom prst="rect">
            <a:avLst/>
          </a:prstGeom>
        </p:spPr>
      </p:pic>
    </p:spTree>
    <p:extLst>
      <p:ext uri="{BB962C8B-B14F-4D97-AF65-F5344CB8AC3E}">
        <p14:creationId xmlns:p14="http://schemas.microsoft.com/office/powerpoint/2010/main" val="3320827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Setup</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sz="2400" dirty="0" smtClean="0"/>
              <a:t>Broker and server</a:t>
            </a:r>
          </a:p>
          <a:p>
            <a:pPr lvl="1"/>
            <a:r>
              <a:rPr lang="en-US" altLang="zh-TW" sz="2000" dirty="0" smtClean="0"/>
              <a:t>VMs on Desktop PC</a:t>
            </a:r>
          </a:p>
          <a:p>
            <a:pPr lvl="1"/>
            <a:r>
              <a:rPr lang="en-US" altLang="zh-TW" sz="2000" dirty="0" smtClean="0"/>
              <a:t>OS: Android-x86</a:t>
            </a:r>
          </a:p>
          <a:p>
            <a:r>
              <a:rPr lang="en-US" altLang="zh-TW" sz="2400" dirty="0" smtClean="0"/>
              <a:t>Client </a:t>
            </a:r>
          </a:p>
          <a:p>
            <a:pPr lvl="1"/>
            <a:r>
              <a:rPr lang="en-US" altLang="zh-TW" sz="2000" dirty="0" smtClean="0"/>
              <a:t>HTC smartphone</a:t>
            </a:r>
          </a:p>
          <a:p>
            <a:r>
              <a:rPr lang="en-US" altLang="zh-TW" sz="2400" dirty="0" smtClean="0"/>
              <a:t>Database</a:t>
            </a:r>
          </a:p>
          <a:p>
            <a:pPr lvl="1"/>
            <a:r>
              <a:rPr lang="en-US" altLang="zh-TW" sz="2000" dirty="0" smtClean="0"/>
              <a:t>MySQL database</a:t>
            </a:r>
          </a:p>
          <a:p>
            <a:r>
              <a:rPr lang="en-US" altLang="zh-TW" sz="2400" dirty="0" smtClean="0"/>
              <a:t>We put a PC with </a:t>
            </a:r>
            <a:r>
              <a:rPr lang="en-US" altLang="zh-TW" sz="2400" dirty="0" err="1" smtClean="0"/>
              <a:t>dummynet</a:t>
            </a:r>
            <a:r>
              <a:rPr lang="en-US" altLang="zh-TW" sz="2400" dirty="0" smtClean="0"/>
              <a:t> between the broker and client</a:t>
            </a:r>
          </a:p>
          <a:p>
            <a:r>
              <a:rPr lang="en-US" altLang="zh-TW" sz="2400" dirty="0" smtClean="0"/>
              <a:t>Network delay = [</a:t>
            </a:r>
            <a:r>
              <a:rPr lang="en-US" altLang="zh-TW" sz="2400" dirty="0" smtClean="0">
                <a:solidFill>
                  <a:srgbClr val="FF0000"/>
                </a:solidFill>
              </a:rPr>
              <a:t>0</a:t>
            </a:r>
            <a:r>
              <a:rPr lang="en-US" altLang="zh-TW" sz="2400" dirty="0" smtClean="0"/>
              <a:t>, 50, 100, 200, 400] </a:t>
            </a:r>
            <a:r>
              <a:rPr lang="en-US" altLang="zh-TW" sz="2400" dirty="0" err="1" smtClean="0"/>
              <a:t>ms</a:t>
            </a:r>
            <a:endParaRPr lang="en-US" altLang="zh-TW" sz="2400" dirty="0" smtClean="0"/>
          </a:p>
          <a:p>
            <a:r>
              <a:rPr lang="en-US" altLang="zh-TW" sz="2400" dirty="0" smtClean="0"/>
              <a:t>Packet loss rate = [</a:t>
            </a:r>
            <a:r>
              <a:rPr lang="en-US" altLang="zh-TW" sz="2400" dirty="0" smtClean="0">
                <a:solidFill>
                  <a:srgbClr val="FF0000"/>
                </a:solidFill>
              </a:rPr>
              <a:t>0</a:t>
            </a:r>
            <a:r>
              <a:rPr lang="en-US" altLang="zh-TW" sz="2400" dirty="0" smtClean="0"/>
              <a:t>, 2, 4, 8, 10] %</a:t>
            </a:r>
          </a:p>
          <a:p>
            <a:r>
              <a:rPr lang="en-US" altLang="zh-TW" sz="2400" dirty="0" smtClean="0"/>
              <a:t>Bandwidth = [256, 512, 1024, 2048, </a:t>
            </a:r>
            <a:r>
              <a:rPr lang="en-US" altLang="zh-TW" sz="2400" dirty="0" smtClean="0">
                <a:solidFill>
                  <a:srgbClr val="FF0000"/>
                </a:solidFill>
              </a:rPr>
              <a:t>4096</a:t>
            </a:r>
            <a:r>
              <a:rPr lang="en-US" altLang="zh-TW" sz="2400" dirty="0" smtClean="0"/>
              <a:t>] </a:t>
            </a:r>
            <a:r>
              <a:rPr lang="en-US" altLang="zh-TW" sz="2400" dirty="0" err="1" smtClean="0"/>
              <a:t>kbit</a:t>
            </a:r>
            <a:r>
              <a:rPr lang="en-US" altLang="zh-TW" sz="2400" dirty="0" smtClean="0"/>
              <a:t>/s</a:t>
            </a:r>
          </a:p>
          <a:p>
            <a:r>
              <a:rPr lang="en-US" altLang="zh-TW" sz="2400" dirty="0" smtClean="0"/>
              <a:t>We run each setting 5 times</a:t>
            </a:r>
            <a:endParaRPr lang="en-US" altLang="zh-TW" sz="2400" dirty="0"/>
          </a:p>
          <a:p>
            <a:endParaRPr lang="en-US" altLang="zh-TW" sz="2400" dirty="0" smtClean="0"/>
          </a:p>
          <a:p>
            <a:endParaRPr lang="en-US" altLang="zh-TW" sz="2400" dirty="0" smtClean="0"/>
          </a:p>
          <a:p>
            <a:endParaRPr lang="en-US" altLang="zh-TW" sz="2400" dirty="0" smtClean="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32</a:t>
            </a:fld>
            <a:endParaRPr lang="zh-TW" altLang="en-US"/>
          </a:p>
        </p:txBody>
      </p:sp>
    </p:spTree>
    <p:extLst>
      <p:ext uri="{BB962C8B-B14F-4D97-AF65-F5344CB8AC3E}">
        <p14:creationId xmlns:p14="http://schemas.microsoft.com/office/powerpoint/2010/main" val="1026272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IsCrowded</a:t>
            </a:r>
            <a:r>
              <a:rPr lang="en-US" altLang="zh-TW" dirty="0" smtClean="0"/>
              <a:t> (Ideal Case)</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Offloading use only </a:t>
            </a:r>
            <a:r>
              <a:rPr lang="en-US" altLang="zh-TW" sz="2400" dirty="0" smtClean="0">
                <a:solidFill>
                  <a:srgbClr val="FF0000"/>
                </a:solidFill>
              </a:rPr>
              <a:t>56.5% processing time</a:t>
            </a:r>
            <a:r>
              <a:rPr lang="zh-TW" altLang="en-US" sz="2400" dirty="0" smtClean="0"/>
              <a:t> </a:t>
            </a:r>
            <a:r>
              <a:rPr lang="en-US" altLang="zh-TW" sz="2400" dirty="0" smtClean="0"/>
              <a:t>and </a:t>
            </a:r>
            <a:r>
              <a:rPr lang="en-US" altLang="zh-TW" sz="2400" dirty="0" smtClean="0">
                <a:solidFill>
                  <a:srgbClr val="FF0000"/>
                </a:solidFill>
              </a:rPr>
              <a:t>25.9% energy consumption</a:t>
            </a:r>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33</a:t>
            </a:fld>
            <a:endParaRPr lang="zh-TW" altLang="en-US"/>
          </a:p>
        </p:txBody>
      </p:sp>
      <p:pic>
        <p:nvPicPr>
          <p:cNvPr id="5" name="圖片 4"/>
          <p:cNvPicPr>
            <a:picLocks noChangeAspect="1"/>
          </p:cNvPicPr>
          <p:nvPr/>
        </p:nvPicPr>
        <p:blipFill>
          <a:blip r:embed="rId2"/>
          <a:stretch>
            <a:fillRect/>
          </a:stretch>
        </p:blipFill>
        <p:spPr>
          <a:xfrm>
            <a:off x="1287481" y="2996952"/>
            <a:ext cx="6332519" cy="2221070"/>
          </a:xfrm>
          <a:prstGeom prst="rect">
            <a:avLst/>
          </a:prstGeom>
        </p:spPr>
      </p:pic>
    </p:spTree>
    <p:extLst>
      <p:ext uri="{BB962C8B-B14F-4D97-AF65-F5344CB8AC3E}">
        <p14:creationId xmlns:p14="http://schemas.microsoft.com/office/powerpoint/2010/main" val="3878898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IsNoisy</a:t>
            </a:r>
            <a:r>
              <a:rPr lang="en-US" altLang="zh-TW" dirty="0" smtClean="0"/>
              <a:t> </a:t>
            </a:r>
            <a:r>
              <a:rPr lang="en-US" altLang="zh-TW" smtClean="0"/>
              <a:t>(Ideal Case</a:t>
            </a:r>
            <a:r>
              <a:rPr lang="en-US" altLang="zh-TW" dirty="0"/>
              <a:t>)</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Offloading uses </a:t>
            </a:r>
            <a:r>
              <a:rPr lang="en-US" altLang="zh-TW" sz="2400" dirty="0" smtClean="0">
                <a:solidFill>
                  <a:srgbClr val="FF0000"/>
                </a:solidFill>
              </a:rPr>
              <a:t>235% processing time</a:t>
            </a:r>
            <a:r>
              <a:rPr lang="en-US" altLang="zh-TW" sz="2400" dirty="0" smtClean="0"/>
              <a:t> and </a:t>
            </a:r>
            <a:r>
              <a:rPr lang="en-US" altLang="zh-TW" sz="2400" dirty="0" smtClean="0">
                <a:solidFill>
                  <a:srgbClr val="FF0000"/>
                </a:solidFill>
              </a:rPr>
              <a:t>184% energy consumption</a:t>
            </a:r>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34</a:t>
            </a:fld>
            <a:endParaRPr lang="zh-TW" altLang="en-US"/>
          </a:p>
        </p:txBody>
      </p:sp>
      <p:pic>
        <p:nvPicPr>
          <p:cNvPr id="5" name="圖片 4"/>
          <p:cNvPicPr>
            <a:picLocks noChangeAspect="1"/>
          </p:cNvPicPr>
          <p:nvPr/>
        </p:nvPicPr>
        <p:blipFill>
          <a:blip r:embed="rId2"/>
          <a:stretch>
            <a:fillRect/>
          </a:stretch>
        </p:blipFill>
        <p:spPr>
          <a:xfrm>
            <a:off x="1597051" y="3212976"/>
            <a:ext cx="5949897" cy="2237440"/>
          </a:xfrm>
          <a:prstGeom prst="rect">
            <a:avLst/>
          </a:prstGeom>
        </p:spPr>
      </p:pic>
    </p:spTree>
    <p:extLst>
      <p:ext uri="{BB962C8B-B14F-4D97-AF65-F5344CB8AC3E}">
        <p14:creationId xmlns:p14="http://schemas.microsoft.com/office/powerpoint/2010/main" val="218691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Varying Network Delay</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400" dirty="0" smtClean="0"/>
                  <a:t>Performance gain </a:t>
                </a:r>
              </a:p>
              <a:p>
                <a:pPr lvl="1"/>
                <a:r>
                  <a:rPr lang="en-US" altLang="zh-TW" sz="2000" dirty="0" smtClean="0"/>
                  <a:t>Time: when delay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oMath>
                </a14:m>
                <a:r>
                  <a:rPr lang="en-US" altLang="zh-TW" sz="2000" dirty="0" smtClean="0"/>
                  <a:t> 50 </a:t>
                </a:r>
                <a:r>
                  <a:rPr lang="en-US" altLang="zh-TW" sz="2000" dirty="0" err="1" smtClean="0"/>
                  <a:t>ms</a:t>
                </a:r>
                <a:endParaRPr lang="en-US" altLang="zh-TW" sz="2000" dirty="0" smtClean="0"/>
              </a:p>
              <a:p>
                <a:pPr lvl="1"/>
                <a:r>
                  <a:rPr lang="en-US" altLang="zh-TW" sz="2000" dirty="0" smtClean="0"/>
                  <a:t>Energy: when delay </a:t>
                </a:r>
                <a14:m>
                  <m:oMath xmlns:m="http://schemas.openxmlformats.org/officeDocument/2006/math">
                    <m:r>
                      <a:rPr lang="en-US" altLang="zh-TW" sz="2000" i="1">
                        <a:latin typeface="Cambria Math" panose="02040503050406030204" pitchFamily="18" charset="0"/>
                        <a:ea typeface="Cambria Math" panose="02040503050406030204" pitchFamily="18" charset="0"/>
                      </a:rPr>
                      <m:t>≤</m:t>
                    </m:r>
                  </m:oMath>
                </a14:m>
                <a:r>
                  <a:rPr lang="en-US" altLang="zh-TW" sz="2000" dirty="0" smtClean="0"/>
                  <a:t> 200 </a:t>
                </a:r>
                <a:r>
                  <a:rPr lang="en-US" altLang="zh-TW" sz="2000" dirty="0" err="1" smtClean="0"/>
                  <a:t>ms</a:t>
                </a:r>
                <a:endParaRPr lang="en-US" altLang="zh-TW" sz="2000" dirty="0" smtClean="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0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6C9FED65-D59D-4592-81C7-EC65104EC094}" type="slidenum">
              <a:rPr lang="zh-TW" altLang="en-US" smtClean="0"/>
              <a:t>35</a:t>
            </a:fld>
            <a:endParaRPr lang="zh-TW" altLang="en-US"/>
          </a:p>
        </p:txBody>
      </p:sp>
      <p:pic>
        <p:nvPicPr>
          <p:cNvPr id="7" name="圖片 6"/>
          <p:cNvPicPr>
            <a:picLocks noChangeAspect="1"/>
          </p:cNvPicPr>
          <p:nvPr/>
        </p:nvPicPr>
        <p:blipFill>
          <a:blip r:embed="rId3"/>
          <a:stretch>
            <a:fillRect/>
          </a:stretch>
        </p:blipFill>
        <p:spPr>
          <a:xfrm>
            <a:off x="251520" y="3234571"/>
            <a:ext cx="4260711" cy="3002741"/>
          </a:xfrm>
          <a:prstGeom prst="rect">
            <a:avLst/>
          </a:prstGeom>
        </p:spPr>
      </p:pic>
      <p:pic>
        <p:nvPicPr>
          <p:cNvPr id="8" name="圖片 7"/>
          <p:cNvPicPr>
            <a:picLocks noChangeAspect="1"/>
          </p:cNvPicPr>
          <p:nvPr/>
        </p:nvPicPr>
        <p:blipFill>
          <a:blip r:embed="rId4"/>
          <a:stretch>
            <a:fillRect/>
          </a:stretch>
        </p:blipFill>
        <p:spPr>
          <a:xfrm>
            <a:off x="4585952" y="2981714"/>
            <a:ext cx="4306528" cy="3299038"/>
          </a:xfrm>
          <a:prstGeom prst="rect">
            <a:avLst/>
          </a:prstGeom>
        </p:spPr>
      </p:pic>
    </p:spTree>
    <p:extLst>
      <p:ext uri="{BB962C8B-B14F-4D97-AF65-F5344CB8AC3E}">
        <p14:creationId xmlns:p14="http://schemas.microsoft.com/office/powerpoint/2010/main" val="416846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Varying Packet Loss Rate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400" dirty="0"/>
                  <a:t>Performance gain </a:t>
                </a:r>
              </a:p>
              <a:p>
                <a:pPr lvl="1"/>
                <a:r>
                  <a:rPr lang="en-US" altLang="zh-TW" sz="2000" dirty="0"/>
                  <a:t>Time: when </a:t>
                </a:r>
                <a:r>
                  <a:rPr lang="en-US" altLang="zh-TW" sz="2000" dirty="0" smtClean="0"/>
                  <a:t>loss rate </a:t>
                </a:r>
                <a14:m>
                  <m:oMath xmlns:m="http://schemas.openxmlformats.org/officeDocument/2006/math">
                    <m:r>
                      <a:rPr lang="en-US" altLang="zh-TW" sz="2000" i="1">
                        <a:latin typeface="Cambria Math" panose="02040503050406030204" pitchFamily="18" charset="0"/>
                        <a:ea typeface="Cambria Math" panose="02040503050406030204" pitchFamily="18" charset="0"/>
                      </a:rPr>
                      <m:t>≤</m:t>
                    </m:r>
                  </m:oMath>
                </a14:m>
                <a:r>
                  <a:rPr lang="en-US" altLang="zh-TW" sz="2000" dirty="0"/>
                  <a:t> </a:t>
                </a:r>
                <a:r>
                  <a:rPr lang="en-US" altLang="zh-TW" sz="2000" dirty="0" smtClean="0"/>
                  <a:t>4%</a:t>
                </a:r>
                <a:endParaRPr lang="en-US" altLang="zh-TW" sz="2000" dirty="0"/>
              </a:p>
              <a:p>
                <a:pPr lvl="1"/>
                <a:r>
                  <a:rPr lang="en-US" altLang="zh-TW" sz="2000" dirty="0"/>
                  <a:t>Energy: when </a:t>
                </a:r>
                <a:r>
                  <a:rPr lang="en-US" altLang="zh-TW" sz="2000" dirty="0" smtClean="0"/>
                  <a:t>loss rate </a:t>
                </a:r>
                <a14:m>
                  <m:oMath xmlns:m="http://schemas.openxmlformats.org/officeDocument/2006/math">
                    <m:r>
                      <a:rPr lang="en-US" altLang="zh-TW" sz="2000" i="1">
                        <a:latin typeface="Cambria Math" panose="02040503050406030204" pitchFamily="18" charset="0"/>
                        <a:ea typeface="Cambria Math" panose="02040503050406030204" pitchFamily="18" charset="0"/>
                      </a:rPr>
                      <m:t>≤</m:t>
                    </m:r>
                  </m:oMath>
                </a14:m>
                <a:r>
                  <a:rPr lang="en-US" altLang="zh-TW" sz="2000" dirty="0"/>
                  <a:t> </a:t>
                </a:r>
                <a:r>
                  <a:rPr lang="en-US" altLang="zh-TW" sz="2000" dirty="0" smtClean="0"/>
                  <a:t>8</a:t>
                </a:r>
                <a:r>
                  <a:rPr lang="en-US" altLang="zh-TW" sz="2000" dirty="0"/>
                  <a: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0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6C9FED65-D59D-4592-81C7-EC65104EC094}" type="slidenum">
              <a:rPr lang="zh-TW" altLang="en-US" smtClean="0"/>
              <a:t>36</a:t>
            </a:fld>
            <a:endParaRPr lang="zh-TW" altLang="en-US"/>
          </a:p>
        </p:txBody>
      </p:sp>
      <p:pic>
        <p:nvPicPr>
          <p:cNvPr id="5" name="圖片 4"/>
          <p:cNvPicPr>
            <a:picLocks noChangeAspect="1"/>
          </p:cNvPicPr>
          <p:nvPr/>
        </p:nvPicPr>
        <p:blipFill>
          <a:blip r:embed="rId3"/>
          <a:stretch>
            <a:fillRect/>
          </a:stretch>
        </p:blipFill>
        <p:spPr>
          <a:xfrm>
            <a:off x="179512" y="3282341"/>
            <a:ext cx="4309526" cy="3025700"/>
          </a:xfrm>
          <a:prstGeom prst="rect">
            <a:avLst/>
          </a:prstGeom>
        </p:spPr>
      </p:pic>
      <p:pic>
        <p:nvPicPr>
          <p:cNvPr id="6" name="圖片 5"/>
          <p:cNvPicPr>
            <a:picLocks noChangeAspect="1"/>
          </p:cNvPicPr>
          <p:nvPr/>
        </p:nvPicPr>
        <p:blipFill>
          <a:blip r:embed="rId4"/>
          <a:stretch>
            <a:fillRect/>
          </a:stretch>
        </p:blipFill>
        <p:spPr>
          <a:xfrm>
            <a:off x="4547648" y="3068960"/>
            <a:ext cx="4238720" cy="3239082"/>
          </a:xfrm>
          <a:prstGeom prst="rect">
            <a:avLst/>
          </a:prstGeom>
        </p:spPr>
      </p:pic>
    </p:spTree>
    <p:extLst>
      <p:ext uri="{BB962C8B-B14F-4D97-AF65-F5344CB8AC3E}">
        <p14:creationId xmlns:p14="http://schemas.microsoft.com/office/powerpoint/2010/main" val="3370611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Varying Bandwidth</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400" dirty="0"/>
                  <a:t>Performance gain </a:t>
                </a:r>
              </a:p>
              <a:p>
                <a:pPr lvl="1"/>
                <a:r>
                  <a:rPr lang="en-US" altLang="zh-TW" sz="2000" dirty="0"/>
                  <a:t>Time: when </a:t>
                </a:r>
                <a:r>
                  <a:rPr lang="en-US" altLang="zh-TW" sz="2000" dirty="0" smtClean="0"/>
                  <a:t>bandwidth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oMath>
                </a14:m>
                <a:r>
                  <a:rPr lang="en-US" altLang="zh-TW" sz="2000" dirty="0"/>
                  <a:t> </a:t>
                </a:r>
                <a:r>
                  <a:rPr lang="en-US" altLang="zh-TW" sz="2000" dirty="0" smtClean="0"/>
                  <a:t>2048 </a:t>
                </a:r>
                <a:r>
                  <a:rPr lang="en-US" altLang="zh-TW" sz="2000" dirty="0" err="1" smtClean="0"/>
                  <a:t>kbit</a:t>
                </a:r>
                <a:r>
                  <a:rPr lang="en-US" altLang="zh-TW" sz="2000" dirty="0" smtClean="0"/>
                  <a:t>/s</a:t>
                </a:r>
                <a:endParaRPr lang="en-US" altLang="zh-TW" sz="2000" dirty="0"/>
              </a:p>
              <a:p>
                <a:pPr lvl="1"/>
                <a:r>
                  <a:rPr lang="en-US" altLang="zh-TW" sz="2000" dirty="0"/>
                  <a:t>Energy: when </a:t>
                </a:r>
                <a:r>
                  <a:rPr lang="en-US" altLang="zh-TW" sz="2000" dirty="0" smtClean="0"/>
                  <a:t>bandwidth </a:t>
                </a:r>
                <a14:m>
                  <m:oMath xmlns:m="http://schemas.openxmlformats.org/officeDocument/2006/math">
                    <m:r>
                      <a:rPr lang="en-US" altLang="zh-TW" sz="2000" i="1">
                        <a:latin typeface="Cambria Math" panose="02040503050406030204" pitchFamily="18" charset="0"/>
                        <a:ea typeface="Cambria Math" panose="02040503050406030204" pitchFamily="18" charset="0"/>
                      </a:rPr>
                      <m:t>≥</m:t>
                    </m:r>
                  </m:oMath>
                </a14:m>
                <a:r>
                  <a:rPr lang="en-US" altLang="zh-TW" sz="2000" dirty="0" smtClean="0"/>
                  <a:t> 512 </a:t>
                </a:r>
                <a:r>
                  <a:rPr lang="en-US" altLang="zh-TW" sz="2000" dirty="0" err="1" smtClean="0"/>
                  <a:t>kbit</a:t>
                </a:r>
                <a:r>
                  <a:rPr lang="en-US" altLang="zh-TW" sz="2000" dirty="0" smtClean="0"/>
                  <a:t>/s</a:t>
                </a:r>
                <a:endParaRPr lang="en-US" altLang="zh-TW" sz="20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0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6C9FED65-D59D-4592-81C7-EC65104EC094}" type="slidenum">
              <a:rPr lang="zh-TW" altLang="en-US" smtClean="0"/>
              <a:t>37</a:t>
            </a:fld>
            <a:endParaRPr lang="zh-TW" altLang="en-US"/>
          </a:p>
        </p:txBody>
      </p:sp>
      <p:pic>
        <p:nvPicPr>
          <p:cNvPr id="5" name="圖片 4"/>
          <p:cNvPicPr>
            <a:picLocks noChangeAspect="1"/>
          </p:cNvPicPr>
          <p:nvPr/>
        </p:nvPicPr>
        <p:blipFill>
          <a:blip r:embed="rId3"/>
          <a:stretch>
            <a:fillRect/>
          </a:stretch>
        </p:blipFill>
        <p:spPr>
          <a:xfrm>
            <a:off x="179512" y="3170931"/>
            <a:ext cx="4320480" cy="3070326"/>
          </a:xfrm>
          <a:prstGeom prst="rect">
            <a:avLst/>
          </a:prstGeom>
        </p:spPr>
      </p:pic>
      <p:pic>
        <p:nvPicPr>
          <p:cNvPr id="6" name="圖片 5"/>
          <p:cNvPicPr>
            <a:picLocks noChangeAspect="1"/>
          </p:cNvPicPr>
          <p:nvPr/>
        </p:nvPicPr>
        <p:blipFill>
          <a:blip r:embed="rId4"/>
          <a:stretch>
            <a:fillRect/>
          </a:stretch>
        </p:blipFill>
        <p:spPr>
          <a:xfrm>
            <a:off x="4497599" y="2996952"/>
            <a:ext cx="4322873" cy="3297661"/>
          </a:xfrm>
          <a:prstGeom prst="rect">
            <a:avLst/>
          </a:prstGeom>
        </p:spPr>
      </p:pic>
    </p:spTree>
    <p:extLst>
      <p:ext uri="{BB962C8B-B14F-4D97-AF65-F5344CB8AC3E}">
        <p14:creationId xmlns:p14="http://schemas.microsoft.com/office/powerpoint/2010/main" val="1421594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 of The Results</a:t>
            </a:r>
            <a:endParaRPr lang="zh-TW" altLang="en-US" dirty="0"/>
          </a:p>
        </p:txBody>
      </p:sp>
      <p:sp>
        <p:nvSpPr>
          <p:cNvPr id="3" name="內容版面配置區 2"/>
          <p:cNvSpPr>
            <a:spLocks noGrp="1"/>
          </p:cNvSpPr>
          <p:nvPr>
            <p:ph idx="1"/>
          </p:nvPr>
        </p:nvSpPr>
        <p:spPr/>
        <p:txBody>
          <a:bodyPr/>
          <a:lstStyle/>
          <a:p>
            <a:r>
              <a:rPr lang="en-US" altLang="zh-TW" sz="2400" dirty="0" smtClean="0"/>
              <a:t>The network condition significantly affects the offloading benefit</a:t>
            </a:r>
          </a:p>
          <a:p>
            <a:pPr lvl="1"/>
            <a:r>
              <a:rPr lang="en-US" altLang="zh-TW" sz="2000" dirty="0" smtClean="0"/>
              <a:t>Network delay: energy and time (&lt; 50 </a:t>
            </a:r>
            <a:r>
              <a:rPr lang="en-US" altLang="zh-TW" sz="2000" dirty="0" err="1" smtClean="0"/>
              <a:t>ms</a:t>
            </a:r>
            <a:r>
              <a:rPr lang="en-US" altLang="zh-TW" sz="2000" dirty="0" smtClean="0"/>
              <a:t>), energy (&lt; 200 </a:t>
            </a:r>
            <a:r>
              <a:rPr lang="en-US" altLang="zh-TW" sz="2000" dirty="0" err="1" smtClean="0"/>
              <a:t>ms</a:t>
            </a:r>
            <a:r>
              <a:rPr lang="en-US" altLang="zh-TW" sz="2000" dirty="0" smtClean="0"/>
              <a:t>)</a:t>
            </a:r>
          </a:p>
          <a:p>
            <a:pPr lvl="1"/>
            <a:r>
              <a:rPr lang="en-US" altLang="zh-TW" sz="2000" dirty="0" smtClean="0"/>
              <a:t>Packet loss rate: energy and time (&lt; 4 %), energy (&lt; 8 %)</a:t>
            </a:r>
          </a:p>
          <a:p>
            <a:pPr lvl="1"/>
            <a:r>
              <a:rPr lang="en-US" altLang="zh-TW" sz="2000" dirty="0" smtClean="0"/>
              <a:t>Bandwidth: energy and time (&gt; 2048 </a:t>
            </a:r>
            <a:r>
              <a:rPr lang="en-US" altLang="zh-TW" sz="2000" dirty="0" err="1" smtClean="0"/>
              <a:t>kbit</a:t>
            </a:r>
            <a:r>
              <a:rPr lang="en-US" altLang="zh-TW" sz="2000" dirty="0" smtClean="0"/>
              <a:t>/s), energy (&gt; 512 </a:t>
            </a:r>
            <a:r>
              <a:rPr lang="en-US" altLang="zh-TW" sz="2000" dirty="0" err="1" smtClean="0"/>
              <a:t>kbit</a:t>
            </a:r>
            <a:r>
              <a:rPr lang="en-US" altLang="zh-TW" sz="2000" dirty="0" smtClean="0"/>
              <a:t>/s)</a:t>
            </a:r>
          </a:p>
          <a:p>
            <a:r>
              <a:rPr lang="en-US" altLang="zh-TW" sz="2400" dirty="0" smtClean="0">
                <a:solidFill>
                  <a:srgbClr val="FF0000"/>
                </a:solidFill>
              </a:rPr>
              <a:t>Offloading decision is necessary</a:t>
            </a:r>
          </a:p>
          <a:p>
            <a:endParaRPr lang="zh-TW" altLang="en-US" sz="2400" dirty="0">
              <a:solidFill>
                <a:srgbClr val="FF0000"/>
              </a:solidFill>
            </a:endParaRPr>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38</a:t>
            </a:fld>
            <a:endParaRPr lang="zh-TW" altLang="en-US"/>
          </a:p>
        </p:txBody>
      </p:sp>
    </p:spTree>
    <p:extLst>
      <p:ext uri="{BB962C8B-B14F-4D97-AF65-F5344CB8AC3E}">
        <p14:creationId xmlns:p14="http://schemas.microsoft.com/office/powerpoint/2010/main" val="3314425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sz="2400" dirty="0"/>
              <a:t>Introduction </a:t>
            </a:r>
            <a:endParaRPr lang="en-US" altLang="zh-TW" sz="2000" dirty="0"/>
          </a:p>
          <a:p>
            <a:pPr lvl="1"/>
            <a:r>
              <a:rPr lang="en-US" altLang="zh-TW" sz="2000" dirty="0"/>
              <a:t>Efficient </a:t>
            </a:r>
            <a:r>
              <a:rPr lang="en-US" altLang="zh-TW" sz="2000" dirty="0" err="1"/>
              <a:t>C</a:t>
            </a:r>
            <a:r>
              <a:rPr lang="en-US" altLang="zh-TW" sz="2000" dirty="0" err="1" smtClean="0"/>
              <a:t>rowdsensing</a:t>
            </a:r>
            <a:r>
              <a:rPr lang="en-US" altLang="zh-TW" sz="2000" dirty="0" smtClean="0"/>
              <a:t> </a:t>
            </a:r>
            <a:r>
              <a:rPr lang="en-US" altLang="zh-TW" sz="2000" dirty="0"/>
              <a:t>S</a:t>
            </a:r>
            <a:r>
              <a:rPr lang="en-US" altLang="zh-TW" sz="2000" dirty="0" smtClean="0"/>
              <a:t>ystem </a:t>
            </a:r>
            <a:r>
              <a:rPr lang="en-US" altLang="zh-TW" sz="2000" dirty="0"/>
              <a:t>W</a:t>
            </a:r>
            <a:r>
              <a:rPr lang="en-US" altLang="zh-TW" sz="2000" dirty="0" smtClean="0"/>
              <a:t>ith </a:t>
            </a:r>
            <a:r>
              <a:rPr lang="en-US" altLang="zh-TW" sz="2000" dirty="0"/>
              <a:t>O</a:t>
            </a:r>
            <a:r>
              <a:rPr lang="en-US" altLang="zh-TW" sz="2000" dirty="0" smtClean="0"/>
              <a:t>ffloading</a:t>
            </a:r>
            <a:endParaRPr lang="en-US" altLang="zh-TW" sz="2000" dirty="0"/>
          </a:p>
          <a:p>
            <a:pPr lvl="1"/>
            <a:r>
              <a:rPr lang="en-US" altLang="zh-TW" sz="2000" dirty="0"/>
              <a:t>Offloading </a:t>
            </a:r>
            <a:r>
              <a:rPr lang="en-US" altLang="zh-TW" sz="2000" dirty="0" smtClean="0"/>
              <a:t>Applications </a:t>
            </a:r>
            <a:r>
              <a:rPr lang="en-US" altLang="zh-TW" sz="2000" dirty="0"/>
              <a:t>T</a:t>
            </a:r>
            <a:r>
              <a:rPr lang="en-US" altLang="zh-TW" sz="2000" dirty="0" smtClean="0"/>
              <a:t>o </a:t>
            </a:r>
            <a:r>
              <a:rPr lang="en-US" altLang="zh-TW" sz="2000" dirty="0"/>
              <a:t>C</a:t>
            </a:r>
            <a:r>
              <a:rPr lang="en-US" altLang="zh-TW" sz="2000" dirty="0" smtClean="0"/>
              <a:t>loud</a:t>
            </a:r>
          </a:p>
          <a:p>
            <a:pPr lvl="1"/>
            <a:r>
              <a:rPr lang="en-US" altLang="zh-TW" sz="2000" dirty="0" smtClean="0"/>
              <a:t>Contributions</a:t>
            </a:r>
            <a:endParaRPr lang="en-US" altLang="zh-TW" sz="2000" dirty="0"/>
          </a:p>
          <a:p>
            <a:r>
              <a:rPr lang="en-US" altLang="zh-TW" sz="2400" dirty="0" smtClean="0"/>
              <a:t>Offloading </a:t>
            </a:r>
            <a:r>
              <a:rPr lang="en-US" altLang="zh-TW" sz="2400" dirty="0"/>
              <a:t>Applications </a:t>
            </a:r>
            <a:r>
              <a:rPr lang="en-US" altLang="zh-TW" sz="2400" dirty="0" smtClean="0"/>
              <a:t>To Cloud</a:t>
            </a:r>
            <a:endParaRPr lang="en-US" altLang="zh-TW" sz="2400" dirty="0"/>
          </a:p>
          <a:p>
            <a:pPr lvl="1"/>
            <a:r>
              <a:rPr lang="en-US" altLang="zh-TW" sz="2000" dirty="0"/>
              <a:t>Architecture</a:t>
            </a:r>
          </a:p>
          <a:p>
            <a:pPr lvl="1"/>
            <a:r>
              <a:rPr lang="en-US" altLang="zh-TW" sz="2000" dirty="0"/>
              <a:t>Problem </a:t>
            </a:r>
            <a:r>
              <a:rPr lang="en-US" altLang="zh-TW" sz="2000" dirty="0" smtClean="0"/>
              <a:t>Statement</a:t>
            </a:r>
            <a:endParaRPr lang="en-US" altLang="zh-TW" sz="2000" dirty="0"/>
          </a:p>
          <a:p>
            <a:pPr lvl="1"/>
            <a:r>
              <a:rPr lang="en-US" altLang="zh-TW" sz="2000" dirty="0"/>
              <a:t>Algorithm</a:t>
            </a:r>
          </a:p>
          <a:p>
            <a:pPr lvl="1"/>
            <a:r>
              <a:rPr lang="en-US" altLang="zh-TW" sz="2000" dirty="0"/>
              <a:t>Experiments</a:t>
            </a:r>
          </a:p>
          <a:p>
            <a:r>
              <a:rPr lang="en-US" altLang="zh-TW" sz="2400" dirty="0" smtClean="0"/>
              <a:t>Offloading </a:t>
            </a:r>
            <a:r>
              <a:rPr lang="en-US" altLang="zh-TW" sz="2400" dirty="0"/>
              <a:t>E</a:t>
            </a:r>
            <a:r>
              <a:rPr lang="en-US" altLang="zh-TW" sz="2400" dirty="0" smtClean="0"/>
              <a:t>vent </a:t>
            </a:r>
            <a:r>
              <a:rPr lang="en-US" altLang="zh-TW" sz="2400" dirty="0"/>
              <a:t>A</a:t>
            </a:r>
            <a:r>
              <a:rPr lang="en-US" altLang="zh-TW" sz="2400" dirty="0" smtClean="0"/>
              <a:t>nalysis </a:t>
            </a:r>
            <a:r>
              <a:rPr lang="en-US" altLang="zh-TW" sz="2400" dirty="0"/>
              <a:t>A</a:t>
            </a:r>
            <a:r>
              <a:rPr lang="en-US" altLang="zh-TW" sz="2400" dirty="0" smtClean="0"/>
              <a:t>lgorithms</a:t>
            </a:r>
            <a:r>
              <a:rPr lang="en-US" altLang="zh-TW" sz="2400" dirty="0"/>
              <a:t>: </a:t>
            </a:r>
            <a:r>
              <a:rPr lang="en-US" altLang="zh-TW" sz="2400" dirty="0" smtClean="0"/>
              <a:t>Using </a:t>
            </a:r>
            <a:r>
              <a:rPr lang="en-US" altLang="zh-TW" sz="2400" dirty="0" err="1" smtClean="0"/>
              <a:t>IsCrowded</a:t>
            </a:r>
            <a:r>
              <a:rPr lang="en-US" altLang="zh-TW" sz="2400" dirty="0" smtClean="0"/>
              <a:t> And </a:t>
            </a:r>
            <a:r>
              <a:rPr lang="en-US" altLang="zh-TW" sz="2400" dirty="0" err="1"/>
              <a:t>I</a:t>
            </a:r>
            <a:r>
              <a:rPr lang="en-US" altLang="zh-TW" sz="2400" dirty="0" err="1" smtClean="0"/>
              <a:t>sNoisy</a:t>
            </a:r>
            <a:r>
              <a:rPr lang="en-US" altLang="zh-TW" sz="2400" dirty="0" smtClean="0"/>
              <a:t> </a:t>
            </a:r>
            <a:r>
              <a:rPr lang="en-US" altLang="zh-TW" sz="2400" dirty="0"/>
              <a:t>A</a:t>
            </a:r>
            <a:r>
              <a:rPr lang="en-US" altLang="zh-TW" sz="2400" dirty="0" smtClean="0"/>
              <a:t>s Case </a:t>
            </a:r>
            <a:r>
              <a:rPr lang="en-US" altLang="zh-TW" sz="2400" dirty="0"/>
              <a:t>S</a:t>
            </a:r>
            <a:r>
              <a:rPr lang="en-US" altLang="zh-TW" sz="2400" dirty="0" smtClean="0"/>
              <a:t>tudies </a:t>
            </a:r>
            <a:endParaRPr lang="en-US" altLang="zh-TW" sz="2000" dirty="0"/>
          </a:p>
          <a:p>
            <a:pPr lvl="1"/>
            <a:r>
              <a:rPr lang="en-US" altLang="zh-TW" sz="2000" dirty="0"/>
              <a:t>Implementation</a:t>
            </a:r>
          </a:p>
          <a:p>
            <a:pPr lvl="1"/>
            <a:r>
              <a:rPr lang="en-US" altLang="zh-TW" sz="2000" dirty="0"/>
              <a:t>Case S</a:t>
            </a:r>
            <a:r>
              <a:rPr lang="en-US" altLang="zh-TW" sz="2000" dirty="0" smtClean="0"/>
              <a:t>tudies</a:t>
            </a:r>
            <a:endParaRPr lang="en-US" altLang="zh-TW" sz="2000" dirty="0"/>
          </a:p>
          <a:p>
            <a:pPr lvl="1"/>
            <a:r>
              <a:rPr lang="en-US" altLang="zh-TW" sz="2000" dirty="0"/>
              <a:t>Evaluations</a:t>
            </a:r>
          </a:p>
          <a:p>
            <a:r>
              <a:rPr lang="en-US" altLang="zh-TW" sz="2400" dirty="0" smtClean="0">
                <a:solidFill>
                  <a:srgbClr val="FF0000"/>
                </a:solidFill>
              </a:rPr>
              <a:t>Conclusion And Future Work</a:t>
            </a:r>
            <a:endParaRPr lang="en-US" altLang="zh-TW" sz="2400" dirty="0">
              <a:solidFill>
                <a:srgbClr val="FF0000"/>
              </a:solidFill>
            </a:endParaRPr>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39</a:t>
            </a:fld>
            <a:endParaRPr lang="zh-TW" altLang="en-US"/>
          </a:p>
        </p:txBody>
      </p:sp>
    </p:spTree>
    <p:extLst>
      <p:ext uri="{BB962C8B-B14F-4D97-AF65-F5344CB8AC3E}">
        <p14:creationId xmlns:p14="http://schemas.microsoft.com/office/powerpoint/2010/main" val="33223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Is </a:t>
            </a:r>
            <a:r>
              <a:rPr lang="en-US" altLang="zh-TW" dirty="0" err="1" smtClean="0"/>
              <a:t>Crowdsensing</a:t>
            </a:r>
            <a:r>
              <a:rPr lang="en-US" altLang="zh-TW" dirty="0" smtClean="0"/>
              <a:t> ?</a:t>
            </a:r>
            <a:endParaRPr lang="zh-TW" altLang="en-US" dirty="0"/>
          </a:p>
        </p:txBody>
      </p:sp>
      <p:sp>
        <p:nvSpPr>
          <p:cNvPr id="3" name="內容版面配置區 2"/>
          <p:cNvSpPr>
            <a:spLocks noGrp="1"/>
          </p:cNvSpPr>
          <p:nvPr>
            <p:ph idx="1"/>
          </p:nvPr>
        </p:nvSpPr>
        <p:spPr/>
        <p:txBody>
          <a:bodyPr>
            <a:normAutofit/>
          </a:bodyPr>
          <a:lstStyle/>
          <a:p>
            <a:r>
              <a:rPr lang="en-US" altLang="zh-TW" sz="2400" dirty="0"/>
              <a:t>Smartphones are now equipped with multiple sensors</a:t>
            </a:r>
          </a:p>
          <a:p>
            <a:pPr lvl="1"/>
            <a:r>
              <a:rPr lang="en-US" altLang="zh-TW" sz="2000" dirty="0"/>
              <a:t>GPS, accelerometer, microphone, gyroscope, etc</a:t>
            </a:r>
            <a:r>
              <a:rPr lang="en-US" altLang="zh-TW" sz="2000" dirty="0" smtClean="0"/>
              <a:t>.</a:t>
            </a:r>
            <a:endParaRPr lang="en-US" altLang="zh-TW" sz="2400" dirty="0" smtClean="0"/>
          </a:p>
          <a:p>
            <a:r>
              <a:rPr lang="en-US" altLang="zh-TW" sz="2400" dirty="0" smtClean="0"/>
              <a:t>The crowds provide useful information for each others</a:t>
            </a:r>
          </a:p>
          <a:p>
            <a:pPr lvl="1"/>
            <a:r>
              <a:rPr lang="en-US" altLang="zh-TW" sz="2000" dirty="0" smtClean="0"/>
              <a:t>Events are detected through processing the sensory data</a:t>
            </a:r>
          </a:p>
          <a:p>
            <a:pPr marL="0" indent="0">
              <a:buNone/>
            </a:pPr>
            <a:r>
              <a:rPr lang="en-US" altLang="zh-TW" sz="2000" dirty="0" smtClean="0"/>
              <a:t>	</a:t>
            </a:r>
            <a:endParaRPr lang="en-US" altLang="zh-TW" sz="400" dirty="0" smtClean="0"/>
          </a:p>
          <a:p>
            <a:pPr marL="457200" lvl="1" indent="0">
              <a:buNone/>
            </a:pPr>
            <a:endParaRPr lang="en-US" altLang="zh-TW" sz="2000" dirty="0" smtClean="0"/>
          </a:p>
          <a:p>
            <a:pPr lvl="1"/>
            <a:endParaRPr lang="en-US" altLang="zh-TW" sz="2000" dirty="0" smtClean="0"/>
          </a:p>
          <a:p>
            <a:pPr marL="0" indent="0">
              <a:buNone/>
            </a:pPr>
            <a:endParaRPr lang="zh-TW" altLang="en-US" sz="2400" dirty="0"/>
          </a:p>
        </p:txBody>
      </p:sp>
      <p:pic>
        <p:nvPicPr>
          <p:cNvPr id="4" name="Picture 2" descr="D:\document\presentation\MCC13\line_figure_with_tablet_800_clr_99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766" y="5582891"/>
            <a:ext cx="894034" cy="894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ocument\presentation\MCC13\索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941" y="3796497"/>
            <a:ext cx="1475360" cy="11107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document\presentation\MCC13\line_figure_with_tablet_800_clr_99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604" y="5703318"/>
            <a:ext cx="894034" cy="894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document\presentation\MCC13\line_figure_with_tablet_800_clr_99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326" y="5631310"/>
            <a:ext cx="894034" cy="89403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單箭頭接點 8"/>
          <p:cNvCxnSpPr/>
          <p:nvPr/>
        </p:nvCxnSpPr>
        <p:spPr>
          <a:xfrm flipV="1">
            <a:off x="2405406" y="4941168"/>
            <a:ext cx="827361" cy="618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線單箭頭接點 9"/>
          <p:cNvCxnSpPr/>
          <p:nvPr/>
        </p:nvCxnSpPr>
        <p:spPr>
          <a:xfrm flipH="1" flipV="1">
            <a:off x="4039761" y="4941168"/>
            <a:ext cx="6860" cy="641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單箭頭接點 11"/>
          <p:cNvCxnSpPr/>
          <p:nvPr/>
        </p:nvCxnSpPr>
        <p:spPr>
          <a:xfrm flipH="1" flipV="1">
            <a:off x="4925686" y="4941168"/>
            <a:ext cx="864096" cy="5461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2" descr="D:\document\presentation\MCC13\line_figure_with_tablet_800_clr_99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581743"/>
            <a:ext cx="894034" cy="89403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線單箭頭接點 18"/>
          <p:cNvCxnSpPr/>
          <p:nvPr/>
        </p:nvCxnSpPr>
        <p:spPr>
          <a:xfrm>
            <a:off x="1973358" y="3967559"/>
            <a:ext cx="1259409" cy="1095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文字方塊 21"/>
          <p:cNvSpPr txBox="1"/>
          <p:nvPr/>
        </p:nvSpPr>
        <p:spPr>
          <a:xfrm>
            <a:off x="1814756" y="3581743"/>
            <a:ext cx="1518965" cy="369332"/>
          </a:xfrm>
          <a:prstGeom prst="rect">
            <a:avLst/>
          </a:prstGeom>
          <a:noFill/>
        </p:spPr>
        <p:txBody>
          <a:bodyPr wrap="square" rtlCol="0">
            <a:spAutoFit/>
          </a:bodyPr>
          <a:lstStyle/>
          <a:p>
            <a:r>
              <a:rPr lang="en-US" altLang="zh-TW" dirty="0" smtClean="0"/>
              <a:t>Ask questions</a:t>
            </a:r>
            <a:endParaRPr lang="zh-TW" altLang="en-US" dirty="0"/>
          </a:p>
        </p:txBody>
      </p:sp>
      <p:sp>
        <p:nvSpPr>
          <p:cNvPr id="25" name="文字方塊 24"/>
          <p:cNvSpPr txBox="1"/>
          <p:nvPr/>
        </p:nvSpPr>
        <p:spPr>
          <a:xfrm>
            <a:off x="5141710" y="4510861"/>
            <a:ext cx="2184674" cy="646331"/>
          </a:xfrm>
          <a:prstGeom prst="rect">
            <a:avLst/>
          </a:prstGeom>
          <a:noFill/>
        </p:spPr>
        <p:txBody>
          <a:bodyPr wrap="square" rtlCol="0">
            <a:spAutoFit/>
          </a:bodyPr>
          <a:lstStyle/>
          <a:p>
            <a:r>
              <a:rPr lang="en-US" altLang="zh-TW" dirty="0"/>
              <a:t>A</a:t>
            </a:r>
            <a:r>
              <a:rPr lang="en-US" altLang="zh-TW" dirty="0" smtClean="0"/>
              <a:t>nswer questions or provide sensor data</a:t>
            </a:r>
            <a:endParaRPr lang="zh-TW" altLang="en-US" dirty="0"/>
          </a:p>
        </p:txBody>
      </p:sp>
      <p:sp>
        <p:nvSpPr>
          <p:cNvPr id="8" name="投影片編號版面配置區 7"/>
          <p:cNvSpPr>
            <a:spLocks noGrp="1"/>
          </p:cNvSpPr>
          <p:nvPr>
            <p:ph type="sldNum" sz="quarter" idx="12"/>
          </p:nvPr>
        </p:nvSpPr>
        <p:spPr/>
        <p:txBody>
          <a:bodyPr/>
          <a:lstStyle/>
          <a:p>
            <a:fld id="{6C9FED65-D59D-4592-81C7-EC65104EC094}" type="slidenum">
              <a:rPr lang="zh-TW" altLang="en-US" smtClean="0"/>
              <a:t>4</a:t>
            </a:fld>
            <a:endParaRPr lang="zh-TW" altLang="en-US"/>
          </a:p>
        </p:txBody>
      </p:sp>
    </p:spTree>
    <p:extLst>
      <p:ext uri="{BB962C8B-B14F-4D97-AF65-F5344CB8AC3E}">
        <p14:creationId xmlns:p14="http://schemas.microsoft.com/office/powerpoint/2010/main" val="487255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We strive to minimize the energy consumption and execution time of </a:t>
            </a:r>
            <a:r>
              <a:rPr lang="en-US" altLang="zh-TW" sz="2400" dirty="0" err="1" smtClean="0"/>
              <a:t>crowdsensing</a:t>
            </a:r>
            <a:r>
              <a:rPr lang="en-US" altLang="zh-TW" sz="2400" dirty="0" smtClean="0"/>
              <a:t> systems using offloading system</a:t>
            </a:r>
          </a:p>
          <a:p>
            <a:r>
              <a:rPr lang="en-US" altLang="zh-TW" sz="2400" dirty="0" smtClean="0"/>
              <a:t>We </a:t>
            </a:r>
            <a:r>
              <a:rPr lang="en-US" altLang="zh-TW" sz="2400" dirty="0" smtClean="0">
                <a:solidFill>
                  <a:srgbClr val="FF0000"/>
                </a:solidFill>
              </a:rPr>
              <a:t>propose a novel algorithm</a:t>
            </a:r>
            <a:r>
              <a:rPr lang="en-US" altLang="zh-TW" sz="2400" dirty="0" smtClean="0"/>
              <a:t> to determine whether to offload the computation</a:t>
            </a:r>
          </a:p>
          <a:p>
            <a:r>
              <a:rPr lang="en-US" altLang="zh-TW" sz="2400" dirty="0" smtClean="0"/>
              <a:t>The accuracy is </a:t>
            </a:r>
            <a:r>
              <a:rPr lang="en-US" altLang="zh-TW" sz="2400" dirty="0" smtClean="0">
                <a:solidFill>
                  <a:srgbClr val="FF0000"/>
                </a:solidFill>
              </a:rPr>
              <a:t>at least 80%</a:t>
            </a:r>
          </a:p>
          <a:p>
            <a:r>
              <a:rPr lang="en-US" altLang="zh-TW" sz="2400" dirty="0" smtClean="0"/>
              <a:t>We </a:t>
            </a:r>
            <a:r>
              <a:rPr lang="en-US" altLang="zh-TW" sz="2400" dirty="0" smtClean="0">
                <a:solidFill>
                  <a:srgbClr val="FF0000"/>
                </a:solidFill>
              </a:rPr>
              <a:t>develop an APK analysis tool</a:t>
            </a:r>
            <a:r>
              <a:rPr lang="en-US" altLang="zh-TW" sz="2400" dirty="0" smtClean="0"/>
              <a:t> to help us analyze and modify the APK files</a:t>
            </a:r>
          </a:p>
          <a:p>
            <a:r>
              <a:rPr lang="en-US" altLang="zh-TW" sz="2400" dirty="0" smtClean="0"/>
              <a:t>We offload third-party applications and show that </a:t>
            </a:r>
            <a:r>
              <a:rPr lang="en-US" altLang="zh-TW" sz="2400" dirty="0" smtClean="0">
                <a:solidFill>
                  <a:srgbClr val="FF0000"/>
                </a:solidFill>
              </a:rPr>
              <a:t>offloading is feasible</a:t>
            </a:r>
            <a:r>
              <a:rPr lang="en-US" altLang="zh-TW" sz="2400" dirty="0" smtClean="0"/>
              <a:t> in existing applications</a:t>
            </a:r>
          </a:p>
          <a:p>
            <a:r>
              <a:rPr lang="en-US" altLang="zh-TW" sz="2400" dirty="0" smtClean="0"/>
              <a:t>We </a:t>
            </a:r>
            <a:r>
              <a:rPr lang="en-US" altLang="zh-TW" sz="2400" dirty="0" smtClean="0">
                <a:solidFill>
                  <a:srgbClr val="FF0000"/>
                </a:solidFill>
              </a:rPr>
              <a:t>implement a </a:t>
            </a:r>
            <a:r>
              <a:rPr lang="en-US" altLang="zh-TW" sz="2400" dirty="0" err="1" smtClean="0">
                <a:solidFill>
                  <a:srgbClr val="FF0000"/>
                </a:solidFill>
              </a:rPr>
              <a:t>crowdsensing</a:t>
            </a:r>
            <a:r>
              <a:rPr lang="en-US" altLang="zh-TW" sz="2400" dirty="0" smtClean="0">
                <a:solidFill>
                  <a:srgbClr val="FF0000"/>
                </a:solidFill>
              </a:rPr>
              <a:t> prototype system</a:t>
            </a:r>
            <a:r>
              <a:rPr lang="en-US" altLang="zh-TW" sz="2400" dirty="0" smtClean="0"/>
              <a:t> and show that offloading improves the system performance</a:t>
            </a:r>
          </a:p>
          <a:p>
            <a:endParaRPr lang="en-US" altLang="zh-TW" sz="2600" dirty="0" smtClean="0"/>
          </a:p>
        </p:txBody>
      </p:sp>
      <p:sp>
        <p:nvSpPr>
          <p:cNvPr id="4" name="投影片編號版面配置區 3"/>
          <p:cNvSpPr>
            <a:spLocks noGrp="1"/>
          </p:cNvSpPr>
          <p:nvPr>
            <p:ph type="sldNum" sz="quarter" idx="12"/>
          </p:nvPr>
        </p:nvSpPr>
        <p:spPr/>
        <p:txBody>
          <a:bodyPr/>
          <a:lstStyle/>
          <a:p>
            <a:fld id="{CF0DA900-601A-40B3-87B3-A1972888664C}" type="slidenum">
              <a:rPr lang="zh-TW" altLang="en-US" smtClean="0"/>
              <a:t>40</a:t>
            </a:fld>
            <a:endParaRPr lang="zh-TW" altLang="en-US"/>
          </a:p>
        </p:txBody>
      </p:sp>
    </p:spTree>
    <p:extLst>
      <p:ext uri="{BB962C8B-B14F-4D97-AF65-F5344CB8AC3E}">
        <p14:creationId xmlns:p14="http://schemas.microsoft.com/office/powerpoint/2010/main" val="1563850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Future Work</a:t>
            </a:r>
            <a:endParaRPr lang="zh-TW" altLang="en-US" dirty="0"/>
          </a:p>
        </p:txBody>
      </p:sp>
      <p:sp>
        <p:nvSpPr>
          <p:cNvPr id="3" name="內容版面配置區 2"/>
          <p:cNvSpPr>
            <a:spLocks noGrp="1"/>
          </p:cNvSpPr>
          <p:nvPr>
            <p:ph idx="1"/>
          </p:nvPr>
        </p:nvSpPr>
        <p:spPr/>
        <p:txBody>
          <a:bodyPr/>
          <a:lstStyle/>
          <a:p>
            <a:r>
              <a:rPr lang="en-US" altLang="zh-TW" sz="2400" dirty="0">
                <a:solidFill>
                  <a:srgbClr val="FF0000"/>
                </a:solidFill>
              </a:rPr>
              <a:t>F</a:t>
            </a:r>
            <a:r>
              <a:rPr lang="en-US" altLang="zh-TW" sz="2400" dirty="0" smtClean="0">
                <a:solidFill>
                  <a:srgbClr val="FF0000"/>
                </a:solidFill>
              </a:rPr>
              <a:t>ind </a:t>
            </a:r>
            <a:r>
              <a:rPr lang="en-US" altLang="zh-TW" sz="2400" dirty="0">
                <a:solidFill>
                  <a:srgbClr val="FF0000"/>
                </a:solidFill>
              </a:rPr>
              <a:t>out other contexts</a:t>
            </a:r>
            <a:r>
              <a:rPr lang="en-US" altLang="zh-TW" sz="2400" dirty="0"/>
              <a:t> that can have high accuracy for most of the mobile device users and </a:t>
            </a:r>
            <a:r>
              <a:rPr lang="en-US" altLang="zh-TW" sz="2400" dirty="0" smtClean="0"/>
              <a:t>applications</a:t>
            </a:r>
          </a:p>
          <a:p>
            <a:r>
              <a:rPr lang="en-US" altLang="zh-TW" sz="2400" dirty="0" smtClean="0"/>
              <a:t>Try to offload methods that contain local resource, for example, camera and GPS. </a:t>
            </a:r>
            <a:endParaRPr lang="en-US" altLang="zh-TW" sz="2400" dirty="0"/>
          </a:p>
          <a:p>
            <a:endParaRPr lang="zh-TW" altLang="en-US"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41</a:t>
            </a:fld>
            <a:endParaRPr lang="zh-TW" altLang="en-US"/>
          </a:p>
        </p:txBody>
      </p:sp>
    </p:spTree>
    <p:extLst>
      <p:ext uri="{BB962C8B-B14F-4D97-AF65-F5344CB8AC3E}">
        <p14:creationId xmlns:p14="http://schemas.microsoft.com/office/powerpoint/2010/main" val="721944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 You For Your Listening</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42</a:t>
            </a:fld>
            <a:endParaRPr lang="zh-TW" altLang="en-US"/>
          </a:p>
        </p:txBody>
      </p:sp>
    </p:spTree>
    <p:extLst>
      <p:ext uri="{BB962C8B-B14F-4D97-AF65-F5344CB8AC3E}">
        <p14:creationId xmlns:p14="http://schemas.microsoft.com/office/powerpoint/2010/main" val="3115066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Is </a:t>
            </a:r>
            <a:r>
              <a:rPr lang="en-US" altLang="zh-TW" dirty="0" err="1" smtClean="0"/>
              <a:t>Crowdsensing</a:t>
            </a:r>
            <a:r>
              <a:rPr lang="en-US" altLang="zh-TW" dirty="0" smtClean="0"/>
              <a:t> Interesting?</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It has many applications</a:t>
            </a:r>
          </a:p>
          <a:p>
            <a:endParaRPr lang="en-US" altLang="zh-TW" sz="2400" dirty="0"/>
          </a:p>
          <a:p>
            <a:endParaRPr lang="en-US" altLang="zh-TW" sz="2400" dirty="0" smtClean="0"/>
          </a:p>
          <a:p>
            <a:endParaRPr lang="en-US" altLang="zh-TW" sz="2400" dirty="0"/>
          </a:p>
          <a:p>
            <a:endParaRPr lang="en-US" altLang="zh-TW" sz="2000" dirty="0"/>
          </a:p>
          <a:p>
            <a:endParaRPr lang="en-US" altLang="zh-TW" sz="2400" dirty="0" smtClean="0"/>
          </a:p>
          <a:p>
            <a:r>
              <a:rPr lang="en-US" altLang="zh-TW" sz="2400" dirty="0" smtClean="0"/>
              <a:t>It </a:t>
            </a:r>
            <a:r>
              <a:rPr lang="en-US" altLang="zh-TW" sz="2400" dirty="0"/>
              <a:t>has many advantages </a:t>
            </a:r>
          </a:p>
          <a:p>
            <a:pPr lvl="1"/>
            <a:r>
              <a:rPr lang="en-US" altLang="zh-TW" sz="2000" dirty="0"/>
              <a:t>Users can ask questions which are hard for algorithms to answer</a:t>
            </a:r>
          </a:p>
          <a:p>
            <a:pPr lvl="1"/>
            <a:r>
              <a:rPr lang="en-US" altLang="zh-TW" sz="2000" dirty="0"/>
              <a:t>Improving the coverage of traditional sensor networks</a:t>
            </a:r>
          </a:p>
          <a:p>
            <a:pPr lvl="1"/>
            <a:r>
              <a:rPr lang="en-US" altLang="zh-TW" sz="2000" dirty="0"/>
              <a:t>Lowering the </a:t>
            </a:r>
            <a:r>
              <a:rPr lang="en-US" altLang="zh-TW" sz="2000" dirty="0" smtClean="0"/>
              <a:t>deployment and maintenance cost </a:t>
            </a:r>
            <a:r>
              <a:rPr lang="en-US" altLang="zh-TW" sz="2000" dirty="0"/>
              <a:t>for </a:t>
            </a:r>
            <a:r>
              <a:rPr lang="en-US" altLang="zh-TW" sz="2000" dirty="0" smtClean="0"/>
              <a:t>companies</a:t>
            </a:r>
            <a:endParaRPr lang="en-US" altLang="zh-TW" sz="2000" dirty="0"/>
          </a:p>
        </p:txBody>
      </p:sp>
      <p:pic>
        <p:nvPicPr>
          <p:cNvPr id="2050" name="Picture 2" descr="C:\Users\wooer\Desktop\fig\113火大遊行-15萬人空照圖中央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48272"/>
            <a:ext cx="2311152" cy="15407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ooer\Desktop\fig\14221537jrgzr7h0y55z0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235497"/>
            <a:ext cx="2340147" cy="1553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ooer\Desktop\fig\塞車.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248272"/>
            <a:ext cx="2232248" cy="1495606"/>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6C9FED65-D59D-4592-81C7-EC65104EC094}" type="slidenum">
              <a:rPr lang="zh-TW" altLang="en-US" smtClean="0"/>
              <a:t>5</a:t>
            </a:fld>
            <a:endParaRPr lang="zh-TW" altLang="en-US"/>
          </a:p>
        </p:txBody>
      </p:sp>
    </p:spTree>
    <p:extLst>
      <p:ext uri="{BB962C8B-B14F-4D97-AF65-F5344CB8AC3E}">
        <p14:creationId xmlns:p14="http://schemas.microsoft.com/office/powerpoint/2010/main" val="295312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What </a:t>
            </a:r>
            <a:r>
              <a:rPr lang="en-US" altLang="zh-TW" dirty="0" smtClean="0"/>
              <a:t>Is </a:t>
            </a:r>
            <a:r>
              <a:rPr lang="en-US" altLang="zh-TW" dirty="0"/>
              <a:t>T</a:t>
            </a:r>
            <a:r>
              <a:rPr lang="en-US" altLang="zh-TW" dirty="0" smtClean="0"/>
              <a:t>he </a:t>
            </a:r>
            <a:r>
              <a:rPr lang="en-US" altLang="zh-TW" dirty="0"/>
              <a:t>M</a:t>
            </a:r>
            <a:r>
              <a:rPr lang="en-US" altLang="zh-TW" dirty="0" smtClean="0"/>
              <a:t>ost </a:t>
            </a:r>
            <a:r>
              <a:rPr lang="en-US" altLang="zh-TW" dirty="0"/>
              <a:t>E</a:t>
            </a:r>
            <a:r>
              <a:rPr lang="en-US" altLang="zh-TW" dirty="0" smtClean="0"/>
              <a:t>fficient </a:t>
            </a:r>
            <a:r>
              <a:rPr lang="en-US" altLang="zh-TW" dirty="0"/>
              <a:t>E</a:t>
            </a:r>
            <a:r>
              <a:rPr lang="en-US" altLang="zh-TW" dirty="0" smtClean="0"/>
              <a:t>xecution </a:t>
            </a:r>
            <a:r>
              <a:rPr lang="en-US" altLang="zh-TW" dirty="0"/>
              <a:t>F</a:t>
            </a:r>
            <a:r>
              <a:rPr lang="en-US" altLang="zh-TW" dirty="0" smtClean="0"/>
              <a:t>low</a:t>
            </a:r>
            <a:r>
              <a:rPr lang="en-US" altLang="zh-TW" dirty="0"/>
              <a:t>?</a:t>
            </a:r>
          </a:p>
        </p:txBody>
      </p:sp>
      <p:sp>
        <p:nvSpPr>
          <p:cNvPr id="3" name="內容版面配置區 2"/>
          <p:cNvSpPr>
            <a:spLocks noGrp="1"/>
          </p:cNvSpPr>
          <p:nvPr>
            <p:ph idx="1"/>
          </p:nvPr>
        </p:nvSpPr>
        <p:spPr/>
        <p:txBody>
          <a:bodyPr>
            <a:normAutofit/>
          </a:bodyPr>
          <a:lstStyle/>
          <a:p>
            <a:r>
              <a:rPr lang="en-US" altLang="zh-TW" sz="2400" dirty="0" smtClean="0"/>
              <a:t>Most of the </a:t>
            </a:r>
            <a:r>
              <a:rPr lang="en-US" altLang="zh-TW" sz="2400" dirty="0" err="1" smtClean="0"/>
              <a:t>crowdsensing</a:t>
            </a:r>
            <a:r>
              <a:rPr lang="en-US" altLang="zh-TW" sz="2400" dirty="0" smtClean="0"/>
              <a:t> systems analyze the sensory data on broker/server</a:t>
            </a:r>
          </a:p>
          <a:p>
            <a:pPr lvl="1"/>
            <a:r>
              <a:rPr lang="en-US" altLang="zh-TW" sz="2000" dirty="0" smtClean="0"/>
              <a:t>It is not efficient </a:t>
            </a:r>
          </a:p>
          <a:p>
            <a:pPr lvl="1"/>
            <a:r>
              <a:rPr lang="en-US" altLang="zh-TW" sz="2000" dirty="0" smtClean="0"/>
              <a:t>The computation capability and network bandwidth of servers and mobiles are different</a:t>
            </a:r>
          </a:p>
          <a:p>
            <a:r>
              <a:rPr lang="en-US" altLang="zh-TW" sz="2400" dirty="0" smtClean="0"/>
              <a:t>Offloading is a good </a:t>
            </a:r>
            <a:br>
              <a:rPr lang="en-US" altLang="zh-TW" sz="2400" dirty="0" smtClean="0"/>
            </a:br>
            <a:r>
              <a:rPr lang="en-US" altLang="zh-TW" sz="2400" dirty="0" smtClean="0"/>
              <a:t>solution</a:t>
            </a:r>
          </a:p>
          <a:p>
            <a:pPr lvl="1"/>
            <a:endParaRPr lang="zh-TW" altLang="en-US" sz="2000"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6</a:t>
            </a:fld>
            <a:endParaRPr lang="zh-TW" altLang="en-US"/>
          </a:p>
        </p:txBody>
      </p:sp>
      <p:pic>
        <p:nvPicPr>
          <p:cNvPr id="17" name="圖片 16"/>
          <p:cNvPicPr>
            <a:picLocks noChangeAspect="1"/>
          </p:cNvPicPr>
          <p:nvPr/>
        </p:nvPicPr>
        <p:blipFill>
          <a:blip r:embed="rId2"/>
          <a:stretch>
            <a:fillRect/>
          </a:stretch>
        </p:blipFill>
        <p:spPr>
          <a:xfrm>
            <a:off x="3923928" y="3212976"/>
            <a:ext cx="4536504" cy="1555921"/>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937993002"/>
              </p:ext>
            </p:extLst>
          </p:nvPr>
        </p:nvGraphicFramePr>
        <p:xfrm>
          <a:off x="1524000" y="4999084"/>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altLang="zh-TW" dirty="0" smtClean="0"/>
                        <a:t>Network Type</a:t>
                      </a:r>
                      <a:endParaRPr lang="zh-TW" altLang="en-US" dirty="0"/>
                    </a:p>
                  </a:txBody>
                  <a:tcPr/>
                </a:tc>
                <a:tc>
                  <a:txBody>
                    <a:bodyPr/>
                    <a:lstStyle/>
                    <a:p>
                      <a:pPr algn="ctr"/>
                      <a:r>
                        <a:rPr lang="en-US" altLang="zh-TW" dirty="0" err="1" smtClean="0"/>
                        <a:t>Wifi</a:t>
                      </a:r>
                      <a:endParaRPr lang="zh-TW" altLang="en-US" dirty="0"/>
                    </a:p>
                  </a:txBody>
                  <a:tcPr/>
                </a:tc>
                <a:tc>
                  <a:txBody>
                    <a:bodyPr/>
                    <a:lstStyle/>
                    <a:p>
                      <a:pPr algn="ctr"/>
                      <a:r>
                        <a:rPr lang="en-US" altLang="zh-TW" dirty="0" smtClean="0"/>
                        <a:t>3G</a:t>
                      </a:r>
                      <a:endParaRPr lang="zh-TW" altLang="en-US" dirty="0"/>
                    </a:p>
                  </a:txBody>
                  <a:tcPr/>
                </a:tc>
                <a:tc>
                  <a:txBody>
                    <a:bodyPr/>
                    <a:lstStyle/>
                    <a:p>
                      <a:pPr algn="ctr"/>
                      <a:r>
                        <a:rPr lang="en-US" altLang="zh-TW" dirty="0" smtClean="0"/>
                        <a:t>Local</a:t>
                      </a:r>
                      <a:endParaRPr lang="zh-TW" altLang="en-US" dirty="0"/>
                    </a:p>
                  </a:txBody>
                  <a:tcPr/>
                </a:tc>
              </a:tr>
              <a:tr h="370840">
                <a:tc>
                  <a:txBody>
                    <a:bodyPr/>
                    <a:lstStyle/>
                    <a:p>
                      <a:r>
                        <a:rPr lang="en-US" altLang="zh-TW" dirty="0" smtClean="0"/>
                        <a:t>Current (mA)</a:t>
                      </a:r>
                      <a:endParaRPr lang="zh-TW" altLang="en-US" dirty="0"/>
                    </a:p>
                  </a:txBody>
                  <a:tcPr/>
                </a:tc>
                <a:tc>
                  <a:txBody>
                    <a:bodyPr/>
                    <a:lstStyle/>
                    <a:p>
                      <a:pPr algn="ctr"/>
                      <a:r>
                        <a:rPr lang="en-US" altLang="zh-TW" dirty="0" smtClean="0"/>
                        <a:t>9.2619</a:t>
                      </a:r>
                      <a:endParaRPr lang="zh-TW" altLang="en-US" dirty="0"/>
                    </a:p>
                  </a:txBody>
                  <a:tcPr/>
                </a:tc>
                <a:tc>
                  <a:txBody>
                    <a:bodyPr/>
                    <a:lstStyle/>
                    <a:p>
                      <a:pPr algn="ctr"/>
                      <a:r>
                        <a:rPr lang="en-US" altLang="zh-TW" dirty="0" smtClean="0"/>
                        <a:t>285.3662</a:t>
                      </a:r>
                      <a:endParaRPr lang="zh-TW" altLang="en-US" dirty="0"/>
                    </a:p>
                  </a:txBody>
                  <a:tcPr/>
                </a:tc>
                <a:tc>
                  <a:txBody>
                    <a:bodyPr/>
                    <a:lstStyle/>
                    <a:p>
                      <a:pPr algn="ctr"/>
                      <a:r>
                        <a:rPr lang="en-US" altLang="zh-TW" dirty="0" smtClean="0"/>
                        <a:t>24.0448</a:t>
                      </a:r>
                      <a:endParaRPr lang="zh-TW" altLang="en-US" dirty="0"/>
                    </a:p>
                  </a:txBody>
                  <a:tcPr/>
                </a:tc>
              </a:tr>
              <a:tr h="370840">
                <a:tc>
                  <a:txBody>
                    <a:bodyPr/>
                    <a:lstStyle/>
                    <a:p>
                      <a:r>
                        <a:rPr lang="en-US" altLang="zh-TW" dirty="0" smtClean="0"/>
                        <a:t>Time (</a:t>
                      </a:r>
                      <a:r>
                        <a:rPr lang="en-US" altLang="zh-TW" dirty="0" err="1" smtClean="0"/>
                        <a:t>ms</a:t>
                      </a:r>
                      <a:r>
                        <a:rPr lang="en-US" altLang="zh-TW" dirty="0" smtClean="0"/>
                        <a:t>)</a:t>
                      </a:r>
                      <a:endParaRPr lang="zh-TW" altLang="en-US" dirty="0"/>
                    </a:p>
                  </a:txBody>
                  <a:tcPr/>
                </a:tc>
                <a:tc>
                  <a:txBody>
                    <a:bodyPr/>
                    <a:lstStyle/>
                    <a:p>
                      <a:pPr algn="ctr"/>
                      <a:r>
                        <a:rPr lang="en-US" altLang="zh-TW" dirty="0" smtClean="0"/>
                        <a:t>224.99</a:t>
                      </a:r>
                      <a:endParaRPr lang="zh-TW" altLang="en-US" dirty="0"/>
                    </a:p>
                  </a:txBody>
                  <a:tcPr/>
                </a:tc>
                <a:tc>
                  <a:txBody>
                    <a:bodyPr/>
                    <a:lstStyle/>
                    <a:p>
                      <a:pPr algn="ctr"/>
                      <a:r>
                        <a:rPr lang="en-US" altLang="zh-TW" dirty="0" smtClean="0"/>
                        <a:t>3559.85</a:t>
                      </a:r>
                      <a:endParaRPr lang="zh-TW" altLang="en-US" dirty="0"/>
                    </a:p>
                  </a:txBody>
                  <a:tcPr/>
                </a:tc>
                <a:tc>
                  <a:txBody>
                    <a:bodyPr/>
                    <a:lstStyle/>
                    <a:p>
                      <a:pPr algn="ctr"/>
                      <a:r>
                        <a:rPr lang="en-US" altLang="zh-TW" dirty="0" smtClean="0"/>
                        <a:t>299.34</a:t>
                      </a:r>
                      <a:endParaRPr lang="zh-TW" altLang="en-US" dirty="0"/>
                    </a:p>
                  </a:txBody>
                  <a:tcPr/>
                </a:tc>
              </a:tr>
            </a:tbl>
          </a:graphicData>
        </a:graphic>
      </p:graphicFrame>
    </p:spTree>
    <p:extLst>
      <p:ext uri="{BB962C8B-B14F-4D97-AF65-F5344CB8AC3E}">
        <p14:creationId xmlns:p14="http://schemas.microsoft.com/office/powerpoint/2010/main" val="193395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Mobile Cloud Offloading</a:t>
            </a:r>
            <a:endParaRPr lang="zh-TW" altLang="en-US" dirty="0"/>
          </a:p>
        </p:txBody>
      </p:sp>
      <p:sp>
        <p:nvSpPr>
          <p:cNvPr id="3" name="內容版面配置區 2"/>
          <p:cNvSpPr>
            <a:spLocks noGrp="1"/>
          </p:cNvSpPr>
          <p:nvPr>
            <p:ph idx="1"/>
          </p:nvPr>
        </p:nvSpPr>
        <p:spPr/>
        <p:txBody>
          <a:bodyPr/>
          <a:lstStyle/>
          <a:p>
            <a:r>
              <a:rPr lang="en-US" altLang="zh-TW" sz="2400" dirty="0" smtClean="0"/>
              <a:t>Mobile devices has </a:t>
            </a:r>
            <a:r>
              <a:rPr lang="en-US" altLang="zh-TW" sz="2400" dirty="0" smtClean="0">
                <a:solidFill>
                  <a:srgbClr val="FF0000"/>
                </a:solidFill>
              </a:rPr>
              <a:t>limited resources</a:t>
            </a:r>
          </a:p>
          <a:p>
            <a:pPr lvl="1"/>
            <a:r>
              <a:rPr lang="en-US" altLang="zh-TW" sz="2000" dirty="0" smtClean="0"/>
              <a:t>CPU, memory, GPU, battery lifetime, etc.</a:t>
            </a:r>
          </a:p>
          <a:p>
            <a:pPr lvl="1"/>
            <a:r>
              <a:rPr lang="en-US" altLang="zh-TW" sz="2000" dirty="0" smtClean="0"/>
              <a:t>Cannot run resource-intensive applications</a:t>
            </a:r>
          </a:p>
          <a:p>
            <a:r>
              <a:rPr lang="en-US" altLang="zh-TW" sz="2400" dirty="0" smtClean="0"/>
              <a:t>Cloud service can be used to address on the issue</a:t>
            </a:r>
          </a:p>
          <a:p>
            <a:pPr lvl="1"/>
            <a:r>
              <a:rPr lang="en-US" altLang="zh-TW" sz="2000" dirty="0" smtClean="0"/>
              <a:t>Cloud servers have large amount of resources</a:t>
            </a:r>
          </a:p>
          <a:p>
            <a:pPr lvl="1"/>
            <a:r>
              <a:rPr lang="en-US" altLang="zh-TW" sz="2000" dirty="0" smtClean="0"/>
              <a:t>Can be accessed easily through network</a:t>
            </a:r>
          </a:p>
          <a:p>
            <a:pPr lvl="1"/>
            <a:r>
              <a:rPr lang="en-US" altLang="zh-TW" sz="2000" dirty="0" smtClean="0"/>
              <a:t>Using powerful server to do the heavy computations</a:t>
            </a:r>
          </a:p>
          <a:p>
            <a:pPr marL="82296" indent="0">
              <a:buNone/>
            </a:pPr>
            <a:endParaRPr lang="zh-TW" altLang="en-US" dirty="0"/>
          </a:p>
        </p:txBody>
      </p:sp>
      <p:sp>
        <p:nvSpPr>
          <p:cNvPr id="4" name="矩形 3"/>
          <p:cNvSpPr/>
          <p:nvPr/>
        </p:nvSpPr>
        <p:spPr>
          <a:xfrm>
            <a:off x="1649051" y="4733855"/>
            <a:ext cx="2016224" cy="1217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889700" y="5230839"/>
            <a:ext cx="1534922"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Light Computations</a:t>
            </a:r>
            <a:endParaRPr lang="zh-TW" altLang="en-US" dirty="0">
              <a:solidFill>
                <a:schemeClr val="tx1"/>
              </a:solidFill>
            </a:endParaRPr>
          </a:p>
        </p:txBody>
      </p:sp>
      <p:sp>
        <p:nvSpPr>
          <p:cNvPr id="6" name="文字方塊 5"/>
          <p:cNvSpPr txBox="1"/>
          <p:nvPr/>
        </p:nvSpPr>
        <p:spPr>
          <a:xfrm>
            <a:off x="2031843" y="4733855"/>
            <a:ext cx="1250637" cy="369332"/>
          </a:xfrm>
          <a:prstGeom prst="rect">
            <a:avLst/>
          </a:prstGeom>
          <a:noFill/>
        </p:spPr>
        <p:txBody>
          <a:bodyPr wrap="square" rtlCol="0">
            <a:spAutoFit/>
          </a:bodyPr>
          <a:lstStyle/>
          <a:p>
            <a:pPr algn="ctr"/>
            <a:r>
              <a:rPr lang="en-US" altLang="zh-TW" dirty="0" smtClean="0"/>
              <a:t>Mobile</a:t>
            </a:r>
            <a:endParaRPr lang="zh-TW" altLang="en-US" dirty="0"/>
          </a:p>
        </p:txBody>
      </p:sp>
      <p:cxnSp>
        <p:nvCxnSpPr>
          <p:cNvPr id="8" name="直線單箭頭接點 7"/>
          <p:cNvCxnSpPr/>
          <p:nvPr/>
        </p:nvCxnSpPr>
        <p:spPr>
          <a:xfrm>
            <a:off x="3953307" y="5237911"/>
            <a:ext cx="151216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矩形 8"/>
          <p:cNvSpPr/>
          <p:nvPr/>
        </p:nvSpPr>
        <p:spPr>
          <a:xfrm>
            <a:off x="5710878" y="4733855"/>
            <a:ext cx="1813450" cy="12170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843517" y="5233555"/>
            <a:ext cx="1548172"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Heavy Computations</a:t>
            </a:r>
            <a:endParaRPr lang="zh-TW" altLang="en-US" dirty="0">
              <a:solidFill>
                <a:schemeClr val="tx1"/>
              </a:solidFill>
            </a:endParaRPr>
          </a:p>
        </p:txBody>
      </p:sp>
      <p:sp>
        <p:nvSpPr>
          <p:cNvPr id="12" name="文字方塊 11"/>
          <p:cNvSpPr txBox="1"/>
          <p:nvPr/>
        </p:nvSpPr>
        <p:spPr>
          <a:xfrm>
            <a:off x="5992284" y="4733855"/>
            <a:ext cx="1250637" cy="369332"/>
          </a:xfrm>
          <a:prstGeom prst="rect">
            <a:avLst/>
          </a:prstGeom>
          <a:noFill/>
        </p:spPr>
        <p:txBody>
          <a:bodyPr wrap="square" rtlCol="0">
            <a:spAutoFit/>
          </a:bodyPr>
          <a:lstStyle/>
          <a:p>
            <a:pPr algn="ctr"/>
            <a:r>
              <a:rPr lang="en-US" altLang="zh-TW" dirty="0"/>
              <a:t>C</a:t>
            </a:r>
            <a:r>
              <a:rPr lang="en-US" altLang="zh-TW" dirty="0" smtClean="0"/>
              <a:t>loud</a:t>
            </a:r>
            <a:endParaRPr lang="zh-TW" altLang="en-US" dirty="0"/>
          </a:p>
        </p:txBody>
      </p:sp>
      <p:sp>
        <p:nvSpPr>
          <p:cNvPr id="13" name="文字方塊 12"/>
          <p:cNvSpPr txBox="1"/>
          <p:nvPr/>
        </p:nvSpPr>
        <p:spPr>
          <a:xfrm>
            <a:off x="3970075" y="4653136"/>
            <a:ext cx="1368152" cy="584775"/>
          </a:xfrm>
          <a:prstGeom prst="rect">
            <a:avLst/>
          </a:prstGeom>
          <a:noFill/>
        </p:spPr>
        <p:txBody>
          <a:bodyPr wrap="square" rtlCol="0">
            <a:spAutoFit/>
          </a:bodyPr>
          <a:lstStyle/>
          <a:p>
            <a:r>
              <a:rPr lang="en-US" altLang="zh-TW" sz="1600" dirty="0" smtClean="0"/>
              <a:t>Send Heavy </a:t>
            </a:r>
            <a:r>
              <a:rPr lang="en-US" altLang="zh-TW" sz="1600" dirty="0"/>
              <a:t>T</a:t>
            </a:r>
            <a:r>
              <a:rPr lang="en-US" altLang="zh-TW" sz="1600" dirty="0" smtClean="0"/>
              <a:t>asks To Cloud</a:t>
            </a:r>
            <a:endParaRPr lang="zh-TW" altLang="en-US" sz="1600" dirty="0"/>
          </a:p>
        </p:txBody>
      </p:sp>
      <p:cxnSp>
        <p:nvCxnSpPr>
          <p:cNvPr id="14" name="直線單箭頭接點 13"/>
          <p:cNvCxnSpPr/>
          <p:nvPr/>
        </p:nvCxnSpPr>
        <p:spPr>
          <a:xfrm flipH="1">
            <a:off x="3953307" y="5525943"/>
            <a:ext cx="151216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7" name="文字方塊 16"/>
          <p:cNvSpPr txBox="1"/>
          <p:nvPr/>
        </p:nvSpPr>
        <p:spPr>
          <a:xfrm>
            <a:off x="4078087" y="5589240"/>
            <a:ext cx="1152128" cy="584775"/>
          </a:xfrm>
          <a:prstGeom prst="rect">
            <a:avLst/>
          </a:prstGeom>
          <a:noFill/>
        </p:spPr>
        <p:txBody>
          <a:bodyPr wrap="square" rtlCol="0">
            <a:spAutoFit/>
          </a:bodyPr>
          <a:lstStyle/>
          <a:p>
            <a:r>
              <a:rPr lang="en-US" altLang="zh-TW" sz="1600" dirty="0" smtClean="0"/>
              <a:t>Get Results </a:t>
            </a:r>
            <a:r>
              <a:rPr lang="en-US" altLang="zh-TW" sz="1600" dirty="0"/>
              <a:t>F</a:t>
            </a:r>
            <a:r>
              <a:rPr lang="en-US" altLang="zh-TW" sz="1600" dirty="0" smtClean="0"/>
              <a:t>rom Cloud</a:t>
            </a:r>
            <a:endParaRPr lang="zh-TW" altLang="en-US" sz="1600" dirty="0"/>
          </a:p>
        </p:txBody>
      </p:sp>
      <p:sp>
        <p:nvSpPr>
          <p:cNvPr id="7" name="投影片編號版面配置區 6"/>
          <p:cNvSpPr>
            <a:spLocks noGrp="1"/>
          </p:cNvSpPr>
          <p:nvPr>
            <p:ph type="sldNum" sz="quarter" idx="12"/>
          </p:nvPr>
        </p:nvSpPr>
        <p:spPr/>
        <p:txBody>
          <a:bodyPr/>
          <a:lstStyle/>
          <a:p>
            <a:fld id="{CF0DA900-601A-40B3-87B3-A1972888664C}" type="slidenum">
              <a:rPr lang="zh-TW" altLang="en-US" smtClean="0"/>
              <a:t>7</a:t>
            </a:fld>
            <a:endParaRPr lang="zh-TW" altLang="en-US"/>
          </a:p>
        </p:txBody>
      </p:sp>
    </p:spTree>
    <p:extLst>
      <p:ext uri="{BB962C8B-B14F-4D97-AF65-F5344CB8AC3E}">
        <p14:creationId xmlns:p14="http://schemas.microsoft.com/office/powerpoint/2010/main" val="410351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Contributions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We propose an offloading decision algorithm [MCC’13</a:t>
            </a:r>
            <a:r>
              <a:rPr lang="en-US" altLang="zh-TW" sz="2400" dirty="0"/>
              <a:t>]</a:t>
            </a:r>
            <a:endParaRPr lang="en-US" altLang="zh-TW" sz="2400" dirty="0" smtClean="0"/>
          </a:p>
          <a:p>
            <a:r>
              <a:rPr lang="en-US" altLang="zh-TW" sz="2400" dirty="0" smtClean="0"/>
              <a:t>We develop an APK analysis tool to analyze and modify APK files</a:t>
            </a:r>
          </a:p>
          <a:p>
            <a:r>
              <a:rPr lang="en-US" altLang="zh-TW" sz="2400" dirty="0" smtClean="0"/>
              <a:t>We offload existing third-party applications to show offloading is feasible in existing applications</a:t>
            </a:r>
          </a:p>
          <a:p>
            <a:r>
              <a:rPr lang="en-US" altLang="zh-TW" sz="2400" dirty="0" smtClean="0"/>
              <a:t>We integrate offloading into a </a:t>
            </a:r>
            <a:r>
              <a:rPr lang="en-US" altLang="zh-TW" sz="2400" dirty="0" err="1" smtClean="0"/>
              <a:t>crowdsensing</a:t>
            </a:r>
            <a:r>
              <a:rPr lang="en-US" altLang="zh-TW" sz="2400" dirty="0" smtClean="0"/>
              <a:t> prototype system to show the performance gain from offloading </a:t>
            </a:r>
            <a:r>
              <a:rPr lang="en-US" altLang="zh-TW" sz="2400" dirty="0"/>
              <a:t>[</a:t>
            </a:r>
            <a:r>
              <a:rPr lang="en-US" altLang="zh-TW" sz="2400" dirty="0" smtClean="0"/>
              <a:t>PIMRC’14]</a:t>
            </a:r>
            <a:endParaRPr lang="zh-TW" altLang="en-US" sz="2400"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8</a:t>
            </a:fld>
            <a:endParaRPr lang="zh-TW" altLang="en-US"/>
          </a:p>
        </p:txBody>
      </p:sp>
    </p:spTree>
    <p:extLst>
      <p:ext uri="{BB962C8B-B14F-4D97-AF65-F5344CB8AC3E}">
        <p14:creationId xmlns:p14="http://schemas.microsoft.com/office/powerpoint/2010/main" val="3537442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sz="2400" dirty="0"/>
              <a:t>Introduction </a:t>
            </a:r>
            <a:endParaRPr lang="en-US" altLang="zh-TW" sz="2000" dirty="0"/>
          </a:p>
          <a:p>
            <a:pPr lvl="1"/>
            <a:r>
              <a:rPr lang="en-US" altLang="zh-TW" sz="2000" dirty="0"/>
              <a:t>Efficient </a:t>
            </a:r>
            <a:r>
              <a:rPr lang="en-US" altLang="zh-TW" sz="2000" dirty="0" err="1"/>
              <a:t>C</a:t>
            </a:r>
            <a:r>
              <a:rPr lang="en-US" altLang="zh-TW" sz="2000" dirty="0" err="1" smtClean="0"/>
              <a:t>rowdsensing</a:t>
            </a:r>
            <a:r>
              <a:rPr lang="en-US" altLang="zh-TW" sz="2000" dirty="0" smtClean="0"/>
              <a:t> </a:t>
            </a:r>
            <a:r>
              <a:rPr lang="en-US" altLang="zh-TW" sz="2000" dirty="0"/>
              <a:t>S</a:t>
            </a:r>
            <a:r>
              <a:rPr lang="en-US" altLang="zh-TW" sz="2000" dirty="0" smtClean="0"/>
              <a:t>ystem </a:t>
            </a:r>
            <a:r>
              <a:rPr lang="en-US" altLang="zh-TW" sz="2000" dirty="0"/>
              <a:t>W</a:t>
            </a:r>
            <a:r>
              <a:rPr lang="en-US" altLang="zh-TW" sz="2000" dirty="0" smtClean="0"/>
              <a:t>ith </a:t>
            </a:r>
            <a:r>
              <a:rPr lang="en-US" altLang="zh-TW" sz="2000" dirty="0"/>
              <a:t>O</a:t>
            </a:r>
            <a:r>
              <a:rPr lang="en-US" altLang="zh-TW" sz="2000" dirty="0" smtClean="0"/>
              <a:t>ffloading</a:t>
            </a:r>
            <a:endParaRPr lang="en-US" altLang="zh-TW" sz="2000" dirty="0"/>
          </a:p>
          <a:p>
            <a:pPr lvl="1"/>
            <a:r>
              <a:rPr lang="en-US" altLang="zh-TW" sz="2000" dirty="0"/>
              <a:t>Offloading </a:t>
            </a:r>
            <a:r>
              <a:rPr lang="en-US" altLang="zh-TW" sz="2000" dirty="0" smtClean="0"/>
              <a:t>Applications </a:t>
            </a:r>
            <a:r>
              <a:rPr lang="en-US" altLang="zh-TW" sz="2000" dirty="0"/>
              <a:t>T</a:t>
            </a:r>
            <a:r>
              <a:rPr lang="en-US" altLang="zh-TW" sz="2000" dirty="0" smtClean="0"/>
              <a:t>o </a:t>
            </a:r>
            <a:r>
              <a:rPr lang="en-US" altLang="zh-TW" sz="2000" dirty="0"/>
              <a:t>C</a:t>
            </a:r>
            <a:r>
              <a:rPr lang="en-US" altLang="zh-TW" sz="2000" dirty="0" smtClean="0"/>
              <a:t>loud</a:t>
            </a:r>
          </a:p>
          <a:p>
            <a:pPr lvl="1"/>
            <a:r>
              <a:rPr lang="en-US" altLang="zh-TW" sz="2000" dirty="0" smtClean="0"/>
              <a:t>Contributions</a:t>
            </a:r>
            <a:endParaRPr lang="en-US" altLang="zh-TW" sz="2000" dirty="0"/>
          </a:p>
          <a:p>
            <a:r>
              <a:rPr lang="en-US" altLang="zh-TW" sz="2400" dirty="0" smtClean="0">
                <a:solidFill>
                  <a:srgbClr val="FF0000"/>
                </a:solidFill>
              </a:rPr>
              <a:t>Offloading </a:t>
            </a:r>
            <a:r>
              <a:rPr lang="en-US" altLang="zh-TW" sz="2400" dirty="0">
                <a:solidFill>
                  <a:srgbClr val="FF0000"/>
                </a:solidFill>
              </a:rPr>
              <a:t>Applications </a:t>
            </a:r>
            <a:r>
              <a:rPr lang="en-US" altLang="zh-TW" sz="2400" dirty="0" smtClean="0">
                <a:solidFill>
                  <a:srgbClr val="FF0000"/>
                </a:solidFill>
              </a:rPr>
              <a:t>To Cloud</a:t>
            </a:r>
            <a:endParaRPr lang="en-US" altLang="zh-TW" sz="2400" dirty="0">
              <a:solidFill>
                <a:srgbClr val="FF0000"/>
              </a:solidFill>
            </a:endParaRPr>
          </a:p>
          <a:p>
            <a:pPr lvl="1"/>
            <a:r>
              <a:rPr lang="en-US" altLang="zh-TW" sz="2000" dirty="0"/>
              <a:t>Architecture</a:t>
            </a:r>
          </a:p>
          <a:p>
            <a:pPr lvl="1"/>
            <a:r>
              <a:rPr lang="en-US" altLang="zh-TW" sz="2000" dirty="0"/>
              <a:t>Problem </a:t>
            </a:r>
            <a:r>
              <a:rPr lang="en-US" altLang="zh-TW" sz="2000" dirty="0" smtClean="0"/>
              <a:t>Statement</a:t>
            </a:r>
            <a:endParaRPr lang="en-US" altLang="zh-TW" sz="2000" dirty="0"/>
          </a:p>
          <a:p>
            <a:pPr lvl="1"/>
            <a:r>
              <a:rPr lang="en-US" altLang="zh-TW" sz="2000" dirty="0"/>
              <a:t>Algorithm</a:t>
            </a:r>
          </a:p>
          <a:p>
            <a:pPr lvl="1"/>
            <a:r>
              <a:rPr lang="en-US" altLang="zh-TW" sz="2000" dirty="0"/>
              <a:t>Experiments</a:t>
            </a:r>
          </a:p>
          <a:p>
            <a:r>
              <a:rPr lang="en-US" altLang="zh-TW" sz="2400" dirty="0" smtClean="0"/>
              <a:t>Offloading </a:t>
            </a:r>
            <a:r>
              <a:rPr lang="en-US" altLang="zh-TW" sz="2400" dirty="0"/>
              <a:t>E</a:t>
            </a:r>
            <a:r>
              <a:rPr lang="en-US" altLang="zh-TW" sz="2400" dirty="0" smtClean="0"/>
              <a:t>vent </a:t>
            </a:r>
            <a:r>
              <a:rPr lang="en-US" altLang="zh-TW" sz="2400" dirty="0"/>
              <a:t>A</a:t>
            </a:r>
            <a:r>
              <a:rPr lang="en-US" altLang="zh-TW" sz="2400" dirty="0" smtClean="0"/>
              <a:t>nalysis </a:t>
            </a:r>
            <a:r>
              <a:rPr lang="en-US" altLang="zh-TW" sz="2400" dirty="0"/>
              <a:t>A</a:t>
            </a:r>
            <a:r>
              <a:rPr lang="en-US" altLang="zh-TW" sz="2400" dirty="0" smtClean="0"/>
              <a:t>lgorithms</a:t>
            </a:r>
            <a:r>
              <a:rPr lang="en-US" altLang="zh-TW" sz="2400" dirty="0"/>
              <a:t>: </a:t>
            </a:r>
            <a:r>
              <a:rPr lang="en-US" altLang="zh-TW" sz="2400" dirty="0" smtClean="0"/>
              <a:t>Using </a:t>
            </a:r>
            <a:r>
              <a:rPr lang="en-US" altLang="zh-TW" sz="2400" dirty="0" err="1" smtClean="0"/>
              <a:t>IsCrowded</a:t>
            </a:r>
            <a:r>
              <a:rPr lang="en-US" altLang="zh-TW" sz="2400" dirty="0" smtClean="0"/>
              <a:t> And </a:t>
            </a:r>
            <a:r>
              <a:rPr lang="en-US" altLang="zh-TW" sz="2400" dirty="0" err="1"/>
              <a:t>I</a:t>
            </a:r>
            <a:r>
              <a:rPr lang="en-US" altLang="zh-TW" sz="2400" dirty="0" err="1" smtClean="0"/>
              <a:t>sNoisy</a:t>
            </a:r>
            <a:r>
              <a:rPr lang="en-US" altLang="zh-TW" sz="2400" dirty="0" smtClean="0"/>
              <a:t> </a:t>
            </a:r>
            <a:r>
              <a:rPr lang="en-US" altLang="zh-TW" sz="2400" dirty="0"/>
              <a:t>A</a:t>
            </a:r>
            <a:r>
              <a:rPr lang="en-US" altLang="zh-TW" sz="2400" dirty="0" smtClean="0"/>
              <a:t>s Case </a:t>
            </a:r>
            <a:r>
              <a:rPr lang="en-US" altLang="zh-TW" sz="2400" dirty="0"/>
              <a:t>S</a:t>
            </a:r>
            <a:r>
              <a:rPr lang="en-US" altLang="zh-TW" sz="2400" dirty="0" smtClean="0"/>
              <a:t>tudies </a:t>
            </a:r>
            <a:endParaRPr lang="en-US" altLang="zh-TW" sz="2000" dirty="0"/>
          </a:p>
          <a:p>
            <a:pPr lvl="1"/>
            <a:r>
              <a:rPr lang="en-US" altLang="zh-TW" sz="2000" dirty="0"/>
              <a:t>Implementation</a:t>
            </a:r>
          </a:p>
          <a:p>
            <a:pPr lvl="1"/>
            <a:r>
              <a:rPr lang="en-US" altLang="zh-TW" sz="2000" dirty="0"/>
              <a:t>Case S</a:t>
            </a:r>
            <a:r>
              <a:rPr lang="en-US" altLang="zh-TW" sz="2000" dirty="0" smtClean="0"/>
              <a:t>tudies</a:t>
            </a:r>
            <a:endParaRPr lang="en-US" altLang="zh-TW" sz="2000" dirty="0"/>
          </a:p>
          <a:p>
            <a:pPr lvl="1"/>
            <a:r>
              <a:rPr lang="en-US" altLang="zh-TW" sz="2000" dirty="0"/>
              <a:t>Evaluations</a:t>
            </a:r>
          </a:p>
          <a:p>
            <a:r>
              <a:rPr lang="en-US" altLang="zh-TW" sz="2400" dirty="0" smtClean="0"/>
              <a:t>Conclusion And Future Work</a:t>
            </a:r>
            <a:endParaRPr lang="en-US" altLang="zh-TW" sz="2400" dirty="0"/>
          </a:p>
        </p:txBody>
      </p:sp>
      <p:sp>
        <p:nvSpPr>
          <p:cNvPr id="4" name="投影片編號版面配置區 3"/>
          <p:cNvSpPr>
            <a:spLocks noGrp="1"/>
          </p:cNvSpPr>
          <p:nvPr>
            <p:ph type="sldNum" sz="quarter" idx="12"/>
          </p:nvPr>
        </p:nvSpPr>
        <p:spPr/>
        <p:txBody>
          <a:bodyPr/>
          <a:lstStyle/>
          <a:p>
            <a:fld id="{6C9FED65-D59D-4592-81C7-EC65104EC094}" type="slidenum">
              <a:rPr lang="zh-TW" altLang="en-US" smtClean="0"/>
              <a:t>9</a:t>
            </a:fld>
            <a:endParaRPr lang="zh-TW" altLang="en-US"/>
          </a:p>
        </p:txBody>
      </p:sp>
    </p:spTree>
    <p:extLst>
      <p:ext uri="{BB962C8B-B14F-4D97-AF65-F5344CB8AC3E}">
        <p14:creationId xmlns:p14="http://schemas.microsoft.com/office/powerpoint/2010/main" val="327421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15693</TotalTime>
  <Words>2011</Words>
  <Application>Microsoft Office PowerPoint</Application>
  <PresentationFormat>如螢幕大小 (4:3)</PresentationFormat>
  <Paragraphs>376</Paragraphs>
  <Slides>42</Slides>
  <Notes>8</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42</vt:i4>
      </vt:variant>
    </vt:vector>
  </HeadingPairs>
  <TitlesOfParts>
    <vt:vector size="48" baseType="lpstr">
      <vt:lpstr>新細明體</vt:lpstr>
      <vt:lpstr>Arial</vt:lpstr>
      <vt:lpstr>Calibri</vt:lpstr>
      <vt:lpstr>Cambria Math</vt:lpstr>
      <vt:lpstr>Times New Roman</vt:lpstr>
      <vt:lpstr>Office 佈景主題</vt:lpstr>
      <vt:lpstr>Mobile Cloud Offloading on Crowdsensing Platforms</vt:lpstr>
      <vt:lpstr>Outline</vt:lpstr>
      <vt:lpstr>Population of Mobile Device, Wireless Network, and Cloud Platform</vt:lpstr>
      <vt:lpstr>What Is Crowdsensing ?</vt:lpstr>
      <vt:lpstr>Why Is Crowdsensing Interesting?</vt:lpstr>
      <vt:lpstr>What Is The Most Efficient Execution Flow?</vt:lpstr>
      <vt:lpstr>Mobile Cloud Offloading</vt:lpstr>
      <vt:lpstr>Contributions</vt:lpstr>
      <vt:lpstr>Outline</vt:lpstr>
      <vt:lpstr>Architecture</vt:lpstr>
      <vt:lpstr>System Execution Flow</vt:lpstr>
      <vt:lpstr>Why We Need A Decision Engine?</vt:lpstr>
      <vt:lpstr>Offload? Not Offload?</vt:lpstr>
      <vt:lpstr>Why We Use These Four Contexts?</vt:lpstr>
      <vt:lpstr>Existing Energy Model</vt:lpstr>
      <vt:lpstr>Proposed Context-Aware Energy Model</vt:lpstr>
      <vt:lpstr>If We Only Have APK Files</vt:lpstr>
      <vt:lpstr>APK Analysis Tool Work Flow</vt:lpstr>
      <vt:lpstr>Smali Code Example</vt:lpstr>
      <vt:lpstr>Context-Aware Decision Algorithm</vt:lpstr>
      <vt:lpstr>Experiment Setup</vt:lpstr>
      <vt:lpstr>Decision Accuracy</vt:lpstr>
      <vt:lpstr>Performance Gain</vt:lpstr>
      <vt:lpstr>Overhead</vt:lpstr>
      <vt:lpstr>Results of Offloading Third-party Applications</vt:lpstr>
      <vt:lpstr>Outline</vt:lpstr>
      <vt:lpstr>System Overview</vt:lpstr>
      <vt:lpstr>Prototype Architecture</vt:lpstr>
      <vt:lpstr>Screenshots</vt:lpstr>
      <vt:lpstr>Event Analysis Algorithms</vt:lpstr>
      <vt:lpstr>HOG Workflow And Example</vt:lpstr>
      <vt:lpstr>Setup</vt:lpstr>
      <vt:lpstr>IsCrowded (Ideal Case)</vt:lpstr>
      <vt:lpstr>IsNoisy (Ideal Case)</vt:lpstr>
      <vt:lpstr>Varying Network Delay</vt:lpstr>
      <vt:lpstr>Varying Packet Loss Rate</vt:lpstr>
      <vt:lpstr>Varying Bandwidth</vt:lpstr>
      <vt:lpstr>Summary of The Results</vt:lpstr>
      <vt:lpstr>Outline</vt:lpstr>
      <vt:lpstr>Conclusion</vt:lpstr>
      <vt:lpstr>Future Work</vt:lpstr>
      <vt:lpstr>Thank You For Your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Mobile Application Performance with Offloading</dc:title>
  <dc:creator>wooer</dc:creator>
  <cp:lastModifiedBy>wooer</cp:lastModifiedBy>
  <cp:revision>593</cp:revision>
  <dcterms:created xsi:type="dcterms:W3CDTF">2014-05-04T13:18:35Z</dcterms:created>
  <dcterms:modified xsi:type="dcterms:W3CDTF">2014-12-08T06:33:08Z</dcterms:modified>
</cp:coreProperties>
</file>