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6" r:id="rId1"/>
  </p:sldMasterIdLst>
  <p:notesMasterIdLst>
    <p:notesMasterId r:id="rId51"/>
  </p:notesMasterIdLst>
  <p:handoutMasterIdLst>
    <p:handoutMasterId r:id="rId52"/>
  </p:handoutMasterIdLst>
  <p:sldIdLst>
    <p:sldId id="256" r:id="rId2"/>
    <p:sldId id="323" r:id="rId3"/>
    <p:sldId id="258" r:id="rId4"/>
    <p:sldId id="339" r:id="rId5"/>
    <p:sldId id="324" r:id="rId6"/>
    <p:sldId id="290" r:id="rId7"/>
    <p:sldId id="291" r:id="rId8"/>
    <p:sldId id="293" r:id="rId9"/>
    <p:sldId id="356" r:id="rId10"/>
    <p:sldId id="294" r:id="rId11"/>
    <p:sldId id="295" r:id="rId12"/>
    <p:sldId id="296" r:id="rId13"/>
    <p:sldId id="297" r:id="rId14"/>
    <p:sldId id="301" r:id="rId15"/>
    <p:sldId id="302" r:id="rId16"/>
    <p:sldId id="346" r:id="rId17"/>
    <p:sldId id="298" r:id="rId18"/>
    <p:sldId id="316" r:id="rId19"/>
    <p:sldId id="317" r:id="rId20"/>
    <p:sldId id="303" r:id="rId21"/>
    <p:sldId id="340" r:id="rId22"/>
    <p:sldId id="299" r:id="rId23"/>
    <p:sldId id="307" r:id="rId24"/>
    <p:sldId id="312" r:id="rId25"/>
    <p:sldId id="315" r:id="rId26"/>
    <p:sldId id="304" r:id="rId27"/>
    <p:sldId id="342" r:id="rId28"/>
    <p:sldId id="343" r:id="rId29"/>
    <p:sldId id="320" r:id="rId30"/>
    <p:sldId id="326" r:id="rId31"/>
    <p:sldId id="332" r:id="rId32"/>
    <p:sldId id="327" r:id="rId33"/>
    <p:sldId id="329" r:id="rId34"/>
    <p:sldId id="330" r:id="rId35"/>
    <p:sldId id="331" r:id="rId36"/>
    <p:sldId id="335" r:id="rId37"/>
    <p:sldId id="334" r:id="rId38"/>
    <p:sldId id="352" r:id="rId39"/>
    <p:sldId id="336" r:id="rId40"/>
    <p:sldId id="355" r:id="rId41"/>
    <p:sldId id="354" r:id="rId42"/>
    <p:sldId id="337" r:id="rId43"/>
    <p:sldId id="318" r:id="rId44"/>
    <p:sldId id="347" r:id="rId45"/>
    <p:sldId id="353" r:id="rId46"/>
    <p:sldId id="350" r:id="rId47"/>
    <p:sldId id="349" r:id="rId48"/>
    <p:sldId id="357" r:id="rId49"/>
    <p:sldId id="351" r:id="rId50"/>
  </p:sldIdLst>
  <p:sldSz cx="9144000" cy="6858000" type="screen4x3"/>
  <p:notesSz cx="6858000" cy="99472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5" autoAdjust="0"/>
    <p:restoredTop sz="84243" autoAdjust="0"/>
  </p:normalViewPr>
  <p:slideViewPr>
    <p:cSldViewPr>
      <p:cViewPr varScale="1">
        <p:scale>
          <a:sx n="77" d="100"/>
          <a:sy n="77" d="100"/>
        </p:scale>
        <p:origin x="-108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3502D-6D3B-4036-9830-6C3B92895394}" type="datetimeFigureOut">
              <a:rPr lang="zh-TW" altLang="en-US" smtClean="0"/>
              <a:t>2014/6/15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C1E08-003B-4960-863E-0366754522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77874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EF0ED-664A-43F1-9630-85CA42F49C8A}" type="datetimeFigureOut">
              <a:rPr lang="zh-TW" altLang="en-US" smtClean="0"/>
              <a:t>2014/6/15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59277-8E24-4A05-B366-8B807A0A2C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73014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Hi,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大家好我是侯</a:t>
            </a:r>
            <a:r>
              <a:rPr lang="en-US" altLang="zh-TW" baseline="0" dirty="0" smtClean="0"/>
              <a:t>XX, </a:t>
            </a:r>
            <a:r>
              <a:rPr lang="zh-TW" altLang="en-US" baseline="0" dirty="0" smtClean="0"/>
              <a:t>我的題目是</a:t>
            </a:r>
            <a:r>
              <a:rPr lang="en-US" altLang="zh-TW" baseline="0" dirty="0" smtClean="0"/>
              <a:t>Optimizing ...</a:t>
            </a:r>
            <a:br>
              <a:rPr lang="en-US" altLang="zh-TW" baseline="0" dirty="0" smtClean="0"/>
            </a:br>
            <a:r>
              <a:rPr lang="zh-TW" altLang="en-US" baseline="0" dirty="0" smtClean="0"/>
              <a:t>提供一個優化的</a:t>
            </a:r>
            <a:r>
              <a:rPr lang="en-US" altLang="zh-TW" baseline="0" dirty="0" smtClean="0"/>
              <a:t>middleware</a:t>
            </a:r>
            <a:r>
              <a:rPr lang="zh-TW" altLang="en-US" baseline="0" dirty="0" smtClean="0"/>
              <a:t>提供整合性</a:t>
            </a:r>
            <a:r>
              <a:rPr lang="en-US" altLang="zh-TW" baseline="0" dirty="0" smtClean="0"/>
              <a:t>Sensor </a:t>
            </a:r>
            <a:r>
              <a:rPr lang="zh-TW" altLang="en-US" baseline="0" dirty="0" smtClean="0"/>
              <a:t>的使用方法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9277-8E24-4A05-B366-8B807A0A2C1A}" type="slidenum">
              <a:rPr lang="zh-TW" altLang="en-US" smtClean="0"/>
              <a:t>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3192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Decision</a:t>
            </a:r>
            <a:r>
              <a:rPr lang="en-US" altLang="zh-TW" baseline="0" dirty="0" smtClean="0"/>
              <a:t> variable : </a:t>
            </a:r>
            <a:r>
              <a:rPr lang="en-US" altLang="zh-TW" baseline="0" dirty="0" err="1" smtClean="0"/>
              <a:t>x_s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9277-8E24-4A05-B366-8B807A0A2C1A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7395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g_c</a:t>
            </a:r>
            <a:r>
              <a:rPr lang="zh-TW" altLang="en-US" baseline="0" dirty="0" smtClean="0"/>
              <a:t>考慮到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9277-8E24-4A05-B366-8B807A0A2C1A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55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9277-8E24-4A05-B366-8B807A0A2C1A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4588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We thought the</a:t>
            </a:r>
            <a:r>
              <a:rPr lang="en-US" altLang="zh-TW" baseline="0" dirty="0" smtClean="0"/>
              <a:t> inferred accuracy will </a:t>
            </a:r>
            <a:r>
              <a:rPr lang="en-US" altLang="zh-TW" baseline="0" dirty="0" err="1" smtClean="0"/>
              <a:t>degrate</a:t>
            </a:r>
            <a:r>
              <a:rPr lang="en-US" altLang="zh-TW" baseline="0" dirty="0" smtClean="0"/>
              <a:t> over time,  so we let </a:t>
            </a:r>
            <a:r>
              <a:rPr lang="en-US" altLang="zh-TW" baseline="0" dirty="0" err="1" smtClean="0"/>
              <a:t>hr</a:t>
            </a:r>
            <a:r>
              <a:rPr lang="en-US" altLang="zh-TW" baseline="0" dirty="0" smtClean="0"/>
              <a:t> as </a:t>
            </a:r>
            <a:br>
              <a:rPr lang="en-US" altLang="zh-TW" baseline="0" dirty="0" smtClean="0"/>
            </a:br>
            <a:r>
              <a:rPr lang="en-US" altLang="zh-TW" baseline="0" dirty="0" smtClean="0"/>
              <a:t>then we use an example  to explain our thought </a:t>
            </a:r>
            <a:br>
              <a:rPr lang="en-US" altLang="zh-TW" baseline="0" dirty="0" smtClean="0"/>
            </a:br>
            <a:r>
              <a:rPr lang="en-US" altLang="zh-TW" baseline="0" dirty="0" smtClean="0"/>
              <a:t>There is </a:t>
            </a:r>
            <a:br>
              <a:rPr lang="en-US" altLang="zh-TW" baseline="0" dirty="0" smtClean="0"/>
            </a:br>
            <a:r>
              <a:rPr lang="en-US" altLang="zh-TW" baseline="0" dirty="0" smtClean="0"/>
              <a:t>In original work we should active sensor in every minute</a:t>
            </a:r>
            <a:br>
              <a:rPr lang="en-US" altLang="zh-TW" baseline="0" dirty="0" smtClean="0"/>
            </a:br>
            <a:r>
              <a:rPr lang="en-US" altLang="zh-TW" baseline="0" dirty="0" smtClean="0"/>
              <a:t>but in our work we consider the </a:t>
            </a:r>
            <a:r>
              <a:rPr lang="en-US" altLang="zh-TW" baseline="0" dirty="0" err="1" smtClean="0"/>
              <a:t>degration</a:t>
            </a:r>
            <a:r>
              <a:rPr lang="en-US" altLang="zh-TW" baseline="0" dirty="0" smtClean="0"/>
              <a:t> rate , so we can see the accuracy in second time  is lower than required accuracy , so we only active sensor in every two minute  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we also implement this solution in simulation</a:t>
            </a:r>
            <a:r>
              <a:rPr lang="en-US" altLang="zh-TW" baseline="0" dirty="0" smtClean="0"/>
              <a:t> and get some results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err="1" smtClean="0"/>
              <a:t>hr</a:t>
            </a:r>
            <a:r>
              <a:rPr lang="en-US" altLang="zh-TW" baseline="0" dirty="0" smtClean="0"/>
              <a:t>  : </a:t>
            </a:r>
            <a:r>
              <a:rPr lang="zh-TW" altLang="en-US" baseline="0" dirty="0" smtClean="0"/>
              <a:t>每分鐘的下獎速率</a:t>
            </a:r>
            <a:endParaRPr lang="en-US" altLang="zh-TW" baseline="0" dirty="0" smtClean="0"/>
          </a:p>
          <a:p>
            <a:r>
              <a:rPr lang="en-US" altLang="zh-TW" dirty="0" err="1" smtClean="0"/>
              <a:t>Ac,r</a:t>
            </a:r>
            <a:r>
              <a:rPr lang="en-US" altLang="zh-TW" dirty="0" smtClean="0"/>
              <a:t> :</a:t>
            </a:r>
            <a:r>
              <a:rPr lang="en-US" altLang="zh-TW" baseline="0" dirty="0" smtClean="0"/>
              <a:t> schedule</a:t>
            </a:r>
            <a:r>
              <a:rPr lang="zh-TW" altLang="en-US" baseline="0" dirty="0" smtClean="0"/>
              <a:t>後提供的</a:t>
            </a:r>
            <a:r>
              <a:rPr lang="en-US" altLang="zh-TW" baseline="0" dirty="0" err="1" smtClean="0"/>
              <a:t>accuacy</a:t>
            </a:r>
            <a:endParaRPr lang="en-US" altLang="zh-TW" baseline="0" dirty="0" smtClean="0"/>
          </a:p>
          <a:p>
            <a:r>
              <a:rPr lang="en-US" altLang="zh-TW" baseline="0" dirty="0" err="1" smtClean="0"/>
              <a:t>Yr</a:t>
            </a:r>
            <a:r>
              <a:rPr lang="en-US" altLang="zh-TW" baseline="0" dirty="0" smtClean="0"/>
              <a:t>: context r </a:t>
            </a:r>
            <a:r>
              <a:rPr lang="zh-TW" altLang="en-US" baseline="0" dirty="0" smtClean="0"/>
              <a:t>要求的</a:t>
            </a:r>
            <a:r>
              <a:rPr lang="en-US" altLang="zh-TW" baseline="0" dirty="0" smtClean="0"/>
              <a:t>accuracy</a:t>
            </a:r>
          </a:p>
          <a:p>
            <a:r>
              <a:rPr lang="en-US" altLang="zh-TW" baseline="0" dirty="0" err="1" smtClean="0"/>
              <a:t>Fr</a:t>
            </a:r>
            <a:r>
              <a:rPr lang="en-US" altLang="zh-TW" baseline="0" dirty="0" smtClean="0"/>
              <a:t>: </a:t>
            </a:r>
            <a:r>
              <a:rPr lang="zh-TW" altLang="en-US" baseline="0" dirty="0" smtClean="0"/>
              <a:t>要求</a:t>
            </a:r>
            <a:r>
              <a:rPr lang="en-US" altLang="zh-TW" baseline="0" dirty="0" smtClean="0"/>
              <a:t>context </a:t>
            </a:r>
            <a:r>
              <a:rPr lang="zh-TW" altLang="en-US" baseline="0" dirty="0" smtClean="0"/>
              <a:t>的頻率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Context </a:t>
            </a:r>
            <a:r>
              <a:rPr lang="en-US" altLang="zh-TW" baseline="0" dirty="0" smtClean="0"/>
              <a:t> r </a:t>
            </a:r>
            <a:r>
              <a:rPr lang="zh-TW" altLang="en-US" baseline="0" dirty="0" smtClean="0"/>
              <a:t>要求 每分鐘要一筆</a:t>
            </a:r>
            <a:r>
              <a:rPr lang="en-US" altLang="zh-TW" baseline="0" dirty="0" smtClean="0"/>
              <a:t>70%</a:t>
            </a:r>
            <a:r>
              <a:rPr lang="zh-TW" altLang="en-US" baseline="0" dirty="0" smtClean="0"/>
              <a:t>的資料且 下降速率為每分鐘</a:t>
            </a:r>
            <a:r>
              <a:rPr lang="en-US" altLang="zh-TW" baseline="0" dirty="0" smtClean="0"/>
              <a:t>10%</a:t>
            </a:r>
            <a:br>
              <a:rPr lang="en-US" altLang="zh-TW" baseline="0" dirty="0" smtClean="0"/>
            </a:br>
            <a:r>
              <a:rPr lang="zh-TW" altLang="en-US" baseline="0" dirty="0" smtClean="0"/>
              <a:t>假設每五分鐘</a:t>
            </a:r>
            <a:r>
              <a:rPr lang="en-US" altLang="zh-TW" baseline="0" dirty="0" err="1" smtClean="0"/>
              <a:t>shceduling</a:t>
            </a:r>
            <a:r>
              <a:rPr lang="en-US" altLang="zh-TW" baseline="0" dirty="0" smtClean="0"/>
              <a:t> </a:t>
            </a:r>
            <a:r>
              <a:rPr lang="en-US" altLang="zh-TW" baseline="0" dirty="0" err="1" smtClean="0"/>
              <a:t>algo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提供</a:t>
            </a:r>
            <a:r>
              <a:rPr lang="en-US" altLang="zh-TW" baseline="0" dirty="0" smtClean="0"/>
              <a:t>80% </a:t>
            </a:r>
            <a:r>
              <a:rPr lang="zh-TW" altLang="en-US" baseline="0" dirty="0" smtClean="0"/>
              <a:t>的</a:t>
            </a:r>
            <a:r>
              <a:rPr lang="en-US" altLang="zh-TW" baseline="0" dirty="0" smtClean="0"/>
              <a:t>Accuracy </a:t>
            </a:r>
            <a:r>
              <a:rPr lang="zh-TW" altLang="en-US" baseline="0" dirty="0" smtClean="0"/>
              <a:t>給</a:t>
            </a:r>
            <a:r>
              <a:rPr lang="en-US" altLang="zh-TW" baseline="0" dirty="0" smtClean="0"/>
              <a:t>context r </a:t>
            </a:r>
            <a:br>
              <a:rPr lang="en-US" altLang="zh-TW" baseline="0" dirty="0" smtClean="0"/>
            </a:br>
            <a:r>
              <a:rPr lang="zh-TW" altLang="en-US" baseline="0" dirty="0" smtClean="0"/>
              <a:t>我們可以發現 在第二分鐘時 </a:t>
            </a:r>
            <a:r>
              <a:rPr lang="en-US" altLang="zh-TW" baseline="0" dirty="0" smtClean="0"/>
              <a:t>accuracy </a:t>
            </a:r>
            <a:r>
              <a:rPr lang="zh-TW" altLang="en-US" baseline="0" dirty="0" smtClean="0"/>
              <a:t>低於 </a:t>
            </a:r>
            <a:r>
              <a:rPr lang="en-US" altLang="zh-TW" baseline="0" dirty="0" smtClean="0"/>
              <a:t>70% </a:t>
            </a:r>
            <a:r>
              <a:rPr lang="zh-TW" altLang="en-US" baseline="0" dirty="0" smtClean="0"/>
              <a:t>，這時我們就需要 </a:t>
            </a:r>
            <a:r>
              <a:rPr lang="en-US" altLang="zh-TW" baseline="0" dirty="0" err="1" smtClean="0"/>
              <a:t>snesor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重新</a:t>
            </a:r>
            <a:r>
              <a:rPr lang="en-US" altLang="zh-TW" baseline="0" dirty="0" smtClean="0"/>
              <a:t>sample</a:t>
            </a:r>
            <a:r>
              <a:rPr lang="zh-TW" altLang="en-US" baseline="0" dirty="0" smtClean="0"/>
              <a:t>一次以確保 可以滿足</a:t>
            </a:r>
            <a:r>
              <a:rPr lang="en-US" altLang="zh-TW" baseline="0" dirty="0" smtClean="0"/>
              <a:t>context </a:t>
            </a:r>
            <a:r>
              <a:rPr lang="zh-TW" altLang="en-US" baseline="0" dirty="0" smtClean="0"/>
              <a:t>的需求</a:t>
            </a:r>
            <a:r>
              <a:rPr lang="en-US" altLang="zh-TW" baseline="0" dirty="0" smtClean="0"/>
              <a:t/>
            </a:r>
            <a:br>
              <a:rPr lang="en-US" altLang="zh-TW" baseline="0" dirty="0" smtClean="0"/>
            </a:br>
            <a:r>
              <a:rPr lang="en-US" altLang="zh-TW" baseline="0" dirty="0" smtClean="0"/>
              <a:t/>
            </a:r>
            <a:br>
              <a:rPr lang="en-US" altLang="zh-TW" baseline="0" dirty="0" smtClean="0"/>
            </a:br>
            <a:r>
              <a:rPr lang="zh-TW" altLang="en-US" baseline="0" dirty="0" smtClean="0"/>
              <a:t>我們也將這個解法考慮到 </a:t>
            </a:r>
            <a:r>
              <a:rPr lang="en-US" altLang="zh-TW" baseline="0" dirty="0" smtClean="0"/>
              <a:t>simulation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C0D42-840E-4DB6-812A-ACB805AFDB52}" type="slidenum">
              <a:rPr lang="zh-TW" altLang="en-US" smtClean="0">
                <a:solidFill>
                  <a:prstClr val="black"/>
                </a:solidFill>
              </a:rPr>
              <a:pPr/>
              <a:t>15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474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我們收集五個 </a:t>
            </a:r>
            <a:r>
              <a:rPr lang="en-US" altLang="zh-TW" dirty="0" smtClean="0"/>
              <a:t>user </a:t>
            </a:r>
            <a:r>
              <a:rPr lang="zh-TW" altLang="en-US" dirty="0" smtClean="0"/>
              <a:t>在三個禮拜裡 </a:t>
            </a:r>
            <a:r>
              <a:rPr lang="en-US" altLang="zh-TW" dirty="0" smtClean="0"/>
              <a:t>app</a:t>
            </a:r>
            <a:r>
              <a:rPr lang="zh-TW" altLang="en-US" dirty="0" smtClean="0"/>
              <a:t>的使用情況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並從現有的</a:t>
            </a:r>
            <a:r>
              <a:rPr lang="en-US" altLang="zh-TW" dirty="0" smtClean="0"/>
              <a:t>paper </a:t>
            </a:r>
            <a:r>
              <a:rPr lang="zh-TW" altLang="en-US" dirty="0" smtClean="0"/>
              <a:t>中找到可能的</a:t>
            </a:r>
            <a:r>
              <a:rPr lang="en-US" altLang="zh-TW" dirty="0" smtClean="0"/>
              <a:t>combination </a:t>
            </a:r>
            <a:r>
              <a:rPr lang="zh-TW" altLang="en-US" dirty="0" smtClean="0"/>
              <a:t>以及對應的</a:t>
            </a:r>
            <a:r>
              <a:rPr lang="en-US" altLang="zh-TW" dirty="0" smtClean="0"/>
              <a:t>accuracy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以及在手機上測量不同的</a:t>
            </a:r>
            <a:r>
              <a:rPr lang="en-US" altLang="zh-TW" dirty="0" smtClean="0"/>
              <a:t>sensor </a:t>
            </a:r>
            <a:r>
              <a:rPr lang="zh-TW" altLang="en-US" dirty="0" smtClean="0"/>
              <a:t>的耗電量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接著針對不同的</a:t>
            </a:r>
            <a:r>
              <a:rPr lang="en-US" altLang="zh-TW" dirty="0" smtClean="0"/>
              <a:t>problem </a:t>
            </a:r>
            <a:r>
              <a:rPr lang="zh-TW" altLang="en-US" dirty="0" smtClean="0"/>
              <a:t>我們也考慮不同的參數 </a:t>
            </a:r>
          </a:p>
          <a:p>
            <a:r>
              <a:rPr lang="zh-TW" altLang="en-US" dirty="0" smtClean="0"/>
              <a:t>讓每次</a:t>
            </a:r>
            <a:r>
              <a:rPr lang="en-US" altLang="zh-TW" dirty="0" smtClean="0"/>
              <a:t>schedule </a:t>
            </a:r>
            <a:r>
              <a:rPr lang="zh-TW" altLang="en-US" dirty="0" smtClean="0"/>
              <a:t>間隔五分鐘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set a = 25</a:t>
            </a:r>
            <a:r>
              <a:rPr lang="en-US" altLang="zh-TW" baseline="0" dirty="0" smtClean="0"/>
              <a:t> 50 75 90 </a:t>
            </a:r>
            <a:r>
              <a:rPr lang="zh-TW" altLang="en-US" baseline="0" dirty="0" smtClean="0"/>
              <a:t>表示 </a:t>
            </a:r>
            <a:r>
              <a:rPr lang="en-US" altLang="zh-TW" baseline="0" dirty="0" smtClean="0"/>
              <a:t>context </a:t>
            </a:r>
            <a:r>
              <a:rPr lang="zh-TW" altLang="en-US" baseline="0" dirty="0" smtClean="0"/>
              <a:t>可能的</a:t>
            </a:r>
            <a:r>
              <a:rPr lang="en-US" altLang="zh-TW" baseline="0" dirty="0" smtClean="0"/>
              <a:t>accuracy </a:t>
            </a:r>
            <a:r>
              <a:rPr lang="zh-TW" altLang="en-US" baseline="0" dirty="0" smtClean="0"/>
              <a:t>會在 </a:t>
            </a:r>
            <a:r>
              <a:rPr lang="en-US" altLang="zh-TW" baseline="0" dirty="0" smtClean="0"/>
              <a:t>~100</a:t>
            </a:r>
            <a:r>
              <a:rPr lang="zh-TW" altLang="en-US" baseline="0" dirty="0" smtClean="0"/>
              <a:t>之間</a:t>
            </a:r>
            <a:endParaRPr lang="en-US" altLang="zh-TW" baseline="0" dirty="0" smtClean="0"/>
          </a:p>
          <a:p>
            <a:r>
              <a:rPr lang="en-US" altLang="zh-TW" dirty="0" smtClean="0"/>
              <a:t>Se</a:t>
            </a:r>
            <a:r>
              <a:rPr lang="en-US" altLang="zh-TW" baseline="0" dirty="0" smtClean="0"/>
              <a:t>t Energy budget in </a:t>
            </a:r>
            <a:r>
              <a:rPr lang="zh-TW" altLang="en-US" baseline="0" dirty="0" smtClean="0"/>
              <a:t>表示每次</a:t>
            </a:r>
            <a:r>
              <a:rPr lang="en-US" altLang="zh-TW" baseline="0" dirty="0" smtClean="0"/>
              <a:t>Schedule energy </a:t>
            </a:r>
            <a:r>
              <a:rPr lang="zh-TW" altLang="en-US" baseline="0" dirty="0" smtClean="0"/>
              <a:t>的限制</a:t>
            </a:r>
            <a:r>
              <a:rPr lang="en-US" altLang="zh-TW" baseline="0" dirty="0" smtClean="0"/>
              <a:t/>
            </a:r>
            <a:br>
              <a:rPr lang="en-US" altLang="zh-TW" baseline="0" dirty="0" smtClean="0"/>
            </a:br>
            <a:r>
              <a:rPr lang="zh-TW" altLang="en-US" baseline="0" dirty="0" smtClean="0"/>
              <a:t>同時我們也考慮到，在未來可能會有更多不同的</a:t>
            </a:r>
            <a:r>
              <a:rPr lang="en-US" altLang="zh-TW" baseline="0" dirty="0" smtClean="0"/>
              <a:t>context </a:t>
            </a:r>
            <a:r>
              <a:rPr lang="zh-TW" altLang="en-US" baseline="0" dirty="0" smtClean="0"/>
              <a:t>應用在手機上 ，所以也考慮不同數量的</a:t>
            </a:r>
            <a:r>
              <a:rPr lang="en-US" altLang="zh-TW" baseline="0" dirty="0" smtClean="0"/>
              <a:t>context </a:t>
            </a:r>
            <a:r>
              <a:rPr lang="zh-TW" altLang="en-US" baseline="0" dirty="0" smtClean="0"/>
              <a:t>對 </a:t>
            </a:r>
            <a:r>
              <a:rPr lang="en-US" altLang="zh-TW" baseline="0" dirty="0" err="1" smtClean="0"/>
              <a:t>algo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的影響</a:t>
            </a:r>
            <a:endParaRPr lang="en-US" altLang="zh-TW" baseline="0" dirty="0" smtClean="0"/>
          </a:p>
          <a:p>
            <a:r>
              <a:rPr lang="en-US" altLang="zh-TW" baseline="0" dirty="0" smtClean="0"/>
              <a:t/>
            </a:r>
            <a:br>
              <a:rPr lang="en-US" altLang="zh-TW" baseline="0" dirty="0" smtClean="0"/>
            </a:br>
            <a:r>
              <a:rPr lang="zh-TW" altLang="en-US" baseline="0" dirty="0" smtClean="0"/>
              <a:t>接這是實驗結果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C0D42-840E-4DB6-812A-ACB805AFDB52}" type="slidenum">
              <a:rPr lang="zh-TW" altLang="en-US" smtClean="0">
                <a:solidFill>
                  <a:prstClr val="black"/>
                </a:solidFill>
              </a:rPr>
              <a:pPr/>
              <a:t>17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56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讓每次</a:t>
            </a:r>
            <a:r>
              <a:rPr lang="en-US" altLang="zh-TW" dirty="0" smtClean="0"/>
              <a:t>schedule </a:t>
            </a:r>
            <a:r>
              <a:rPr lang="zh-TW" altLang="en-US" dirty="0" smtClean="0"/>
              <a:t>間隔五分鐘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set a = 25</a:t>
            </a:r>
            <a:r>
              <a:rPr lang="en-US" altLang="zh-TW" baseline="0" dirty="0" smtClean="0"/>
              <a:t> 50 75 90 </a:t>
            </a:r>
            <a:r>
              <a:rPr lang="zh-TW" altLang="en-US" baseline="0" dirty="0" smtClean="0"/>
              <a:t>表示 </a:t>
            </a:r>
            <a:r>
              <a:rPr lang="en-US" altLang="zh-TW" baseline="0" dirty="0" smtClean="0"/>
              <a:t>context </a:t>
            </a:r>
            <a:r>
              <a:rPr lang="zh-TW" altLang="en-US" baseline="0" dirty="0" smtClean="0"/>
              <a:t>可能的</a:t>
            </a:r>
            <a:r>
              <a:rPr lang="en-US" altLang="zh-TW" baseline="0" dirty="0" smtClean="0"/>
              <a:t>accuracy </a:t>
            </a:r>
            <a:r>
              <a:rPr lang="zh-TW" altLang="en-US" baseline="0" dirty="0" smtClean="0"/>
              <a:t>會在 </a:t>
            </a:r>
            <a:r>
              <a:rPr lang="en-US" altLang="zh-TW" baseline="0" dirty="0" smtClean="0"/>
              <a:t>~100</a:t>
            </a:r>
            <a:r>
              <a:rPr lang="zh-TW" altLang="en-US" baseline="0" dirty="0" smtClean="0"/>
              <a:t>之間</a:t>
            </a:r>
            <a:endParaRPr lang="en-US" altLang="zh-TW" baseline="0" dirty="0" smtClean="0"/>
          </a:p>
          <a:p>
            <a:r>
              <a:rPr lang="en-US" altLang="zh-TW" dirty="0" smtClean="0"/>
              <a:t>Se</a:t>
            </a:r>
            <a:r>
              <a:rPr lang="en-US" altLang="zh-TW" baseline="0" dirty="0" smtClean="0"/>
              <a:t>t Energy budget in </a:t>
            </a:r>
            <a:r>
              <a:rPr lang="zh-TW" altLang="en-US" baseline="0" dirty="0" smtClean="0"/>
              <a:t>表示每次</a:t>
            </a:r>
            <a:r>
              <a:rPr lang="en-US" altLang="zh-TW" baseline="0" dirty="0" smtClean="0"/>
              <a:t>Schedule energy </a:t>
            </a:r>
            <a:r>
              <a:rPr lang="zh-TW" altLang="en-US" baseline="0" dirty="0" smtClean="0"/>
              <a:t>的限制</a:t>
            </a:r>
            <a:r>
              <a:rPr lang="en-US" altLang="zh-TW" baseline="0" dirty="0" smtClean="0"/>
              <a:t/>
            </a:r>
            <a:br>
              <a:rPr lang="en-US" altLang="zh-TW" baseline="0" dirty="0" smtClean="0"/>
            </a:br>
            <a:r>
              <a:rPr lang="zh-TW" altLang="en-US" baseline="0" dirty="0" smtClean="0"/>
              <a:t>同時我們也考慮到，在未來可能會有更多不同的</a:t>
            </a:r>
            <a:r>
              <a:rPr lang="en-US" altLang="zh-TW" baseline="0" dirty="0" smtClean="0"/>
              <a:t>context </a:t>
            </a:r>
            <a:r>
              <a:rPr lang="zh-TW" altLang="en-US" baseline="0" dirty="0" smtClean="0"/>
              <a:t>應用在手機上 ，所以也考慮不同數量的</a:t>
            </a:r>
            <a:r>
              <a:rPr lang="en-US" altLang="zh-TW" baseline="0" dirty="0" smtClean="0"/>
              <a:t>context </a:t>
            </a:r>
            <a:r>
              <a:rPr lang="zh-TW" altLang="en-US" baseline="0" dirty="0" smtClean="0"/>
              <a:t>對 </a:t>
            </a:r>
            <a:r>
              <a:rPr lang="en-US" altLang="zh-TW" baseline="0" dirty="0" err="1" smtClean="0"/>
              <a:t>algo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的影響</a:t>
            </a:r>
            <a:endParaRPr lang="en-US" altLang="zh-TW" baseline="0" dirty="0" smtClean="0"/>
          </a:p>
          <a:p>
            <a:r>
              <a:rPr lang="en-US" altLang="zh-TW" baseline="0" dirty="0" smtClean="0"/>
              <a:t/>
            </a:r>
            <a:br>
              <a:rPr lang="en-US" altLang="zh-TW" baseline="0" dirty="0" smtClean="0"/>
            </a:br>
            <a:r>
              <a:rPr lang="zh-TW" altLang="en-US" baseline="0" dirty="0" smtClean="0"/>
              <a:t>接這是實驗結果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C0D42-840E-4DB6-812A-ACB805AFDB52}" type="slidenum">
              <a:rPr lang="zh-TW" altLang="en-US" smtClean="0">
                <a:solidFill>
                  <a:prstClr val="black"/>
                </a:solidFill>
              </a:rPr>
              <a:pPr/>
              <a:t>18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55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在</a:t>
            </a:r>
            <a:r>
              <a:rPr lang="en-US" altLang="zh-TW" dirty="0" err="1" smtClean="0"/>
              <a:t>Em</a:t>
            </a:r>
            <a:r>
              <a:rPr lang="en-US" altLang="zh-TW" dirty="0" smtClean="0"/>
              <a:t> problem</a:t>
            </a:r>
            <a:r>
              <a:rPr lang="zh-TW" altLang="en-US" dirty="0" smtClean="0"/>
              <a:t>中節省電量的表現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8 combination 6 context 6 sensors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9277-8E24-4A05-B366-8B807A0A2C1A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9524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提升至少</a:t>
            </a:r>
            <a:r>
              <a:rPr lang="en-US" altLang="zh-TW" dirty="0" smtClean="0"/>
              <a:t>30%</a:t>
            </a:r>
            <a:r>
              <a:rPr lang="zh-TW" altLang="en-US" dirty="0" smtClean="0"/>
              <a:t>並和</a:t>
            </a:r>
            <a:r>
              <a:rPr lang="en-US" altLang="zh-TW" dirty="0" smtClean="0"/>
              <a:t>optimal algorithm </a:t>
            </a:r>
            <a:r>
              <a:rPr lang="zh-TW" altLang="en-US" dirty="0" smtClean="0"/>
              <a:t>的解很相近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9277-8E24-4A05-B366-8B807A0A2C1A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7533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在不同數量的 </a:t>
            </a:r>
            <a:r>
              <a:rPr lang="en-US" altLang="zh-TW" dirty="0" smtClean="0"/>
              <a:t>context</a:t>
            </a:r>
            <a:r>
              <a:rPr lang="zh-TW" altLang="en-US" dirty="0" smtClean="0"/>
              <a:t>和</a:t>
            </a:r>
            <a:r>
              <a:rPr lang="en-US" altLang="zh-TW" dirty="0" smtClean="0"/>
              <a:t>combination </a:t>
            </a:r>
            <a:r>
              <a:rPr lang="zh-TW" altLang="en-US" dirty="0" smtClean="0"/>
              <a:t>下省點的表現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在變動</a:t>
            </a:r>
            <a:r>
              <a:rPr lang="en-US" altLang="zh-TW" dirty="0" smtClean="0"/>
              <a:t>context</a:t>
            </a:r>
            <a:r>
              <a:rPr lang="zh-TW" altLang="en-US" dirty="0" smtClean="0"/>
              <a:t>的部分 我們可以發現</a:t>
            </a:r>
            <a:r>
              <a:rPr lang="en-US" altLang="zh-TW" dirty="0" smtClean="0"/>
              <a:t>EEMA</a:t>
            </a:r>
            <a:r>
              <a:rPr lang="zh-TW" altLang="en-US" dirty="0" smtClean="0"/>
              <a:t>可以至少省下</a:t>
            </a:r>
            <a:r>
              <a:rPr lang="en-US" altLang="zh-TW" dirty="0" smtClean="0"/>
              <a:t>71.03%</a:t>
            </a:r>
            <a:r>
              <a:rPr lang="zh-TW" altLang="en-US" dirty="0" smtClean="0"/>
              <a:t>的電量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9277-8E24-4A05-B366-8B807A0A2C1A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3604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9277-8E24-4A05-B366-8B807A0A2C1A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6410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9277-8E24-4A05-B366-8B807A0A2C1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2891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grants more space for the EAMA∗ to reduce the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sampling rates to save more energy.</a:t>
            </a:r>
            <a:endParaRPr lang="en-US" altLang="zh-TW" dirty="0" smtClean="0"/>
          </a:p>
          <a:p>
            <a:r>
              <a:rPr lang="en-US" altLang="zh-TW" dirty="0" smtClean="0"/>
              <a:t>---------------------------------</a:t>
            </a:r>
            <a:br>
              <a:rPr lang="en-US" altLang="zh-TW" dirty="0" smtClean="0"/>
            </a:br>
            <a:r>
              <a:rPr lang="en-US" altLang="zh-TW" dirty="0" smtClean="0"/>
              <a:t>In this figure we </a:t>
            </a:r>
            <a:r>
              <a:rPr lang="en-US" altLang="zh-TW" dirty="0" err="1" smtClean="0"/>
              <a:t>callthe</a:t>
            </a:r>
            <a:r>
              <a:rPr lang="en-US" altLang="zh-TW" dirty="0" smtClean="0"/>
              <a:t> EEMA with </a:t>
            </a:r>
            <a:r>
              <a:rPr lang="en-US" altLang="zh-TW" dirty="0" err="1" smtClean="0"/>
              <a:t>exteding</a:t>
            </a:r>
            <a:r>
              <a:rPr lang="en-US" altLang="zh-TW" dirty="0" smtClean="0"/>
              <a:t> solution as EEMA*</a:t>
            </a:r>
            <a:br>
              <a:rPr lang="en-US" altLang="zh-TW" dirty="0" smtClean="0"/>
            </a:br>
            <a:r>
              <a:rPr lang="en-US" altLang="zh-TW" dirty="0" smtClean="0"/>
              <a:t>After we consider the frequency an d sampling</a:t>
            </a:r>
            <a:r>
              <a:rPr lang="en-US" altLang="zh-TW" baseline="0" dirty="0" smtClean="0"/>
              <a:t> rate , Our EEMA can save 64% energy</a:t>
            </a:r>
            <a:br>
              <a:rPr lang="en-US" altLang="zh-TW" baseline="0" dirty="0" smtClean="0"/>
            </a:br>
            <a:r>
              <a:rPr lang="en-US" altLang="zh-TW" baseline="0" dirty="0" smtClean="0"/>
              <a:t>Then after we add extend solution, the EEMA* can save more energy about 87%</a:t>
            </a:r>
            <a:br>
              <a:rPr lang="en-US" altLang="zh-TW" baseline="0" dirty="0" smtClean="0"/>
            </a:br>
            <a:r>
              <a:rPr lang="zh-TW" altLang="en-US" baseline="0" dirty="0" smtClean="0"/>
              <a:t>換業</a:t>
            </a:r>
            <a:r>
              <a:rPr lang="en-US" altLang="zh-TW" baseline="0" dirty="0" smtClean="0"/>
              <a:t>!!!!After all this result we also implement our algorithm in real smartphone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我們把 </a:t>
            </a:r>
            <a:r>
              <a:rPr lang="en-US" altLang="zh-TW" dirty="0" smtClean="0"/>
              <a:t>frequency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和 </a:t>
            </a:r>
            <a:r>
              <a:rPr lang="en-US" altLang="zh-TW" baseline="0" dirty="0" smtClean="0"/>
              <a:t>sampling rate</a:t>
            </a:r>
            <a:r>
              <a:rPr lang="zh-TW" altLang="en-US" baseline="0" dirty="0" smtClean="0"/>
              <a:t>考慮到 </a:t>
            </a:r>
            <a:r>
              <a:rPr lang="en-US" altLang="zh-TW" baseline="0" dirty="0" smtClean="0"/>
              <a:t>EEMA </a:t>
            </a:r>
            <a:r>
              <a:rPr lang="zh-TW" altLang="en-US" baseline="0" dirty="0" smtClean="0"/>
              <a:t>的演算法當中</a:t>
            </a:r>
            <a:r>
              <a:rPr lang="en-US" altLang="zh-TW" baseline="0" dirty="0" smtClean="0"/>
              <a:t/>
            </a:r>
            <a:br>
              <a:rPr lang="en-US" altLang="zh-TW" baseline="0" dirty="0" smtClean="0"/>
            </a:br>
            <a:r>
              <a:rPr lang="zh-TW" altLang="en-US" baseline="0" dirty="0" smtClean="0"/>
              <a:t>我們可以發現 </a:t>
            </a:r>
            <a:r>
              <a:rPr lang="en-US" altLang="zh-TW" baseline="0" dirty="0" smtClean="0"/>
              <a:t>EEMA</a:t>
            </a:r>
            <a:r>
              <a:rPr lang="zh-TW" altLang="en-US" baseline="0" dirty="0" smtClean="0"/>
              <a:t>可以節省　６４％的電量</a:t>
            </a:r>
            <a:r>
              <a:rPr lang="en-US" altLang="zh-TW" baseline="0" dirty="0" smtClean="0"/>
              <a:t/>
            </a:r>
            <a:br>
              <a:rPr lang="en-US" altLang="zh-TW" baseline="0" dirty="0" smtClean="0"/>
            </a:br>
            <a:r>
              <a:rPr lang="zh-TW" altLang="en-US" baseline="0" dirty="0" smtClean="0"/>
              <a:t>若是加上上一張討論的解法更是可以節省　８７％的電量</a:t>
            </a:r>
            <a:r>
              <a:rPr lang="en-US" altLang="zh-TW" baseline="0" dirty="0" smtClean="0"/>
              <a:t/>
            </a:r>
            <a:br>
              <a:rPr lang="en-US" altLang="zh-TW" baseline="0" dirty="0" smtClean="0"/>
            </a:br>
            <a:r>
              <a:rPr lang="en-US" altLang="zh-TW" baseline="0" dirty="0" smtClean="0"/>
              <a:t/>
            </a:r>
            <a:br>
              <a:rPr lang="en-US" altLang="zh-TW" baseline="0" dirty="0" smtClean="0"/>
            </a:br>
            <a:r>
              <a:rPr lang="zh-TW" altLang="en-US" baseline="0" dirty="0" smtClean="0"/>
              <a:t>最後我們也將我們的　ｍｉｄｄｌｅｗａｒｅ　時做到手機上測試效能</a:t>
            </a:r>
            <a:endParaRPr lang="en-US" altLang="zh-TW" baseline="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C0D42-840E-4DB6-812A-ACB805AFDB52}" type="slidenum">
              <a:rPr lang="zh-TW" altLang="en-US" smtClean="0">
                <a:solidFill>
                  <a:prstClr val="black"/>
                </a:solidFill>
              </a:rPr>
              <a:pPr/>
              <a:t>24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499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在執行行時間方面包含整體</a:t>
            </a:r>
            <a:r>
              <a:rPr lang="en-US" altLang="zh-TW" dirty="0" smtClean="0"/>
              <a:t>middleware</a:t>
            </a:r>
            <a:r>
              <a:rPr lang="zh-TW" altLang="en-US" dirty="0" smtClean="0"/>
              <a:t>的運作 最多只需要 </a:t>
            </a:r>
            <a:r>
              <a:rPr lang="en-US" altLang="zh-TW" dirty="0" smtClean="0"/>
              <a:t>503ms</a:t>
            </a:r>
            <a:br>
              <a:rPr lang="en-US" altLang="zh-TW" dirty="0" smtClean="0"/>
            </a:br>
            <a:r>
              <a:rPr lang="zh-TW" altLang="en-US" dirty="0" smtClean="0"/>
              <a:t>除此之外我們還可慮了在不同</a:t>
            </a:r>
            <a:r>
              <a:rPr lang="en-US" altLang="zh-TW" dirty="0" smtClean="0"/>
              <a:t>scheduling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window</a:t>
            </a:r>
            <a:r>
              <a:rPr lang="zh-TW" altLang="en-US" dirty="0" smtClean="0"/>
              <a:t> </a:t>
            </a:r>
            <a:r>
              <a:rPr lang="en-US" altLang="zh-TW" dirty="0" smtClean="0"/>
              <a:t>size</a:t>
            </a:r>
            <a:r>
              <a:rPr lang="zh-TW" altLang="en-US" dirty="0" smtClean="0"/>
              <a:t>下的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9277-8E24-4A05-B366-8B807A0A2C1A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31128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9277-8E24-4A05-B366-8B807A0A2C1A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4220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隨著手機普遍的被使用，我們將</a:t>
            </a:r>
            <a:r>
              <a:rPr lang="en-US" altLang="zh-TW" dirty="0" smtClean="0"/>
              <a:t>“sensor </a:t>
            </a:r>
            <a:r>
              <a:rPr lang="en-US" altLang="zh-TW" dirty="0" err="1" smtClean="0"/>
              <a:t>schedujling</a:t>
            </a:r>
            <a:r>
              <a:rPr lang="en-US" altLang="zh-TW" dirty="0" smtClean="0"/>
              <a:t>” </a:t>
            </a:r>
            <a:r>
              <a:rPr lang="zh-TW" altLang="en-US" dirty="0" smtClean="0"/>
              <a:t>推廣到多支手機上 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並且將它應用到</a:t>
            </a:r>
            <a:r>
              <a:rPr lang="en-US" altLang="zh-TW" dirty="0" smtClean="0"/>
              <a:t>“</a:t>
            </a:r>
            <a:r>
              <a:rPr lang="en-US" altLang="zh-TW" dirty="0" err="1" smtClean="0"/>
              <a:t>crowdsensing</a:t>
            </a:r>
            <a:r>
              <a:rPr lang="en-US" altLang="zh-TW" dirty="0" smtClean="0"/>
              <a:t> ”</a:t>
            </a:r>
            <a:r>
              <a:rPr lang="zh-TW" altLang="en-US" dirty="0" smtClean="0"/>
              <a:t>系統中， </a:t>
            </a:r>
            <a:r>
              <a:rPr lang="en-US" altLang="zh-TW" dirty="0" err="1" smtClean="0"/>
              <a:t>crowdsensing</a:t>
            </a:r>
            <a:r>
              <a:rPr lang="en-US" altLang="zh-TW" dirty="0" smtClean="0"/>
              <a:t> </a:t>
            </a:r>
            <a:r>
              <a:rPr lang="zh-TW" altLang="en-US" dirty="0" smtClean="0"/>
              <a:t>的系統中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會**集合</a:t>
            </a:r>
            <a:r>
              <a:rPr lang="en-US" altLang="zh-TW" dirty="0" smtClean="0"/>
              <a:t>smartphone users </a:t>
            </a:r>
            <a:r>
              <a:rPr lang="zh-TW" altLang="en-US" dirty="0" smtClean="0"/>
              <a:t>的力量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並**整合使用多支手機上的</a:t>
            </a:r>
            <a:r>
              <a:rPr lang="en-US" altLang="zh-TW" dirty="0" smtClean="0"/>
              <a:t>sensor </a:t>
            </a:r>
            <a:r>
              <a:rPr lang="zh-TW" altLang="en-US" dirty="0" smtClean="0"/>
              <a:t>和 </a:t>
            </a:r>
            <a:r>
              <a:rPr lang="en-US" altLang="zh-TW" dirty="0" smtClean="0"/>
              <a:t>infrastructure sensors </a:t>
            </a:r>
            <a:r>
              <a:rPr lang="zh-TW" altLang="en-US" dirty="0" smtClean="0"/>
              <a:t>的資料</a:t>
            </a:r>
            <a:endParaRPr lang="en-US" altLang="zh-TW" dirty="0" smtClean="0"/>
          </a:p>
          <a:p>
            <a:r>
              <a:rPr lang="zh-TW" altLang="en-US" dirty="0" smtClean="0"/>
              <a:t>以達成工作需求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這邊有個小例子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9277-8E24-4A05-B366-8B807A0A2C1A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764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當有個</a:t>
            </a:r>
            <a:r>
              <a:rPr lang="en-US" altLang="zh-TW" dirty="0" smtClean="0"/>
              <a:t>task </a:t>
            </a:r>
            <a:r>
              <a:rPr lang="zh-TW" altLang="en-US" dirty="0" smtClean="0"/>
              <a:t>想知道在遊樂園裡哪個設施最受歡迎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**</a:t>
            </a:r>
            <a:r>
              <a:rPr lang="en-US" altLang="zh-TW" dirty="0" smtClean="0"/>
              <a:t>(</a:t>
            </a:r>
            <a:r>
              <a:rPr lang="zh-TW" altLang="en-US" dirty="0" smtClean="0"/>
              <a:t>雖然偵測人群的</a:t>
            </a:r>
            <a:r>
              <a:rPr lang="en-US" altLang="zh-TW" baseline="0" dirty="0" smtClean="0"/>
              <a:t>context1</a:t>
            </a:r>
            <a:r>
              <a:rPr lang="zh-TW" altLang="en-US" baseline="0" dirty="0" smtClean="0"/>
              <a:t>不難偵測，但對於在距離很遠或是手機電量不足時</a:t>
            </a:r>
            <a:r>
              <a:rPr lang="en-US" altLang="zh-TW" baseline="0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9277-8E24-4A05-B366-8B807A0A2C1A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72257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User </a:t>
            </a:r>
            <a:r>
              <a:rPr lang="zh-TW" altLang="en-US" dirty="0" smtClean="0"/>
              <a:t>對</a:t>
            </a:r>
            <a:r>
              <a:rPr lang="en-US" altLang="zh-TW" dirty="0" smtClean="0"/>
              <a:t>broker query </a:t>
            </a:r>
            <a:r>
              <a:rPr lang="zh-TW" altLang="en-US" dirty="0" smtClean="0"/>
              <a:t>一個問題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再由</a:t>
            </a:r>
            <a:r>
              <a:rPr lang="en-US" altLang="zh-TW" dirty="0" smtClean="0"/>
              <a:t>broker</a:t>
            </a:r>
            <a:r>
              <a:rPr lang="zh-TW" altLang="en-US" dirty="0" smtClean="0"/>
              <a:t>執行</a:t>
            </a:r>
            <a:r>
              <a:rPr lang="en-US" altLang="zh-TW" dirty="0" smtClean="0"/>
              <a:t>algorithm</a:t>
            </a:r>
          </a:p>
          <a:p>
            <a:r>
              <a:rPr lang="zh-TW" altLang="en-US" dirty="0" smtClean="0"/>
              <a:t>並分配公做給下一個</a:t>
            </a:r>
            <a:r>
              <a:rPr lang="en-US" altLang="zh-TW" dirty="0" smtClean="0"/>
              <a:t>level</a:t>
            </a:r>
            <a:r>
              <a:rPr lang="zh-TW" altLang="en-US" dirty="0" smtClean="0"/>
              <a:t>的</a:t>
            </a:r>
            <a:r>
              <a:rPr lang="en-US" altLang="zh-TW" dirty="0" smtClean="0"/>
              <a:t>server </a:t>
            </a:r>
            <a:br>
              <a:rPr lang="en-US" altLang="zh-TW" dirty="0" smtClean="0"/>
            </a:br>
            <a:r>
              <a:rPr lang="zh-TW" altLang="en-US" dirty="0" smtClean="0"/>
              <a:t>由</a:t>
            </a:r>
            <a:r>
              <a:rPr lang="en-US" altLang="zh-TW" dirty="0" smtClean="0"/>
              <a:t>server</a:t>
            </a:r>
            <a:r>
              <a:rPr lang="zh-TW" altLang="en-US" dirty="0" smtClean="0"/>
              <a:t>和</a:t>
            </a:r>
            <a:r>
              <a:rPr lang="en-US" altLang="zh-TW" dirty="0" smtClean="0"/>
              <a:t>worker</a:t>
            </a:r>
            <a:r>
              <a:rPr lang="zh-TW" altLang="en-US" dirty="0" smtClean="0"/>
              <a:t>做溝通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其中我們的</a:t>
            </a:r>
            <a:r>
              <a:rPr lang="en-US" altLang="zh-TW" dirty="0" smtClean="0"/>
              <a:t>worker</a:t>
            </a:r>
            <a:r>
              <a:rPr lang="zh-TW" altLang="en-US" dirty="0" smtClean="0"/>
              <a:t>包刮</a:t>
            </a:r>
            <a:r>
              <a:rPr lang="en-US" altLang="zh-TW" dirty="0" smtClean="0"/>
              <a:t>smartphone user </a:t>
            </a:r>
            <a:r>
              <a:rPr lang="zh-TW" altLang="en-US" dirty="0" smtClean="0"/>
              <a:t>和</a:t>
            </a:r>
            <a:r>
              <a:rPr lang="en-US" altLang="zh-TW" dirty="0" smtClean="0"/>
              <a:t>infrastructure sensor</a:t>
            </a:r>
            <a:br>
              <a:rPr lang="en-US" altLang="zh-TW" dirty="0" smtClean="0"/>
            </a:br>
            <a:r>
              <a:rPr lang="zh-TW" altLang="en-US" dirty="0" smtClean="0"/>
              <a:t>他們的差別是 </a:t>
            </a:r>
            <a:r>
              <a:rPr lang="en-US" altLang="zh-TW" dirty="0" smtClean="0"/>
              <a:t>smartphone</a:t>
            </a:r>
            <a:r>
              <a:rPr lang="zh-TW" altLang="en-US" dirty="0" smtClean="0"/>
              <a:t> </a:t>
            </a:r>
            <a:r>
              <a:rPr lang="en-US" altLang="zh-TW" dirty="0" smtClean="0"/>
              <a:t>user</a:t>
            </a:r>
            <a:r>
              <a:rPr lang="zh-TW" altLang="en-US" dirty="0" smtClean="0"/>
              <a:t> 可以移動並有電量的限制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而</a:t>
            </a:r>
            <a:r>
              <a:rPr lang="en-US" altLang="zh-TW" dirty="0" smtClean="0"/>
              <a:t>infrastructure</a:t>
            </a:r>
            <a:r>
              <a:rPr lang="zh-TW" altLang="en-US" dirty="0" smtClean="0"/>
              <a:t> </a:t>
            </a:r>
            <a:r>
              <a:rPr lang="en-US" altLang="zh-TW" dirty="0" smtClean="0"/>
              <a:t>sensor</a:t>
            </a:r>
            <a:r>
              <a:rPr lang="zh-TW" altLang="en-US" dirty="0" smtClean="0"/>
              <a:t> 則是固定不動的 並有無限的電量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9277-8E24-4A05-B366-8B807A0A2C1A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9640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在</a:t>
            </a:r>
            <a:r>
              <a:rPr lang="en-US" altLang="zh-TW" dirty="0" smtClean="0"/>
              <a:t>Task assignment problem </a:t>
            </a:r>
            <a:r>
              <a:rPr lang="zh-TW" altLang="en-US" dirty="0" smtClean="0"/>
              <a:t>中 我們會考慮 </a:t>
            </a:r>
            <a:r>
              <a:rPr lang="en-US" altLang="zh-TW" dirty="0" smtClean="0"/>
              <a:t>worker</a:t>
            </a:r>
            <a:r>
              <a:rPr lang="zh-TW" altLang="en-US" dirty="0" smtClean="0"/>
              <a:t>的位子和能力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來分配工作和工作的路縣 </a:t>
            </a:r>
            <a:endParaRPr lang="en-US" altLang="zh-TW" dirty="0" smtClean="0"/>
          </a:p>
          <a:p>
            <a:r>
              <a:rPr lang="zh-TW" altLang="en-US" dirty="0" smtClean="0"/>
              <a:t>並滿足工作和降低碳排放量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9277-8E24-4A05-B366-8B807A0A2C1A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78374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在路現的限制方面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我們限制</a:t>
            </a:r>
            <a:r>
              <a:rPr lang="en-US" altLang="zh-TW" dirty="0" smtClean="0"/>
              <a:t>worker</a:t>
            </a:r>
            <a:r>
              <a:rPr lang="zh-TW" altLang="en-US" dirty="0" smtClean="0"/>
              <a:t>有起點出發 並以最短路進京郭需要工作的地點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464F7-4251-49FA-A0D3-6D0463FDAB29}" type="slidenum">
              <a:rPr lang="zh-TW" altLang="en-US" smtClean="0"/>
              <a:pPr/>
              <a:t>33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16934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接著我們用</a:t>
            </a:r>
            <a:r>
              <a:rPr lang="en-US" altLang="zh-TW" dirty="0" smtClean="0"/>
              <a:t>JAVA</a:t>
            </a:r>
            <a:r>
              <a:rPr lang="zh-TW" altLang="en-US" dirty="0" smtClean="0"/>
              <a:t>開發了一個</a:t>
            </a:r>
            <a:r>
              <a:rPr lang="en-US" altLang="zh-TW" dirty="0" smtClean="0"/>
              <a:t>simulator </a:t>
            </a:r>
            <a:r>
              <a:rPr lang="zh-TW" altLang="en-US" dirty="0" smtClean="0"/>
              <a:t>用來模擬系統的運作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並提出兩個</a:t>
            </a:r>
            <a:r>
              <a:rPr lang="en-US" altLang="zh-TW" dirty="0" smtClean="0"/>
              <a:t>baseline </a:t>
            </a:r>
            <a:r>
              <a:rPr lang="en-US" altLang="zh-TW" dirty="0" err="1" smtClean="0"/>
              <a:t>algo</a:t>
            </a:r>
            <a:r>
              <a:rPr lang="zh-TW" altLang="en-US" dirty="0" smtClean="0"/>
              <a:t>和一個</a:t>
            </a:r>
            <a:r>
              <a:rPr lang="en-US" altLang="zh-TW" dirty="0" smtClean="0"/>
              <a:t>optimal </a:t>
            </a:r>
            <a:r>
              <a:rPr lang="en-US" altLang="zh-TW" dirty="0" err="1" smtClean="0"/>
              <a:t>algo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來做比較</a:t>
            </a:r>
            <a:r>
              <a:rPr lang="en-US" altLang="zh-TW" baseline="0" dirty="0" smtClean="0"/>
              <a:t/>
            </a:r>
            <a:br>
              <a:rPr lang="en-US" altLang="zh-TW" baseline="0" dirty="0" smtClean="0"/>
            </a:br>
            <a:r>
              <a:rPr lang="zh-TW" altLang="en-US" baseline="0" dirty="0" smtClean="0"/>
              <a:t>第一個</a:t>
            </a:r>
            <a:r>
              <a:rPr lang="en-US" altLang="zh-TW" baseline="0" dirty="0" smtClean="0"/>
              <a:t>baseline </a:t>
            </a:r>
            <a:r>
              <a:rPr lang="zh-TW" altLang="en-US" baseline="0" dirty="0" smtClean="0"/>
              <a:t>是</a:t>
            </a:r>
            <a:r>
              <a:rPr lang="en-US" altLang="zh-TW" baseline="0" dirty="0" smtClean="0"/>
              <a:t>Infrastructure sensor only </a:t>
            </a:r>
            <a:r>
              <a:rPr lang="zh-TW" altLang="en-US" baseline="0" dirty="0" smtClean="0"/>
              <a:t>只使用 </a:t>
            </a:r>
            <a:r>
              <a:rPr lang="en-US" altLang="zh-TW" baseline="0" dirty="0" smtClean="0"/>
              <a:t>infrastructure sensor </a:t>
            </a:r>
            <a:r>
              <a:rPr lang="zh-TW" altLang="en-US" baseline="0" dirty="0" smtClean="0"/>
              <a:t>的資料</a:t>
            </a:r>
            <a:endParaRPr lang="en-US" altLang="zh-TW" baseline="0" dirty="0" smtClean="0"/>
          </a:p>
          <a:p>
            <a:r>
              <a:rPr lang="zh-TW" altLang="en-US" baseline="0" dirty="0" smtClean="0"/>
              <a:t>第二個是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9277-8E24-4A05-B366-8B807A0A2C1A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975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slide 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C0D42-840E-4DB6-812A-ACB805AFDB52}" type="slidenum">
              <a:rPr lang="zh-TW" altLang="en-US" smtClean="0">
                <a:solidFill>
                  <a:prstClr val="black"/>
                </a:solidFill>
              </a:rPr>
              <a:pPr/>
              <a:t>42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467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As we know there are more and more context-aware applications come out, like NIKE+ and Google</a:t>
            </a:r>
            <a:r>
              <a:rPr lang="en-US" altLang="zh-TW" baseline="0" dirty="0" smtClean="0"/>
              <a:t> Now,  they use the sensor on smartphone to record user’s motion activity or location. But we can observe that these apps may active sensors </a:t>
            </a:r>
            <a:r>
              <a:rPr lang="en-US" altLang="zh-TW" baseline="0" dirty="0" err="1" smtClean="0"/>
              <a:t>uncoordinatately</a:t>
            </a:r>
            <a:r>
              <a:rPr lang="en-US" altLang="zh-TW" baseline="0" dirty="0" smtClean="0"/>
              <a:t> ,  It may cost </a:t>
            </a:r>
            <a:r>
              <a:rPr lang="en-US" altLang="zh-TW" baseline="0" dirty="0" err="1" smtClean="0"/>
              <a:t>resundent</a:t>
            </a:r>
            <a:r>
              <a:rPr lang="en-US" altLang="zh-TW" baseline="0" dirty="0" smtClean="0"/>
              <a:t> energy </a:t>
            </a:r>
            <a:r>
              <a:rPr lang="en-US" altLang="zh-TW" baseline="0" dirty="0" err="1" smtClean="0"/>
              <a:t>sonsumption</a:t>
            </a:r>
            <a:r>
              <a:rPr lang="en-US" altLang="zh-TW" baseline="0" dirty="0" smtClean="0"/>
              <a:t> .  Different the  previous  work,   Like the figure blow, there two apps want to know user’s location , they don’t need to know which sensors be </a:t>
            </a:r>
            <a:r>
              <a:rPr lang="en-US" altLang="zh-TW" baseline="0" dirty="0" err="1" smtClean="0"/>
              <a:t>actived</a:t>
            </a:r>
            <a:r>
              <a:rPr lang="en-US" altLang="zh-TW" baseline="0" dirty="0" smtClean="0"/>
              <a:t> and they also can receive the location message!</a:t>
            </a:r>
            <a:br>
              <a:rPr lang="en-US" altLang="zh-TW" baseline="0" dirty="0" smtClean="0"/>
            </a:br>
            <a:r>
              <a:rPr lang="en-US" altLang="zh-TW" baseline="0" dirty="0" smtClean="0"/>
              <a:t>So the main problem in our work is 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how to select </a:t>
            </a:r>
            <a:r>
              <a:rPr lang="en-US" altLang="zh-TW" baseline="0" dirty="0" err="1" smtClean="0"/>
              <a:t>efficeient</a:t>
            </a:r>
            <a:r>
              <a:rPr lang="en-US" altLang="zh-TW" baseline="0" dirty="0" smtClean="0"/>
              <a:t> sensing strategy to satisfy</a:t>
            </a:r>
            <a:br>
              <a:rPr lang="en-US" altLang="zh-TW" baseline="0" dirty="0" smtClean="0"/>
            </a:br>
            <a:r>
              <a:rPr lang="en-US" altLang="zh-TW" baseline="0" dirty="0" smtClean="0"/>
              <a:t>So we propose the OSM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現在有越來越多的 </a:t>
            </a:r>
            <a:r>
              <a:rPr lang="en-US" altLang="zh-TW" dirty="0" smtClean="0"/>
              <a:t>context-aware apps , </a:t>
            </a:r>
            <a:r>
              <a:rPr lang="zh-TW" altLang="en-US" dirty="0" smtClean="0"/>
              <a:t>像是 </a:t>
            </a:r>
            <a:r>
              <a:rPr lang="en-US" altLang="zh-TW" dirty="0" smtClean="0"/>
              <a:t>NIKE+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GoogleNow</a:t>
            </a:r>
            <a:r>
              <a:rPr lang="en-US" altLang="zh-TW" dirty="0" smtClean="0"/>
              <a:t> </a:t>
            </a:r>
            <a:r>
              <a:rPr lang="zh-TW" altLang="en-US" dirty="0" smtClean="0"/>
              <a:t>，他們運用手機上許多的</a:t>
            </a:r>
            <a:r>
              <a:rPr lang="en-US" altLang="zh-TW" dirty="0" smtClean="0"/>
              <a:t>Sensor </a:t>
            </a:r>
            <a:r>
              <a:rPr lang="zh-TW" altLang="en-US" dirty="0" smtClean="0"/>
              <a:t>來記錄 使用者的 </a:t>
            </a:r>
            <a:r>
              <a:rPr lang="en-US" altLang="zh-TW" dirty="0" smtClean="0"/>
              <a:t>Motion, Activity or Location.</a:t>
            </a:r>
          </a:p>
          <a:p>
            <a:r>
              <a:rPr lang="zh-TW" altLang="en-US" dirty="0" smtClean="0"/>
              <a:t>這麼多的</a:t>
            </a:r>
            <a:r>
              <a:rPr lang="en-US" altLang="zh-TW" dirty="0" smtClean="0"/>
              <a:t>context –aware apps </a:t>
            </a:r>
            <a:r>
              <a:rPr lang="zh-TW" altLang="en-US" dirty="0" smtClean="0"/>
              <a:t>可能會不定時的開啟多種</a:t>
            </a:r>
            <a:r>
              <a:rPr lang="en-US" altLang="zh-TW" dirty="0" smtClean="0"/>
              <a:t>sensor</a:t>
            </a:r>
            <a:r>
              <a:rPr lang="zh-TW" altLang="en-US" dirty="0" smtClean="0"/>
              <a:t>用來推測重複的</a:t>
            </a:r>
            <a:r>
              <a:rPr lang="en-US" altLang="zh-TW" dirty="0" smtClean="0"/>
              <a:t>context,</a:t>
            </a:r>
            <a:br>
              <a:rPr lang="en-US" altLang="zh-TW" dirty="0" smtClean="0"/>
            </a:br>
            <a:r>
              <a:rPr lang="zh-TW" altLang="en-US" dirty="0" smtClean="0"/>
              <a:t>像是下面這兩個</a:t>
            </a:r>
            <a:r>
              <a:rPr lang="en-US" altLang="zh-TW" dirty="0" smtClean="0"/>
              <a:t>APP </a:t>
            </a:r>
            <a:r>
              <a:rPr lang="zh-TW" altLang="en-US" dirty="0" smtClean="0"/>
              <a:t>同時向 </a:t>
            </a:r>
            <a:r>
              <a:rPr lang="en-US" altLang="zh-TW" dirty="0" smtClean="0"/>
              <a:t>Middleware</a:t>
            </a:r>
            <a:r>
              <a:rPr lang="zh-TW" altLang="en-US" dirty="0" smtClean="0"/>
              <a:t>要求 </a:t>
            </a:r>
            <a:r>
              <a:rPr lang="en-US" altLang="zh-TW" dirty="0" smtClean="0"/>
              <a:t>location </a:t>
            </a:r>
            <a:r>
              <a:rPr lang="zh-TW" altLang="en-US" dirty="0" smtClean="0"/>
              <a:t>的資訊 ， </a:t>
            </a:r>
            <a:r>
              <a:rPr lang="en-US" altLang="zh-TW" dirty="0" smtClean="0"/>
              <a:t>Middleware </a:t>
            </a:r>
            <a:r>
              <a:rPr lang="zh-TW" altLang="en-US" dirty="0" smtClean="0"/>
              <a:t>可以依需求 選出適合的</a:t>
            </a:r>
            <a:r>
              <a:rPr lang="en-US" altLang="zh-TW" dirty="0" smtClean="0"/>
              <a:t>Sensor </a:t>
            </a:r>
            <a:r>
              <a:rPr lang="zh-TW" altLang="en-US" dirty="0" smtClean="0"/>
              <a:t>提供資訊</a:t>
            </a:r>
            <a:r>
              <a:rPr lang="en-US" altLang="zh-TW" dirty="0" smtClean="0"/>
              <a:t>!</a:t>
            </a:r>
            <a:br>
              <a:rPr lang="en-US" altLang="zh-TW" dirty="0" smtClean="0"/>
            </a:br>
            <a:r>
              <a:rPr lang="en-US" altLang="zh-TW" dirty="0" smtClean="0"/>
              <a:t> 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所以我們主要討論的問題是要如何選出最有效率的</a:t>
            </a:r>
            <a:r>
              <a:rPr lang="en-US" altLang="zh-TW" dirty="0" smtClean="0"/>
              <a:t>sensor</a:t>
            </a:r>
            <a:r>
              <a:rPr lang="zh-TW" altLang="en-US" dirty="0" smtClean="0"/>
              <a:t>組合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“</a:t>
            </a:r>
            <a:r>
              <a:rPr lang="zh-TW" altLang="en-US" dirty="0" smtClean="0"/>
              <a:t>滿足所有</a:t>
            </a:r>
            <a:r>
              <a:rPr lang="en-US" altLang="zh-TW" dirty="0" smtClean="0"/>
              <a:t>APP</a:t>
            </a:r>
            <a:r>
              <a:rPr lang="zh-TW" altLang="en-US" dirty="0" smtClean="0"/>
              <a:t>的需求</a:t>
            </a:r>
            <a:r>
              <a:rPr lang="en-US" altLang="zh-TW" dirty="0" smtClean="0"/>
              <a:t>”</a:t>
            </a:r>
            <a:r>
              <a:rPr lang="zh-TW" altLang="en-US" dirty="0" smtClean="0"/>
              <a:t>並且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減少</a:t>
            </a:r>
            <a:r>
              <a:rPr lang="en-US" altLang="zh-TW" dirty="0" smtClean="0"/>
              <a:t>energy </a:t>
            </a:r>
            <a:r>
              <a:rPr lang="zh-TW" altLang="en-US" dirty="0" smtClean="0"/>
              <a:t>的消耗</a:t>
            </a:r>
            <a:r>
              <a:rPr lang="en-US" altLang="zh-TW" dirty="0" smtClean="0"/>
              <a:t>”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換頁</a:t>
            </a:r>
            <a:r>
              <a:rPr lang="en-US" altLang="zh-TW" dirty="0" smtClean="0"/>
              <a:t>:</a:t>
            </a:r>
            <a:r>
              <a:rPr lang="zh-TW" altLang="en-US" dirty="0" smtClean="0"/>
              <a:t>　　為了達成這個目的，因此我們提出了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9277-8E24-4A05-B366-8B807A0A2C1A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91178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因為可以選擇的</a:t>
            </a:r>
            <a:r>
              <a:rPr lang="en-US" altLang="zh-TW" dirty="0" smtClean="0"/>
              <a:t>context </a:t>
            </a:r>
            <a:r>
              <a:rPr lang="zh-TW" altLang="en-US" dirty="0" smtClean="0"/>
              <a:t>和</a:t>
            </a:r>
            <a:r>
              <a:rPr lang="en-US" altLang="zh-TW" dirty="0" err="1" smtClean="0"/>
              <a:t>combinaiton</a:t>
            </a:r>
            <a:r>
              <a:rPr lang="en-US" altLang="zh-TW" dirty="0" smtClean="0"/>
              <a:t> </a:t>
            </a:r>
            <a:r>
              <a:rPr lang="zh-TW" altLang="en-US" dirty="0" smtClean="0"/>
              <a:t>種類太少，導致我們可以</a:t>
            </a:r>
            <a:r>
              <a:rPr lang="en-US" altLang="zh-TW" dirty="0" smtClean="0"/>
              <a:t>Schedule </a:t>
            </a:r>
            <a:r>
              <a:rPr lang="zh-TW" altLang="en-US" dirty="0" smtClean="0"/>
              <a:t>的範圍減少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使得三個</a:t>
            </a:r>
            <a:r>
              <a:rPr lang="en-US" altLang="zh-TW" dirty="0" smtClean="0"/>
              <a:t>algorithm </a:t>
            </a:r>
            <a:r>
              <a:rPr lang="zh-TW" altLang="en-US" dirty="0" smtClean="0"/>
              <a:t>結果幾乎一樣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C0D42-840E-4DB6-812A-ACB805AFDB52}" type="slidenum">
              <a:rPr lang="zh-TW" altLang="en-US" smtClean="0">
                <a:solidFill>
                  <a:prstClr val="black"/>
                </a:solidFill>
              </a:rPr>
              <a:pPr/>
              <a:t>44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077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我們的</a:t>
            </a:r>
            <a:r>
              <a:rPr lang="en-US" altLang="zh-TW" dirty="0" smtClean="0"/>
              <a:t>EAMA </a:t>
            </a:r>
            <a:r>
              <a:rPr lang="zh-TW" altLang="en-US" dirty="0" smtClean="0"/>
              <a:t>不僅擁有好的</a:t>
            </a:r>
            <a:r>
              <a:rPr lang="en-US" altLang="zh-TW" dirty="0" smtClean="0"/>
              <a:t>accuracy </a:t>
            </a:r>
            <a:r>
              <a:rPr lang="zh-TW" altLang="en-US" dirty="0" smtClean="0"/>
              <a:t>也同時可以減少電量的消耗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C0D42-840E-4DB6-812A-ACB805AFDB52}" type="slidenum">
              <a:rPr lang="zh-TW" altLang="en-US" smtClean="0">
                <a:solidFill>
                  <a:prstClr val="black"/>
                </a:solidFill>
              </a:rPr>
              <a:pPr/>
              <a:t>45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077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9277-8E24-4A05-B366-8B807A0A2C1A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14548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我們收集五個 </a:t>
            </a:r>
            <a:r>
              <a:rPr lang="en-US" altLang="zh-TW" dirty="0" smtClean="0"/>
              <a:t>user </a:t>
            </a:r>
            <a:r>
              <a:rPr lang="zh-TW" altLang="en-US" dirty="0" smtClean="0"/>
              <a:t>在三個禮拜裡 </a:t>
            </a:r>
            <a:r>
              <a:rPr lang="en-US" altLang="zh-TW" dirty="0" smtClean="0"/>
              <a:t>app</a:t>
            </a:r>
            <a:r>
              <a:rPr lang="zh-TW" altLang="en-US" dirty="0" smtClean="0"/>
              <a:t>的使用情況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並從現有的</a:t>
            </a:r>
            <a:r>
              <a:rPr lang="en-US" altLang="zh-TW" dirty="0" smtClean="0"/>
              <a:t>paper </a:t>
            </a:r>
            <a:r>
              <a:rPr lang="zh-TW" altLang="en-US" dirty="0" smtClean="0"/>
              <a:t>中找到可能的</a:t>
            </a:r>
            <a:r>
              <a:rPr lang="en-US" altLang="zh-TW" dirty="0" smtClean="0"/>
              <a:t>combination </a:t>
            </a:r>
            <a:r>
              <a:rPr lang="zh-TW" altLang="en-US" dirty="0" smtClean="0"/>
              <a:t>以及對應的</a:t>
            </a:r>
            <a:r>
              <a:rPr lang="en-US" altLang="zh-TW" dirty="0" smtClean="0"/>
              <a:t>accuracy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以及在手機上測量不同的</a:t>
            </a:r>
            <a:r>
              <a:rPr lang="en-US" altLang="zh-TW" dirty="0" smtClean="0"/>
              <a:t>sensor </a:t>
            </a:r>
            <a:r>
              <a:rPr lang="zh-TW" altLang="en-US" dirty="0" smtClean="0"/>
              <a:t>的耗電量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接著針對不同的</a:t>
            </a:r>
            <a:r>
              <a:rPr lang="en-US" altLang="zh-TW" dirty="0" smtClean="0"/>
              <a:t>problem </a:t>
            </a:r>
            <a:r>
              <a:rPr lang="zh-TW" altLang="en-US" dirty="0" smtClean="0"/>
              <a:t>我們也考慮不同的參數 </a:t>
            </a:r>
          </a:p>
          <a:p>
            <a:r>
              <a:rPr lang="zh-TW" altLang="en-US" dirty="0" smtClean="0"/>
              <a:t>讓每次</a:t>
            </a:r>
            <a:r>
              <a:rPr lang="en-US" altLang="zh-TW" dirty="0" smtClean="0"/>
              <a:t>schedule </a:t>
            </a:r>
            <a:r>
              <a:rPr lang="zh-TW" altLang="en-US" dirty="0" smtClean="0"/>
              <a:t>間隔五分鐘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set a = 25</a:t>
            </a:r>
            <a:r>
              <a:rPr lang="en-US" altLang="zh-TW" baseline="0" dirty="0" smtClean="0"/>
              <a:t> 50 75 90 </a:t>
            </a:r>
            <a:r>
              <a:rPr lang="zh-TW" altLang="en-US" baseline="0" dirty="0" smtClean="0"/>
              <a:t>表示 </a:t>
            </a:r>
            <a:r>
              <a:rPr lang="en-US" altLang="zh-TW" baseline="0" dirty="0" smtClean="0"/>
              <a:t>context </a:t>
            </a:r>
            <a:r>
              <a:rPr lang="zh-TW" altLang="en-US" baseline="0" dirty="0" smtClean="0"/>
              <a:t>可能的</a:t>
            </a:r>
            <a:r>
              <a:rPr lang="en-US" altLang="zh-TW" baseline="0" dirty="0" smtClean="0"/>
              <a:t>accuracy </a:t>
            </a:r>
            <a:r>
              <a:rPr lang="zh-TW" altLang="en-US" baseline="0" dirty="0" smtClean="0"/>
              <a:t>會在 </a:t>
            </a:r>
            <a:r>
              <a:rPr lang="en-US" altLang="zh-TW" baseline="0" dirty="0" smtClean="0"/>
              <a:t>~100</a:t>
            </a:r>
            <a:r>
              <a:rPr lang="zh-TW" altLang="en-US" baseline="0" dirty="0" smtClean="0"/>
              <a:t>之間</a:t>
            </a:r>
            <a:endParaRPr lang="en-US" altLang="zh-TW" baseline="0" dirty="0" smtClean="0"/>
          </a:p>
          <a:p>
            <a:r>
              <a:rPr lang="en-US" altLang="zh-TW" dirty="0" smtClean="0"/>
              <a:t>Se</a:t>
            </a:r>
            <a:r>
              <a:rPr lang="en-US" altLang="zh-TW" baseline="0" dirty="0" smtClean="0"/>
              <a:t>t Energy budget in </a:t>
            </a:r>
            <a:r>
              <a:rPr lang="zh-TW" altLang="en-US" baseline="0" dirty="0" smtClean="0"/>
              <a:t>表示每次</a:t>
            </a:r>
            <a:r>
              <a:rPr lang="en-US" altLang="zh-TW" baseline="0" dirty="0" smtClean="0"/>
              <a:t>Schedule energy </a:t>
            </a:r>
            <a:r>
              <a:rPr lang="zh-TW" altLang="en-US" baseline="0" dirty="0" smtClean="0"/>
              <a:t>的限制</a:t>
            </a:r>
            <a:r>
              <a:rPr lang="en-US" altLang="zh-TW" baseline="0" dirty="0" smtClean="0"/>
              <a:t/>
            </a:r>
            <a:br>
              <a:rPr lang="en-US" altLang="zh-TW" baseline="0" dirty="0" smtClean="0"/>
            </a:br>
            <a:r>
              <a:rPr lang="zh-TW" altLang="en-US" baseline="0" dirty="0" smtClean="0"/>
              <a:t>同時我們也考慮到，在未來可能會有更多不同的</a:t>
            </a:r>
            <a:r>
              <a:rPr lang="en-US" altLang="zh-TW" baseline="0" dirty="0" smtClean="0"/>
              <a:t>context </a:t>
            </a:r>
            <a:r>
              <a:rPr lang="zh-TW" altLang="en-US" baseline="0" dirty="0" smtClean="0"/>
              <a:t>應用在手機上 ，所以也考慮不同數量的</a:t>
            </a:r>
            <a:r>
              <a:rPr lang="en-US" altLang="zh-TW" baseline="0" dirty="0" smtClean="0"/>
              <a:t>context </a:t>
            </a:r>
            <a:r>
              <a:rPr lang="zh-TW" altLang="en-US" baseline="0" dirty="0" smtClean="0"/>
              <a:t>對 </a:t>
            </a:r>
            <a:r>
              <a:rPr lang="en-US" altLang="zh-TW" baseline="0" dirty="0" err="1" smtClean="0"/>
              <a:t>algo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的影響</a:t>
            </a:r>
            <a:endParaRPr lang="en-US" altLang="zh-TW" baseline="0" dirty="0" smtClean="0"/>
          </a:p>
          <a:p>
            <a:r>
              <a:rPr lang="en-US" altLang="zh-TW" baseline="0" dirty="0" smtClean="0"/>
              <a:t/>
            </a:r>
            <a:br>
              <a:rPr lang="en-US" altLang="zh-TW" baseline="0" dirty="0" smtClean="0"/>
            </a:br>
            <a:r>
              <a:rPr lang="zh-TW" altLang="en-US" baseline="0" dirty="0" smtClean="0"/>
              <a:t>接這是實驗結果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C0D42-840E-4DB6-812A-ACB805AFDB52}" type="slidenum">
              <a:rPr lang="zh-TW" altLang="en-US" smtClean="0">
                <a:solidFill>
                  <a:prstClr val="black"/>
                </a:solidFill>
              </a:rPr>
              <a:pPr/>
              <a:t>47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56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我們將這個機制分別應用在兩個部分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第一個應用在單一手機上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Coordinated and optimized usage of sensors on single device</a:t>
            </a:r>
          </a:p>
          <a:p>
            <a:pPr lvl="1"/>
            <a:r>
              <a:rPr lang="en-US" altLang="zh-TW" dirty="0" smtClean="0"/>
              <a:t>Selectively activate energy-efficient sensors by using a centralize sensor scheduling</a:t>
            </a:r>
          </a:p>
          <a:p>
            <a:r>
              <a:rPr lang="en-US" altLang="zh-TW" dirty="0" smtClean="0"/>
              <a:t>According to the frequency of apps’, we extensively consider the caching problem on single device</a:t>
            </a:r>
          </a:p>
          <a:p>
            <a:pPr lvl="1"/>
            <a:r>
              <a:rPr lang="en-US" altLang="zh-TW" dirty="0" smtClean="0"/>
              <a:t>Dynamically fix the sampling rates of sensors to reduce the energy consumption</a:t>
            </a:r>
          </a:p>
          <a:p>
            <a:r>
              <a:rPr lang="en-US" altLang="zh-TW" dirty="0" smtClean="0"/>
              <a:t>For the extensive application:</a:t>
            </a:r>
            <a:br>
              <a:rPr lang="en-US" altLang="zh-TW" dirty="0" smtClean="0"/>
            </a:br>
            <a:r>
              <a:rPr lang="en-US" altLang="zh-TW" dirty="0" smtClean="0"/>
              <a:t>Cooperate sensors from multiple devices - </a:t>
            </a:r>
            <a:r>
              <a:rPr lang="en-US" altLang="zh-TW" dirty="0" err="1" smtClean="0"/>
              <a:t>Crowdsensing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Select the workers and schedule the sensors  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9277-8E24-4A05-B366-8B807A0A2C1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2216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我們提出了</a:t>
            </a:r>
            <a:r>
              <a:rPr lang="en-US" altLang="zh-TW" dirty="0" smtClean="0"/>
              <a:t>OSM</a:t>
            </a:r>
            <a:r>
              <a:rPr lang="zh-TW" altLang="en-US" dirty="0" smtClean="0"/>
              <a:t> </a:t>
            </a:r>
            <a:r>
              <a:rPr lang="en-US" altLang="zh-TW" dirty="0" smtClean="0"/>
              <a:t>middleware,</a:t>
            </a:r>
            <a:br>
              <a:rPr lang="en-US" altLang="zh-TW" dirty="0" smtClean="0"/>
            </a:br>
            <a:r>
              <a:rPr lang="en-US" altLang="zh-TW" dirty="0" smtClean="0"/>
              <a:t>“</a:t>
            </a:r>
            <a:r>
              <a:rPr lang="zh-TW" altLang="en-US" dirty="0" smtClean="0"/>
              <a:t>提供</a:t>
            </a:r>
            <a:r>
              <a:rPr lang="en-US" altLang="zh-TW" dirty="0" smtClean="0"/>
              <a:t>API</a:t>
            </a:r>
            <a:r>
              <a:rPr lang="zh-TW" altLang="en-US" dirty="0" smtClean="0"/>
              <a:t>讓</a:t>
            </a:r>
            <a:r>
              <a:rPr lang="en-US" altLang="zh-TW" dirty="0" smtClean="0"/>
              <a:t>APP</a:t>
            </a:r>
            <a:r>
              <a:rPr lang="zh-TW" altLang="en-US" dirty="0" smtClean="0"/>
              <a:t>可輕鬆的和</a:t>
            </a:r>
            <a:r>
              <a:rPr lang="en-US" altLang="zh-TW" dirty="0" smtClean="0"/>
              <a:t>middleware</a:t>
            </a:r>
            <a:r>
              <a:rPr lang="zh-TW" altLang="en-US" dirty="0" smtClean="0"/>
              <a:t>溝通</a:t>
            </a:r>
            <a:r>
              <a:rPr lang="en-US" altLang="zh-TW" dirty="0" smtClean="0"/>
              <a:t> </a:t>
            </a:r>
            <a:br>
              <a:rPr lang="en-US" altLang="zh-TW" dirty="0" smtClean="0"/>
            </a:br>
            <a:r>
              <a:rPr lang="en-US" altLang="zh-TW" dirty="0" smtClean="0"/>
              <a:t>“</a:t>
            </a:r>
            <a:r>
              <a:rPr lang="zh-TW" altLang="en-US" dirty="0" smtClean="0"/>
              <a:t>記錄所有</a:t>
            </a:r>
            <a:r>
              <a:rPr lang="en-US" altLang="zh-TW" dirty="0" smtClean="0"/>
              <a:t>APP</a:t>
            </a:r>
            <a:r>
              <a:rPr lang="zh-TW" altLang="en-US" dirty="0" smtClean="0"/>
              <a:t>的需求</a:t>
            </a:r>
            <a:r>
              <a:rPr lang="en-US" altLang="zh-TW" dirty="0" smtClean="0"/>
              <a:t>”</a:t>
            </a:r>
            <a:br>
              <a:rPr lang="en-US" altLang="zh-TW" dirty="0" smtClean="0"/>
            </a:br>
            <a:r>
              <a:rPr lang="zh-TW" altLang="en-US" dirty="0" smtClean="0"/>
              <a:t>並且</a:t>
            </a:r>
            <a:r>
              <a:rPr lang="en-US" altLang="zh-TW" dirty="0" smtClean="0"/>
              <a:t>“</a:t>
            </a:r>
            <a:r>
              <a:rPr lang="zh-TW" altLang="en-US" dirty="0" smtClean="0"/>
              <a:t>決定如何開啟</a:t>
            </a:r>
            <a:r>
              <a:rPr lang="en-US" altLang="zh-TW" dirty="0" smtClean="0"/>
              <a:t>sensor”</a:t>
            </a:r>
            <a:r>
              <a:rPr lang="zh-TW" altLang="en-US" dirty="0" smtClean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換頁 </a:t>
            </a:r>
            <a:r>
              <a:rPr lang="en-US" altLang="zh-TW" dirty="0" smtClean="0"/>
              <a:t>:     </a:t>
            </a:r>
            <a:r>
              <a:rPr lang="zh-TW" altLang="en-US" dirty="0" smtClean="0"/>
              <a:t>接著是我們</a:t>
            </a:r>
            <a:r>
              <a:rPr lang="en-US" altLang="zh-TW" dirty="0" smtClean="0"/>
              <a:t>middleware </a:t>
            </a:r>
            <a:r>
              <a:rPr lang="zh-TW" altLang="en-US" dirty="0" smtClean="0"/>
              <a:t>的整體架構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9277-8E24-4A05-B366-8B807A0A2C1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0175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API</a:t>
            </a:r>
            <a:r>
              <a:rPr lang="zh-TW" altLang="en-US" dirty="0" smtClean="0"/>
              <a:t> </a:t>
            </a:r>
            <a:r>
              <a:rPr lang="en-US" altLang="zh-TW" dirty="0" smtClean="0"/>
              <a:t>:</a:t>
            </a:r>
            <a:r>
              <a:rPr lang="zh-TW" altLang="en-US" dirty="0" smtClean="0"/>
              <a:t> 讓</a:t>
            </a:r>
            <a:r>
              <a:rPr lang="en-US" altLang="zh-TW" dirty="0" smtClean="0"/>
              <a:t>APP</a:t>
            </a:r>
            <a:r>
              <a:rPr lang="zh-TW" altLang="en-US" dirty="0" smtClean="0"/>
              <a:t>可以簡單的註冊 和取消註冊並且利用</a:t>
            </a:r>
            <a:r>
              <a:rPr lang="en-US" altLang="zh-TW" dirty="0" err="1" smtClean="0"/>
              <a:t>feebackfunction</a:t>
            </a:r>
            <a:r>
              <a:rPr lang="zh-TW" altLang="en-US" dirty="0" smtClean="0"/>
              <a:t>回報問題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Request Manager</a:t>
            </a:r>
            <a:br>
              <a:rPr lang="en-US" altLang="zh-TW" dirty="0" smtClean="0"/>
            </a:br>
            <a:r>
              <a:rPr lang="zh-TW" altLang="en-US" dirty="0" smtClean="0"/>
              <a:t>他會儲存現有</a:t>
            </a:r>
            <a:r>
              <a:rPr lang="en-US" altLang="zh-TW" dirty="0" smtClean="0"/>
              <a:t>application </a:t>
            </a:r>
            <a:r>
              <a:rPr lang="zh-TW" altLang="en-US" dirty="0" smtClean="0"/>
              <a:t>的要求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並對要求做第一步的處理以降低問題的複雜度</a:t>
            </a:r>
            <a:r>
              <a:rPr lang="en-US" altLang="zh-TW" dirty="0" smtClean="0"/>
              <a:t>\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Inference </a:t>
            </a:r>
            <a:r>
              <a:rPr lang="en-US" altLang="zh-TW" dirty="0" err="1" smtClean="0"/>
              <a:t>Algo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接著是</a:t>
            </a:r>
            <a:r>
              <a:rPr lang="en-US" altLang="zh-TW" dirty="0" smtClean="0"/>
              <a:t>context Analyzer</a:t>
            </a:r>
            <a:br>
              <a:rPr lang="en-US" altLang="zh-TW" dirty="0" smtClean="0"/>
            </a:br>
            <a:r>
              <a:rPr lang="zh-TW" altLang="en-US" dirty="0" smtClean="0"/>
              <a:t>他會利用</a:t>
            </a:r>
            <a:r>
              <a:rPr lang="en-US" altLang="zh-TW" dirty="0" smtClean="0"/>
              <a:t>context updater </a:t>
            </a:r>
            <a:r>
              <a:rPr lang="zh-TW" altLang="en-US" dirty="0" smtClean="0"/>
              <a:t>儲存許多的</a:t>
            </a:r>
            <a:r>
              <a:rPr lang="en-US" altLang="zh-TW" dirty="0" smtClean="0"/>
              <a:t>inference </a:t>
            </a:r>
            <a:r>
              <a:rPr lang="en-US" altLang="zh-TW" dirty="0" err="1" smtClean="0"/>
              <a:t>algo</a:t>
            </a:r>
            <a:r>
              <a:rPr lang="en-US" altLang="zh-TW" dirty="0" smtClean="0"/>
              <a:t> </a:t>
            </a:r>
          </a:p>
          <a:p>
            <a:r>
              <a:rPr lang="zh-TW" altLang="en-US" dirty="0" smtClean="0"/>
              <a:t>為了使用我的的系統我們提出了一些</a:t>
            </a:r>
            <a:r>
              <a:rPr lang="en-US" altLang="zh-TW" dirty="0" smtClean="0"/>
              <a:t>system</a:t>
            </a:r>
            <a:r>
              <a:rPr lang="zh-TW" altLang="en-US" dirty="0" smtClean="0"/>
              <a:t> </a:t>
            </a:r>
            <a:r>
              <a:rPr lang="en-US" altLang="zh-TW" dirty="0" smtClean="0"/>
              <a:t>model 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9277-8E24-4A05-B366-8B807A0A2C1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0516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Precision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測出來成立的情況下 有幾次是和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ground truth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相同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Recall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在所有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ground truth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成立的情況下  我測出來幾次 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Precision is defined as the ratio between the number of correctly inferred contexts and the total number of contexts reported by the inference algorithms.</a:t>
            </a:r>
            <a:b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Recall is defined as the ratio between the number of correctly inferred contexts and the actual number of the contexts according to the ground truth.</a:t>
            </a:r>
          </a:p>
          <a:p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******We can</a:t>
            </a:r>
            <a:r>
              <a:rPr lang="en-US" altLang="zh-TW" baseline="0" dirty="0" smtClean="0"/>
              <a:t> take this example</a:t>
            </a:r>
            <a:br>
              <a:rPr lang="en-US" altLang="zh-TW" baseline="0" dirty="0" smtClean="0"/>
            </a:br>
            <a:r>
              <a:rPr lang="en-US" altLang="zh-TW" baseline="0" dirty="0" smtClean="0"/>
              <a:t>“</a:t>
            </a:r>
            <a:r>
              <a:rPr lang="en-US" altLang="zh-TW" baseline="0" dirty="0" err="1" smtClean="0"/>
              <a:t>IsMeeting</a:t>
            </a:r>
            <a:r>
              <a:rPr lang="en-US" altLang="zh-TW" baseline="0" dirty="0" smtClean="0"/>
              <a:t>” is a context analyzer to check whether user is meeting or not </a:t>
            </a:r>
            <a:br>
              <a:rPr lang="en-US" altLang="zh-TW" baseline="0" dirty="0" smtClean="0"/>
            </a:br>
            <a:r>
              <a:rPr lang="en-US" altLang="zh-TW" baseline="0" dirty="0" smtClean="0"/>
              <a:t>this context analyzer use </a:t>
            </a:r>
            <a:r>
              <a:rPr lang="en-US" altLang="zh-TW" baseline="0" dirty="0" err="1" smtClean="0"/>
              <a:t>Acc</a:t>
            </a:r>
            <a:r>
              <a:rPr lang="en-US" altLang="zh-TW" baseline="0" dirty="0" smtClean="0"/>
              <a:t>, </a:t>
            </a:r>
            <a:r>
              <a:rPr lang="en-US" altLang="zh-TW" baseline="0" dirty="0" err="1" smtClean="0"/>
              <a:t>wifi</a:t>
            </a:r>
            <a:r>
              <a:rPr lang="en-US" altLang="zh-TW" baseline="0" dirty="0" smtClean="0"/>
              <a:t> and Mic and this analyzer cost 265mW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and provide 80% accuracy to predict the answer</a:t>
            </a:r>
            <a:br>
              <a:rPr lang="en-US" altLang="zh-TW" baseline="0" dirty="0" smtClean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9277-8E24-4A05-B366-8B807A0A2C1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2912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API</a:t>
            </a:r>
            <a:r>
              <a:rPr lang="zh-TW" altLang="en-US" dirty="0" smtClean="0"/>
              <a:t> </a:t>
            </a:r>
            <a:r>
              <a:rPr lang="en-US" altLang="zh-TW" dirty="0" smtClean="0"/>
              <a:t>:</a:t>
            </a:r>
            <a:r>
              <a:rPr lang="zh-TW" altLang="en-US" dirty="0" smtClean="0"/>
              <a:t> 讓</a:t>
            </a:r>
            <a:r>
              <a:rPr lang="en-US" altLang="zh-TW" dirty="0" smtClean="0"/>
              <a:t>APP</a:t>
            </a:r>
            <a:r>
              <a:rPr lang="zh-TW" altLang="en-US" dirty="0" smtClean="0"/>
              <a:t>可以簡單的註冊 和取消註冊並且利用</a:t>
            </a:r>
            <a:r>
              <a:rPr lang="en-US" altLang="zh-TW" dirty="0" err="1" smtClean="0"/>
              <a:t>feebackfunction</a:t>
            </a:r>
            <a:r>
              <a:rPr lang="zh-TW" altLang="en-US" dirty="0" smtClean="0"/>
              <a:t>回報問題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Request Manager</a:t>
            </a:r>
            <a:br>
              <a:rPr lang="en-US" altLang="zh-TW" dirty="0" smtClean="0"/>
            </a:br>
            <a:r>
              <a:rPr lang="zh-TW" altLang="en-US" dirty="0" smtClean="0"/>
              <a:t>他會儲存現有執行中的</a:t>
            </a:r>
            <a:r>
              <a:rPr lang="en-US" altLang="zh-TW" dirty="0" smtClean="0"/>
              <a:t>request</a:t>
            </a:r>
            <a:br>
              <a:rPr lang="en-US" altLang="zh-TW" dirty="0" smtClean="0"/>
            </a:br>
            <a:r>
              <a:rPr lang="zh-TW" altLang="en-US" dirty="0" smtClean="0"/>
              <a:t>接著是</a:t>
            </a:r>
            <a:r>
              <a:rPr lang="en-US" altLang="zh-TW" dirty="0" smtClean="0"/>
              <a:t>context Analyzer</a:t>
            </a:r>
            <a:br>
              <a:rPr lang="en-US" altLang="zh-TW" dirty="0" smtClean="0"/>
            </a:br>
            <a:r>
              <a:rPr lang="zh-TW" altLang="en-US" dirty="0" smtClean="0"/>
              <a:t>他會利用</a:t>
            </a:r>
            <a:r>
              <a:rPr lang="en-US" altLang="zh-TW" dirty="0" smtClean="0"/>
              <a:t>context updater </a:t>
            </a:r>
            <a:r>
              <a:rPr lang="zh-TW" altLang="en-US" dirty="0" smtClean="0"/>
              <a:t>儲存許多的</a:t>
            </a:r>
            <a:r>
              <a:rPr lang="en-US" altLang="zh-TW" dirty="0" smtClean="0"/>
              <a:t>inference </a:t>
            </a:r>
            <a:r>
              <a:rPr lang="en-US" altLang="zh-TW" dirty="0" err="1" smtClean="0"/>
              <a:t>algo</a:t>
            </a:r>
            <a:r>
              <a:rPr lang="en-US" altLang="zh-TW" dirty="0" smtClean="0"/>
              <a:t> </a:t>
            </a:r>
          </a:p>
          <a:p>
            <a:r>
              <a:rPr lang="zh-TW" altLang="en-US" dirty="0" smtClean="0"/>
              <a:t>為了使用我的的系統我們提出了一些</a:t>
            </a:r>
            <a:r>
              <a:rPr lang="en-US" altLang="zh-TW" dirty="0" smtClean="0"/>
              <a:t>system</a:t>
            </a:r>
            <a:r>
              <a:rPr lang="zh-TW" altLang="en-US" dirty="0" smtClean="0"/>
              <a:t> </a:t>
            </a:r>
            <a:r>
              <a:rPr lang="en-US" altLang="zh-TW" dirty="0" smtClean="0"/>
              <a:t>model 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9277-8E24-4A05-B366-8B807A0A2C1A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0516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Before</a:t>
            </a:r>
            <a:r>
              <a:rPr lang="en-US" altLang="zh-TW" baseline="0" dirty="0" smtClean="0"/>
              <a:t> we talk about our </a:t>
            </a:r>
            <a:r>
              <a:rPr lang="en-US" altLang="zh-TW" baseline="0" dirty="0" err="1" smtClean="0"/>
              <a:t>formualtion</a:t>
            </a:r>
            <a:endParaRPr lang="en-US" altLang="zh-TW" baseline="0" dirty="0" smtClean="0"/>
          </a:p>
          <a:p>
            <a:r>
              <a:rPr lang="en-US" altLang="zh-TW" baseline="0" dirty="0" smtClean="0"/>
              <a:t>We first introduce some sensor model for you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9277-8E24-4A05-B366-8B807A0A2C1A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2294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C071C0B-DE7F-4CF8-886C-6A9697802FF6}" type="datetime1">
              <a:rPr lang="zh-TW" altLang="en-US" smtClean="0"/>
              <a:t>2014/6/15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BC66FD2-BC79-4CD0-B681-F55072748AB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6101-C48F-436F-8AF5-2C7267D730C6}" type="datetime1">
              <a:rPr lang="zh-TW" altLang="en-US" smtClean="0"/>
              <a:t>2014/6/15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A30A-02FA-44B3-8370-3A572F0022CB}" type="datetime1">
              <a:rPr lang="zh-TW" altLang="en-US" smtClean="0"/>
              <a:t>2014/6/15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046D-1EAA-4EC9-90B9-727AADD5DAD5}" type="datetime1">
              <a:rPr lang="zh-TW" altLang="en-US" smtClean="0"/>
              <a:t>2014/6/15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82434F9-850B-4B8B-86F6-D0709F205E12}" type="datetime1">
              <a:rPr lang="zh-TW" altLang="en-US" smtClean="0"/>
              <a:t>2014/6/15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BC66FD2-BC79-4CD0-B681-F55072748AB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073B-33FA-4688-93CB-B99E8B70B2B9}" type="datetime1">
              <a:rPr lang="zh-TW" altLang="en-US" smtClean="0"/>
              <a:t>2014/6/15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2024-105F-4FE4-AFE3-018E41159640}" type="datetime1">
              <a:rPr lang="zh-TW" altLang="en-US" smtClean="0"/>
              <a:t>2014/6/15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60F3-F734-4E16-B63C-2E6CB906E19D}" type="datetime1">
              <a:rPr lang="zh-TW" altLang="en-US" smtClean="0"/>
              <a:t>2014/6/15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CA6E1-8EBF-4301-9939-3E5692EC97A3}" type="datetime1">
              <a:rPr lang="zh-TW" altLang="en-US" smtClean="0"/>
              <a:t>2014/6/15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1B13-48CA-43B0-97EE-6B35FBE8C73C}" type="datetime1">
              <a:rPr lang="zh-TW" altLang="en-US" smtClean="0"/>
              <a:t>2014/6/15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0A12-2B53-4008-81C0-304B4BBD7241}" type="datetime1">
              <a:rPr lang="zh-TW" altLang="en-US" smtClean="0"/>
              <a:t>2014/6/15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55F66E0-DC68-47ED-B97F-6C02A597E3F5}" type="datetime1">
              <a:rPr lang="zh-TW" altLang="en-US" smtClean="0"/>
              <a:t>2014/6/15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C66FD2-BC79-4CD0-B681-F55072748AB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8" name="直線接點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接點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microsoft.com/office/2007/relationships/hdphoto" Target="../media/hdphoto1.wdp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0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852936"/>
            <a:ext cx="734481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01296" y="2853714"/>
            <a:ext cx="6971104" cy="2015446"/>
          </a:xfrm>
        </p:spPr>
        <p:txBody>
          <a:bodyPr>
            <a:normAutofit/>
          </a:bodyPr>
          <a:lstStyle/>
          <a:p>
            <a:pPr algn="l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Optimizing Mobile Middleware for Coordinated Sensor Activations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87624" y="5229200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Ting-Fang 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3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Scheduling </a:t>
            </a:r>
            <a:r>
              <a:rPr lang="en-US" altLang="zh-TW" dirty="0">
                <a:solidFill>
                  <a:schemeClr val="tx1"/>
                </a:solidFill>
              </a:rPr>
              <a:t>Problem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371560"/>
            <a:ext cx="8229600" cy="493776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optimization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criteria: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1800"/>
              </a:spcBef>
            </a:pPr>
            <a:r>
              <a:rPr lang="en-US" altLang="zh-TW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Minimization </a:t>
            </a:r>
            <a:r>
              <a:rPr lang="en-US" altLang="zh-TW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(EM)</a:t>
            </a:r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1800"/>
              </a:spcBef>
              <a:buNone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the energy consumption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atisfy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apps’ requirements</a:t>
            </a:r>
          </a:p>
          <a:p>
            <a:pPr lvl="1">
              <a:spcBef>
                <a:spcPts val="1800"/>
              </a:spcBef>
            </a:pPr>
            <a:r>
              <a:rPr lang="en-US" altLang="zh-TW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Accuracy Maximization </a:t>
            </a:r>
            <a:r>
              <a:rPr lang="en-US" altLang="zh-TW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(AM)</a:t>
            </a:r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TW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1800"/>
              </a:spcBef>
              <a:buNone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Maximize the overall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an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budget</a:t>
            </a:r>
          </a:p>
          <a:p>
            <a:pPr>
              <a:spcBef>
                <a:spcPts val="1800"/>
              </a:spcBef>
            </a:pP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8263">
            <a:off x="6341776" y="3638474"/>
            <a:ext cx="410911" cy="116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726" y="3193439"/>
            <a:ext cx="1907704" cy="271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7011368" y="709788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Joint with C. Lin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450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325894"/>
            <a:ext cx="3280754" cy="112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prstClr val="black"/>
                </a:solidFill>
              </a:rPr>
              <a:t>Problem</a:t>
            </a:r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en-US" altLang="zh-TW" dirty="0">
                <a:solidFill>
                  <a:prstClr val="black"/>
                </a:solidFill>
              </a:rPr>
              <a:t>F</a:t>
            </a:r>
            <a:r>
              <a:rPr lang="en-US" altLang="zh-TW" dirty="0" smtClean="0">
                <a:solidFill>
                  <a:prstClr val="black"/>
                </a:solidFill>
              </a:rPr>
              <a:t>ormulation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371560"/>
                <a:ext cx="8229600" cy="4937760"/>
              </a:xfrm>
            </p:spPr>
            <p:txBody>
              <a:bodyPr/>
              <a:lstStyle/>
              <a:p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Decision variable: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sz="2800" i="1">
                        <a:latin typeface="Cambria Math"/>
                        <a:cs typeface="Times New Roman" panose="02020603050405020304" pitchFamily="18" charset="0"/>
                      </a:rPr>
                      <m:t>∈{ 0, 1}</m:t>
                    </m:r>
                  </m:oMath>
                </a14:m>
                <a:r>
                  <a:rPr lang="en-US" altLang="zh-TW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i="1" dirty="0" smtClean="0">
                    <a:latin typeface="Cambria Math"/>
                    <a:cs typeface="Times New Roman" panose="02020603050405020304" pitchFamily="18" charset="0"/>
                  </a:rPr>
                  <a:t/>
                </a:r>
                <a:br>
                  <a:rPr lang="en-US" altLang="zh-TW" sz="2800" i="1" dirty="0" smtClean="0">
                    <a:latin typeface="Cambria Math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indicates </a:t>
                </a:r>
                <a:r>
                  <a:rPr lang="en-US" altLang="zh-TW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whether the </a:t>
                </a: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sensor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should be </a:t>
                </a: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activated</a:t>
                </a:r>
              </a:p>
              <a:p>
                <a:r>
                  <a:rPr lang="en-US" altLang="zh-TW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 Minimization :</a:t>
                </a:r>
              </a:p>
              <a:p>
                <a:endParaRPr lang="zh-TW" altLang="en-US" sz="20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371560"/>
                <a:ext cx="8229600" cy="4937760"/>
              </a:xfrm>
              <a:blipFill rotWithShape="1">
                <a:blip r:embed="rId4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96145"/>
            <a:ext cx="6132652" cy="247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562430" y="3183359"/>
            <a:ext cx="2385834" cy="46166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Minimize </a:t>
            </a:r>
            <a:r>
              <a:rPr lang="en-US" altLang="zh-TW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endParaRPr lang="zh-TW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822623" y="4796335"/>
            <a:ext cx="3137613" cy="461665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Satisfy all requirements</a:t>
            </a:r>
            <a:endParaRPr lang="zh-TW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01433" y="4019463"/>
            <a:ext cx="1529036" cy="566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016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prstClr val="black"/>
                </a:solidFill>
              </a:rPr>
              <a:t>Problem</a:t>
            </a:r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en-US" altLang="zh-TW" dirty="0" smtClean="0">
                <a:solidFill>
                  <a:prstClr val="black"/>
                </a:solidFill>
              </a:rPr>
              <a:t>Formulation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67544" y="1340878"/>
                <a:ext cx="8229600" cy="4937760"/>
              </a:xfrm>
            </p:spPr>
            <p:txBody>
              <a:bodyPr/>
              <a:lstStyle/>
              <a:p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Decision variable: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sz="2800" i="1">
                        <a:latin typeface="Cambria Math"/>
                        <a:cs typeface="Times New Roman" panose="02020603050405020304" pitchFamily="18" charset="0"/>
                      </a:rPr>
                      <m:t>∈{ 0, 1}</m:t>
                    </m:r>
                  </m:oMath>
                </a14:m>
                <a:r>
                  <a:rPr lang="en-US" altLang="zh-TW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zh-TW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indicates </a:t>
                </a:r>
                <a:r>
                  <a:rPr lang="en-US" altLang="zh-TW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whether the </a:t>
                </a:r>
                <a:r>
                  <a:rPr lang="en-US" altLang="zh-TW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sensor </a:t>
                </a:r>
                <a:r>
                  <a:rPr lang="en-US" altLang="zh-TW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should be </a:t>
                </a: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activated</a:t>
                </a:r>
                <a:endParaRPr lang="en-US" altLang="zh-TW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Accuracy </a:t>
                </a:r>
                <a:r>
                  <a:rPr lang="en-US" altLang="zh-TW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Maximization :</a:t>
                </a:r>
                <a:endParaRPr lang="zh-TW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67544" y="1340878"/>
                <a:ext cx="8229600" cy="4937760"/>
              </a:xfrm>
              <a:blipFill rotWithShape="1">
                <a:blip r:embed="rId2"/>
                <a:stretch>
                  <a:fillRect l="-815" t="-12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09857"/>
            <a:ext cx="5832648" cy="234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small\Desktop\pptfig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8104" y="4653136"/>
            <a:ext cx="3442841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335033" y="3923821"/>
            <a:ext cx="2029055" cy="461665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budget </a:t>
            </a:r>
            <a:endParaRPr lang="zh-TW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92996" y="3044247"/>
            <a:ext cx="2615308" cy="46166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Maximize accuracy</a:t>
            </a:r>
            <a:endParaRPr lang="zh-TW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63132" y="3947877"/>
            <a:ext cx="1529036" cy="566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98412" y="4591028"/>
            <a:ext cx="1529036" cy="566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229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prstClr val="black"/>
                </a:solidFill>
              </a:rPr>
              <a:t>Proposed </a:t>
            </a:r>
            <a:r>
              <a:rPr lang="en-US" altLang="zh-TW" dirty="0" smtClean="0">
                <a:solidFill>
                  <a:prstClr val="black"/>
                </a:solidFill>
              </a:rPr>
              <a:t>Scheduling Algorithms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229600" cy="4937760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Optimal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 :</a:t>
            </a:r>
          </a:p>
          <a:p>
            <a:pPr lvl="1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formulations are “Integer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Programming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Problem”</a:t>
            </a:r>
          </a:p>
          <a:p>
            <a:pPr lvl="1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use commercial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CPLEX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solver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by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IBM</a:t>
            </a:r>
          </a:p>
          <a:p>
            <a:pPr marL="274320" lvl="1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en-US" altLang="zh-TW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Minimization Algorithm (EMA)</a:t>
            </a:r>
            <a:br>
              <a:rPr lang="en-US" altLang="zh-TW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Accuracy Maximization Algorithm (AMA)</a:t>
            </a:r>
            <a:endParaRPr lang="zh-TW" alt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altLang="zh-TW" b="1" dirty="0" smtClean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*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performance  </a:t>
            </a:r>
            <a:r>
              <a:rPr lang="zh-TW" altLang="en-US" b="1" dirty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scale case</a:t>
            </a:r>
          </a:p>
          <a:p>
            <a:pPr>
              <a:spcBef>
                <a:spcPts val="1800"/>
              </a:spcBef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algorithms :</a:t>
            </a:r>
            <a:b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Efficient Energy Minimization Algorithm (EEMA)</a:t>
            </a:r>
            <a:br>
              <a:rPr lang="en-US" altLang="zh-TW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Efficient Accuracy Maximization Algorithm (EAMA)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zh-TW" b="1" dirty="0" smtClean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*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running time  </a:t>
            </a:r>
            <a:r>
              <a:rPr lang="en-US" altLang="zh-TW" b="1" dirty="0" smtClean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Designed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smartphones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06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>
                <a:solidFill>
                  <a:prstClr val="black"/>
                </a:solidFill>
              </a:rPr>
              <a:t>Efficient Energy </a:t>
            </a:r>
            <a:r>
              <a:rPr lang="en-US" altLang="zh-TW" dirty="0" smtClean="0">
                <a:solidFill>
                  <a:prstClr val="black"/>
                </a:solidFill>
              </a:rPr>
              <a:t>Minimization</a:t>
            </a:r>
            <a:br>
              <a:rPr lang="en-US" altLang="zh-TW" dirty="0" smtClean="0">
                <a:solidFill>
                  <a:prstClr val="black"/>
                </a:solidFill>
              </a:rPr>
            </a:br>
            <a:r>
              <a:rPr lang="en-US" altLang="zh-TW" dirty="0" smtClean="0">
                <a:solidFill>
                  <a:prstClr val="black"/>
                </a:solidFill>
              </a:rPr>
              <a:t>Algorithm (</a:t>
            </a:r>
            <a:r>
              <a:rPr lang="en-US" altLang="zh-TW" dirty="0">
                <a:solidFill>
                  <a:prstClr val="black"/>
                </a:solidFill>
              </a:rPr>
              <a:t>EEMA)</a:t>
            </a:r>
            <a:endParaRPr lang="zh-TW" alt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079120"/>
                <a:ext cx="8579296" cy="5086184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EEMA is inspired by the </a:t>
                </a:r>
                <a:r>
                  <a:rPr lang="en-US" altLang="zh-TW" sz="28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 </a:t>
                </a:r>
                <a:r>
                  <a:rPr lang="en-US" altLang="zh-TW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Cover Problem </a:t>
                </a:r>
                <a:endParaRPr lang="en-US" altLang="zh-TW" sz="28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 the utility function</a:t>
                </a:r>
                <a:r>
                  <a:rPr lang="en-US" altLang="zh-TW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𝑐</m:t>
                        </m:r>
                      </m:sub>
                      <m:sup/>
                    </m:sSubSup>
                  </m:oMath>
                </a14:m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b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sz="2800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The combination </a:t>
                </a: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TW" sz="2800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</a:t>
                </a:r>
                <a:r>
                  <a:rPr lang="en-US" altLang="zh-TW" sz="2800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sub>
                      <m:sup/>
                    </m:sSubSup>
                  </m:oMath>
                </a14:m>
                <a:r>
                  <a:rPr lang="en-US" altLang="zh-TW" sz="2800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means it satisfies more requests and less costs</a:t>
                </a:r>
                <a:endParaRPr lang="zh-TW" altLang="en-US" sz="28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079120"/>
                <a:ext cx="8579296" cy="5086184"/>
              </a:xfrm>
              <a:blipFill rotWithShape="1">
                <a:blip r:embed="rId3"/>
                <a:stretch>
                  <a:fillRect l="-711" t="-11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517557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1259633" y="5071043"/>
            <a:ext cx="3672407" cy="45548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148064" y="5157192"/>
            <a:ext cx="3912289" cy="3693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</a:t>
            </a:r>
            <a:r>
              <a:rPr lang="en-US" altLang="zh-TW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</a:t>
            </a:r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 </a:t>
            </a:r>
            <a:r>
              <a:rPr lang="en-US" altLang="zh-TW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combination</a:t>
            </a:r>
            <a:endParaRPr lang="zh-TW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1547665" y="4653136"/>
            <a:ext cx="3983374" cy="36842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675055" y="4643844"/>
            <a:ext cx="2785378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 and Update the </a:t>
            </a:r>
            <a:r>
              <a:rPr lang="en-US" altLang="zh-TW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TW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TW" altLang="en-US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011368" y="709788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Joint with C. Lin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612648" y="6428358"/>
            <a:ext cx="1981200" cy="365760"/>
          </a:xfrm>
        </p:spPr>
        <p:txBody>
          <a:bodyPr/>
          <a:lstStyle/>
          <a:p>
            <a:fld id="{1BC66FD2-BC79-4CD0-B681-F55072748AB3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032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19256" cy="990600"/>
          </a:xfrm>
        </p:spPr>
        <p:txBody>
          <a:bodyPr>
            <a:noAutofit/>
          </a:bodyPr>
          <a:lstStyle/>
          <a:p>
            <a:r>
              <a:rPr lang="en-US" altLang="zh-TW" dirty="0">
                <a:solidFill>
                  <a:prstClr val="black"/>
                </a:solidFill>
              </a:rPr>
              <a:t>Efficient Accuracy Maximization Algorithm (EAMA)</a:t>
            </a:r>
            <a:endParaRPr lang="zh-TW" alt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079120"/>
                <a:ext cx="8229600" cy="5086184"/>
              </a:xfrm>
            </p:spPr>
            <p:txBody>
              <a:bodyPr/>
              <a:lstStyle/>
              <a:p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EAMA is inspired by the </a:t>
                </a:r>
                <a:r>
                  <a:rPr lang="en-US" altLang="zh-TW" sz="28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0/1 knapsack </a:t>
                </a:r>
                <a:r>
                  <a:rPr lang="en-US" altLang="zh-TW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 </a:t>
                </a:r>
                <a:r>
                  <a:rPr lang="en-US" altLang="zh-TW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r>
                  <a:rPr lang="en-US" altLang="zh-TW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edefine the utility function 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altLang="zh-TW" sz="2800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zh-TW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sz="2800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lang="en-US" altLang="zh-TW" sz="2800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combination </a:t>
                </a: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TW" sz="2800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dirty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 higher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8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altLang="zh-TW" sz="2800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sz="2800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dirty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means it </a:t>
                </a:r>
                <a:r>
                  <a:rPr lang="en-US" altLang="zh-TW" sz="2800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provides the higher accuracy </a:t>
                </a:r>
                <a:r>
                  <a:rPr lang="en-US" altLang="zh-TW" sz="2800" dirty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altLang="zh-TW" sz="2800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less </a:t>
                </a:r>
                <a:r>
                  <a:rPr lang="en-US" altLang="zh-TW" sz="2800" dirty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costs</a:t>
                </a:r>
                <a:r>
                  <a:rPr lang="en-US" altLang="zh-TW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zh-TW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zh-TW" alt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079120"/>
                <a:ext cx="8229600" cy="5086184"/>
              </a:xfrm>
              <a:blipFill rotWithShape="1">
                <a:blip r:embed="rId3"/>
                <a:stretch>
                  <a:fillRect l="-741" t="-1199" r="-21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642" y="2852936"/>
            <a:ext cx="540060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4596714" y="4365104"/>
            <a:ext cx="4104456" cy="28803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7504" y="4365104"/>
            <a:ext cx="3912289" cy="3693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</a:t>
            </a:r>
            <a:r>
              <a:rPr lang="en-US" altLang="zh-TW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TW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 </a:t>
            </a:r>
            <a:r>
              <a:rPr lang="en-US" altLang="zh-TW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combination</a:t>
            </a:r>
            <a:endParaRPr lang="zh-TW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956754" y="4080453"/>
            <a:ext cx="3888432" cy="22440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107504" y="3935530"/>
                <a:ext cx="2802947" cy="369332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Calculate and Update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zh-TW" altLang="en-US" baseline="-25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935530"/>
                <a:ext cx="2802947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290" t="-3030" b="-19697"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圓角矩形 9"/>
          <p:cNvSpPr/>
          <p:nvPr/>
        </p:nvSpPr>
        <p:spPr>
          <a:xfrm>
            <a:off x="4708073" y="4870986"/>
            <a:ext cx="3056993" cy="28803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07504" y="4787860"/>
            <a:ext cx="2482411" cy="36933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</a:t>
            </a:r>
            <a:r>
              <a:rPr lang="en-US" altLang="zh-TW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energy </a:t>
            </a:r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endParaRPr lang="zh-TW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011368" y="709788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Joint with C. Lin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>
          <a:xfrm>
            <a:off x="612648" y="6381328"/>
            <a:ext cx="1981200" cy="365760"/>
          </a:xfrm>
        </p:spPr>
        <p:txBody>
          <a:bodyPr/>
          <a:lstStyle/>
          <a:p>
            <a:fld id="{1BC66FD2-BC79-4CD0-B681-F55072748AB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61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直線單箭頭接點 85"/>
          <p:cNvCxnSpPr/>
          <p:nvPr/>
        </p:nvCxnSpPr>
        <p:spPr>
          <a:xfrm flipH="1" flipV="1">
            <a:off x="2937398" y="4477341"/>
            <a:ext cx="25460" cy="152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4636"/>
            <a:ext cx="8507288" cy="990600"/>
          </a:xfrm>
        </p:spPr>
        <p:txBody>
          <a:bodyPr>
            <a:noAutofit/>
          </a:bodyPr>
          <a:lstStyle/>
          <a:p>
            <a:pPr algn="l"/>
            <a:r>
              <a:rPr lang="en-US" altLang="zh-TW" sz="3000" dirty="0" smtClean="0">
                <a:solidFill>
                  <a:schemeClr val="tx1"/>
                </a:solidFill>
              </a:rPr>
              <a:t>Heterogeneous Frequencies/Sampling Rates</a:t>
            </a:r>
            <a:endParaRPr lang="zh-TW" altLang="en-US" sz="3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17908" y="1180497"/>
                <a:ext cx="8229600" cy="4997152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Extend the EEMA and the EAMA with heterogeneous frequencies/sampling rates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EEMA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and EAMA*</a:t>
                </a: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the accuracy degradation rate of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context r</a:t>
                </a: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context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requires 70 % accuracy in every minute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, and the accuracy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decreases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10% per minute</a:t>
                </a:r>
              </a:p>
              <a:p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908" y="1180497"/>
                <a:ext cx="8229600" cy="4997152"/>
              </a:xfrm>
              <a:blipFill rotWithShape="0">
                <a:blip r:embed="rId3"/>
                <a:stretch>
                  <a:fillRect l="-1333" t="-12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/>
          <p:cNvCxnSpPr/>
          <p:nvPr/>
        </p:nvCxnSpPr>
        <p:spPr>
          <a:xfrm flipV="1">
            <a:off x="1148332" y="4459760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985786" y="5998948"/>
            <a:ext cx="5365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</a:rPr>
              <a:t>0          </a:t>
            </a:r>
            <a:r>
              <a:rPr lang="en-US" altLang="zh-TW" dirty="0" smtClean="0">
                <a:solidFill>
                  <a:prstClr val="black"/>
                </a:solidFill>
              </a:rPr>
              <a:t> 1    </a:t>
            </a:r>
            <a:r>
              <a:rPr lang="en-US" altLang="zh-TW" dirty="0">
                <a:solidFill>
                  <a:prstClr val="black"/>
                </a:solidFill>
              </a:rPr>
              <a:t> </a:t>
            </a:r>
            <a:r>
              <a:rPr lang="en-US" altLang="zh-TW" dirty="0" smtClean="0">
                <a:solidFill>
                  <a:prstClr val="black"/>
                </a:solidFill>
              </a:rPr>
              <a:t>         2            3           4          </a:t>
            </a:r>
            <a:r>
              <a:rPr lang="en-US" altLang="zh-TW" dirty="0">
                <a:solidFill>
                  <a:prstClr val="black"/>
                </a:solidFill>
              </a:rPr>
              <a:t>5            </a:t>
            </a:r>
            <a:br>
              <a:rPr lang="en-US" altLang="zh-TW" dirty="0">
                <a:solidFill>
                  <a:prstClr val="black"/>
                </a:solidFill>
              </a:rPr>
            </a:br>
            <a:r>
              <a:rPr lang="en-US" altLang="zh-TW" dirty="0">
                <a:solidFill>
                  <a:prstClr val="black"/>
                </a:solidFill>
              </a:rPr>
              <a:t>                                        </a:t>
            </a:r>
            <a:r>
              <a:rPr lang="en-US" altLang="zh-TW" dirty="0" smtClean="0">
                <a:solidFill>
                  <a:prstClr val="black"/>
                </a:solidFill>
              </a:rPr>
              <a:t>Time (m)</a:t>
            </a:r>
            <a:endParaRPr lang="zh-TW" altLang="en-US" dirty="0">
              <a:solidFill>
                <a:prstClr val="black"/>
              </a:solidFill>
            </a:endParaRPr>
          </a:p>
        </p:txBody>
      </p:sp>
      <p:cxnSp>
        <p:nvCxnSpPr>
          <p:cNvPr id="24" name="直線接點 23"/>
          <p:cNvCxnSpPr/>
          <p:nvPr/>
        </p:nvCxnSpPr>
        <p:spPr>
          <a:xfrm>
            <a:off x="1148332" y="59719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橢圓 76"/>
          <p:cNvSpPr/>
          <p:nvPr/>
        </p:nvSpPr>
        <p:spPr>
          <a:xfrm>
            <a:off x="3740620" y="5143836"/>
            <a:ext cx="144016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3" name="文字方塊 82"/>
          <p:cNvSpPr txBox="1"/>
          <p:nvPr/>
        </p:nvSpPr>
        <p:spPr>
          <a:xfrm>
            <a:off x="2051720" y="529191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</a:rPr>
              <a:t>70%</a:t>
            </a:r>
            <a:endParaRPr lang="zh-TW" altLang="en-US" dirty="0">
              <a:solidFill>
                <a:prstClr val="black"/>
              </a:solidFill>
            </a:endParaRPr>
          </a:p>
        </p:txBody>
      </p:sp>
      <p:cxnSp>
        <p:nvCxnSpPr>
          <p:cNvPr id="87" name="直線接點 86"/>
          <p:cNvCxnSpPr/>
          <p:nvPr/>
        </p:nvCxnSpPr>
        <p:spPr>
          <a:xfrm flipH="1" flipV="1">
            <a:off x="2953092" y="4872898"/>
            <a:ext cx="9606" cy="1099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單箭頭接點 115"/>
          <p:cNvCxnSpPr/>
          <p:nvPr/>
        </p:nvCxnSpPr>
        <p:spPr>
          <a:xfrm flipV="1">
            <a:off x="1170034" y="4459760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單箭頭接點 116"/>
          <p:cNvCxnSpPr/>
          <p:nvPr/>
        </p:nvCxnSpPr>
        <p:spPr>
          <a:xfrm>
            <a:off x="1170034" y="5971928"/>
            <a:ext cx="4439458" cy="244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接點 119"/>
          <p:cNvCxnSpPr>
            <a:endCxn id="127" idx="0"/>
          </p:cNvCxnSpPr>
          <p:nvPr/>
        </p:nvCxnSpPr>
        <p:spPr>
          <a:xfrm>
            <a:off x="1170349" y="4893992"/>
            <a:ext cx="1800200" cy="591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橢圓 126"/>
          <p:cNvSpPr/>
          <p:nvPr/>
        </p:nvSpPr>
        <p:spPr>
          <a:xfrm>
            <a:off x="2898541" y="5485874"/>
            <a:ext cx="144016" cy="1080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28" name="文字方塊 127"/>
          <p:cNvSpPr txBox="1"/>
          <p:nvPr/>
        </p:nvSpPr>
        <p:spPr>
          <a:xfrm>
            <a:off x="3035032" y="537321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</a:rPr>
              <a:t>60%</a:t>
            </a:r>
            <a:endParaRPr lang="zh-TW" altLang="en-US" dirty="0">
              <a:solidFill>
                <a:prstClr val="black"/>
              </a:solidFill>
            </a:endParaRPr>
          </a:p>
        </p:txBody>
      </p:sp>
      <p:cxnSp>
        <p:nvCxnSpPr>
          <p:cNvPr id="145" name="直線單箭頭接點 144"/>
          <p:cNvCxnSpPr/>
          <p:nvPr/>
        </p:nvCxnSpPr>
        <p:spPr>
          <a:xfrm flipV="1">
            <a:off x="1148332" y="4441337"/>
            <a:ext cx="0" cy="1549014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文字方塊 147"/>
          <p:cNvSpPr txBox="1"/>
          <p:nvPr/>
        </p:nvSpPr>
        <p:spPr>
          <a:xfrm>
            <a:off x="514212" y="4691771"/>
            <a:ext cx="583814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</a:rPr>
              <a:t>80%</a:t>
            </a:r>
            <a:endParaRPr lang="zh-TW" altLang="en-US" baseline="-25000" dirty="0">
              <a:solidFill>
                <a:prstClr val="black"/>
              </a:solidFill>
            </a:endParaRPr>
          </a:p>
        </p:txBody>
      </p:sp>
      <p:cxnSp>
        <p:nvCxnSpPr>
          <p:cNvPr id="151" name="直線單箭頭接點 150"/>
          <p:cNvCxnSpPr/>
          <p:nvPr/>
        </p:nvCxnSpPr>
        <p:spPr>
          <a:xfrm flipV="1">
            <a:off x="1148332" y="4437112"/>
            <a:ext cx="22017" cy="156183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/>
          <p:cNvSpPr/>
          <p:nvPr/>
        </p:nvSpPr>
        <p:spPr>
          <a:xfrm>
            <a:off x="1940420" y="5107832"/>
            <a:ext cx="144016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cxnSp>
        <p:nvCxnSpPr>
          <p:cNvPr id="56" name="直線接點 55"/>
          <p:cNvCxnSpPr/>
          <p:nvPr/>
        </p:nvCxnSpPr>
        <p:spPr>
          <a:xfrm>
            <a:off x="1129960" y="5157192"/>
            <a:ext cx="4450152" cy="1491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橢圓 63"/>
          <p:cNvSpPr/>
          <p:nvPr/>
        </p:nvSpPr>
        <p:spPr>
          <a:xfrm>
            <a:off x="2876524" y="4806444"/>
            <a:ext cx="144016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cxnSp>
        <p:nvCxnSpPr>
          <p:cNvPr id="67" name="直線接點 66"/>
          <p:cNvCxnSpPr>
            <a:stCxn id="64" idx="5"/>
          </p:cNvCxnSpPr>
          <p:nvPr/>
        </p:nvCxnSpPr>
        <p:spPr>
          <a:xfrm>
            <a:off x="2999449" y="4898638"/>
            <a:ext cx="1626358" cy="616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/>
          <p:nvPr/>
        </p:nvCxnSpPr>
        <p:spPr>
          <a:xfrm>
            <a:off x="4604716" y="4844632"/>
            <a:ext cx="852588" cy="444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/>
          <p:cNvCxnSpPr/>
          <p:nvPr/>
        </p:nvCxnSpPr>
        <p:spPr>
          <a:xfrm flipH="1" flipV="1">
            <a:off x="4609276" y="4872898"/>
            <a:ext cx="9606" cy="1099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橢圓 69"/>
          <p:cNvSpPr/>
          <p:nvPr/>
        </p:nvSpPr>
        <p:spPr>
          <a:xfrm>
            <a:off x="4532708" y="4806444"/>
            <a:ext cx="144016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1" name="橢圓 70"/>
          <p:cNvSpPr/>
          <p:nvPr/>
        </p:nvSpPr>
        <p:spPr>
          <a:xfrm>
            <a:off x="4532708" y="5503876"/>
            <a:ext cx="144016" cy="1080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467544" y="5154652"/>
            <a:ext cx="583814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</a:rPr>
              <a:t>70%</a:t>
            </a:r>
            <a:endParaRPr lang="zh-TW" altLang="en-US" baseline="-25000" dirty="0">
              <a:solidFill>
                <a:prstClr val="black"/>
              </a:solidFill>
            </a:endParaRPr>
          </a:p>
        </p:txBody>
      </p:sp>
      <p:cxnSp>
        <p:nvCxnSpPr>
          <p:cNvPr id="37" name="直線單箭頭接點 36"/>
          <p:cNvCxnSpPr/>
          <p:nvPr/>
        </p:nvCxnSpPr>
        <p:spPr>
          <a:xfrm flipV="1">
            <a:off x="1979712" y="4437112"/>
            <a:ext cx="0" cy="15429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 flipH="1" flipV="1">
            <a:off x="3787168" y="4487888"/>
            <a:ext cx="25460" cy="14949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 flipH="1" flipV="1">
            <a:off x="4593582" y="4516043"/>
            <a:ext cx="25460" cy="14949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EC4C9-2FCE-4980-850F-46E2D04B640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609492" y="4593320"/>
            <a:ext cx="349901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*Efficiently cache  the  </a:t>
            </a:r>
            <a:br>
              <a:rPr lang="en-US" altLang="zh-TW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sensory data !</a:t>
            </a:r>
            <a:r>
              <a:rPr lang="en-US" altLang="zh-TW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*Reduce energy  </a:t>
            </a:r>
            <a:br>
              <a:rPr lang="en-US" altLang="zh-TW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consumption !   </a:t>
            </a:r>
            <a:endParaRPr lang="en-US" altLang="zh-TW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67" y="4876437"/>
            <a:ext cx="4600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29779" y="3918771"/>
            <a:ext cx="4884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scheduling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 80% accuracy 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39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7" grpId="0" animBg="1"/>
      <p:bldP spid="77" grpId="1" animBg="1"/>
      <p:bldP spid="83" grpId="0"/>
      <p:bldP spid="83" grpId="1"/>
      <p:bldP spid="127" grpId="0" animBg="1"/>
      <p:bldP spid="127" grpId="1" animBg="1"/>
      <p:bldP spid="128" grpId="0"/>
      <p:bldP spid="128" grpId="1"/>
      <p:bldP spid="148" grpId="0" animBg="1"/>
      <p:bldP spid="43" grpId="0" animBg="1"/>
      <p:bldP spid="43" grpId="1" animBg="1"/>
      <p:bldP spid="64" grpId="0" animBg="1"/>
      <p:bldP spid="64" grpId="1" animBg="1"/>
      <p:bldP spid="70" grpId="0" animBg="1"/>
      <p:bldP spid="70" grpId="1" animBg="1"/>
      <p:bldP spid="71" grpId="0" animBg="1"/>
      <p:bldP spid="71" grpId="1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prstClr val="black"/>
                </a:solidFill>
              </a:rPr>
              <a:t>Simulation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1800"/>
              </a:spcBef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event-driven simulator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Java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: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1800"/>
              </a:spcBef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Selects sensors with the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highest accuracy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context</a:t>
            </a:r>
          </a:p>
          <a:p>
            <a:pPr>
              <a:spcBef>
                <a:spcPts val="1800"/>
              </a:spcBef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Compare scheduling algorithms :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1800"/>
              </a:spcBef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Optimal :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 / AMA  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1800"/>
              </a:spcBef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EEMA / EAMA</a:t>
            </a:r>
          </a:p>
          <a:p>
            <a:pPr lvl="1">
              <a:spcBef>
                <a:spcPts val="1800"/>
              </a:spcBef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ith frequencies/sampling rates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EEMA*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EAMA*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1800"/>
              </a:spcBef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</a:t>
            </a: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860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prstClr val="black"/>
                </a:solidFill>
              </a:rPr>
              <a:t>Data C</a:t>
            </a:r>
            <a:r>
              <a:rPr lang="en-US" altLang="zh-TW" dirty="0" smtClean="0">
                <a:solidFill>
                  <a:prstClr val="black"/>
                </a:solidFill>
              </a:rPr>
              <a:t>ollection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1210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 Collect active apps in the Android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stack</a:t>
            </a:r>
          </a:p>
          <a:p>
            <a:pPr marL="0" indent="0">
              <a:buNone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from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users in three weeks 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Collect inference algorithms (from existing papers) </a:t>
            </a:r>
          </a:p>
          <a:p>
            <a:pPr marL="0" indent="0">
              <a:buNone/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 Create the energy model </a:t>
            </a:r>
          </a:p>
          <a:p>
            <a:endParaRPr lang="zh-TW" altLang="en-US" sz="2800" dirty="0"/>
          </a:p>
        </p:txBody>
      </p:sp>
      <p:sp>
        <p:nvSpPr>
          <p:cNvPr id="14" name="文字方塊 4"/>
          <p:cNvSpPr txBox="1"/>
          <p:nvPr/>
        </p:nvSpPr>
        <p:spPr>
          <a:xfrm>
            <a:off x="-108520" y="6957392"/>
            <a:ext cx="121897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 smtClean="0"/>
              <a:t>[1] Sensing meets mobile social </a:t>
            </a:r>
            <a:r>
              <a:rPr lang="en-US" altLang="zh-TW" sz="1400" dirty="0" err="1" smtClean="0"/>
              <a:t>networks:the</a:t>
            </a:r>
            <a:r>
              <a:rPr lang="en-US" altLang="zh-TW" sz="1400" dirty="0" smtClean="0"/>
              <a:t> design, implementation and evaluation of the </a:t>
            </a:r>
            <a:r>
              <a:rPr lang="en-US" altLang="zh-TW" sz="1400" dirty="0" err="1" smtClean="0"/>
              <a:t>CenceMe</a:t>
            </a:r>
            <a:r>
              <a:rPr lang="en-US" altLang="zh-TW" sz="1400" dirty="0" smtClean="0"/>
              <a:t> application.</a:t>
            </a:r>
            <a:endParaRPr lang="zh-TW" altLang="en-US" sz="1400" dirty="0" smtClean="0"/>
          </a:p>
          <a:p>
            <a:r>
              <a:rPr lang="en-US" altLang="zh-TW" sz="1400" dirty="0" smtClean="0"/>
              <a:t>[2] A </a:t>
            </a:r>
            <a:r>
              <a:rPr lang="en-US" altLang="zh-TW" sz="1400" dirty="0"/>
              <a:t>framework of energy efficient mobile </a:t>
            </a:r>
            <a:r>
              <a:rPr lang="en-US" altLang="zh-TW" sz="1400" dirty="0" smtClean="0"/>
              <a:t>sensing for </a:t>
            </a:r>
            <a:r>
              <a:rPr lang="en-US" altLang="zh-TW" sz="1400" dirty="0"/>
              <a:t>automatic user state </a:t>
            </a:r>
            <a:r>
              <a:rPr lang="en-US" altLang="zh-TW" sz="1400" dirty="0" smtClean="0"/>
              <a:t>recognition</a:t>
            </a:r>
          </a:p>
          <a:p>
            <a:r>
              <a:rPr lang="en-US" altLang="zh-TW" sz="1400" dirty="0" smtClean="0"/>
              <a:t>[3] </a:t>
            </a:r>
            <a:r>
              <a:rPr lang="en-US" altLang="zh-TW" sz="1400" dirty="0" err="1" smtClean="0"/>
              <a:t>Energyefficient</a:t>
            </a:r>
            <a:r>
              <a:rPr lang="en-US" altLang="zh-TW" sz="1400" dirty="0" smtClean="0"/>
              <a:t> continuous </a:t>
            </a:r>
            <a:r>
              <a:rPr lang="en-US" altLang="zh-TW" sz="1400" dirty="0"/>
              <a:t>activity recognition on mobile phones: An </a:t>
            </a:r>
            <a:r>
              <a:rPr lang="en-US" altLang="zh-TW" sz="1400" dirty="0" smtClean="0"/>
              <a:t>activity adaptive approach</a:t>
            </a:r>
          </a:p>
        </p:txBody>
      </p:sp>
      <p:sp>
        <p:nvSpPr>
          <p:cNvPr id="16" name="矩形 15"/>
          <p:cNvSpPr/>
          <p:nvPr/>
        </p:nvSpPr>
        <p:spPr>
          <a:xfrm>
            <a:off x="9468544" y="6104346"/>
            <a:ext cx="1822294" cy="73866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 smtClean="0"/>
              <a:t>*Use Agilent </a:t>
            </a:r>
            <a:r>
              <a:rPr lang="en-US" altLang="zh-TW" sz="1400" dirty="0"/>
              <a:t>66321D 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battery emulator on </a:t>
            </a:r>
            <a:r>
              <a:rPr lang="en-US" altLang="zh-TW" sz="1400" dirty="0"/>
              <a:t>a </a:t>
            </a:r>
            <a:endParaRPr lang="en-US" altLang="zh-TW" sz="1400" dirty="0" smtClean="0"/>
          </a:p>
          <a:p>
            <a:r>
              <a:rPr lang="en-US" altLang="zh-TW" sz="1400" dirty="0" smtClean="0"/>
              <a:t>Galaxy Nexus phone</a:t>
            </a:r>
            <a:endParaRPr lang="zh-TW" altLang="en-US" sz="1400" dirty="0"/>
          </a:p>
        </p:txBody>
      </p:sp>
      <p:pic>
        <p:nvPicPr>
          <p:cNvPr id="18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293" y="3352103"/>
            <a:ext cx="5176346" cy="2957217"/>
          </a:xfrm>
          <a:prstGeom prst="rect">
            <a:avLst/>
          </a:prstGeom>
        </p:spPr>
      </p:pic>
      <p:pic>
        <p:nvPicPr>
          <p:cNvPr id="20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0965" y="3352101"/>
            <a:ext cx="1770889" cy="2957217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17</a:t>
            </a:fld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459488" y="3352103"/>
            <a:ext cx="6128736" cy="2885210"/>
            <a:chOff x="2162175" y="1423988"/>
            <a:chExt cx="9637391" cy="401002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175" y="1423988"/>
              <a:ext cx="4819650" cy="401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9916" y="1433513"/>
              <a:ext cx="4819650" cy="400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196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Parameter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a fixed scheduling time T = 5min</a:t>
            </a:r>
            <a:endParaRPr lang="en-US" altLang="zh-TW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E as the 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budget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scheduling time</a:t>
            </a:r>
          </a:p>
          <a:p>
            <a:pPr lvl="1"/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E=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TW" sz="2400" dirty="0"/>
              <a:t>45, 52.5, 60, 67.5, 75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}J</a:t>
            </a:r>
            <a:endParaRPr lang="en-US" altLang="zh-TW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7062" flipH="1">
            <a:off x="5731907" y="3694645"/>
            <a:ext cx="2274218" cy="246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5304">
            <a:off x="7841481" y="4091271"/>
            <a:ext cx="978217" cy="238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706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Motivation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Increasingly more context-aware applications (apps) leverage the rich set of sensors on the smartphones. </a:t>
            </a:r>
          </a:p>
          <a:p>
            <a:pPr>
              <a:spcBef>
                <a:spcPts val="1800"/>
              </a:spcBef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applications directly control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sensors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redundant activations and energy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</a:p>
          <a:p>
            <a:endParaRPr lang="zh-TW" altLang="en-US" sz="2800" dirty="0"/>
          </a:p>
        </p:txBody>
      </p:sp>
      <p:pic>
        <p:nvPicPr>
          <p:cNvPr id="34" name="圖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3409266"/>
            <a:ext cx="3312368" cy="2821647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834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Energy Saving in EM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energy consumption with 5 users in 21 days</a:t>
            </a: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86821" y="2654332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TW" sz="3000" dirty="0">
                <a:solidFill>
                  <a:prstClr val="black"/>
                </a:solidFill>
              </a:rPr>
              <a:t> </a:t>
            </a:r>
            <a:r>
              <a:rPr lang="en-US" altLang="zh-TW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Saves at least </a:t>
            </a:r>
            <a:r>
              <a:rPr lang="en-US" altLang="zh-TW" sz="3000" dirty="0" smtClean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r>
              <a:rPr lang="en-US" altLang="zh-TW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TW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000" dirty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TW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EEMA achieves a small </a:t>
            </a:r>
            <a:br>
              <a:rPr lang="en-US" altLang="zh-TW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gap </a:t>
            </a:r>
            <a:r>
              <a:rPr lang="en-US" altLang="zh-TW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EMA</a:t>
            </a:r>
            <a:endParaRPr lang="en-US" altLang="zh-TW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2122" y="5267785"/>
            <a:ext cx="85077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TW" sz="2800" dirty="0">
                <a:solidFill>
                  <a:prstClr val="black"/>
                </a:solidFill>
              </a:rPr>
              <a:t> 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</a:t>
            </a:r>
            <a:r>
              <a:rPr lang="zh-TW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terminates in </a:t>
            </a:r>
            <a:r>
              <a:rPr lang="en-US" altLang="zh-TW" sz="2800" dirty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50ms</a:t>
            </a:r>
            <a:r>
              <a:rPr lang="zh-TW" altLang="en-US" sz="2800" dirty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EEMA terminates in </a:t>
            </a:r>
            <a:r>
              <a:rPr lang="en-US" altLang="zh-TW" sz="2800" dirty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1ms</a:t>
            </a:r>
            <a:r>
              <a:rPr lang="en-US" altLang="zh-TW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TW" altLang="en-US" sz="2400" dirty="0">
              <a:solidFill>
                <a:srgbClr val="D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999" y="1844824"/>
            <a:ext cx="4189171" cy="3096344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351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  <a:cs typeface="Times New Roman" pitchFamily="18" charset="0"/>
              </a:rPr>
              <a:t>Improvement of Accuracy in 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precision with 5 users in 21 days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2148243"/>
            <a:ext cx="4644008" cy="3729027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51520" y="3043260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TW" sz="3000" dirty="0">
                <a:solidFill>
                  <a:prstClr val="black"/>
                </a:solidFill>
              </a:rPr>
              <a:t> </a:t>
            </a:r>
            <a:r>
              <a:rPr lang="en-US" altLang="zh-TW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EEMA achieves at least </a:t>
            </a:r>
            <a:br>
              <a:rPr lang="en-US" altLang="zh-TW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TW" sz="3000" dirty="0" smtClean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 </a:t>
            </a:r>
            <a:r>
              <a:rPr lang="en-US" altLang="zh-TW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</a:t>
            </a:r>
            <a:r>
              <a:rPr lang="en-US" altLang="zh-TW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accuracy   </a:t>
            </a:r>
            <a:br>
              <a:rPr lang="en-US" altLang="zh-TW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000" dirty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TW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EEMA</a:t>
            </a:r>
            <a:r>
              <a:rPr lang="zh-TW" alt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achieves </a:t>
            </a:r>
            <a:r>
              <a:rPr lang="en-US" altLang="zh-TW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small </a:t>
            </a:r>
            <a:br>
              <a:rPr lang="en-US" altLang="zh-TW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gap </a:t>
            </a:r>
            <a:r>
              <a:rPr lang="en-US" altLang="zh-TW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EMA</a:t>
            </a:r>
            <a:endParaRPr lang="en-US" altLang="zh-TW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0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prstClr val="black"/>
                </a:solidFill>
              </a:rPr>
              <a:t>Accuracy </a:t>
            </a:r>
            <a:r>
              <a:rPr lang="en-US" altLang="zh-TW" dirty="0" smtClean="0">
                <a:solidFill>
                  <a:prstClr val="black"/>
                </a:solidFill>
              </a:rPr>
              <a:t>Improvement in AM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accuracy with 5 users in 21 days</a:t>
            </a:r>
            <a:b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E= 52.5J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方塊 5"/>
          <p:cNvSpPr txBox="1"/>
          <p:nvPr/>
        </p:nvSpPr>
        <p:spPr>
          <a:xfrm>
            <a:off x="461961" y="3173020"/>
            <a:ext cx="411003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 smtClean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TW" sz="3200" dirty="0" smtClean="0">
                <a:solidFill>
                  <a:prstClr val="black"/>
                </a:solidFill>
              </a:rPr>
              <a:t> </a:t>
            </a: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Accuracy is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72.38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higher </a:t>
            </a: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the baseline</a:t>
            </a:r>
            <a:endParaRPr lang="en-US" altLang="zh-TW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dirty="0" smtClean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EAMA </a:t>
            </a: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achieves a </a:t>
            </a:r>
            <a:b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~0.1% </a:t>
            </a:r>
            <a:r>
              <a:rPr lang="en-US" altLang="zh-TW" sz="2800" dirty="0" smtClean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 with AMA</a:t>
            </a:r>
            <a:endParaRPr lang="zh-TW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0274" y="5641355"/>
            <a:ext cx="8856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</a:t>
            </a:r>
            <a:r>
              <a:rPr lang="zh-TW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terminates in </a:t>
            </a:r>
            <a:r>
              <a:rPr lang="en-US" altLang="zh-TW" sz="2800" dirty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5000ms 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EAMA terminates in</a:t>
            </a:r>
            <a:r>
              <a:rPr lang="en-US" altLang="zh-TW" sz="2800" dirty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1ms</a:t>
            </a:r>
            <a:endParaRPr lang="zh-TW" altLang="en-US" sz="2800" dirty="0">
              <a:solidFill>
                <a:srgbClr val="D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313396"/>
            <a:ext cx="4477750" cy="3242907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460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chemeClr val="tx1"/>
                </a:solidFill>
                <a:cs typeface="Times New Roman" pitchFamily="18" charset="0"/>
              </a:rPr>
              <a:t>Energy </a:t>
            </a:r>
            <a:r>
              <a:rPr lang="en-US" altLang="zh-TW" dirty="0">
                <a:solidFill>
                  <a:schemeClr val="tx1"/>
                </a:solidFill>
                <a:cs typeface="Times New Roman" pitchFamily="18" charset="0"/>
              </a:rPr>
              <a:t>Saving with </a:t>
            </a:r>
            <a:r>
              <a:rPr lang="en-US" altLang="zh-TW" dirty="0" smtClean="0">
                <a:solidFill>
                  <a:schemeClr val="tx1"/>
                </a:solidFill>
                <a:cs typeface="Times New Roman" pitchFamily="18" charset="0"/>
              </a:rPr>
              <a:t>Variant No. Contexts/Combinations in EM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9870" y="1239520"/>
            <a:ext cx="8229600" cy="4785395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average energy saving between EEMA and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baseline</a:t>
            </a: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= 60 J</a:t>
            </a:r>
          </a:p>
          <a:p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74825" y="5301208"/>
            <a:ext cx="4019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TW" sz="3200" dirty="0" smtClean="0">
                <a:solidFill>
                  <a:prstClr val="black"/>
                </a:solidFill>
              </a:rPr>
              <a:t> </a:t>
            </a: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EEMA saves 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least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71.03% 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endParaRPr lang="zh-TW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25" y="2645082"/>
            <a:ext cx="3555395" cy="259228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041" y="2610337"/>
            <a:ext cx="3659464" cy="2669915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4718344" y="5301640"/>
            <a:ext cx="40198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TW" sz="3200" dirty="0" smtClean="0">
                <a:solidFill>
                  <a:prstClr val="black"/>
                </a:solidFill>
              </a:rPr>
              <a:t> </a:t>
            </a: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EEMA saves more energy when combinations increase </a:t>
            </a:r>
            <a:endParaRPr lang="zh-TW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1197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414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chemeClr val="tx1"/>
                </a:solidFill>
                <a:cs typeface="Times New Roman" pitchFamily="18" charset="0"/>
              </a:rPr>
              <a:t>Accuracy </a:t>
            </a:r>
            <a:r>
              <a:rPr lang="en-US" altLang="zh-TW" dirty="0">
                <a:solidFill>
                  <a:schemeClr val="tx1"/>
                </a:solidFill>
                <a:cs typeface="Times New Roman" pitchFamily="18" charset="0"/>
              </a:rPr>
              <a:t>Improvement  with Variant No. Contexts/Combinations in </a:t>
            </a:r>
            <a:r>
              <a:rPr lang="en-US" altLang="zh-TW" dirty="0" smtClean="0">
                <a:solidFill>
                  <a:schemeClr val="tx1"/>
                </a:solidFill>
                <a:cs typeface="Times New Roman" pitchFamily="18" charset="0"/>
              </a:rPr>
              <a:t>AM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2189" y="1247272"/>
            <a:ext cx="8229600" cy="5400600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omparison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average energy saving between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EAMA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baseline</a:t>
            </a:r>
          </a:p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= 60 J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" y="5524128"/>
            <a:ext cx="4019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TW" sz="2800" dirty="0" smtClean="0">
                <a:solidFill>
                  <a:prstClr val="black"/>
                </a:solidFill>
              </a:rPr>
              <a:t> </a:t>
            </a: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EAMA achieves at most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53.71% 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precision</a:t>
            </a:r>
            <a:endParaRPr lang="zh-TW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906120" y="5399854"/>
            <a:ext cx="4019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TW" sz="3200" dirty="0" smtClean="0">
                <a:solidFill>
                  <a:prstClr val="black"/>
                </a:solidFill>
              </a:rPr>
              <a:t> </a:t>
            </a: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EAMA achieves less when the problem is small</a:t>
            </a:r>
            <a:endParaRPr lang="zh-TW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89" y="2573076"/>
            <a:ext cx="4104456" cy="295105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2573076"/>
            <a:ext cx="3952380" cy="2824580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6858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Energy Saving with Heterogeneous Frequencies/Sampling Rates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1045" y="1861150"/>
            <a:ext cx="38602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EEMA saves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64.58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EEMA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saves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84.66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471" y="1431247"/>
            <a:ext cx="4395473" cy="317141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37126" y="2966409"/>
            <a:ext cx="38602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EAMA 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saves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33.68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EAMA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saves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80.48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zh-TW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7968" y="5268659"/>
            <a:ext cx="826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Higher performance in EAMA*</a:t>
            </a:r>
            <a:b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=&gt;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precision which is achieved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EAMA</a:t>
            </a:r>
            <a:endParaRPr lang="zh-TW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603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prstClr val="black"/>
                </a:solidFill>
              </a:rPr>
              <a:t>Implementation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OSM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two efficient algorithms on the Android system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5"/>
          <a:stretch/>
        </p:blipFill>
        <p:spPr bwMode="auto">
          <a:xfrm>
            <a:off x="6084168" y="2317530"/>
            <a:ext cx="2116009" cy="334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413792" y="3074125"/>
            <a:ext cx="6606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3200" dirty="0">
              <a:solidFill>
                <a:prstClr val="black"/>
              </a:solidFill>
            </a:endParaRPr>
          </a:p>
          <a:p>
            <a:r>
              <a:rPr lang="en-US" altLang="zh-TW" sz="3200" dirty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EAMA: </a:t>
            </a:r>
            <a:b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Prolongs battery life </a:t>
            </a:r>
            <a:r>
              <a:rPr lang="en-US" altLang="zh-TW" sz="2800" dirty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times       </a:t>
            </a:r>
            <a:b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Achieves accuracy : </a:t>
            </a:r>
            <a:r>
              <a:rPr lang="en-US" altLang="zh-TW" sz="2800" dirty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94.85%</a:t>
            </a:r>
          </a:p>
        </p:txBody>
      </p:sp>
      <p:sp>
        <p:nvSpPr>
          <p:cNvPr id="9" name="矩形 8"/>
          <p:cNvSpPr/>
          <p:nvPr/>
        </p:nvSpPr>
        <p:spPr>
          <a:xfrm>
            <a:off x="413792" y="2204864"/>
            <a:ext cx="63904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EEMA : </a:t>
            </a:r>
            <a:b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Prolongs battery life </a:t>
            </a:r>
            <a:r>
              <a:rPr lang="en-US" altLang="zh-TW" sz="2800" dirty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times       </a:t>
            </a:r>
            <a:b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Achieves accuracy : </a:t>
            </a:r>
            <a:r>
              <a:rPr lang="en-US" altLang="zh-TW" sz="2800" dirty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93.94% </a:t>
            </a:r>
          </a:p>
        </p:txBody>
      </p:sp>
      <p:sp>
        <p:nvSpPr>
          <p:cNvPr id="10" name="矩形 9"/>
          <p:cNvSpPr/>
          <p:nvPr/>
        </p:nvSpPr>
        <p:spPr>
          <a:xfrm>
            <a:off x="486002" y="5343539"/>
            <a:ext cx="7893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TW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xecution times :</a:t>
            </a:r>
            <a:endParaRPr lang="en-US" altLang="zh-TW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EEMA and EAMA at 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306 </a:t>
            </a:r>
            <a:r>
              <a:rPr lang="en-US" altLang="zh-TW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503 </a:t>
            </a:r>
            <a:r>
              <a:rPr lang="en-US" altLang="zh-TW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en-US" altLang="zh-TW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011368" y="709788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Joint with C. Lin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987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2800" dirty="0" smtClean="0">
                <a:solidFill>
                  <a:schemeClr val="tx1"/>
                </a:solidFill>
              </a:rPr>
              <a:t>Benefit of Variant Scheduling Window Sizes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08" y="1374376"/>
            <a:ext cx="3972882" cy="284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74376"/>
            <a:ext cx="4240046" cy="284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611560" y="4494654"/>
            <a:ext cx="8064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D60000"/>
                </a:solidFill>
              </a:rPr>
              <a:t>*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size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increases,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EEMA and EAMA save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but expense of  lower precision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11560" y="538720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D60000"/>
                </a:solidFill>
              </a:rPr>
              <a:t>* </a:t>
            </a:r>
            <a:r>
              <a:rPr lang="en-US" altLang="zh-TW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EEMA constantly saves more </a:t>
            </a:r>
            <a:r>
              <a:rPr lang="en-US" altLang="zh-TW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compared </a:t>
            </a:r>
            <a:r>
              <a:rPr lang="en-US" altLang="zh-TW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EAMA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617949" y="589322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D60000"/>
                </a:solidFill>
              </a:rPr>
              <a:t>* </a:t>
            </a:r>
            <a:r>
              <a:rPr lang="en-US" altLang="zh-TW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EEMA and EAMA </a:t>
            </a:r>
            <a:r>
              <a:rPr lang="en-US" altLang="zh-TW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 very </a:t>
            </a:r>
            <a:r>
              <a:rPr lang="en-US" altLang="zh-TW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precision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26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35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 of  Running </a:t>
            </a:r>
            <a:r>
              <a:rPr lang="en-US" altLang="zh-TW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with </a:t>
            </a:r>
            <a:r>
              <a:rPr lang="en-US" altLang="zh-TW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Variant </a:t>
            </a:r>
            <a:r>
              <a:rPr lang="en-US" altLang="zh-TW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 </a:t>
            </a:r>
            <a:r>
              <a:rPr lang="en-US" altLang="zh-TW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Contexts/Combinations</a:t>
            </a:r>
            <a:endParaRPr lang="en-US" altLang="zh-TW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18964" y="4416601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D60000"/>
                </a:solidFill>
              </a:rPr>
              <a:t>* </a:t>
            </a: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the contexts and combinations increase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running time increases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EEMA and EAMA algorithms are </a:t>
            </a: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efficient </a:t>
            </a:r>
            <a:endParaRPr lang="en-US" altLang="zh-TW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96003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178" y="1241158"/>
            <a:ext cx="3962403" cy="283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809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Sensor Scheduling for Multiple Devices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Smartphones are widespread and equipped with rich sensors  </a:t>
            </a:r>
          </a:p>
          <a:p>
            <a:pPr>
              <a:buFont typeface="Symbol"/>
              <a:buChar char="Þ"/>
            </a:pPr>
            <a:r>
              <a:rPr lang="en-US" altLang="zh-TW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 the </a:t>
            </a:r>
            <a:r>
              <a:rPr lang="en-US" altLang="zh-TW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 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scheduling </a:t>
            </a:r>
            <a:r>
              <a:rPr lang="en-US" altLang="zh-TW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</a:t>
            </a:r>
            <a:r>
              <a:rPr lang="en-US" altLang="zh-TW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smartphones</a:t>
            </a:r>
            <a:br>
              <a:rPr lang="en-US" altLang="zh-TW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TW" sz="1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Apply to the “</a:t>
            </a:r>
            <a:r>
              <a:rPr lang="en-US" altLang="zh-TW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Crowdsensing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system”</a:t>
            </a:r>
          </a:p>
          <a:p>
            <a:pPr lvl="1"/>
            <a:r>
              <a:rPr lang="en-US" altLang="zh-TW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Utilize the strength of smartphone users</a:t>
            </a:r>
          </a:p>
          <a:p>
            <a:pPr lvl="1"/>
            <a:r>
              <a:rPr lang="en-US" altLang="zh-TW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Cooperate sensors on multiple smartphones</a:t>
            </a:r>
            <a:br>
              <a:rPr lang="en-US" altLang="zh-TW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infrastructure sensors</a:t>
            </a:r>
          </a:p>
          <a:p>
            <a:pPr marL="274320" lvl="1" indent="0">
              <a:buNone/>
            </a:pPr>
            <a:endParaRPr lang="en-US" altLang="zh-TW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40354">
            <a:off x="5357457" y="4974498"/>
            <a:ext cx="4895298" cy="4724349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934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Introduction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can find some examples in our lives:</a:t>
            </a:r>
          </a:p>
          <a:p>
            <a:pPr lvl="1">
              <a:spcBef>
                <a:spcPts val="1800"/>
              </a:spcBef>
            </a:pPr>
            <a:r>
              <a:rPr lang="en-US" altLang="zh-TW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Case1: Different apps may require </a:t>
            </a:r>
            <a:r>
              <a:rPr lang="en-US" altLang="zh-TW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contexts</a:t>
            </a:r>
          </a:p>
          <a:p>
            <a:pPr lvl="1">
              <a:spcBef>
                <a:spcPts val="1800"/>
              </a:spcBef>
            </a:pPr>
            <a:r>
              <a:rPr lang="en-US" altLang="zh-TW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Case2: Use </a:t>
            </a:r>
            <a:r>
              <a:rPr lang="en-US" altLang="zh-TW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sensors to sense </a:t>
            </a:r>
            <a:r>
              <a:rPr lang="en-US" altLang="zh-TW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 contexts </a:t>
            </a:r>
            <a:br>
              <a:rPr lang="en-US" altLang="zh-TW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>
              <a:spcBef>
                <a:spcPts val="1800"/>
              </a:spcBef>
            </a:pP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-33869" y="3501008"/>
            <a:ext cx="7303577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TW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altLang="zh-TW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select </a:t>
            </a:r>
            <a:r>
              <a:rPr lang="en-US" altLang="zh-TW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efficient </a:t>
            </a:r>
            <a:r>
              <a:rPr lang="en-US" altLang="zh-TW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sensing </a:t>
            </a:r>
            <a:r>
              <a:rPr lang="en-US" altLang="zh-TW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 ?</a:t>
            </a:r>
            <a:endParaRPr lang="en-US" altLang="zh-TW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Satisfy </a:t>
            </a:r>
            <a:r>
              <a:rPr lang="en-US" altLang="zh-TW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apps’ requirements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zh-TW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Minimize energy consumption</a:t>
            </a:r>
            <a:endParaRPr lang="en-US" altLang="zh-TW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zh-TW" altLang="en-US" sz="3200" dirty="0">
              <a:solidFill>
                <a:prstClr val="black"/>
              </a:solidFill>
            </a:endParaRPr>
          </a:p>
        </p:txBody>
      </p:sp>
      <p:cxnSp>
        <p:nvCxnSpPr>
          <p:cNvPr id="67" name="直線接點 66"/>
          <p:cNvCxnSpPr/>
          <p:nvPr/>
        </p:nvCxnSpPr>
        <p:spPr>
          <a:xfrm>
            <a:off x="471174" y="3933056"/>
            <a:ext cx="59367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415426" y="5229200"/>
            <a:ext cx="1984947" cy="37837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</a:rPr>
              <a:t>OSM Middleware</a:t>
            </a:r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002" y="4728461"/>
            <a:ext cx="1232462" cy="125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4" y="4209563"/>
            <a:ext cx="550505" cy="69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887" y="4191801"/>
            <a:ext cx="700107" cy="68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757" y="5944721"/>
            <a:ext cx="605960" cy="8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945" y="5981464"/>
            <a:ext cx="605960" cy="8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10" y="5961558"/>
            <a:ext cx="616231" cy="83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線單箭頭接點 14"/>
          <p:cNvCxnSpPr/>
          <p:nvPr/>
        </p:nvCxnSpPr>
        <p:spPr>
          <a:xfrm>
            <a:off x="5770832" y="4898505"/>
            <a:ext cx="281496" cy="3306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H="1">
            <a:off x="6896339" y="4898505"/>
            <a:ext cx="234448" cy="3306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H="1" flipV="1">
            <a:off x="5951869" y="4881159"/>
            <a:ext cx="267989" cy="3480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6696905" y="4877102"/>
            <a:ext cx="299852" cy="3520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14" idx="0"/>
          </p:cNvCxnSpPr>
          <p:nvPr/>
        </p:nvCxnSpPr>
        <p:spPr>
          <a:xfrm flipV="1">
            <a:off x="5415426" y="5607573"/>
            <a:ext cx="308115" cy="3539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H="1">
            <a:off x="5593129" y="5607573"/>
            <a:ext cx="284407" cy="37389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7" idx="2"/>
          </p:cNvCxnSpPr>
          <p:nvPr/>
        </p:nvCxnSpPr>
        <p:spPr>
          <a:xfrm flipH="1">
            <a:off x="6407899" y="5607573"/>
            <a:ext cx="1" cy="37389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endCxn id="12" idx="0"/>
          </p:cNvCxnSpPr>
          <p:nvPr/>
        </p:nvCxnSpPr>
        <p:spPr>
          <a:xfrm>
            <a:off x="7063771" y="5607573"/>
            <a:ext cx="235966" cy="33714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606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solidFill>
                  <a:schemeClr val="tx1"/>
                </a:solidFill>
              </a:rPr>
              <a:t>Crowdsensing</a:t>
            </a:r>
            <a:r>
              <a:rPr lang="en-US" altLang="zh-TW" dirty="0" smtClean="0">
                <a:solidFill>
                  <a:schemeClr val="tx1"/>
                </a:solidFill>
              </a:rPr>
              <a:t> System</a:t>
            </a:r>
            <a:r>
              <a:rPr lang="en-US" altLang="zh-TW" dirty="0" smtClean="0"/>
              <a:t>		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18440" y="1270992"/>
            <a:ext cx="8229600" cy="4937760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Scenario:</a:t>
            </a:r>
            <a:b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Task: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one facility is the most popular in the amusement park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 : Is the facility Crowded ?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it may be hard finished by a worker who is far away from the amusement park or whose smartphone is lack of energy </a:t>
            </a:r>
          </a:p>
          <a:p>
            <a:pPr marL="0" indent="0">
              <a:buNone/>
            </a:pP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6057606" y="4293096"/>
            <a:ext cx="3173907" cy="2740694"/>
            <a:chOff x="4074724" y="2814895"/>
            <a:chExt cx="4392488" cy="3333581"/>
          </a:xfrm>
        </p:grpSpPr>
        <p:pic>
          <p:nvPicPr>
            <p:cNvPr id="5" name="Picture 10" descr="https://encrypted-tbn3.gstatic.com/images?q=tbn:ANd9GcQaVxS74cwz28WOZRf5ULydtYtNTsgKHtPJxb8sXXhNUsU6uV9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426" y="3284983"/>
              <a:ext cx="3227996" cy="2561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http://img.daimg.com/uploads/allimg/130321/3-1303211R41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31" b="97165" l="10000" r="90000">
                          <a14:foregroundMark x1="63299" y1="6314" x2="60825" y2="35052"/>
                          <a14:foregroundMark x1="61959" y1="6057" x2="68866" y2="12887"/>
                          <a14:foregroundMark x1="65258" y1="6572" x2="68660" y2="11082"/>
                          <a14:foregroundMark x1="63918" y1="34278" x2="61753" y2="56959"/>
                          <a14:foregroundMark x1="62887" y1="87758" x2="65567" y2="90722"/>
                          <a14:foregroundMark x1="69691" y1="41753" x2="71237" y2="56959"/>
                          <a14:foregroundMark x1="67526" y1="32603" x2="71031" y2="40593"/>
                          <a14:foregroundMark x1="66804" y1="32088" x2="70000" y2="32088"/>
                          <a14:foregroundMark x1="72165" y1="48067" x2="72165" y2="54253"/>
                          <a14:foregroundMark x1="72784" y1="48067" x2="72577" y2="53093"/>
                          <a14:foregroundMark x1="53093" y1="34278" x2="53093" y2="52062"/>
                          <a14:foregroundMark x1="43814" y1="24613" x2="49794" y2="23196"/>
                          <a14:foregroundMark x1="44639" y1="21521" x2="50206" y2="22423"/>
                          <a14:foregroundMark x1="46289" y1="21005" x2="48660" y2="20747"/>
                          <a14:foregroundMark x1="66598" y1="6572" x2="68866" y2="10180"/>
                          <a14:foregroundMark x1="63711" y1="4897" x2="66392" y2="60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6376" y="5189393"/>
              <a:ext cx="945884" cy="756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img.daimg.com/uploads/allimg/130321/3-1303211R41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31" b="97165" l="10000" r="90000">
                          <a14:foregroundMark x1="63299" y1="6314" x2="60825" y2="35052"/>
                          <a14:foregroundMark x1="61959" y1="6057" x2="68866" y2="12887"/>
                          <a14:foregroundMark x1="65258" y1="6572" x2="68660" y2="11082"/>
                          <a14:foregroundMark x1="63918" y1="34278" x2="61753" y2="56959"/>
                          <a14:foregroundMark x1="62887" y1="87758" x2="65567" y2="90722"/>
                          <a14:foregroundMark x1="69691" y1="41753" x2="71237" y2="56959"/>
                          <a14:foregroundMark x1="67526" y1="32603" x2="71031" y2="40593"/>
                          <a14:foregroundMark x1="66804" y1="32088" x2="70000" y2="32088"/>
                          <a14:foregroundMark x1="72165" y1="48067" x2="72165" y2="54253"/>
                          <a14:foregroundMark x1="72784" y1="48067" x2="72577" y2="53093"/>
                          <a14:foregroundMark x1="53093" y1="34278" x2="53093" y2="52062"/>
                          <a14:foregroundMark x1="43814" y1="24613" x2="49794" y2="23196"/>
                          <a14:foregroundMark x1="44639" y1="21521" x2="50206" y2="22423"/>
                          <a14:foregroundMark x1="46289" y1="21005" x2="48660" y2="20747"/>
                          <a14:foregroundMark x1="66598" y1="6572" x2="68866" y2="10180"/>
                          <a14:foregroundMark x1="63711" y1="4897" x2="66392" y2="60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3370" y="2814895"/>
              <a:ext cx="945883" cy="756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img.daimg.com/uploads/allimg/130321/3-1303211R41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31" b="97165" l="10000" r="90000">
                          <a14:foregroundMark x1="63299" y1="6314" x2="60825" y2="35052"/>
                          <a14:foregroundMark x1="61959" y1="6057" x2="68866" y2="12887"/>
                          <a14:foregroundMark x1="65258" y1="6572" x2="68660" y2="11082"/>
                          <a14:foregroundMark x1="63918" y1="34278" x2="61753" y2="56959"/>
                          <a14:foregroundMark x1="62887" y1="87758" x2="65567" y2="90722"/>
                          <a14:foregroundMark x1="69691" y1="41753" x2="71237" y2="56959"/>
                          <a14:foregroundMark x1="67526" y1="32603" x2="71031" y2="40593"/>
                          <a14:foregroundMark x1="66804" y1="32088" x2="70000" y2="32088"/>
                          <a14:foregroundMark x1="72165" y1="48067" x2="72165" y2="54253"/>
                          <a14:foregroundMark x1="72784" y1="48067" x2="72577" y2="53093"/>
                          <a14:foregroundMark x1="53093" y1="34278" x2="53093" y2="52062"/>
                          <a14:foregroundMark x1="43814" y1="24613" x2="49794" y2="23196"/>
                          <a14:foregroundMark x1="44639" y1="21521" x2="50206" y2="22423"/>
                          <a14:foregroundMark x1="46289" y1="21005" x2="48660" y2="20747"/>
                          <a14:foregroundMark x1="66598" y1="6572" x2="68866" y2="10180"/>
                          <a14:foregroundMark x1="63711" y1="4897" x2="66392" y2="60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724" y="3429240"/>
              <a:ext cx="945884" cy="756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http://img.daimg.com/uploads/allimg/130321/3-1303211R41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31" b="97165" l="10000" r="90000">
                          <a14:foregroundMark x1="63299" y1="6314" x2="60825" y2="35052"/>
                          <a14:foregroundMark x1="61959" y1="6057" x2="68866" y2="12887"/>
                          <a14:foregroundMark x1="65258" y1="6572" x2="68660" y2="11082"/>
                          <a14:foregroundMark x1="63918" y1="34278" x2="61753" y2="56959"/>
                          <a14:foregroundMark x1="62887" y1="87758" x2="65567" y2="90722"/>
                          <a14:foregroundMark x1="69691" y1="41753" x2="71237" y2="56959"/>
                          <a14:foregroundMark x1="67526" y1="32603" x2="71031" y2="40593"/>
                          <a14:foregroundMark x1="66804" y1="32088" x2="70000" y2="32088"/>
                          <a14:foregroundMark x1="72165" y1="48067" x2="72165" y2="54253"/>
                          <a14:foregroundMark x1="72784" y1="48067" x2="72577" y2="53093"/>
                          <a14:foregroundMark x1="53093" y1="34278" x2="53093" y2="52062"/>
                          <a14:foregroundMark x1="43814" y1="24613" x2="49794" y2="23196"/>
                          <a14:foregroundMark x1="44639" y1="21521" x2="50206" y2="22423"/>
                          <a14:foregroundMark x1="46289" y1="21005" x2="48660" y2="20747"/>
                          <a14:foregroundMark x1="66598" y1="6572" x2="68866" y2="10180"/>
                          <a14:foregroundMark x1="63711" y1="4897" x2="66392" y2="60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1328" y="5013416"/>
              <a:ext cx="945884" cy="756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ttp://img.daimg.com/uploads/allimg/130321/3-1303211R41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31" b="97165" l="10000" r="90000">
                          <a14:foregroundMark x1="63299" y1="6314" x2="60825" y2="35052"/>
                          <a14:foregroundMark x1="61959" y1="6057" x2="68866" y2="12887"/>
                          <a14:foregroundMark x1="65258" y1="6572" x2="68660" y2="11082"/>
                          <a14:foregroundMark x1="63918" y1="34278" x2="61753" y2="56959"/>
                          <a14:foregroundMark x1="62887" y1="87758" x2="65567" y2="90722"/>
                          <a14:foregroundMark x1="69691" y1="41753" x2="71237" y2="56959"/>
                          <a14:foregroundMark x1="67526" y1="32603" x2="71031" y2="40593"/>
                          <a14:foregroundMark x1="66804" y1="32088" x2="70000" y2="32088"/>
                          <a14:foregroundMark x1="72165" y1="48067" x2="72165" y2="54253"/>
                          <a14:foregroundMark x1="72784" y1="48067" x2="72577" y2="53093"/>
                          <a14:foregroundMark x1="53093" y1="34278" x2="53093" y2="52062"/>
                          <a14:foregroundMark x1="43814" y1="24613" x2="49794" y2="23196"/>
                          <a14:foregroundMark x1="44639" y1="21521" x2="50206" y2="22423"/>
                          <a14:foregroundMark x1="46289" y1="21005" x2="48660" y2="20747"/>
                          <a14:foregroundMark x1="66598" y1="6572" x2="68866" y2="10180"/>
                          <a14:foregroundMark x1="63711" y1="4897" x2="66392" y2="60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3759" y="5391769"/>
              <a:ext cx="945884" cy="756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http://img.daimg.com/uploads/allimg/130321/3-1303211R41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31" b="97165" l="10000" r="90000">
                          <a14:foregroundMark x1="63299" y1="6314" x2="60825" y2="35052"/>
                          <a14:foregroundMark x1="61959" y1="6057" x2="68866" y2="12887"/>
                          <a14:foregroundMark x1="65258" y1="6572" x2="68660" y2="11082"/>
                          <a14:foregroundMark x1="63918" y1="34278" x2="61753" y2="56959"/>
                          <a14:foregroundMark x1="62887" y1="87758" x2="65567" y2="90722"/>
                          <a14:foregroundMark x1="69691" y1="41753" x2="71237" y2="56959"/>
                          <a14:foregroundMark x1="67526" y1="32603" x2="71031" y2="40593"/>
                          <a14:foregroundMark x1="66804" y1="32088" x2="70000" y2="32088"/>
                          <a14:foregroundMark x1="72165" y1="48067" x2="72165" y2="54253"/>
                          <a14:foregroundMark x1="72784" y1="48067" x2="72577" y2="53093"/>
                          <a14:foregroundMark x1="53093" y1="34278" x2="53093" y2="52062"/>
                          <a14:foregroundMark x1="43814" y1="24613" x2="49794" y2="23196"/>
                          <a14:foregroundMark x1="44639" y1="21521" x2="50206" y2="22423"/>
                          <a14:foregroundMark x1="46289" y1="21005" x2="48660" y2="20747"/>
                          <a14:foregroundMark x1="66598" y1="6572" x2="68866" y2="10180"/>
                          <a14:foregroundMark x1="63711" y1="4897" x2="66392" y2="60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1328" y="3393021"/>
              <a:ext cx="945884" cy="756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it-lex.org/wp-content/uploads/2013/07/surveillance-cam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22471" y="4565934"/>
              <a:ext cx="998989" cy="447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http://it-lex.org/wp-content/uploads/2013/07/surveillance-cam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3924" y="4411485"/>
              <a:ext cx="913504" cy="529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http://it-lex.org/wp-content/uploads/2013/07/surveillance-cam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1460" y="5416177"/>
              <a:ext cx="913504" cy="529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http://it-lex.org/wp-content/uploads/2013/07/surveillance-cam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6424" y="2928288"/>
              <a:ext cx="913504" cy="529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內容版面配置區 2"/>
          <p:cNvSpPr txBox="1">
            <a:spLocks/>
          </p:cNvSpPr>
          <p:nvPr/>
        </p:nvSpPr>
        <p:spPr>
          <a:xfrm>
            <a:off x="48676" y="4070924"/>
            <a:ext cx="7303577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 tasks in the most efficient strategy?</a:t>
            </a:r>
            <a:endParaRPr lang="en-US" altLang="zh-TW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Satisfy 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tasks’ 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Minimize </a:t>
            </a: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cost of carbon footprints</a:t>
            </a:r>
            <a:endParaRPr lang="en-US" altLang="zh-TW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zh-TW" altLang="en-US" sz="3600" dirty="0">
              <a:solidFill>
                <a:prstClr val="black"/>
              </a:solidFill>
            </a:endParaRPr>
          </a:p>
        </p:txBody>
      </p:sp>
      <p:cxnSp>
        <p:nvCxnSpPr>
          <p:cNvPr id="17" name="直線接點 16"/>
          <p:cNvCxnSpPr/>
          <p:nvPr/>
        </p:nvCxnSpPr>
        <p:spPr>
          <a:xfrm flipV="1">
            <a:off x="512897" y="4485772"/>
            <a:ext cx="5885275" cy="150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投影片編號版面配置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29</a:t>
            </a:fld>
            <a:endParaRPr lang="zh-TW" altLang="en-US"/>
          </a:p>
        </p:txBody>
      </p:sp>
      <p:cxnSp>
        <p:nvCxnSpPr>
          <p:cNvPr id="24" name="直線接點 23"/>
          <p:cNvCxnSpPr/>
          <p:nvPr/>
        </p:nvCxnSpPr>
        <p:spPr>
          <a:xfrm flipV="1">
            <a:off x="517955" y="4915220"/>
            <a:ext cx="1389749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43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Crowdsensing</a:t>
            </a:r>
            <a:r>
              <a:rPr lang="en-US" altLang="zh-TW" dirty="0" smtClean="0"/>
              <a:t> System Overview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848872" cy="349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6228184" y="1988840"/>
            <a:ext cx="2160240" cy="129614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228184" y="1628800"/>
            <a:ext cx="96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Workers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348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Task Assignment 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Assignment Problem has two parts:</a:t>
            </a:r>
            <a:b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TW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Worker selection problem</a:t>
            </a:r>
          </a:p>
          <a:p>
            <a:pPr marL="0" indent="0">
              <a:buNone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(ii) </a:t>
            </a:r>
            <a:r>
              <a:rPr lang="en-US" altLang="zh-TW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 scheduling problem 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workers’ locations and abilities (ex. The battery level of smartphones)</a:t>
            </a:r>
            <a:endParaRPr lang="en-US" altLang="zh-TW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1520" lvl="1" indent="-457200">
              <a:buAutoNum type="arabicPeriod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tasks to workers with 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paths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1520" lvl="1" indent="-457200">
              <a:buAutoNum type="arabicPeriod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Achieve tasks’ requirement</a:t>
            </a:r>
          </a:p>
          <a:p>
            <a:pPr marL="731520" lvl="1" indent="-457200">
              <a:buAutoNum type="arabicPeriod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the cost of carbon footprints</a:t>
            </a:r>
            <a:b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 which consists of sensing and traveling costs 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275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124744"/>
                <a:ext cx="8229600" cy="5032216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Decision variables: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𝑤</m:t>
                        </m:r>
                        <m:r>
                          <a:rPr lang="en-US" altLang="zh-TW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altLang="zh-TW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altLang="zh-TW" sz="2400" b="0" i="1" smtClean="0">
                        <a:latin typeface="Cambria Math"/>
                        <a:cs typeface="Times New Roman" panose="02020603050405020304" pitchFamily="18" charset="0"/>
                      </a:rPr>
                      <m:t>𝑍</m:t>
                    </m:r>
                    <m:r>
                      <a:rPr lang="en-US" altLang="zh-TW" sz="2400" b="0" i="1" smtClean="0">
                        <a:latin typeface="Cambria Math"/>
                        <a:cs typeface="Times New Roman" panose="020206030504050203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altLang="zh-TW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TW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𝑤</m:t>
                        </m:r>
                      </m:sup>
                    </m:sSubSup>
                    <m:r>
                      <a:rPr lang="en-US" altLang="zh-TW" sz="2400" b="0" i="1" smtClean="0">
                        <a:latin typeface="Cambria Math"/>
                        <a:cs typeface="Times New Roman" panose="02020603050405020304" pitchFamily="18" charset="0"/>
                      </a:rPr>
                      <m:t>∈{ 0, 1}</m:t>
                    </m:r>
                  </m:oMath>
                </a14:m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TW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  <m:t>𝑤</m:t>
                        </m:r>
                        <m: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TW" sz="2000" i="1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indicates how many times that worker w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turns on the sensor s at the</a:t>
                </a:r>
                <a:b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location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 </a:t>
                </a:r>
                <a:r>
                  <a:rPr lang="en-US" altLang="zh-TW" sz="2000" dirty="0" smtClean="0"/>
                  <a:t/>
                </a:r>
                <a:br>
                  <a:rPr lang="en-US" altLang="zh-TW" sz="2000" dirty="0" smtClean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/>
                        </m:ctrlPr>
                      </m:sSubSupPr>
                      <m:e>
                        <m:r>
                          <a:rPr lang="en-US" altLang="zh-TW" sz="2000"/>
                          <m:t>𝐸</m:t>
                        </m:r>
                      </m:e>
                      <m:sub>
                        <m:r>
                          <a:rPr lang="en-US" altLang="zh-TW" sz="2000"/>
                          <m:t>𝑖</m:t>
                        </m:r>
                        <m:r>
                          <a:rPr lang="en-US" altLang="zh-TW" sz="2000"/>
                          <m:t>,</m:t>
                        </m:r>
                        <m:r>
                          <a:rPr lang="en-US" altLang="zh-TW" sz="2000"/>
                          <m:t>𝑗</m:t>
                        </m:r>
                      </m:sub>
                      <m:sup>
                        <m:r>
                          <a:rPr lang="en-US" altLang="zh-TW" sz="2000"/>
                          <m:t>𝑤</m:t>
                        </m:r>
                      </m:sup>
                    </m:sSubSup>
                    <m:r>
                      <a:rPr lang="en-US" altLang="zh-TW" sz="2000"/>
                      <m:t> </m:t>
                    </m:r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indicates whether the worker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 moves from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location </a:t>
                </a:r>
                <a:r>
                  <a:rPr lang="en-US" altLang="zh-TW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location j</a:t>
                </a:r>
                <a:r>
                  <a:rPr lang="en-US" altLang="zh-TW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TW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Objective 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en-US" altLang="zh-TW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Task Constraints :</a:t>
                </a:r>
                <a:endParaRPr lang="en-US" altLang="zh-TW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TW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TW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124744"/>
                <a:ext cx="8229600" cy="5032216"/>
              </a:xfrm>
              <a:blipFill rotWithShape="1">
                <a:blip r:embed="rId2"/>
                <a:stretch>
                  <a:fillRect l="-444" t="-9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46856" y="152400"/>
            <a:ext cx="8229600" cy="990600"/>
          </a:xfrm>
        </p:spPr>
        <p:txBody>
          <a:bodyPr>
            <a:normAutofit/>
          </a:bodyPr>
          <a:lstStyle/>
          <a:p>
            <a:pPr marL="514350" indent="-514350"/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Formulation 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(1/2)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043608" y="6381328"/>
                <a:ext cx="3747885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500" dirty="0">
                    <a:solidFill>
                      <a:srgbClr val="0724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*Carbon footprint transform coefficients :</a:t>
                </a:r>
                <a14:m>
                  <m:oMath xmlns:m="http://schemas.openxmlformats.org/officeDocument/2006/math">
                    <m:r>
                      <a:rPr lang="en-US" altLang="zh-TW" sz="1500">
                        <a:solidFill>
                          <a:srgbClr val="0724FD"/>
                        </a:solidFill>
                        <a:latin typeface="Cambria Math"/>
                      </a:rPr>
                      <m:t> </m:t>
                    </m:r>
                    <m:r>
                      <a:rPr lang="en-US" altLang="zh-TW" sz="1500">
                        <a:solidFill>
                          <a:srgbClr val="0724FD"/>
                        </a:solidFill>
                        <a:latin typeface="Cambria Math"/>
                      </a:rPr>
                      <m:t>𝛼</m:t>
                    </m:r>
                    <m:r>
                      <a:rPr lang="en-US" altLang="zh-TW" sz="1500">
                        <a:solidFill>
                          <a:srgbClr val="0724FD"/>
                        </a:solidFill>
                        <a:latin typeface="Cambria Math"/>
                      </a:rPr>
                      <m:t>, </m:t>
                    </m:r>
                    <m:r>
                      <a:rPr lang="en-US" altLang="zh-TW" sz="1500">
                        <a:solidFill>
                          <a:srgbClr val="0724FD"/>
                        </a:solidFill>
                        <a:latin typeface="Cambria Math"/>
                      </a:rPr>
                      <m:t>𝛽</m:t>
                    </m:r>
                  </m:oMath>
                </a14:m>
                <a:endParaRPr lang="en-US" altLang="zh-TW" sz="1500" dirty="0">
                  <a:solidFill>
                    <a:srgbClr val="0724F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6381328"/>
                <a:ext cx="3747885" cy="323165"/>
              </a:xfrm>
              <a:prstGeom prst="rect">
                <a:avLst/>
              </a:prstGeom>
              <a:blipFill rotWithShape="1">
                <a:blip r:embed="rId3"/>
                <a:stretch>
                  <a:fillRect l="-488" t="-3774" b="-1886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4063964" y="4037002"/>
            <a:ext cx="3892412" cy="40011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the total carbon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footprints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群組 10"/>
          <p:cNvGrpSpPr/>
          <p:nvPr/>
        </p:nvGrpSpPr>
        <p:grpSpPr>
          <a:xfrm flipH="1">
            <a:off x="7460220" y="5508055"/>
            <a:ext cx="1584176" cy="1252786"/>
            <a:chOff x="9446152" y="163704"/>
            <a:chExt cx="2060754" cy="2486025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598402">
              <a:off x="9446152" y="492580"/>
              <a:ext cx="314325" cy="990600"/>
            </a:xfrm>
            <a:prstGeom prst="rect">
              <a:avLst/>
            </a:prstGeom>
          </p:spPr>
        </p:pic>
        <p:pic>
          <p:nvPicPr>
            <p:cNvPr id="13" name="內容版面配置區 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716206" y="163704"/>
              <a:ext cx="1790700" cy="2486025"/>
            </a:xfrm>
            <a:prstGeom prst="rect">
              <a:avLst/>
            </a:prstGeom>
          </p:spPr>
        </p:pic>
      </p:grpSp>
      <p:pic>
        <p:nvPicPr>
          <p:cNvPr id="2050" name="Picture 2" descr="C:\Users\wooer\Desktop\fig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977" y="3319018"/>
            <a:ext cx="5880919" cy="65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3458583" y="3391026"/>
            <a:ext cx="1210762" cy="36004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253521" y="3381878"/>
            <a:ext cx="864096" cy="36004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592335" y="2733662"/>
            <a:ext cx="165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Sensing energy</a:t>
            </a:r>
            <a:endParaRPr lang="zh-TW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 flipV="1">
            <a:off x="3991956" y="3065466"/>
            <a:ext cx="144016" cy="32556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6661581" y="2735403"/>
            <a:ext cx="1751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Traveling cost </a:t>
            </a:r>
            <a:r>
              <a:rPr lang="en-US" altLang="zh-TW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en-US" altLang="zh-TW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 </a:t>
            </a:r>
            <a:r>
              <a:rPr lang="en-US" altLang="zh-TW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 )</a:t>
            </a:r>
            <a:endParaRPr lang="zh-TW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線單箭頭接點 22"/>
          <p:cNvCxnSpPr/>
          <p:nvPr/>
        </p:nvCxnSpPr>
        <p:spPr>
          <a:xfrm flipV="1">
            <a:off x="6630095" y="3065466"/>
            <a:ext cx="144016" cy="32556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32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39" y="5394443"/>
            <a:ext cx="49053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4338409" y="4757756"/>
            <a:ext cx="2763898" cy="400110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tasks are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satisfied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798" y="4718545"/>
            <a:ext cx="2847265" cy="4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5367232" y="5923383"/>
            <a:ext cx="2044676" cy="400110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</a:t>
            </a:r>
            <a:endParaRPr lang="en-US" altLang="zh-TW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29600" cy="4937760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 Constraints:</a:t>
            </a:r>
          </a:p>
          <a:p>
            <a:pPr lvl="1"/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 location:</a:t>
            </a:r>
          </a:p>
          <a:p>
            <a:pPr marL="274320" lvl="1" indent="0">
              <a:buNone/>
            </a:pPr>
            <a:r>
              <a:rPr lang="en-US" altLang="zh-TW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TW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274320" lvl="1" indent="0">
              <a:buNone/>
            </a:pPr>
            <a:r>
              <a:rPr lang="en-US" altLang="zh-TW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In-degree:</a:t>
            </a:r>
          </a:p>
          <a:p>
            <a:pPr marL="274320" lvl="1" indent="0">
              <a:buNone/>
            </a:pPr>
            <a:endParaRPr lang="en-US" altLang="zh-TW" sz="2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r>
              <a:rPr lang="en-US" altLang="zh-TW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Out-degree:</a:t>
            </a:r>
            <a:r>
              <a:rPr lang="en-US" altLang="zh-TW" sz="2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2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TW" sz="2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locations:</a:t>
            </a:r>
          </a:p>
          <a:p>
            <a:pPr marL="274320" lvl="1" indent="0">
              <a:buNone/>
            </a:pPr>
            <a:r>
              <a:rPr lang="en-US" altLang="zh-TW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274320" lvl="1" indent="0">
              <a:buNone/>
            </a:pPr>
            <a:r>
              <a:rPr lang="en-US" altLang="zh-TW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In-degree:</a:t>
            </a:r>
          </a:p>
          <a:p>
            <a:pPr marL="274320" lvl="1" indent="0">
              <a:buNone/>
            </a:pPr>
            <a:endParaRPr lang="en-US" altLang="zh-TW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r>
              <a:rPr lang="en-US" altLang="zh-TW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Out-degree</a:t>
            </a:r>
            <a:r>
              <a:rPr lang="en-US" altLang="zh-TW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TW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endParaRPr lang="en-US" altLang="zh-TW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46856" y="152400"/>
            <a:ext cx="8229600" cy="990600"/>
          </a:xfrm>
        </p:spPr>
        <p:txBody>
          <a:bodyPr>
            <a:normAutofit/>
          </a:bodyPr>
          <a:lstStyle/>
          <a:p>
            <a:pPr marL="514350" indent="-514350"/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Formulation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(2/2)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46461" y="3867548"/>
            <a:ext cx="3858749" cy="369332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isit locations which have sensing tasks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33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710" y="2141820"/>
            <a:ext cx="2509362" cy="72468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201" y="2792401"/>
            <a:ext cx="5999174" cy="103472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471" y="4328787"/>
            <a:ext cx="4056369" cy="96310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2684" y="5262089"/>
            <a:ext cx="6730869" cy="123241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7"/>
          <a:srcRect r="31520"/>
          <a:stretch/>
        </p:blipFill>
        <p:spPr>
          <a:xfrm>
            <a:off x="6607958" y="4613500"/>
            <a:ext cx="2097747" cy="39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Efficient Task Assignment Algorithm (ETA)</a:t>
            </a:r>
            <a:endParaRPr lang="zh-TW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39552" y="1124744"/>
                <a:ext cx="8229600" cy="5081776"/>
              </a:xfrm>
            </p:spPr>
            <p:txBody>
              <a:bodyPr/>
              <a:lstStyle/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ETA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inspired by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TW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 </a:t>
                </a:r>
                <a:r>
                  <a:rPr lang="en-US" altLang="zh-TW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Cover Problem </a:t>
                </a:r>
                <a:endParaRPr lang="en-US" altLang="zh-TW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task ratio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𝑤</m:t>
                        </m:r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TW" sz="2400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</a:t>
                </a:r>
                <a:r>
                  <a:rPr lang="en-US" altLang="zh-TW" sz="2400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worker 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2400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</a:t>
                </a:r>
                <a:r>
                  <a:rPr lang="en-US" altLang="zh-TW" sz="2400" dirty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zh-TW" sz="2400" i="1" dirty="0">
                            <a:latin typeface="Cambria Math"/>
                          </a:rPr>
                          <m:t>𝑤</m:t>
                        </m:r>
                        <m:r>
                          <a:rPr lang="en-US" altLang="zh-TW" sz="2400" i="1" dirty="0">
                            <a:latin typeface="Cambria Math"/>
                          </a:rPr>
                          <m:t>,</m:t>
                        </m:r>
                        <m:r>
                          <a:rPr lang="en-US" altLang="zh-TW" sz="2400" i="1" dirty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TW" sz="2400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the location 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 </a:t>
                </a:r>
                <a:r>
                  <a:rPr lang="en-US" altLang="zh-TW" sz="2400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means </a:t>
                </a:r>
                <a:r>
                  <a:rPr lang="en-US" altLang="zh-TW" sz="2400" dirty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satisfies more </a:t>
                </a:r>
                <a:r>
                  <a:rPr lang="en-US" altLang="zh-TW" sz="2400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tasks </a:t>
                </a:r>
                <a:r>
                  <a:rPr lang="en-US" altLang="zh-TW" sz="2400" dirty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altLang="zh-TW" sz="2400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less costs </a:t>
                </a:r>
                <a:endParaRPr lang="en-US" altLang="zh-TW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TW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39552" y="1124744"/>
                <a:ext cx="8229600" cy="5081776"/>
              </a:xfrm>
              <a:blipFill rotWithShape="1">
                <a:blip r:embed="rId2"/>
                <a:stretch>
                  <a:fillRect l="-667" t="-10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9" b="-588"/>
          <a:stretch/>
        </p:blipFill>
        <p:spPr bwMode="auto">
          <a:xfrm>
            <a:off x="4211960" y="3068960"/>
            <a:ext cx="4483984" cy="356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4712570" y="4091025"/>
            <a:ext cx="2163686" cy="18421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683568" y="3910566"/>
                <a:ext cx="2890920" cy="381515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Calculate and </a:t>
                </a:r>
                <a:r>
                  <a:rPr lang="en-US" altLang="zh-TW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altLang="zh-TW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pdate </a:t>
                </a:r>
                <a:r>
                  <a:rPr lang="en-US" altLang="zh-TW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</a:rPr>
                          <m:t>𝑤</m:t>
                        </m:r>
                        <m:r>
                          <a:rPr lang="en-US" altLang="zh-TW" i="1" dirty="0">
                            <a:latin typeface="Cambria Math"/>
                          </a:rPr>
                          <m:t>,</m:t>
                        </m:r>
                        <m:r>
                          <a:rPr lang="en-US" altLang="zh-TW" i="1" dirty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endParaRPr lang="zh-TW" altLang="en-US" baseline="-25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910566"/>
                <a:ext cx="2890920" cy="381515"/>
              </a:xfrm>
              <a:prstGeom prst="rect">
                <a:avLst/>
              </a:prstGeom>
              <a:blipFill rotWithShape="1">
                <a:blip r:embed="rId4"/>
                <a:stretch>
                  <a:fillRect l="-1042" t="-2899" b="-14493"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圓角矩形 6"/>
          <p:cNvSpPr/>
          <p:nvPr/>
        </p:nvSpPr>
        <p:spPr>
          <a:xfrm>
            <a:off x="4712571" y="4286636"/>
            <a:ext cx="1227582" cy="45548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3568" y="4466554"/>
            <a:ext cx="3456383" cy="3693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</a:t>
            </a:r>
            <a:r>
              <a:rPr lang="en-US" altLang="zh-TW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efficient worker</a:t>
            </a:r>
            <a:endParaRPr lang="zh-TW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86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prstClr val="black"/>
                </a:solidFill>
              </a:rPr>
              <a:t>Simulation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event-driven simulator in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Java</a:t>
            </a: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altLang="zh-TW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Baseline</a:t>
            </a:r>
          </a:p>
          <a:p>
            <a:pPr marL="320040" lvl="2" indent="0"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US" altLang="zh-TW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TW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</a:t>
            </a:r>
            <a:r>
              <a:rPr lang="en-US" altLang="zh-TW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sensors only (IS</a:t>
            </a:r>
            <a:r>
              <a:rPr lang="en-US" altLang="zh-TW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zh-TW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Opportunistic sensing (ISOS):</a:t>
            </a:r>
            <a:endParaRPr lang="en-US" altLang="zh-TW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infrastructure’ 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mobile’ sensors</a:t>
            </a:r>
          </a:p>
          <a:p>
            <a:pPr lvl="2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Workers move by the random waypoint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Optimal algorithm (OPT): </a:t>
            </a: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the IBM CPLEX solver 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Task Assignment Algorithm (ETA</a:t>
            </a:r>
            <a:r>
              <a:rPr lang="en-US" altLang="zh-TW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4360" lvl="2" indent="0">
              <a:buNone/>
            </a:pP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355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769" y="116632"/>
            <a:ext cx="8229600" cy="990600"/>
          </a:xfrm>
        </p:spPr>
        <p:txBody>
          <a:bodyPr>
            <a:no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Gap in Carbon </a:t>
            </a:r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TW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ootprints </a:t>
            </a:r>
            <a:br>
              <a:rPr lang="en-US" altLang="zh-TW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ETA and OPT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33078" y="1301698"/>
            <a:ext cx="4096954" cy="4937760"/>
          </a:xfrm>
        </p:spPr>
        <p:txBody>
          <a:bodyPr/>
          <a:lstStyle/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867881" y="5285882"/>
            <a:ext cx="36904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running time of </a:t>
            </a:r>
            <a:b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ETA is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1333 times </a:t>
            </a: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faster 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</a:t>
            </a:r>
            <a:endParaRPr lang="en-US" altLang="zh-TW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10166" y="1265704"/>
            <a:ext cx="4323696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Variant numbers of </a:t>
            </a:r>
            <a:b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users with 10 queries 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43080" y="5274205"/>
            <a:ext cx="3796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 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achieves a small </a:t>
            </a: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 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TW" sz="2800" dirty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∼2% </a:t>
            </a: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OPT</a:t>
            </a:r>
            <a:endParaRPr lang="en-US" altLang="zh-TW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4" y="2237018"/>
            <a:ext cx="409468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36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437136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17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Improve </a:t>
            </a:r>
            <a:r>
              <a:rPr lang="en-US" altLang="zh-TW" dirty="0">
                <a:solidFill>
                  <a:schemeClr val="tx1"/>
                </a:solidFill>
              </a:rPr>
              <a:t>Completed Task Ratio </a:t>
            </a:r>
            <a:r>
              <a:rPr lang="en-US" altLang="zh-TW" dirty="0" smtClean="0">
                <a:solidFill>
                  <a:schemeClr val="tx1"/>
                </a:solidFill>
              </a:rPr>
              <a:t>by </a:t>
            </a:r>
            <a:r>
              <a:rPr lang="en-US" altLang="zh-TW" dirty="0">
                <a:solidFill>
                  <a:schemeClr val="tx1"/>
                </a:solidFill>
              </a:rPr>
              <a:t>ETA 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37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the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completed task ratio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ETA, IS, ISOS</a:t>
            </a:r>
            <a:endParaRPr lang="zh-TW" altLang="en-US" sz="28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75" y="2708920"/>
            <a:ext cx="3861528" cy="288032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678221" y="2996952"/>
            <a:ext cx="37936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 achieves higher completed task ratio than IS and ISOS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8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Save Carbon Footprints by ETA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499992" y="1230564"/>
            <a:ext cx="4186808" cy="493776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215104" y="1243834"/>
            <a:ext cx="4186808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105451" y="3278378"/>
            <a:ext cx="3793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 saves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364 times </a:t>
            </a:r>
            <a:b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costs more than ISOS</a:t>
            </a:r>
            <a:endParaRPr lang="en-US" altLang="zh-TW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38</a:t>
            </a:fld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between ETA and ISOS in larger scale 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4864"/>
            <a:ext cx="46767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13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Contributions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achieve</a:t>
            </a:r>
            <a:r>
              <a:rPr lang="en-US" altLang="zh-TW" dirty="0" smtClean="0"/>
              <a:t> </a:t>
            </a:r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coordinated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optimized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usages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sensors 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 </a:t>
            </a:r>
            <a:r>
              <a:rPr lang="en-US" altLang="zh-TW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smartphone[middleware14 under review]: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tradeoff  between </a:t>
            </a:r>
            <a:r>
              <a:rPr lang="en-US" altLang="zh-TW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TW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accuracy 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the </a:t>
            </a:r>
            <a:r>
              <a:rPr lang="en-US" altLang="zh-TW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middleware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scheduling algorithms</a:t>
            </a:r>
          </a:p>
          <a:p>
            <a:pPr lvl="1"/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 four </a:t>
            </a:r>
            <a:r>
              <a:rPr lang="en-US" altLang="zh-TW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optimal/efficient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algorithms</a:t>
            </a:r>
          </a:p>
          <a:p>
            <a:pPr lvl="1"/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Rigorously solve the scheduling problem with sensory data caches 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TW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smartphones[PIMRC14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review]: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Design, 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implement, and evaluate a </a:t>
            </a:r>
            <a:r>
              <a:rPr lang="en-US" altLang="zh-TW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crowdsensing</a:t>
            </a:r>
            <a:r>
              <a:rPr lang="en-US" altLang="zh-TW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</a:t>
            </a:r>
          </a:p>
          <a:p>
            <a:pPr lvl="1"/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tradeoff  between </a:t>
            </a:r>
            <a:r>
              <a:rPr lang="en-US" altLang="zh-TW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footprint (cost of traveling and sensing)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TW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ratio of tasks</a:t>
            </a:r>
          </a:p>
          <a:p>
            <a:pPr lvl="1"/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 two </a:t>
            </a:r>
            <a:r>
              <a:rPr lang="en-US" altLang="zh-TW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optimal/efficient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algorithms</a:t>
            </a:r>
          </a:p>
          <a:p>
            <a:endParaRPr lang="en-US" altLang="zh-TW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913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Improve Completed Task Ratio by ETA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499992" y="1230564"/>
            <a:ext cx="4186808" cy="493776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-5869160" y="1483256"/>
            <a:ext cx="4186808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39</a:t>
            </a:fld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between ETA and ISOS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79419"/>
            <a:ext cx="469582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5360284" y="3211026"/>
            <a:ext cx="3793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 achieves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times </a:t>
            </a:r>
            <a:b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atio higher than ISOS</a:t>
            </a:r>
            <a:endParaRPr lang="en-US" altLang="zh-TW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17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Improve </a:t>
            </a:r>
            <a:r>
              <a:rPr lang="en-US" altLang="zh-TW" dirty="0" smtClean="0">
                <a:solidFill>
                  <a:schemeClr val="tx1"/>
                </a:solidFill>
              </a:rPr>
              <a:t>Responding Time by ETA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499992" y="1230564"/>
            <a:ext cx="4186808" cy="493776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215104" y="1243834"/>
            <a:ext cx="4186808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40</a:t>
            </a:fld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between ETA and ISOS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8944"/>
            <a:ext cx="47625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5242649" y="2996952"/>
            <a:ext cx="36904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responding time </a:t>
            </a:r>
            <a:b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of  ETA is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times   </a:t>
            </a:r>
            <a:b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faster 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ISOS</a:t>
            </a:r>
            <a:endParaRPr lang="en-US" altLang="zh-TW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17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Conclusions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sensor scheduling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EEMA/ EAMA have a gap as small as ~3% with EMA/AMA</a:t>
            </a:r>
          </a:p>
          <a:p>
            <a:pPr lvl="1"/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EEMA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EAMA run in real-time </a:t>
            </a:r>
          </a:p>
          <a:p>
            <a:pPr lvl="1"/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EEMA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EAMA lead to a better performance than the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baseline</a:t>
            </a:r>
          </a:p>
          <a:p>
            <a:pPr lvl="1"/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task assignment problem :</a:t>
            </a:r>
          </a:p>
          <a:p>
            <a:pPr lvl="1"/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 has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gap as small as ~2%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OPT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 runs faster than OPT 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 leads to a better performance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ISOS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658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Backup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EC4C9-2FCE-4980-850F-46E2D04B640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2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  <a:cs typeface="Times New Roman" pitchFamily="18" charset="0"/>
              </a:rPr>
              <a:t>Energy </a:t>
            </a:r>
            <a:r>
              <a:rPr lang="en-US" altLang="zh-TW" dirty="0" smtClean="0">
                <a:solidFill>
                  <a:schemeClr val="tx1"/>
                </a:solidFill>
                <a:cs typeface="Times New Roman" pitchFamily="18" charset="0"/>
              </a:rPr>
              <a:t>Saving with </a:t>
            </a:r>
            <a:r>
              <a:rPr lang="en-US" altLang="zh-TW" dirty="0">
                <a:solidFill>
                  <a:schemeClr val="tx1"/>
                </a:solidFill>
                <a:cs typeface="Times New Roman" pitchFamily="18" charset="0"/>
              </a:rPr>
              <a:t>V</a:t>
            </a:r>
            <a:r>
              <a:rPr lang="en-US" altLang="zh-TW" dirty="0" smtClean="0">
                <a:solidFill>
                  <a:schemeClr val="tx1"/>
                </a:solidFill>
                <a:cs typeface="Times New Roman" pitchFamily="18" charset="0"/>
              </a:rPr>
              <a:t>ariant </a:t>
            </a:r>
            <a:r>
              <a:rPr lang="el-GR" altLang="zh-TW" dirty="0" smtClean="0">
                <a:solidFill>
                  <a:schemeClr val="tx1"/>
                </a:solidFill>
                <a:cs typeface="Times New Roman" pitchFamily="18" charset="0"/>
              </a:rPr>
              <a:t>α</a:t>
            </a:r>
            <a:r>
              <a:rPr lang="en-US" altLang="zh-TW" dirty="0" smtClean="0">
                <a:solidFill>
                  <a:schemeClr val="tx1"/>
                </a:solidFill>
                <a:cs typeface="Times New Roman" pitchFamily="18" charset="0"/>
              </a:rPr>
              <a:t> in EM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energy consumption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normalized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baseline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5 users in variant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233980" y="3603351"/>
            <a:ext cx="39201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TW" sz="3200" dirty="0">
                <a:solidFill>
                  <a:prstClr val="black"/>
                </a:solidFill>
              </a:rPr>
              <a:t> </a:t>
            </a: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l-GR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increases, </a:t>
            </a: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gap with </a:t>
            </a:r>
            <a:r>
              <a:rPr lang="en-US" altLang="zh-TW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baseline </a:t>
            </a: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decrease 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08920"/>
            <a:ext cx="4708358" cy="344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3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35280" cy="990600"/>
          </a:xfrm>
        </p:spPr>
        <p:txBody>
          <a:bodyPr>
            <a:noAutofit/>
          </a:bodyPr>
          <a:lstStyle/>
          <a:p>
            <a:r>
              <a:rPr lang="en-US" altLang="zh-TW" sz="3000" dirty="0" smtClean="0">
                <a:solidFill>
                  <a:schemeClr val="tx1"/>
                </a:solidFill>
                <a:cs typeface="Times New Roman" pitchFamily="18" charset="0"/>
              </a:rPr>
              <a:t>Accuracy Improvement with Variant </a:t>
            </a:r>
            <a:r>
              <a:rPr lang="en-US" altLang="zh-TW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in AM</a:t>
            </a:r>
            <a:endParaRPr lang="en-US" altLang="zh-TW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onsider the average energy consumption with 5 users</a:t>
            </a:r>
            <a:r>
              <a:rPr lang="en-US" altLang="zh-TW" dirty="0"/>
              <a:t/>
            </a:r>
            <a:br>
              <a:rPr lang="en-US" altLang="zh-TW" dirty="0"/>
            </a:br>
            <a:endParaRPr lang="en-US" altLang="zh-TW" dirty="0"/>
          </a:p>
          <a:p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364088" y="2924944"/>
            <a:ext cx="396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TW" sz="2800" dirty="0">
                <a:solidFill>
                  <a:srgbClr val="D60000"/>
                </a:solidFill>
              </a:rPr>
              <a:t> 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 always higher </a:t>
            </a: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Than the baseline</a:t>
            </a:r>
            <a:endParaRPr lang="en-US" altLang="zh-TW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TW" sz="2800" dirty="0">
                <a:solidFill>
                  <a:srgbClr val="D60000"/>
                </a:solidFill>
              </a:rPr>
              <a:t> 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EAMA</a:t>
            </a:r>
            <a:r>
              <a:rPr lang="en-US" altLang="zh-TW" sz="2800" dirty="0" smtClean="0">
                <a:solidFill>
                  <a:srgbClr val="D60000"/>
                </a:solidFill>
              </a:rPr>
              <a:t> </a:t>
            </a: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performs well 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energy</a:t>
            </a:r>
            <a:b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 is lower</a:t>
            </a:r>
            <a:endParaRPr lang="zh-TW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71" y="2204864"/>
            <a:ext cx="4619851" cy="328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3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1"/>
                </a:solidFill>
                <a:cs typeface="Times New Roman" pitchFamily="18" charset="0"/>
              </a:rPr>
              <a:t>Energy Budget in AM 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average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consumption  with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users in 21 days</a:t>
            </a:r>
            <a:b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E= 52.5J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058896" y="2664198"/>
            <a:ext cx="3967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D60000"/>
                </a:solidFill>
              </a:rPr>
              <a:t>* </a:t>
            </a: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EAMA </a:t>
            </a:r>
            <a:r>
              <a:rPr lang="en-US" altLang="zh-TW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always  within the energy budget</a:t>
            </a:r>
            <a:endParaRPr lang="en-US" altLang="zh-TW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45" y="2664198"/>
            <a:ext cx="4125006" cy="30535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115616" y="3710638"/>
                <a:ext cx="16007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TW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TW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TW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=52.5J</a:t>
                </a:r>
                <a:endParaRPr lang="en-US" altLang="zh-TW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710638"/>
                <a:ext cx="1600712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28" r="-3802" b="-31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067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  <a:cs typeface="Times New Roman" pitchFamily="18" charset="0"/>
              </a:rPr>
              <a:t>Variant Energy </a:t>
            </a:r>
            <a:r>
              <a:rPr lang="en-US" altLang="zh-TW" dirty="0">
                <a:solidFill>
                  <a:schemeClr val="tx1"/>
                </a:solidFill>
                <a:cs typeface="Times New Roman" pitchFamily="18" charset="0"/>
              </a:rPr>
              <a:t>Budget in AM 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46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average energy consumption  with 5 users in 21 days</a:t>
            </a:r>
            <a:b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E= 52.5J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58" y="2708920"/>
            <a:ext cx="3960439" cy="289960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582243" y="3356992"/>
            <a:ext cx="4420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D60000"/>
                </a:solidFill>
              </a:rPr>
              <a:t>* </a:t>
            </a: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EAMA saves more energy when E </a:t>
            </a:r>
            <a:r>
              <a:rPr lang="en-US" altLang="zh-TW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decreases</a:t>
            </a:r>
            <a:endParaRPr lang="en-US" altLang="zh-TW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0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prstClr val="black"/>
                </a:solidFill>
              </a:rPr>
              <a:t>Data C</a:t>
            </a:r>
            <a:r>
              <a:rPr lang="en-US" altLang="zh-TW" dirty="0" smtClean="0">
                <a:solidFill>
                  <a:prstClr val="black"/>
                </a:solidFill>
              </a:rPr>
              <a:t>ollection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1210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Collect posts from BBS as our queries  </a:t>
            </a:r>
          </a:p>
          <a:p>
            <a:pPr marL="788670" lvl="1" indent="-514350">
              <a:buFont typeface="Wingdings 3"/>
              <a:buAutoNum type="arabicPeriod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time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post =&gt; the time of query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8670" lvl="1" indent="-514350">
              <a:buAutoNum type="arabicPeriod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IP address of post =&gt; the location of query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Convert the IP address into location using </a:t>
            </a:r>
            <a:r>
              <a:rPr lang="en-US" altLang="zh-TW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IPInfoDB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sz="2800" dirty="0"/>
          </a:p>
        </p:txBody>
      </p:sp>
      <p:sp>
        <p:nvSpPr>
          <p:cNvPr id="14" name="文字方塊 4"/>
          <p:cNvSpPr txBox="1"/>
          <p:nvPr/>
        </p:nvSpPr>
        <p:spPr>
          <a:xfrm>
            <a:off x="-108520" y="6957392"/>
            <a:ext cx="121897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 smtClean="0"/>
              <a:t>[1] Sensing meets mobile social </a:t>
            </a:r>
            <a:r>
              <a:rPr lang="en-US" altLang="zh-TW" sz="1400" dirty="0" err="1" smtClean="0"/>
              <a:t>networks:the</a:t>
            </a:r>
            <a:r>
              <a:rPr lang="en-US" altLang="zh-TW" sz="1400" dirty="0" smtClean="0"/>
              <a:t> design, implementation and evaluation of the </a:t>
            </a:r>
            <a:r>
              <a:rPr lang="en-US" altLang="zh-TW" sz="1400" dirty="0" err="1" smtClean="0"/>
              <a:t>CenceMe</a:t>
            </a:r>
            <a:r>
              <a:rPr lang="en-US" altLang="zh-TW" sz="1400" dirty="0" smtClean="0"/>
              <a:t> application.</a:t>
            </a:r>
            <a:endParaRPr lang="zh-TW" altLang="en-US" sz="1400" dirty="0" smtClean="0"/>
          </a:p>
          <a:p>
            <a:r>
              <a:rPr lang="en-US" altLang="zh-TW" sz="1400" dirty="0" smtClean="0"/>
              <a:t>[2] A </a:t>
            </a:r>
            <a:r>
              <a:rPr lang="en-US" altLang="zh-TW" sz="1400" dirty="0"/>
              <a:t>framework of energy efficient mobile </a:t>
            </a:r>
            <a:r>
              <a:rPr lang="en-US" altLang="zh-TW" sz="1400" dirty="0" smtClean="0"/>
              <a:t>sensing for </a:t>
            </a:r>
            <a:r>
              <a:rPr lang="en-US" altLang="zh-TW" sz="1400" dirty="0"/>
              <a:t>automatic user state </a:t>
            </a:r>
            <a:r>
              <a:rPr lang="en-US" altLang="zh-TW" sz="1400" dirty="0" smtClean="0"/>
              <a:t>recognition</a:t>
            </a:r>
          </a:p>
          <a:p>
            <a:r>
              <a:rPr lang="en-US" altLang="zh-TW" sz="1400" dirty="0" smtClean="0"/>
              <a:t>[3] </a:t>
            </a:r>
            <a:r>
              <a:rPr lang="en-US" altLang="zh-TW" sz="1400" dirty="0" err="1" smtClean="0"/>
              <a:t>Energyefficient</a:t>
            </a:r>
            <a:r>
              <a:rPr lang="en-US" altLang="zh-TW" sz="1400" dirty="0" smtClean="0"/>
              <a:t> continuous </a:t>
            </a:r>
            <a:r>
              <a:rPr lang="en-US" altLang="zh-TW" sz="1400" dirty="0"/>
              <a:t>activity recognition on mobile phones: An </a:t>
            </a:r>
            <a:r>
              <a:rPr lang="en-US" altLang="zh-TW" sz="1400" dirty="0" smtClean="0"/>
              <a:t>activity adaptive approach</a:t>
            </a:r>
          </a:p>
        </p:txBody>
      </p:sp>
      <p:sp>
        <p:nvSpPr>
          <p:cNvPr id="16" name="矩形 15"/>
          <p:cNvSpPr/>
          <p:nvPr/>
        </p:nvSpPr>
        <p:spPr>
          <a:xfrm>
            <a:off x="9468544" y="6104346"/>
            <a:ext cx="1822294" cy="73866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 smtClean="0"/>
              <a:t>*Use Agilent </a:t>
            </a:r>
            <a:r>
              <a:rPr lang="en-US" altLang="zh-TW" sz="1400" dirty="0"/>
              <a:t>66321D 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battery emulator on </a:t>
            </a:r>
            <a:r>
              <a:rPr lang="en-US" altLang="zh-TW" sz="1400" dirty="0"/>
              <a:t>a </a:t>
            </a:r>
            <a:endParaRPr lang="en-US" altLang="zh-TW" sz="1400" dirty="0" smtClean="0"/>
          </a:p>
          <a:p>
            <a:r>
              <a:rPr lang="en-US" altLang="zh-TW" sz="1400" dirty="0" smtClean="0"/>
              <a:t>Galaxy Nexus phone</a:t>
            </a:r>
            <a:endParaRPr lang="zh-TW" altLang="en-US" sz="1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61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Improvement Completed Task Ratio by ETA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499992" y="1230564"/>
            <a:ext cx="4186808" cy="493776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215104" y="1243834"/>
            <a:ext cx="4186808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42" y="2544791"/>
            <a:ext cx="4043190" cy="297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4830507" y="3211026"/>
            <a:ext cx="3729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zh-TW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 always completes more tasks than ISOS</a:t>
            </a:r>
            <a:endParaRPr lang="en-US" altLang="zh-TW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48</a:t>
            </a:fld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between ETA and ISOS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457200" y="1700808"/>
            <a:ext cx="8746614" cy="45026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4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Previous work 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Chun-Lin Lin’s work [1]</a:t>
            </a:r>
          </a:p>
          <a:p>
            <a:pPr lvl="1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Solved a similar but simpler problem 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two heuristic algorithms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Implemented the algorithms on smartphones</a:t>
            </a:r>
          </a:p>
          <a:p>
            <a:pPr marL="788670" lvl="1" indent="-514350">
              <a:buFont typeface="+mj-lt"/>
              <a:buAutoNum type="arabicPeriod"/>
            </a:pPr>
            <a:endParaRPr lang="en-US" altLang="zh-TW" sz="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Mathematically formulate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altLang="zh-TW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scheduling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 and extend his </a:t>
            </a:r>
            <a:r>
              <a:rPr lang="en-US" altLang="zh-TW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Leverage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relationship between the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of  requests and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 sampling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rates</a:t>
            </a:r>
            <a:endParaRPr lang="en-US" altLang="zh-TW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simulator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do larger experiments 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Apply the sensor scheduling algorithms to </a:t>
            </a:r>
            <a:r>
              <a:rPr lang="en-US" altLang="zh-TW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smartphones</a:t>
            </a:r>
          </a:p>
          <a:p>
            <a:pPr marL="788670" lvl="1" indent="-514350">
              <a:buFont typeface="+mj-lt"/>
              <a:buAutoNum type="arabicPeriod"/>
            </a:pP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67555" y="6309360"/>
            <a:ext cx="7548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[1] </a:t>
            </a:r>
            <a:r>
              <a:rPr lang="en-US" altLang="zh-TW" dirty="0">
                <a:solidFill>
                  <a:srgbClr val="0070C0"/>
                </a:solidFill>
              </a:rPr>
              <a:t>C.-L. Lin. </a:t>
            </a:r>
            <a:r>
              <a:rPr lang="en-US" altLang="zh-TW" dirty="0" smtClean="0">
                <a:solidFill>
                  <a:srgbClr val="0070C0"/>
                </a:solidFill>
              </a:rPr>
              <a:t>An </a:t>
            </a:r>
            <a:r>
              <a:rPr lang="en-US" altLang="zh-TW" dirty="0">
                <a:solidFill>
                  <a:srgbClr val="0070C0"/>
                </a:solidFill>
              </a:rPr>
              <a:t>Energy/Accuracy-Optimized Framework for Context Sensing on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Smartphones. Master’s thesis, National Tsing Hua University, Taiwan, 2013</a:t>
            </a:r>
            <a:r>
              <a:rPr lang="en-US" altLang="zh-TW" dirty="0" smtClean="0">
                <a:solidFill>
                  <a:srgbClr val="0070C0"/>
                </a:solidFill>
              </a:rPr>
              <a:t> 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43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System </a:t>
            </a:r>
            <a:r>
              <a:rPr lang="en-US" altLang="zh-TW" dirty="0" smtClean="0">
                <a:solidFill>
                  <a:schemeClr val="tx1"/>
                </a:solidFill>
              </a:rPr>
              <a:t>Overview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371560"/>
            <a:ext cx="8435280" cy="493776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proposed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zh-TW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 Sensor </a:t>
            </a:r>
            <a:r>
              <a:rPr lang="en-US" altLang="zh-TW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en-US" altLang="zh-TW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(OSM</a:t>
            </a:r>
            <a:r>
              <a:rPr lang="en-US" altLang="zh-TW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middleware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OSM middleware sits between apps and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hardware 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OSM middleware : </a:t>
            </a:r>
          </a:p>
          <a:p>
            <a:pPr lvl="1">
              <a:spcBef>
                <a:spcPts val="1800"/>
              </a:spcBef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API to connect apps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180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Maintains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database of active requests</a:t>
            </a:r>
          </a:p>
          <a:p>
            <a:pPr lvl="1">
              <a:spcBef>
                <a:spcPts val="1800"/>
              </a:spcBef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Determines which sensors should be activated </a:t>
            </a: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295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6686"/>
            <a:ext cx="5176352" cy="399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System Architecture 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36577" y="2006718"/>
            <a:ext cx="4875083" cy="19814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652120" y="1268760"/>
            <a:ext cx="3312368" cy="92333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API:</a:t>
            </a:r>
          </a:p>
          <a:p>
            <a:pPr marL="342900" indent="-342900">
              <a:buFontTx/>
              <a:buAutoNum type="arabicPeriod"/>
            </a:pPr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Register()/Unregister() </a:t>
            </a:r>
          </a:p>
          <a:p>
            <a:pPr marL="342900" indent="-342900">
              <a:buFontTx/>
              <a:buAutoNum type="arabicPeriod"/>
            </a:pPr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Feedback() </a:t>
            </a:r>
            <a:endParaRPr lang="zh-TW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36577" y="2708920"/>
            <a:ext cx="1130667" cy="17721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652120" y="2433662"/>
            <a:ext cx="3312368" cy="92333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 Manager </a:t>
            </a:r>
          </a:p>
          <a:p>
            <a:pPr marL="342900" indent="-342900">
              <a:buFontTx/>
              <a:buAutoNum type="arabicPeriod"/>
            </a:pPr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Manages a Request Queue</a:t>
            </a:r>
          </a:p>
          <a:p>
            <a:pPr marL="342900" indent="-342900">
              <a:buFontTx/>
              <a:buAutoNum type="arabicPeriod"/>
            </a:pPr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Preprocess the </a:t>
            </a:r>
            <a:r>
              <a:rPr lang="en-US" altLang="zh-TW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requests </a:t>
            </a:r>
            <a:endParaRPr lang="zh-TW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5652120" y="3585790"/>
            <a:ext cx="3312368" cy="92333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 Analyzer </a:t>
            </a:r>
          </a:p>
          <a:p>
            <a:pPr marL="342900" indent="-342900">
              <a:buFontTx/>
              <a:buAutoNum type="arabicPeriod"/>
            </a:pPr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 Updater</a:t>
            </a:r>
          </a:p>
          <a:p>
            <a:pPr marL="342900" indent="-342900">
              <a:buFontTx/>
              <a:buAutoNum type="arabicPeriod"/>
            </a:pPr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Trainer</a:t>
            </a:r>
            <a:endParaRPr lang="zh-TW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593636" y="2492896"/>
            <a:ext cx="1246060" cy="162018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979412" y="3645024"/>
            <a:ext cx="2232248" cy="792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364732" y="5373216"/>
            <a:ext cx="2941292" cy="923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Manager</a:t>
            </a:r>
          </a:p>
          <a:p>
            <a:pPr marL="342900" indent="-342900">
              <a:buFontTx/>
              <a:buAutoNum type="arabicPeriod"/>
            </a:pPr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Battery Monitor</a:t>
            </a:r>
          </a:p>
          <a:p>
            <a:pPr marL="342900" indent="-342900">
              <a:buFontTx/>
              <a:buAutoNum type="arabicPeriod"/>
            </a:pP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Scheduling Algorithm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5652120" y="4726885"/>
            <a:ext cx="3312368" cy="64633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</a:p>
          <a:p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Combination/Accuracy/Energy</a:t>
            </a:r>
          </a:p>
        </p:txBody>
      </p:sp>
      <p:sp>
        <p:nvSpPr>
          <p:cNvPr id="30" name="矩形 29"/>
          <p:cNvSpPr/>
          <p:nvPr/>
        </p:nvSpPr>
        <p:spPr>
          <a:xfrm>
            <a:off x="2979412" y="2492896"/>
            <a:ext cx="2232248" cy="85856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011368" y="709788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Joint with C. Lin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8" name="流程圖: 人工作業 7"/>
          <p:cNvSpPr/>
          <p:nvPr/>
        </p:nvSpPr>
        <p:spPr>
          <a:xfrm>
            <a:off x="7977236" y="3594970"/>
            <a:ext cx="954874" cy="531754"/>
          </a:xfrm>
          <a:prstGeom prst="flowChartManualOperati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流程圖: 人工作業 35"/>
          <p:cNvSpPr/>
          <p:nvPr/>
        </p:nvSpPr>
        <p:spPr>
          <a:xfrm>
            <a:off x="8112915" y="3982124"/>
            <a:ext cx="707557" cy="310972"/>
          </a:xfrm>
          <a:prstGeom prst="flowChartManualOperati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下箭號 8"/>
          <p:cNvSpPr/>
          <p:nvPr/>
        </p:nvSpPr>
        <p:spPr>
          <a:xfrm>
            <a:off x="8172674" y="4074461"/>
            <a:ext cx="588038" cy="43204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圓角矩形 2"/>
          <p:cNvSpPr/>
          <p:nvPr/>
        </p:nvSpPr>
        <p:spPr>
          <a:xfrm>
            <a:off x="7956376" y="3969060"/>
            <a:ext cx="936104" cy="18002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/>
              <a:t>Infer </a:t>
            </a:r>
            <a:r>
              <a:rPr lang="en-US" altLang="zh-TW" sz="1400" dirty="0" err="1" smtClean="0"/>
              <a:t>Algo</a:t>
            </a:r>
            <a:endParaRPr lang="zh-TW" altLang="en-US" sz="1400" dirty="0"/>
          </a:p>
        </p:txBody>
      </p:sp>
      <p:sp>
        <p:nvSpPr>
          <p:cNvPr id="31" name="圓角矩形 30"/>
          <p:cNvSpPr/>
          <p:nvPr/>
        </p:nvSpPr>
        <p:spPr>
          <a:xfrm>
            <a:off x="7802459" y="3683702"/>
            <a:ext cx="1191311" cy="1800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rgbClr val="0070C0"/>
                </a:solidFill>
              </a:rPr>
              <a:t>Sensory Data</a:t>
            </a:r>
            <a:endParaRPr lang="zh-TW" altLang="en-US" sz="1400" dirty="0">
              <a:solidFill>
                <a:srgbClr val="0070C0"/>
              </a:solidFill>
            </a:endParaRPr>
          </a:p>
        </p:txBody>
      </p:sp>
      <p:sp>
        <p:nvSpPr>
          <p:cNvPr id="33" name="圓角矩形 32"/>
          <p:cNvSpPr/>
          <p:nvPr/>
        </p:nvSpPr>
        <p:spPr>
          <a:xfrm>
            <a:off x="7956376" y="4275994"/>
            <a:ext cx="936104" cy="1800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rgbClr val="C00000"/>
                </a:solidFill>
              </a:rPr>
              <a:t>Context</a:t>
            </a:r>
            <a:endParaRPr lang="zh-TW" alt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1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System Model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altLang="zh-TW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Combination </a:t>
            </a:r>
            <a:r>
              <a:rPr lang="en-US" altLang="zh-TW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en-US" altLang="zh-TW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1800"/>
              </a:spcBef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each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inference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</a:p>
          <a:p>
            <a:pPr>
              <a:spcBef>
                <a:spcPts val="1800"/>
              </a:spcBef>
            </a:pPr>
            <a:r>
              <a:rPr lang="en-US" altLang="zh-TW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Accuracy model</a:t>
            </a:r>
            <a:endParaRPr lang="en-US" altLang="zh-TW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1800"/>
              </a:spcBef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precision (accuracy)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each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inference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altLang="zh-TW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model</a:t>
            </a:r>
            <a:endParaRPr lang="en-US" altLang="zh-TW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180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energy consumption of each sensor </a:t>
            </a:r>
          </a:p>
          <a:p>
            <a:pPr>
              <a:spcBef>
                <a:spcPts val="1800"/>
              </a:spcBef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</a:p>
          <a:p>
            <a:pPr lvl="1">
              <a:spcBef>
                <a:spcPts val="1800"/>
              </a:spcBef>
            </a:pP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IsMeeting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 &lt;Acc. Mic.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.&gt; &lt;  80% &gt; &lt;265mW&gt; }</a:t>
            </a: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70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6686"/>
            <a:ext cx="5176352" cy="399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System Architecture 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36577" y="2006718"/>
            <a:ext cx="4875083" cy="19814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652120" y="1268760"/>
            <a:ext cx="3312368" cy="92333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API:</a:t>
            </a:r>
          </a:p>
          <a:p>
            <a:pPr marL="342900" indent="-342900">
              <a:buFontTx/>
              <a:buAutoNum type="arabicPeriod"/>
            </a:pPr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Register()/Unregister() </a:t>
            </a:r>
          </a:p>
          <a:p>
            <a:pPr marL="342900" indent="-342900">
              <a:buFontTx/>
              <a:buAutoNum type="arabicPeriod"/>
            </a:pPr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Feedback() </a:t>
            </a:r>
            <a:endParaRPr lang="zh-TW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36577" y="2708920"/>
            <a:ext cx="1130667" cy="17721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652120" y="2433662"/>
            <a:ext cx="3312368" cy="92333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 Manager </a:t>
            </a:r>
          </a:p>
          <a:p>
            <a:pPr marL="342900" indent="-342900">
              <a:buFontTx/>
              <a:buAutoNum type="arabicPeriod"/>
            </a:pPr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Manages a Request Queue</a:t>
            </a:r>
          </a:p>
          <a:p>
            <a:pPr marL="342900" indent="-342900">
              <a:buFontTx/>
              <a:buAutoNum type="arabicPeriod"/>
            </a:pPr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Preprocess the </a:t>
            </a:r>
            <a:r>
              <a:rPr lang="en-US" altLang="zh-TW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requests </a:t>
            </a:r>
            <a:endParaRPr lang="zh-TW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5652120" y="3585790"/>
            <a:ext cx="3312368" cy="92333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 Analyzer </a:t>
            </a:r>
          </a:p>
          <a:p>
            <a:pPr marL="342900" indent="-342900">
              <a:buFontTx/>
              <a:buAutoNum type="arabicPeriod"/>
            </a:pPr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 Updater</a:t>
            </a:r>
          </a:p>
          <a:p>
            <a:pPr marL="342900" indent="-342900">
              <a:buFontTx/>
              <a:buAutoNum type="arabicPeriod"/>
            </a:pPr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Trainer</a:t>
            </a:r>
            <a:endParaRPr lang="zh-TW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593636" y="2492896"/>
            <a:ext cx="1246060" cy="162018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979412" y="3645024"/>
            <a:ext cx="2232248" cy="792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364732" y="5373216"/>
            <a:ext cx="2941292" cy="923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Manager</a:t>
            </a:r>
          </a:p>
          <a:p>
            <a:pPr marL="342900" indent="-342900">
              <a:buFontTx/>
              <a:buAutoNum type="arabicPeriod"/>
            </a:pPr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Battery Monitor</a:t>
            </a:r>
          </a:p>
          <a:p>
            <a:pPr marL="342900" indent="-342900">
              <a:buFontTx/>
              <a:buAutoNum type="arabicPeriod"/>
            </a:pP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Scheduling Algorithm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5652120" y="4726885"/>
            <a:ext cx="3312368" cy="64633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</a:p>
          <a:p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Combination/Accuracy/Energy</a:t>
            </a:r>
          </a:p>
        </p:txBody>
      </p:sp>
      <p:sp>
        <p:nvSpPr>
          <p:cNvPr id="30" name="矩形 29"/>
          <p:cNvSpPr/>
          <p:nvPr/>
        </p:nvSpPr>
        <p:spPr>
          <a:xfrm>
            <a:off x="2979412" y="2492896"/>
            <a:ext cx="2232248" cy="85856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419872" y="5475575"/>
            <a:ext cx="57241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*Coordinated and efficient sensor </a:t>
            </a:r>
            <a:r>
              <a:rPr lang="en-US" altLang="zh-TW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usage !</a:t>
            </a:r>
            <a:r>
              <a:rPr lang="en-US" altLang="zh-TW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*Avoid redundant energy </a:t>
            </a:r>
            <a:r>
              <a:rPr lang="en-US" altLang="zh-TW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waste !   </a:t>
            </a:r>
            <a:endParaRPr lang="en-US" altLang="zh-TW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011368" y="709788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Joint with C. Lin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6FD2-BC79-4CD0-B681-F55072748AB3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8" name="流程圖: 人工作業 7"/>
          <p:cNvSpPr/>
          <p:nvPr/>
        </p:nvSpPr>
        <p:spPr>
          <a:xfrm>
            <a:off x="7977236" y="3594970"/>
            <a:ext cx="954874" cy="531754"/>
          </a:xfrm>
          <a:prstGeom prst="flowChartManualOperati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流程圖: 人工作業 35"/>
          <p:cNvSpPr/>
          <p:nvPr/>
        </p:nvSpPr>
        <p:spPr>
          <a:xfrm>
            <a:off x="8112915" y="3982124"/>
            <a:ext cx="707557" cy="310972"/>
          </a:xfrm>
          <a:prstGeom prst="flowChartManualOperati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下箭號 8"/>
          <p:cNvSpPr/>
          <p:nvPr/>
        </p:nvSpPr>
        <p:spPr>
          <a:xfrm>
            <a:off x="8172674" y="4074461"/>
            <a:ext cx="588038" cy="43204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圓角矩形 2"/>
          <p:cNvSpPr/>
          <p:nvPr/>
        </p:nvSpPr>
        <p:spPr>
          <a:xfrm>
            <a:off x="7956376" y="3969060"/>
            <a:ext cx="936104" cy="18002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/>
              <a:t>Infer </a:t>
            </a:r>
            <a:r>
              <a:rPr lang="en-US" altLang="zh-TW" sz="1400" dirty="0" err="1" smtClean="0"/>
              <a:t>Algo</a:t>
            </a:r>
            <a:endParaRPr lang="zh-TW" altLang="en-US" sz="1400" dirty="0"/>
          </a:p>
        </p:txBody>
      </p:sp>
      <p:sp>
        <p:nvSpPr>
          <p:cNvPr id="31" name="圓角矩形 30"/>
          <p:cNvSpPr/>
          <p:nvPr/>
        </p:nvSpPr>
        <p:spPr>
          <a:xfrm>
            <a:off x="7802459" y="3683702"/>
            <a:ext cx="1191311" cy="1800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rgbClr val="0070C0"/>
                </a:solidFill>
              </a:rPr>
              <a:t>Sensory Data</a:t>
            </a:r>
            <a:endParaRPr lang="zh-TW" altLang="en-US" sz="1400" dirty="0">
              <a:solidFill>
                <a:srgbClr val="0070C0"/>
              </a:solidFill>
            </a:endParaRPr>
          </a:p>
        </p:txBody>
      </p:sp>
      <p:sp>
        <p:nvSpPr>
          <p:cNvPr id="33" name="圓角矩形 32"/>
          <p:cNvSpPr/>
          <p:nvPr/>
        </p:nvSpPr>
        <p:spPr>
          <a:xfrm>
            <a:off x="7956376" y="4275994"/>
            <a:ext cx="936104" cy="1800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rgbClr val="C00000"/>
                </a:solidFill>
              </a:rPr>
              <a:t>Context</a:t>
            </a:r>
            <a:endParaRPr lang="zh-TW" alt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原創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37770</TotalTime>
  <Words>2286</Words>
  <Application>Microsoft Office PowerPoint</Application>
  <PresentationFormat>如螢幕大小 (4:3)</PresentationFormat>
  <Paragraphs>490</Paragraphs>
  <Slides>49</Slides>
  <Notes>33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49</vt:i4>
      </vt:variant>
    </vt:vector>
  </HeadingPairs>
  <TitlesOfParts>
    <vt:vector size="50" baseType="lpstr">
      <vt:lpstr>原創</vt:lpstr>
      <vt:lpstr>Optimizing Mobile Middleware for Coordinated Sensor Activations</vt:lpstr>
      <vt:lpstr>Motivation</vt:lpstr>
      <vt:lpstr>Introduction</vt:lpstr>
      <vt:lpstr>Contributions</vt:lpstr>
      <vt:lpstr>Previous work </vt:lpstr>
      <vt:lpstr>System Overview</vt:lpstr>
      <vt:lpstr>System Architecture </vt:lpstr>
      <vt:lpstr>System Model</vt:lpstr>
      <vt:lpstr>System Architecture </vt:lpstr>
      <vt:lpstr>Scheduling Problem</vt:lpstr>
      <vt:lpstr>Problem Formulation</vt:lpstr>
      <vt:lpstr>Problem Formulation</vt:lpstr>
      <vt:lpstr>Proposed Scheduling Algorithms</vt:lpstr>
      <vt:lpstr>Efficient Energy Minimization Algorithm (EEMA)</vt:lpstr>
      <vt:lpstr>Efficient Accuracy Maximization Algorithm (EAMA)</vt:lpstr>
      <vt:lpstr>Heterogeneous Frequencies/Sampling Rates</vt:lpstr>
      <vt:lpstr>Simulation</vt:lpstr>
      <vt:lpstr>Data Collection</vt:lpstr>
      <vt:lpstr>Parameter</vt:lpstr>
      <vt:lpstr>Energy Saving in EM</vt:lpstr>
      <vt:lpstr>Improvement of Accuracy in EM</vt:lpstr>
      <vt:lpstr>Accuracy Improvement in AM</vt:lpstr>
      <vt:lpstr>Energy Saving with Variant No. Contexts/Combinations in EM</vt:lpstr>
      <vt:lpstr>Accuracy Improvement  with Variant No. Contexts/Combinations in AM</vt:lpstr>
      <vt:lpstr>Energy Saving with Heterogeneous Frequencies/Sampling Rates</vt:lpstr>
      <vt:lpstr>Implementation</vt:lpstr>
      <vt:lpstr>Benefit of Variant Scheduling Window Sizes</vt:lpstr>
      <vt:lpstr>Benefit of  Running Time with Variant No. Contexts/Combinations</vt:lpstr>
      <vt:lpstr>Sensor Scheduling for Multiple Devices</vt:lpstr>
      <vt:lpstr>Crowdsensing System   </vt:lpstr>
      <vt:lpstr>Crowdsensing System Overview</vt:lpstr>
      <vt:lpstr>Task Assignment Problem</vt:lpstr>
      <vt:lpstr>Problem Formulation (1/2)</vt:lpstr>
      <vt:lpstr>Problem Formulation (2/2)</vt:lpstr>
      <vt:lpstr>Efficient Task Assignment Algorithm (ETA)</vt:lpstr>
      <vt:lpstr>Simulation</vt:lpstr>
      <vt:lpstr>Optimization Gap in Carbon Footprints  between ETA and OPT</vt:lpstr>
      <vt:lpstr>Improve Completed Task Ratio by ETA </vt:lpstr>
      <vt:lpstr>Save Carbon Footprints by ETA</vt:lpstr>
      <vt:lpstr>Improve Completed Task Ratio by ETA</vt:lpstr>
      <vt:lpstr>Improve Responding Time by ETA</vt:lpstr>
      <vt:lpstr>Conclusions</vt:lpstr>
      <vt:lpstr>Backup</vt:lpstr>
      <vt:lpstr>Energy Saving with Variant α in EM</vt:lpstr>
      <vt:lpstr>Accuracy Improvement with Variant E in AM</vt:lpstr>
      <vt:lpstr>Energy Budget in AM </vt:lpstr>
      <vt:lpstr>Variant Energy Budget in AM </vt:lpstr>
      <vt:lpstr>Data Collection</vt:lpstr>
      <vt:lpstr>Improvement Completed Task Ratio by ETA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Coordinately Optimize Sensor Management for Context-Aware Mobile Applications</dc:title>
  <dc:creator>small</dc:creator>
  <cp:lastModifiedBy>small</cp:lastModifiedBy>
  <cp:revision>295</cp:revision>
  <cp:lastPrinted>2014-06-13T05:45:05Z</cp:lastPrinted>
  <dcterms:created xsi:type="dcterms:W3CDTF">2014-04-20T08:30:45Z</dcterms:created>
  <dcterms:modified xsi:type="dcterms:W3CDTF">2014-06-16T02:39:01Z</dcterms:modified>
</cp:coreProperties>
</file>