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4"/>
  </p:notesMasterIdLst>
  <p:sldIdLst>
    <p:sldId id="313" r:id="rId2"/>
    <p:sldId id="315" r:id="rId3"/>
    <p:sldId id="353" r:id="rId4"/>
    <p:sldId id="352" r:id="rId5"/>
    <p:sldId id="316" r:id="rId6"/>
    <p:sldId id="317" r:id="rId7"/>
    <p:sldId id="380" r:id="rId8"/>
    <p:sldId id="382" r:id="rId9"/>
    <p:sldId id="367" r:id="rId10"/>
    <p:sldId id="383" r:id="rId11"/>
    <p:sldId id="319" r:id="rId12"/>
    <p:sldId id="387" r:id="rId13"/>
    <p:sldId id="401" r:id="rId14"/>
    <p:sldId id="321" r:id="rId15"/>
    <p:sldId id="402" r:id="rId16"/>
    <p:sldId id="359" r:id="rId17"/>
    <p:sldId id="331" r:id="rId18"/>
    <p:sldId id="332" r:id="rId19"/>
    <p:sldId id="334" r:id="rId20"/>
    <p:sldId id="411" r:id="rId21"/>
    <p:sldId id="430" r:id="rId22"/>
    <p:sldId id="404" r:id="rId23"/>
    <p:sldId id="394" r:id="rId24"/>
    <p:sldId id="395" r:id="rId25"/>
    <p:sldId id="396" r:id="rId26"/>
    <p:sldId id="408" r:id="rId27"/>
    <p:sldId id="405" r:id="rId28"/>
    <p:sldId id="337" r:id="rId29"/>
    <p:sldId id="343" r:id="rId30"/>
    <p:sldId id="346" r:id="rId31"/>
    <p:sldId id="351" r:id="rId32"/>
    <p:sldId id="345" r:id="rId33"/>
    <p:sldId id="423" r:id="rId34"/>
    <p:sldId id="349" r:id="rId35"/>
    <p:sldId id="348" r:id="rId36"/>
    <p:sldId id="406" r:id="rId37"/>
    <p:sldId id="340" r:id="rId38"/>
    <p:sldId id="424" r:id="rId39"/>
    <p:sldId id="414" r:id="rId40"/>
    <p:sldId id="422" r:id="rId41"/>
    <p:sldId id="384" r:id="rId42"/>
    <p:sldId id="385" r:id="rId43"/>
    <p:sldId id="386" r:id="rId44"/>
    <p:sldId id="410" r:id="rId45"/>
    <p:sldId id="412" r:id="rId46"/>
    <p:sldId id="409" r:id="rId47"/>
    <p:sldId id="413" r:id="rId48"/>
    <p:sldId id="421" r:id="rId49"/>
    <p:sldId id="431" r:id="rId50"/>
    <p:sldId id="381" r:id="rId51"/>
    <p:sldId id="318" r:id="rId52"/>
    <p:sldId id="425" r:id="rId53"/>
    <p:sldId id="429" r:id="rId54"/>
    <p:sldId id="427" r:id="rId55"/>
    <p:sldId id="428" r:id="rId56"/>
    <p:sldId id="426" r:id="rId57"/>
    <p:sldId id="418" r:id="rId58"/>
    <p:sldId id="407" r:id="rId59"/>
    <p:sldId id="416" r:id="rId60"/>
    <p:sldId id="350" r:id="rId61"/>
    <p:sldId id="420" r:id="rId62"/>
    <p:sldId id="419" r:id="rId6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73" autoAdjust="0"/>
    <p:restoredTop sz="76178" autoAdjust="0"/>
  </p:normalViewPr>
  <p:slideViewPr>
    <p:cSldViewPr snapToGrid="0">
      <p:cViewPr>
        <p:scale>
          <a:sx n="100" d="100"/>
          <a:sy n="100" d="100"/>
        </p:scale>
        <p:origin x="76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70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>
        <p:scale>
          <a:sx n="130" d="100"/>
          <a:sy n="130" d="100"/>
        </p:scale>
        <p:origin x="2328" y="-11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27F6A-6E51-43D3-8076-B7C6223CC33E}" type="datetimeFigureOut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6830F-E8D5-460D-A557-01F00CE1AF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508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1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278038" y="5037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18150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9846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625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7907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8302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81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8504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6819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931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4420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3890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8247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0434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2880" lvl="1" algn="l">
              <a:spcBef>
                <a:spcPts val="1200"/>
              </a:spcBef>
              <a:spcAft>
                <a:spcPts val="0"/>
              </a:spcAft>
            </a:pP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850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00821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336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375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010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0466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9454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61535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sz="1320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6250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295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36EC3-2977-41B2-928E-EE089AD54A6C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62200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4968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36EC3-2977-41B2-928E-EE089AD54A6C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68312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88455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00834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36EC3-2977-41B2-928E-EE089AD54A6C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37695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28628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73988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6841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6671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1503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05434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7575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69239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27120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95993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8282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3601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32490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61524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050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81575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86639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61466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94296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10780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0241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85331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33184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24368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4130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36EC3-2977-41B2-928E-EE089AD54A6C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8912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28352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5153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026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3200" dirty="0">
              <a:latin typeface="Wawati TC" charset="-120"/>
              <a:ea typeface="Wawati TC" charset="-120"/>
              <a:cs typeface="Wawati TC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120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3242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6830F-E8D5-460D-A557-01F00CE1AFE7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2835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4282763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47522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600" b="1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B5D5-F588-41D9-BE7E-EF7926F9D776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51C6990C-3996-4BD3-AD82-648E1E1318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724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6913-DC0D-428F-9125-74C090E23E2D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19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75FD-7334-4522-8213-B05F1BEF78FD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133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132" y="60089"/>
            <a:ext cx="7772400" cy="160934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132" y="1669433"/>
            <a:ext cx="7772400" cy="405079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Rectangle 6"/>
          <p:cNvSpPr/>
          <p:nvPr userDrawn="1"/>
        </p:nvSpPr>
        <p:spPr>
          <a:xfrm>
            <a:off x="0" y="1461406"/>
            <a:ext cx="114300" cy="539659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320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/>
          <a:p>
            <a:fld id="{389E9E18-740F-4358-A573-7F181CFBF720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6272785"/>
            <a:ext cx="4745736" cy="365125"/>
          </a:xfrm>
        </p:spPr>
        <p:txBody>
          <a:bodyPr/>
          <a:lstStyle/>
          <a:p>
            <a:endParaRPr lang="zh-TW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51C6990C-3996-4BD3-AD82-648E1E1318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7017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BF8D-6E62-41F5-9495-C8902664C39A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5577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F469-63FA-442D-A2CD-3C33D313BF22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463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6D7F-B088-4826-B209-7AD022ED97C2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887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819C6-F41D-41ED-B379-A1A1E77ECC33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1834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D39A-FB4C-4576-B004-29DA72899B35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20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437A3699-9E35-4CEE-ACB6-1668FEB76923}" type="datetime1">
              <a:rPr lang="zh-TW" altLang="en-US" smtClean="0"/>
              <a:t>2016/1/27</a:t>
            </a:fld>
            <a:endParaRPr lang="zh-TW" alt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1722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D2DB7838-DE21-4C58-B08C-646164BE578A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j-lt"/>
              </a:defRPr>
            </a:lvl1pPr>
          </a:lstStyle>
          <a:p>
            <a:fld id="{51C6990C-3996-4BD3-AD82-648E1E1318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979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27.png"/><Relationship Id="rId7" Type="http://schemas.openxmlformats.org/officeDocument/2006/relationships/image" Target="../media/image11.png"/><Relationship Id="rId8" Type="http://schemas.openxmlformats.org/officeDocument/2006/relationships/image" Target="../media/image10.png"/><Relationship Id="rId9" Type="http://schemas.openxmlformats.org/officeDocument/2006/relationships/image" Target="../media/image18.png"/><Relationship Id="rId10" Type="http://schemas.openxmlformats.org/officeDocument/2006/relationships/image" Target="../media/image20.png"/><Relationship Id="rId11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4" Type="http://schemas.openxmlformats.org/officeDocument/2006/relationships/image" Target="../media/image29.png"/><Relationship Id="rId5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trace.eas.asu.ed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hyperlink" Target="http://www.cisco.com/c/en/us/solutions/collateral/service-provider/visual-networking-index-vni/white_paper_c11-520862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openflow.org/documents/OpenFlow_2011.pps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27.png"/><Relationship Id="rId7" Type="http://schemas.openxmlformats.org/officeDocument/2006/relationships/image" Target="../media/image11.png"/><Relationship Id="rId8" Type="http://schemas.openxmlformats.org/officeDocument/2006/relationships/image" Target="../media/image10.png"/><Relationship Id="rId9" Type="http://schemas.openxmlformats.org/officeDocument/2006/relationships/image" Target="../media/image18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hyperlink" Target="https://www.opennetworking.org/images/stories/downloads/sdn-resources/white-papers/wp-sdn-newnorm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70.png"/><Relationship Id="rId5" Type="http://schemas.openxmlformats.org/officeDocument/2006/relationships/image" Target="../media/image71.tiff"/><Relationship Id="rId6" Type="http://schemas.openxmlformats.org/officeDocument/2006/relationships/image" Target="../media/image7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3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3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3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4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opennetsummit.org/archives/apr12/hoelzle-tue-openflow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opennetsummit.org/archives/apr12/hoelzle-tue-openflow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658862" cy="3035808"/>
          </a:xfrm>
        </p:spPr>
        <p:txBody>
          <a:bodyPr/>
          <a:lstStyle/>
          <a:p>
            <a:pPr algn="ctr"/>
            <a:r>
              <a:rPr lang="en-US" altLang="zh-TW" sz="4400" dirty="0" smtClean="0"/>
              <a:t>A</a:t>
            </a:r>
            <a:r>
              <a:rPr lang="zh-TW" altLang="en-US" sz="4400" dirty="0" smtClean="0"/>
              <a:t> </a:t>
            </a:r>
            <a:r>
              <a:rPr lang="en-US" altLang="zh-TW" sz="4400" dirty="0" smtClean="0"/>
              <a:t>Load-Balanced Video Multicast Routing</a:t>
            </a:r>
            <a:r>
              <a:rPr lang="zh-TW" altLang="en-US" sz="4400" dirty="0" smtClean="0"/>
              <a:t> </a:t>
            </a:r>
            <a:r>
              <a:rPr lang="en-US" altLang="zh-TW" sz="4400" dirty="0" smtClean="0"/>
              <a:t>System in Software-Defined Networks</a:t>
            </a:r>
            <a:endParaRPr lang="zh-TW" altLang="en-US" sz="44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dirty="0" err="1" smtClean="0"/>
              <a:t>Meng</a:t>
            </a:r>
            <a:r>
              <a:rPr lang="en-US" altLang="zh-TW" dirty="0" smtClean="0"/>
              <a:t>-Wei Lee </a:t>
            </a:r>
            <a:r>
              <a:rPr lang="zh-TW" altLang="en-US" dirty="0" smtClean="0">
                <a:latin typeface="+mj-ea"/>
                <a:ea typeface="+mj-ea"/>
              </a:rPr>
              <a:t>李孟葳 </a:t>
            </a:r>
            <a:endParaRPr lang="en-US" altLang="zh-TW" dirty="0">
              <a:latin typeface="+mj-ea"/>
              <a:ea typeface="+mj-ea"/>
            </a:endParaRPr>
          </a:p>
          <a:p>
            <a:r>
              <a:rPr lang="en-US" altLang="zh-TW" dirty="0" smtClean="0"/>
              <a:t>2015/10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1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1E278-D996-4C8E-8C97-C67FB426B793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627620" y="10942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243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Related Work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5132" y="1669432"/>
            <a:ext cx="7772400" cy="4968477"/>
          </a:xfrm>
        </p:spPr>
        <p:txBody>
          <a:bodyPr>
            <a:normAutofit/>
          </a:bodyPr>
          <a:lstStyle/>
          <a:p>
            <a:r>
              <a:rPr lang="en-US" altLang="zh-TW" b="1" dirty="0" smtClean="0"/>
              <a:t>Multicast in SDNs</a:t>
            </a:r>
          </a:p>
          <a:p>
            <a:pPr marL="617220" lvl="1" indent="-342900">
              <a:buFont typeface="+mj-lt"/>
              <a:buAutoNum type="arabicPeriod"/>
            </a:pPr>
            <a:r>
              <a:rPr lang="en-US" altLang="zh-TW" dirty="0" smtClean="0"/>
              <a:t>[37] proposes a multi-party video conferencing system</a:t>
            </a:r>
          </a:p>
          <a:p>
            <a:pPr marL="617220" lvl="1" indent="-342900">
              <a:buFont typeface="+mj-lt"/>
              <a:buAutoNum type="arabicPeriod"/>
            </a:pPr>
            <a:r>
              <a:rPr lang="en-US" altLang="zh-TW" dirty="0" smtClean="0"/>
              <a:t>[20] focuses </a:t>
            </a:r>
            <a:r>
              <a:rPr lang="en-US" altLang="zh-TW" dirty="0"/>
              <a:t>on customizing the multicast services 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They only discuss </a:t>
            </a:r>
            <a:r>
              <a:rPr lang="en-US" altLang="zh-TW" dirty="0"/>
              <a:t>the performance of existing multicast routing </a:t>
            </a:r>
            <a:r>
              <a:rPr lang="en-US" altLang="zh-TW" dirty="0" smtClean="0"/>
              <a:t>algorithms</a:t>
            </a:r>
          </a:p>
          <a:p>
            <a:pPr lvl="1"/>
            <a:endParaRPr lang="en-US" altLang="zh-TW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dirty="0" smtClean="0"/>
              <a:t>We </a:t>
            </a:r>
            <a:r>
              <a:rPr lang="en-US" altLang="zh-TW" dirty="0"/>
              <a:t>design </a:t>
            </a:r>
            <a:r>
              <a:rPr lang="en-US" altLang="zh-TW" dirty="0" smtClean="0"/>
              <a:t>the </a:t>
            </a:r>
            <a:r>
              <a:rPr lang="en-US" altLang="zh-TW" b="1" dirty="0">
                <a:solidFill>
                  <a:srgbClr val="FF0000"/>
                </a:solidFill>
              </a:rPr>
              <a:t>centralized multicast routing </a:t>
            </a:r>
            <a:r>
              <a:rPr lang="en-US" altLang="zh-TW" b="1" dirty="0" smtClean="0">
                <a:solidFill>
                  <a:srgbClr val="FF0000"/>
                </a:solidFill>
              </a:rPr>
              <a:t>algorithms</a:t>
            </a:r>
            <a:r>
              <a:rPr lang="en-US" altLang="zh-TW" dirty="0" smtClean="0"/>
              <a:t>, which aims </a:t>
            </a:r>
            <a:r>
              <a:rPr lang="en-US" altLang="zh-TW" dirty="0"/>
              <a:t>to </a:t>
            </a:r>
            <a:r>
              <a:rPr lang="en-US" altLang="zh-TW" b="1" dirty="0">
                <a:solidFill>
                  <a:srgbClr val="FF0000"/>
                </a:solidFill>
              </a:rPr>
              <a:t>balance the </a:t>
            </a:r>
            <a:r>
              <a:rPr lang="en-US" altLang="zh-TW" b="1" dirty="0" smtClean="0">
                <a:solidFill>
                  <a:srgbClr val="FF0000"/>
                </a:solidFill>
              </a:rPr>
              <a:t>load </a:t>
            </a:r>
            <a:r>
              <a:rPr lang="en-US" altLang="zh-TW" dirty="0"/>
              <a:t>among the network </a:t>
            </a:r>
            <a:r>
              <a:rPr lang="en-US" altLang="zh-TW" dirty="0" smtClean="0"/>
              <a:t>links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dirty="0" smtClean="0"/>
              <a:t>Utilize </a:t>
            </a:r>
            <a:r>
              <a:rPr lang="en-US" altLang="zh-TW" b="1" dirty="0">
                <a:solidFill>
                  <a:srgbClr val="FF0000"/>
                </a:solidFill>
              </a:rPr>
              <a:t>Multiple Description Coding (MDC) </a:t>
            </a:r>
            <a:r>
              <a:rPr lang="en-US" altLang="zh-TW" dirty="0"/>
              <a:t>for </a:t>
            </a:r>
            <a:r>
              <a:rPr lang="en-US" altLang="zh-TW" b="1" dirty="0">
                <a:solidFill>
                  <a:srgbClr val="FF0000"/>
                </a:solidFill>
              </a:rPr>
              <a:t>robust multipath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/>
              <a:t>multicast routing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TW" dirty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00179" y="5318221"/>
            <a:ext cx="752142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[37] M</a:t>
            </a:r>
            <a:r>
              <a:rPr lang="en-US" altLang="zh-TW" sz="1200" dirty="0"/>
              <a:t>. Zhao, B. </a:t>
            </a:r>
            <a:r>
              <a:rPr lang="en-US" altLang="zh-TW" sz="1200" dirty="0" err="1"/>
              <a:t>Jia</a:t>
            </a:r>
            <a:r>
              <a:rPr lang="en-US" altLang="zh-TW" sz="1200" dirty="0"/>
              <a:t>, M. Wu, H. Yu, and Y. Xu., “Software defined network-enabled multicast for multi-party video conferencing systems,” </a:t>
            </a:r>
            <a:r>
              <a:rPr lang="en-US" altLang="zh-TW" sz="1200" i="1" dirty="0"/>
              <a:t>in Proc. of IEEE International Conference on Communications (ICC’14), </a:t>
            </a:r>
            <a:r>
              <a:rPr lang="en-US" altLang="zh-TW" sz="1200" dirty="0"/>
              <a:t>Sydney, Australia, June </a:t>
            </a:r>
            <a:r>
              <a:rPr lang="en-US" altLang="zh-TW" sz="1200" dirty="0" smtClean="0"/>
              <a:t>2014</a:t>
            </a:r>
          </a:p>
          <a:p>
            <a:endParaRPr lang="zh-TW" altLang="en-US" sz="1200" dirty="0" smtClean="0"/>
          </a:p>
          <a:p>
            <a:r>
              <a:rPr lang="en-US" altLang="zh-TW" sz="1200" dirty="0" smtClean="0"/>
              <a:t>[20] </a:t>
            </a:r>
            <a:r>
              <a:rPr lang="en-US" altLang="zh-TW" sz="1200" dirty="0"/>
              <a:t>S. Liao, X. Hong, C. Wu, B. Wang, and M. Jiang. “Prototype for customized multicast services in software defined networks,” In </a:t>
            </a:r>
            <a:r>
              <a:rPr lang="en-US" altLang="zh-TW" sz="1200" i="1" dirty="0"/>
              <a:t>Proc. of IEEE Software, Telecommunications and Computer Networks (SoftCOM’14), </a:t>
            </a:r>
            <a:r>
              <a:rPr lang="en-US" altLang="zh-TW" sz="1200" dirty="0"/>
              <a:t>Split, Croatian, September </a:t>
            </a:r>
            <a:r>
              <a:rPr lang="en-US" altLang="zh-TW" sz="1200" dirty="0" smtClean="0"/>
              <a:t>2014</a:t>
            </a:r>
            <a:endParaRPr lang="en-US" altLang="zh-TW" sz="1200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51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Multiple Description </a:t>
            </a:r>
            <a:r>
              <a:rPr lang="en-US" altLang="zh-TW" sz="4000" dirty="0" smtClean="0"/>
              <a:t>Coding (</a:t>
            </a:r>
            <a:r>
              <a:rPr lang="en-US" altLang="zh-TW" sz="4000" dirty="0"/>
              <a:t>MDC)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5132" y="1669433"/>
            <a:ext cx="7772400" cy="528858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TW" sz="2200" dirty="0" smtClean="0"/>
              <a:t>Separate </a:t>
            </a:r>
            <a:r>
              <a:rPr lang="en-US" altLang="zh-TW" sz="2200" dirty="0"/>
              <a:t>a </a:t>
            </a:r>
            <a:r>
              <a:rPr lang="en-US" altLang="zh-TW" sz="2200" dirty="0" smtClean="0"/>
              <a:t>frame </a:t>
            </a:r>
            <a:r>
              <a:rPr lang="en-US" altLang="zh-TW" sz="2200" dirty="0"/>
              <a:t>into several </a:t>
            </a:r>
            <a:r>
              <a:rPr lang="en-US" altLang="zh-TW" sz="2200" dirty="0" smtClean="0"/>
              <a:t>descriptors</a:t>
            </a:r>
            <a:endParaRPr lang="en-US" altLang="zh-TW" sz="2200" dirty="0"/>
          </a:p>
          <a:p>
            <a:pPr marL="457200" indent="-457200">
              <a:buFont typeface="+mj-lt"/>
              <a:buAutoNum type="arabicPeriod"/>
            </a:pPr>
            <a:r>
              <a:rPr lang="en-US" altLang="zh-TW" sz="2200" dirty="0"/>
              <a:t>Any subset of </a:t>
            </a:r>
            <a:r>
              <a:rPr lang="en-US" altLang="zh-TW" sz="2200" dirty="0" smtClean="0"/>
              <a:t>descriptors </a:t>
            </a:r>
            <a:r>
              <a:rPr lang="en-US" altLang="zh-TW" sz="2200" dirty="0"/>
              <a:t>can be decoded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200" dirty="0">
                <a:ea typeface="新細明體" panose="02020500000000000000" pitchFamily="18" charset="-120"/>
              </a:rPr>
              <a:t>Transmitted over separate channels</a:t>
            </a:r>
          </a:p>
          <a:p>
            <a:pPr>
              <a:buFont typeface="Wingdings" charset="2"/>
              <a:buChar char="Ø"/>
            </a:pPr>
            <a:r>
              <a:rPr lang="en-US" altLang="zh-TW" dirty="0">
                <a:solidFill>
                  <a:srgbClr val="FF0000"/>
                </a:solidFill>
              </a:rPr>
              <a:t>Provide </a:t>
            </a:r>
            <a:r>
              <a:rPr lang="en-US" altLang="zh-TW" b="1" dirty="0">
                <a:solidFill>
                  <a:srgbClr val="FF0000"/>
                </a:solidFill>
              </a:rPr>
              <a:t>error resilience </a:t>
            </a:r>
            <a:r>
              <a:rPr lang="en-US" altLang="zh-TW" dirty="0">
                <a:solidFill>
                  <a:srgbClr val="FF0000"/>
                </a:solidFill>
              </a:rPr>
              <a:t>to media </a:t>
            </a:r>
            <a:r>
              <a:rPr lang="en-US" altLang="zh-TW" dirty="0" smtClean="0">
                <a:solidFill>
                  <a:srgbClr val="FF0000"/>
                </a:solidFill>
              </a:rPr>
              <a:t>streams</a:t>
            </a:r>
          </a:p>
          <a:p>
            <a:pPr>
              <a:buFont typeface="Wingdings" charset="2"/>
              <a:buChar char="Ø"/>
            </a:pPr>
            <a:endParaRPr lang="en-US" altLang="zh-TW" dirty="0"/>
          </a:p>
          <a:p>
            <a:pPr>
              <a:buFont typeface="Wingdings" charset="2"/>
              <a:buChar char="Ø"/>
            </a:pPr>
            <a:endParaRPr lang="en-US" altLang="zh-TW" dirty="0" smtClean="0"/>
          </a:p>
          <a:p>
            <a:pPr>
              <a:buFont typeface="Wingdings" charset="2"/>
              <a:buChar char="Ø"/>
            </a:pPr>
            <a:endParaRPr lang="en-US" altLang="zh-TW" dirty="0"/>
          </a:p>
          <a:p>
            <a:pPr>
              <a:buFont typeface="Wingdings" charset="2"/>
              <a:buChar char="Ø"/>
            </a:pPr>
            <a:endParaRPr lang="en-US" altLang="zh-TW" dirty="0" smtClean="0"/>
          </a:p>
          <a:p>
            <a:pPr>
              <a:buFont typeface="Wingdings" charset="2"/>
              <a:buChar char="Ø"/>
            </a:pPr>
            <a:endParaRPr lang="en-US" altLang="zh-TW" dirty="0"/>
          </a:p>
          <a:p>
            <a:pPr>
              <a:buFont typeface="Wingdings" charset="2"/>
              <a:buChar char="Ø"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11</a:t>
            </a:fld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863307" y="3632639"/>
            <a:ext cx="9061085" cy="2259160"/>
            <a:chOff x="876712" y="3632986"/>
            <a:chExt cx="9061085" cy="2259160"/>
          </a:xfrm>
        </p:grpSpPr>
        <p:grpSp>
          <p:nvGrpSpPr>
            <p:cNvPr id="5" name="群組 4"/>
            <p:cNvGrpSpPr/>
            <p:nvPr/>
          </p:nvGrpSpPr>
          <p:grpSpPr>
            <a:xfrm>
              <a:off x="876712" y="3632986"/>
              <a:ext cx="9061085" cy="1953542"/>
              <a:chOff x="1363299" y="3456348"/>
              <a:chExt cx="9061085" cy="1953542"/>
            </a:xfrm>
          </p:grpSpPr>
          <p:pic>
            <p:nvPicPr>
              <p:cNvPr id="6" name="Picture 2" descr="http://www.sipl.technion.ac.il/new/Teaching/Projects/kassnet/html/example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4" t="3203" r="73473" b="42340"/>
              <a:stretch/>
            </p:blipFill>
            <p:spPr bwMode="auto">
              <a:xfrm>
                <a:off x="1363299" y="3528356"/>
                <a:ext cx="1571475" cy="15444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http://www.sipl.technion.ac.il/new/Teaching/Projects/kassnet/html/example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186" b="44344"/>
              <a:stretch/>
            </p:blipFill>
            <p:spPr bwMode="auto">
              <a:xfrm>
                <a:off x="3236240" y="3456348"/>
                <a:ext cx="1973913" cy="1559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矩形 7"/>
              <p:cNvSpPr/>
              <p:nvPr/>
            </p:nvSpPr>
            <p:spPr>
              <a:xfrm>
                <a:off x="3115184" y="3502161"/>
                <a:ext cx="170484" cy="16638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文字方塊 8"/>
              <p:cNvSpPr txBox="1"/>
              <p:nvPr/>
            </p:nvSpPr>
            <p:spPr>
              <a:xfrm>
                <a:off x="5061324" y="3857033"/>
                <a:ext cx="536306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 smtClean="0"/>
                  <a:t>An image transmitted in 4 descriptors by MDC</a:t>
                </a:r>
              </a:p>
              <a:p>
                <a:r>
                  <a:rPr lang="en-US" altLang="zh-TW" sz="1400" dirty="0" smtClean="0"/>
                  <a:t>(a) 4 descriptors received</a:t>
                </a:r>
              </a:p>
              <a:p>
                <a:r>
                  <a:rPr lang="en-US" altLang="zh-TW" sz="1400" dirty="0" smtClean="0"/>
                  <a:t>(b) Descriptor #3 is lost</a:t>
                </a:r>
              </a:p>
              <a:p>
                <a:r>
                  <a:rPr lang="en-US" altLang="zh-TW" sz="1400" dirty="0" smtClean="0"/>
                  <a:t>Quality </a:t>
                </a:r>
                <a:r>
                  <a:rPr lang="en-US" altLang="zh-TW" sz="1400" dirty="0"/>
                  <a:t>improves while more </a:t>
                </a:r>
                <a:r>
                  <a:rPr lang="en-US" altLang="zh-TW" sz="1400" dirty="0" smtClean="0"/>
                  <a:t>descriptors received</a:t>
                </a:r>
                <a:endParaRPr lang="zh-TW" altLang="en-US" sz="1400" dirty="0"/>
              </a:p>
            </p:txBody>
          </p:sp>
          <p:sp>
            <p:nvSpPr>
              <p:cNvPr id="10" name="文字方塊 9"/>
              <p:cNvSpPr txBox="1"/>
              <p:nvPr/>
            </p:nvSpPr>
            <p:spPr>
              <a:xfrm>
                <a:off x="1943984" y="5040558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/>
                  <a:t>(a)</a:t>
                </a:r>
                <a:endParaRPr lang="zh-TW" altLang="en-US" dirty="0"/>
              </a:p>
            </p:txBody>
          </p:sp>
          <p:sp>
            <p:nvSpPr>
              <p:cNvPr id="11" name="文字方塊 10"/>
              <p:cNvSpPr txBox="1"/>
              <p:nvPr/>
            </p:nvSpPr>
            <p:spPr>
              <a:xfrm>
                <a:off x="3901706" y="5040558"/>
                <a:ext cx="44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/>
                  <a:t>(b)</a:t>
                </a:r>
                <a:endParaRPr lang="zh-TW" altLang="en-US" dirty="0"/>
              </a:p>
            </p:txBody>
          </p:sp>
        </p:grpSp>
        <p:sp>
          <p:nvSpPr>
            <p:cNvPr id="12" name="文字方塊 11"/>
            <p:cNvSpPr txBox="1"/>
            <p:nvPr/>
          </p:nvSpPr>
          <p:spPr>
            <a:xfrm>
              <a:off x="876712" y="5615147"/>
              <a:ext cx="45355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altLang="zh-TW" sz="1200" dirty="0"/>
                <a:t>BARNETT, Eran; KASPI, Yoni. Multiple Description Image Coding. 2005.</a:t>
              </a:r>
              <a:endParaRPr lang="zh-TW" altLang="en-US" sz="1200" dirty="0"/>
            </a:p>
          </p:txBody>
        </p:sp>
      </p:grpSp>
      <p:sp>
        <p:nvSpPr>
          <p:cNvPr id="13" name="日期版面配置區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ACFA-D0DB-4721-8568-54B3BF920A90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8872538" y="34004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033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Design Objectives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Multipath multicast routing </a:t>
            </a:r>
            <a:r>
              <a:rPr lang="en-US" altLang="zh-TW" sz="2400" dirty="0" smtClean="0"/>
              <a:t>system </a:t>
            </a:r>
            <a:r>
              <a:rPr lang="en-US" altLang="zh-TW" sz="2400" dirty="0"/>
              <a:t>in </a:t>
            </a:r>
            <a:r>
              <a:rPr lang="en-US" altLang="zh-TW" sz="2400" dirty="0" smtClean="0"/>
              <a:t>SDNs</a:t>
            </a:r>
          </a:p>
          <a:p>
            <a:pPr lvl="1"/>
            <a:r>
              <a:rPr lang="en-US" altLang="zh-TW" sz="2200" dirty="0" smtClean="0"/>
              <a:t>Robustness</a:t>
            </a:r>
          </a:p>
          <a:p>
            <a:pPr lvl="1"/>
            <a:r>
              <a:rPr lang="en-US" altLang="zh-TW" sz="2200" dirty="0" smtClean="0"/>
              <a:t>Load Balancing</a:t>
            </a:r>
          </a:p>
          <a:p>
            <a:pPr lvl="1"/>
            <a:r>
              <a:rPr lang="en-US" altLang="zh-TW" sz="2200" dirty="0" smtClean="0"/>
              <a:t>Adaptation</a:t>
            </a:r>
          </a:p>
          <a:p>
            <a:pPr lvl="1"/>
            <a:r>
              <a:rPr lang="en-US" altLang="zh-TW" sz="2200" dirty="0" smtClean="0"/>
              <a:t>Reliability</a:t>
            </a:r>
          </a:p>
          <a:p>
            <a:pPr lvl="1"/>
            <a:r>
              <a:rPr lang="en-US" altLang="zh-TW" sz="2200" dirty="0"/>
              <a:t>SDN Compatible</a:t>
            </a:r>
          </a:p>
          <a:p>
            <a:pPr lvl="1"/>
            <a:endParaRPr lang="en-US" altLang="zh-TW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37F4-EFF3-4B86-A1FA-5452CB213571}" type="datetime1">
              <a:rPr lang="zh-TW" altLang="en-US" smtClean="0"/>
              <a:t>2016/1/27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36" y="4655215"/>
            <a:ext cx="1324327" cy="132432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r="33900"/>
          <a:stretch/>
        </p:blipFill>
        <p:spPr>
          <a:xfrm>
            <a:off x="572747" y="4655215"/>
            <a:ext cx="1438835" cy="136915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08" y="4475554"/>
            <a:ext cx="1659024" cy="168364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08" y="4467613"/>
            <a:ext cx="1836166" cy="174435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458" y="4656982"/>
            <a:ext cx="1373632" cy="136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6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Motivation</a:t>
            </a:r>
            <a:endParaRPr lang="en-US" altLang="zh-TW" b="1" dirty="0" smtClean="0"/>
          </a:p>
          <a:p>
            <a:r>
              <a:rPr lang="en-US" altLang="zh-TW" b="1" dirty="0" smtClean="0"/>
              <a:t>System Overview </a:t>
            </a: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Problem Formulations &amp; Proposed Solutions</a:t>
            </a:r>
          </a:p>
          <a:p>
            <a:r>
              <a:rPr lang="en-US" altLang="zh-TW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Testbed</a:t>
            </a:r>
            <a:endParaRPr lang="en-US" altLang="zh-TW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Experiments in </a:t>
            </a:r>
            <a:r>
              <a:rPr lang="en-US" altLang="zh-TW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Mininet</a:t>
            </a:r>
            <a:endParaRPr lang="en-US" altLang="zh-TW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EFA6D-C7A2-4A9F-831D-CA4740F31612}" type="datetime1">
              <a:rPr lang="zh-TW" altLang="en-US" smtClean="0"/>
              <a:t>2016/1/27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53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5132" y="60089"/>
            <a:ext cx="7772400" cy="1173047"/>
          </a:xfrm>
        </p:spPr>
        <p:txBody>
          <a:bodyPr/>
          <a:lstStyle/>
          <a:p>
            <a:r>
              <a:rPr lang="en-US" altLang="zh-TW" dirty="0" smtClean="0"/>
              <a:t>System Overview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14</a:t>
            </a:fld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195794" y="3405443"/>
            <a:ext cx="6109741" cy="3162939"/>
            <a:chOff x="1407140" y="3218584"/>
            <a:chExt cx="6109741" cy="3162939"/>
          </a:xfrm>
        </p:grpSpPr>
        <p:pic>
          <p:nvPicPr>
            <p:cNvPr id="6" name="Picture 8" descr="http://www.compositiontoday.com/admin/rt3/ckfinder/userfiles/images/cloud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942" y="3910927"/>
              <a:ext cx="3168352" cy="238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直線接點 6"/>
            <p:cNvCxnSpPr/>
            <p:nvPr/>
          </p:nvCxnSpPr>
          <p:spPr>
            <a:xfrm>
              <a:off x="4521249" y="4391373"/>
              <a:ext cx="373187" cy="6747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/>
          </p:nvCxnSpPr>
          <p:spPr>
            <a:xfrm flipH="1">
              <a:off x="4062485" y="5150777"/>
              <a:ext cx="1002440" cy="4226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flipV="1">
              <a:off x="4522776" y="4213001"/>
              <a:ext cx="943124" cy="2199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4969624" y="5104340"/>
              <a:ext cx="1144348" cy="398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>
              <a:off x="4125272" y="5676714"/>
              <a:ext cx="1404246" cy="3422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>
              <a:off x="3504239" y="4946131"/>
              <a:ext cx="512043" cy="6891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3372187" y="4852312"/>
              <a:ext cx="1506170" cy="2520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flipV="1">
              <a:off x="3542866" y="4490944"/>
              <a:ext cx="691231" cy="3367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>
              <a:stCxn id="25" idx="3"/>
            </p:cNvCxnSpPr>
            <p:nvPr/>
          </p:nvCxnSpPr>
          <p:spPr>
            <a:xfrm>
              <a:off x="2510844" y="4857347"/>
              <a:ext cx="861343" cy="318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00380" y="3671393"/>
              <a:ext cx="784699" cy="784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05294" y="4610781"/>
              <a:ext cx="910714" cy="910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文字方塊 17"/>
            <p:cNvSpPr txBox="1"/>
            <p:nvPr/>
          </p:nvSpPr>
          <p:spPr>
            <a:xfrm>
              <a:off x="6085079" y="5386994"/>
              <a:ext cx="14318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Client</a:t>
              </a:r>
            </a:p>
            <a:p>
              <a:r>
                <a:rPr lang="en-US" altLang="zh-TW" dirty="0" smtClean="0"/>
                <a:t>Computers</a:t>
              </a:r>
              <a:endParaRPr lang="zh-TW" altLang="en-US" dirty="0"/>
            </a:p>
          </p:txBody>
        </p: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536" y="4718624"/>
              <a:ext cx="711607" cy="472551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365" y="5414323"/>
              <a:ext cx="711607" cy="472551"/>
            </a:xfrm>
            <a:prstGeom prst="rect">
              <a:avLst/>
            </a:prstGeom>
          </p:spPr>
        </p:pic>
        <p:cxnSp>
          <p:nvCxnSpPr>
            <p:cNvPr id="21" name="直線接點 20"/>
            <p:cNvCxnSpPr/>
            <p:nvPr/>
          </p:nvCxnSpPr>
          <p:spPr>
            <a:xfrm flipH="1">
              <a:off x="3339159" y="3845062"/>
              <a:ext cx="329310" cy="883188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>
            <a:xfrm>
              <a:off x="3655680" y="3860515"/>
              <a:ext cx="360602" cy="1532750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>
            <a:xfrm>
              <a:off x="3652018" y="3845062"/>
              <a:ext cx="651980" cy="518644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66205" y="5506919"/>
              <a:ext cx="657280" cy="657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78" y="4490944"/>
              <a:ext cx="858966" cy="732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文字方塊 25"/>
            <p:cNvSpPr txBox="1"/>
            <p:nvPr/>
          </p:nvSpPr>
          <p:spPr>
            <a:xfrm>
              <a:off x="1407140" y="5201526"/>
              <a:ext cx="14173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 smtClean="0"/>
                <a:t>Streaming </a:t>
              </a:r>
            </a:p>
            <a:p>
              <a:pPr algn="ctr"/>
              <a:r>
                <a:rPr lang="en-US" altLang="zh-TW" dirty="0" smtClean="0"/>
                <a:t>Server</a:t>
              </a:r>
              <a:endParaRPr lang="zh-TW" altLang="en-US" dirty="0"/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304" y="4258625"/>
              <a:ext cx="711607" cy="472551"/>
            </a:xfrm>
            <a:prstGeom prst="rect">
              <a:avLst/>
            </a:prstGeom>
          </p:spPr>
        </p:pic>
        <p:cxnSp>
          <p:nvCxnSpPr>
            <p:cNvPr id="28" name="直線接點 27"/>
            <p:cNvCxnSpPr/>
            <p:nvPr/>
          </p:nvCxnSpPr>
          <p:spPr>
            <a:xfrm>
              <a:off x="3668469" y="3845062"/>
              <a:ext cx="1082377" cy="1252512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490" y="4910294"/>
              <a:ext cx="711607" cy="472551"/>
            </a:xfrm>
            <a:prstGeom prst="rect">
              <a:avLst/>
            </a:prstGeom>
          </p:spPr>
        </p:pic>
        <p:pic>
          <p:nvPicPr>
            <p:cNvPr id="30" name="Picture 6" descr="C:\Users\Emily\Dropbox\HongKong\IWQoS\picture\newlogo5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557" y="5826161"/>
              <a:ext cx="1109643" cy="234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文字方塊 30"/>
            <p:cNvSpPr txBox="1"/>
            <p:nvPr/>
          </p:nvSpPr>
          <p:spPr>
            <a:xfrm>
              <a:off x="3392261" y="6012191"/>
              <a:ext cx="1005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Switches</a:t>
              </a:r>
              <a:endParaRPr lang="zh-TW" altLang="en-US" dirty="0"/>
            </a:p>
          </p:txBody>
        </p:sp>
        <p:grpSp>
          <p:nvGrpSpPr>
            <p:cNvPr id="34" name="群組 33"/>
            <p:cNvGrpSpPr/>
            <p:nvPr/>
          </p:nvGrpSpPr>
          <p:grpSpPr>
            <a:xfrm>
              <a:off x="1979876" y="3218584"/>
              <a:ext cx="1946484" cy="919730"/>
              <a:chOff x="1979876" y="3218584"/>
              <a:chExt cx="1946484" cy="919730"/>
            </a:xfrm>
          </p:grpSpPr>
          <p:pic>
            <p:nvPicPr>
              <p:cNvPr id="35" name="圖片 3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8768" y="3400722"/>
                <a:ext cx="737592" cy="737592"/>
              </a:xfrm>
              <a:prstGeom prst="rect">
                <a:avLst/>
              </a:prstGeom>
            </p:spPr>
          </p:pic>
          <p:pic>
            <p:nvPicPr>
              <p:cNvPr id="36" name="Picture 6" descr="C:\Users\Emily\Dropbox\HongKong\IWQoS\picture\newlogo5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1243" y="3218584"/>
                <a:ext cx="1109643" cy="234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文字方塊 36"/>
              <p:cNvSpPr txBox="1"/>
              <p:nvPr/>
            </p:nvSpPr>
            <p:spPr>
              <a:xfrm>
                <a:off x="1979876" y="3412841"/>
                <a:ext cx="1126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/>
                  <a:t>Controller</a:t>
                </a:r>
                <a:endParaRPr lang="zh-TW" altLang="en-US" dirty="0"/>
              </a:p>
            </p:txBody>
          </p:sp>
        </p:grpSp>
      </p:grpSp>
      <p:grpSp>
        <p:nvGrpSpPr>
          <p:cNvPr id="44" name="群組 43"/>
          <p:cNvGrpSpPr/>
          <p:nvPr/>
        </p:nvGrpSpPr>
        <p:grpSpPr>
          <a:xfrm>
            <a:off x="5690330" y="4325173"/>
            <a:ext cx="2475793" cy="823084"/>
            <a:chOff x="6488695" y="1417638"/>
            <a:chExt cx="2475793" cy="823084"/>
          </a:xfrm>
        </p:grpSpPr>
        <p:cxnSp>
          <p:nvCxnSpPr>
            <p:cNvPr id="46" name="直線接點 45"/>
            <p:cNvCxnSpPr/>
            <p:nvPr/>
          </p:nvCxnSpPr>
          <p:spPr>
            <a:xfrm>
              <a:off x="6488695" y="1599232"/>
              <a:ext cx="360040" cy="0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/>
            <p:cNvCxnSpPr/>
            <p:nvPr/>
          </p:nvCxnSpPr>
          <p:spPr>
            <a:xfrm>
              <a:off x="6488695" y="2042310"/>
              <a:ext cx="3600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字方塊 47"/>
            <p:cNvSpPr txBox="1"/>
            <p:nvPr/>
          </p:nvSpPr>
          <p:spPr>
            <a:xfrm>
              <a:off x="6955027" y="1417638"/>
              <a:ext cx="2009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OF Control Channel</a:t>
              </a:r>
              <a:endParaRPr lang="zh-TW" altLang="en-US" dirty="0"/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6948264" y="1871390"/>
              <a:ext cx="15377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IP-in-IP Tunnel</a:t>
              </a:r>
              <a:endParaRPr lang="zh-TW" altLang="en-US" dirty="0"/>
            </a:p>
          </p:txBody>
        </p:sp>
      </p:grpSp>
      <p:sp>
        <p:nvSpPr>
          <p:cNvPr id="51" name="日期版面配置區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C955-0050-4FDA-B7D0-07405497C63C}" type="datetime1">
              <a:rPr lang="zh-TW" altLang="en-US" smtClean="0"/>
              <a:t>2016/1/27</a:t>
            </a:fld>
            <a:endParaRPr lang="zh-TW" altLang="en-US" dirty="0"/>
          </a:p>
        </p:txBody>
      </p:sp>
      <p:grpSp>
        <p:nvGrpSpPr>
          <p:cNvPr id="60" name="群組 59"/>
          <p:cNvGrpSpPr/>
          <p:nvPr/>
        </p:nvGrpSpPr>
        <p:grpSpPr>
          <a:xfrm>
            <a:off x="360555" y="1403276"/>
            <a:ext cx="4127500" cy="2126765"/>
            <a:chOff x="360555" y="1403276"/>
            <a:chExt cx="4127500" cy="2126765"/>
          </a:xfrm>
        </p:grpSpPr>
        <p:sp>
          <p:nvSpPr>
            <p:cNvPr id="3" name="矩形 2"/>
            <p:cNvSpPr/>
            <p:nvPr/>
          </p:nvSpPr>
          <p:spPr>
            <a:xfrm>
              <a:off x="360555" y="1403276"/>
              <a:ext cx="4127500" cy="183262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8" name="向下箭號 67"/>
            <p:cNvSpPr/>
            <p:nvPr/>
          </p:nvSpPr>
          <p:spPr>
            <a:xfrm>
              <a:off x="2108329" y="3244572"/>
              <a:ext cx="368796" cy="285469"/>
            </a:xfrm>
            <a:prstGeom prst="down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0" name="矩形 69"/>
            <p:cNvSpPr/>
            <p:nvPr/>
          </p:nvSpPr>
          <p:spPr>
            <a:xfrm flipH="1">
              <a:off x="2214754" y="3221712"/>
              <a:ext cx="158210" cy="5676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6" name="矩形 75"/>
            <p:cNvSpPr/>
            <p:nvPr/>
          </p:nvSpPr>
          <p:spPr>
            <a:xfrm>
              <a:off x="2454991" y="2384425"/>
              <a:ext cx="1753737" cy="70236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accent4"/>
                  </a:solidFill>
                </a:rPr>
                <a:t>Multicast Management</a:t>
              </a:r>
              <a:endParaRPr kumimoji="1" lang="zh-TW" alt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490030" y="1538141"/>
              <a:ext cx="1753737" cy="70236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accent4"/>
                  </a:solidFill>
                </a:rPr>
                <a:t>Topology Monitor</a:t>
              </a:r>
              <a:endParaRPr kumimoji="1" lang="zh-TW" alt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484495" y="2387129"/>
              <a:ext cx="1753737" cy="70236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accent4"/>
                  </a:solidFill>
                </a:rPr>
                <a:t>ARP Proxy</a:t>
              </a:r>
              <a:endParaRPr kumimoji="1" lang="zh-TW" alt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2439963" y="1537263"/>
              <a:ext cx="1753737" cy="70236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accent4"/>
                  </a:solidFill>
                </a:rPr>
                <a:t>Forwarding Agent</a:t>
              </a:r>
              <a:endParaRPr kumimoji="1" lang="zh-TW" alt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1" name="群組 60"/>
          <p:cNvGrpSpPr/>
          <p:nvPr/>
        </p:nvGrpSpPr>
        <p:grpSpPr>
          <a:xfrm>
            <a:off x="5823459" y="1370758"/>
            <a:ext cx="2899917" cy="1850954"/>
            <a:chOff x="5823459" y="1370758"/>
            <a:chExt cx="2899917" cy="1850954"/>
          </a:xfrm>
        </p:grpSpPr>
        <p:sp>
          <p:nvSpPr>
            <p:cNvPr id="58" name="矩形 57"/>
            <p:cNvSpPr/>
            <p:nvPr/>
          </p:nvSpPr>
          <p:spPr>
            <a:xfrm>
              <a:off x="6045836" y="1370758"/>
              <a:ext cx="2455164" cy="185095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2" name="多重文件 51"/>
            <p:cNvSpPr/>
            <p:nvPr/>
          </p:nvSpPr>
          <p:spPr>
            <a:xfrm>
              <a:off x="6235197" y="2211769"/>
              <a:ext cx="2076440" cy="823297"/>
            </a:xfrm>
            <a:prstGeom prst="flowChartMultidocumen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accent1"/>
                  </a:solidFill>
                </a:rPr>
                <a:t>Algorithms</a:t>
              </a:r>
              <a:endParaRPr kumimoji="1" lang="zh-TW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5823459" y="1401964"/>
              <a:ext cx="28999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dirty="0" smtClean="0"/>
                <a:t>Multicast Routing </a:t>
              </a:r>
            </a:p>
            <a:p>
              <a:pPr algn="ctr"/>
              <a:r>
                <a:rPr kumimoji="1" lang="en-US" altLang="zh-TW" dirty="0" smtClean="0"/>
                <a:t>Application</a:t>
              </a:r>
              <a:endParaRPr kumimoji="1" lang="zh-TW" altLang="en-US" dirty="0"/>
            </a:p>
          </p:txBody>
        </p:sp>
      </p:grpSp>
      <p:grpSp>
        <p:nvGrpSpPr>
          <p:cNvPr id="64" name="群組 63"/>
          <p:cNvGrpSpPr/>
          <p:nvPr/>
        </p:nvGrpSpPr>
        <p:grpSpPr>
          <a:xfrm>
            <a:off x="4193700" y="2074794"/>
            <a:ext cx="1852137" cy="584775"/>
            <a:chOff x="4176046" y="1184841"/>
            <a:chExt cx="1852137" cy="584775"/>
          </a:xfrm>
        </p:grpSpPr>
        <p:cxnSp>
          <p:nvCxnSpPr>
            <p:cNvPr id="65" name="直線箭頭接點 64"/>
            <p:cNvCxnSpPr/>
            <p:nvPr/>
          </p:nvCxnSpPr>
          <p:spPr>
            <a:xfrm flipH="1">
              <a:off x="4176046" y="1727200"/>
              <a:ext cx="1852137" cy="6264"/>
            </a:xfrm>
            <a:prstGeom prst="straightConnector1">
              <a:avLst/>
            </a:prstGeom>
            <a:ln w="28575">
              <a:solidFill>
                <a:schemeClr val="accent6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字方塊 62"/>
            <p:cNvSpPr txBox="1"/>
            <p:nvPr/>
          </p:nvSpPr>
          <p:spPr>
            <a:xfrm>
              <a:off x="4619057" y="1184841"/>
              <a:ext cx="11913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TW" sz="1600" dirty="0" smtClean="0">
                  <a:solidFill>
                    <a:srgbClr val="FF0000"/>
                  </a:solidFill>
                </a:rPr>
                <a:t>Multicast </a:t>
              </a:r>
            </a:p>
            <a:p>
              <a:pPr algn="ctr"/>
              <a:r>
                <a:rPr kumimoji="1" lang="en-US" altLang="zh-TW" sz="1600" dirty="0" smtClean="0">
                  <a:solidFill>
                    <a:srgbClr val="FF0000"/>
                  </a:solidFill>
                </a:rPr>
                <a:t>Tree</a:t>
              </a:r>
              <a:endParaRPr kumimoji="1" lang="zh-TW" alt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6" name="群組 65"/>
          <p:cNvGrpSpPr/>
          <p:nvPr/>
        </p:nvGrpSpPr>
        <p:grpSpPr>
          <a:xfrm>
            <a:off x="4193700" y="2918535"/>
            <a:ext cx="1837108" cy="594836"/>
            <a:chOff x="4470401" y="2733139"/>
            <a:chExt cx="1837108" cy="594836"/>
          </a:xfrm>
        </p:grpSpPr>
        <p:cxnSp>
          <p:nvCxnSpPr>
            <p:cNvPr id="55" name="直線箭頭接點 54"/>
            <p:cNvCxnSpPr/>
            <p:nvPr/>
          </p:nvCxnSpPr>
          <p:spPr>
            <a:xfrm flipV="1">
              <a:off x="4470401" y="2733139"/>
              <a:ext cx="1837108" cy="10061"/>
            </a:xfrm>
            <a:prstGeom prst="straightConnector1">
              <a:avLst/>
            </a:prstGeom>
            <a:ln w="28575">
              <a:solidFill>
                <a:schemeClr val="accent6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文字方塊 72"/>
            <p:cNvSpPr txBox="1"/>
            <p:nvPr/>
          </p:nvSpPr>
          <p:spPr>
            <a:xfrm>
              <a:off x="4936123" y="2743200"/>
              <a:ext cx="11913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TW" sz="1600" dirty="0" smtClean="0">
                  <a:solidFill>
                    <a:srgbClr val="FF0000"/>
                  </a:solidFill>
                </a:rPr>
                <a:t>Multicast </a:t>
              </a:r>
            </a:p>
            <a:p>
              <a:pPr algn="ctr"/>
              <a:r>
                <a:rPr kumimoji="1" lang="en-US" altLang="zh-TW" sz="1600" dirty="0" smtClean="0">
                  <a:solidFill>
                    <a:srgbClr val="FF0000"/>
                  </a:solidFill>
                </a:rPr>
                <a:t>Request</a:t>
              </a:r>
              <a:endParaRPr kumimoji="1" lang="zh-TW" alt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297500" y="4936877"/>
            <a:ext cx="3531120" cy="1062102"/>
            <a:chOff x="1297500" y="4936877"/>
            <a:chExt cx="3531120" cy="1062102"/>
          </a:xfrm>
        </p:grpSpPr>
        <p:cxnSp>
          <p:nvCxnSpPr>
            <p:cNvPr id="59" name="直線單箭頭接點 21"/>
            <p:cNvCxnSpPr/>
            <p:nvPr/>
          </p:nvCxnSpPr>
          <p:spPr>
            <a:xfrm>
              <a:off x="1297500" y="4936877"/>
              <a:ext cx="601511" cy="33408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單箭頭接點 22"/>
            <p:cNvCxnSpPr/>
            <p:nvPr/>
          </p:nvCxnSpPr>
          <p:spPr>
            <a:xfrm>
              <a:off x="2540974" y="4982692"/>
              <a:ext cx="969260" cy="194749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單箭頭接點 23"/>
            <p:cNvCxnSpPr/>
            <p:nvPr/>
          </p:nvCxnSpPr>
          <p:spPr>
            <a:xfrm>
              <a:off x="3924517" y="5202730"/>
              <a:ext cx="904103" cy="41367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24"/>
            <p:cNvCxnSpPr/>
            <p:nvPr/>
          </p:nvCxnSpPr>
          <p:spPr>
            <a:xfrm>
              <a:off x="3100428" y="5778793"/>
              <a:ext cx="930357" cy="220186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25"/>
            <p:cNvCxnSpPr/>
            <p:nvPr/>
          </p:nvCxnSpPr>
          <p:spPr>
            <a:xfrm flipH="1">
              <a:off x="2975794" y="5401708"/>
              <a:ext cx="532290" cy="228569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圖片 7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47" y="3370302"/>
            <a:ext cx="651130" cy="50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Motivation</a:t>
            </a:r>
            <a:endParaRPr lang="en-US" altLang="zh-TW" b="1" dirty="0" smtClean="0"/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System Overview </a:t>
            </a:r>
          </a:p>
          <a:p>
            <a:r>
              <a:rPr lang="en-US" altLang="zh-TW" b="1" dirty="0" smtClean="0"/>
              <a:t>Problem Formulations &amp; Proposed Solutions</a:t>
            </a:r>
          </a:p>
          <a:p>
            <a:r>
              <a:rPr lang="en-US" altLang="zh-TW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Testbed</a:t>
            </a:r>
            <a:endParaRPr lang="en-US" altLang="zh-TW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Experiments in </a:t>
            </a:r>
            <a:r>
              <a:rPr lang="en-US" altLang="zh-TW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Mininet</a:t>
            </a:r>
            <a:endParaRPr lang="en-US" altLang="zh-TW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EFA6D-C7A2-4A9F-831D-CA4740F31612}" type="datetime1">
              <a:rPr lang="zh-TW" altLang="en-US" smtClean="0"/>
              <a:t>2016/1/27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25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Problem Formulation - </a:t>
            </a:r>
            <a:r>
              <a:rPr lang="en-US" altLang="zh-TW" sz="4000" dirty="0" smtClean="0"/>
              <a:t>Objective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54272" y="1417740"/>
                <a:ext cx="7772400" cy="4050792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TW" dirty="0" smtClean="0"/>
                  <a:t>We consider the network topology as a </a:t>
                </a:r>
                <a:r>
                  <a:rPr lang="en-US" altLang="zh-TW" dirty="0"/>
                  <a:t>directed graph</a:t>
                </a:r>
                <a:r>
                  <a:rPr lang="en-US" altLang="zh-TW" dirty="0">
                    <a:latin typeface="Cambria Math" panose="02040503050406030204" pitchFamily="18" charset="0"/>
                  </a:rPr>
                  <a:t/>
                </a:r>
                <a:br>
                  <a:rPr lang="en-US" altLang="zh-TW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latin typeface="Cambria Math"/>
                      </a:rPr>
                      <m:t>𝐺</m:t>
                    </m:r>
                    <m:r>
                      <a:rPr lang="en-US" altLang="zh-TW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endParaRPr lang="en-US" altLang="zh-TW" dirty="0" smtClean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TW" dirty="0" smtClean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4272" y="1417740"/>
                <a:ext cx="7772400" cy="4050792"/>
              </a:xfrm>
              <a:blipFill rotWithShape="0">
                <a:blip r:embed="rId3"/>
                <a:stretch>
                  <a:fillRect l="-392" t="-16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57872" y="2925963"/>
            <a:ext cx="56895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/>
              <a:t>Objective:  </a:t>
            </a:r>
          </a:p>
          <a:p>
            <a:r>
              <a:rPr lang="en-US" altLang="zh-TW" sz="2800" dirty="0" smtClean="0"/>
              <a:t>  Minimize </a:t>
            </a:r>
            <a:r>
              <a:rPr lang="en-US" altLang="zh-TW" sz="2800" dirty="0"/>
              <a:t>the maximal link </a:t>
            </a:r>
            <a:r>
              <a:rPr lang="en-US" altLang="zh-TW" sz="2800" dirty="0" smtClean="0"/>
              <a:t>utilization</a:t>
            </a:r>
            <a:endParaRPr lang="en-US" altLang="zh-TW" sz="2800" dirty="0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920E-678F-48ED-AC93-A977FAB0A0B3}" type="datetime1">
              <a:rPr lang="zh-TW" altLang="en-US" smtClean="0"/>
              <a:t>2016/1/27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71" y="4593852"/>
            <a:ext cx="6090432" cy="1127858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010038" y="4017947"/>
            <a:ext cx="3305852" cy="1132661"/>
            <a:chOff x="5076056" y="3690952"/>
            <a:chExt cx="3305852" cy="1132661"/>
          </a:xfrm>
        </p:grpSpPr>
        <p:sp>
          <p:nvSpPr>
            <p:cNvPr id="11" name="矩形 10"/>
            <p:cNvSpPr/>
            <p:nvPr/>
          </p:nvSpPr>
          <p:spPr>
            <a:xfrm>
              <a:off x="5076056" y="4391565"/>
              <a:ext cx="720080" cy="432048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" name="直線單箭頭接點 11"/>
            <p:cNvCxnSpPr/>
            <p:nvPr/>
          </p:nvCxnSpPr>
          <p:spPr>
            <a:xfrm flipH="1">
              <a:off x="5580112" y="4175541"/>
              <a:ext cx="216024" cy="21602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5796136" y="3690952"/>
              <a:ext cx="25857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chemeClr val="accent4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x=1, if the link is one of </a:t>
              </a:r>
            </a:p>
            <a:p>
              <a:r>
                <a:rPr lang="en-US" altLang="zh-TW" dirty="0" smtClean="0">
                  <a:solidFill>
                    <a:schemeClr val="accent4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the multicast tree edge</a:t>
              </a:r>
              <a:endParaRPr lang="zh-TW" altLang="en-US" dirty="0">
                <a:solidFill>
                  <a:schemeClr val="accent4"/>
                </a:solidFill>
                <a:latin typeface="Cambria Math" panose="02040503050406030204" pitchFamily="18" charset="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140012" y="5606409"/>
            <a:ext cx="2528303" cy="567744"/>
            <a:chOff x="5256076" y="5255661"/>
            <a:chExt cx="2528303" cy="567744"/>
          </a:xfrm>
        </p:grpSpPr>
        <p:cxnSp>
          <p:nvCxnSpPr>
            <p:cNvPr id="15" name="直線接點 14"/>
            <p:cNvCxnSpPr/>
            <p:nvPr/>
          </p:nvCxnSpPr>
          <p:spPr>
            <a:xfrm>
              <a:off x="5256076" y="5255661"/>
              <a:ext cx="396044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/>
            <p:nvPr/>
          </p:nvCxnSpPr>
          <p:spPr>
            <a:xfrm flipH="1" flipV="1">
              <a:off x="5454098" y="5255661"/>
              <a:ext cx="198022" cy="225921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字方塊 18"/>
            <p:cNvSpPr txBox="1"/>
            <p:nvPr/>
          </p:nvSpPr>
          <p:spPr>
            <a:xfrm>
              <a:off x="5490866" y="5454073"/>
              <a:ext cx="2293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accent3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</a:t>
              </a:r>
              <a:r>
                <a:rPr lang="en-US" altLang="zh-TW" dirty="0" smtClean="0">
                  <a:solidFill>
                    <a:schemeClr val="accent3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andwidth of the link</a:t>
              </a:r>
              <a:endParaRPr lang="zh-TW" altLang="en-US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1231416" y="2005722"/>
            <a:ext cx="7059614" cy="437561"/>
            <a:chOff x="21926" y="2179341"/>
            <a:chExt cx="7059614" cy="437561"/>
          </a:xfrm>
        </p:grpSpPr>
        <p:sp>
          <p:nvSpPr>
            <p:cNvPr id="23" name="文字方塊 22"/>
            <p:cNvSpPr txBox="1"/>
            <p:nvPr/>
          </p:nvSpPr>
          <p:spPr>
            <a:xfrm>
              <a:off x="21926" y="2220893"/>
              <a:ext cx="3393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0070C0"/>
                  </a:solidFill>
                </a:rPr>
                <a:t>A switch, a source, or a sink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3464588" y="2247570"/>
              <a:ext cx="361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0070C0"/>
                  </a:solidFill>
                </a:rPr>
                <a:t>A network link between two vertices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25" name="直線單箭頭接點 6"/>
            <p:cNvCxnSpPr/>
            <p:nvPr/>
          </p:nvCxnSpPr>
          <p:spPr>
            <a:xfrm flipV="1">
              <a:off x="3256938" y="2220893"/>
              <a:ext cx="72008" cy="1697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7"/>
            <p:cNvCxnSpPr/>
            <p:nvPr/>
          </p:nvCxnSpPr>
          <p:spPr>
            <a:xfrm flipH="1" flipV="1">
              <a:off x="3756891" y="2179341"/>
              <a:ext cx="72008" cy="1697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72" y="5468532"/>
            <a:ext cx="2420163" cy="1016825"/>
          </a:xfrm>
          <a:prstGeom prst="rect">
            <a:avLst/>
          </a:prstGeom>
        </p:spPr>
      </p:pic>
      <p:grpSp>
        <p:nvGrpSpPr>
          <p:cNvPr id="31" name="群組 30"/>
          <p:cNvGrpSpPr/>
          <p:nvPr/>
        </p:nvGrpSpPr>
        <p:grpSpPr>
          <a:xfrm>
            <a:off x="3589140" y="4531301"/>
            <a:ext cx="2169876" cy="1981274"/>
            <a:chOff x="3589140" y="4531301"/>
            <a:chExt cx="2169876" cy="1981274"/>
          </a:xfrm>
        </p:grpSpPr>
        <p:sp>
          <p:nvSpPr>
            <p:cNvPr id="20" name="橢圓 19"/>
            <p:cNvSpPr/>
            <p:nvPr/>
          </p:nvSpPr>
          <p:spPr>
            <a:xfrm>
              <a:off x="3589140" y="4531301"/>
              <a:ext cx="2169876" cy="125296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27" name="直線單箭頭接點 11"/>
            <p:cNvCxnSpPr/>
            <p:nvPr/>
          </p:nvCxnSpPr>
          <p:spPr>
            <a:xfrm flipV="1">
              <a:off x="4502432" y="5784261"/>
              <a:ext cx="0" cy="38989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字方塊 29"/>
            <p:cNvSpPr txBox="1"/>
            <p:nvPr/>
          </p:nvSpPr>
          <p:spPr>
            <a:xfrm>
              <a:off x="3785160" y="6143243"/>
              <a:ext cx="16193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C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l</a:t>
              </a:r>
              <a:r>
                <a:rPr lang="en-US" altLang="zh-TW" dirty="0" smtClean="0">
                  <a:solidFill>
                    <a:srgbClr val="FFC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ink utilization</a:t>
              </a:r>
              <a:endParaRPr lang="zh-TW" altLang="en-US" dirty="0">
                <a:solidFill>
                  <a:srgbClr val="FFC000"/>
                </a:solidFill>
                <a:latin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10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dirty="0"/>
              <a:t>Problem Formulation – </a:t>
            </a:r>
            <a:r>
              <a:rPr lang="en-US" altLang="zh-TW" dirty="0" smtClean="0"/>
              <a:t>Constraints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-108520" y="1730261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350" lvl="1"/>
            <a:r>
              <a:rPr lang="en-US" altLang="zh-TW" sz="2000" b="1" u="sng" dirty="0" smtClean="0"/>
              <a:t>1. For each vertex </a:t>
            </a:r>
          </a:p>
          <a:p>
            <a:pPr marL="262350" lvl="1"/>
            <a:r>
              <a:rPr lang="en-US" altLang="zh-TW" dirty="0"/>
              <a:t> </a:t>
            </a:r>
            <a:r>
              <a:rPr lang="en-US" altLang="zh-TW" dirty="0" smtClean="0"/>
              <a:t>   - Limit the number of </a:t>
            </a:r>
            <a:endParaRPr lang="zh-TW" altLang="en-US" dirty="0" smtClean="0"/>
          </a:p>
          <a:p>
            <a:pPr marL="262350" lvl="1"/>
            <a:r>
              <a:rPr lang="zh-TW" altLang="en-US" dirty="0"/>
              <a:t> </a:t>
            </a:r>
            <a:r>
              <a:rPr lang="zh-TW" altLang="en-US" dirty="0" smtClean="0"/>
              <a:t>     </a:t>
            </a:r>
            <a:r>
              <a:rPr lang="en-US" altLang="zh-TW" dirty="0" smtClean="0"/>
              <a:t>ﬂow-entries</a:t>
            </a:r>
            <a:endParaRPr lang="en-US" altLang="zh-TW" dirty="0"/>
          </a:p>
        </p:txBody>
      </p:sp>
      <p:sp>
        <p:nvSpPr>
          <p:cNvPr id="6" name="文字方塊 5"/>
          <p:cNvSpPr txBox="1"/>
          <p:nvPr/>
        </p:nvSpPr>
        <p:spPr>
          <a:xfrm>
            <a:off x="-132804" y="3006902"/>
            <a:ext cx="4488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350" lvl="1"/>
            <a:r>
              <a:rPr lang="en-US" altLang="zh-TW" sz="2000" b="1" u="sng" dirty="0" smtClean="0"/>
              <a:t>2. For each edge </a:t>
            </a:r>
          </a:p>
          <a:p>
            <a:pPr marL="262350" lvl="1"/>
            <a:r>
              <a:rPr lang="en-US" altLang="zh-TW" dirty="0"/>
              <a:t> </a:t>
            </a:r>
            <a:r>
              <a:rPr lang="en-US" altLang="zh-TW" dirty="0" smtClean="0"/>
              <a:t>   - The traffic flow must be less </a:t>
            </a:r>
          </a:p>
          <a:p>
            <a:pPr marL="262350" lvl="1"/>
            <a:r>
              <a:rPr lang="en-US" altLang="zh-TW" dirty="0"/>
              <a:t> </a:t>
            </a:r>
            <a:r>
              <a:rPr lang="en-US" altLang="zh-TW" dirty="0" smtClean="0"/>
              <a:t>     than its bandwidth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-108520" y="4272237"/>
                <a:ext cx="4614936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2350" lvl="1"/>
                <a:r>
                  <a:rPr lang="en-US" altLang="zh-TW" sz="2000" b="1" u="sng" dirty="0" smtClean="0"/>
                  <a:t>3. For each video</a:t>
                </a:r>
              </a:p>
              <a:p>
                <a:pPr marL="262350" lvl="1"/>
                <a:r>
                  <a:rPr lang="zh-TW" altLang="en-US" b="1" dirty="0"/>
                  <a:t> </a:t>
                </a:r>
                <a:r>
                  <a:rPr lang="zh-TW" altLang="en-US" b="1" dirty="0" smtClean="0"/>
                  <a:t>   </a:t>
                </a:r>
                <a:r>
                  <a:rPr lang="en-US" altLang="zh-TW" dirty="0" smtClean="0"/>
                  <a:t>- To be robust, a switch </a:t>
                </a:r>
              </a:p>
              <a:p>
                <a:pPr marL="262350" lvl="1"/>
                <a:r>
                  <a:rPr lang="en-US" altLang="zh-TW" dirty="0"/>
                  <a:t> </a:t>
                </a:r>
                <a:r>
                  <a:rPr lang="en-US" altLang="zh-TW" dirty="0" smtClean="0"/>
                  <a:t>      can participate in up to </a:t>
                </a:r>
              </a:p>
              <a:p>
                <a:pPr marL="262350" lvl="1"/>
                <a:r>
                  <a:rPr lang="en-US" altLang="zh-TW" b="0" dirty="0"/>
                  <a:t> </a:t>
                </a:r>
                <a:r>
                  <a:rPr lang="en-US" altLang="zh-TW" b="0" dirty="0" smtClean="0"/>
                  <a:t>     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zh-TW" altLang="en-US" b="0" dirty="0" smtClean="0"/>
                  <a:t> </a:t>
                </a:r>
                <a:r>
                  <a:rPr lang="en-US" altLang="zh-TW" dirty="0" smtClean="0"/>
                  <a:t>multicast trees</a:t>
                </a:r>
                <a:endParaRPr lang="zh-TW" altLang="en-US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520" y="4272237"/>
                <a:ext cx="4614936" cy="1508105"/>
              </a:xfrm>
              <a:prstGeom prst="rect">
                <a:avLst/>
              </a:prstGeom>
              <a:blipFill rotWithShape="0">
                <a:blip r:embed="rId3"/>
                <a:stretch>
                  <a:fillRect t="-2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日期版面配置區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98C39-BBAE-447B-967C-82ED74BDF1BC}" type="datetime1">
              <a:rPr lang="zh-TW" altLang="en-US" smtClean="0"/>
              <a:t>2016/1/27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88" y="1473916"/>
            <a:ext cx="4663844" cy="137171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87" y="3077310"/>
            <a:ext cx="4487045" cy="96325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88" y="4464717"/>
            <a:ext cx="5608806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7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/>
              <a:t>Robust Multipath Multicast Routing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It is an Integer Programming (IP) problem</a:t>
            </a:r>
          </a:p>
          <a:p>
            <a:r>
              <a:rPr lang="en-US" altLang="zh-TW" dirty="0" smtClean="0"/>
              <a:t>We use IBM CPLEX to solve the optimal solution of network load balancing</a:t>
            </a:r>
          </a:p>
          <a:p>
            <a:endParaRPr lang="en-US" altLang="zh-TW" dirty="0" smtClean="0"/>
          </a:p>
          <a:p>
            <a:r>
              <a:rPr lang="en-US" altLang="zh-TW" dirty="0" smtClean="0">
                <a:solidFill>
                  <a:srgbClr val="0070C0"/>
                </a:solidFill>
              </a:rPr>
              <a:t>The solution may contain cycles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C0E80-6134-48EA-85AF-087A03283A78}" type="datetime1">
              <a:rPr lang="zh-TW" altLang="en-US" smtClean="0"/>
              <a:t>2016/1/27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832" y="4212058"/>
            <a:ext cx="1732167" cy="17399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32" y="3868482"/>
            <a:ext cx="2505565" cy="24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5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Cycle Elimination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5132" y="1669432"/>
            <a:ext cx="7772400" cy="4820267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Whenever the cycle occurs</a:t>
            </a:r>
          </a:p>
          <a:p>
            <a:pPr lvl="1"/>
            <a:r>
              <a:rPr lang="en-US" altLang="zh-TW" sz="2000" dirty="0"/>
              <a:t>Add more </a:t>
            </a:r>
            <a:r>
              <a:rPr lang="en-US" altLang="zh-TW" sz="2000" dirty="0" smtClean="0"/>
              <a:t>constraints </a:t>
            </a:r>
            <a:r>
              <a:rPr lang="en-US" altLang="zh-TW" sz="2000" dirty="0"/>
              <a:t>to the formulation </a:t>
            </a:r>
          </a:p>
          <a:p>
            <a:pPr lvl="1"/>
            <a:r>
              <a:rPr lang="en-US" altLang="zh-TW" sz="2000" dirty="0"/>
              <a:t>Save more time rather than prevent </a:t>
            </a:r>
            <a:r>
              <a:rPr lang="en-US" altLang="zh-TW" sz="2000" dirty="0" smtClean="0"/>
              <a:t>cycle in advance</a:t>
            </a:r>
            <a:endParaRPr lang="en-US" altLang="zh-TW" sz="2000" dirty="0"/>
          </a:p>
          <a:p>
            <a:pPr>
              <a:buFont typeface="Wingdings" charset="2"/>
              <a:buChar char="Ø"/>
            </a:pPr>
            <a:r>
              <a:rPr lang="en-US" altLang="zh-TW" sz="2400" b="1" dirty="0"/>
              <a:t>Optimal solution of </a:t>
            </a:r>
            <a:r>
              <a:rPr lang="en-US" altLang="zh-TW" sz="2400" b="1" dirty="0" smtClean="0"/>
              <a:t>multipath </a:t>
            </a:r>
            <a:r>
              <a:rPr lang="en-US" altLang="zh-TW" sz="2400" b="1" dirty="0"/>
              <a:t>multicast trees</a:t>
            </a:r>
          </a:p>
          <a:p>
            <a:r>
              <a:rPr lang="en-US" altLang="zh-TW" sz="2400" dirty="0"/>
              <a:t>Abbreviated as </a:t>
            </a:r>
            <a:r>
              <a:rPr lang="en-US" altLang="zh-TW" sz="2400" b="1" i="1" dirty="0"/>
              <a:t>RMMR*</a:t>
            </a:r>
            <a:r>
              <a:rPr lang="en-US" altLang="zh-TW" sz="2400" i="1" dirty="0"/>
              <a:t> </a:t>
            </a:r>
          </a:p>
          <a:p>
            <a:pPr lvl="1"/>
            <a:r>
              <a:rPr lang="en-US" altLang="zh-TW" dirty="0" smtClean="0"/>
              <a:t>Optimal </a:t>
            </a:r>
            <a:r>
              <a:rPr lang="en-US" altLang="zh-TW" b="1" dirty="0" smtClean="0"/>
              <a:t>R</a:t>
            </a:r>
            <a:r>
              <a:rPr lang="en-US" altLang="zh-TW" dirty="0" smtClean="0"/>
              <a:t>obust </a:t>
            </a:r>
            <a:r>
              <a:rPr lang="en-US" altLang="zh-TW" b="1" dirty="0" smtClean="0"/>
              <a:t>M</a:t>
            </a:r>
            <a:r>
              <a:rPr lang="en-US" altLang="zh-TW" dirty="0" smtClean="0"/>
              <a:t>ultipath </a:t>
            </a:r>
            <a:r>
              <a:rPr lang="en-US" altLang="zh-TW" b="1" dirty="0"/>
              <a:t>M</a:t>
            </a:r>
            <a:r>
              <a:rPr lang="en-US" altLang="zh-TW" dirty="0"/>
              <a:t>ulticast </a:t>
            </a:r>
            <a:r>
              <a:rPr lang="en-US" altLang="zh-TW" b="1" dirty="0" smtClean="0"/>
              <a:t>R</a:t>
            </a:r>
            <a:r>
              <a:rPr lang="en-US" altLang="zh-TW" dirty="0" smtClean="0"/>
              <a:t>outing Algorithm</a:t>
            </a:r>
            <a:endParaRPr lang="zh-TW" altLang="en-US" dirty="0" smtClean="0"/>
          </a:p>
          <a:p>
            <a:pPr marL="274320" lvl="1" indent="0">
              <a:buNone/>
            </a:pPr>
            <a:endParaRPr lang="en-US" altLang="zh-TW" dirty="0"/>
          </a:p>
          <a:p>
            <a:r>
              <a:rPr lang="en-US" altLang="zh-TW" sz="2400" dirty="0"/>
              <a:t>But it is still time consuming in large networks</a:t>
            </a:r>
          </a:p>
          <a:p>
            <a:pPr lvl="1"/>
            <a:r>
              <a:rPr lang="en-US" altLang="zh-TW" sz="2000" b="1" dirty="0">
                <a:solidFill>
                  <a:srgbClr val="0070C0"/>
                </a:solidFill>
              </a:rPr>
              <a:t>Need a more efficient solution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!</a:t>
            </a:r>
            <a:endParaRPr lang="en-US" altLang="zh-TW" sz="2000" b="1" dirty="0">
              <a:solidFill>
                <a:srgbClr val="0070C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7107-3A36-4E8B-944A-A9C58E97993C}" type="datetime1">
              <a:rPr lang="zh-TW" altLang="en-US" smtClean="0"/>
              <a:t>2016/1/27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867" y="289321"/>
            <a:ext cx="2056665" cy="15969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700" y="5023014"/>
            <a:ext cx="1432333" cy="143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8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/>
              <a:t>Motivation</a:t>
            </a: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System </a:t>
            </a:r>
            <a:r>
              <a:rPr lang="en-US" altLang="zh-TW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Overview </a:t>
            </a:r>
            <a:endParaRPr lang="en-US" altLang="zh-TW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Problem Formulations &amp; Proposed Solutions</a:t>
            </a:r>
          </a:p>
          <a:p>
            <a:r>
              <a:rPr lang="en-US" altLang="zh-TW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Testbed</a:t>
            </a:r>
            <a:endParaRPr lang="en-US" altLang="zh-TW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Experiments in </a:t>
            </a:r>
            <a:r>
              <a:rPr lang="en-US" altLang="zh-TW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Mininet</a:t>
            </a:r>
            <a:endParaRPr lang="en-US" altLang="zh-TW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EFA6D-C7A2-4A9F-831D-CA4740F31612}" type="datetime1">
              <a:rPr lang="zh-TW" altLang="en-US" smtClean="0"/>
              <a:t>2016/1/27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994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smtClean="0"/>
              <a:t>Route Adaptation Heuristics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5132" y="1655144"/>
            <a:ext cx="7772400" cy="5101256"/>
          </a:xfrm>
        </p:spPr>
        <p:txBody>
          <a:bodyPr/>
          <a:lstStyle/>
          <a:p>
            <a:r>
              <a:rPr lang="en-US" altLang="zh-TW" dirty="0" smtClean="0"/>
              <a:t>Only modify a part of multicast trees for sinks join/leave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182880" lvl="1">
              <a:spcBef>
                <a:spcPts val="1200"/>
              </a:spcBef>
              <a:spcAft>
                <a:spcPts val="0"/>
              </a:spcAft>
            </a:pPr>
            <a:r>
              <a:rPr lang="en-US" altLang="zh-TW" b="1" dirty="0" smtClean="0"/>
              <a:t>RMMR: </a:t>
            </a:r>
            <a:r>
              <a:rPr lang="en-US" altLang="zh-TW" dirty="0"/>
              <a:t>Efficient Robust Multipath Multicast Routing Algorithm </a:t>
            </a:r>
            <a:endParaRPr lang="en-US" altLang="zh-TW" b="1" dirty="0" smtClean="0"/>
          </a:p>
          <a:p>
            <a:pPr lvl="1"/>
            <a:r>
              <a:rPr lang="en-US" altLang="zh-TW" dirty="0" smtClean="0"/>
              <a:t>Call </a:t>
            </a:r>
            <a:r>
              <a:rPr lang="en-US" altLang="zh-TW" dirty="0"/>
              <a:t>RMMR* for optimal multicast trees </a:t>
            </a:r>
            <a:r>
              <a:rPr lang="en-US" altLang="zh-TW" dirty="0" smtClean="0"/>
              <a:t>first</a:t>
            </a:r>
            <a:endParaRPr lang="en-US" altLang="zh-TW" b="1" dirty="0" smtClean="0"/>
          </a:p>
          <a:p>
            <a:pPr lvl="1"/>
            <a:r>
              <a:rPr lang="en-US" altLang="zh-TW" dirty="0"/>
              <a:t>Run above heuristics to update multicast </a:t>
            </a:r>
            <a:r>
              <a:rPr lang="en-US" altLang="zh-TW" dirty="0" smtClean="0"/>
              <a:t>trees</a:t>
            </a:r>
            <a:endParaRPr lang="en-US" altLang="zh-TW" b="1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20</a:t>
            </a:fld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263159" y="3462725"/>
            <a:ext cx="8052166" cy="1695336"/>
            <a:chOff x="282612" y="4725144"/>
            <a:chExt cx="8052166" cy="16953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字方塊 5"/>
                <p:cNvSpPr txBox="1"/>
                <p:nvPr/>
              </p:nvSpPr>
              <p:spPr>
                <a:xfrm>
                  <a:off x="2267744" y="4725144"/>
                  <a:ext cx="6067034" cy="169533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500"/>
                    </a:lnSpc>
                  </a:pPr>
                  <a:r>
                    <a:rPr lang="en-US" altLang="zh-TW" b="1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function</a:t>
                  </a:r>
                  <a:r>
                    <a:rPr lang="en-US" altLang="zh-TW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LEAVE(video sink </a:t>
                  </a:r>
                  <a14:m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US" altLang="zh-TW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, video </a:t>
                  </a:r>
                  <a14:m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a14:m>
                  <a:r>
                    <a:rPr lang="en-US" altLang="zh-TW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>
                    <a:lnSpc>
                      <a:spcPts val="2500"/>
                    </a:lnSpc>
                  </a:pPr>
                  <a:r>
                    <a:rPr lang="en-US" altLang="zh-TW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TW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  </a:t>
                  </a:r>
                  <a:r>
                    <a:rPr lang="en-US" altLang="zh-TW" b="1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for all </a:t>
                  </a:r>
                  <a:r>
                    <a:rPr lang="en-US" altLang="zh-TW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descriptor </a:t>
                  </a:r>
                  <a14:m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altLang="zh-TW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= 1,2,…</a:t>
                  </a:r>
                  <a14:m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a14:m>
                  <a:r>
                    <a:rPr lang="en-US" altLang="zh-TW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TW" b="1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do</a:t>
                  </a:r>
                </a:p>
                <a:p>
                  <a:pPr>
                    <a:lnSpc>
                      <a:spcPts val="2500"/>
                    </a:lnSpc>
                  </a:pPr>
                  <a:r>
                    <a:rPr lang="en-US" altLang="zh-TW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TW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altLang="zh-TW" b="1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loop</a:t>
                  </a:r>
                  <a:r>
                    <a:rPr lang="en-US" altLang="zh-TW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switches from </a:t>
                  </a:r>
                  <a14:m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US" altLang="zh-TW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to the root of tree </a:t>
                  </a:r>
                  <a14:m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a14:m>
                  <a:endParaRPr lang="en-US" altLang="zh-TW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ts val="2500"/>
                    </a:lnSpc>
                  </a:pPr>
                  <a:r>
                    <a:rPr lang="en-US" altLang="zh-TW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TW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altLang="zh-TW" b="1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reduce</a:t>
                  </a:r>
                  <a:r>
                    <a:rPr lang="en-US" altLang="zh-TW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the count of down-stream video sinks</a:t>
                  </a:r>
                </a:p>
                <a:p>
                  <a:pPr>
                    <a:lnSpc>
                      <a:spcPts val="2500"/>
                    </a:lnSpc>
                  </a:pPr>
                  <a:r>
                    <a:rPr lang="en-US" altLang="zh-TW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TW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altLang="zh-TW" b="1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remove</a:t>
                  </a:r>
                  <a:r>
                    <a:rPr lang="en-US" altLang="zh-TW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the switch with 0 count from tree </a:t>
                  </a:r>
                  <a14:m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a14:m>
                  <a:endParaRPr lang="en-US" altLang="zh-TW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文字方塊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7744" y="4725144"/>
                  <a:ext cx="6067034" cy="169533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802" t="-357" b="-285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群組 6"/>
            <p:cNvGrpSpPr/>
            <p:nvPr/>
          </p:nvGrpSpPr>
          <p:grpSpPr>
            <a:xfrm>
              <a:off x="282612" y="5054362"/>
              <a:ext cx="1769108" cy="400110"/>
              <a:chOff x="282612" y="5293950"/>
              <a:chExt cx="1769108" cy="400110"/>
            </a:xfrm>
          </p:grpSpPr>
          <p:sp>
            <p:nvSpPr>
              <p:cNvPr id="8" name="文字方塊 7"/>
              <p:cNvSpPr txBox="1"/>
              <p:nvPr/>
            </p:nvSpPr>
            <p:spPr>
              <a:xfrm>
                <a:off x="282612" y="5293950"/>
                <a:ext cx="13208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dirty="0" smtClean="0"/>
                  <a:t>Sink leaves</a:t>
                </a:r>
                <a:endParaRPr lang="zh-TW" altLang="en-US" sz="2000" dirty="0"/>
              </a:p>
            </p:txBody>
          </p:sp>
          <p:sp>
            <p:nvSpPr>
              <p:cNvPr id="9" name="向右箭號 8"/>
              <p:cNvSpPr/>
              <p:nvPr/>
            </p:nvSpPr>
            <p:spPr>
              <a:xfrm>
                <a:off x="1838238" y="5458197"/>
                <a:ext cx="213482" cy="102482"/>
              </a:xfrm>
              <a:prstGeom prst="rightArrow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0" name="群組 9"/>
          <p:cNvGrpSpPr/>
          <p:nvPr/>
        </p:nvGrpSpPr>
        <p:grpSpPr>
          <a:xfrm>
            <a:off x="263159" y="2089839"/>
            <a:ext cx="8052166" cy="1374735"/>
            <a:chOff x="291734" y="3056678"/>
            <a:chExt cx="8052166" cy="13747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字方塊 10"/>
                <p:cNvSpPr txBox="1"/>
                <p:nvPr/>
              </p:nvSpPr>
              <p:spPr>
                <a:xfrm>
                  <a:off x="2267744" y="3056678"/>
                  <a:ext cx="6076156" cy="137473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500"/>
                    </a:lnSpc>
                  </a:pPr>
                  <a:r>
                    <a:rPr lang="en-US" altLang="zh-TW" b="1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function</a:t>
                  </a:r>
                  <a:r>
                    <a:rPr lang="en-US" altLang="zh-TW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JOIN(video sink </a:t>
                  </a:r>
                  <a14:m>
                    <m:oMath xmlns:m="http://schemas.openxmlformats.org/officeDocument/2006/math">
                      <m:r>
                        <a:rPr lang="en-US" altLang="zh-TW" b="0" i="1" kern="1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US" altLang="zh-TW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, video </a:t>
                  </a:r>
                  <a14:m>
                    <m:oMath xmlns:m="http://schemas.openxmlformats.org/officeDocument/2006/math">
                      <m:r>
                        <a:rPr lang="en-US" altLang="zh-TW" b="0" i="1" kern="1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a14:m>
                  <a:r>
                    <a:rPr lang="en-US" altLang="zh-TW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>
                    <a:lnSpc>
                      <a:spcPts val="2500"/>
                    </a:lnSpc>
                  </a:pPr>
                  <a:r>
                    <a:rPr lang="en-US" altLang="zh-TW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altLang="zh-TW" b="1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for all </a:t>
                  </a:r>
                  <a:r>
                    <a:rPr lang="en-US" altLang="zh-TW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descriptor </a:t>
                  </a:r>
                  <a14:m>
                    <m:oMath xmlns:m="http://schemas.openxmlformats.org/officeDocument/2006/math">
                      <m:r>
                        <a:rPr lang="en-US" altLang="zh-TW" b="0" i="1" kern="1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altLang="zh-TW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= 1,2,…</a:t>
                  </a:r>
                  <a14:m>
                    <m:oMath xmlns:m="http://schemas.openxmlformats.org/officeDocument/2006/math">
                      <m:r>
                        <a:rPr lang="en-US" altLang="zh-TW" b="0" i="1" kern="1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a14:m>
                  <a:r>
                    <a:rPr lang="en-US" altLang="zh-TW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TW" b="1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do</a:t>
                  </a:r>
                </a:p>
                <a:p>
                  <a:pPr>
                    <a:lnSpc>
                      <a:spcPts val="2500"/>
                    </a:lnSpc>
                  </a:pPr>
                  <a:r>
                    <a:rPr lang="en-US" altLang="zh-TW" kern="14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TW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altLang="zh-TW" b="1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perform</a:t>
                  </a:r>
                  <a:r>
                    <a:rPr lang="en-US" altLang="zh-TW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BFS from </a:t>
                  </a:r>
                  <a14:m>
                    <m:oMath xmlns:m="http://schemas.openxmlformats.org/officeDocument/2006/math">
                      <m:r>
                        <a:rPr lang="en-US" altLang="zh-TW" b="0" i="1" kern="1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US" altLang="zh-TW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for the shortest path to tree </a:t>
                  </a:r>
                  <a14:m>
                    <m:oMath xmlns:m="http://schemas.openxmlformats.org/officeDocument/2006/math">
                      <m:r>
                        <a:rPr lang="en-US" altLang="zh-TW" b="0" i="1" kern="1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a14:m>
                  <a:endParaRPr lang="en-US" altLang="zh-TW" kern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ts val="2500"/>
                    </a:lnSpc>
                  </a:pPr>
                  <a:r>
                    <a:rPr lang="en-US" altLang="zh-TW" kern="14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TW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altLang="zh-TW" b="1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add</a:t>
                  </a:r>
                  <a:r>
                    <a:rPr lang="en-US" altLang="zh-TW" kern="1400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the shortest path with minimal link utilization to tree </a:t>
                  </a:r>
                  <a14:m>
                    <m:oMath xmlns:m="http://schemas.openxmlformats.org/officeDocument/2006/math">
                      <m:r>
                        <a:rPr lang="en-US" altLang="zh-TW" b="0" i="1" kern="14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a14:m>
                  <a:endParaRPr lang="en-US" altLang="zh-TW" kern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文字方塊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7744" y="3056678"/>
                  <a:ext cx="6076156" cy="137473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701" t="-881" b="-396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群組 11"/>
            <p:cNvGrpSpPr/>
            <p:nvPr/>
          </p:nvGrpSpPr>
          <p:grpSpPr>
            <a:xfrm>
              <a:off x="344256" y="3861048"/>
              <a:ext cx="1707464" cy="400110"/>
              <a:chOff x="344256" y="4100636"/>
              <a:chExt cx="1707464" cy="400110"/>
            </a:xfrm>
          </p:grpSpPr>
          <p:sp>
            <p:nvSpPr>
              <p:cNvPr id="14" name="文字方塊 13"/>
              <p:cNvSpPr txBox="1"/>
              <p:nvPr/>
            </p:nvSpPr>
            <p:spPr>
              <a:xfrm>
                <a:off x="344256" y="4100636"/>
                <a:ext cx="11624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dirty="0" smtClean="0"/>
                  <a:t>Sink joins</a:t>
                </a:r>
                <a:endParaRPr lang="zh-TW" altLang="en-US" sz="2000" dirty="0"/>
              </a:p>
            </p:txBody>
          </p:sp>
          <p:sp>
            <p:nvSpPr>
              <p:cNvPr id="15" name="向右箭號 14"/>
              <p:cNvSpPr/>
              <p:nvPr/>
            </p:nvSpPr>
            <p:spPr>
              <a:xfrm>
                <a:off x="1838238" y="4256754"/>
                <a:ext cx="213482" cy="102482"/>
              </a:xfrm>
              <a:prstGeom prst="rightArrow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3" name="文字方塊 12"/>
            <p:cNvSpPr txBox="1"/>
            <p:nvPr/>
          </p:nvSpPr>
          <p:spPr>
            <a:xfrm>
              <a:off x="291734" y="3267209"/>
              <a:ext cx="18587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i="1" dirty="0" smtClean="0"/>
                <a:t>Heuristic:</a:t>
              </a:r>
              <a:endParaRPr lang="zh-TW" altLang="en-US" sz="2400" b="1" i="1" dirty="0"/>
            </a:p>
          </p:txBody>
        </p:sp>
      </p:grp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5FAE-6EEA-499E-8CF8-B6AD35CBEDB2}" type="datetime1">
              <a:rPr lang="zh-TW" altLang="en-US" smtClean="0"/>
              <a:t>2016/1/27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461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2"/>
          <p:cNvSpPr>
            <a:spLocks noGrp="1"/>
          </p:cNvSpPr>
          <p:nvPr>
            <p:ph idx="1"/>
          </p:nvPr>
        </p:nvSpPr>
        <p:spPr>
          <a:xfrm>
            <a:off x="675132" y="1834533"/>
            <a:ext cx="7772400" cy="4050792"/>
          </a:xfrm>
        </p:spPr>
        <p:txBody>
          <a:bodyPr/>
          <a:lstStyle/>
          <a:p>
            <a:pPr marL="0" lvl="1" indent="0">
              <a:spcBef>
                <a:spcPts val="1200"/>
              </a:spcBef>
              <a:spcAft>
                <a:spcPts val="0"/>
              </a:spcAft>
              <a:buNone/>
            </a:pPr>
            <a:endParaRPr lang="en-US" altLang="zh-TW" sz="2000" b="1" dirty="0" smtClean="0"/>
          </a:p>
          <a:p>
            <a:pPr marL="182880" lvl="1">
              <a:spcBef>
                <a:spcPts val="1200"/>
              </a:spcBef>
              <a:spcAft>
                <a:spcPts val="0"/>
              </a:spcAft>
            </a:pPr>
            <a:r>
              <a:rPr lang="en-US" altLang="zh-TW" sz="2000" b="1" dirty="0" smtClean="0"/>
              <a:t>RMMR*</a:t>
            </a:r>
          </a:p>
          <a:p>
            <a:pPr marL="457200" lvl="2">
              <a:spcBef>
                <a:spcPts val="1200"/>
              </a:spcBef>
              <a:spcAft>
                <a:spcPts val="0"/>
              </a:spcAft>
            </a:pPr>
            <a:r>
              <a:rPr lang="en-US" altLang="zh-TW" sz="1800" dirty="0" smtClean="0"/>
              <a:t>Optimal </a:t>
            </a:r>
            <a:r>
              <a:rPr lang="en-US" altLang="zh-TW" sz="1800" dirty="0"/>
              <a:t>Robust Multipath Multicast </a:t>
            </a:r>
            <a:r>
              <a:rPr lang="en-US" altLang="zh-TW" sz="1800" dirty="0" smtClean="0"/>
              <a:t>Routing Algorithm</a:t>
            </a:r>
          </a:p>
          <a:p>
            <a:pPr marL="457200" lvl="2">
              <a:spcBef>
                <a:spcPts val="1200"/>
              </a:spcBef>
              <a:spcAft>
                <a:spcPts val="0"/>
              </a:spcAft>
            </a:pPr>
            <a:endParaRPr lang="en-US" altLang="zh-TW" sz="1800" dirty="0"/>
          </a:p>
          <a:p>
            <a:pPr marL="457200" lvl="2">
              <a:spcBef>
                <a:spcPts val="1200"/>
              </a:spcBef>
              <a:spcAft>
                <a:spcPts val="0"/>
              </a:spcAft>
            </a:pPr>
            <a:endParaRPr lang="en-US" altLang="zh-TW" sz="1800" dirty="0"/>
          </a:p>
          <a:p>
            <a:pPr marL="182880" lvl="1">
              <a:spcBef>
                <a:spcPts val="1200"/>
              </a:spcBef>
              <a:spcAft>
                <a:spcPts val="0"/>
              </a:spcAft>
            </a:pPr>
            <a:r>
              <a:rPr lang="en-US" altLang="zh-TW" sz="2000" b="1" dirty="0" smtClean="0"/>
              <a:t>RMMR</a:t>
            </a:r>
          </a:p>
          <a:p>
            <a:pPr marL="457200" lvl="2">
              <a:spcBef>
                <a:spcPts val="1200"/>
              </a:spcBef>
              <a:spcAft>
                <a:spcPts val="0"/>
              </a:spcAft>
            </a:pPr>
            <a:r>
              <a:rPr lang="en-US" altLang="zh-TW" sz="1800" dirty="0" smtClean="0"/>
              <a:t>Efficient </a:t>
            </a:r>
            <a:r>
              <a:rPr lang="en-US" altLang="zh-TW" sz="1800" dirty="0"/>
              <a:t>Robust Multipath Multicast </a:t>
            </a:r>
            <a:r>
              <a:rPr lang="en-US" altLang="zh-TW" sz="1800" dirty="0" smtClean="0"/>
              <a:t>Routing Algorithm</a:t>
            </a:r>
            <a:endParaRPr lang="en-US" altLang="zh-TW" sz="1800" dirty="0"/>
          </a:p>
          <a:p>
            <a:endParaRPr kumimoji="1"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Robust Multipath Multicast Routing Algorithms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987" y="3711210"/>
            <a:ext cx="553685" cy="55368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805" y="2133599"/>
            <a:ext cx="510867" cy="5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Motivation</a:t>
            </a:r>
            <a:endParaRPr lang="en-US" altLang="zh-TW" b="1" dirty="0" smtClean="0"/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System Overview </a:t>
            </a: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Problem Formulations &amp; Proposed Solutions</a:t>
            </a:r>
          </a:p>
          <a:p>
            <a:r>
              <a:rPr lang="en-US" altLang="zh-TW" b="1" dirty="0" err="1" smtClean="0"/>
              <a:t>Testbed</a:t>
            </a:r>
            <a:endParaRPr lang="en-US" altLang="zh-TW" b="1" dirty="0" smtClean="0"/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Experiments in </a:t>
            </a:r>
            <a:r>
              <a:rPr lang="en-US" altLang="zh-TW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Mininet</a:t>
            </a:r>
            <a:endParaRPr lang="en-US" altLang="zh-TW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EFA6D-C7A2-4A9F-831D-CA4740F31612}" type="datetime1">
              <a:rPr lang="zh-TW" altLang="en-US" smtClean="0"/>
              <a:t>2016/1/27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96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err="1"/>
              <a:t>Testbed</a:t>
            </a:r>
            <a:r>
              <a:rPr kumimoji="1" lang="en-US" altLang="zh-TW" dirty="0"/>
              <a:t> Setup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872039" y="3243265"/>
            <a:ext cx="40913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52000">
              <a:buFont typeface="Arial" panose="020B0604020202020204" pitchFamily="34" charset="0"/>
              <a:buChar char="•"/>
            </a:pPr>
            <a:r>
              <a:rPr lang="en-US" altLang="zh-TW" sz="1600" dirty="0"/>
              <a:t>4 </a:t>
            </a:r>
            <a:r>
              <a:rPr lang="en-US" altLang="zh-TW" sz="1600" dirty="0" err="1"/>
              <a:t>OpenFlow</a:t>
            </a:r>
            <a:r>
              <a:rPr lang="en-US" altLang="zh-TW" sz="1600" dirty="0"/>
              <a:t> switches – Pica8 </a:t>
            </a:r>
            <a:r>
              <a:rPr lang="en-US" altLang="zh-TW" sz="1600" dirty="0" smtClean="0"/>
              <a:t>P3297</a:t>
            </a:r>
          </a:p>
          <a:p>
            <a:pPr marL="285750" indent="-252000">
              <a:buFont typeface="Arial" panose="020B0604020202020204" pitchFamily="34" charset="0"/>
              <a:buChar char="•"/>
            </a:pPr>
            <a:r>
              <a:rPr lang="en-US" altLang="zh-TW" sz="1600" dirty="0" smtClean="0"/>
              <a:t>1 </a:t>
            </a:r>
            <a:r>
              <a:rPr lang="en-US" altLang="zh-TW" sz="1600" dirty="0" err="1" smtClean="0"/>
              <a:t>OpenFlow</a:t>
            </a:r>
            <a:r>
              <a:rPr lang="en-US" altLang="zh-TW" sz="1600" dirty="0" smtClean="0"/>
              <a:t> controller - </a:t>
            </a:r>
            <a:r>
              <a:rPr lang="en-US" altLang="zh-TW" sz="1600" dirty="0" err="1" smtClean="0"/>
              <a:t>Ryu</a:t>
            </a:r>
            <a:endParaRPr lang="en-US" altLang="zh-TW" sz="1600" dirty="0" smtClean="0"/>
          </a:p>
          <a:p>
            <a:pPr marL="285750" indent="-252000">
              <a:buFont typeface="Arial" panose="020B0604020202020204" pitchFamily="34" charset="0"/>
              <a:buChar char="•"/>
            </a:pPr>
            <a:r>
              <a:rPr lang="en-US" altLang="zh-TW" sz="1600" dirty="0" smtClean="0"/>
              <a:t>1 </a:t>
            </a:r>
            <a:r>
              <a:rPr lang="en-US" altLang="zh-TW" sz="1600" dirty="0"/>
              <a:t>video </a:t>
            </a:r>
            <a:r>
              <a:rPr lang="en-US" altLang="zh-TW" sz="1600" dirty="0" smtClean="0"/>
              <a:t>source - VLS</a:t>
            </a:r>
          </a:p>
          <a:p>
            <a:pPr marL="285750" indent="-252000">
              <a:buFont typeface="Arial" panose="020B0604020202020204" pitchFamily="34" charset="0"/>
              <a:buChar char="•"/>
            </a:pPr>
            <a:r>
              <a:rPr lang="en-US" altLang="zh-TW" sz="1600" dirty="0"/>
              <a:t>3</a:t>
            </a:r>
            <a:r>
              <a:rPr lang="en-US" altLang="zh-TW" sz="1600" dirty="0" smtClean="0"/>
              <a:t> </a:t>
            </a:r>
            <a:r>
              <a:rPr lang="en-US" altLang="zh-TW" sz="1600" dirty="0"/>
              <a:t>video </a:t>
            </a:r>
            <a:r>
              <a:rPr lang="en-US" altLang="zh-TW" sz="1600" dirty="0" smtClean="0"/>
              <a:t>sinks - VLC</a:t>
            </a:r>
            <a:endParaRPr lang="en-US" altLang="zh-TW" sz="1600" dirty="0"/>
          </a:p>
          <a:p>
            <a:pPr marL="285750" indent="-252000">
              <a:buFont typeface="Arial" panose="020B0604020202020204" pitchFamily="34" charset="0"/>
              <a:buChar char="•"/>
            </a:pPr>
            <a:r>
              <a:rPr lang="en-US" altLang="zh-TW" sz="1400" dirty="0"/>
              <a:t>2 </a:t>
            </a:r>
            <a:r>
              <a:rPr lang="en-US" altLang="zh-TW" sz="1400" dirty="0" smtClean="0"/>
              <a:t>video streams </a:t>
            </a:r>
            <a:r>
              <a:rPr lang="en-US" altLang="zh-TW" sz="1400" dirty="0"/>
              <a:t>represent </a:t>
            </a:r>
            <a:r>
              <a:rPr lang="en-US" altLang="zh-TW" sz="1400" dirty="0" smtClean="0"/>
              <a:t>2 descriptors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05" y="1482360"/>
            <a:ext cx="5664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Testbed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0D9C1-A0D6-4C08-BF6E-89EF5FB2E425}" type="datetime1">
              <a:rPr lang="zh-TW" altLang="en-US" smtClean="0"/>
              <a:t>2016/1/27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32" y="1669433"/>
            <a:ext cx="74295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7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Higher </a:t>
            </a:r>
            <a:r>
              <a:rPr kumimoji="1" lang="en-US" altLang="zh-TW" dirty="0"/>
              <a:t>L</a:t>
            </a:r>
            <a:r>
              <a:rPr kumimoji="1" lang="en-US" altLang="zh-TW" dirty="0" smtClean="0"/>
              <a:t>ink </a:t>
            </a:r>
            <a:r>
              <a:rPr kumimoji="1" lang="en-US" altLang="zh-TW" dirty="0"/>
              <a:t>U</a:t>
            </a:r>
            <a:r>
              <a:rPr kumimoji="1" lang="en-US" altLang="zh-TW" dirty="0" smtClean="0"/>
              <a:t>tilization </a:t>
            </a:r>
            <a:r>
              <a:rPr kumimoji="1" lang="en-US" altLang="zh-TW" dirty="0"/>
              <a:t>C</a:t>
            </a:r>
            <a:r>
              <a:rPr kumimoji="1" lang="en-US" altLang="zh-TW" dirty="0" smtClean="0"/>
              <a:t>auses </a:t>
            </a:r>
            <a:r>
              <a:rPr kumimoji="1" lang="en-US" altLang="zh-TW" dirty="0"/>
              <a:t>L</a:t>
            </a:r>
            <a:r>
              <a:rPr kumimoji="1" lang="en-US" altLang="zh-TW" dirty="0" smtClean="0"/>
              <a:t>onger </a:t>
            </a:r>
            <a:r>
              <a:rPr kumimoji="1" lang="en-US" altLang="zh-TW" dirty="0"/>
              <a:t>L</a:t>
            </a:r>
            <a:r>
              <a:rPr kumimoji="1" lang="en-US" altLang="zh-TW" dirty="0" smtClean="0"/>
              <a:t>atency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06" y="2594962"/>
            <a:ext cx="4393075" cy="323117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96" y="2596551"/>
            <a:ext cx="4501108" cy="3318999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297944" y="599157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/>
              <a:t>Average packet latency increases about </a:t>
            </a:r>
            <a:r>
              <a:rPr kumimoji="1" lang="en-US" altLang="zh-TW" b="1" dirty="0" smtClean="0"/>
              <a:t>0.4 sec </a:t>
            </a:r>
            <a:r>
              <a:rPr kumimoji="1" lang="en-US" altLang="zh-TW" dirty="0" smtClean="0"/>
              <a:t>while link congestion</a:t>
            </a:r>
            <a:endParaRPr kumimoji="1"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13164" y="1727773"/>
            <a:ext cx="809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en-US" altLang="zh-TW" dirty="0" smtClean="0"/>
              <a:t>Link bandwidth: 10 Mbps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en-US" altLang="zh-TW" dirty="0" smtClean="0"/>
              <a:t>We stream two 4 Mbps videos from source</a:t>
            </a:r>
          </a:p>
        </p:txBody>
      </p:sp>
    </p:spTree>
    <p:extLst>
      <p:ext uri="{BB962C8B-B14F-4D97-AF65-F5344CB8AC3E}">
        <p14:creationId xmlns:p14="http://schemas.microsoft.com/office/powerpoint/2010/main" val="183154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Our System </a:t>
            </a:r>
            <a:r>
              <a:rPr kumimoji="1" lang="en-US" altLang="zh-TW" dirty="0"/>
              <a:t>I</a:t>
            </a:r>
            <a:r>
              <a:rPr kumimoji="1" lang="en-US" altLang="zh-TW" dirty="0" smtClean="0"/>
              <a:t>ncurs </a:t>
            </a:r>
            <a:r>
              <a:rPr kumimoji="1" lang="en-US" altLang="zh-TW" dirty="0"/>
              <a:t>S</a:t>
            </a:r>
            <a:r>
              <a:rPr kumimoji="1" lang="en-US" altLang="zh-TW" dirty="0" smtClean="0"/>
              <a:t>hort </a:t>
            </a:r>
            <a:r>
              <a:rPr kumimoji="1" lang="en-US" altLang="zh-TW" dirty="0"/>
              <a:t>R</a:t>
            </a:r>
            <a:r>
              <a:rPr kumimoji="1" lang="en-US" altLang="zh-TW" dirty="0" smtClean="0"/>
              <a:t>esponse </a:t>
            </a:r>
            <a:r>
              <a:rPr kumimoji="1" lang="en-US" altLang="zh-TW" dirty="0"/>
              <a:t>T</a:t>
            </a:r>
            <a:r>
              <a:rPr kumimoji="1" lang="en-US" altLang="zh-TW" dirty="0" smtClean="0"/>
              <a:t>ime 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26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12" y="2212358"/>
            <a:ext cx="4168872" cy="307401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454" y="2212358"/>
            <a:ext cx="4092922" cy="301801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2118664" y="1871407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dirty="0" smtClean="0">
                <a:solidFill>
                  <a:srgbClr val="0070C0"/>
                </a:solidFill>
              </a:rPr>
              <a:t>2.5 </a:t>
            </a:r>
            <a:r>
              <a:rPr kumimoji="1" lang="en-US" altLang="zh-TW" sz="1600" dirty="0" err="1" smtClean="0">
                <a:solidFill>
                  <a:srgbClr val="0070C0"/>
                </a:solidFill>
              </a:rPr>
              <a:t>ms</a:t>
            </a:r>
            <a:endParaRPr kumimoji="1" lang="en-US" altLang="zh-TW" sz="1600" dirty="0" smtClean="0">
              <a:solidFill>
                <a:srgbClr val="0070C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307962" y="1696840"/>
            <a:ext cx="1144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dirty="0">
                <a:solidFill>
                  <a:srgbClr val="0070C0"/>
                </a:solidFill>
              </a:rPr>
              <a:t>R</a:t>
            </a:r>
            <a:r>
              <a:rPr kumimoji="1" lang="en-US" altLang="zh-TW" sz="1600" dirty="0" smtClean="0">
                <a:solidFill>
                  <a:srgbClr val="0070C0"/>
                </a:solidFill>
              </a:rPr>
              <a:t>eport:</a:t>
            </a:r>
          </a:p>
          <a:p>
            <a:r>
              <a:rPr kumimoji="1" lang="en-US" altLang="zh-TW" sz="1600" dirty="0" smtClean="0">
                <a:solidFill>
                  <a:srgbClr val="0070C0"/>
                </a:solidFill>
              </a:rPr>
              <a:t>0.071 sec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6647517" y="1685447"/>
            <a:ext cx="1144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dirty="0">
                <a:solidFill>
                  <a:srgbClr val="0070C0"/>
                </a:solidFill>
              </a:rPr>
              <a:t>L</a:t>
            </a:r>
            <a:r>
              <a:rPr kumimoji="1" lang="en-US" altLang="zh-TW" sz="1600" dirty="0" smtClean="0">
                <a:solidFill>
                  <a:srgbClr val="0070C0"/>
                </a:solidFill>
              </a:rPr>
              <a:t>eave:</a:t>
            </a:r>
          </a:p>
          <a:p>
            <a:r>
              <a:rPr kumimoji="1" lang="en-US" altLang="zh-TW" sz="1600" dirty="0" smtClean="0">
                <a:solidFill>
                  <a:srgbClr val="0070C0"/>
                </a:solidFill>
              </a:rPr>
              <a:t>0.084 sec</a:t>
            </a:r>
          </a:p>
        </p:txBody>
      </p:sp>
      <p:cxnSp>
        <p:nvCxnSpPr>
          <p:cNvPr id="15" name="直線箭頭接點 14"/>
          <p:cNvCxnSpPr/>
          <p:nvPr/>
        </p:nvCxnSpPr>
        <p:spPr>
          <a:xfrm>
            <a:off x="2486025" y="2212358"/>
            <a:ext cx="85725" cy="23080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箭頭接點 18"/>
          <p:cNvCxnSpPr/>
          <p:nvPr/>
        </p:nvCxnSpPr>
        <p:spPr>
          <a:xfrm>
            <a:off x="6201811" y="2240739"/>
            <a:ext cx="85725" cy="23080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箭頭接點 20"/>
          <p:cNvCxnSpPr/>
          <p:nvPr/>
        </p:nvCxnSpPr>
        <p:spPr>
          <a:xfrm flipH="1">
            <a:off x="6676915" y="2270222"/>
            <a:ext cx="295820" cy="20132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608948" y="5626454"/>
            <a:ext cx="3754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/>
              <a:t>Flow insertion time ranges from </a:t>
            </a:r>
            <a:r>
              <a:rPr kumimoji="1" lang="en-US" altLang="zh-TW" b="1" dirty="0" smtClean="0"/>
              <a:t>1 to 4.5 </a:t>
            </a:r>
            <a:r>
              <a:rPr kumimoji="1" lang="en-US" altLang="zh-TW" b="1" dirty="0" err="1" smtClean="0"/>
              <a:t>ms</a:t>
            </a:r>
            <a:endParaRPr kumimoji="1" lang="zh-TW" altLang="en-US" b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947748" y="5640288"/>
            <a:ext cx="3754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/>
              <a:t>IGMP messages response time ranges from </a:t>
            </a:r>
            <a:r>
              <a:rPr kumimoji="1" lang="en-US" altLang="zh-TW" b="1" dirty="0" smtClean="0"/>
              <a:t>0.023 to 0.15 sec</a:t>
            </a:r>
            <a:endParaRPr kumimoji="1"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04919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Motivation</a:t>
            </a:r>
            <a:endParaRPr lang="en-US" altLang="zh-TW" b="1" dirty="0" smtClean="0"/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System Overview </a:t>
            </a: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Problem Formulations &amp; Proposed Solutions</a:t>
            </a:r>
          </a:p>
          <a:p>
            <a:r>
              <a:rPr lang="en-US" altLang="zh-TW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Testbed</a:t>
            </a:r>
            <a:endParaRPr lang="en-US" altLang="zh-TW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TW" b="1" dirty="0" smtClean="0"/>
              <a:t>Experiments in </a:t>
            </a:r>
            <a:r>
              <a:rPr lang="en-US" altLang="zh-TW" b="1" dirty="0" err="1" smtClean="0"/>
              <a:t>Mininet</a:t>
            </a:r>
            <a:endParaRPr lang="en-US" altLang="zh-TW" b="1" dirty="0" smtClean="0"/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EFA6D-C7A2-4A9F-831D-CA4740F31612}" type="datetime1">
              <a:rPr lang="zh-TW" altLang="en-US" smtClean="0"/>
              <a:t>2016/1/27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41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Experiments in </a:t>
            </a:r>
            <a:r>
              <a:rPr lang="en-US" altLang="zh-TW" dirty="0" err="1"/>
              <a:t>Mininet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0375" y="1835518"/>
            <a:ext cx="7772400" cy="4050792"/>
          </a:xfrm>
        </p:spPr>
        <p:txBody>
          <a:bodyPr>
            <a:normAutofit/>
          </a:bodyPr>
          <a:lstStyle/>
          <a:p>
            <a:endParaRPr lang="en-US" altLang="zh-TW" sz="2400" dirty="0"/>
          </a:p>
          <a:p>
            <a:endParaRPr lang="en-US" altLang="zh-TW" sz="2400" dirty="0" smtClean="0"/>
          </a:p>
          <a:p>
            <a:endParaRPr lang="en-US" altLang="zh-TW" sz="2400" dirty="0"/>
          </a:p>
          <a:p>
            <a:r>
              <a:rPr lang="en-US" altLang="zh-TW" sz="2200" dirty="0" smtClean="0"/>
              <a:t>Link </a:t>
            </a:r>
            <a:r>
              <a:rPr lang="en-US" altLang="zh-TW" sz="2200" dirty="0"/>
              <a:t>bandwidth: </a:t>
            </a:r>
            <a:r>
              <a:rPr lang="en-US" altLang="zh-TW" sz="2200" dirty="0" smtClean="0"/>
              <a:t>1~5 Mbps</a:t>
            </a:r>
            <a:endParaRPr lang="en-US" altLang="zh-TW" sz="2200" dirty="0"/>
          </a:p>
          <a:p>
            <a:r>
              <a:rPr lang="en-US" altLang="zh-TW" sz="2200" dirty="0"/>
              <a:t>Algorithm </a:t>
            </a:r>
            <a:r>
              <a:rPr lang="en-US" altLang="zh-TW" sz="2200" dirty="0" smtClean="0"/>
              <a:t>comparison</a:t>
            </a:r>
            <a:endParaRPr lang="en-US" altLang="zh-TW" sz="2200" dirty="0"/>
          </a:p>
          <a:p>
            <a:pPr lvl="1" indent="0">
              <a:buNone/>
            </a:pPr>
            <a:r>
              <a:rPr lang="en-US" altLang="zh-TW" dirty="0"/>
              <a:t>- RMMR* - optimal</a:t>
            </a:r>
          </a:p>
          <a:p>
            <a:pPr lvl="1" indent="0">
              <a:buNone/>
            </a:pPr>
            <a:r>
              <a:rPr lang="en-US" altLang="zh-TW" dirty="0"/>
              <a:t>- RMMR - heuristic</a:t>
            </a:r>
          </a:p>
          <a:p>
            <a:pPr lvl="1" indent="0">
              <a:buNone/>
            </a:pPr>
            <a:r>
              <a:rPr lang="en-US" altLang="zh-TW" dirty="0" smtClean="0"/>
              <a:t>- IPM </a:t>
            </a:r>
            <a:r>
              <a:rPr lang="en-US" altLang="zh-TW" dirty="0"/>
              <a:t>- IP </a:t>
            </a:r>
            <a:r>
              <a:rPr lang="en-US" altLang="zh-TW" dirty="0" smtClean="0"/>
              <a:t>multicast </a:t>
            </a:r>
          </a:p>
          <a:p>
            <a:pPr lvl="1" indent="0">
              <a:buNone/>
            </a:pPr>
            <a:r>
              <a:rPr lang="en-US" altLang="zh-TW" dirty="0" smtClean="0"/>
              <a:t>           (PIM-SM)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CD1F-24BC-4CF1-9498-36601E5958EC}" type="datetime1">
              <a:rPr lang="zh-TW" altLang="en-US" smtClean="0"/>
              <a:t>2016/1/27</a:t>
            </a:fld>
            <a:endParaRPr lang="zh-TW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885154"/>
              </p:ext>
            </p:extLst>
          </p:nvPr>
        </p:nvGraphicFramePr>
        <p:xfrm>
          <a:off x="407355" y="1835518"/>
          <a:ext cx="5059186" cy="1035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492"/>
                <a:gridCol w="965915"/>
                <a:gridCol w="940158"/>
                <a:gridCol w="811369"/>
                <a:gridCol w="1249252"/>
              </a:tblGrid>
              <a:tr h="150430">
                <a:tc>
                  <a:txBody>
                    <a:bodyPr/>
                    <a:lstStyle/>
                    <a:p>
                      <a:r>
                        <a:rPr lang="en-US" altLang="zh-TW" sz="1600" b="0" dirty="0" smtClean="0"/>
                        <a:t>Topology</a:t>
                      </a:r>
                      <a:endParaRPr lang="zh-TW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 smtClean="0"/>
                        <a:t>Switch</a:t>
                      </a:r>
                      <a:endParaRPr lang="zh-TW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 smtClean="0"/>
                        <a:t>Source</a:t>
                      </a:r>
                      <a:endParaRPr lang="zh-TW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 smtClean="0"/>
                        <a:t>Sink</a:t>
                      </a:r>
                      <a:endParaRPr lang="zh-TW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 smtClean="0"/>
                        <a:t>Descriptor</a:t>
                      </a:r>
                      <a:endParaRPr lang="zh-TW" altLang="en-US" sz="1600" b="0" dirty="0"/>
                    </a:p>
                  </a:txBody>
                  <a:tcPr/>
                </a:tc>
              </a:tr>
              <a:tr h="350082">
                <a:tc>
                  <a:txBody>
                    <a:bodyPr/>
                    <a:lstStyle/>
                    <a:p>
                      <a:r>
                        <a:rPr lang="en-US" altLang="zh-TW" sz="1600" b="0" dirty="0" smtClean="0"/>
                        <a:t>Small</a:t>
                      </a:r>
                      <a:endParaRPr lang="zh-TW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 smtClean="0"/>
                        <a:t>9</a:t>
                      </a:r>
                      <a:endParaRPr lang="zh-TW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 smtClean="0"/>
                        <a:t>1</a:t>
                      </a:r>
                      <a:endParaRPr lang="zh-TW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 smtClean="0"/>
                        <a:t>6</a:t>
                      </a:r>
                      <a:endParaRPr lang="zh-TW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 smtClean="0"/>
                        <a:t>2</a:t>
                      </a:r>
                      <a:endParaRPr lang="zh-TW" altLang="en-US" sz="1600" b="0" dirty="0"/>
                    </a:p>
                  </a:txBody>
                  <a:tcPr/>
                </a:tc>
              </a:tr>
              <a:tr h="350082">
                <a:tc>
                  <a:txBody>
                    <a:bodyPr/>
                    <a:lstStyle/>
                    <a:p>
                      <a:r>
                        <a:rPr lang="en-US" altLang="zh-TW" sz="1600" b="0" dirty="0" smtClean="0"/>
                        <a:t>Large</a:t>
                      </a:r>
                      <a:endParaRPr lang="zh-TW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 smtClean="0"/>
                        <a:t>24</a:t>
                      </a:r>
                      <a:endParaRPr lang="zh-TW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 smtClean="0"/>
                        <a:t>4</a:t>
                      </a:r>
                      <a:endParaRPr lang="zh-TW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 smtClean="0"/>
                        <a:t>12</a:t>
                      </a:r>
                      <a:endParaRPr lang="zh-TW" alt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 smtClean="0"/>
                        <a:t>4</a:t>
                      </a:r>
                      <a:endParaRPr lang="zh-TW" altLang="en-US" sz="1600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207" y="1539932"/>
            <a:ext cx="5162410" cy="430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Experiment Setup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MDC video traces and their bit rates:</a:t>
            </a:r>
          </a:p>
          <a:p>
            <a:pPr lvl="1" indent="0">
              <a:buNone/>
            </a:pPr>
            <a:r>
              <a:rPr lang="en-US" altLang="zh-TW" dirty="0"/>
              <a:t>- Mobile	</a:t>
            </a:r>
            <a:r>
              <a:rPr lang="en-US" altLang="zh-TW" dirty="0" smtClean="0"/>
              <a:t>1.22 Mbps</a:t>
            </a:r>
            <a:endParaRPr lang="en-US" altLang="zh-TW" dirty="0"/>
          </a:p>
          <a:p>
            <a:pPr lvl="1" indent="0">
              <a:buNone/>
            </a:pPr>
            <a:r>
              <a:rPr lang="en-US" altLang="zh-TW" dirty="0"/>
              <a:t>- </a:t>
            </a:r>
            <a:r>
              <a:rPr lang="en-US" altLang="zh-TW" dirty="0" err="1"/>
              <a:t>Hway</a:t>
            </a:r>
            <a:r>
              <a:rPr lang="en-US" altLang="zh-TW" dirty="0"/>
              <a:t>	</a:t>
            </a:r>
            <a:r>
              <a:rPr lang="en-US" altLang="zh-TW" dirty="0" smtClean="0"/>
              <a:t>0.27 Mbps</a:t>
            </a:r>
            <a:endParaRPr lang="en-US" altLang="zh-TW" dirty="0"/>
          </a:p>
          <a:p>
            <a:pPr lvl="1" indent="0">
              <a:buNone/>
            </a:pPr>
            <a:r>
              <a:rPr lang="en-US" altLang="zh-TW" dirty="0"/>
              <a:t>- Paris	</a:t>
            </a:r>
            <a:r>
              <a:rPr lang="en-US" altLang="zh-TW" dirty="0" smtClean="0"/>
              <a:t>0.5 Mbps</a:t>
            </a:r>
            <a:endParaRPr lang="en-US" altLang="zh-TW" dirty="0"/>
          </a:p>
          <a:p>
            <a:pPr lvl="1" indent="0">
              <a:buNone/>
            </a:pPr>
            <a:r>
              <a:rPr lang="en-US" altLang="zh-TW" dirty="0"/>
              <a:t>- </a:t>
            </a:r>
            <a:r>
              <a:rPr lang="en-US" altLang="zh-TW" dirty="0" err="1"/>
              <a:t>Tempete</a:t>
            </a:r>
            <a:r>
              <a:rPr lang="en-US" altLang="zh-TW" dirty="0"/>
              <a:t>	</a:t>
            </a:r>
            <a:r>
              <a:rPr lang="en-US" altLang="zh-TW" dirty="0" smtClean="0"/>
              <a:t>0.91 Mbps</a:t>
            </a:r>
            <a:endParaRPr lang="zh-TW" altLang="en-US" dirty="0"/>
          </a:p>
          <a:p>
            <a:r>
              <a:rPr lang="en-US" altLang="zh-TW" dirty="0"/>
              <a:t>We conduct 10-min experiments with RMMR*,</a:t>
            </a:r>
            <a:r>
              <a:rPr lang="en-US" altLang="zh-TW" dirty="0" smtClean="0"/>
              <a:t>RMMR, </a:t>
            </a:r>
            <a:r>
              <a:rPr lang="en-US" altLang="zh-TW" dirty="0"/>
              <a:t>and IPM </a:t>
            </a:r>
          </a:p>
          <a:p>
            <a:r>
              <a:rPr lang="en-US" altLang="zh-TW" dirty="0"/>
              <a:t>The sink join/leave rates = 2 (sinks/minute</a:t>
            </a:r>
            <a:r>
              <a:rPr lang="en-US" altLang="zh-TW" dirty="0" smtClean="0"/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F8DE-CEEE-4E95-9097-A8DDAA45ABD4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15900" y="6455347"/>
            <a:ext cx="2626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smtClean="0">
                <a:hlinkClick r:id="rId3"/>
              </a:rPr>
              <a:t>MDC </a:t>
            </a:r>
            <a:r>
              <a:rPr kumimoji="1" lang="en-US" altLang="zh-TW" sz="1400" dirty="0" smtClean="0">
                <a:hlinkClick r:id="rId3"/>
              </a:rPr>
              <a:t>video traces from ASU</a:t>
            </a:r>
            <a:endParaRPr kumimoji="1"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133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6491" y="299931"/>
            <a:ext cx="7772400" cy="1609344"/>
          </a:xfrm>
        </p:spPr>
        <p:txBody>
          <a:bodyPr/>
          <a:lstStyle/>
          <a:p>
            <a:r>
              <a:rPr lang="en-US" altLang="zh-TW" dirty="0" smtClean="0"/>
              <a:t>Motivation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Video streams dominate the Internet traffic: </a:t>
            </a:r>
          </a:p>
          <a:p>
            <a:pPr lvl="1"/>
            <a:r>
              <a:rPr lang="en-US" altLang="zh-TW" dirty="0" smtClean="0"/>
              <a:t>IP video traffic will be 80% of all IP traffic by 2019, up from 67% in 2014 [1]</a:t>
            </a:r>
          </a:p>
          <a:p>
            <a:r>
              <a:rPr lang="en-US" altLang="zh-TW" dirty="0"/>
              <a:t>Usage </a:t>
            </a:r>
            <a:r>
              <a:rPr lang="en-US" altLang="zh-TW" dirty="0" smtClean="0"/>
              <a:t>scenarios</a:t>
            </a:r>
          </a:p>
          <a:p>
            <a:pPr marL="274320" lvl="1" indent="0">
              <a:buNone/>
            </a:pPr>
            <a:r>
              <a:rPr lang="en-US" altLang="zh-TW" dirty="0" smtClean="0"/>
              <a:t>(a) Video </a:t>
            </a:r>
            <a:r>
              <a:rPr lang="en-US" altLang="zh-TW" dirty="0"/>
              <a:t>surveillance networks</a:t>
            </a:r>
          </a:p>
          <a:p>
            <a:pPr marL="274320" lvl="1" indent="0">
              <a:buNone/>
            </a:pPr>
            <a:r>
              <a:rPr lang="en-US" altLang="zh-TW" dirty="0" smtClean="0"/>
              <a:t>(b) Video </a:t>
            </a:r>
            <a:r>
              <a:rPr lang="en-US" altLang="zh-TW" dirty="0"/>
              <a:t>conferencing services</a:t>
            </a:r>
            <a:endParaRPr lang="zh-TW" altLang="en-US" dirty="0"/>
          </a:p>
          <a:p>
            <a:pPr lvl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AE20-2C53-4655-B599-F8D2CA58E903}" type="datetime1">
              <a:rPr lang="zh-TW" altLang="en-US" smtClean="0"/>
              <a:t>2016/1/27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184" y="3983605"/>
            <a:ext cx="2482954" cy="265430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559" y="3563634"/>
            <a:ext cx="2087990" cy="3074276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4645" y="6534175"/>
            <a:ext cx="6801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hlinkClick r:id="rId5"/>
              </a:rPr>
              <a:t>[1] Cisco </a:t>
            </a:r>
            <a:r>
              <a:rPr lang="en-US" altLang="zh-TW" sz="1400" dirty="0">
                <a:hlinkClick r:id="rId5"/>
              </a:rPr>
              <a:t>visual networking index</a:t>
            </a:r>
            <a:r>
              <a:rPr lang="en-US" altLang="zh-TW" sz="1400" dirty="0" smtClean="0">
                <a:hlinkClick r:id="rId5"/>
              </a:rPr>
              <a:t>: Forecast </a:t>
            </a:r>
            <a:r>
              <a:rPr lang="en-US" altLang="zh-TW" sz="1400" dirty="0">
                <a:hlinkClick r:id="rId5"/>
              </a:rPr>
              <a:t>and </a:t>
            </a:r>
            <a:r>
              <a:rPr lang="en-US" altLang="zh-TW" sz="1400" dirty="0" smtClean="0">
                <a:hlinkClick r:id="rId5"/>
              </a:rPr>
              <a:t>methodology, 2014-2019</a:t>
            </a:r>
            <a:endParaRPr lang="en-US" altLang="zh-TW" sz="1400" dirty="0"/>
          </a:p>
        </p:txBody>
      </p:sp>
    </p:spTree>
    <p:extLst>
      <p:ext uri="{BB962C8B-B14F-4D97-AF65-F5344CB8AC3E}">
        <p14:creationId xmlns:p14="http://schemas.microsoft.com/office/powerpoint/2010/main" val="329117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/>
              <a:t>Our Algorithms are Bandwidth-aware</a:t>
            </a:r>
            <a:endParaRPr lang="zh-TW" altLang="en-US" sz="3600" b="1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624044" y="6381629"/>
            <a:ext cx="2455164" cy="365125"/>
          </a:xfrm>
        </p:spPr>
        <p:txBody>
          <a:bodyPr/>
          <a:lstStyle/>
          <a:p>
            <a:fld id="{F19EC06B-C58C-4B8F-BD22-01057F98E0CB}" type="datetime1">
              <a:rPr lang="zh-TW" altLang="en-US" smtClean="0">
                <a:solidFill>
                  <a:schemeClr val="bg1"/>
                </a:solidFill>
              </a:rPr>
              <a:t>2016/1/27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676734" y="6300732"/>
            <a:ext cx="2133600" cy="365125"/>
          </a:xfrm>
        </p:spPr>
        <p:txBody>
          <a:bodyPr/>
          <a:lstStyle/>
          <a:p>
            <a:fld id="{B3956E28-4FDF-4863-89E7-A72F4CF14023}" type="slidenum">
              <a:rPr lang="zh-TW" altLang="en-US" sz="1600" smtClean="0">
                <a:solidFill>
                  <a:schemeClr val="bg1"/>
                </a:solidFill>
              </a:rPr>
              <a:t>30</a:t>
            </a:fld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49796" y="4983874"/>
            <a:ext cx="4050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Large bit rate videos get higher </a:t>
            </a:r>
            <a:r>
              <a:rPr lang="en-US" altLang="zh-TW" dirty="0"/>
              <a:t>f</a:t>
            </a:r>
            <a:r>
              <a:rPr lang="en-US" altLang="zh-TW" dirty="0" smtClean="0"/>
              <a:t>rame loss rates using IPM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4932040" y="4999774"/>
            <a:ext cx="4050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Our algorithms result in </a:t>
            </a:r>
            <a:r>
              <a:rPr lang="en-US" altLang="zh-TW" b="1" dirty="0" smtClean="0"/>
              <a:t>almost zero frame loss rate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179512" y="1403484"/>
            <a:ext cx="8640960" cy="3474968"/>
            <a:chOff x="179512" y="1403484"/>
            <a:chExt cx="8640960" cy="3474968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685722"/>
              <a:ext cx="4249197" cy="2967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149" y="1691919"/>
              <a:ext cx="4240323" cy="2961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字方塊 16"/>
            <p:cNvSpPr txBox="1"/>
            <p:nvPr/>
          </p:nvSpPr>
          <p:spPr>
            <a:xfrm>
              <a:off x="6463734" y="1403484"/>
              <a:ext cx="8611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Mobile</a:t>
              </a:r>
              <a:endParaRPr lang="zh-TW" altLang="en-US" b="1" dirty="0"/>
            </a:p>
          </p:txBody>
        </p:sp>
        <p:grpSp>
          <p:nvGrpSpPr>
            <p:cNvPr id="14" name="群組 13"/>
            <p:cNvGrpSpPr/>
            <p:nvPr/>
          </p:nvGrpSpPr>
          <p:grpSpPr>
            <a:xfrm>
              <a:off x="5624044" y="2199201"/>
              <a:ext cx="604140" cy="509719"/>
              <a:chOff x="5954146" y="1478868"/>
              <a:chExt cx="604140" cy="509719"/>
            </a:xfrm>
          </p:grpSpPr>
          <p:sp>
            <p:nvSpPr>
              <p:cNvPr id="16" name="文字方塊 15"/>
              <p:cNvSpPr txBox="1"/>
              <p:nvPr/>
            </p:nvSpPr>
            <p:spPr>
              <a:xfrm>
                <a:off x="5954146" y="1478868"/>
                <a:ext cx="60414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/>
                  <a:t>M</a:t>
                </a:r>
                <a:r>
                  <a:rPr lang="en-US" altLang="zh-TW" b="1" dirty="0" smtClean="0"/>
                  <a:t>ax</a:t>
                </a:r>
                <a:endParaRPr lang="zh-TW" altLang="en-US" b="1" dirty="0"/>
              </a:p>
            </p:txBody>
          </p:sp>
          <p:cxnSp>
            <p:nvCxnSpPr>
              <p:cNvPr id="19" name="直線單箭頭接點 18"/>
              <p:cNvCxnSpPr/>
              <p:nvPr/>
            </p:nvCxnSpPr>
            <p:spPr>
              <a:xfrm flipH="1">
                <a:off x="6070474" y="1778723"/>
                <a:ext cx="92725" cy="2098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群組 12"/>
            <p:cNvGrpSpPr/>
            <p:nvPr/>
          </p:nvGrpSpPr>
          <p:grpSpPr>
            <a:xfrm>
              <a:off x="5789457" y="2987660"/>
              <a:ext cx="745984" cy="471166"/>
              <a:chOff x="1252953" y="2987660"/>
              <a:chExt cx="745984" cy="471166"/>
            </a:xfrm>
          </p:grpSpPr>
          <p:sp>
            <p:nvSpPr>
              <p:cNvPr id="21" name="文字方塊 20"/>
              <p:cNvSpPr txBox="1"/>
              <p:nvPr/>
            </p:nvSpPr>
            <p:spPr>
              <a:xfrm>
                <a:off x="1259632" y="2987660"/>
                <a:ext cx="73930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/>
                  <a:t>M</a:t>
                </a:r>
                <a:r>
                  <a:rPr lang="en-US" altLang="zh-TW" b="1" dirty="0" smtClean="0"/>
                  <a:t>ean</a:t>
                </a:r>
                <a:endParaRPr lang="zh-TW" altLang="en-US" b="1" dirty="0"/>
              </a:p>
            </p:txBody>
          </p:sp>
          <p:cxnSp>
            <p:nvCxnSpPr>
              <p:cNvPr id="22" name="直線單箭頭接點 21"/>
              <p:cNvCxnSpPr/>
              <p:nvPr/>
            </p:nvCxnSpPr>
            <p:spPr>
              <a:xfrm flipH="1">
                <a:off x="1252953" y="3275692"/>
                <a:ext cx="131470" cy="18313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群組 10"/>
            <p:cNvGrpSpPr/>
            <p:nvPr/>
          </p:nvGrpSpPr>
          <p:grpSpPr>
            <a:xfrm>
              <a:off x="5436096" y="4293097"/>
              <a:ext cx="566181" cy="585355"/>
              <a:chOff x="899592" y="4293097"/>
              <a:chExt cx="566181" cy="585355"/>
            </a:xfrm>
          </p:grpSpPr>
          <p:sp>
            <p:nvSpPr>
              <p:cNvPr id="24" name="文字方塊 23"/>
              <p:cNvSpPr txBox="1"/>
              <p:nvPr/>
            </p:nvSpPr>
            <p:spPr>
              <a:xfrm>
                <a:off x="899592" y="4509120"/>
                <a:ext cx="56618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 smtClean="0"/>
                  <a:t>Min</a:t>
                </a:r>
                <a:endParaRPr lang="zh-TW" altLang="en-US" b="1" dirty="0"/>
              </a:p>
            </p:txBody>
          </p:sp>
          <p:cxnSp>
            <p:nvCxnSpPr>
              <p:cNvPr id="25" name="直線單箭頭接點 24"/>
              <p:cNvCxnSpPr/>
              <p:nvPr/>
            </p:nvCxnSpPr>
            <p:spPr>
              <a:xfrm flipV="1">
                <a:off x="1171523" y="4293097"/>
                <a:ext cx="0" cy="2824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橢圓 14"/>
          <p:cNvSpPr/>
          <p:nvPr/>
        </p:nvSpPr>
        <p:spPr>
          <a:xfrm>
            <a:off x="1185333" y="1772816"/>
            <a:ext cx="792088" cy="246299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3199706" y="2944526"/>
            <a:ext cx="792088" cy="129128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25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5" grpId="0" animBg="1"/>
      <p:bldP spid="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/>
              <a:t>Our Algorithms </a:t>
            </a:r>
            <a:r>
              <a:rPr lang="en-US" altLang="zh-TW" sz="3600" dirty="0"/>
              <a:t>A</a:t>
            </a:r>
            <a:r>
              <a:rPr lang="en-US" altLang="zh-TW" sz="3600" dirty="0" smtClean="0"/>
              <a:t>chieve </a:t>
            </a:r>
            <a:r>
              <a:rPr lang="en-US" altLang="zh-TW" sz="3600" dirty="0"/>
              <a:t>H</a:t>
            </a:r>
            <a:r>
              <a:rPr lang="en-US" altLang="zh-TW" sz="3600" dirty="0" smtClean="0"/>
              <a:t>igher </a:t>
            </a:r>
            <a:r>
              <a:rPr lang="en-US" altLang="zh-TW" sz="3600" dirty="0"/>
              <a:t>V</a:t>
            </a:r>
            <a:r>
              <a:rPr lang="en-US" altLang="zh-TW" sz="3600" dirty="0" smtClean="0"/>
              <a:t>ideo </a:t>
            </a:r>
            <a:r>
              <a:rPr lang="en-US" altLang="zh-TW" sz="3600" dirty="0"/>
              <a:t>Q</a:t>
            </a:r>
            <a:r>
              <a:rPr lang="en-US" altLang="zh-TW" sz="3600" dirty="0" smtClean="0"/>
              <a:t>uality</a:t>
            </a:r>
            <a:endParaRPr lang="zh-TW" altLang="en-US" sz="36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31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359" y="1725706"/>
            <a:ext cx="4216047" cy="310614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69433"/>
            <a:ext cx="4270702" cy="314640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81178" y="5388644"/>
            <a:ext cx="4808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Gaps between RMMR(*) and IPM with </a:t>
            </a:r>
          </a:p>
          <a:p>
            <a:r>
              <a:rPr lang="en-US" altLang="zh-TW" b="1" dirty="0" smtClean="0"/>
              <a:t>Mobile (4 dB) and </a:t>
            </a:r>
            <a:r>
              <a:rPr lang="en-US" altLang="zh-TW" b="1" dirty="0" err="1" smtClean="0"/>
              <a:t>Tempete</a:t>
            </a:r>
            <a:r>
              <a:rPr lang="en-US" altLang="zh-TW" b="1" dirty="0" smtClean="0"/>
              <a:t> (1 dB)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870704" y="54369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 smtClean="0"/>
              <a:t>IPM leads to at most </a:t>
            </a:r>
            <a:r>
              <a:rPr lang="en-US" altLang="zh-TW" b="1" dirty="0" smtClean="0"/>
              <a:t>10 dB quality fluctuation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74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/>
              <a:t>Our Algorithms </a:t>
            </a:r>
            <a:r>
              <a:rPr lang="en-US" altLang="zh-TW" sz="3600" dirty="0"/>
              <a:t>R</a:t>
            </a:r>
            <a:r>
              <a:rPr lang="en-US" altLang="zh-TW" sz="3600" b="1" dirty="0" smtClean="0"/>
              <a:t>educe </a:t>
            </a:r>
            <a:r>
              <a:rPr lang="en-US" altLang="zh-TW" sz="3600" dirty="0"/>
              <a:t>M</a:t>
            </a:r>
            <a:r>
              <a:rPr lang="en-US" altLang="zh-TW" sz="3600" b="1" dirty="0" smtClean="0"/>
              <a:t>ax </a:t>
            </a:r>
            <a:r>
              <a:rPr lang="en-US" altLang="zh-TW" sz="3600" dirty="0"/>
              <a:t>L</a:t>
            </a:r>
            <a:r>
              <a:rPr lang="en-US" altLang="zh-TW" sz="3600" b="1" dirty="0" smtClean="0"/>
              <a:t>ink </a:t>
            </a:r>
            <a:r>
              <a:rPr lang="en-US" altLang="zh-TW" sz="3600" dirty="0"/>
              <a:t>U</a:t>
            </a:r>
            <a:r>
              <a:rPr lang="en-US" altLang="zh-TW" sz="3600" b="1" dirty="0" smtClean="0"/>
              <a:t>tilization</a:t>
            </a:r>
            <a:endParaRPr lang="zh-TW" altLang="en-US" sz="36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57427-CA25-4DB7-8C56-271DFCD31C8F}" type="datetime1">
              <a:rPr lang="zh-TW" altLang="en-US" smtClean="0">
                <a:solidFill>
                  <a:schemeClr val="bg1"/>
                </a:solidFill>
              </a:rPr>
              <a:t>2016/1/27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672168" y="6293703"/>
            <a:ext cx="2133600" cy="365125"/>
          </a:xfrm>
        </p:spPr>
        <p:txBody>
          <a:bodyPr/>
          <a:lstStyle/>
          <a:p>
            <a:fld id="{B3956E28-4FDF-4863-89E7-A72F4CF14023}" type="slidenum">
              <a:rPr lang="zh-TW" altLang="en-US" sz="1600" smtClean="0">
                <a:solidFill>
                  <a:schemeClr val="bg1"/>
                </a:solidFill>
              </a:rPr>
              <a:t>32</a:t>
            </a:fld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12469" y="5304505"/>
            <a:ext cx="3613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Reduce max link utilization </a:t>
            </a:r>
          </a:p>
          <a:p>
            <a:r>
              <a:rPr lang="en-US" altLang="zh-TW" b="1" dirty="0" smtClean="0"/>
              <a:t>up to 50%</a:t>
            </a:r>
            <a:r>
              <a:rPr lang="en-US" altLang="zh-TW" b="1" dirty="0"/>
              <a:t>	</a:t>
            </a:r>
            <a:endParaRPr lang="en-US" altLang="zh-TW" b="1" dirty="0" smtClean="0"/>
          </a:p>
        </p:txBody>
      </p:sp>
      <p:sp>
        <p:nvSpPr>
          <p:cNvPr id="14" name="文字方塊 13"/>
          <p:cNvSpPr txBox="1"/>
          <p:nvPr/>
        </p:nvSpPr>
        <p:spPr>
          <a:xfrm>
            <a:off x="4561332" y="5367338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Reduce max link utilization 20~30%</a:t>
            </a:r>
            <a:r>
              <a:rPr lang="en-US" altLang="zh-TW" sz="1400" dirty="0"/>
              <a:t>	</a:t>
            </a:r>
            <a:endParaRPr lang="en-US" altLang="zh-TW" sz="14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" y="1584786"/>
            <a:ext cx="4191488" cy="304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214" y="1647679"/>
            <a:ext cx="4327889" cy="305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5099278" y="1395356"/>
            <a:ext cx="604140" cy="666932"/>
            <a:chOff x="640672" y="1512875"/>
            <a:chExt cx="604140" cy="666932"/>
          </a:xfrm>
        </p:grpSpPr>
        <p:sp>
          <p:nvSpPr>
            <p:cNvPr id="11" name="文字方塊 10"/>
            <p:cNvSpPr txBox="1"/>
            <p:nvPr/>
          </p:nvSpPr>
          <p:spPr>
            <a:xfrm>
              <a:off x="640672" y="1512875"/>
              <a:ext cx="6041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b="1" dirty="0"/>
                <a:t>M</a:t>
              </a:r>
              <a:r>
                <a:rPr lang="en-US" altLang="zh-TW" b="1" dirty="0" smtClean="0"/>
                <a:t>ax</a:t>
              </a:r>
              <a:endParaRPr lang="zh-TW" altLang="en-US" b="1" dirty="0"/>
            </a:p>
          </p:txBody>
        </p:sp>
        <p:cxnSp>
          <p:nvCxnSpPr>
            <p:cNvPr id="12" name="直線單箭頭接點 11"/>
            <p:cNvCxnSpPr>
              <a:stCxn id="11" idx="2"/>
            </p:cNvCxnSpPr>
            <p:nvPr/>
          </p:nvCxnSpPr>
          <p:spPr>
            <a:xfrm flipH="1">
              <a:off x="836501" y="1882207"/>
              <a:ext cx="106241" cy="297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群組 16"/>
          <p:cNvGrpSpPr/>
          <p:nvPr/>
        </p:nvGrpSpPr>
        <p:grpSpPr>
          <a:xfrm>
            <a:off x="4955262" y="3505731"/>
            <a:ext cx="739305" cy="643349"/>
            <a:chOff x="1474861" y="3557437"/>
            <a:chExt cx="739305" cy="643349"/>
          </a:xfrm>
        </p:grpSpPr>
        <p:sp>
          <p:nvSpPr>
            <p:cNvPr id="10" name="文字方塊 9"/>
            <p:cNvSpPr txBox="1"/>
            <p:nvPr/>
          </p:nvSpPr>
          <p:spPr>
            <a:xfrm>
              <a:off x="1474861" y="3831454"/>
              <a:ext cx="7393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b="1" dirty="0"/>
                <a:t>M</a:t>
              </a:r>
              <a:r>
                <a:rPr lang="en-US" altLang="zh-TW" b="1" dirty="0" smtClean="0"/>
                <a:t>ean</a:t>
              </a:r>
              <a:endParaRPr lang="zh-TW" altLang="en-US" b="1" dirty="0"/>
            </a:p>
          </p:txBody>
        </p:sp>
        <p:cxnSp>
          <p:nvCxnSpPr>
            <p:cNvPr id="13" name="直線單箭頭接點 12"/>
            <p:cNvCxnSpPr/>
            <p:nvPr/>
          </p:nvCxnSpPr>
          <p:spPr>
            <a:xfrm flipV="1">
              <a:off x="1696705" y="3557437"/>
              <a:ext cx="89879" cy="3221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文字方塊 15"/>
          <p:cNvSpPr txBox="1"/>
          <p:nvPr/>
        </p:nvSpPr>
        <p:spPr>
          <a:xfrm>
            <a:off x="6370267" y="1278347"/>
            <a:ext cx="86113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Mobile</a:t>
            </a:r>
            <a:endParaRPr lang="zh-TW" altLang="en-US" b="1" dirty="0"/>
          </a:p>
        </p:txBody>
      </p:sp>
      <p:grpSp>
        <p:nvGrpSpPr>
          <p:cNvPr id="4108" name="群組 4107"/>
          <p:cNvGrpSpPr/>
          <p:nvPr/>
        </p:nvGrpSpPr>
        <p:grpSpPr>
          <a:xfrm>
            <a:off x="8225454" y="1691516"/>
            <a:ext cx="735665" cy="945396"/>
            <a:chOff x="8225454" y="1691516"/>
            <a:chExt cx="735665" cy="945396"/>
          </a:xfrm>
        </p:grpSpPr>
        <p:cxnSp>
          <p:nvCxnSpPr>
            <p:cNvPr id="24" name="直線單箭頭接點 23"/>
            <p:cNvCxnSpPr/>
            <p:nvPr/>
          </p:nvCxnSpPr>
          <p:spPr>
            <a:xfrm flipH="1">
              <a:off x="8388424" y="1996536"/>
              <a:ext cx="238" cy="640376"/>
            </a:xfrm>
            <a:prstGeom prst="straightConnector1">
              <a:avLst/>
            </a:prstGeom>
            <a:ln w="1270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字方塊 24"/>
            <p:cNvSpPr txBox="1"/>
            <p:nvPr/>
          </p:nvSpPr>
          <p:spPr>
            <a:xfrm>
              <a:off x="8225454" y="1691516"/>
              <a:ext cx="7356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>
                  <a:solidFill>
                    <a:srgbClr val="00B0F0"/>
                  </a:solidFill>
                </a:rPr>
                <a:t>3</a:t>
              </a:r>
              <a:r>
                <a:rPr lang="en-US" altLang="zh-TW" sz="1600" b="1" dirty="0" smtClean="0">
                  <a:solidFill>
                    <a:srgbClr val="00B0F0"/>
                  </a:solidFill>
                </a:rPr>
                <a:t>0%</a:t>
              </a:r>
              <a:endParaRPr lang="zh-TW" altLang="en-US" sz="16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4107" name="群組 4106"/>
          <p:cNvGrpSpPr/>
          <p:nvPr/>
        </p:nvGrpSpPr>
        <p:grpSpPr>
          <a:xfrm>
            <a:off x="3707904" y="1844824"/>
            <a:ext cx="583814" cy="1224136"/>
            <a:chOff x="3707904" y="1844824"/>
            <a:chExt cx="583814" cy="1224136"/>
          </a:xfrm>
        </p:grpSpPr>
        <p:sp>
          <p:nvSpPr>
            <p:cNvPr id="18" name="文字方塊 17"/>
            <p:cNvSpPr txBox="1"/>
            <p:nvPr/>
          </p:nvSpPr>
          <p:spPr>
            <a:xfrm>
              <a:off x="3707904" y="2259812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FF0000"/>
                  </a:solidFill>
                </a:rPr>
                <a:t>50%</a:t>
              </a:r>
              <a:endParaRPr lang="zh-TW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4104" name="直線單箭頭接點 4103"/>
            <p:cNvCxnSpPr/>
            <p:nvPr/>
          </p:nvCxnSpPr>
          <p:spPr>
            <a:xfrm flipH="1">
              <a:off x="3757798" y="1844824"/>
              <a:ext cx="8851" cy="122413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377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Our </a:t>
            </a:r>
            <a:r>
              <a:rPr lang="en-US" altLang="zh-TW" sz="3600" dirty="0" smtClean="0"/>
              <a:t>Proposed </a:t>
            </a:r>
            <a:r>
              <a:rPr lang="en-US" altLang="zh-TW" sz="3600" dirty="0"/>
              <a:t>A</a:t>
            </a:r>
            <a:r>
              <a:rPr lang="en-US" altLang="zh-TW" sz="3600" dirty="0" smtClean="0"/>
              <a:t>lgorithms </a:t>
            </a:r>
            <a:r>
              <a:rPr lang="en-US" altLang="zh-TW" sz="3600" dirty="0"/>
              <a:t>are </a:t>
            </a:r>
            <a:r>
              <a:rPr lang="en-US" altLang="zh-TW" sz="3600" dirty="0" smtClean="0"/>
              <a:t>Robust </a:t>
            </a:r>
            <a:r>
              <a:rPr lang="en-US" altLang="zh-TW" sz="3600" dirty="0"/>
              <a:t>A</a:t>
            </a:r>
            <a:r>
              <a:rPr lang="en-US" altLang="zh-TW" sz="3600" dirty="0" smtClean="0"/>
              <a:t>gainst </a:t>
            </a:r>
            <a:r>
              <a:rPr lang="en-US" altLang="zh-TW" sz="3600" dirty="0"/>
              <a:t>S</a:t>
            </a:r>
            <a:r>
              <a:rPr lang="en-US" altLang="zh-TW" sz="3600" dirty="0" smtClean="0"/>
              <a:t>witch </a:t>
            </a:r>
            <a:r>
              <a:rPr lang="en-US" altLang="zh-TW" sz="3600" dirty="0"/>
              <a:t>F</a:t>
            </a:r>
            <a:r>
              <a:rPr lang="en-US" altLang="zh-TW" sz="3600" dirty="0" smtClean="0"/>
              <a:t>ailures </a:t>
            </a:r>
            <a:endParaRPr kumimoji="1" lang="zh-TW" altLang="en-US" sz="36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33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3" y="2279207"/>
            <a:ext cx="3971264" cy="292830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846" y="2279207"/>
            <a:ext cx="4151500" cy="3061207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46667" y="1879600"/>
            <a:ext cx="4193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en-US" altLang="zh-TW" dirty="0" smtClean="0"/>
              <a:t>We shutdown s</a:t>
            </a:r>
            <a:r>
              <a:rPr lang="en-US" altLang="zh-TW" dirty="0" smtClean="0"/>
              <a:t>witch </a:t>
            </a:r>
            <a:r>
              <a:rPr lang="en-US" altLang="zh-TW" dirty="0"/>
              <a:t>1 at 65 sec </a:t>
            </a:r>
          </a:p>
          <a:p>
            <a:endParaRPr kumimoji="1"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1241513" y="5607120"/>
            <a:ext cx="6180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/>
              <a:t>Our system </a:t>
            </a:r>
            <a:r>
              <a:rPr kumimoji="1" lang="en-US" altLang="zh-TW" b="1" dirty="0" smtClean="0"/>
              <a:t>recovers the routes in few seconds </a:t>
            </a:r>
            <a:r>
              <a:rPr kumimoji="1" lang="en-US" altLang="zh-TW" dirty="0" smtClean="0"/>
              <a:t>after switch failure</a:t>
            </a:r>
            <a:r>
              <a:rPr lang="en-US" altLang="zh-TW" dirty="0" smtClean="0"/>
              <a:t> </a:t>
            </a:r>
            <a:endParaRPr lang="en-US" altLang="zh-TW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850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/>
              <a:t>The </a:t>
            </a:r>
            <a:r>
              <a:rPr lang="en-US" altLang="zh-TW" sz="3600" dirty="0"/>
              <a:t>S</a:t>
            </a:r>
            <a:r>
              <a:rPr lang="en-US" altLang="zh-TW" sz="3600" dirty="0" smtClean="0"/>
              <a:t>calability of Our </a:t>
            </a:r>
            <a:r>
              <a:rPr lang="en-US" altLang="zh-TW" sz="3600" dirty="0"/>
              <a:t>A</a:t>
            </a:r>
            <a:r>
              <a:rPr lang="en-US" altLang="zh-TW" sz="3600" dirty="0" smtClean="0"/>
              <a:t>lgorithms</a:t>
            </a:r>
            <a:endParaRPr lang="zh-TW" altLang="en-US" sz="36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34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1" y="1512902"/>
            <a:ext cx="4344448" cy="320080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895258" y="5348739"/>
            <a:ext cx="5324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RMMR</a:t>
            </a:r>
            <a:r>
              <a:rPr lang="en-US" altLang="zh-TW" sz="2000" b="1" dirty="0"/>
              <a:t> </a:t>
            </a:r>
            <a:r>
              <a:rPr lang="en-US" altLang="zh-TW" sz="2000" b="1" dirty="0" smtClean="0"/>
              <a:t>always terminates in &lt; 0.2 sec</a:t>
            </a:r>
            <a:endParaRPr lang="en-US" altLang="zh-TW" sz="2000" b="1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515" y="1472952"/>
            <a:ext cx="4546859" cy="335185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 rot="16200000">
            <a:off x="-459923" y="3290922"/>
            <a:ext cx="1439497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700" dirty="0" smtClean="0">
                <a:latin typeface="Times New Roman" charset="0"/>
                <a:ea typeface="Times New Roman" charset="0"/>
                <a:cs typeface="Times New Roman" charset="0"/>
              </a:rPr>
              <a:t>Running Time</a:t>
            </a:r>
            <a:endParaRPr kumimoji="1" lang="zh-TW" altLang="en-US" sz="17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 rot="16200000">
            <a:off x="3878882" y="3263882"/>
            <a:ext cx="1439497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700" dirty="0" smtClean="0">
                <a:latin typeface="Times New Roman" charset="0"/>
                <a:ea typeface="Times New Roman" charset="0"/>
                <a:cs typeface="Times New Roman" charset="0"/>
              </a:rPr>
              <a:t>Running Time</a:t>
            </a:r>
            <a:endParaRPr kumimoji="1" lang="zh-TW" altLang="en-US" sz="17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37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/>
              <a:t>Tradeoff </a:t>
            </a:r>
            <a:r>
              <a:rPr lang="en-US" altLang="zh-TW" dirty="0"/>
              <a:t>B</a:t>
            </a:r>
            <a:r>
              <a:rPr lang="en-US" altLang="zh-TW" b="1" dirty="0" smtClean="0"/>
              <a:t>etween </a:t>
            </a:r>
            <a:r>
              <a:rPr lang="en-US" altLang="zh-TW" dirty="0"/>
              <a:t>O</a:t>
            </a:r>
            <a:r>
              <a:rPr lang="en-US" altLang="zh-TW" b="1" dirty="0" smtClean="0"/>
              <a:t>ptimality </a:t>
            </a:r>
            <a:r>
              <a:rPr lang="en-US" altLang="zh-TW" b="1" dirty="0"/>
              <a:t>and </a:t>
            </a:r>
            <a:r>
              <a:rPr lang="en-US" altLang="zh-TW" b="1" dirty="0" smtClean="0"/>
              <a:t>Running </a:t>
            </a:r>
            <a:r>
              <a:rPr lang="en-US" altLang="zh-TW" dirty="0"/>
              <a:t>T</a:t>
            </a:r>
            <a:r>
              <a:rPr lang="en-US" altLang="zh-TW" b="1" dirty="0" smtClean="0"/>
              <a:t>ime</a:t>
            </a:r>
            <a:endParaRPr lang="zh-TW" altLang="en-US" b="1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AC0D-4975-4312-BAD0-7AA33C746CC1}" type="datetime1">
              <a:rPr lang="zh-TW" altLang="en-US" smtClean="0">
                <a:solidFill>
                  <a:schemeClr val="bg1"/>
                </a:solidFill>
              </a:rPr>
              <a:t>2016/1/27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620000" y="6272785"/>
            <a:ext cx="2133600" cy="365125"/>
          </a:xfrm>
        </p:spPr>
        <p:txBody>
          <a:bodyPr/>
          <a:lstStyle/>
          <a:p>
            <a:fld id="{B3956E28-4FDF-4863-89E7-A72F4CF14023}" type="slidenum">
              <a:rPr lang="zh-TW" altLang="en-US" sz="1600" smtClean="0">
                <a:solidFill>
                  <a:schemeClr val="bg1"/>
                </a:solidFill>
              </a:rPr>
              <a:t>35</a:t>
            </a:fld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00027" y="4996262"/>
            <a:ext cx="4283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RMMR* has higher optimality</a:t>
            </a:r>
            <a:r>
              <a:rPr lang="en-US" altLang="zh-TW" sz="2000" dirty="0" smtClean="0"/>
              <a:t>: </a:t>
            </a:r>
          </a:p>
          <a:p>
            <a:r>
              <a:rPr lang="en-US" altLang="zh-TW" sz="2000" dirty="0" smtClean="0"/>
              <a:t>Reduce max link utilization up to 6%</a:t>
            </a:r>
            <a:endParaRPr lang="en-US" altLang="zh-TW" sz="2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69" y="1650211"/>
            <a:ext cx="4252316" cy="308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5040921" y="4996262"/>
            <a:ext cx="3645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RMMR is more efficient</a:t>
            </a:r>
            <a:r>
              <a:rPr lang="en-US" altLang="zh-TW" sz="2000" dirty="0" smtClean="0"/>
              <a:t>:</a:t>
            </a:r>
          </a:p>
          <a:p>
            <a:r>
              <a:rPr lang="en-US" altLang="zh-TW" sz="2000" dirty="0" smtClean="0"/>
              <a:t>Reduce running time from 8 sec to 50 </a:t>
            </a:r>
            <a:r>
              <a:rPr lang="en-US" altLang="zh-TW" sz="2000" dirty="0" err="1" smtClean="0"/>
              <a:t>ms</a:t>
            </a:r>
            <a:endParaRPr lang="en-US" altLang="zh-TW" sz="20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22" y="1628800"/>
            <a:ext cx="4317478" cy="312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群組 13"/>
          <p:cNvGrpSpPr/>
          <p:nvPr/>
        </p:nvGrpSpPr>
        <p:grpSpPr>
          <a:xfrm>
            <a:off x="3707904" y="1979548"/>
            <a:ext cx="466794" cy="697414"/>
            <a:chOff x="3707904" y="1979548"/>
            <a:chExt cx="466794" cy="697414"/>
          </a:xfrm>
        </p:grpSpPr>
        <p:cxnSp>
          <p:nvCxnSpPr>
            <p:cNvPr id="12" name="直線單箭頭接點 11"/>
            <p:cNvCxnSpPr/>
            <p:nvPr/>
          </p:nvCxnSpPr>
          <p:spPr>
            <a:xfrm>
              <a:off x="3851920" y="2348880"/>
              <a:ext cx="0" cy="32808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3707904" y="1979548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6%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6585018" y="1427991"/>
            <a:ext cx="844869" cy="444439"/>
            <a:chOff x="5640636" y="1403484"/>
            <a:chExt cx="844869" cy="444439"/>
          </a:xfrm>
        </p:grpSpPr>
        <p:cxnSp>
          <p:nvCxnSpPr>
            <p:cNvPr id="17" name="直線單箭頭接點 16"/>
            <p:cNvCxnSpPr/>
            <p:nvPr/>
          </p:nvCxnSpPr>
          <p:spPr>
            <a:xfrm flipH="1">
              <a:off x="5640636" y="1650211"/>
              <a:ext cx="227508" cy="19771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字方塊 17"/>
            <p:cNvSpPr txBox="1"/>
            <p:nvPr/>
          </p:nvSpPr>
          <p:spPr>
            <a:xfrm>
              <a:off x="5827953" y="1403484"/>
              <a:ext cx="657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8 sec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6634595" y="3212976"/>
            <a:ext cx="745717" cy="661254"/>
            <a:chOff x="6634595" y="3212976"/>
            <a:chExt cx="745717" cy="661254"/>
          </a:xfrm>
        </p:grpSpPr>
        <p:cxnSp>
          <p:nvCxnSpPr>
            <p:cNvPr id="22" name="直線單箭頭接點 21"/>
            <p:cNvCxnSpPr/>
            <p:nvPr/>
          </p:nvCxnSpPr>
          <p:spPr>
            <a:xfrm flipH="1" flipV="1">
              <a:off x="6922627" y="3212976"/>
              <a:ext cx="1" cy="32767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字方塊 22"/>
            <p:cNvSpPr txBox="1"/>
            <p:nvPr/>
          </p:nvSpPr>
          <p:spPr>
            <a:xfrm>
              <a:off x="6634595" y="3504898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50 </a:t>
              </a:r>
              <a:r>
                <a:rPr lang="en-US" altLang="zh-TW" dirty="0" err="1" smtClean="0">
                  <a:solidFill>
                    <a:srgbClr val="FF0000"/>
                  </a:solidFill>
                </a:rPr>
                <a:t>ms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 rot="16200000">
            <a:off x="3937078" y="3512592"/>
            <a:ext cx="1439497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700" dirty="0" smtClean="0">
                <a:latin typeface="Times New Roman" charset="0"/>
                <a:ea typeface="Times New Roman" charset="0"/>
                <a:cs typeface="Times New Roman" charset="0"/>
              </a:rPr>
              <a:t>Running Time</a:t>
            </a:r>
            <a:endParaRPr kumimoji="1" lang="zh-TW" altLang="en-US" sz="17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Motivation</a:t>
            </a:r>
            <a:endParaRPr lang="en-US" altLang="zh-TW" b="1" dirty="0" smtClean="0"/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System Overview </a:t>
            </a: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Problem Formulations &amp; Proposed Solutions</a:t>
            </a:r>
          </a:p>
          <a:p>
            <a:r>
              <a:rPr lang="en-US" altLang="zh-TW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Testbed</a:t>
            </a:r>
            <a:endParaRPr lang="en-US" altLang="zh-TW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Experiments in </a:t>
            </a:r>
            <a:r>
              <a:rPr lang="en-US" altLang="zh-TW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Mininet</a:t>
            </a:r>
            <a:endParaRPr lang="en-US" altLang="zh-TW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TW" b="1" dirty="0" smtClean="0"/>
              <a:t>Conclusion</a:t>
            </a:r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36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EFA6D-C7A2-4A9F-831D-CA4740F31612}" type="datetime1">
              <a:rPr lang="zh-TW" altLang="en-US" smtClean="0"/>
              <a:t>2016/1/27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03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Multicast on SDNs</a:t>
            </a:r>
          </a:p>
          <a:p>
            <a:pPr lvl="1"/>
            <a:r>
              <a:rPr lang="en-US" altLang="zh-TW" sz="2000" dirty="0"/>
              <a:t>Reduce setup cost and maintenance cost</a:t>
            </a:r>
          </a:p>
          <a:p>
            <a:pPr lvl="1"/>
            <a:r>
              <a:rPr lang="en-US" altLang="zh-TW" sz="2000" dirty="0"/>
              <a:t>Use a global view to get an optimal solution for multicast routing</a:t>
            </a:r>
          </a:p>
          <a:p>
            <a:r>
              <a:rPr lang="en-US" altLang="zh-TW" sz="2400" dirty="0"/>
              <a:t>RMMR</a:t>
            </a:r>
            <a:r>
              <a:rPr lang="en-US" altLang="zh-TW" sz="2400" baseline="30000" dirty="0"/>
              <a:t>(*)</a:t>
            </a:r>
            <a:r>
              <a:rPr lang="en-US" altLang="zh-TW" sz="2400" dirty="0"/>
              <a:t> algorithm</a:t>
            </a:r>
          </a:p>
          <a:p>
            <a:pPr lvl="1"/>
            <a:r>
              <a:rPr lang="en-US" altLang="zh-TW" sz="2000" dirty="0"/>
              <a:t>Robust, load </a:t>
            </a:r>
            <a:r>
              <a:rPr lang="en-US" altLang="zh-TW" sz="2000" dirty="0" smtClean="0"/>
              <a:t>balanced, </a:t>
            </a:r>
            <a:r>
              <a:rPr lang="en-US" altLang="zh-TW" sz="2000" dirty="0"/>
              <a:t>and flexible</a:t>
            </a:r>
          </a:p>
          <a:p>
            <a:pPr lvl="1"/>
            <a:r>
              <a:rPr lang="en-US" altLang="zh-TW" sz="2000" b="1" dirty="0"/>
              <a:t>RMMR*: </a:t>
            </a:r>
            <a:r>
              <a:rPr lang="en-US" altLang="zh-TW" sz="2000" dirty="0"/>
              <a:t>Optimal solution, suitable for smaller and more static networks</a:t>
            </a:r>
          </a:p>
          <a:p>
            <a:pPr lvl="1"/>
            <a:r>
              <a:rPr lang="en-US" altLang="zh-TW" sz="2000" b="1" dirty="0"/>
              <a:t>RMMR</a:t>
            </a:r>
            <a:r>
              <a:rPr lang="en-US" altLang="zh-TW" sz="2000" dirty="0"/>
              <a:t>: </a:t>
            </a:r>
            <a:r>
              <a:rPr lang="en-US" altLang="zh-TW" sz="2000" dirty="0" smtClean="0"/>
              <a:t>Efficient </a:t>
            </a:r>
            <a:r>
              <a:rPr lang="en-US" altLang="zh-TW" sz="2000" dirty="0"/>
              <a:t>solution, suitable for larger and more dynamic networks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37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8041-D2C1-430E-A345-69D92A35377D}" type="datetime1">
              <a:rPr lang="zh-TW" altLang="en-US" smtClean="0"/>
              <a:t>2016/1/27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5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Future Work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kumimoji="1" lang="en-US" altLang="zh-TW" dirty="0" smtClean="0"/>
              <a:t>Consider background traffic to compute the multicast routing depends on the current traffic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zh-TW" dirty="0" smtClean="0"/>
              <a:t>Design an adaptive algorithm, which automatically makes decisions on when to update the multicast routing with optimal solution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53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kumimoji="1" lang="en-US" altLang="zh-TW" dirty="0" smtClean="0"/>
              <a:t>Thank you</a:t>
            </a:r>
            <a:r>
              <a:rPr kumimoji="1" lang="zh-TW" altLang="en-US" dirty="0" smtClean="0"/>
              <a:t>！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54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Motivation (cont</a:t>
            </a:r>
            <a:r>
              <a:rPr lang="en-US" altLang="zh-TW" dirty="0"/>
              <a:t>.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Real-time streaming imposes strict Quality of </a:t>
            </a:r>
            <a:r>
              <a:rPr lang="en-US" altLang="zh-TW" dirty="0" smtClean="0"/>
              <a:t>Service</a:t>
            </a:r>
          </a:p>
          <a:p>
            <a:pPr lvl="1"/>
            <a:r>
              <a:rPr lang="en-US" altLang="zh-TW" dirty="0" smtClean="0"/>
              <a:t>Requirements on connections of latency, packet loss rate, and bandwidth …</a:t>
            </a:r>
            <a:endParaRPr lang="en-US" altLang="zh-TW" dirty="0"/>
          </a:p>
          <a:p>
            <a:r>
              <a:rPr lang="en-US" altLang="zh-TW" b="1" dirty="0"/>
              <a:t>How to reduce redundant streams and </a:t>
            </a:r>
            <a:r>
              <a:rPr lang="en-US" altLang="zh-TW" b="1" dirty="0" smtClean="0"/>
              <a:t>video </a:t>
            </a:r>
            <a:r>
              <a:rPr lang="en-US" altLang="zh-TW" b="1" dirty="0"/>
              <a:t>bandwidth requirements?</a:t>
            </a:r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6" name="Picture 2" descr="Film str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345" y="3694829"/>
            <a:ext cx="3957973" cy="226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13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40</a:t>
            </a:fld>
            <a:endParaRPr lang="zh-TW" alt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70240" y="4075113"/>
            <a:ext cx="1525587" cy="130968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zh-TW" altLang="zh-TW" sz="10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ounded Rectangle 2"/>
          <p:cNvSpPr/>
          <p:nvPr/>
        </p:nvSpPr>
        <p:spPr>
          <a:xfrm>
            <a:off x="670932" y="4875429"/>
            <a:ext cx="1339620" cy="420131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zh-TW" sz="900" b="1" dirty="0">
                <a:solidFill>
                  <a:schemeClr val="bg1"/>
                </a:solidFill>
                <a:latin typeface="Book Antiqua" panose="02040602050305030304" pitchFamily="18" charset="0"/>
              </a:rPr>
              <a:t>Specialized Packet Forwarding Hardware</a:t>
            </a:r>
            <a:endParaRPr lang="en-US" altLang="zh-TW" sz="8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670252" y="4138613"/>
            <a:ext cx="1339850" cy="344487"/>
            <a:chOff x="558086" y="3810293"/>
            <a:chExt cx="1339620" cy="343744"/>
          </a:xfrm>
        </p:grpSpPr>
        <p:sp>
          <p:nvSpPr>
            <p:cNvPr id="9" name="Rounded Rectangle 4"/>
            <p:cNvSpPr/>
            <p:nvPr/>
          </p:nvSpPr>
          <p:spPr>
            <a:xfrm>
              <a:off x="558086" y="3810293"/>
              <a:ext cx="533308" cy="343744"/>
            </a:xfrm>
            <a:prstGeom prst="roundRect">
              <a:avLst/>
            </a:prstGeom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zh-TW" sz="700" dirty="0">
                  <a:solidFill>
                    <a:srgbClr val="FFFFFF"/>
                  </a:solidFill>
                  <a:latin typeface="Book Antiqua" panose="02040602050305030304" pitchFamily="18" charset="0"/>
                </a:rPr>
                <a:t>Feature</a:t>
              </a:r>
              <a:endParaRPr lang="en-US" altLang="zh-TW" sz="600" dirty="0">
                <a:solidFill>
                  <a:srgbClr val="FFFFFF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10" name="Rounded Rectangle 6"/>
            <p:cNvSpPr/>
            <p:nvPr/>
          </p:nvSpPr>
          <p:spPr>
            <a:xfrm>
              <a:off x="1396142" y="3810293"/>
              <a:ext cx="501564" cy="343744"/>
            </a:xfrm>
            <a:prstGeom prst="roundRect">
              <a:avLst/>
            </a:prstGeom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rgbClr val="FFFFFF"/>
                  </a:solidFill>
                  <a:latin typeface="Book Antiqua" panose="02040602050305030304" pitchFamily="18" charset="0"/>
                </a:rPr>
                <a:t>Feature</a:t>
              </a:r>
            </a:p>
          </p:txBody>
        </p:sp>
        <p:cxnSp>
          <p:nvCxnSpPr>
            <p:cNvPr id="11" name="Straight Connector 7"/>
            <p:cNvCxnSpPr>
              <a:cxnSpLocks noChangeShapeType="1"/>
            </p:cNvCxnSpPr>
            <p:nvPr/>
          </p:nvCxnSpPr>
          <p:spPr bwMode="auto">
            <a:xfrm>
              <a:off x="1091394" y="3982957"/>
              <a:ext cx="304748" cy="158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ot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992765" y="2800350"/>
            <a:ext cx="1525587" cy="13081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zh-TW" altLang="zh-TW" sz="10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93250" y="3600046"/>
            <a:ext cx="1339620" cy="420131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zh-TW" sz="900" b="1" dirty="0">
                <a:solidFill>
                  <a:schemeClr val="bg1"/>
                </a:solidFill>
                <a:latin typeface="Book Antiqua" panose="02040602050305030304" pitchFamily="18" charset="0"/>
              </a:rPr>
              <a:t>Specialized Packet Forwarding Hardware</a:t>
            </a:r>
            <a:endParaRPr lang="en-US" altLang="zh-TW" sz="8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6721802" y="3395663"/>
            <a:ext cx="1525588" cy="13081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zh-TW" altLang="zh-TW" sz="10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" name="Rounded Rectangle 20"/>
          <p:cNvSpPr/>
          <p:nvPr/>
        </p:nvSpPr>
        <p:spPr>
          <a:xfrm>
            <a:off x="6822612" y="4195605"/>
            <a:ext cx="1339620" cy="420131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zh-TW" sz="900" b="1" dirty="0">
                <a:solidFill>
                  <a:schemeClr val="bg1"/>
                </a:solidFill>
                <a:latin typeface="Book Antiqua" panose="02040602050305030304" pitchFamily="18" charset="0"/>
              </a:rPr>
              <a:t>Specialized Packet Forwarding Hardware</a:t>
            </a:r>
            <a:endParaRPr lang="en-US" altLang="zh-TW" sz="8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2397452" y="5491163"/>
            <a:ext cx="1525588" cy="130968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zh-TW" altLang="zh-TW" sz="10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7" name="Rounded Rectangle 28"/>
          <p:cNvSpPr/>
          <p:nvPr/>
        </p:nvSpPr>
        <p:spPr>
          <a:xfrm>
            <a:off x="2497701" y="6292163"/>
            <a:ext cx="1339620" cy="420131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zh-TW" sz="900" b="1" dirty="0">
                <a:solidFill>
                  <a:schemeClr val="bg1"/>
                </a:solidFill>
                <a:latin typeface="Book Antiqua" panose="02040602050305030304" pitchFamily="18" charset="0"/>
              </a:rPr>
              <a:t>Specialized Packet Forwarding Hardware</a:t>
            </a:r>
            <a:endParaRPr lang="en-US" altLang="zh-TW" sz="8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4526290" y="4616450"/>
            <a:ext cx="1525587" cy="13081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zh-TW" altLang="zh-TW" sz="10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9" name="Rounded Rectangle 36"/>
          <p:cNvSpPr/>
          <p:nvPr/>
        </p:nvSpPr>
        <p:spPr>
          <a:xfrm>
            <a:off x="4626898" y="5416155"/>
            <a:ext cx="1339620" cy="420131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zh-TW" sz="900" b="1" dirty="0">
                <a:solidFill>
                  <a:schemeClr val="bg1"/>
                </a:solidFill>
                <a:latin typeface="Book Antiqua" panose="02040602050305030304" pitchFamily="18" charset="0"/>
              </a:rPr>
              <a:t>Specialized Packet Forwarding Hardware</a:t>
            </a:r>
            <a:endParaRPr lang="en-US" altLang="zh-TW" sz="8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Rounded Rectangle 3"/>
          <p:cNvSpPr/>
          <p:nvPr/>
        </p:nvSpPr>
        <p:spPr>
          <a:xfrm>
            <a:off x="670931" y="4508321"/>
            <a:ext cx="1339620" cy="35379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+mj-lt"/>
              </a:rPr>
              <a:t>Operating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+mj-lt"/>
              </a:rPr>
              <a:t>System</a:t>
            </a:r>
          </a:p>
        </p:txBody>
      </p:sp>
      <p:sp>
        <p:nvSpPr>
          <p:cNvPr id="21" name="Rounded Rectangle 13"/>
          <p:cNvSpPr/>
          <p:nvPr/>
        </p:nvSpPr>
        <p:spPr>
          <a:xfrm>
            <a:off x="3093249" y="3232938"/>
            <a:ext cx="1339620" cy="35379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+mj-lt"/>
              </a:rPr>
              <a:t>Operating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+mj-lt"/>
              </a:rPr>
              <a:t>System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22611" y="3828497"/>
            <a:ext cx="1339620" cy="35379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+mj-lt"/>
              </a:rPr>
              <a:t>Operating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+mj-lt"/>
              </a:rPr>
              <a:t>System</a:t>
            </a:r>
          </a:p>
        </p:txBody>
      </p:sp>
      <p:sp>
        <p:nvSpPr>
          <p:cNvPr id="23" name="Rounded Rectangle 29"/>
          <p:cNvSpPr/>
          <p:nvPr/>
        </p:nvSpPr>
        <p:spPr>
          <a:xfrm>
            <a:off x="2497700" y="5925055"/>
            <a:ext cx="1339620" cy="35379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+mj-lt"/>
              </a:rPr>
              <a:t>Operating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+mj-lt"/>
              </a:rPr>
              <a:t>System</a:t>
            </a:r>
          </a:p>
        </p:txBody>
      </p:sp>
      <p:sp>
        <p:nvSpPr>
          <p:cNvPr id="24" name="Rounded Rectangle 37"/>
          <p:cNvSpPr/>
          <p:nvPr/>
        </p:nvSpPr>
        <p:spPr>
          <a:xfrm>
            <a:off x="4626897" y="5049047"/>
            <a:ext cx="1339620" cy="35379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+mj-lt"/>
              </a:rPr>
              <a:t>Operating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+mj-lt"/>
              </a:rPr>
              <a:t>System</a:t>
            </a:r>
          </a:p>
        </p:txBody>
      </p:sp>
      <p:cxnSp>
        <p:nvCxnSpPr>
          <p:cNvPr id="25" name="Straight Connector 43"/>
          <p:cNvCxnSpPr>
            <a:cxnSpLocks noChangeShapeType="1"/>
            <a:stCxn id="6" idx="3"/>
            <a:endCxn id="12" idx="2"/>
          </p:cNvCxnSpPr>
          <p:nvPr/>
        </p:nvCxnSpPr>
        <p:spPr bwMode="auto">
          <a:xfrm flipV="1">
            <a:off x="2095827" y="4108450"/>
            <a:ext cx="1658938" cy="6207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" name="Straight Connector 45"/>
          <p:cNvCxnSpPr>
            <a:cxnSpLocks noChangeShapeType="1"/>
            <a:stCxn id="12" idx="3"/>
            <a:endCxn id="18" idx="0"/>
          </p:cNvCxnSpPr>
          <p:nvPr/>
        </p:nvCxnSpPr>
        <p:spPr bwMode="auto">
          <a:xfrm>
            <a:off x="4518352" y="3454400"/>
            <a:ext cx="769938" cy="11620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" name="Straight Connector 47"/>
          <p:cNvCxnSpPr>
            <a:cxnSpLocks noChangeShapeType="1"/>
            <a:stCxn id="16" idx="0"/>
            <a:endCxn id="18" idx="1"/>
          </p:cNvCxnSpPr>
          <p:nvPr/>
        </p:nvCxnSpPr>
        <p:spPr bwMode="auto">
          <a:xfrm rot="5400000" flipH="1" flipV="1">
            <a:off x="3732539" y="4697413"/>
            <a:ext cx="220663" cy="136683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" name="Straight Connector 49"/>
          <p:cNvCxnSpPr>
            <a:cxnSpLocks noChangeShapeType="1"/>
            <a:stCxn id="6" idx="2"/>
            <a:endCxn id="16" idx="1"/>
          </p:cNvCxnSpPr>
          <p:nvPr/>
        </p:nvCxnSpPr>
        <p:spPr bwMode="auto">
          <a:xfrm rot="16200000" flipH="1">
            <a:off x="1483846" y="5233194"/>
            <a:ext cx="762000" cy="10652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9" name="Straight Connector 51"/>
          <p:cNvCxnSpPr>
            <a:cxnSpLocks noChangeShapeType="1"/>
            <a:stCxn id="18" idx="3"/>
            <a:endCxn id="14" idx="2"/>
          </p:cNvCxnSpPr>
          <p:nvPr/>
        </p:nvCxnSpPr>
        <p:spPr bwMode="auto">
          <a:xfrm flipV="1">
            <a:off x="6051877" y="4703763"/>
            <a:ext cx="1433513" cy="5667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0" name="Rounded Rectangle 53"/>
          <p:cNvSpPr/>
          <p:nvPr/>
        </p:nvSpPr>
        <p:spPr>
          <a:xfrm>
            <a:off x="926369" y="2131574"/>
            <a:ext cx="6663266" cy="416311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</a:rPr>
              <a:t>Network OS</a:t>
            </a:r>
          </a:p>
        </p:txBody>
      </p:sp>
      <p:grpSp>
        <p:nvGrpSpPr>
          <p:cNvPr id="31" name="Group 62"/>
          <p:cNvGrpSpPr>
            <a:grpSpLocks/>
          </p:cNvGrpSpPr>
          <p:nvPr/>
        </p:nvGrpSpPr>
        <p:grpSpPr bwMode="auto">
          <a:xfrm>
            <a:off x="2787976" y="1539875"/>
            <a:ext cx="2941639" cy="495300"/>
            <a:chOff x="2682094" y="715997"/>
            <a:chExt cx="2942978" cy="495228"/>
          </a:xfrm>
        </p:grpSpPr>
        <p:sp>
          <p:nvSpPr>
            <p:cNvPr id="32" name="Rounded Rectangle 59"/>
            <p:cNvSpPr/>
            <p:nvPr/>
          </p:nvSpPr>
          <p:spPr>
            <a:xfrm>
              <a:off x="2682094" y="719194"/>
              <a:ext cx="1302015" cy="492031"/>
            </a:xfrm>
            <a:prstGeom prst="roundRect">
              <a:avLst/>
            </a:prstGeom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latin typeface="Century Gothic"/>
                  <a:cs typeface="Century Gothic"/>
                </a:rPr>
                <a:t>Feature</a:t>
              </a:r>
            </a:p>
          </p:txBody>
        </p:sp>
        <p:sp>
          <p:nvSpPr>
            <p:cNvPr id="33" name="Rounded Rectangle 61"/>
            <p:cNvSpPr/>
            <p:nvPr/>
          </p:nvSpPr>
          <p:spPr>
            <a:xfrm>
              <a:off x="4421200" y="715997"/>
              <a:ext cx="1203872" cy="492031"/>
            </a:xfrm>
            <a:prstGeom prst="roundRect">
              <a:avLst/>
            </a:prstGeom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latin typeface="+mj-lt"/>
                </a:rPr>
                <a:t>Feature</a:t>
              </a:r>
            </a:p>
          </p:txBody>
        </p:sp>
      </p:grpSp>
      <p:grpSp>
        <p:nvGrpSpPr>
          <p:cNvPr id="34" name="Group 54"/>
          <p:cNvGrpSpPr>
            <a:grpSpLocks/>
          </p:cNvGrpSpPr>
          <p:nvPr/>
        </p:nvGrpSpPr>
        <p:grpSpPr bwMode="auto">
          <a:xfrm>
            <a:off x="3084840" y="2862263"/>
            <a:ext cx="1339850" cy="344487"/>
            <a:chOff x="558086" y="3810293"/>
            <a:chExt cx="1339620" cy="343744"/>
          </a:xfrm>
        </p:grpSpPr>
        <p:sp>
          <p:nvSpPr>
            <p:cNvPr id="35" name="Rounded Rectangle 55"/>
            <p:cNvSpPr/>
            <p:nvPr/>
          </p:nvSpPr>
          <p:spPr>
            <a:xfrm>
              <a:off x="558086" y="3810293"/>
              <a:ext cx="533308" cy="343744"/>
            </a:xfrm>
            <a:prstGeom prst="roundRect">
              <a:avLst/>
            </a:prstGeom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zh-TW" sz="700" dirty="0">
                  <a:solidFill>
                    <a:srgbClr val="FFFFFF"/>
                  </a:solidFill>
                  <a:latin typeface="Book Antiqua" panose="02040602050305030304" pitchFamily="18" charset="0"/>
                </a:rPr>
                <a:t>Feature</a:t>
              </a:r>
              <a:endParaRPr lang="en-US" altLang="zh-TW" sz="600" dirty="0">
                <a:solidFill>
                  <a:srgbClr val="FFFFFF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36" name="Rounded Rectangle 56"/>
            <p:cNvSpPr/>
            <p:nvPr/>
          </p:nvSpPr>
          <p:spPr>
            <a:xfrm>
              <a:off x="1396142" y="3810293"/>
              <a:ext cx="501564" cy="343744"/>
            </a:xfrm>
            <a:prstGeom prst="roundRect">
              <a:avLst/>
            </a:prstGeom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Feature</a:t>
              </a:r>
            </a:p>
          </p:txBody>
        </p:sp>
        <p:cxnSp>
          <p:nvCxnSpPr>
            <p:cNvPr id="37" name="Straight Connector 57"/>
            <p:cNvCxnSpPr>
              <a:cxnSpLocks noChangeShapeType="1"/>
            </p:cNvCxnSpPr>
            <p:nvPr/>
          </p:nvCxnSpPr>
          <p:spPr bwMode="auto">
            <a:xfrm>
              <a:off x="1091394" y="3982957"/>
              <a:ext cx="304748" cy="158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ot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8" name="Group 54"/>
          <p:cNvGrpSpPr>
            <a:grpSpLocks/>
          </p:cNvGrpSpPr>
          <p:nvPr/>
        </p:nvGrpSpPr>
        <p:grpSpPr bwMode="auto">
          <a:xfrm>
            <a:off x="4618365" y="4676775"/>
            <a:ext cx="1339850" cy="344488"/>
            <a:chOff x="558086" y="3810293"/>
            <a:chExt cx="1339620" cy="343744"/>
          </a:xfrm>
        </p:grpSpPr>
        <p:sp>
          <p:nvSpPr>
            <p:cNvPr id="39" name="Rounded Rectangle 62"/>
            <p:cNvSpPr/>
            <p:nvPr/>
          </p:nvSpPr>
          <p:spPr>
            <a:xfrm>
              <a:off x="558086" y="3810293"/>
              <a:ext cx="533308" cy="343744"/>
            </a:xfrm>
            <a:prstGeom prst="roundRect">
              <a:avLst/>
            </a:prstGeom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zh-TW" sz="700">
                  <a:solidFill>
                    <a:srgbClr val="FFFFFF"/>
                  </a:solidFill>
                  <a:latin typeface="Book Antiqua" panose="02040602050305030304" pitchFamily="18" charset="0"/>
                </a:rPr>
                <a:t>Feature</a:t>
              </a:r>
              <a:endParaRPr lang="en-US" altLang="zh-TW" sz="600">
                <a:solidFill>
                  <a:srgbClr val="FFFFFF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40" name="Rounded Rectangle 63"/>
            <p:cNvSpPr/>
            <p:nvPr/>
          </p:nvSpPr>
          <p:spPr>
            <a:xfrm>
              <a:off x="1396142" y="3810293"/>
              <a:ext cx="501564" cy="343744"/>
            </a:xfrm>
            <a:prstGeom prst="roundRect">
              <a:avLst/>
            </a:prstGeom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rgbClr val="FFFFFF"/>
                  </a:solidFill>
                  <a:latin typeface="Book Antiqua" panose="02040602050305030304" pitchFamily="18" charset="0"/>
                </a:rPr>
                <a:t>Feature</a:t>
              </a:r>
            </a:p>
          </p:txBody>
        </p:sp>
        <p:cxnSp>
          <p:nvCxnSpPr>
            <p:cNvPr id="41" name="Straight Connector 64"/>
            <p:cNvCxnSpPr>
              <a:cxnSpLocks noChangeShapeType="1"/>
            </p:cNvCxnSpPr>
            <p:nvPr/>
          </p:nvCxnSpPr>
          <p:spPr bwMode="auto">
            <a:xfrm>
              <a:off x="1091394" y="3982957"/>
              <a:ext cx="304748" cy="158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ot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2489527" y="5548313"/>
            <a:ext cx="1339850" cy="344487"/>
            <a:chOff x="558086" y="3810293"/>
            <a:chExt cx="1339620" cy="343744"/>
          </a:xfrm>
        </p:grpSpPr>
        <p:sp>
          <p:nvSpPr>
            <p:cNvPr id="43" name="Rounded Rectangle 66"/>
            <p:cNvSpPr/>
            <p:nvPr/>
          </p:nvSpPr>
          <p:spPr>
            <a:xfrm>
              <a:off x="558086" y="3810293"/>
              <a:ext cx="533308" cy="343744"/>
            </a:xfrm>
            <a:prstGeom prst="roundRect">
              <a:avLst/>
            </a:prstGeom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zh-TW" sz="700">
                  <a:solidFill>
                    <a:srgbClr val="FFFFFF"/>
                  </a:solidFill>
                  <a:latin typeface="Book Antiqua" panose="02040602050305030304" pitchFamily="18" charset="0"/>
                </a:rPr>
                <a:t>Feature</a:t>
              </a:r>
              <a:endParaRPr lang="en-US" altLang="zh-TW" sz="600">
                <a:solidFill>
                  <a:srgbClr val="FFFFFF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44" name="Rounded Rectangle 67"/>
            <p:cNvSpPr/>
            <p:nvPr/>
          </p:nvSpPr>
          <p:spPr>
            <a:xfrm>
              <a:off x="1396142" y="3810293"/>
              <a:ext cx="501564" cy="343744"/>
            </a:xfrm>
            <a:prstGeom prst="roundRect">
              <a:avLst/>
            </a:prstGeom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rgbClr val="FFFFFF"/>
                  </a:solidFill>
                  <a:latin typeface="Book Antiqua" panose="02040602050305030304" pitchFamily="18" charset="0"/>
                </a:rPr>
                <a:t>Feature</a:t>
              </a:r>
            </a:p>
          </p:txBody>
        </p:sp>
        <p:cxnSp>
          <p:nvCxnSpPr>
            <p:cNvPr id="45" name="Straight Connector 68"/>
            <p:cNvCxnSpPr>
              <a:cxnSpLocks noChangeShapeType="1"/>
            </p:cNvCxnSpPr>
            <p:nvPr/>
          </p:nvCxnSpPr>
          <p:spPr bwMode="auto">
            <a:xfrm>
              <a:off x="1091394" y="3982957"/>
              <a:ext cx="304748" cy="158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ot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6" name="Group 54"/>
          <p:cNvGrpSpPr>
            <a:grpSpLocks/>
          </p:cNvGrpSpPr>
          <p:nvPr/>
        </p:nvGrpSpPr>
        <p:grpSpPr bwMode="auto">
          <a:xfrm>
            <a:off x="6821815" y="3446463"/>
            <a:ext cx="1339850" cy="344487"/>
            <a:chOff x="558086" y="3810293"/>
            <a:chExt cx="1339620" cy="343744"/>
          </a:xfrm>
        </p:grpSpPr>
        <p:sp>
          <p:nvSpPr>
            <p:cNvPr id="47" name="Rounded Rectangle 70"/>
            <p:cNvSpPr/>
            <p:nvPr/>
          </p:nvSpPr>
          <p:spPr>
            <a:xfrm>
              <a:off x="558086" y="3810293"/>
              <a:ext cx="533308" cy="343744"/>
            </a:xfrm>
            <a:prstGeom prst="roundRect">
              <a:avLst/>
            </a:prstGeom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zh-TW" sz="700">
                  <a:solidFill>
                    <a:srgbClr val="FFFFFF"/>
                  </a:solidFill>
                  <a:latin typeface="Book Antiqua" panose="02040602050305030304" pitchFamily="18" charset="0"/>
                </a:rPr>
                <a:t>Feature</a:t>
              </a:r>
              <a:endParaRPr lang="en-US" altLang="zh-TW" sz="600">
                <a:solidFill>
                  <a:srgbClr val="FFFFFF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48" name="Rounded Rectangle 71"/>
            <p:cNvSpPr/>
            <p:nvPr/>
          </p:nvSpPr>
          <p:spPr>
            <a:xfrm>
              <a:off x="1396142" y="3810293"/>
              <a:ext cx="501564" cy="343744"/>
            </a:xfrm>
            <a:prstGeom prst="roundRect">
              <a:avLst/>
            </a:prstGeom>
            <a:ln w="1270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srgbClr val="FFFFFF"/>
                  </a:solidFill>
                  <a:latin typeface="+mj-lt"/>
                </a:rPr>
                <a:t>Feature</a:t>
              </a:r>
            </a:p>
          </p:txBody>
        </p:sp>
        <p:cxnSp>
          <p:nvCxnSpPr>
            <p:cNvPr id="49" name="Straight Connector 72"/>
            <p:cNvCxnSpPr>
              <a:cxnSpLocks noChangeShapeType="1"/>
            </p:cNvCxnSpPr>
            <p:nvPr/>
          </p:nvCxnSpPr>
          <p:spPr bwMode="auto">
            <a:xfrm>
              <a:off x="1091394" y="3982957"/>
              <a:ext cx="304748" cy="158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prstDash val="dot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50" name="文字方塊 49"/>
          <p:cNvSpPr txBox="1"/>
          <p:nvPr/>
        </p:nvSpPr>
        <p:spPr>
          <a:xfrm>
            <a:off x="161430" y="6455347"/>
            <a:ext cx="1633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hlinkClick r:id="rId3"/>
              </a:rPr>
              <a:t>Source: ONF Slides</a:t>
            </a:r>
            <a:endParaRPr lang="en-US" altLang="zh-TW" sz="1200" dirty="0" smtClean="0"/>
          </a:p>
        </p:txBody>
      </p:sp>
      <p:sp>
        <p:nvSpPr>
          <p:cNvPr id="51" name="標題 1"/>
          <p:cNvSpPr txBox="1">
            <a:spLocks/>
          </p:cNvSpPr>
          <p:nvPr/>
        </p:nvSpPr>
        <p:spPr>
          <a:xfrm>
            <a:off x="827532" y="212489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mtClean="0"/>
              <a:t>Software-Defined Networks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444346" y="2880768"/>
            <a:ext cx="2064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dirty="0" smtClean="0"/>
              <a:t>Traditional </a:t>
            </a:r>
          </a:p>
          <a:p>
            <a:pPr algn="ctr"/>
            <a:r>
              <a:rPr lang="en-US" altLang="zh-TW" sz="2400" b="1" dirty="0" smtClean="0"/>
              <a:t>Networks</a:t>
            </a:r>
            <a:endParaRPr lang="zh-TW" altLang="en-US" sz="2400" b="1" dirty="0"/>
          </a:p>
        </p:txBody>
      </p:sp>
      <p:sp>
        <p:nvSpPr>
          <p:cNvPr id="52" name="文字方塊 51"/>
          <p:cNvSpPr txBox="1"/>
          <p:nvPr/>
        </p:nvSpPr>
        <p:spPr>
          <a:xfrm>
            <a:off x="0" y="2866448"/>
            <a:ext cx="293951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/>
              <a:t>Software-Defined</a:t>
            </a:r>
          </a:p>
          <a:p>
            <a:pPr algn="ctr"/>
            <a:r>
              <a:rPr lang="en-US" altLang="zh-TW" sz="2400" b="1" dirty="0" smtClean="0"/>
              <a:t>Networks</a:t>
            </a:r>
            <a:endParaRPr lang="zh-TW" altLang="en-US" sz="24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4610427" y="2576241"/>
            <a:ext cx="3517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Control Data Plane Interface</a:t>
            </a:r>
          </a:p>
          <a:p>
            <a:r>
              <a:rPr kumimoji="1" lang="en-US" altLang="zh-TW" dirty="0" smtClean="0"/>
              <a:t>(e.g., </a:t>
            </a:r>
            <a:r>
              <a:rPr kumimoji="1" lang="en-US" altLang="zh-TW" dirty="0" err="1" smtClean="0"/>
              <a:t>OpenFlow</a:t>
            </a:r>
            <a:r>
              <a:rPr kumimoji="1" lang="en-US" altLang="zh-TW" dirty="0" smtClean="0"/>
              <a:t>)</a:t>
            </a:r>
            <a:endParaRPr kumimoji="1" lang="zh-TW" altLang="en-US" dirty="0"/>
          </a:p>
        </p:txBody>
      </p:sp>
      <p:cxnSp>
        <p:nvCxnSpPr>
          <p:cNvPr id="54" name="直線箭頭接點 53"/>
          <p:cNvCxnSpPr/>
          <p:nvPr/>
        </p:nvCxnSpPr>
        <p:spPr>
          <a:xfrm>
            <a:off x="4610427" y="2556744"/>
            <a:ext cx="0" cy="6761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27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228E-7 -3.80842E-6 L 1.70228E-7 -0.323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581E-6 -2.11013E-6 L 0.00087 -0.13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5492E-6 1.12911E-6 L 0.00296 -0.224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12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4E-7 2.59139E-7 L -0.00087 -0.5275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63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884E-6 -4.38223E-6 L 0.00018 -0.4018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228E-7 -1.4484E-6 L 0.00017 -0.34775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4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0066E-8 -4.47015E-6 L 0.00087 -0.16149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80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3907E-6 4.63211E-6 L 0.00086 -0.40422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022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4124E-6 1.06432E-7 L -1.84124E-6 -0.55298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64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5492E-6 -2.36002E-7 L -3.45492E-6 -0.24664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33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 animBg="1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SDN Multicast Related Work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5132" y="1669433"/>
            <a:ext cx="7772400" cy="4603352"/>
          </a:xfrm>
        </p:spPr>
        <p:txBody>
          <a:bodyPr>
            <a:normAutofit fontScale="92500"/>
          </a:bodyPr>
          <a:lstStyle/>
          <a:p>
            <a:r>
              <a:rPr lang="en-US" altLang="zh-TW" dirty="0"/>
              <a:t>M. Zhao, B. </a:t>
            </a:r>
            <a:r>
              <a:rPr lang="en-US" altLang="zh-TW" dirty="0" err="1"/>
              <a:t>Jia</a:t>
            </a:r>
            <a:r>
              <a:rPr lang="en-US" altLang="zh-TW" dirty="0"/>
              <a:t>, M. Wu, H. Yu, and Y. Xu., “Software defined network-enabled multicast for multi-party video conferencing systems,” </a:t>
            </a:r>
            <a:r>
              <a:rPr lang="en-US" altLang="zh-TW" i="1" dirty="0"/>
              <a:t>in Proc. of IEEE International Conference on Communications (ICC’14), </a:t>
            </a:r>
            <a:r>
              <a:rPr lang="en-US" altLang="zh-TW" dirty="0"/>
              <a:t>Sydney, Australia, June 2014</a:t>
            </a:r>
          </a:p>
          <a:p>
            <a:pPr lvl="1"/>
            <a:r>
              <a:rPr lang="en-US" altLang="zh-TW" dirty="0"/>
              <a:t>Proposed a multicast multi-party system in SDNs and discuss the performance of existing multicast routing algorithm. </a:t>
            </a:r>
            <a:endParaRPr lang="en-US" altLang="zh-TW" dirty="0" smtClean="0"/>
          </a:p>
          <a:p>
            <a:r>
              <a:rPr lang="en-US" altLang="zh-TW" dirty="0"/>
              <a:t>S. Liao, X. Hong, C. Wu, B. Wang, and M. Jiang. “Prototype for customized multicast services in software defined networks,” In </a:t>
            </a:r>
            <a:r>
              <a:rPr lang="en-US" altLang="zh-TW" i="1" dirty="0"/>
              <a:t>Proc. of IEEE Software, Telecommunications and Computer Networks (SoftCOM’14), </a:t>
            </a:r>
            <a:r>
              <a:rPr lang="en-US" altLang="zh-TW" dirty="0"/>
              <a:t>Split, Croatian, September 2014</a:t>
            </a:r>
            <a:endParaRPr lang="en-US" altLang="zh-TW" i="1" dirty="0"/>
          </a:p>
          <a:p>
            <a:pPr lvl="1"/>
            <a:r>
              <a:rPr lang="en-US" altLang="zh-TW" dirty="0" smtClean="0"/>
              <a:t>Focused </a:t>
            </a:r>
            <a:r>
              <a:rPr lang="en-US" altLang="zh-TW" dirty="0"/>
              <a:t>on customizing the multicast services and only discuss the performance of existing multicast routing </a:t>
            </a:r>
            <a:r>
              <a:rPr lang="en-US" altLang="zh-TW" dirty="0" smtClean="0"/>
              <a:t>algorithms</a:t>
            </a:r>
            <a:endParaRPr lang="en-US" altLang="zh-TW" dirty="0"/>
          </a:p>
          <a:p>
            <a:pPr marL="182880" lvl="1">
              <a:spcBef>
                <a:spcPts val="1200"/>
              </a:spcBef>
              <a:spcAft>
                <a:spcPts val="0"/>
              </a:spcAft>
            </a:pPr>
            <a:r>
              <a:rPr lang="en-US" altLang="zh-TW" dirty="0" smtClean="0">
                <a:solidFill>
                  <a:srgbClr val="FF0000"/>
                </a:solidFill>
              </a:rPr>
              <a:t>We propose, implement </a:t>
            </a:r>
            <a:r>
              <a:rPr lang="en-US" altLang="zh-TW" dirty="0">
                <a:solidFill>
                  <a:srgbClr val="FF0000"/>
                </a:solidFill>
              </a:rPr>
              <a:t>the multicast system in SDNs and design </a:t>
            </a:r>
            <a:r>
              <a:rPr lang="en-US" altLang="zh-TW" dirty="0" smtClean="0">
                <a:solidFill>
                  <a:srgbClr val="FF0000"/>
                </a:solidFill>
              </a:rPr>
              <a:t>the centralized multicast routing algorithms to balance the overhead among the network links.</a:t>
            </a:r>
            <a:endParaRPr lang="en-US" altLang="zh-TW" dirty="0">
              <a:solidFill>
                <a:srgbClr val="FF0000"/>
              </a:solidFill>
            </a:endParaRPr>
          </a:p>
          <a:p>
            <a:endParaRPr lang="en-US" altLang="zh-TW" dirty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084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SDN </a:t>
            </a:r>
            <a:r>
              <a:rPr lang="en-US" altLang="zh-TW" dirty="0"/>
              <a:t>Multicast Related </a:t>
            </a:r>
            <a:r>
              <a:rPr lang="en-US" altLang="zh-TW" dirty="0" smtClean="0"/>
              <a:t>Works (cont</a:t>
            </a:r>
            <a:r>
              <a:rPr lang="en-US" altLang="zh-TW" dirty="0"/>
              <a:t>.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5132" y="1669433"/>
            <a:ext cx="7772400" cy="4810390"/>
          </a:xfrm>
        </p:spPr>
        <p:txBody>
          <a:bodyPr>
            <a:normAutofit/>
          </a:bodyPr>
          <a:lstStyle/>
          <a:p>
            <a:r>
              <a:rPr lang="en-US" altLang="zh-TW" dirty="0" err="1"/>
              <a:t>Iyer</a:t>
            </a:r>
            <a:r>
              <a:rPr lang="en-US" altLang="zh-TW" dirty="0"/>
              <a:t>, A.; Kumar, P.; Mann, and V., "Avalanche: Data center Multicast using software defined networking," in </a:t>
            </a:r>
            <a:r>
              <a:rPr lang="en-US" altLang="zh-TW" i="1" dirty="0"/>
              <a:t>Proc. of IEEE Communication Systems and Networks (COMSNETS’14),</a:t>
            </a:r>
            <a:r>
              <a:rPr lang="en-US" altLang="zh-TW" dirty="0"/>
              <a:t> Bangalore, India, January 2014</a:t>
            </a:r>
          </a:p>
          <a:p>
            <a:pPr lvl="1"/>
            <a:r>
              <a:rPr lang="en-US" altLang="zh-TW" dirty="0"/>
              <a:t>Proposed algorithm to minimize the size of multicast tree and increase the path diversity to avoid congestion. </a:t>
            </a:r>
            <a:endParaRPr lang="en-US" altLang="zh-TW" dirty="0" smtClean="0"/>
          </a:p>
          <a:p>
            <a:r>
              <a:rPr lang="en-US" altLang="zh-TW" dirty="0" smtClean="0"/>
              <a:t>L</a:t>
            </a:r>
            <a:r>
              <a:rPr lang="en-US" altLang="zh-TW" dirty="0"/>
              <a:t>.-H. Huang, H.-J. Hung, C.-C. Lin, and D.-N. Yang. </a:t>
            </a:r>
            <a:r>
              <a:rPr lang="en-US" altLang="zh-TW" dirty="0" smtClean="0"/>
              <a:t>“Scalable </a:t>
            </a:r>
            <a:r>
              <a:rPr lang="en-US" altLang="zh-TW" dirty="0"/>
              <a:t>and </a:t>
            </a:r>
            <a:r>
              <a:rPr lang="en-US" altLang="zh-TW" dirty="0" smtClean="0"/>
              <a:t>bandwidth-efficient </a:t>
            </a:r>
            <a:r>
              <a:rPr lang="en-US" altLang="zh-TW" dirty="0"/>
              <a:t>multicast for software-defined </a:t>
            </a:r>
            <a:r>
              <a:rPr lang="en-US" altLang="zh-TW" dirty="0" smtClean="0"/>
              <a:t>networks,” </a:t>
            </a:r>
            <a:r>
              <a:rPr lang="en-US" altLang="zh-TW" dirty="0"/>
              <a:t>In </a:t>
            </a:r>
            <a:r>
              <a:rPr lang="en-US" altLang="zh-TW" i="1" dirty="0" smtClean="0"/>
              <a:t>Proc. of IEEE Global </a:t>
            </a:r>
            <a:r>
              <a:rPr lang="en-US" altLang="zh-TW" i="1" dirty="0"/>
              <a:t>Communications </a:t>
            </a:r>
            <a:r>
              <a:rPr lang="en-US" altLang="zh-TW" i="1" dirty="0" smtClean="0"/>
              <a:t>Conference </a:t>
            </a:r>
            <a:r>
              <a:rPr lang="en-US" altLang="zh-TW" i="1" dirty="0"/>
              <a:t>(</a:t>
            </a:r>
            <a:r>
              <a:rPr lang="en-US" altLang="zh-TW" i="1" dirty="0" smtClean="0"/>
              <a:t>GLOBECOM’14), </a:t>
            </a:r>
            <a:r>
              <a:rPr lang="en-US" altLang="zh-TW" dirty="0" smtClean="0"/>
              <a:t>Austin, USA, December </a:t>
            </a:r>
            <a:r>
              <a:rPr lang="en-US" altLang="zh-TW" dirty="0"/>
              <a:t>2014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Proposed </a:t>
            </a:r>
            <a:r>
              <a:rPr lang="en-US" altLang="zh-TW" dirty="0"/>
              <a:t>a </a:t>
            </a:r>
            <a:r>
              <a:rPr lang="en-US" altLang="zh-TW" dirty="0" smtClean="0"/>
              <a:t>Branch Aware </a:t>
            </a:r>
            <a:r>
              <a:rPr lang="en-US" altLang="zh-TW" dirty="0"/>
              <a:t>Edge Reduction Algorithm for multicast routing for SDNs. </a:t>
            </a:r>
            <a:endParaRPr lang="en-US" altLang="zh-TW" dirty="0" smtClean="0"/>
          </a:p>
          <a:p>
            <a:r>
              <a:rPr lang="en-US" altLang="zh-TW" sz="1800" dirty="0" smtClean="0">
                <a:solidFill>
                  <a:srgbClr val="FF0000"/>
                </a:solidFill>
              </a:rPr>
              <a:t>Complementary </a:t>
            </a:r>
            <a:r>
              <a:rPr lang="en-US" altLang="zh-TW" sz="1800" dirty="0">
                <a:solidFill>
                  <a:srgbClr val="FF0000"/>
                </a:solidFill>
              </a:rPr>
              <a:t>to </a:t>
            </a:r>
            <a:r>
              <a:rPr lang="en-US" altLang="zh-TW" sz="1800" dirty="0" smtClean="0">
                <a:solidFill>
                  <a:srgbClr val="FF0000"/>
                </a:solidFill>
              </a:rPr>
              <a:t>the existing </a:t>
            </a:r>
            <a:r>
              <a:rPr lang="en-US" altLang="zh-TW" sz="1800" dirty="0" err="1">
                <a:solidFill>
                  <a:srgbClr val="FF0000"/>
                </a:solidFill>
              </a:rPr>
              <a:t>OpenFlow</a:t>
            </a:r>
            <a:r>
              <a:rPr lang="en-US" altLang="zh-TW" sz="1800" dirty="0">
                <a:solidFill>
                  <a:srgbClr val="FF0000"/>
                </a:solidFill>
              </a:rPr>
              <a:t>-related multicast research, our proposed algorithm utilizes MDC </a:t>
            </a:r>
            <a:r>
              <a:rPr lang="en-US" altLang="zh-TW" sz="1800" dirty="0" smtClean="0">
                <a:solidFill>
                  <a:srgbClr val="FF0000"/>
                </a:solidFill>
              </a:rPr>
              <a:t>for robust </a:t>
            </a:r>
            <a:r>
              <a:rPr lang="en-US" altLang="zh-TW" sz="1800" dirty="0">
                <a:solidFill>
                  <a:srgbClr val="FF0000"/>
                </a:solidFill>
              </a:rPr>
              <a:t>multipath multicast routing among multiple video sources and sinks</a:t>
            </a:r>
          </a:p>
          <a:p>
            <a:pPr lvl="1"/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160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SDN Multicast Related Works (cont.)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K. A. </a:t>
            </a:r>
            <a:r>
              <a:rPr lang="en-US" altLang="zh-TW" dirty="0" err="1"/>
              <a:t>Noghani</a:t>
            </a:r>
            <a:r>
              <a:rPr lang="en-US" altLang="zh-TW" dirty="0"/>
              <a:t> and M. </a:t>
            </a:r>
            <a:r>
              <a:rPr lang="en-US" altLang="zh-TW" dirty="0" err="1"/>
              <a:t>Oguz</a:t>
            </a:r>
            <a:r>
              <a:rPr lang="en-US" altLang="zh-TW" dirty="0"/>
              <a:t> </a:t>
            </a:r>
            <a:r>
              <a:rPr lang="en-US" altLang="zh-TW" dirty="0" err="1"/>
              <a:t>Sunay</a:t>
            </a:r>
            <a:r>
              <a:rPr lang="en-US" altLang="zh-TW" dirty="0"/>
              <a:t>. “Streaming multicast video over software-deﬁned networks.” in Proc. of IEEE Mobile Ad Hoc and Sensor Systems (MASS’14), Philadelphia, USA, October 2014</a:t>
            </a:r>
          </a:p>
          <a:p>
            <a:pPr lvl="1"/>
            <a:r>
              <a:rPr lang="en-US" altLang="zh-TW" dirty="0"/>
              <a:t>Distributed the multicast videos with Multiple description coding and leverage the benefits of MDC, which provide potential of lower link utilization and better error resilience in transmission.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We </a:t>
            </a:r>
            <a:r>
              <a:rPr lang="en-US" altLang="zh-TW" dirty="0">
                <a:solidFill>
                  <a:srgbClr val="FF0000"/>
                </a:solidFill>
              </a:rPr>
              <a:t>also leverage the centralized view of SDNs to design the optimal and </a:t>
            </a:r>
            <a:r>
              <a:rPr lang="en-US" altLang="zh-TW" dirty="0" smtClean="0">
                <a:solidFill>
                  <a:srgbClr val="FF0000"/>
                </a:solidFill>
              </a:rPr>
              <a:t>its corresponding </a:t>
            </a:r>
            <a:r>
              <a:rPr lang="en-US" altLang="zh-TW" dirty="0">
                <a:solidFill>
                  <a:srgbClr val="FF0000"/>
                </a:solidFill>
              </a:rPr>
              <a:t>heuristic to improve the </a:t>
            </a:r>
            <a:r>
              <a:rPr lang="en-US" altLang="zh-TW" dirty="0" smtClean="0">
                <a:solidFill>
                  <a:srgbClr val="FF0000"/>
                </a:solidFill>
              </a:rPr>
              <a:t>multicast </a:t>
            </a:r>
            <a:r>
              <a:rPr lang="en-US" altLang="zh-TW" dirty="0">
                <a:solidFill>
                  <a:srgbClr val="FF0000"/>
                </a:solidFill>
              </a:rPr>
              <a:t>routing algorithms for load </a:t>
            </a:r>
            <a:r>
              <a:rPr lang="en-US" altLang="zh-TW" dirty="0" smtClean="0">
                <a:solidFill>
                  <a:srgbClr val="FF0000"/>
                </a:solidFill>
              </a:rPr>
              <a:t>balancing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957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Challenges</a:t>
            </a:r>
            <a:r>
              <a:rPr lang="zh-TW" altLang="en-US" dirty="0" smtClean="0"/>
              <a:t> </a:t>
            </a:r>
            <a:r>
              <a:rPr lang="en-US" altLang="zh-TW" dirty="0" smtClean="0"/>
              <a:t>on</a:t>
            </a:r>
            <a:r>
              <a:rPr lang="zh-TW" altLang="en-US" dirty="0" smtClean="0"/>
              <a:t> </a:t>
            </a:r>
            <a:r>
              <a:rPr lang="en-US" altLang="zh-TW" dirty="0" smtClean="0"/>
              <a:t>Multipath Routing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 smtClean="0"/>
              <a:t>The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benefits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of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using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multipath</a:t>
            </a:r>
          </a:p>
          <a:p>
            <a:pPr lvl="1"/>
            <a:r>
              <a:rPr lang="en-US" altLang="zh-TW" sz="2000" dirty="0" smtClean="0"/>
              <a:t>Fault tolerance</a:t>
            </a:r>
          </a:p>
          <a:p>
            <a:pPr lvl="1"/>
            <a:r>
              <a:rPr lang="en-US" altLang="zh-TW" sz="2000" dirty="0" smtClean="0"/>
              <a:t>Increased bandwidth</a:t>
            </a:r>
          </a:p>
          <a:p>
            <a:r>
              <a:rPr lang="en-US" altLang="zh-TW" sz="2400" dirty="0" smtClean="0"/>
              <a:t>Drawback</a:t>
            </a:r>
          </a:p>
          <a:p>
            <a:pPr lvl="1"/>
            <a:r>
              <a:rPr lang="en-US" altLang="zh-TW" sz="2000" dirty="0"/>
              <a:t>I</a:t>
            </a:r>
            <a:r>
              <a:rPr lang="en-US" altLang="zh-TW" sz="2000" dirty="0" smtClean="0"/>
              <a:t>f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the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client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can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not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receive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the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data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in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time,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the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rest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portion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of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video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would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be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useless</a:t>
            </a:r>
          </a:p>
          <a:p>
            <a:pPr lvl="1"/>
            <a:endParaRPr lang="en-US" altLang="zh-TW" dirty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25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5132" y="60089"/>
            <a:ext cx="7772400" cy="1173047"/>
          </a:xfrm>
        </p:spPr>
        <p:txBody>
          <a:bodyPr/>
          <a:lstStyle/>
          <a:p>
            <a:r>
              <a:rPr lang="en-US" altLang="zh-TW" dirty="0" smtClean="0"/>
              <a:t>System Overview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45</a:t>
            </a:fld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195794" y="3405443"/>
            <a:ext cx="6109741" cy="3162939"/>
            <a:chOff x="1407140" y="3218584"/>
            <a:chExt cx="6109741" cy="3162939"/>
          </a:xfrm>
        </p:grpSpPr>
        <p:pic>
          <p:nvPicPr>
            <p:cNvPr id="6" name="Picture 8" descr="http://www.compositiontoday.com/admin/rt3/ckfinder/userfiles/images/cloud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942" y="3910927"/>
              <a:ext cx="3168352" cy="238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直線接點 6"/>
            <p:cNvCxnSpPr/>
            <p:nvPr/>
          </p:nvCxnSpPr>
          <p:spPr>
            <a:xfrm>
              <a:off x="4521249" y="4391373"/>
              <a:ext cx="373187" cy="6747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/>
          </p:nvCxnSpPr>
          <p:spPr>
            <a:xfrm flipH="1">
              <a:off x="4062485" y="5150777"/>
              <a:ext cx="1002440" cy="4226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flipV="1">
              <a:off x="4522776" y="4213001"/>
              <a:ext cx="943124" cy="2199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4969624" y="5104340"/>
              <a:ext cx="1144348" cy="398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>
              <a:off x="4125272" y="5676714"/>
              <a:ext cx="1404246" cy="3422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>
              <a:off x="3504239" y="4946131"/>
              <a:ext cx="512043" cy="6891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3372187" y="4852312"/>
              <a:ext cx="1506170" cy="2520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flipV="1">
              <a:off x="3542866" y="4490944"/>
              <a:ext cx="691231" cy="3367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>
              <a:stCxn id="25" idx="3"/>
            </p:cNvCxnSpPr>
            <p:nvPr/>
          </p:nvCxnSpPr>
          <p:spPr>
            <a:xfrm>
              <a:off x="2510844" y="4857347"/>
              <a:ext cx="861343" cy="318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00380" y="3671393"/>
              <a:ext cx="784699" cy="784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05294" y="4610781"/>
              <a:ext cx="910714" cy="910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文字方塊 17"/>
            <p:cNvSpPr txBox="1"/>
            <p:nvPr/>
          </p:nvSpPr>
          <p:spPr>
            <a:xfrm>
              <a:off x="6085079" y="5386994"/>
              <a:ext cx="14318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Client</a:t>
              </a:r>
            </a:p>
            <a:p>
              <a:r>
                <a:rPr lang="en-US" altLang="zh-TW" dirty="0" smtClean="0"/>
                <a:t>Computers</a:t>
              </a:r>
              <a:endParaRPr lang="zh-TW" altLang="en-US" dirty="0"/>
            </a:p>
          </p:txBody>
        </p: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536" y="4718624"/>
              <a:ext cx="711607" cy="472551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365" y="5414323"/>
              <a:ext cx="711607" cy="472551"/>
            </a:xfrm>
            <a:prstGeom prst="rect">
              <a:avLst/>
            </a:prstGeom>
          </p:spPr>
        </p:pic>
        <p:cxnSp>
          <p:nvCxnSpPr>
            <p:cNvPr id="21" name="直線接點 20"/>
            <p:cNvCxnSpPr/>
            <p:nvPr/>
          </p:nvCxnSpPr>
          <p:spPr>
            <a:xfrm flipH="1">
              <a:off x="3339159" y="3845062"/>
              <a:ext cx="329310" cy="883188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>
            <a:xfrm>
              <a:off x="3655680" y="3860515"/>
              <a:ext cx="360602" cy="1532750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>
            <a:xfrm>
              <a:off x="3652018" y="3845062"/>
              <a:ext cx="651980" cy="518644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66205" y="5506919"/>
              <a:ext cx="657280" cy="657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78" y="4490944"/>
              <a:ext cx="858966" cy="732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文字方塊 25"/>
            <p:cNvSpPr txBox="1"/>
            <p:nvPr/>
          </p:nvSpPr>
          <p:spPr>
            <a:xfrm>
              <a:off x="1407140" y="5201526"/>
              <a:ext cx="14173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 smtClean="0"/>
                <a:t>Streaming </a:t>
              </a:r>
            </a:p>
            <a:p>
              <a:pPr algn="ctr"/>
              <a:r>
                <a:rPr lang="en-US" altLang="zh-TW" dirty="0" smtClean="0"/>
                <a:t>Server</a:t>
              </a:r>
              <a:endParaRPr lang="zh-TW" altLang="en-US" dirty="0"/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304" y="4258625"/>
              <a:ext cx="711607" cy="472551"/>
            </a:xfrm>
            <a:prstGeom prst="rect">
              <a:avLst/>
            </a:prstGeom>
          </p:spPr>
        </p:pic>
        <p:cxnSp>
          <p:nvCxnSpPr>
            <p:cNvPr id="28" name="直線接點 27"/>
            <p:cNvCxnSpPr/>
            <p:nvPr/>
          </p:nvCxnSpPr>
          <p:spPr>
            <a:xfrm>
              <a:off x="3668469" y="3845062"/>
              <a:ext cx="1082377" cy="1252512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490" y="4910294"/>
              <a:ext cx="711607" cy="472551"/>
            </a:xfrm>
            <a:prstGeom prst="rect">
              <a:avLst/>
            </a:prstGeom>
          </p:spPr>
        </p:pic>
        <p:pic>
          <p:nvPicPr>
            <p:cNvPr id="30" name="Picture 6" descr="C:\Users\Emily\Dropbox\HongKong\IWQoS\picture\newlogo5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557" y="5826161"/>
              <a:ext cx="1109643" cy="234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文字方塊 30"/>
            <p:cNvSpPr txBox="1"/>
            <p:nvPr/>
          </p:nvSpPr>
          <p:spPr>
            <a:xfrm>
              <a:off x="3392261" y="6012191"/>
              <a:ext cx="1005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Switches</a:t>
              </a:r>
              <a:endParaRPr lang="zh-TW" altLang="en-US" dirty="0"/>
            </a:p>
          </p:txBody>
        </p:sp>
        <p:grpSp>
          <p:nvGrpSpPr>
            <p:cNvPr id="34" name="群組 33"/>
            <p:cNvGrpSpPr/>
            <p:nvPr/>
          </p:nvGrpSpPr>
          <p:grpSpPr>
            <a:xfrm>
              <a:off x="2098127" y="3218584"/>
              <a:ext cx="1828233" cy="919730"/>
              <a:chOff x="2098127" y="3218584"/>
              <a:chExt cx="1828233" cy="919730"/>
            </a:xfrm>
          </p:grpSpPr>
          <p:pic>
            <p:nvPicPr>
              <p:cNvPr id="35" name="圖片 3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8768" y="3400722"/>
                <a:ext cx="737592" cy="737592"/>
              </a:xfrm>
              <a:prstGeom prst="rect">
                <a:avLst/>
              </a:prstGeom>
            </p:spPr>
          </p:pic>
          <p:pic>
            <p:nvPicPr>
              <p:cNvPr id="36" name="Picture 6" descr="C:\Users\Emily\Dropbox\HongKong\IWQoS\picture\newlogo5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1243" y="3218584"/>
                <a:ext cx="1109643" cy="234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文字方塊 36"/>
              <p:cNvSpPr txBox="1"/>
              <p:nvPr/>
            </p:nvSpPr>
            <p:spPr>
              <a:xfrm>
                <a:off x="2098127" y="3413006"/>
                <a:ext cx="1126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/>
                  <a:t>Controller</a:t>
                </a:r>
                <a:endParaRPr lang="zh-TW" altLang="en-US" dirty="0"/>
              </a:p>
            </p:txBody>
          </p:sp>
        </p:grpSp>
      </p:grpSp>
      <p:grpSp>
        <p:nvGrpSpPr>
          <p:cNvPr id="44" name="群組 43"/>
          <p:cNvGrpSpPr/>
          <p:nvPr/>
        </p:nvGrpSpPr>
        <p:grpSpPr>
          <a:xfrm>
            <a:off x="5690330" y="4325173"/>
            <a:ext cx="2475793" cy="823084"/>
            <a:chOff x="6488695" y="1417638"/>
            <a:chExt cx="2475793" cy="823084"/>
          </a:xfrm>
        </p:grpSpPr>
        <p:cxnSp>
          <p:nvCxnSpPr>
            <p:cNvPr id="46" name="直線接點 45"/>
            <p:cNvCxnSpPr/>
            <p:nvPr/>
          </p:nvCxnSpPr>
          <p:spPr>
            <a:xfrm>
              <a:off x="6488695" y="1599232"/>
              <a:ext cx="360040" cy="0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/>
            <p:cNvCxnSpPr/>
            <p:nvPr/>
          </p:nvCxnSpPr>
          <p:spPr>
            <a:xfrm>
              <a:off x="6488695" y="2042310"/>
              <a:ext cx="3600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字方塊 47"/>
            <p:cNvSpPr txBox="1"/>
            <p:nvPr/>
          </p:nvSpPr>
          <p:spPr>
            <a:xfrm>
              <a:off x="6955027" y="1417638"/>
              <a:ext cx="2009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OF Control Channel</a:t>
              </a:r>
              <a:endParaRPr lang="zh-TW" altLang="en-US" dirty="0"/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6948264" y="1871390"/>
              <a:ext cx="15377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IP-in-IP Tunnel</a:t>
              </a:r>
              <a:endParaRPr lang="zh-TW" altLang="en-US" dirty="0"/>
            </a:p>
          </p:txBody>
        </p:sp>
      </p:grpSp>
      <p:sp>
        <p:nvSpPr>
          <p:cNvPr id="51" name="日期版面配置區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C955-0050-4FDA-B7D0-07405497C63C}" type="datetime1">
              <a:rPr lang="zh-TW" altLang="en-US" smtClean="0"/>
              <a:t>2016/1/27</a:t>
            </a:fld>
            <a:endParaRPr lang="zh-TW" altLang="en-US" dirty="0"/>
          </a:p>
        </p:txBody>
      </p:sp>
      <p:grpSp>
        <p:nvGrpSpPr>
          <p:cNvPr id="54" name="群組 53"/>
          <p:cNvGrpSpPr/>
          <p:nvPr/>
        </p:nvGrpSpPr>
        <p:grpSpPr>
          <a:xfrm>
            <a:off x="360555" y="1370758"/>
            <a:ext cx="8362821" cy="2159283"/>
            <a:chOff x="382856" y="1656452"/>
            <a:chExt cx="8362821" cy="2159283"/>
          </a:xfrm>
        </p:grpSpPr>
        <p:sp>
          <p:nvSpPr>
            <p:cNvPr id="3" name="矩形 2"/>
            <p:cNvSpPr/>
            <p:nvPr/>
          </p:nvSpPr>
          <p:spPr>
            <a:xfrm>
              <a:off x="382856" y="1688970"/>
              <a:ext cx="4127500" cy="183262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8" name="向下箭號 67"/>
            <p:cNvSpPr/>
            <p:nvPr/>
          </p:nvSpPr>
          <p:spPr>
            <a:xfrm>
              <a:off x="2130630" y="3530266"/>
              <a:ext cx="368796" cy="285469"/>
            </a:xfrm>
            <a:prstGeom prst="down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0" name="矩形 69"/>
            <p:cNvSpPr/>
            <p:nvPr/>
          </p:nvSpPr>
          <p:spPr>
            <a:xfrm flipH="1">
              <a:off x="2237055" y="3507406"/>
              <a:ext cx="158210" cy="5676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6" name="矩形 75"/>
            <p:cNvSpPr/>
            <p:nvPr/>
          </p:nvSpPr>
          <p:spPr>
            <a:xfrm>
              <a:off x="494196" y="1788865"/>
              <a:ext cx="1753737" cy="70236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accent4"/>
                  </a:solidFill>
                </a:rPr>
                <a:t>Multicast Management</a:t>
              </a:r>
              <a:endParaRPr kumimoji="1" lang="zh-TW" alt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2518603" y="1791294"/>
              <a:ext cx="1753737" cy="70236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accent4"/>
                  </a:solidFill>
                </a:rPr>
                <a:t>Topology Monitor</a:t>
              </a:r>
              <a:endParaRPr kumimoji="1" lang="zh-TW" alt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506796" y="2672823"/>
              <a:ext cx="1753737" cy="70236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accent4"/>
                  </a:solidFill>
                </a:rPr>
                <a:t>ARP Proxy</a:t>
              </a:r>
              <a:endParaRPr kumimoji="1" lang="zh-TW" alt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2507072" y="2665691"/>
              <a:ext cx="1753737" cy="70236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accent4"/>
                  </a:solidFill>
                </a:rPr>
                <a:t>Forwarding Agent</a:t>
              </a:r>
              <a:endParaRPr kumimoji="1" lang="zh-TW" alt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068137" y="1656452"/>
              <a:ext cx="2455164" cy="185095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2" name="多重文件 51"/>
            <p:cNvSpPr/>
            <p:nvPr/>
          </p:nvSpPr>
          <p:spPr>
            <a:xfrm>
              <a:off x="6257498" y="2497463"/>
              <a:ext cx="2076440" cy="823297"/>
            </a:xfrm>
            <a:prstGeom prst="flowChartMultidocumen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chemeClr val="accent1"/>
                  </a:solidFill>
                </a:rPr>
                <a:t>Algorithms</a:t>
              </a:r>
              <a:endParaRPr kumimoji="1" lang="zh-TW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5845760" y="1687658"/>
              <a:ext cx="28999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dirty="0" smtClean="0"/>
                <a:t>Multicast Routing </a:t>
              </a:r>
            </a:p>
            <a:p>
              <a:pPr algn="ctr"/>
              <a:r>
                <a:rPr kumimoji="1" lang="en-US" altLang="zh-TW" dirty="0" smtClean="0"/>
                <a:t>Application</a:t>
              </a:r>
              <a:endParaRPr kumimoji="1" lang="zh-TW" altLang="en-US" dirty="0"/>
            </a:p>
          </p:txBody>
        </p:sp>
        <p:grpSp>
          <p:nvGrpSpPr>
            <p:cNvPr id="64" name="群組 63"/>
            <p:cNvGrpSpPr/>
            <p:nvPr/>
          </p:nvGrpSpPr>
          <p:grpSpPr>
            <a:xfrm>
              <a:off x="4507348" y="2715322"/>
              <a:ext cx="1557782" cy="584775"/>
              <a:chOff x="4470401" y="1424574"/>
              <a:chExt cx="1557782" cy="584775"/>
            </a:xfrm>
          </p:grpSpPr>
          <p:cxnSp>
            <p:nvCxnSpPr>
              <p:cNvPr id="65" name="直線箭頭接點 64"/>
              <p:cNvCxnSpPr/>
              <p:nvPr/>
            </p:nvCxnSpPr>
            <p:spPr>
              <a:xfrm flipH="1">
                <a:off x="4470401" y="1727200"/>
                <a:ext cx="1557782" cy="0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文字方塊 62"/>
              <p:cNvSpPr txBox="1"/>
              <p:nvPr/>
            </p:nvSpPr>
            <p:spPr>
              <a:xfrm>
                <a:off x="4623079" y="1424574"/>
                <a:ext cx="11913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zh-TW" sz="1600" dirty="0" smtClean="0">
                    <a:solidFill>
                      <a:srgbClr val="FF0000"/>
                    </a:solidFill>
                  </a:rPr>
                  <a:t>Multicast </a:t>
                </a:r>
              </a:p>
              <a:p>
                <a:pPr algn="ctr"/>
                <a:r>
                  <a:rPr kumimoji="1" lang="en-US" altLang="zh-TW" sz="1600" dirty="0" smtClean="0">
                    <a:solidFill>
                      <a:srgbClr val="FF0000"/>
                    </a:solidFill>
                  </a:rPr>
                  <a:t>Path</a:t>
                </a:r>
                <a:endParaRPr kumimoji="1" lang="zh-TW" altLang="en-US" sz="16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>
              <a:off x="4510356" y="1780420"/>
              <a:ext cx="1521967" cy="584775"/>
              <a:chOff x="4470401" y="2440752"/>
              <a:chExt cx="1521967" cy="584775"/>
            </a:xfrm>
          </p:grpSpPr>
          <p:cxnSp>
            <p:nvCxnSpPr>
              <p:cNvPr id="55" name="直線箭頭接點 54"/>
              <p:cNvCxnSpPr/>
              <p:nvPr/>
            </p:nvCxnSpPr>
            <p:spPr>
              <a:xfrm>
                <a:off x="4470401" y="2743200"/>
                <a:ext cx="1521967" cy="0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文字方塊 72"/>
              <p:cNvSpPr txBox="1"/>
              <p:nvPr/>
            </p:nvSpPr>
            <p:spPr>
              <a:xfrm>
                <a:off x="4653616" y="2440752"/>
                <a:ext cx="11913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zh-TW" sz="1600" dirty="0" smtClean="0">
                    <a:solidFill>
                      <a:srgbClr val="FF0000"/>
                    </a:solidFill>
                  </a:rPr>
                  <a:t>Multicast </a:t>
                </a:r>
              </a:p>
              <a:p>
                <a:pPr algn="ctr"/>
                <a:r>
                  <a:rPr kumimoji="1" lang="en-US" altLang="zh-TW" sz="1600" dirty="0" smtClean="0">
                    <a:solidFill>
                      <a:srgbClr val="FF0000"/>
                    </a:solidFill>
                  </a:rPr>
                  <a:t>Request</a:t>
                </a:r>
                <a:endParaRPr kumimoji="1" lang="zh-TW" altLang="en-US" sz="16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7" name="矩形 56"/>
          <p:cNvSpPr/>
          <p:nvPr/>
        </p:nvSpPr>
        <p:spPr>
          <a:xfrm>
            <a:off x="195794" y="1233137"/>
            <a:ext cx="4406117" cy="3010257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38100">
            <a:solidFill>
              <a:schemeClr val="tx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1" name="矩形 70"/>
          <p:cNvSpPr/>
          <p:nvPr/>
        </p:nvSpPr>
        <p:spPr>
          <a:xfrm>
            <a:off x="5898436" y="1228422"/>
            <a:ext cx="2705212" cy="2153818"/>
          </a:xfrm>
          <a:prstGeom prst="rect">
            <a:avLst/>
          </a:prstGeom>
          <a:solidFill>
            <a:schemeClr val="accent4">
              <a:lumMod val="20000"/>
              <a:lumOff val="80000"/>
              <a:alpha val="31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2" name="矩形 71"/>
          <p:cNvSpPr/>
          <p:nvPr/>
        </p:nvSpPr>
        <p:spPr>
          <a:xfrm>
            <a:off x="1792955" y="4399860"/>
            <a:ext cx="2291825" cy="1634856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381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7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Design Objectives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Multipath multicast routing algorithm in </a:t>
            </a:r>
            <a:r>
              <a:rPr lang="en-US" altLang="zh-TW" sz="2400" dirty="0" smtClean="0"/>
              <a:t>SDNs</a:t>
            </a:r>
          </a:p>
          <a:p>
            <a:pPr lvl="1"/>
            <a:r>
              <a:rPr lang="en-US" altLang="zh-TW" sz="2200" dirty="0" smtClean="0"/>
              <a:t>Robustness</a:t>
            </a:r>
          </a:p>
          <a:p>
            <a:pPr lvl="2"/>
            <a:r>
              <a:rPr lang="en-US" altLang="zh-TW" sz="2000" dirty="0"/>
              <a:t>Provide high video quality even in unstable </a:t>
            </a:r>
            <a:r>
              <a:rPr lang="en-US" altLang="zh-TW" sz="2000" dirty="0" smtClean="0"/>
              <a:t>networks</a:t>
            </a:r>
            <a:endParaRPr lang="en-US" altLang="zh-TW" sz="2000" dirty="0"/>
          </a:p>
          <a:p>
            <a:pPr lvl="1"/>
            <a:r>
              <a:rPr lang="en-US" altLang="zh-TW" sz="2200" dirty="0"/>
              <a:t>Load </a:t>
            </a:r>
            <a:r>
              <a:rPr lang="en-US" altLang="zh-TW" sz="2200" dirty="0" smtClean="0"/>
              <a:t>balancing</a:t>
            </a:r>
          </a:p>
          <a:p>
            <a:pPr lvl="2"/>
            <a:r>
              <a:rPr lang="en-US" altLang="zh-TW" sz="2000" dirty="0"/>
              <a:t>Avoid network </a:t>
            </a:r>
            <a:r>
              <a:rPr lang="en-US" altLang="zh-TW" sz="2000" dirty="0" smtClean="0"/>
              <a:t>congestion</a:t>
            </a:r>
            <a:endParaRPr lang="en-US" altLang="zh-TW" sz="2000" dirty="0"/>
          </a:p>
          <a:p>
            <a:pPr lvl="1"/>
            <a:r>
              <a:rPr lang="en-US" altLang="zh-TW" sz="2200" dirty="0" smtClean="0"/>
              <a:t>Adaptation</a:t>
            </a:r>
          </a:p>
          <a:p>
            <a:pPr lvl="2"/>
            <a:r>
              <a:rPr lang="en-US" altLang="zh-TW" sz="2000" dirty="0"/>
              <a:t>Dynamically adapt to network </a:t>
            </a:r>
            <a:r>
              <a:rPr lang="en-US" altLang="zh-TW" sz="2000" dirty="0" smtClean="0"/>
              <a:t>changes</a:t>
            </a:r>
            <a:endParaRPr lang="en-US" altLang="zh-TW" sz="2000" dirty="0"/>
          </a:p>
          <a:p>
            <a:pPr lvl="1"/>
            <a:r>
              <a:rPr lang="en-US" altLang="zh-TW" sz="2200" dirty="0"/>
              <a:t>SDN </a:t>
            </a:r>
            <a:r>
              <a:rPr lang="en-US" altLang="zh-TW" sz="2200" dirty="0" smtClean="0"/>
              <a:t>Compatible</a:t>
            </a:r>
          </a:p>
          <a:p>
            <a:pPr lvl="2"/>
            <a:r>
              <a:rPr lang="en-US" altLang="zh-TW" sz="2000" dirty="0"/>
              <a:t>Complying the limit of </a:t>
            </a:r>
            <a:r>
              <a:rPr lang="en-US" altLang="zh-TW" sz="2000" dirty="0" err="1"/>
              <a:t>OpenFlow</a:t>
            </a:r>
            <a:r>
              <a:rPr lang="en-US" altLang="zh-TW" sz="2000" dirty="0"/>
              <a:t> switches </a:t>
            </a:r>
          </a:p>
          <a:p>
            <a:pPr lvl="1"/>
            <a:r>
              <a:rPr lang="en-US" altLang="zh-TW" sz="2200" dirty="0" smtClean="0"/>
              <a:t>Reliability</a:t>
            </a:r>
            <a:endParaRPr lang="en-US" altLang="zh-TW" sz="2400" dirty="0"/>
          </a:p>
          <a:p>
            <a:pPr lvl="2"/>
            <a:r>
              <a:rPr lang="en-US" altLang="zh-TW" sz="2000" dirty="0" smtClean="0"/>
              <a:t>Route recovery while network failure</a:t>
            </a:r>
            <a:endParaRPr lang="en-US" altLang="zh-TW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46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37F4-EFF3-4B86-A1FA-5452CB213571}" type="datetime1">
              <a:rPr lang="zh-TW" altLang="en-US" smtClean="0"/>
              <a:t>2016/1/27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059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Problem </a:t>
            </a:r>
            <a:r>
              <a:rPr lang="en-US" altLang="zh-TW" dirty="0" smtClean="0"/>
              <a:t>Formulation - Notation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75132" y="1669432"/>
                <a:ext cx="7772400" cy="442656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altLang="zh-TW" dirty="0"/>
                  <a:t>We consider a video multicast system and modeled it as a directed graph</a:t>
                </a:r>
                <a14:m>
                  <m:oMath xmlns:m="http://schemas.openxmlformats.org/officeDocument/2006/math"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latin typeface="Cambria Math"/>
                      </a:rPr>
                      <m:t>𝐺</m:t>
                    </m:r>
                    <m:r>
                      <a:rPr lang="en-US" altLang="zh-TW" i="1">
                        <a:latin typeface="Cambria Math"/>
                      </a:rPr>
                      <m:t>=(</m:t>
                    </m:r>
                    <m:r>
                      <a:rPr lang="en-US" altLang="zh-TW" i="1">
                        <a:latin typeface="Cambria Math"/>
                      </a:rPr>
                      <m:t>𝑉</m:t>
                    </m:r>
                    <m:r>
                      <a:rPr lang="en-US" altLang="zh-TW" i="1">
                        <a:latin typeface="Cambria Math"/>
                      </a:rPr>
                      <m:t>,</m:t>
                    </m:r>
                    <m:r>
                      <a:rPr lang="en-US" altLang="zh-TW" i="1">
                        <a:latin typeface="Cambria Math"/>
                      </a:rPr>
                      <m:t>𝐸</m:t>
                    </m:r>
                    <m:r>
                      <a:rPr lang="en-US" altLang="zh-TW" i="1">
                        <a:latin typeface="Cambria Math"/>
                      </a:rPr>
                      <m:t>)</m:t>
                    </m:r>
                  </m:oMath>
                </a14:m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 smtClean="0"/>
              </a:p>
              <a:p>
                <a:endParaRPr lang="en-US" altLang="zh-TW" dirty="0"/>
              </a:p>
              <a:p>
                <a:r>
                  <a:rPr lang="en-US" altLang="zh-TW" dirty="0"/>
                  <a:t>Our problem is to compute the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multicast trees for optimal min-max load balancing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5132" y="1669432"/>
                <a:ext cx="7772400" cy="4426567"/>
              </a:xfrm>
              <a:blipFill rotWithShape="0">
                <a:blip r:embed="rId3"/>
                <a:stretch>
                  <a:fillRect l="-392" t="-206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47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11376" y="2310180"/>
            <a:ext cx="270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A source, a sink or a switch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832715" y="2264233"/>
            <a:ext cx="361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A network link between two vertices</a:t>
            </a:r>
            <a:endParaRPr lang="zh-TW" altLang="en-US" dirty="0">
              <a:solidFill>
                <a:srgbClr val="0070C0"/>
              </a:solidFill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3256938" y="2220893"/>
            <a:ext cx="72008" cy="169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H="1" flipV="1">
            <a:off x="3756891" y="2179341"/>
            <a:ext cx="72008" cy="169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B9D86-905B-41CB-ABD1-03A45F7B8BAA}" type="datetime1">
              <a:rPr lang="zh-TW" altLang="en-US" smtClean="0"/>
              <a:t>2016/1/27</a:t>
            </a:fld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4" y="2764404"/>
            <a:ext cx="8425402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5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Problem Formulation – </a:t>
            </a:r>
            <a:r>
              <a:rPr lang="en-US" altLang="zh-TW" dirty="0"/>
              <a:t>Constraints</a:t>
            </a:r>
            <a:r>
              <a:rPr lang="zh-TW" altLang="en-US" dirty="0" smtClean="0"/>
              <a:t> </a:t>
            </a:r>
            <a:r>
              <a:rPr lang="en-US" altLang="zh-TW" dirty="0" smtClean="0"/>
              <a:t>(cont.)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48</a:t>
            </a:fld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48228" y="1628800"/>
            <a:ext cx="358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Ensure that video sources and sinks are indeed the roots and leaves of the multicast trees</a:t>
            </a:r>
            <a:endParaRPr lang="zh-TW" altLang="en-US" sz="16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37161" y="3157984"/>
            <a:ext cx="3563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Allow </a:t>
            </a:r>
            <a:r>
              <a:rPr lang="en-US" altLang="zh-TW" sz="1600" dirty="0"/>
              <a:t>the intermediate vertices to avoid receiving duplicated descriptors from multiple </a:t>
            </a:r>
            <a:r>
              <a:rPr lang="en-US" altLang="zh-TW" sz="1600" dirty="0" smtClean="0"/>
              <a:t>links</a:t>
            </a:r>
            <a:endParaRPr lang="en-US" altLang="zh-TW" sz="1600" dirty="0"/>
          </a:p>
          <a:p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136575" y="4293096"/>
            <a:ext cx="3388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Ensure </a:t>
            </a:r>
            <a:r>
              <a:rPr lang="en-US" altLang="zh-TW" sz="1600" dirty="0"/>
              <a:t>that a vertex sends a descriptor only if it’s received</a:t>
            </a:r>
            <a:endParaRPr lang="zh-TW" altLang="en-US" sz="16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137161" y="5157192"/>
            <a:ext cx="3745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Ensures </a:t>
            </a:r>
            <a:r>
              <a:rPr lang="en-US" altLang="zh-TW" sz="1600" dirty="0"/>
              <a:t>that a vertex must </a:t>
            </a:r>
            <a:r>
              <a:rPr lang="en-US" altLang="zh-TW" sz="1600" dirty="0" smtClean="0"/>
              <a:t>send a </a:t>
            </a:r>
            <a:r>
              <a:rPr lang="en-US" altLang="zh-TW" sz="1600" dirty="0"/>
              <a:t>descriptor once it’s received</a:t>
            </a:r>
            <a:endParaRPr lang="zh-TW" altLang="en-US" sz="1600" dirty="0"/>
          </a:p>
        </p:txBody>
      </p:sp>
      <p:sp>
        <p:nvSpPr>
          <p:cNvPr id="20" name="日期版面配置區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3731-0451-4C54-9386-A095CFD2A22B}" type="datetime1">
              <a:rPr lang="zh-TW" altLang="en-US" smtClean="0"/>
              <a:t>2016/1/27</a:t>
            </a:fld>
            <a:endParaRPr lang="zh-TW" altLang="en-US"/>
          </a:p>
        </p:txBody>
      </p:sp>
      <p:grpSp>
        <p:nvGrpSpPr>
          <p:cNvPr id="24" name="群組 23"/>
          <p:cNvGrpSpPr/>
          <p:nvPr/>
        </p:nvGrpSpPr>
        <p:grpSpPr>
          <a:xfrm>
            <a:off x="3737561" y="1057591"/>
            <a:ext cx="5234617" cy="2850266"/>
            <a:chOff x="3737561" y="1057591"/>
            <a:chExt cx="5234617" cy="2850266"/>
          </a:xfrm>
        </p:grpSpPr>
        <p:sp>
          <p:nvSpPr>
            <p:cNvPr id="19" name="左大括弧 18"/>
            <p:cNvSpPr/>
            <p:nvPr/>
          </p:nvSpPr>
          <p:spPr>
            <a:xfrm>
              <a:off x="3737561" y="1664553"/>
              <a:ext cx="216024" cy="1360703"/>
            </a:xfrm>
            <a:prstGeom prst="leftBrace">
              <a:avLst>
                <a:gd name="adj1" fmla="val 8333"/>
                <a:gd name="adj2" fmla="val 2304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804" y="1057591"/>
              <a:ext cx="4109060" cy="1499746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804" y="1525510"/>
              <a:ext cx="4023709" cy="1499746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1577" y="1983847"/>
              <a:ext cx="5090601" cy="1499746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708" y="2408111"/>
              <a:ext cx="5096698" cy="1499746"/>
            </a:xfrm>
            <a:prstGeom prst="rect">
              <a:avLst/>
            </a:prstGeom>
          </p:spPr>
        </p:pic>
      </p:grpSp>
      <p:grpSp>
        <p:nvGrpSpPr>
          <p:cNvPr id="21" name="群組 20"/>
          <p:cNvGrpSpPr/>
          <p:nvPr/>
        </p:nvGrpSpPr>
        <p:grpSpPr>
          <a:xfrm>
            <a:off x="3717545" y="3178362"/>
            <a:ext cx="4965420" cy="1499746"/>
            <a:chOff x="3717545" y="3178362"/>
            <a:chExt cx="4965420" cy="1499746"/>
          </a:xfrm>
        </p:grpSpPr>
        <p:sp>
          <p:nvSpPr>
            <p:cNvPr id="18" name="向右箭號 17"/>
            <p:cNvSpPr/>
            <p:nvPr/>
          </p:nvSpPr>
          <p:spPr>
            <a:xfrm>
              <a:off x="3717545" y="3789040"/>
              <a:ext cx="107719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708" y="3178362"/>
              <a:ext cx="4816257" cy="1499746"/>
            </a:xfrm>
            <a:prstGeom prst="rect">
              <a:avLst/>
            </a:prstGeom>
          </p:spPr>
        </p:pic>
      </p:grpSp>
      <p:grpSp>
        <p:nvGrpSpPr>
          <p:cNvPr id="22" name="群組 21"/>
          <p:cNvGrpSpPr/>
          <p:nvPr/>
        </p:nvGrpSpPr>
        <p:grpSpPr>
          <a:xfrm>
            <a:off x="3735692" y="4028117"/>
            <a:ext cx="5288679" cy="1499746"/>
            <a:chOff x="3735692" y="4028117"/>
            <a:chExt cx="5288679" cy="1499746"/>
          </a:xfrm>
        </p:grpSpPr>
        <p:sp>
          <p:nvSpPr>
            <p:cNvPr id="16" name="向右箭號 15"/>
            <p:cNvSpPr/>
            <p:nvPr/>
          </p:nvSpPr>
          <p:spPr>
            <a:xfrm>
              <a:off x="3735692" y="4626212"/>
              <a:ext cx="107719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743" y="4028117"/>
              <a:ext cx="5218628" cy="1499746"/>
            </a:xfrm>
            <a:prstGeom prst="rect">
              <a:avLst/>
            </a:prstGeom>
          </p:spPr>
        </p:pic>
      </p:grpSp>
      <p:grpSp>
        <p:nvGrpSpPr>
          <p:cNvPr id="23" name="群組 22"/>
          <p:cNvGrpSpPr/>
          <p:nvPr/>
        </p:nvGrpSpPr>
        <p:grpSpPr>
          <a:xfrm>
            <a:off x="3735693" y="4812836"/>
            <a:ext cx="5149690" cy="1499746"/>
            <a:chOff x="3735693" y="4812836"/>
            <a:chExt cx="5149690" cy="1499746"/>
          </a:xfrm>
        </p:grpSpPr>
        <p:sp>
          <p:nvSpPr>
            <p:cNvPr id="17" name="向右箭號 16"/>
            <p:cNvSpPr/>
            <p:nvPr/>
          </p:nvSpPr>
          <p:spPr>
            <a:xfrm>
              <a:off x="3735693" y="5445224"/>
              <a:ext cx="107719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264" y="4812836"/>
              <a:ext cx="5060119" cy="1499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01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Problem Formulation – </a:t>
            </a:r>
            <a:r>
              <a:rPr lang="en-US" altLang="zh-TW" dirty="0"/>
              <a:t>Constraints</a:t>
            </a:r>
            <a:r>
              <a:rPr lang="zh-TW" altLang="en-US" dirty="0" smtClean="0"/>
              <a:t> </a:t>
            </a:r>
            <a:r>
              <a:rPr lang="en-US" altLang="zh-TW" dirty="0" smtClean="0"/>
              <a:t>(cont.)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49</a:t>
            </a:fld>
            <a:endParaRPr lang="zh-TW" altLang="en-US"/>
          </a:p>
        </p:txBody>
      </p:sp>
      <p:sp>
        <p:nvSpPr>
          <p:cNvPr id="20" name="日期版面配置區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3731-0451-4C54-9386-A095CFD2A22B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19" name="左大括弧 18"/>
          <p:cNvSpPr/>
          <p:nvPr/>
        </p:nvSpPr>
        <p:spPr>
          <a:xfrm>
            <a:off x="1473702" y="2101311"/>
            <a:ext cx="216024" cy="1360703"/>
          </a:xfrm>
          <a:prstGeom prst="leftBrace">
            <a:avLst>
              <a:gd name="adj1" fmla="val 8333"/>
              <a:gd name="adj2" fmla="val 2304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95" y="1498451"/>
            <a:ext cx="4109060" cy="149974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45" y="1962268"/>
            <a:ext cx="4023709" cy="149974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18" y="2420605"/>
            <a:ext cx="5090601" cy="149974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49" y="2844869"/>
            <a:ext cx="5096698" cy="149974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49" y="3615120"/>
            <a:ext cx="4816257" cy="149974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04" y="4492463"/>
            <a:ext cx="5218628" cy="149974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04" y="5522912"/>
            <a:ext cx="5060119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2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Current Solution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IP multicast </a:t>
            </a:r>
          </a:p>
          <a:p>
            <a:pPr lvl="1"/>
            <a:r>
              <a:rPr lang="en-US" altLang="zh-TW" sz="2000" dirty="0"/>
              <a:t>Complex</a:t>
            </a:r>
            <a:r>
              <a:rPr lang="zh-TW" altLang="en-US" sz="2000" dirty="0"/>
              <a:t> </a:t>
            </a:r>
            <a:r>
              <a:rPr lang="en-US" altLang="zh-TW" sz="2000" dirty="0" smtClean="0"/>
              <a:t>operation – IGMP, PIM, MOSPF, and DVMRP</a:t>
            </a:r>
            <a:endParaRPr lang="en-US" altLang="zh-TW" sz="2000" dirty="0"/>
          </a:p>
          <a:p>
            <a:pPr lvl="1"/>
            <a:r>
              <a:rPr lang="en-US" altLang="zh-TW" sz="2000" dirty="0"/>
              <a:t>Need</a:t>
            </a:r>
            <a:r>
              <a:rPr lang="zh-TW" altLang="en-US" sz="2000" dirty="0"/>
              <a:t> </a:t>
            </a:r>
            <a:r>
              <a:rPr lang="en-US" altLang="zh-TW" sz="2000" dirty="0"/>
              <a:t>costly</a:t>
            </a:r>
            <a:r>
              <a:rPr lang="zh-TW" altLang="en-US" sz="2000" dirty="0"/>
              <a:t> </a:t>
            </a:r>
            <a:r>
              <a:rPr lang="en-US" altLang="zh-TW" sz="2000" dirty="0"/>
              <a:t>devices</a:t>
            </a:r>
          </a:p>
          <a:p>
            <a:pPr lvl="1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5</a:t>
            </a:fld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1628839" y="3278777"/>
            <a:ext cx="5864986" cy="2626359"/>
            <a:chOff x="1515326" y="3731807"/>
            <a:chExt cx="5864986" cy="2626359"/>
          </a:xfrm>
        </p:grpSpPr>
        <p:pic>
          <p:nvPicPr>
            <p:cNvPr id="6" name="Picture 8" descr="http://www.compositiontoday.com/admin/rt3/ckfinder/userfiles/images/cloud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7178" y="3971341"/>
              <a:ext cx="3168352" cy="238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直線接點 6"/>
            <p:cNvCxnSpPr/>
            <p:nvPr/>
          </p:nvCxnSpPr>
          <p:spPr>
            <a:xfrm>
              <a:off x="4851485" y="4451787"/>
              <a:ext cx="373187" cy="6747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/>
          </p:nvCxnSpPr>
          <p:spPr>
            <a:xfrm flipH="1">
              <a:off x="4392721" y="5211191"/>
              <a:ext cx="1002440" cy="4226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flipV="1">
              <a:off x="4853012" y="4273415"/>
              <a:ext cx="943124" cy="2199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299860" y="5164754"/>
              <a:ext cx="1144348" cy="398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>
              <a:off x="4455508" y="5737128"/>
              <a:ext cx="1196612" cy="2520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>
              <a:off x="3834475" y="5006545"/>
              <a:ext cx="512043" cy="6891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3702423" y="4912726"/>
              <a:ext cx="1506170" cy="2520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flipV="1">
              <a:off x="3873102" y="4551358"/>
              <a:ext cx="691231" cy="3367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>
              <a:stCxn id="17" idx="3"/>
            </p:cNvCxnSpPr>
            <p:nvPr/>
          </p:nvCxnSpPr>
          <p:spPr>
            <a:xfrm>
              <a:off x="2841080" y="4917761"/>
              <a:ext cx="861343" cy="318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30616" y="3731807"/>
              <a:ext cx="784699" cy="784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114" y="4551358"/>
              <a:ext cx="858966" cy="732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29728" y="5616813"/>
              <a:ext cx="657280" cy="657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35530" y="4671195"/>
              <a:ext cx="910714" cy="910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文字方塊 19"/>
            <p:cNvSpPr txBox="1"/>
            <p:nvPr/>
          </p:nvSpPr>
          <p:spPr>
            <a:xfrm>
              <a:off x="1515326" y="4249808"/>
              <a:ext cx="1792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Streaming Server</a:t>
              </a:r>
              <a:endParaRPr lang="zh-TW" altLang="en-US" dirty="0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6166582" y="5594754"/>
              <a:ext cx="1213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Client</a:t>
              </a:r>
            </a:p>
            <a:p>
              <a:r>
                <a:rPr lang="en-US" altLang="zh-TW" dirty="0" smtClean="0"/>
                <a:t>Computers</a:t>
              </a:r>
              <a:endParaRPr lang="zh-TW" altLang="en-US" dirty="0"/>
            </a:p>
          </p:txBody>
        </p:sp>
        <p:cxnSp>
          <p:nvCxnSpPr>
            <p:cNvPr id="22" name="直線單箭頭接點 21"/>
            <p:cNvCxnSpPr/>
            <p:nvPr/>
          </p:nvCxnSpPr>
          <p:spPr>
            <a:xfrm>
              <a:off x="2841080" y="4819332"/>
              <a:ext cx="601511" cy="33408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/>
            <p:cNvCxnSpPr/>
            <p:nvPr/>
          </p:nvCxnSpPr>
          <p:spPr>
            <a:xfrm>
              <a:off x="4084554" y="4865147"/>
              <a:ext cx="969260" cy="194749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/>
            <p:cNvCxnSpPr/>
            <p:nvPr/>
          </p:nvCxnSpPr>
          <p:spPr>
            <a:xfrm>
              <a:off x="5468097" y="5085185"/>
              <a:ext cx="904103" cy="41367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/>
            <p:cNvCxnSpPr/>
            <p:nvPr/>
          </p:nvCxnSpPr>
          <p:spPr>
            <a:xfrm>
              <a:off x="4644008" y="5661248"/>
              <a:ext cx="930357" cy="220186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" descr="C:\Users\Emily\Dropbox\HongKong\IWQoS\picture\switch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453" y="4765342"/>
              <a:ext cx="541101" cy="413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Emily\Dropbox\HongKong\IWQoS\picture\switch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170" y="5532415"/>
              <a:ext cx="541101" cy="413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Emily\Dropbox\HongKong\IWQoS\picture\switch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195" y="4304463"/>
              <a:ext cx="541101" cy="413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C:\Users\Emily\Dropbox\HongKong\IWQoS\picture\switch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5687" y="5052413"/>
              <a:ext cx="541101" cy="413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直線單箭頭接點 29"/>
            <p:cNvCxnSpPr/>
            <p:nvPr/>
          </p:nvCxnSpPr>
          <p:spPr>
            <a:xfrm>
              <a:off x="3981089" y="5059896"/>
              <a:ext cx="365429" cy="534858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日期版面配置區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0D2B-4979-48B1-A301-5B75AEE18B99}" type="datetime1">
              <a:rPr lang="zh-TW" altLang="en-US" smtClean="0"/>
              <a:t>2016/1/27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812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50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SDN Architecture</a:t>
            </a:r>
            <a:endParaRPr kumimoji="1"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1457676"/>
            <a:ext cx="7171268" cy="467494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39700" y="6455347"/>
            <a:ext cx="2103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hlinkClick r:id="rId4"/>
              </a:rPr>
              <a:t>Source: SDN White Paper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2852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System </a:t>
            </a:r>
            <a:r>
              <a:rPr lang="en-US" altLang="zh-TW" dirty="0"/>
              <a:t>Architecture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51</a:t>
            </a:fld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A97F-89F5-449B-A7BC-E7A3F0D50C4B}" type="datetime1">
              <a:rPr lang="zh-TW" altLang="en-US" smtClean="0"/>
              <a:t>2016/1/27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411" y="1634600"/>
            <a:ext cx="5885714" cy="4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4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Motivation</a:t>
            </a:r>
            <a:endParaRPr lang="en-US" altLang="zh-TW" b="1" dirty="0" smtClean="0"/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System Overview </a:t>
            </a: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Problem Formulations &amp; Proposed Solutions</a:t>
            </a:r>
          </a:p>
          <a:p>
            <a:r>
              <a:rPr lang="en-US" altLang="zh-TW" b="1" dirty="0" smtClean="0"/>
              <a:t>Implementation</a:t>
            </a:r>
          </a:p>
          <a:p>
            <a:r>
              <a:rPr lang="en-US" altLang="zh-TW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Testbed</a:t>
            </a:r>
            <a:endParaRPr lang="en-US" altLang="zh-TW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Experiments in </a:t>
            </a:r>
            <a:r>
              <a:rPr lang="en-US" altLang="zh-TW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Mininet</a:t>
            </a:r>
            <a:endParaRPr lang="en-US" altLang="zh-TW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TW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52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EFA6D-C7A2-4A9F-831D-CA4740F31612}" type="datetime1">
              <a:rPr lang="zh-TW" altLang="en-US" smtClean="0"/>
              <a:t>2016/1/27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870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Implementation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sz="2400" dirty="0" smtClean="0"/>
              <a:t>Multipath multicast routing system</a:t>
            </a:r>
          </a:p>
          <a:p>
            <a:pPr lvl="1"/>
            <a:r>
              <a:rPr kumimoji="1" lang="en-US" altLang="zh-TW" sz="2000" dirty="0" err="1" smtClean="0"/>
              <a:t>Ryu</a:t>
            </a:r>
            <a:endParaRPr kumimoji="1" lang="en-US" altLang="zh-TW" sz="2000" dirty="0" smtClean="0"/>
          </a:p>
          <a:p>
            <a:pPr lvl="2"/>
            <a:r>
              <a:rPr kumimoji="1" lang="en-US" altLang="zh-TW" sz="1800" dirty="0" smtClean="0"/>
              <a:t>Component-based framework</a:t>
            </a:r>
          </a:p>
          <a:p>
            <a:pPr lvl="1"/>
            <a:r>
              <a:rPr kumimoji="1" lang="en-US" altLang="zh-TW" sz="2000" dirty="0" err="1"/>
              <a:t>OpenFlow</a:t>
            </a:r>
            <a:r>
              <a:rPr kumimoji="1" lang="en-US" altLang="zh-TW" sz="2000" dirty="0"/>
              <a:t> 1.3</a:t>
            </a:r>
          </a:p>
          <a:p>
            <a:pPr lvl="1"/>
            <a:endParaRPr kumimoji="1" lang="en-US" altLang="zh-TW" dirty="0" smtClean="0"/>
          </a:p>
          <a:p>
            <a:pPr lvl="1"/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53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47" y="4879432"/>
            <a:ext cx="1345886" cy="10472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785" y="4932929"/>
            <a:ext cx="1361165" cy="104356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722" y="4866644"/>
            <a:ext cx="1136650" cy="11366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880" y="4767340"/>
            <a:ext cx="1222375" cy="12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7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32" y="1498143"/>
            <a:ext cx="7831059" cy="494593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Component Diagram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54</a:t>
            </a:fld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675132" y="5892800"/>
            <a:ext cx="7465568" cy="5323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77841" y="5504357"/>
            <a:ext cx="3563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b="1" dirty="0">
                <a:solidFill>
                  <a:srgbClr val="FF0000"/>
                </a:solidFill>
              </a:rPr>
              <a:t>m</a:t>
            </a:r>
            <a:r>
              <a:rPr kumimoji="1" lang="en-US" altLang="zh-TW" sz="1400" b="1" dirty="0" smtClean="0">
                <a:solidFill>
                  <a:srgbClr val="FF0000"/>
                </a:solidFill>
              </a:rPr>
              <a:t>ulticast packet-in/IGMP packet-in</a:t>
            </a:r>
            <a:endParaRPr kumimoji="1" lang="zh-TW" alt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747954" y="5585023"/>
            <a:ext cx="1513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b="1" dirty="0" smtClean="0">
                <a:solidFill>
                  <a:srgbClr val="FF0000"/>
                </a:solidFill>
              </a:rPr>
              <a:t>ARP packet-in</a:t>
            </a:r>
            <a:endParaRPr kumimoji="1" lang="zh-TW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066159" y="4994565"/>
            <a:ext cx="1316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b="1" dirty="0" smtClean="0">
                <a:solidFill>
                  <a:srgbClr val="FF0000"/>
                </a:solidFill>
              </a:rPr>
              <a:t>IP packet-in</a:t>
            </a:r>
            <a:endParaRPr kumimoji="1" lang="zh-TW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85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32" y="1498143"/>
            <a:ext cx="7831059" cy="494593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Component Diagram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55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851400" y="4470400"/>
            <a:ext cx="1955800" cy="1257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702300" y="4076700"/>
            <a:ext cx="1778000" cy="4772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6143139" y="5702989"/>
            <a:ext cx="1513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b="1" dirty="0" smtClean="0">
                <a:solidFill>
                  <a:srgbClr val="FF0000"/>
                </a:solidFill>
              </a:rPr>
              <a:t>ARP packet-in</a:t>
            </a:r>
            <a:endParaRPr kumimoji="1" lang="zh-TW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178300" y="5678277"/>
            <a:ext cx="3050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b="1" dirty="0" smtClean="0">
                <a:solidFill>
                  <a:srgbClr val="FF0000"/>
                </a:solidFill>
              </a:rPr>
              <a:t>LLDP</a:t>
            </a:r>
            <a:r>
              <a:rPr kumimoji="1" lang="en-US" altLang="zh-TW" sz="1400" b="1" dirty="0">
                <a:solidFill>
                  <a:srgbClr val="FF0000"/>
                </a:solidFill>
              </a:rPr>
              <a:t> packet-in/ARP packet-in</a:t>
            </a:r>
            <a:endParaRPr kumimoji="1" lang="zh-TW" altLang="en-US" sz="1400" b="1" dirty="0">
              <a:solidFill>
                <a:srgbClr val="FF0000"/>
              </a:solidFill>
            </a:endParaRPr>
          </a:p>
          <a:p>
            <a:endParaRPr kumimoji="1" lang="zh-TW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8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10" grpId="0"/>
      <p:bldP spid="11" grpId="0"/>
      <p:bldP spid="11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32" y="1498143"/>
            <a:ext cx="7831059" cy="494593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Component Diagram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56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00532" y="3759200"/>
            <a:ext cx="4125468" cy="160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75132" y="1504333"/>
            <a:ext cx="4608068" cy="14293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511800" y="3289300"/>
            <a:ext cx="2755900" cy="8255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511800" y="1504333"/>
            <a:ext cx="2628900" cy="13150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向下箭號 11"/>
          <p:cNvSpPr/>
          <p:nvPr/>
        </p:nvSpPr>
        <p:spPr>
          <a:xfrm rot="10800000">
            <a:off x="2637661" y="2845904"/>
            <a:ext cx="251209" cy="959240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14" name="向下箭號 13"/>
          <p:cNvSpPr/>
          <p:nvPr/>
        </p:nvSpPr>
        <p:spPr>
          <a:xfrm>
            <a:off x="936856" y="2822206"/>
            <a:ext cx="251209" cy="959240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15" name="向下箭號 14"/>
          <p:cNvSpPr/>
          <p:nvPr/>
        </p:nvSpPr>
        <p:spPr>
          <a:xfrm rot="10800000">
            <a:off x="7166938" y="2787886"/>
            <a:ext cx="159793" cy="526466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16" name="向下箭號 15"/>
          <p:cNvSpPr/>
          <p:nvPr/>
        </p:nvSpPr>
        <p:spPr>
          <a:xfrm>
            <a:off x="5598242" y="2767464"/>
            <a:ext cx="183885" cy="534362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889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  <p:bldP spid="10" grpId="0" animBg="1"/>
      <p:bldP spid="11" grpId="0" animBg="1"/>
      <p:bldP spid="12" grpId="0" animBg="1"/>
      <p:bldP spid="12" grpId="1" animBg="1"/>
      <p:bldP spid="14" grpId="0" animBg="1"/>
      <p:bldP spid="14" grpId="1" animBg="1"/>
      <p:bldP spid="15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err="1" smtClean="0"/>
              <a:t>Testbed</a:t>
            </a:r>
            <a:r>
              <a:rPr kumimoji="1" lang="en-US" altLang="zh-TW" dirty="0" smtClean="0"/>
              <a:t> Result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57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8" y="1514726"/>
            <a:ext cx="9144000" cy="494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Link </a:t>
            </a:r>
            <a:r>
              <a:rPr kumimoji="1" lang="en-US" altLang="zh-TW" dirty="0" smtClean="0"/>
              <a:t>Utilization </a:t>
            </a:r>
            <a:r>
              <a:rPr kumimoji="1" lang="en-US" altLang="zh-TW" dirty="0" smtClean="0"/>
              <a:t>and </a:t>
            </a:r>
            <a:r>
              <a:rPr kumimoji="1" lang="en-US" altLang="zh-TW" dirty="0" smtClean="0"/>
              <a:t>Latency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58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870" y="2437423"/>
            <a:ext cx="4461130" cy="328952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72" y="2417023"/>
            <a:ext cx="4487798" cy="330918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26547" y="5891027"/>
            <a:ext cx="478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Short latency while </a:t>
            </a:r>
            <a:r>
              <a:rPr kumimoji="1" lang="en-US" altLang="zh-TW" smtClean="0"/>
              <a:t>link utilization is low</a:t>
            </a:r>
            <a:endParaRPr kumimoji="1"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018032" y="1804764"/>
            <a:ext cx="394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en-US" altLang="zh-TW" dirty="0" smtClean="0"/>
              <a:t>Link bandwidth: 10Mbps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en-US" altLang="zh-TW" dirty="0" smtClean="0"/>
              <a:t>Two 3Mbps videos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241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dirty="0" smtClean="0"/>
              <a:t>RMMR(*) </a:t>
            </a:r>
            <a:r>
              <a:rPr lang="en-US" altLang="zh-TW" sz="3600" b="1" dirty="0" smtClean="0"/>
              <a:t>Algorithms </a:t>
            </a:r>
            <a:r>
              <a:rPr lang="en-US" altLang="zh-TW" sz="3600" dirty="0"/>
              <a:t>R</a:t>
            </a:r>
            <a:r>
              <a:rPr lang="en-US" altLang="zh-TW" sz="3600" b="1" dirty="0" smtClean="0"/>
              <a:t>esult </a:t>
            </a:r>
            <a:r>
              <a:rPr lang="en-US" altLang="zh-TW" sz="3600" b="1" dirty="0"/>
              <a:t>in </a:t>
            </a:r>
            <a:r>
              <a:rPr lang="en-US" altLang="zh-TW" sz="3600" b="1" dirty="0" smtClean="0"/>
              <a:t>Consistent </a:t>
            </a:r>
            <a:r>
              <a:rPr lang="en-US" altLang="zh-TW" sz="3600" dirty="0"/>
              <a:t>T</a:t>
            </a:r>
            <a:r>
              <a:rPr lang="en-US" altLang="zh-TW" sz="3600" b="1" dirty="0" smtClean="0"/>
              <a:t>hroughput</a:t>
            </a:r>
            <a:endParaRPr lang="zh-TW" altLang="en-US" sz="3600" b="1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882182" y="6239122"/>
            <a:ext cx="2455164" cy="365125"/>
          </a:xfrm>
        </p:spPr>
        <p:txBody>
          <a:bodyPr/>
          <a:lstStyle/>
          <a:p>
            <a:fld id="{7B2BFA17-6FB0-43A1-B66F-EB8E589A0BFD}" type="datetime1">
              <a:rPr lang="zh-TW" altLang="en-US" smtClean="0">
                <a:solidFill>
                  <a:schemeClr val="bg1"/>
                </a:solidFill>
              </a:rPr>
              <a:t>2016/1/27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672168" y="6239122"/>
            <a:ext cx="2133600" cy="365125"/>
          </a:xfrm>
        </p:spPr>
        <p:txBody>
          <a:bodyPr/>
          <a:lstStyle/>
          <a:p>
            <a:fld id="{B3956E28-4FDF-4863-89E7-A72F4CF14023}" type="slidenum">
              <a:rPr lang="zh-TW" altLang="en-US" sz="1600" smtClean="0">
                <a:solidFill>
                  <a:schemeClr val="bg1"/>
                </a:solidFill>
              </a:rPr>
              <a:t>59</a:t>
            </a:fld>
            <a:endParaRPr lang="zh-TW" altLang="en-US" sz="1600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1" y="1669460"/>
            <a:ext cx="4434929" cy="316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1516319" y="1290629"/>
            <a:ext cx="604140" cy="509719"/>
            <a:chOff x="5954146" y="1478868"/>
            <a:chExt cx="604140" cy="509719"/>
          </a:xfrm>
        </p:grpSpPr>
        <p:sp>
          <p:nvSpPr>
            <p:cNvPr id="28" name="文字方塊 27"/>
            <p:cNvSpPr txBox="1"/>
            <p:nvPr/>
          </p:nvSpPr>
          <p:spPr>
            <a:xfrm>
              <a:off x="5954146" y="1478868"/>
              <a:ext cx="6041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b="1" dirty="0"/>
                <a:t>M</a:t>
              </a:r>
              <a:r>
                <a:rPr lang="en-US" altLang="zh-TW" b="1" dirty="0" smtClean="0"/>
                <a:t>ax</a:t>
              </a:r>
              <a:endParaRPr lang="zh-TW" altLang="en-US" b="1" dirty="0"/>
            </a:p>
          </p:txBody>
        </p:sp>
        <p:cxnSp>
          <p:nvCxnSpPr>
            <p:cNvPr id="29" name="直線單箭頭接點 28"/>
            <p:cNvCxnSpPr/>
            <p:nvPr/>
          </p:nvCxnSpPr>
          <p:spPr>
            <a:xfrm flipH="1">
              <a:off x="6070474" y="1778723"/>
              <a:ext cx="92725" cy="2098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群組 10"/>
          <p:cNvGrpSpPr/>
          <p:nvPr/>
        </p:nvGrpSpPr>
        <p:grpSpPr>
          <a:xfrm>
            <a:off x="1679009" y="2452772"/>
            <a:ext cx="890215" cy="369332"/>
            <a:chOff x="6143761" y="2763457"/>
            <a:chExt cx="890215" cy="369332"/>
          </a:xfrm>
        </p:grpSpPr>
        <p:sp>
          <p:nvSpPr>
            <p:cNvPr id="27" name="文字方塊 26"/>
            <p:cNvSpPr txBox="1"/>
            <p:nvPr/>
          </p:nvSpPr>
          <p:spPr>
            <a:xfrm>
              <a:off x="6294671" y="2763457"/>
              <a:ext cx="7393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b="1" dirty="0"/>
                <a:t>M</a:t>
              </a:r>
              <a:r>
                <a:rPr lang="en-US" altLang="zh-TW" b="1" dirty="0" smtClean="0"/>
                <a:t>ean</a:t>
              </a:r>
              <a:endParaRPr lang="zh-TW" altLang="en-US" b="1" dirty="0"/>
            </a:p>
          </p:txBody>
        </p:sp>
        <p:cxnSp>
          <p:nvCxnSpPr>
            <p:cNvPr id="30" name="直線單箭頭接點 29"/>
            <p:cNvCxnSpPr>
              <a:stCxn id="27" idx="1"/>
            </p:cNvCxnSpPr>
            <p:nvPr/>
          </p:nvCxnSpPr>
          <p:spPr>
            <a:xfrm flipH="1">
              <a:off x="6143761" y="2948123"/>
              <a:ext cx="150910" cy="1226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群組 12"/>
          <p:cNvGrpSpPr/>
          <p:nvPr/>
        </p:nvGrpSpPr>
        <p:grpSpPr>
          <a:xfrm>
            <a:off x="1619672" y="3477708"/>
            <a:ext cx="566181" cy="527356"/>
            <a:chOff x="6095954" y="3491716"/>
            <a:chExt cx="566181" cy="527356"/>
          </a:xfrm>
        </p:grpSpPr>
        <p:sp>
          <p:nvSpPr>
            <p:cNvPr id="31" name="文字方塊 30"/>
            <p:cNvSpPr txBox="1"/>
            <p:nvPr/>
          </p:nvSpPr>
          <p:spPr>
            <a:xfrm>
              <a:off x="6095954" y="3491716"/>
              <a:ext cx="56618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Min</a:t>
              </a:r>
              <a:endParaRPr lang="zh-TW" altLang="en-US" b="1" dirty="0"/>
            </a:p>
          </p:txBody>
        </p:sp>
        <p:cxnSp>
          <p:nvCxnSpPr>
            <p:cNvPr id="32" name="直線單箭頭接點 31"/>
            <p:cNvCxnSpPr/>
            <p:nvPr/>
          </p:nvCxnSpPr>
          <p:spPr>
            <a:xfrm flipH="1">
              <a:off x="6156176" y="3774161"/>
              <a:ext cx="177835" cy="2449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文字方塊 32"/>
          <p:cNvSpPr txBox="1"/>
          <p:nvPr/>
        </p:nvSpPr>
        <p:spPr>
          <a:xfrm>
            <a:off x="179512" y="5085184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Throughputs </a:t>
            </a:r>
            <a:r>
              <a:rPr lang="en-US" altLang="zh-TW" sz="2000" b="1" dirty="0"/>
              <a:t>in RMMR</a:t>
            </a:r>
            <a:r>
              <a:rPr lang="en-US" altLang="zh-TW" sz="2000" b="1" baseline="30000" dirty="0"/>
              <a:t>(*)</a:t>
            </a:r>
            <a:r>
              <a:rPr lang="en-US" altLang="zh-TW" sz="2000" b="1" dirty="0" smtClean="0"/>
              <a:t> are all around video bitrates.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1707136"/>
            <a:ext cx="4355976" cy="309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8"/>
          <p:cNvGrpSpPr/>
          <p:nvPr/>
        </p:nvGrpSpPr>
        <p:grpSpPr>
          <a:xfrm>
            <a:off x="5580112" y="1410122"/>
            <a:ext cx="604140" cy="594051"/>
            <a:chOff x="928362" y="1523860"/>
            <a:chExt cx="604140" cy="594051"/>
          </a:xfrm>
        </p:grpSpPr>
        <p:sp>
          <p:nvSpPr>
            <p:cNvPr id="24" name="文字方塊 23"/>
            <p:cNvSpPr txBox="1"/>
            <p:nvPr/>
          </p:nvSpPr>
          <p:spPr>
            <a:xfrm>
              <a:off x="928362" y="1523860"/>
              <a:ext cx="6041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b="1" dirty="0"/>
                <a:t>M</a:t>
              </a:r>
              <a:r>
                <a:rPr lang="en-US" altLang="zh-TW" b="1" dirty="0" smtClean="0"/>
                <a:t>ax</a:t>
              </a:r>
              <a:endParaRPr lang="zh-TW" altLang="en-US" b="1" dirty="0"/>
            </a:p>
          </p:txBody>
        </p:sp>
        <p:cxnSp>
          <p:nvCxnSpPr>
            <p:cNvPr id="25" name="直線單箭頭接點 24"/>
            <p:cNvCxnSpPr>
              <a:stCxn id="24" idx="2"/>
            </p:cNvCxnSpPr>
            <p:nvPr/>
          </p:nvCxnSpPr>
          <p:spPr>
            <a:xfrm flipH="1">
              <a:off x="1150130" y="1893192"/>
              <a:ext cx="80302" cy="2247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群組 7"/>
          <p:cNvGrpSpPr/>
          <p:nvPr/>
        </p:nvGrpSpPr>
        <p:grpSpPr>
          <a:xfrm>
            <a:off x="5292080" y="3068960"/>
            <a:ext cx="739305" cy="594051"/>
            <a:chOff x="628197" y="3277534"/>
            <a:chExt cx="739305" cy="594051"/>
          </a:xfrm>
        </p:grpSpPr>
        <p:sp>
          <p:nvSpPr>
            <p:cNvPr id="23" name="文字方塊 22"/>
            <p:cNvSpPr txBox="1"/>
            <p:nvPr/>
          </p:nvSpPr>
          <p:spPr>
            <a:xfrm>
              <a:off x="628197" y="3502253"/>
              <a:ext cx="7393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b="1" dirty="0"/>
                <a:t>M</a:t>
              </a:r>
              <a:r>
                <a:rPr lang="en-US" altLang="zh-TW" b="1" dirty="0" smtClean="0"/>
                <a:t>ean</a:t>
              </a:r>
              <a:endParaRPr lang="zh-TW" altLang="en-US" b="1" dirty="0"/>
            </a:p>
          </p:txBody>
        </p:sp>
        <p:cxnSp>
          <p:nvCxnSpPr>
            <p:cNvPr id="26" name="直線單箭頭接點 25"/>
            <p:cNvCxnSpPr/>
            <p:nvPr/>
          </p:nvCxnSpPr>
          <p:spPr>
            <a:xfrm flipV="1">
              <a:off x="995002" y="3277534"/>
              <a:ext cx="89879" cy="3221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文字方塊 33"/>
          <p:cNvSpPr txBox="1"/>
          <p:nvPr/>
        </p:nvSpPr>
        <p:spPr>
          <a:xfrm>
            <a:off x="6538472" y="1446170"/>
            <a:ext cx="86113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Mobile</a:t>
            </a:r>
            <a:endParaRPr lang="zh-TW" altLang="en-US" b="1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4608512" y="5013176"/>
            <a:ext cx="4355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In IPM, some sinks get duplicated packets, some sinks lose lots of packets.</a:t>
            </a:r>
            <a:endParaRPr lang="zh-TW" altLang="en-US" sz="2000" dirty="0"/>
          </a:p>
        </p:txBody>
      </p:sp>
      <p:grpSp>
        <p:nvGrpSpPr>
          <p:cNvPr id="45" name="群組 44"/>
          <p:cNvGrpSpPr/>
          <p:nvPr/>
        </p:nvGrpSpPr>
        <p:grpSpPr>
          <a:xfrm>
            <a:off x="683567" y="1852947"/>
            <a:ext cx="3185722" cy="2095177"/>
            <a:chOff x="683567" y="1852947"/>
            <a:chExt cx="3185722" cy="2095177"/>
          </a:xfrm>
        </p:grpSpPr>
        <p:cxnSp>
          <p:nvCxnSpPr>
            <p:cNvPr id="12" name="直線接點 11"/>
            <p:cNvCxnSpPr/>
            <p:nvPr/>
          </p:nvCxnSpPr>
          <p:spPr>
            <a:xfrm flipH="1" flipV="1">
              <a:off x="683568" y="2204864"/>
              <a:ext cx="949079" cy="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字方塊 13"/>
            <p:cNvSpPr txBox="1"/>
            <p:nvPr/>
          </p:nvSpPr>
          <p:spPr>
            <a:xfrm>
              <a:off x="1019359" y="185294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1.22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7" name="直線接點 36"/>
            <p:cNvCxnSpPr/>
            <p:nvPr/>
          </p:nvCxnSpPr>
          <p:spPr>
            <a:xfrm flipH="1">
              <a:off x="683568" y="3948124"/>
              <a:ext cx="172819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/>
            <p:cNvCxnSpPr/>
            <p:nvPr/>
          </p:nvCxnSpPr>
          <p:spPr>
            <a:xfrm flipH="1">
              <a:off x="683567" y="3457232"/>
              <a:ext cx="250849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字方塊 39"/>
            <p:cNvSpPr txBox="1"/>
            <p:nvPr/>
          </p:nvSpPr>
          <p:spPr>
            <a:xfrm>
              <a:off x="3275856" y="2410682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0.89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2589909" y="309266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0.5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2051720" y="3563724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0.2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3" name="直線接點 42"/>
            <p:cNvCxnSpPr/>
            <p:nvPr/>
          </p:nvCxnSpPr>
          <p:spPr>
            <a:xfrm flipH="1" flipV="1">
              <a:off x="683568" y="2780014"/>
              <a:ext cx="3185721" cy="584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373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Our Solution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Software-Defined Networks</a:t>
            </a:r>
            <a:r>
              <a:rPr lang="zh-TW" altLang="en-US" sz="2400" dirty="0"/>
              <a:t> </a:t>
            </a:r>
            <a:r>
              <a:rPr lang="en-US" altLang="zh-TW" sz="2400" dirty="0"/>
              <a:t>(SDNs)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40" name="日期版面配置區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B33DC-AF37-4E52-BD7C-993A6CBAC9A4}" type="datetime1">
              <a:rPr lang="zh-TW" altLang="en-US" smtClean="0"/>
              <a:t>2016/1/27</a:t>
            </a:fld>
            <a:endParaRPr lang="zh-TW" altLang="en-US"/>
          </a:p>
        </p:txBody>
      </p:sp>
      <p:grpSp>
        <p:nvGrpSpPr>
          <p:cNvPr id="42" name="群組 41"/>
          <p:cNvGrpSpPr/>
          <p:nvPr/>
        </p:nvGrpSpPr>
        <p:grpSpPr>
          <a:xfrm>
            <a:off x="1412183" y="2275780"/>
            <a:ext cx="6000094" cy="4299608"/>
            <a:chOff x="1496849" y="1852447"/>
            <a:chExt cx="6000094" cy="4299608"/>
          </a:xfrm>
        </p:grpSpPr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7331" y="1852447"/>
              <a:ext cx="2017986" cy="2017986"/>
            </a:xfrm>
            <a:prstGeom prst="rect">
              <a:avLst/>
            </a:prstGeom>
          </p:spPr>
        </p:pic>
        <p:sp>
          <p:nvSpPr>
            <p:cNvPr id="44" name="文字方塊 43"/>
            <p:cNvSpPr txBox="1"/>
            <p:nvPr/>
          </p:nvSpPr>
          <p:spPr>
            <a:xfrm>
              <a:off x="5693103" y="2794000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dirty="0" smtClean="0"/>
                <a:t>Controller</a:t>
              </a:r>
              <a:endParaRPr kumimoji="1" lang="zh-TW" altLang="en-US" dirty="0"/>
            </a:p>
          </p:txBody>
        </p:sp>
        <p:pic>
          <p:nvPicPr>
            <p:cNvPr id="45" name="圖片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6849" y="4387193"/>
              <a:ext cx="854839" cy="854839"/>
            </a:xfrm>
            <a:prstGeom prst="rect">
              <a:avLst/>
            </a:prstGeom>
          </p:spPr>
        </p:pic>
        <p:pic>
          <p:nvPicPr>
            <p:cNvPr id="46" name="圖片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9168" y="4577251"/>
              <a:ext cx="910023" cy="910023"/>
            </a:xfrm>
            <a:prstGeom prst="rect">
              <a:avLst/>
            </a:prstGeom>
          </p:spPr>
        </p:pic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3542" y="4332009"/>
              <a:ext cx="910023" cy="910023"/>
            </a:xfrm>
            <a:prstGeom prst="rect">
              <a:avLst/>
            </a:prstGeom>
          </p:spPr>
        </p:pic>
        <p:pic>
          <p:nvPicPr>
            <p:cNvPr id="48" name="圖片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5567" y="5242032"/>
              <a:ext cx="910023" cy="910023"/>
            </a:xfrm>
            <a:prstGeom prst="rect">
              <a:avLst/>
            </a:prstGeom>
          </p:spPr>
        </p:pic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6920" y="4577251"/>
              <a:ext cx="910023" cy="910023"/>
            </a:xfrm>
            <a:prstGeom prst="rect">
              <a:avLst/>
            </a:prstGeom>
          </p:spPr>
        </p:pic>
        <p:sp>
          <p:nvSpPr>
            <p:cNvPr id="50" name="手繪多邊形 49"/>
            <p:cNvSpPr/>
            <p:nvPr/>
          </p:nvSpPr>
          <p:spPr>
            <a:xfrm>
              <a:off x="4580759" y="3975537"/>
              <a:ext cx="2461173" cy="972207"/>
            </a:xfrm>
            <a:custGeom>
              <a:avLst/>
              <a:gdLst>
                <a:gd name="connsiteX0" fmla="*/ 2461173 w 2461173"/>
                <a:gd name="connsiteY0" fmla="*/ 972207 h 972207"/>
                <a:gd name="connsiteX1" fmla="*/ 429173 w 2461173"/>
                <a:gd name="connsiteY1" fmla="*/ 770759 h 972207"/>
                <a:gd name="connsiteX2" fmla="*/ 0 w 2461173"/>
                <a:gd name="connsiteY2" fmla="*/ 0 h 9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1173" h="972207">
                  <a:moveTo>
                    <a:pt x="2461173" y="972207"/>
                  </a:moveTo>
                  <a:cubicBezTo>
                    <a:pt x="1650270" y="952500"/>
                    <a:pt x="839368" y="932793"/>
                    <a:pt x="429173" y="770759"/>
                  </a:cubicBezTo>
                  <a:cubicBezTo>
                    <a:pt x="18978" y="608725"/>
                    <a:pt x="0" y="0"/>
                    <a:pt x="0" y="0"/>
                  </a:cubicBezTo>
                </a:path>
              </a:pathLst>
            </a:custGeom>
            <a:ln w="60325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51" name="手繪多邊形 50"/>
            <p:cNvSpPr/>
            <p:nvPr/>
          </p:nvSpPr>
          <p:spPr>
            <a:xfrm rot="624183">
              <a:off x="2157641" y="3954741"/>
              <a:ext cx="2525808" cy="989724"/>
            </a:xfrm>
            <a:custGeom>
              <a:avLst/>
              <a:gdLst>
                <a:gd name="connsiteX0" fmla="*/ 1252483 w 1465477"/>
                <a:gd name="connsiteY0" fmla="*/ 0 h 989724"/>
                <a:gd name="connsiteX1" fmla="*/ 1366345 w 1465477"/>
                <a:gd name="connsiteY1" fmla="*/ 683173 h 989724"/>
                <a:gd name="connsiteX2" fmla="*/ 0 w 1465477"/>
                <a:gd name="connsiteY2" fmla="*/ 989724 h 98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5477" h="989724">
                  <a:moveTo>
                    <a:pt x="1252483" y="0"/>
                  </a:moveTo>
                  <a:cubicBezTo>
                    <a:pt x="1413787" y="259109"/>
                    <a:pt x="1575092" y="518219"/>
                    <a:pt x="1366345" y="683173"/>
                  </a:cubicBezTo>
                  <a:cubicBezTo>
                    <a:pt x="1157598" y="848127"/>
                    <a:pt x="0" y="989724"/>
                    <a:pt x="0" y="989724"/>
                  </a:cubicBezTo>
                </a:path>
              </a:pathLst>
            </a:custGeom>
            <a:ln w="63500">
              <a:solidFill>
                <a:srgbClr val="FF0000"/>
              </a:solidFill>
              <a:prstDash val="solid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52" name="手繪多邊形 51"/>
            <p:cNvSpPr/>
            <p:nvPr/>
          </p:nvSpPr>
          <p:spPr>
            <a:xfrm>
              <a:off x="2089042" y="4947744"/>
              <a:ext cx="3091793" cy="829850"/>
            </a:xfrm>
            <a:custGeom>
              <a:avLst/>
              <a:gdLst>
                <a:gd name="connsiteX0" fmla="*/ 0 w 3091793"/>
                <a:gd name="connsiteY0" fmla="*/ 6540 h 829850"/>
                <a:gd name="connsiteX1" fmla="*/ 1524000 w 3091793"/>
                <a:gd name="connsiteY1" fmla="*/ 120402 h 829850"/>
                <a:gd name="connsiteX2" fmla="*/ 3091793 w 3091793"/>
                <a:gd name="connsiteY2" fmla="*/ 829850 h 82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1793" h="829850">
                  <a:moveTo>
                    <a:pt x="0" y="6540"/>
                  </a:moveTo>
                  <a:cubicBezTo>
                    <a:pt x="504350" y="-5138"/>
                    <a:pt x="1008701" y="-16816"/>
                    <a:pt x="1524000" y="120402"/>
                  </a:cubicBezTo>
                  <a:cubicBezTo>
                    <a:pt x="2039299" y="257620"/>
                    <a:pt x="3091793" y="829850"/>
                    <a:pt x="3091793" y="829850"/>
                  </a:cubicBezTo>
                </a:path>
              </a:pathLst>
            </a:custGeom>
            <a:ln w="6350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53" name="手繪多邊形 52"/>
            <p:cNvSpPr/>
            <p:nvPr/>
          </p:nvSpPr>
          <p:spPr>
            <a:xfrm>
              <a:off x="4236324" y="4953291"/>
              <a:ext cx="2805608" cy="578822"/>
            </a:xfrm>
            <a:custGeom>
              <a:avLst/>
              <a:gdLst>
                <a:gd name="connsiteX0" fmla="*/ 1331751 w 3214855"/>
                <a:gd name="connsiteY0" fmla="*/ 755747 h 755747"/>
                <a:gd name="connsiteX1" fmla="*/ 441 w 3214855"/>
                <a:gd name="connsiteY1" fmla="*/ 142643 h 755747"/>
                <a:gd name="connsiteX2" fmla="*/ 1209130 w 3214855"/>
                <a:gd name="connsiteY2" fmla="*/ 2505 h 755747"/>
                <a:gd name="connsiteX3" fmla="*/ 3214855 w 3214855"/>
                <a:gd name="connsiteY3" fmla="*/ 212712 h 75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4855" h="755747">
                  <a:moveTo>
                    <a:pt x="1331751" y="755747"/>
                  </a:moveTo>
                  <a:cubicBezTo>
                    <a:pt x="676314" y="511965"/>
                    <a:pt x="20878" y="268183"/>
                    <a:pt x="441" y="142643"/>
                  </a:cubicBezTo>
                  <a:cubicBezTo>
                    <a:pt x="-19996" y="17103"/>
                    <a:pt x="673394" y="-9173"/>
                    <a:pt x="1209130" y="2505"/>
                  </a:cubicBezTo>
                  <a:cubicBezTo>
                    <a:pt x="1744866" y="14183"/>
                    <a:pt x="3214855" y="212712"/>
                    <a:pt x="3214855" y="212712"/>
                  </a:cubicBezTo>
                </a:path>
              </a:pathLst>
            </a:custGeom>
            <a:ln w="6350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5932213" y="5457806"/>
              <a:ext cx="1186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dirty="0" smtClean="0"/>
                <a:t>Switches</a:t>
              </a:r>
              <a:endParaRPr kumimoji="1"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613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The </a:t>
            </a:r>
            <a:r>
              <a:rPr lang="en-US" altLang="zh-TW" sz="3200" dirty="0" smtClean="0"/>
              <a:t>Scalability </a:t>
            </a:r>
            <a:r>
              <a:rPr lang="en-US" altLang="zh-TW" sz="3200" dirty="0"/>
              <a:t>of RMMR(*) </a:t>
            </a:r>
            <a:r>
              <a:rPr lang="en-US" altLang="zh-TW" sz="3200" dirty="0" smtClean="0"/>
              <a:t>Algorithms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60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902" y="1669433"/>
            <a:ext cx="4546859" cy="335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1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Tradeoff of </a:t>
            </a:r>
            <a:r>
              <a:rPr lang="en-US" altLang="zh-TW" dirty="0"/>
              <a:t>O</a:t>
            </a:r>
            <a:r>
              <a:rPr lang="en-US" altLang="zh-TW" dirty="0" smtClean="0"/>
              <a:t>ptimality </a:t>
            </a:r>
            <a:r>
              <a:rPr lang="en-US" altLang="zh-TW" dirty="0" smtClean="0"/>
              <a:t>in </a:t>
            </a:r>
            <a:r>
              <a:rPr lang="en-US" altLang="zh-TW" dirty="0" smtClean="0"/>
              <a:t>Different </a:t>
            </a:r>
            <a:r>
              <a:rPr lang="en-US" altLang="zh-TW" dirty="0"/>
              <a:t>P</a:t>
            </a:r>
            <a:r>
              <a:rPr lang="en-US" altLang="zh-TW" dirty="0" smtClean="0"/>
              <a:t>eriodical </a:t>
            </a:r>
            <a:r>
              <a:rPr lang="en-US" altLang="zh-TW" dirty="0"/>
              <a:t>P</a:t>
            </a:r>
            <a:r>
              <a:rPr lang="en-US" altLang="zh-TW" dirty="0" smtClean="0"/>
              <a:t>arameter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61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68" y="2153250"/>
            <a:ext cx="4188064" cy="308315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227" y="2187969"/>
            <a:ext cx="4100210" cy="3013719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675132" y="1630030"/>
            <a:ext cx="487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p: the periodical parameter to regularly update the multicast routes with optimal solution</a:t>
            </a:r>
            <a:endParaRPr lang="zh-TW" altLang="en-US" sz="14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835450" y="5548232"/>
            <a:ext cx="790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/>
              <a:t>Update optimal solution more frequently results in less link utilization but costs more time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12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Future Work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kumimoji="1" lang="en-US" altLang="zh-TW" dirty="0" smtClean="0"/>
              <a:t>Consider background traffic to compute the multicast routing depends on the current traffic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zh-TW" dirty="0" smtClean="0"/>
              <a:t>Design an adaptive algorithm, which automatically makes decisions on when to update the multicast routing with optimal solution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20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Successful Case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Google's </a:t>
            </a:r>
            <a:r>
              <a:rPr lang="en-US" altLang="zh-TW" dirty="0" smtClean="0"/>
              <a:t>SDN (</a:t>
            </a:r>
            <a:r>
              <a:rPr lang="en-US" altLang="zh-TW" dirty="0" err="1" smtClean="0"/>
              <a:t>OpenFlow</a:t>
            </a:r>
            <a:r>
              <a:rPr lang="en-US" altLang="zh-TW" dirty="0" smtClean="0"/>
              <a:t>) WAN (2010 - 2012)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0" y="2157069"/>
            <a:ext cx="8946655" cy="4191363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11424" y="6455347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hlinkClick r:id="rId4"/>
              </a:rPr>
              <a:t>Source:</a:t>
            </a:r>
            <a:r>
              <a:rPr lang="zh-TW" altLang="en-US" sz="1400" dirty="0" smtClean="0">
                <a:hlinkClick r:id="rId4"/>
              </a:rPr>
              <a:t> </a:t>
            </a:r>
            <a:r>
              <a:rPr lang="en-US" altLang="zh-TW" sz="1400" dirty="0" smtClean="0">
                <a:hlinkClick r:id="rId4"/>
              </a:rPr>
              <a:t>Google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0715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Successful Case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Google's </a:t>
            </a:r>
            <a:r>
              <a:rPr lang="en-US" altLang="zh-TW" dirty="0" smtClean="0"/>
              <a:t>SDN (</a:t>
            </a:r>
            <a:r>
              <a:rPr lang="en-US" altLang="zh-TW" dirty="0" err="1" smtClean="0"/>
              <a:t>OpenFlow</a:t>
            </a:r>
            <a:r>
              <a:rPr lang="en-US" altLang="zh-TW" dirty="0" smtClean="0"/>
              <a:t>) </a:t>
            </a:r>
            <a:r>
              <a:rPr lang="en-US" altLang="zh-TW" dirty="0"/>
              <a:t>WAN (2010 - 2012)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9385-BB6A-4512-91DD-0D24915AD45F}" type="datetime1">
              <a:rPr lang="zh-TW" altLang="en-US" smtClean="0"/>
              <a:t>2016/1/27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0" y="2128735"/>
            <a:ext cx="8893311" cy="439712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1424" y="6455347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hlinkClick r:id="rId4"/>
              </a:rPr>
              <a:t>Source:</a:t>
            </a:r>
            <a:r>
              <a:rPr lang="zh-TW" altLang="en-US" sz="1400" dirty="0" smtClean="0">
                <a:hlinkClick r:id="rId4"/>
              </a:rPr>
              <a:t> </a:t>
            </a:r>
            <a:r>
              <a:rPr lang="en-US" altLang="zh-TW" sz="1400" dirty="0" smtClean="0">
                <a:hlinkClick r:id="rId4"/>
              </a:rPr>
              <a:t>Google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0545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Benefits of Using SDNs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200" dirty="0" smtClean="0"/>
              <a:t>Centralized </a:t>
            </a:r>
            <a:r>
              <a:rPr lang="en-US" altLang="zh-TW" sz="2200" dirty="0"/>
              <a:t>multicast routing algorithm</a:t>
            </a:r>
          </a:p>
          <a:p>
            <a:r>
              <a:rPr lang="en-US" altLang="zh-TW" sz="2200" dirty="0"/>
              <a:t>Lower network overhead</a:t>
            </a:r>
          </a:p>
          <a:p>
            <a:r>
              <a:rPr lang="en-US" altLang="zh-TW" sz="2200" dirty="0"/>
              <a:t>Lower setup cost and maintenance cost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990C-3996-4BD3-AD82-648E1E1318AC}" type="slidenum">
              <a:rPr lang="zh-TW" altLang="en-US" smtClean="0"/>
              <a:t>9</a:t>
            </a:fld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1515326" y="3323305"/>
            <a:ext cx="5864986" cy="3058023"/>
            <a:chOff x="1515326" y="3323305"/>
            <a:chExt cx="5864986" cy="3058023"/>
          </a:xfrm>
        </p:grpSpPr>
        <p:pic>
          <p:nvPicPr>
            <p:cNvPr id="6" name="Picture 8" descr="http://www.compositiontoday.com/admin/rt3/ckfinder/userfiles/images/cloud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7178" y="3971341"/>
              <a:ext cx="3168352" cy="238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直線接點 6"/>
            <p:cNvCxnSpPr/>
            <p:nvPr/>
          </p:nvCxnSpPr>
          <p:spPr>
            <a:xfrm>
              <a:off x="4851485" y="4451787"/>
              <a:ext cx="373187" cy="6747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/>
          </p:nvCxnSpPr>
          <p:spPr>
            <a:xfrm flipH="1">
              <a:off x="4392721" y="5211191"/>
              <a:ext cx="1002440" cy="4226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flipV="1">
              <a:off x="4853012" y="4273415"/>
              <a:ext cx="943124" cy="2199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299860" y="5164754"/>
              <a:ext cx="1144348" cy="398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>
              <a:off x="4455508" y="5737128"/>
              <a:ext cx="1196612" cy="2520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>
              <a:off x="3834475" y="5006545"/>
              <a:ext cx="512043" cy="6891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3702423" y="4912726"/>
              <a:ext cx="1506170" cy="2520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flipV="1">
              <a:off x="3873102" y="4551358"/>
              <a:ext cx="691231" cy="3367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>
              <a:stCxn id="17" idx="3"/>
            </p:cNvCxnSpPr>
            <p:nvPr/>
          </p:nvCxnSpPr>
          <p:spPr>
            <a:xfrm>
              <a:off x="2841080" y="4917761"/>
              <a:ext cx="861343" cy="318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30616" y="3731807"/>
              <a:ext cx="784699" cy="784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114" y="4551358"/>
              <a:ext cx="858966" cy="732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29728" y="5616813"/>
              <a:ext cx="657280" cy="657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35530" y="4671195"/>
              <a:ext cx="910714" cy="910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文字方塊 19"/>
            <p:cNvSpPr txBox="1"/>
            <p:nvPr/>
          </p:nvSpPr>
          <p:spPr>
            <a:xfrm>
              <a:off x="1515326" y="4249808"/>
              <a:ext cx="1792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Streaming Server</a:t>
              </a:r>
              <a:endParaRPr lang="zh-TW" altLang="en-US" dirty="0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6166582" y="5594754"/>
              <a:ext cx="1213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Client</a:t>
              </a:r>
            </a:p>
            <a:p>
              <a:r>
                <a:rPr lang="en-US" altLang="zh-TW" dirty="0" smtClean="0"/>
                <a:t>Computers</a:t>
              </a:r>
              <a:endParaRPr lang="zh-TW" altLang="en-US" dirty="0"/>
            </a:p>
          </p:txBody>
        </p:sp>
        <p:cxnSp>
          <p:nvCxnSpPr>
            <p:cNvPr id="22" name="直線單箭頭接點 21"/>
            <p:cNvCxnSpPr/>
            <p:nvPr/>
          </p:nvCxnSpPr>
          <p:spPr>
            <a:xfrm>
              <a:off x="2841080" y="4819332"/>
              <a:ext cx="601511" cy="33408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/>
            <p:cNvCxnSpPr/>
            <p:nvPr/>
          </p:nvCxnSpPr>
          <p:spPr>
            <a:xfrm>
              <a:off x="4084554" y="4865147"/>
              <a:ext cx="969260" cy="194749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/>
            <p:cNvCxnSpPr/>
            <p:nvPr/>
          </p:nvCxnSpPr>
          <p:spPr>
            <a:xfrm>
              <a:off x="5468097" y="5085185"/>
              <a:ext cx="904103" cy="41367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/>
            <p:cNvCxnSpPr/>
            <p:nvPr/>
          </p:nvCxnSpPr>
          <p:spPr>
            <a:xfrm>
              <a:off x="4644008" y="5661248"/>
              <a:ext cx="930357" cy="220186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25"/>
            <p:cNvCxnSpPr/>
            <p:nvPr/>
          </p:nvCxnSpPr>
          <p:spPr>
            <a:xfrm flipH="1">
              <a:off x="4519374" y="5284163"/>
              <a:ext cx="532290" cy="228569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C:\Users\Emily\Dropbox\HongKong\IWQoS\picture\newlogo5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932" y="3357488"/>
              <a:ext cx="1109643" cy="234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文字方塊 27"/>
            <p:cNvSpPr txBox="1"/>
            <p:nvPr/>
          </p:nvSpPr>
          <p:spPr>
            <a:xfrm>
              <a:off x="1944306" y="3563267"/>
              <a:ext cx="1126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Controller</a:t>
              </a:r>
              <a:endParaRPr lang="zh-TW" altLang="en-US" dirty="0"/>
            </a:p>
          </p:txBody>
        </p:sp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748" y="4804501"/>
              <a:ext cx="587107" cy="389875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510" y="3323305"/>
              <a:ext cx="737592" cy="737592"/>
            </a:xfrm>
            <a:prstGeom prst="rect">
              <a:avLst/>
            </a:prstGeom>
          </p:spPr>
        </p:pic>
        <p:cxnSp>
          <p:nvCxnSpPr>
            <p:cNvPr id="31" name="直線接點 30"/>
            <p:cNvCxnSpPr/>
            <p:nvPr/>
          </p:nvCxnSpPr>
          <p:spPr>
            <a:xfrm>
              <a:off x="3624983" y="3853096"/>
              <a:ext cx="77440" cy="1012051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>
              <a:endCxn id="35" idx="0"/>
            </p:cNvCxnSpPr>
            <p:nvPr/>
          </p:nvCxnSpPr>
          <p:spPr>
            <a:xfrm>
              <a:off x="3617991" y="3832449"/>
              <a:ext cx="789307" cy="1710344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/>
            <p:cNvCxnSpPr/>
            <p:nvPr/>
          </p:nvCxnSpPr>
          <p:spPr>
            <a:xfrm>
              <a:off x="3617991" y="3839215"/>
              <a:ext cx="1463091" cy="1318773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>
              <a:off x="3617991" y="3832449"/>
              <a:ext cx="1016243" cy="591671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744" y="5542793"/>
              <a:ext cx="587107" cy="389875"/>
            </a:xfrm>
            <a:prstGeom prst="rect">
              <a:avLst/>
            </a:prstGeom>
          </p:spPr>
        </p:pic>
        <p:pic>
          <p:nvPicPr>
            <p:cNvPr id="36" name="圖片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995" y="4370893"/>
              <a:ext cx="587107" cy="389875"/>
            </a:xfrm>
            <a:prstGeom prst="rect">
              <a:avLst/>
            </a:prstGeom>
          </p:spPr>
        </p:pic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976" y="4993400"/>
              <a:ext cx="587107" cy="389875"/>
            </a:xfrm>
            <a:prstGeom prst="rect">
              <a:avLst/>
            </a:prstGeom>
          </p:spPr>
        </p:pic>
        <p:pic>
          <p:nvPicPr>
            <p:cNvPr id="38" name="Picture 6" descr="C:\Users\Emily\Dropbox\HongKong\IWQoS\picture\newlogo5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5825966"/>
              <a:ext cx="1109643" cy="234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文字方塊 38"/>
            <p:cNvSpPr txBox="1"/>
            <p:nvPr/>
          </p:nvSpPr>
          <p:spPr>
            <a:xfrm>
              <a:off x="3307560" y="6011996"/>
              <a:ext cx="1005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Switches</a:t>
              </a:r>
              <a:endParaRPr lang="zh-TW" altLang="en-US" dirty="0"/>
            </a:p>
          </p:txBody>
        </p:sp>
      </p:grpSp>
      <p:sp>
        <p:nvSpPr>
          <p:cNvPr id="40" name="日期版面配置區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B33DC-AF37-4E52-BD7C-993A6CBAC9A4}" type="datetime1">
              <a:rPr lang="zh-TW" altLang="en-US" smtClean="0"/>
              <a:t>2016/1/27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054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木刻字型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木刻字型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刻字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木頭類型</Template>
  <TotalTime>77757</TotalTime>
  <Words>2409</Words>
  <Application>Microsoft Macintosh PowerPoint</Application>
  <PresentationFormat>On-screen Show (4:3)</PresentationFormat>
  <Paragraphs>649</Paragraphs>
  <Slides>62</Slides>
  <Notes>61</Notes>
  <HiddenSlides>23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6" baseType="lpstr">
      <vt:lpstr>Book Antiqua</vt:lpstr>
      <vt:lpstr>Bookman Old Style</vt:lpstr>
      <vt:lpstr>Calibri</vt:lpstr>
      <vt:lpstr>Cambria Math</vt:lpstr>
      <vt:lpstr>Century Gothic</vt:lpstr>
      <vt:lpstr>ＭＳ Ｐゴシック</vt:lpstr>
      <vt:lpstr>Times New Roman</vt:lpstr>
      <vt:lpstr>Wawati TC</vt:lpstr>
      <vt:lpstr>Wingdings</vt:lpstr>
      <vt:lpstr>微軟正黑體</vt:lpstr>
      <vt:lpstr>新細明體</vt:lpstr>
      <vt:lpstr>標楷體</vt:lpstr>
      <vt:lpstr>Arial</vt:lpstr>
      <vt:lpstr>木刻字型</vt:lpstr>
      <vt:lpstr>A Load-Balanced Video Multicast Routing System in Software-Defined Networks</vt:lpstr>
      <vt:lpstr>Outline</vt:lpstr>
      <vt:lpstr>Motivation</vt:lpstr>
      <vt:lpstr>Motivation (cont.)</vt:lpstr>
      <vt:lpstr>Current Solution</vt:lpstr>
      <vt:lpstr>Our Solution</vt:lpstr>
      <vt:lpstr>Successful Case</vt:lpstr>
      <vt:lpstr>Successful Case</vt:lpstr>
      <vt:lpstr>Benefits of Using SDNs</vt:lpstr>
      <vt:lpstr>Related Work</vt:lpstr>
      <vt:lpstr>Multiple Description Coding (MDC)</vt:lpstr>
      <vt:lpstr>Design Objectives</vt:lpstr>
      <vt:lpstr>Outline</vt:lpstr>
      <vt:lpstr>System Overview</vt:lpstr>
      <vt:lpstr>Outline</vt:lpstr>
      <vt:lpstr>Problem Formulation - Objective</vt:lpstr>
      <vt:lpstr>Problem Formulation – Constraints</vt:lpstr>
      <vt:lpstr>Robust Multipath Multicast Routing</vt:lpstr>
      <vt:lpstr>Cycle Elimination</vt:lpstr>
      <vt:lpstr>Route Adaptation Heuristics</vt:lpstr>
      <vt:lpstr>Robust Multipath Multicast Routing Algorithms</vt:lpstr>
      <vt:lpstr>Outline</vt:lpstr>
      <vt:lpstr>Testbed Setup</vt:lpstr>
      <vt:lpstr>Testbed</vt:lpstr>
      <vt:lpstr>Higher Link Utilization Causes Longer Latency</vt:lpstr>
      <vt:lpstr>Our System Incurs Short Response Time </vt:lpstr>
      <vt:lpstr>Outline</vt:lpstr>
      <vt:lpstr>Experiments in Mininet</vt:lpstr>
      <vt:lpstr>Experiment Setup</vt:lpstr>
      <vt:lpstr>Our Algorithms are Bandwidth-aware</vt:lpstr>
      <vt:lpstr>Our Algorithms Achieve Higher Video Quality</vt:lpstr>
      <vt:lpstr>Our Algorithms Reduce Max Link Utilization</vt:lpstr>
      <vt:lpstr>Our Proposed Algorithms are Robust Against Switch Failures </vt:lpstr>
      <vt:lpstr>The Scalability of Our Algorithms</vt:lpstr>
      <vt:lpstr>Tradeoff Between Optimality and Running Time</vt:lpstr>
      <vt:lpstr>Outline</vt:lpstr>
      <vt:lpstr>Conclusion</vt:lpstr>
      <vt:lpstr>Future Work</vt:lpstr>
      <vt:lpstr>PowerPoint Presentation</vt:lpstr>
      <vt:lpstr>PowerPoint Presentation</vt:lpstr>
      <vt:lpstr>SDN Multicast Related Work</vt:lpstr>
      <vt:lpstr>SDN Multicast Related Works (cont.)</vt:lpstr>
      <vt:lpstr>SDN Multicast Related Works (cont.)</vt:lpstr>
      <vt:lpstr>Challenges on Multipath Routing</vt:lpstr>
      <vt:lpstr>System Overview</vt:lpstr>
      <vt:lpstr>Design Objectives</vt:lpstr>
      <vt:lpstr>Problem Formulation - Notation </vt:lpstr>
      <vt:lpstr>Problem Formulation – Constraints (cont.)</vt:lpstr>
      <vt:lpstr>Problem Formulation – Constraints (cont.)</vt:lpstr>
      <vt:lpstr>SDN Architecture</vt:lpstr>
      <vt:lpstr>System Architecture </vt:lpstr>
      <vt:lpstr>Outline</vt:lpstr>
      <vt:lpstr>Implementation</vt:lpstr>
      <vt:lpstr>Component Diagram</vt:lpstr>
      <vt:lpstr>Component Diagram</vt:lpstr>
      <vt:lpstr>Component Diagram</vt:lpstr>
      <vt:lpstr>Testbed Result</vt:lpstr>
      <vt:lpstr>Link Utilization and Latency</vt:lpstr>
      <vt:lpstr>RMMR(*) Algorithms Result in Consistent Throughput</vt:lpstr>
      <vt:lpstr>The Scalability of RMMR(*) Algorithms</vt:lpstr>
      <vt:lpstr>Tradeoff of Optimality in Different Periodical Parameter</vt:lpstr>
      <vt:lpstr>Future Work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 Organization - Multicast</dc:title>
  <dc:creator>Emily</dc:creator>
  <cp:lastModifiedBy>Meng-Wei Lee</cp:lastModifiedBy>
  <cp:revision>449</cp:revision>
  <cp:lastPrinted>2015-10-20T06:53:14Z</cp:lastPrinted>
  <dcterms:created xsi:type="dcterms:W3CDTF">2015-05-01T03:36:17Z</dcterms:created>
  <dcterms:modified xsi:type="dcterms:W3CDTF">2016-01-27T08:13:49Z</dcterms:modified>
</cp:coreProperties>
</file>