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8" r:id="rId3"/>
    <p:sldId id="259" r:id="rId4"/>
    <p:sldId id="290" r:id="rId5"/>
    <p:sldId id="291" r:id="rId6"/>
    <p:sldId id="292" r:id="rId7"/>
    <p:sldId id="293" r:id="rId8"/>
    <p:sldId id="266" r:id="rId9"/>
    <p:sldId id="310" r:id="rId10"/>
    <p:sldId id="311" r:id="rId11"/>
    <p:sldId id="273" r:id="rId12"/>
    <p:sldId id="294" r:id="rId13"/>
    <p:sldId id="295" r:id="rId14"/>
    <p:sldId id="271" r:id="rId15"/>
    <p:sldId id="330" r:id="rId16"/>
    <p:sldId id="329" r:id="rId17"/>
    <p:sldId id="297" r:id="rId18"/>
    <p:sldId id="267" r:id="rId19"/>
    <p:sldId id="298" r:id="rId20"/>
    <p:sldId id="274" r:id="rId21"/>
    <p:sldId id="299" r:id="rId22"/>
    <p:sldId id="302" r:id="rId23"/>
    <p:sldId id="300" r:id="rId24"/>
    <p:sldId id="301" r:id="rId25"/>
    <p:sldId id="268" r:id="rId26"/>
    <p:sldId id="325" r:id="rId27"/>
    <p:sldId id="257" r:id="rId28"/>
    <p:sldId id="304" r:id="rId29"/>
    <p:sldId id="308" r:id="rId30"/>
    <p:sldId id="326" r:id="rId31"/>
    <p:sldId id="305" r:id="rId32"/>
    <p:sldId id="312" r:id="rId33"/>
    <p:sldId id="313" r:id="rId34"/>
    <p:sldId id="314" r:id="rId35"/>
    <p:sldId id="327" r:id="rId36"/>
    <p:sldId id="306" r:id="rId37"/>
    <p:sldId id="318" r:id="rId38"/>
    <p:sldId id="328" r:id="rId39"/>
    <p:sldId id="315" r:id="rId40"/>
    <p:sldId id="316" r:id="rId41"/>
    <p:sldId id="260" r:id="rId42"/>
    <p:sldId id="263" r:id="rId43"/>
    <p:sldId id="264" r:id="rId44"/>
    <p:sldId id="319" r:id="rId45"/>
    <p:sldId id="272" r:id="rId46"/>
    <p:sldId id="283" r:id="rId47"/>
    <p:sldId id="322" r:id="rId48"/>
    <p:sldId id="284" r:id="rId49"/>
    <p:sldId id="285" r:id="rId50"/>
    <p:sldId id="289" r:id="rId51"/>
    <p:sldId id="286" r:id="rId52"/>
    <p:sldId id="287" r:id="rId53"/>
    <p:sldId id="280" r:id="rId54"/>
    <p:sldId id="320" r:id="rId55"/>
    <p:sldId id="281" r:id="rId56"/>
    <p:sldId id="321" r:id="rId57"/>
    <p:sldId id="282" r:id="rId58"/>
    <p:sldId id="288" r:id="rId59"/>
    <p:sldId id="270" r:id="rId60"/>
    <p:sldId id="269" r:id="rId61"/>
    <p:sldId id="331" r:id="rId62"/>
    <p:sldId id="323" r:id="rId63"/>
    <p:sldId id="32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9"/>
    <p:restoredTop sz="87673" autoAdjust="0"/>
  </p:normalViewPr>
  <p:slideViewPr>
    <p:cSldViewPr snapToGrid="0">
      <p:cViewPr varScale="1">
        <p:scale>
          <a:sx n="101" d="100"/>
          <a:sy n="101" d="100"/>
        </p:scale>
        <p:origin x="22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507A0-6FB9-4393-B366-B118FE051074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DCC8C-B54F-400D-94E0-B8E736731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7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F24F6-28E7-4392-BA6F-73F7547369C0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0F751-6C01-454B-92AB-776CD87A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6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11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7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[cite] cisco </a:t>
            </a:r>
            <a:r>
              <a:rPr lang="en-US" dirty="0" err="1" smtClean="0"/>
              <a:t>pathman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7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77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congestion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8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Distribution Protocol (LDP) and RSVP-TE under a MPLS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5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3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6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</a:t>
            </a:r>
            <a:r>
              <a:rPr lang="en-US" baseline="0" dirty="0" smtClean="0"/>
              <a:t> p’ in 6.1c </a:t>
            </a:r>
          </a:p>
          <a:p>
            <a:r>
              <a:rPr lang="en-US" baseline="0" dirty="0" smtClean="0"/>
              <a:t>-&gt;[] -&gt;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Goal</a:t>
            </a:r>
            <a:r>
              <a:rPr lang="en-US" baseline="0" dirty="0" smtClean="0"/>
              <a:t>: maximum bandwidth of each paths</a:t>
            </a:r>
          </a:p>
          <a:p>
            <a:r>
              <a:rPr lang="en-US" dirty="0" err="1" smtClean="0"/>
              <a:t>Eq</a:t>
            </a:r>
            <a:r>
              <a:rPr lang="en-US" dirty="0" smtClean="0"/>
              <a:t> 6.1b:</a:t>
            </a:r>
            <a:r>
              <a:rPr lang="en-US" baseline="0" dirty="0" smtClean="0"/>
              <a:t> maximum number of paths between two nodes~(</a:t>
            </a:r>
            <a:r>
              <a:rPr lang="en-US" baseline="0" dirty="0" err="1" smtClean="0"/>
              <a:t>n,m</a:t>
            </a:r>
            <a:r>
              <a:rPr lang="en-US" baseline="0" dirty="0" smtClean="0"/>
              <a:t>) is x</a:t>
            </a:r>
          </a:p>
          <a:p>
            <a:r>
              <a:rPr lang="en-US" baseline="0" dirty="0" err="1" smtClean="0"/>
              <a:t>Eq</a:t>
            </a:r>
            <a:r>
              <a:rPr lang="en-US" baseline="0" dirty="0" smtClean="0"/>
              <a:t> 6.1c: Each link is shared by several paths ,and thus the path capacity is less than or equal to the minimum link share among the links used by the path</a:t>
            </a:r>
          </a:p>
          <a:p>
            <a:r>
              <a:rPr lang="en-US" baseline="0" dirty="0" smtClean="0"/>
              <a:t>Eq. 6.1.d: We define the bottle neck of each path, $p$, by the minimal link capacity among all the links in the given topology </a:t>
            </a:r>
          </a:p>
          <a:p>
            <a:r>
              <a:rPr lang="en-US" baseline="0" dirty="0" smtClean="0"/>
              <a:t>Eq. 6.1.e:  we make sure the length of selected tunnels will never exceed the constraint $k$ to gain better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08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7.1a</a:t>
            </a:r>
            <a:r>
              <a:rPr lang="en-US" baseline="0" dirty="0" smtClean="0"/>
              <a:t> minimize the maximal tunnel utilization in our system</a:t>
            </a:r>
          </a:p>
          <a:p>
            <a:r>
              <a:rPr lang="en-US" baseline="0" dirty="0" smtClean="0"/>
              <a:t>7.1b the traffic flow never returns to the source of the traffic</a:t>
            </a:r>
          </a:p>
          <a:p>
            <a:r>
              <a:rPr lang="en-US" baseline="0" dirty="0" smtClean="0"/>
              <a:t>7.1c none of the intermediate sites consume the traffic flow </a:t>
            </a:r>
          </a:p>
          <a:p>
            <a:r>
              <a:rPr lang="en-US" baseline="0" dirty="0" smtClean="0"/>
              <a:t>7.1d the traffic flow enters the destination and never leaves it</a:t>
            </a:r>
          </a:p>
          <a:p>
            <a:r>
              <a:rPr lang="en-US" baseline="0" dirty="0" smtClean="0"/>
              <a:t>7.1e the traffic over a link does not exceed its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F751-6C01-454B-92AB-776CD87A31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1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930662" cy="331588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51983"/>
            <a:ext cx="79306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CF63-F33B-47E6-95EF-35FD309C9599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0" y="4665908"/>
            <a:ext cx="91440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「NTHU」的圖片搜尋結果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6" y="5114331"/>
            <a:ext cx="1488586" cy="14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5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4741-8563-49F2-A500-7078211F429F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1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F030-97E6-4D4B-96B5-FAC8EC0B8A3D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1253-7F2D-481D-B3DB-840EC4421AAD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15D4E444-9F91-4897-BF22-92F5DAE09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28008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304798" y="-8238"/>
            <a:ext cx="0" cy="686623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16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613025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749C-9EAA-438D-9061-2E8DA67B5898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0" y="4476438"/>
            <a:ext cx="5107459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5008605" y="4476438"/>
            <a:ext cx="413539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http://www.opensecurityarchitecture.org/cms/images/OSA_images/icon_library/osa_hu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67" y="4045081"/>
            <a:ext cx="838541" cy="8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5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A0D7-74CA-4862-B6E5-3BF71DE0A82D}" type="datetime1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28008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304798" y="-8238"/>
            <a:ext cx="0" cy="686623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5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4D4B-366B-459E-9C27-6717206EADA8}" type="datetime1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28008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304798" y="-8238"/>
            <a:ext cx="0" cy="686623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12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D8C-4B29-4F27-980A-AC4E02EEBDAB}" type="datetime1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28008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304798" y="-8238"/>
            <a:ext cx="0" cy="686623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4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67C5-6867-4FDD-8D70-C2F56D467BB3}" type="datetime1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矩形 4"/>
          <p:cNvSpPr/>
          <p:nvPr userDrawn="1"/>
        </p:nvSpPr>
        <p:spPr>
          <a:xfrm rot="16200000">
            <a:off x="4431957" y="-4431957"/>
            <a:ext cx="280086" cy="9144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-10984" y="280088"/>
            <a:ext cx="9154984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7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5-A45C-46D8-BB1C-FB1194D467A3}" type="datetime1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3AF-75F0-4492-8577-B74BAEAED2A5}" type="datetime1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2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7D06-036D-4C09-BB3F-E773F1D2C1A4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E444-9F91-4897-BF22-92F5DAE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230.png"/><Relationship Id="rId3" Type="http://schemas.openxmlformats.org/officeDocument/2006/relationships/image" Target="../media/image30.png"/><Relationship Id="rId7" Type="http://schemas.openxmlformats.org/officeDocument/2006/relationships/image" Target="../media/image53.png"/><Relationship Id="rId12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220.png"/><Relationship Id="rId5" Type="http://schemas.openxmlformats.org/officeDocument/2006/relationships/image" Target="../media/image470.pn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3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49.png"/><Relationship Id="rId9" Type="http://schemas.openxmlformats.org/officeDocument/2006/relationships/image" Target="../media/image20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3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240.png"/><Relationship Id="rId10" Type="http://schemas.openxmlformats.org/officeDocument/2006/relationships/image" Target="../media/image210.png"/><Relationship Id="rId4" Type="http://schemas.openxmlformats.org/officeDocument/2006/relationships/image" Target="../media/image49.png"/><Relationship Id="rId9" Type="http://schemas.openxmlformats.org/officeDocument/2006/relationships/image" Target="../media/image20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938" y="1000982"/>
            <a:ext cx="854612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Traffic-Engineering in </a:t>
            </a:r>
            <a:br>
              <a:rPr lang="en-US" altLang="zh-TW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Defined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</a:t>
            </a:r>
            <a:b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8937" y="4868130"/>
            <a:ext cx="8194431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Chen-Nien Mao </a:t>
            </a:r>
          </a:p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Advisor: Cheng-</a:t>
            </a:r>
            <a:r>
              <a:rPr lang="en-US" altLang="zh-TW" dirty="0" err="1" smtClean="0">
                <a:solidFill>
                  <a:schemeClr val="bg1"/>
                </a:solidFill>
              </a:rPr>
              <a:t>Hsin</a:t>
            </a:r>
            <a:r>
              <a:rPr lang="en-US" altLang="zh-TW" dirty="0" smtClean="0">
                <a:solidFill>
                  <a:schemeClr val="bg1"/>
                </a:solidFill>
              </a:rPr>
              <a:t> Hsu</a:t>
            </a:r>
          </a:p>
          <a:p>
            <a:pPr algn="l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Networking and Multimedia System Lab </a:t>
            </a:r>
          </a:p>
          <a:p>
            <a:pPr algn="l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CS Dept. , National Tsing Hua University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8937" y="3893187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在軟體定義網路下利用標籤交換之流量工程系統</a:t>
            </a:r>
            <a:endParaRPr lang="en-US" sz="2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Example to illustrate label switching</a:t>
            </a:r>
            <a:endParaRPr lang="zh-TW" altLang="en-US" sz="40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28650" y="3606756"/>
            <a:ext cx="7886700" cy="311471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If there is a smart guy who knows the best route. </a:t>
            </a:r>
          </a:p>
          <a:p>
            <a:r>
              <a:rPr lang="en-US" altLang="zh-TW" dirty="0" smtClean="0"/>
              <a:t>Smart guy : “Take the bus line 22, and you will arrive 101 without traffic gam”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3583" t="11051" r="19444"/>
          <a:stretch/>
        </p:blipFill>
        <p:spPr>
          <a:xfrm>
            <a:off x="628650" y="1825623"/>
            <a:ext cx="2819880" cy="16461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475" y="1825623"/>
            <a:ext cx="2997211" cy="1633136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3631474" y="2413731"/>
            <a:ext cx="1750423" cy="378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「idea man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62" y="4676666"/>
            <a:ext cx="2044809" cy="20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602325" y="11250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2"/>
                </a:solidFill>
              </a:rPr>
              <a:t>Difference between traditional approaches </a:t>
            </a:r>
            <a:endParaRPr lang="zh-TW" altLang="en-US" sz="3200" dirty="0">
              <a:solidFill>
                <a:schemeClr val="tx2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93817" y="3504752"/>
            <a:ext cx="1103433" cy="1009441"/>
            <a:chOff x="98931" y="4014892"/>
            <a:chExt cx="1358071" cy="1242388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1" y="4014892"/>
              <a:ext cx="1164866" cy="1164866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>
              <a:off x="243879" y="4211414"/>
              <a:ext cx="523219" cy="606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24463" y="4835864"/>
              <a:ext cx="1132539" cy="421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Client A</a:t>
              </a:r>
              <a:endParaRPr lang="zh-TW" altLang="en-US" sz="16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7827671" y="3667071"/>
            <a:ext cx="1103690" cy="1009441"/>
            <a:chOff x="98931" y="4014892"/>
            <a:chExt cx="1358387" cy="1242388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1" y="4014892"/>
              <a:ext cx="1164866" cy="1164866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243879" y="4211414"/>
              <a:ext cx="523219" cy="606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24463" y="4835864"/>
              <a:ext cx="1132855" cy="421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Client </a:t>
              </a:r>
              <a:r>
                <a:rPr lang="en-US" altLang="zh-TW" sz="16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TW" altLang="en-US" sz="16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00" y="1887732"/>
            <a:ext cx="695672" cy="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74" y="1887731"/>
            <a:ext cx="695672" cy="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96" y="1887730"/>
            <a:ext cx="695672" cy="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99" y="1887729"/>
            <a:ext cx="695672" cy="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接點 21"/>
          <p:cNvCxnSpPr/>
          <p:nvPr/>
        </p:nvCxnSpPr>
        <p:spPr>
          <a:xfrm>
            <a:off x="1438101" y="3042459"/>
            <a:ext cx="6043353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1523999" y="5056910"/>
            <a:ext cx="6043353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雲朵形圖說文字 28"/>
          <p:cNvSpPr/>
          <p:nvPr/>
        </p:nvSpPr>
        <p:spPr>
          <a:xfrm>
            <a:off x="2106718" y="1345400"/>
            <a:ext cx="1296785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Let me see</a:t>
            </a:r>
            <a:endParaRPr lang="zh-TW" altLang="en-US" dirty="0" smtClean="0"/>
          </a:p>
        </p:txBody>
      </p:sp>
      <p:sp>
        <p:nvSpPr>
          <p:cNvPr id="30" name="雲朵形圖說文字 29"/>
          <p:cNvSpPr/>
          <p:nvPr/>
        </p:nvSpPr>
        <p:spPr>
          <a:xfrm>
            <a:off x="3514340" y="1353575"/>
            <a:ext cx="1296785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Let me see</a:t>
            </a:r>
            <a:endParaRPr lang="zh-TW" altLang="en-US" dirty="0" smtClean="0"/>
          </a:p>
        </p:txBody>
      </p:sp>
      <p:sp>
        <p:nvSpPr>
          <p:cNvPr id="32" name="雲朵形圖說文字 31"/>
          <p:cNvSpPr/>
          <p:nvPr/>
        </p:nvSpPr>
        <p:spPr>
          <a:xfrm>
            <a:off x="4972165" y="1345263"/>
            <a:ext cx="1296785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Let me see</a:t>
            </a:r>
            <a:endParaRPr lang="zh-TW" altLang="en-US" dirty="0" smtClean="0"/>
          </a:p>
        </p:txBody>
      </p:sp>
      <p:sp>
        <p:nvSpPr>
          <p:cNvPr id="33" name="雲朵形圖說文字 32"/>
          <p:cNvSpPr/>
          <p:nvPr/>
        </p:nvSpPr>
        <p:spPr>
          <a:xfrm>
            <a:off x="6450233" y="1307570"/>
            <a:ext cx="1296785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Let me see</a:t>
            </a:r>
            <a:endParaRPr lang="zh-TW" altLang="en-US" dirty="0" smtClean="0"/>
          </a:p>
        </p:txBody>
      </p:sp>
      <p:sp>
        <p:nvSpPr>
          <p:cNvPr id="34" name="文字方塊 33"/>
          <p:cNvSpPr txBox="1"/>
          <p:nvPr/>
        </p:nvSpPr>
        <p:spPr>
          <a:xfrm>
            <a:off x="3343081" y="2634151"/>
            <a:ext cx="243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Traditional IP-Networks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451442" y="6493884"/>
            <a:ext cx="247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Proposed MPLS Solution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553841" y="4712880"/>
            <a:ext cx="226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Legacy SDN Networks</a:t>
            </a:r>
            <a:endParaRPr lang="zh-TW" altLang="en-US" dirty="0"/>
          </a:p>
        </p:txBody>
      </p:sp>
      <p:pic>
        <p:nvPicPr>
          <p:cNvPr id="37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29" y="4130783"/>
            <a:ext cx="695672" cy="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03" y="4130782"/>
            <a:ext cx="695672" cy="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25" y="4130781"/>
            <a:ext cx="695672" cy="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28" y="4130780"/>
            <a:ext cx="695672" cy="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29" y="5856432"/>
            <a:ext cx="695672" cy="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03" y="5856431"/>
            <a:ext cx="695672" cy="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25" y="5856430"/>
            <a:ext cx="695672" cy="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28" y="5856429"/>
            <a:ext cx="695672" cy="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摺角紙張 44"/>
          <p:cNvSpPr/>
          <p:nvPr/>
        </p:nvSpPr>
        <p:spPr>
          <a:xfrm>
            <a:off x="1271335" y="2257722"/>
            <a:ext cx="442429" cy="581151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摺角紙張 45"/>
          <p:cNvSpPr/>
          <p:nvPr/>
        </p:nvSpPr>
        <p:spPr>
          <a:xfrm>
            <a:off x="1360113" y="4052416"/>
            <a:ext cx="442429" cy="581151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摺角紙張 46"/>
          <p:cNvSpPr/>
          <p:nvPr/>
        </p:nvSpPr>
        <p:spPr>
          <a:xfrm>
            <a:off x="1322925" y="5402933"/>
            <a:ext cx="442429" cy="581151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" name="Picture 4" descr="http://png-1.vector.me/files/images/3/7/379010/tango_network_server_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82" y="2938048"/>
            <a:ext cx="838089" cy="8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雲朵形圖說文字 48"/>
          <p:cNvSpPr/>
          <p:nvPr/>
        </p:nvSpPr>
        <p:spPr>
          <a:xfrm>
            <a:off x="2022385" y="3638076"/>
            <a:ext cx="1296785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 will ask</a:t>
            </a:r>
            <a:endParaRPr lang="zh-TW" altLang="en-US" dirty="0" smtClean="0"/>
          </a:p>
        </p:txBody>
      </p:sp>
      <p:sp>
        <p:nvSpPr>
          <p:cNvPr id="50" name="雲朵形圖說文字 49"/>
          <p:cNvSpPr/>
          <p:nvPr/>
        </p:nvSpPr>
        <p:spPr>
          <a:xfrm>
            <a:off x="3559527" y="3659871"/>
            <a:ext cx="1002915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 will ask</a:t>
            </a:r>
            <a:endParaRPr lang="zh-TW" altLang="en-US" dirty="0"/>
          </a:p>
        </p:txBody>
      </p:sp>
      <p:sp>
        <p:nvSpPr>
          <p:cNvPr id="51" name="雲朵形圖說文字 50"/>
          <p:cNvSpPr/>
          <p:nvPr/>
        </p:nvSpPr>
        <p:spPr>
          <a:xfrm>
            <a:off x="5133801" y="3667487"/>
            <a:ext cx="97695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 will ask</a:t>
            </a:r>
            <a:endParaRPr lang="zh-TW" altLang="en-US" dirty="0"/>
          </a:p>
        </p:txBody>
      </p:sp>
      <p:sp>
        <p:nvSpPr>
          <p:cNvPr id="52" name="雲朵形圖說文字 51"/>
          <p:cNvSpPr/>
          <p:nvPr/>
        </p:nvSpPr>
        <p:spPr>
          <a:xfrm>
            <a:off x="6581346" y="3694881"/>
            <a:ext cx="986006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 will ask</a:t>
            </a:r>
            <a:endParaRPr lang="zh-TW" altLang="en-US" dirty="0"/>
          </a:p>
        </p:txBody>
      </p:sp>
      <p:pic>
        <p:nvPicPr>
          <p:cNvPr id="53" name="Picture 4" descr="http://png-1.vector.me/files/images/3/7/379010/tango_network_server_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75" y="4983889"/>
            <a:ext cx="838089" cy="8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圓柱 54"/>
          <p:cNvSpPr/>
          <p:nvPr/>
        </p:nvSpPr>
        <p:spPr>
          <a:xfrm rot="5400000">
            <a:off x="4494624" y="3634052"/>
            <a:ext cx="193604" cy="4385796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雲朵形圖說文字 53"/>
          <p:cNvSpPr/>
          <p:nvPr/>
        </p:nvSpPr>
        <p:spPr>
          <a:xfrm>
            <a:off x="1879142" y="5239821"/>
            <a:ext cx="1296785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 will ask</a:t>
            </a:r>
            <a:endParaRPr lang="zh-TW" altLang="en-US" dirty="0" smtClean="0"/>
          </a:p>
        </p:txBody>
      </p:sp>
      <p:cxnSp>
        <p:nvCxnSpPr>
          <p:cNvPr id="57" name="直線單箭頭接點 56"/>
          <p:cNvCxnSpPr>
            <a:stCxn id="48" idx="2"/>
            <a:endCxn id="37" idx="3"/>
          </p:cNvCxnSpPr>
          <p:nvPr/>
        </p:nvCxnSpPr>
        <p:spPr>
          <a:xfrm flipH="1">
            <a:off x="2684901" y="3776137"/>
            <a:ext cx="1963826" cy="702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stCxn id="48" idx="2"/>
            <a:endCxn id="38" idx="3"/>
          </p:cNvCxnSpPr>
          <p:nvPr/>
        </p:nvCxnSpPr>
        <p:spPr>
          <a:xfrm flipH="1">
            <a:off x="4192275" y="3776137"/>
            <a:ext cx="456452" cy="70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>
            <a:stCxn id="48" idx="2"/>
            <a:endCxn id="39" idx="1"/>
          </p:cNvCxnSpPr>
          <p:nvPr/>
        </p:nvCxnSpPr>
        <p:spPr>
          <a:xfrm>
            <a:off x="4648727" y="3776137"/>
            <a:ext cx="255498" cy="702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stCxn id="48" idx="2"/>
            <a:endCxn id="40" idx="1"/>
          </p:cNvCxnSpPr>
          <p:nvPr/>
        </p:nvCxnSpPr>
        <p:spPr>
          <a:xfrm>
            <a:off x="4648727" y="3776137"/>
            <a:ext cx="1760601" cy="702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06459 0.01782 C 0.07865 0.02129 0.09896 0.02523 0.12014 0.02523 C 0.14462 0.02523 0.16372 0.02129 0.17761 0.01782 L 0.24323 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23 2.22222E-6 L 0.2816 0.03009 C 0.29254 0.0368 0.30348 0.04074 0.31997 0.04074 C 0.33629 0.04074 0.3474 0.0368 0.35834 0.03009 L 0.40226 2.22222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26 2.22222E-6 L 0.44948 0.0243 C 0.45938 0.02986 0.47431 0.0331 0.48976 0.0331 C 0.5073 0.0331 0.52153 0.02986 0.53143 0.0243 L 0.57882 2.22222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82 2.22222E-6 L 0.66546 2.22222E-6 C 0.70434 2.22222E-6 0.75226 0.04491 0.75226 0.08171 L 0.75226 0.16342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0.29323 0.03936 C 0.30347 0.04792 0.31475 0.05348 0.33055 0.05348 C 0.34687 0.05348 0.35764 0.04792 0.36875 0.03936 L 0.40677 -3.33333E-6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08 0.00834 L 0.44913 0.04537 C 0.45902 0.05371 0.47378 0.05834 0.48923 0.05834 C 0.50677 0.05834 0.52083 0.05371 0.53073 0.04537 L 0.57795 0.00834 " pathEditMode="relative" rAng="0" ptsTypes="AAA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795 0.00834 L 0.60364 0.04121 C 0.6092 0.04861 0.61718 0.05278 0.62569 0.05278 C 0.63524 0.05278 0.64305 0.04861 0.64843 0.04121 L 0.6743 0.00834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023 L 0.6158 -0.008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8 -0.00833 L 0.67483 -0.00833 C 0.70139 -0.00833 0.73403 -0.03588 0.73403 -0.0581 L 0.73403 -0.10764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mpls rsvp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7" b="4560"/>
          <a:stretch/>
        </p:blipFill>
        <p:spPr bwMode="auto">
          <a:xfrm>
            <a:off x="5465379" y="5140291"/>
            <a:ext cx="3049971" cy="17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Multiprotocol Label </a:t>
            </a:r>
            <a:r>
              <a:rPr lang="en-US" altLang="zh-TW" dirty="0" smtClean="0"/>
              <a:t>Switching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Forwards </a:t>
            </a:r>
            <a:r>
              <a:rPr lang="en-US" altLang="zh-TW" dirty="0"/>
              <a:t>the packets according to the label without looking up the network address</a:t>
            </a:r>
          </a:p>
          <a:p>
            <a:r>
              <a:rPr lang="en-US" altLang="zh-TW" dirty="0" smtClean="0"/>
              <a:t>MPLS Label</a:t>
            </a:r>
          </a:p>
          <a:p>
            <a:pPr lvl="1"/>
            <a:r>
              <a:rPr lang="en-US" altLang="zh-TW" dirty="0"/>
              <a:t>Label Distribution </a:t>
            </a:r>
            <a:r>
              <a:rPr lang="en-US" altLang="zh-TW" dirty="0" smtClean="0"/>
              <a:t>Protocol </a:t>
            </a:r>
          </a:p>
          <a:p>
            <a:pPr lvl="1"/>
            <a:r>
              <a:rPr lang="en-US" altLang="zh-TW" dirty="0" smtClean="0"/>
              <a:t>Stackable</a:t>
            </a:r>
            <a:r>
              <a:rPr lang="en-US" altLang="zh-TW" dirty="0"/>
              <a:t>, providing higher extensibility,</a:t>
            </a:r>
          </a:p>
          <a:p>
            <a:pPr lvl="1"/>
            <a:r>
              <a:rPr lang="en-US" altLang="zh-TW" dirty="0"/>
              <a:t>F</a:t>
            </a:r>
            <a:r>
              <a:rPr lang="en-US" altLang="zh-TW" dirty="0" smtClean="0"/>
              <a:t>ixed </a:t>
            </a:r>
            <a:r>
              <a:rPr lang="en-US" altLang="zh-TW" dirty="0"/>
              <a:t>length, allowing more efficient </a:t>
            </a:r>
            <a:r>
              <a:rPr lang="en-US" altLang="zh-TW" dirty="0" smtClean="0"/>
              <a:t>matching</a:t>
            </a:r>
          </a:p>
          <a:p>
            <a:pPr lvl="1"/>
            <a:r>
              <a:rPr lang="en-US" altLang="zh-TW" dirty="0"/>
              <a:t>S</a:t>
            </a:r>
            <a:r>
              <a:rPr lang="en-US" altLang="zh-TW" dirty="0" smtClean="0"/>
              <a:t>upported </a:t>
            </a:r>
            <a:r>
              <a:rPr lang="en-US" altLang="zh-TW" dirty="0"/>
              <a:t>in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protocol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MPLS shows its strength on Traffic Engineering in legacy IP network</a:t>
            </a:r>
          </a:p>
          <a:p>
            <a:pPr lvl="1"/>
            <a:r>
              <a:rPr lang="en-US" altLang="zh-TW" dirty="0"/>
              <a:t>Resource Reservation </a:t>
            </a:r>
            <a:r>
              <a:rPr lang="en-US" altLang="zh-TW" dirty="0" smtClean="0"/>
              <a:t>Protocol</a:t>
            </a:r>
          </a:p>
          <a:p>
            <a:pPr lvl="1"/>
            <a:r>
              <a:rPr lang="en-US" altLang="zh-TW" dirty="0" smtClean="0"/>
              <a:t>Reserve bandwidth for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MPLS in SDN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3613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Difficulties of performing MPLS in traditional network</a:t>
            </a:r>
          </a:p>
          <a:p>
            <a:pPr lvl="1"/>
            <a:r>
              <a:rPr lang="en-US" altLang="zh-TW" dirty="0" smtClean="0"/>
              <a:t>Scope of the whole system</a:t>
            </a:r>
          </a:p>
          <a:p>
            <a:pPr lvl="1"/>
            <a:r>
              <a:rPr lang="en-US" altLang="zh-TW" dirty="0" smtClean="0"/>
              <a:t>Hierarchy of MPLS system</a:t>
            </a:r>
          </a:p>
          <a:p>
            <a:pPr lvl="1"/>
            <a:r>
              <a:rPr lang="en-US" altLang="zh-TW" dirty="0" smtClean="0"/>
              <a:t>Path attributes of label switching paths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r>
              <a:rPr lang="en-US" altLang="zh-TW" dirty="0"/>
              <a:t>Some issues </a:t>
            </a:r>
            <a:r>
              <a:rPr lang="en-US" altLang="zh-TW" dirty="0" smtClean="0"/>
              <a:t>can be </a:t>
            </a:r>
            <a:r>
              <a:rPr lang="en-US" altLang="zh-TW" dirty="0"/>
              <a:t>solved in SDNs</a:t>
            </a:r>
          </a:p>
          <a:p>
            <a:pPr lvl="1"/>
            <a:r>
              <a:rPr lang="en-US" altLang="zh-TW" dirty="0" smtClean="0"/>
              <a:t>Global view of the system </a:t>
            </a:r>
            <a:r>
              <a:rPr lang="en-US" altLang="zh-TW" dirty="0"/>
              <a:t>=&gt; </a:t>
            </a:r>
            <a:r>
              <a:rPr lang="en-US" altLang="zh-TW" dirty="0" smtClean="0"/>
              <a:t>Optimized the Path selection</a:t>
            </a:r>
            <a:endParaRPr lang="en-US" altLang="zh-TW" dirty="0"/>
          </a:p>
          <a:p>
            <a:pPr lvl="1"/>
            <a:r>
              <a:rPr lang="en-US" altLang="zh-TW" dirty="0" smtClean="0"/>
              <a:t>Ability </a:t>
            </a:r>
            <a:r>
              <a:rPr lang="en-US" altLang="zh-TW" dirty="0"/>
              <a:t>to coordinate each </a:t>
            </a:r>
            <a:r>
              <a:rPr lang="en-US" altLang="zh-TW" dirty="0" smtClean="0"/>
              <a:t>switches =&gt; Assign Label &amp; </a:t>
            </a:r>
            <a:r>
              <a:rPr lang="en-US" altLang="zh-TW" dirty="0"/>
              <a:t>handle </a:t>
            </a:r>
            <a:r>
              <a:rPr lang="en-US" altLang="zh-TW" dirty="0" smtClean="0"/>
              <a:t>hierarchy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00931" y="5956640"/>
            <a:ext cx="734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We can build a our system without lower level protocols 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Switching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8949"/>
            <a:ext cx="7886700" cy="4351338"/>
          </a:xfrm>
        </p:spPr>
        <p:txBody>
          <a:bodyPr/>
          <a:lstStyle/>
          <a:p>
            <a:r>
              <a:rPr lang="en-US" dirty="0" smtClean="0"/>
              <a:t>MPLS labels </a:t>
            </a:r>
          </a:p>
          <a:p>
            <a:pPr lvl="1"/>
            <a:r>
              <a:rPr lang="en-US" dirty="0" smtClean="0"/>
              <a:t>Extract MPLS protocols</a:t>
            </a:r>
          </a:p>
          <a:p>
            <a:pPr lvl="1"/>
            <a:r>
              <a:rPr lang="en-US" dirty="0" smtClean="0"/>
              <a:t>Represent a virtual tunnel ( multiple physical links )</a:t>
            </a:r>
          </a:p>
          <a:p>
            <a:r>
              <a:rPr lang="en-US" dirty="0" smtClean="0"/>
              <a:t>Routing actions in proposed system:</a:t>
            </a:r>
          </a:p>
          <a:p>
            <a:pPr lvl="1"/>
            <a:r>
              <a:rPr lang="en-US" dirty="0" smtClean="0"/>
              <a:t>Push at Ingress</a:t>
            </a:r>
          </a:p>
          <a:p>
            <a:pPr lvl="1"/>
            <a:r>
              <a:rPr lang="en-US" dirty="0" smtClean="0"/>
              <a:t>Swap </a:t>
            </a:r>
            <a:r>
              <a:rPr lang="en-US" dirty="0"/>
              <a:t>at Medium</a:t>
            </a:r>
            <a:endParaRPr lang="en-US" dirty="0" smtClean="0"/>
          </a:p>
          <a:p>
            <a:pPr lvl="1"/>
            <a:r>
              <a:rPr lang="en-US" dirty="0" smtClean="0"/>
              <a:t>Pop at Egress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628650" y="4529339"/>
            <a:ext cx="8401724" cy="1647624"/>
            <a:chOff x="434545" y="928522"/>
            <a:chExt cx="9720031" cy="2188809"/>
          </a:xfrm>
        </p:grpSpPr>
        <p:pic>
          <p:nvPicPr>
            <p:cNvPr id="6" name="Picture 6" descr="http://www.opensecurityarchitecture.org/cms/images/OSA_images/icon_library/osa_hu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955" y="1946900"/>
              <a:ext cx="1002146" cy="1002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opensecurityarchitecture.org/cms/images/OSA_images/icon_library/osa_hu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1367" y="1983457"/>
              <a:ext cx="1002146" cy="1002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opensecurityarchitecture.org/cms/images/OSA_images/icon_library/osa_hu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091" y="1923941"/>
              <a:ext cx="1002146" cy="1002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45" y="1396673"/>
              <a:ext cx="1370790" cy="1370790"/>
            </a:xfrm>
            <a:prstGeom prst="rect">
              <a:avLst/>
            </a:prstGeom>
          </p:spPr>
        </p:pic>
        <p:pic>
          <p:nvPicPr>
            <p:cNvPr id="10" name="Picture 2" descr="http://findicons.com/files/icons/977/rrze/720/server_multi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5728" y="1500207"/>
              <a:ext cx="1118848" cy="1036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圓柱 10"/>
            <p:cNvSpPr/>
            <p:nvPr/>
          </p:nvSpPr>
          <p:spPr>
            <a:xfrm rot="5400000">
              <a:off x="3532353" y="302144"/>
              <a:ext cx="227416" cy="3362627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6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360" y="1330273"/>
              <a:ext cx="435872" cy="435872"/>
            </a:xfrm>
            <a:prstGeom prst="rect">
              <a:avLst/>
            </a:prstGeom>
          </p:spPr>
        </p:pic>
        <p:cxnSp>
          <p:nvCxnSpPr>
            <p:cNvPr id="13" name="直線單箭頭接點 12"/>
            <p:cNvCxnSpPr/>
            <p:nvPr/>
          </p:nvCxnSpPr>
          <p:spPr>
            <a:xfrm>
              <a:off x="2487889" y="1563582"/>
              <a:ext cx="251347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1631325" y="928522"/>
              <a:ext cx="1217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Push 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Label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785091" y="965388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Pop Label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712677" y="2724247"/>
              <a:ext cx="1550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Ingress Switch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536600" y="2729831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Egress Switch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838699" y="2747999"/>
              <a:ext cx="1524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 Switches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625402" y="2142744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/>
                <a:t>…</a:t>
              </a:r>
              <a:endParaRPr lang="zh-TW" altLang="en-US" sz="32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662347" y="2108389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/>
                <a:t>…</a:t>
              </a:r>
              <a:endParaRPr lang="zh-TW" altLang="en-US" sz="3200" dirty="0"/>
            </a:p>
          </p:txBody>
        </p:sp>
        <p:sp>
          <p:nvSpPr>
            <p:cNvPr id="21" name="圓柱 20"/>
            <p:cNvSpPr/>
            <p:nvPr/>
          </p:nvSpPr>
          <p:spPr>
            <a:xfrm rot="5400000">
              <a:off x="6854650" y="555239"/>
              <a:ext cx="227416" cy="2856437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6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>
              <a:off x="5748793" y="1563582"/>
              <a:ext cx="259355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595" y="1388299"/>
              <a:ext cx="435872" cy="435872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4779971" y="928522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Swap 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Label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1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Benefits of using Label Switching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Perform Traffic engineering easily</a:t>
            </a:r>
          </a:p>
          <a:p>
            <a:pPr lvl="1"/>
            <a:r>
              <a:rPr lang="en-US" altLang="zh-TW" dirty="0" smtClean="0"/>
              <a:t>Labels =&gt; routing decision</a:t>
            </a:r>
          </a:p>
          <a:p>
            <a:pPr lvl="1"/>
            <a:r>
              <a:rPr lang="en-US" altLang="zh-TW" dirty="0" smtClean="0"/>
              <a:t>Changing routing behaviors by changing labels  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Balance traffic by “switching label”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49" y="4001294"/>
            <a:ext cx="5523551" cy="2591070"/>
          </a:xfrm>
          <a:prstGeom prst="rect">
            <a:avLst/>
          </a:prstGeom>
        </p:spPr>
      </p:pic>
      <p:pic>
        <p:nvPicPr>
          <p:cNvPr id="2050" name="Picture 2" descr="「railway switch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11" y="4470130"/>
            <a:ext cx="2871289" cy="19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Routing inside the core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Simplify routing mechanisms inside core </a:t>
            </a:r>
            <a:r>
              <a:rPr lang="en-US" altLang="zh-TW" dirty="0" smtClean="0"/>
              <a:t>networks</a:t>
            </a:r>
          </a:p>
          <a:p>
            <a:pPr lvl="1"/>
            <a:r>
              <a:rPr lang="en-US" altLang="zh-TW" dirty="0" smtClean="0"/>
              <a:t>Complex routing decisions are made in edge switches</a:t>
            </a:r>
          </a:p>
          <a:p>
            <a:pPr lvl="1"/>
            <a:r>
              <a:rPr lang="en-US" altLang="zh-TW" dirty="0" smtClean="0"/>
              <a:t>Switches in core network only focus on packet-forwarding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789526" y="3899338"/>
            <a:ext cx="7564948" cy="2094935"/>
            <a:chOff x="1615107" y="3975386"/>
            <a:chExt cx="4937215" cy="1367246"/>
          </a:xfrm>
        </p:grpSpPr>
        <p:sp>
          <p:nvSpPr>
            <p:cNvPr id="5" name="雲朵形 4"/>
            <p:cNvSpPr/>
            <p:nvPr/>
          </p:nvSpPr>
          <p:spPr>
            <a:xfrm>
              <a:off x="2927108" y="3975386"/>
              <a:ext cx="2177142" cy="1367246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/>
                <a:t>Core Networks</a:t>
              </a:r>
              <a:endParaRPr lang="zh-TW" altLang="en-US" sz="3200" dirty="0"/>
            </a:p>
          </p:txBody>
        </p:sp>
        <p:pic>
          <p:nvPicPr>
            <p:cNvPr id="6" name="Picture 6" descr="http://www.opensecurityarchitecture.org/cms/images/OSA_images/icon_library/osa_hu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107" y="4254061"/>
              <a:ext cx="809896" cy="80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opensecurityarchitecture.org/cms/images/OSA_images/icon_library/osa_hu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632" y="4158267"/>
              <a:ext cx="905690" cy="905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向右箭號 7"/>
            <p:cNvSpPr/>
            <p:nvPr/>
          </p:nvSpPr>
          <p:spPr>
            <a:xfrm>
              <a:off x="2425003" y="4541986"/>
              <a:ext cx="464820" cy="243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向右箭號 8"/>
            <p:cNvSpPr/>
            <p:nvPr/>
          </p:nvSpPr>
          <p:spPr>
            <a:xfrm>
              <a:off x="5158406" y="4541986"/>
              <a:ext cx="464820" cy="243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411211" y="5439456"/>
            <a:ext cx="2227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Ingress Switches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607425" y="5336447"/>
            <a:ext cx="213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Egress Switches</a:t>
            </a:r>
            <a:endParaRPr lang="zh-TW" altLang="en-US" sz="24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4" y="4493814"/>
            <a:ext cx="376756" cy="328102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1747872" y="4191396"/>
            <a:ext cx="1051941" cy="278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96" y="4504168"/>
            <a:ext cx="376756" cy="328102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081454" y="420175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211851" y="2119939"/>
            <a:ext cx="9030741" cy="3820872"/>
            <a:chOff x="-14571" y="1353586"/>
            <a:chExt cx="9030741" cy="3820872"/>
          </a:xfrm>
        </p:grpSpPr>
        <p:cxnSp>
          <p:nvCxnSpPr>
            <p:cNvPr id="81" name="肘形接點 80"/>
            <p:cNvCxnSpPr/>
            <p:nvPr/>
          </p:nvCxnSpPr>
          <p:spPr>
            <a:xfrm rot="10800000" flipV="1">
              <a:off x="1028582" y="2321648"/>
              <a:ext cx="1478707" cy="401852"/>
            </a:xfrm>
            <a:prstGeom prst="bentConnector3">
              <a:avLst>
                <a:gd name="adj1" fmla="val 9936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1" name="直線接點 1040"/>
            <p:cNvCxnSpPr/>
            <p:nvPr/>
          </p:nvCxnSpPr>
          <p:spPr>
            <a:xfrm>
              <a:off x="5018670" y="1562443"/>
              <a:ext cx="0" cy="18741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7" name="肘形接點 1026"/>
            <p:cNvCxnSpPr/>
            <p:nvPr/>
          </p:nvCxnSpPr>
          <p:spPr>
            <a:xfrm flipV="1">
              <a:off x="2567763" y="1749972"/>
              <a:ext cx="2383008" cy="486350"/>
            </a:xfrm>
            <a:prstGeom prst="bentConnector3">
              <a:avLst>
                <a:gd name="adj1" fmla="val -298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6060853" y="2940312"/>
              <a:ext cx="2625021" cy="113336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橢圓 3"/>
            <p:cNvSpPr/>
            <p:nvPr/>
          </p:nvSpPr>
          <p:spPr>
            <a:xfrm>
              <a:off x="48480" y="2552457"/>
              <a:ext cx="3930962" cy="17250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圓柱 10"/>
            <p:cNvSpPr/>
            <p:nvPr/>
          </p:nvSpPr>
          <p:spPr>
            <a:xfrm rot="5400000">
              <a:off x="4876329" y="2731399"/>
              <a:ext cx="209922" cy="1586064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181208" y="1814019"/>
              <a:ext cx="97821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ISP</a:t>
              </a:r>
              <a:r>
                <a:rPr lang="zh-TW" alt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</a:t>
              </a:r>
              <a:endParaRPr lang="zh-TW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447668" y="4403275"/>
              <a:ext cx="16830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Site A subnetwork</a:t>
              </a:r>
              <a:endParaRPr lang="zh-TW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197876" y="4403275"/>
              <a:ext cx="169309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Site B subnetwork</a:t>
              </a:r>
              <a:endParaRPr lang="zh-TW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線接點 28"/>
            <p:cNvCxnSpPr/>
            <p:nvPr/>
          </p:nvCxnSpPr>
          <p:spPr>
            <a:xfrm flipH="1" flipV="1">
              <a:off x="1854158" y="3569851"/>
              <a:ext cx="719910" cy="5374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 flipH="1">
              <a:off x="2576170" y="3608408"/>
              <a:ext cx="1097299" cy="53915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1208399" y="2851535"/>
              <a:ext cx="480468" cy="4281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文字方塊 61"/>
            <p:cNvSpPr txBox="1"/>
            <p:nvPr/>
          </p:nvSpPr>
          <p:spPr>
            <a:xfrm>
              <a:off x="4088153" y="3645485"/>
              <a:ext cx="183768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provided by ISP</a:t>
              </a:r>
              <a:endParaRPr lang="zh-TW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肘形接點 64"/>
            <p:cNvCxnSpPr/>
            <p:nvPr/>
          </p:nvCxnSpPr>
          <p:spPr>
            <a:xfrm>
              <a:off x="2515716" y="2321073"/>
              <a:ext cx="1297633" cy="1259983"/>
            </a:xfrm>
            <a:prstGeom prst="bentConnector3">
              <a:avLst>
                <a:gd name="adj1" fmla="val 104498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肘形接點 76"/>
            <p:cNvCxnSpPr/>
            <p:nvPr/>
          </p:nvCxnSpPr>
          <p:spPr>
            <a:xfrm rot="10800000" flipV="1">
              <a:off x="524677" y="2321073"/>
              <a:ext cx="1982611" cy="1476337"/>
            </a:xfrm>
            <a:prstGeom prst="bentConnector3">
              <a:avLst>
                <a:gd name="adj1" fmla="val 9909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 flipV="1">
              <a:off x="463193" y="3538365"/>
              <a:ext cx="964357" cy="29088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6" descr="http://www.opensecurityarchitecture.org/cms/images/OSA_images/icon_library/osa_hu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088" y="3843489"/>
              <a:ext cx="657477" cy="657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6" name="直線接點 95"/>
            <p:cNvCxnSpPr/>
            <p:nvPr/>
          </p:nvCxnSpPr>
          <p:spPr>
            <a:xfrm>
              <a:off x="1649471" y="3484086"/>
              <a:ext cx="2140080" cy="2706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Picture 6" descr="http://www.opensecurityarchitecture.org/cms/images/OSA_images/icon_library/osa_hu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041" y="3197010"/>
              <a:ext cx="657477" cy="657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8" name="肘形接點 97"/>
            <p:cNvCxnSpPr/>
            <p:nvPr/>
          </p:nvCxnSpPr>
          <p:spPr>
            <a:xfrm>
              <a:off x="7355084" y="2465843"/>
              <a:ext cx="1168626" cy="845794"/>
            </a:xfrm>
            <a:prstGeom prst="bentConnector3">
              <a:avLst>
                <a:gd name="adj1" fmla="val 99168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1" name="Picture 2" descr="http://365psd.com/images/premium/thumbs/708/network-server-rack-113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921" y="1353586"/>
              <a:ext cx="964406" cy="964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文字方塊 136"/>
            <p:cNvSpPr txBox="1"/>
            <p:nvPr/>
          </p:nvSpPr>
          <p:spPr>
            <a:xfrm>
              <a:off x="3187796" y="1582231"/>
              <a:ext cx="1000915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Info</a:t>
              </a:r>
              <a:endParaRPr lang="zh-TW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 flipH="1" flipV="1">
              <a:off x="706134" y="2235407"/>
              <a:ext cx="268858" cy="512649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/>
            <p:nvPr/>
          </p:nvCxnSpPr>
          <p:spPr>
            <a:xfrm>
              <a:off x="7896844" y="4152595"/>
              <a:ext cx="391233" cy="236624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群組 2"/>
            <p:cNvGrpSpPr/>
            <p:nvPr/>
          </p:nvGrpSpPr>
          <p:grpSpPr>
            <a:xfrm>
              <a:off x="340047" y="4235563"/>
              <a:ext cx="1032462" cy="938895"/>
              <a:chOff x="98931" y="4014892"/>
              <a:chExt cx="1376615" cy="1251859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31" y="4014892"/>
                <a:ext cx="1164866" cy="1164866"/>
              </a:xfrm>
              <a:prstGeom prst="rect">
                <a:avLst/>
              </a:prstGeom>
            </p:spPr>
          </p:pic>
          <p:sp>
            <p:nvSpPr>
              <p:cNvPr id="52" name="文字方塊 51"/>
              <p:cNvSpPr txBox="1"/>
              <p:nvPr/>
            </p:nvSpPr>
            <p:spPr>
              <a:xfrm>
                <a:off x="243879" y="4211415"/>
                <a:ext cx="54331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TW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文字方塊 99"/>
              <p:cNvSpPr txBox="1"/>
              <p:nvPr/>
            </p:nvSpPr>
            <p:spPr>
              <a:xfrm>
                <a:off x="324463" y="4835864"/>
                <a:ext cx="11510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Client A</a:t>
                </a:r>
                <a:endParaRPr lang="zh-TW" alt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8045217" y="4211965"/>
              <a:ext cx="970953" cy="897515"/>
              <a:chOff x="11000174" y="4074217"/>
              <a:chExt cx="1294603" cy="1196686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0174" y="4074217"/>
                <a:ext cx="1164866" cy="1164866"/>
              </a:xfrm>
              <a:prstGeom prst="rect">
                <a:avLst/>
              </a:prstGeom>
            </p:spPr>
          </p:pic>
          <p:sp>
            <p:nvSpPr>
              <p:cNvPr id="85" name="文字方塊 84"/>
              <p:cNvSpPr txBox="1"/>
              <p:nvPr/>
            </p:nvSpPr>
            <p:spPr>
              <a:xfrm>
                <a:off x="11199873" y="4271482"/>
                <a:ext cx="54331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TW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文字方塊 100"/>
              <p:cNvSpPr txBox="1"/>
              <p:nvPr/>
            </p:nvSpPr>
            <p:spPr>
              <a:xfrm>
                <a:off x="11129501" y="4840017"/>
                <a:ext cx="1165276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Client C</a:t>
                </a:r>
                <a:endParaRPr lang="zh-TW" alt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群組 75"/>
            <p:cNvGrpSpPr/>
            <p:nvPr/>
          </p:nvGrpSpPr>
          <p:grpSpPr>
            <a:xfrm>
              <a:off x="238943" y="1486678"/>
              <a:ext cx="830740" cy="812137"/>
              <a:chOff x="-45261" y="1775795"/>
              <a:chExt cx="899968" cy="879815"/>
            </a:xfrm>
          </p:grpSpPr>
          <p:pic>
            <p:nvPicPr>
              <p:cNvPr id="78" name="Picture 2" descr="http://findicons.com/files/icons/977/rrze/720/server_multipl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0" y="1775795"/>
                <a:ext cx="689424" cy="689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文字方塊 78"/>
              <p:cNvSpPr txBox="1"/>
              <p:nvPr/>
            </p:nvSpPr>
            <p:spPr>
              <a:xfrm>
                <a:off x="-45261" y="2330521"/>
                <a:ext cx="899968" cy="325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Server B</a:t>
                </a:r>
                <a:endParaRPr lang="zh-TW" alt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9" name="雲朵形 68"/>
            <p:cNvSpPr/>
            <p:nvPr/>
          </p:nvSpPr>
          <p:spPr>
            <a:xfrm>
              <a:off x="1056898" y="2951053"/>
              <a:ext cx="2028670" cy="1035361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92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-14571" y="3965886"/>
              <a:ext cx="1035861" cy="291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9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switch</a:t>
              </a:r>
              <a:endParaRPr lang="zh-TW" altLang="en-US" sz="1292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3" name="直線單箭頭接點 102"/>
            <p:cNvCxnSpPr/>
            <p:nvPr/>
          </p:nvCxnSpPr>
          <p:spPr>
            <a:xfrm flipH="1" flipV="1">
              <a:off x="496812" y="4211966"/>
              <a:ext cx="260952" cy="112698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矩形 124"/>
            <p:cNvSpPr/>
            <p:nvPr/>
          </p:nvSpPr>
          <p:spPr>
            <a:xfrm>
              <a:off x="1307062" y="3639345"/>
              <a:ext cx="1476045" cy="348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62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 Switches</a:t>
              </a:r>
              <a:endParaRPr lang="zh-TW" altLang="en-US" sz="1662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4" name="群組 1023"/>
            <p:cNvGrpSpPr/>
            <p:nvPr/>
          </p:nvGrpSpPr>
          <p:grpSpPr>
            <a:xfrm>
              <a:off x="1396490" y="2841275"/>
              <a:ext cx="1340406" cy="950729"/>
              <a:chOff x="2295255" y="5074539"/>
              <a:chExt cx="1452107" cy="1029956"/>
            </a:xfrm>
          </p:grpSpPr>
          <p:grpSp>
            <p:nvGrpSpPr>
              <p:cNvPr id="126" name="群組 125"/>
              <p:cNvGrpSpPr/>
              <p:nvPr/>
            </p:nvGrpSpPr>
            <p:grpSpPr>
              <a:xfrm>
                <a:off x="2295255" y="5216483"/>
                <a:ext cx="1452107" cy="888012"/>
                <a:chOff x="2295255" y="5216483"/>
                <a:chExt cx="1452107" cy="888012"/>
              </a:xfrm>
            </p:grpSpPr>
            <p:cxnSp>
              <p:nvCxnSpPr>
                <p:cNvPr id="119" name="直線接點 118"/>
                <p:cNvCxnSpPr/>
                <p:nvPr/>
              </p:nvCxnSpPr>
              <p:spPr>
                <a:xfrm>
                  <a:off x="2991502" y="5259570"/>
                  <a:ext cx="540902" cy="33839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接點 121"/>
                <p:cNvCxnSpPr/>
                <p:nvPr/>
              </p:nvCxnSpPr>
              <p:spPr>
                <a:xfrm flipH="1">
                  <a:off x="2492689" y="5268390"/>
                  <a:ext cx="498813" cy="34820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接點 123"/>
                <p:cNvCxnSpPr/>
                <p:nvPr/>
              </p:nvCxnSpPr>
              <p:spPr>
                <a:xfrm flipH="1" flipV="1">
                  <a:off x="2509717" y="5616598"/>
                  <a:ext cx="550887" cy="3492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接點 126"/>
                <p:cNvCxnSpPr/>
                <p:nvPr/>
              </p:nvCxnSpPr>
              <p:spPr>
                <a:xfrm flipH="1">
                  <a:off x="3060605" y="5597965"/>
                  <a:ext cx="471799" cy="36783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113" name="Picture 6" descr="http://www.opensecurityarchitecture.org/cms/images/OSA_images/icon_library/osa_hub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4001" y="5396284"/>
                  <a:ext cx="403361" cy="4033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6" descr="http://www.opensecurityarchitecture.org/cms/images/OSA_images/icon_library/osa_hub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95255" y="5396284"/>
                  <a:ext cx="403361" cy="4033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" name="Picture 6" descr="http://www.opensecurityarchitecture.org/cms/images/OSA_images/icon_library/osa_hub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4373" y="5701133"/>
                  <a:ext cx="403361" cy="4033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3" name="文字方塊 122"/>
                <p:cNvSpPr txBox="1"/>
                <p:nvPr/>
              </p:nvSpPr>
              <p:spPr>
                <a:xfrm>
                  <a:off x="2792527" y="5216483"/>
                  <a:ext cx="483119" cy="592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954" dirty="0"/>
                    <a:t>…</a:t>
                  </a:r>
                  <a:endParaRPr lang="zh-TW" altLang="en-US" sz="2954" dirty="0"/>
                </a:p>
              </p:txBody>
            </p:sp>
          </p:grpSp>
          <p:pic>
            <p:nvPicPr>
              <p:cNvPr id="107" name="Picture 6" descr="http://www.opensecurityarchitecture.org/cms/images/OSA_images/icon_library/osa_hub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2527" y="5074539"/>
                <a:ext cx="403361" cy="403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0" name="Picture 6" descr="http://www.opensecurityarchitecture.org/cms/images/OSA_images/icon_library/osa_hu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0" y="3519794"/>
              <a:ext cx="657477" cy="657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6" descr="http://www.opensecurityarchitecture.org/cms/images/OSA_images/icon_library/osa_hu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76" y="2447938"/>
              <a:ext cx="642159" cy="6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0" name="肘形接點 139"/>
            <p:cNvCxnSpPr/>
            <p:nvPr/>
          </p:nvCxnSpPr>
          <p:spPr>
            <a:xfrm rot="5400000">
              <a:off x="1533826" y="2360376"/>
              <a:ext cx="1005341" cy="920575"/>
            </a:xfrm>
            <a:prstGeom prst="bentConnector3">
              <a:avLst>
                <a:gd name="adj1" fmla="val 83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肘形接點 144"/>
            <p:cNvCxnSpPr/>
            <p:nvPr/>
          </p:nvCxnSpPr>
          <p:spPr>
            <a:xfrm rot="5400000">
              <a:off x="1922065" y="2446458"/>
              <a:ext cx="689302" cy="459498"/>
            </a:xfrm>
            <a:prstGeom prst="bentConnector3">
              <a:avLst>
                <a:gd name="adj1" fmla="val -74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肘形接點 148"/>
            <p:cNvCxnSpPr/>
            <p:nvPr/>
          </p:nvCxnSpPr>
          <p:spPr>
            <a:xfrm rot="16200000" flipH="1">
              <a:off x="2039106" y="2791978"/>
              <a:ext cx="1010495" cy="67590"/>
            </a:xfrm>
            <a:prstGeom prst="bentConnector3">
              <a:avLst>
                <a:gd name="adj1" fmla="val 33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肘形接點 152"/>
            <p:cNvCxnSpPr/>
            <p:nvPr/>
          </p:nvCxnSpPr>
          <p:spPr>
            <a:xfrm rot="5400000">
              <a:off x="1813484" y="2731142"/>
              <a:ext cx="1107693" cy="567813"/>
            </a:xfrm>
            <a:prstGeom prst="bentConnector3">
              <a:avLst>
                <a:gd name="adj1" fmla="val -1247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群組 9"/>
            <p:cNvGrpSpPr/>
            <p:nvPr/>
          </p:nvGrpSpPr>
          <p:grpSpPr>
            <a:xfrm>
              <a:off x="2066969" y="1739868"/>
              <a:ext cx="1926548" cy="908427"/>
              <a:chOff x="634337" y="50772"/>
              <a:chExt cx="2087094" cy="984129"/>
            </a:xfrm>
          </p:grpSpPr>
          <p:sp>
            <p:nvSpPr>
              <p:cNvPr id="2" name="文字方塊 1"/>
              <p:cNvSpPr txBox="1"/>
              <p:nvPr/>
            </p:nvSpPr>
            <p:spPr>
              <a:xfrm>
                <a:off x="1258809" y="207135"/>
                <a:ext cx="1462622" cy="325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SDN</a:t>
                </a:r>
                <a:r>
                  <a:rPr lang="zh-TW" alt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Controller</a:t>
                </a:r>
                <a:endParaRPr lang="zh-TW" alt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28" name="Picture 4" descr="http://png-1.vector.me/files/images/3/7/379010/tango_network_server_thumb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337" y="50772"/>
                <a:ext cx="984129" cy="984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58" name="直線接點 157"/>
            <p:cNvCxnSpPr>
              <a:endCxn id="157" idx="2"/>
            </p:cNvCxnSpPr>
            <p:nvPr/>
          </p:nvCxnSpPr>
          <p:spPr>
            <a:xfrm flipV="1">
              <a:off x="6355081" y="3414987"/>
              <a:ext cx="441907" cy="9591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直線接點 158"/>
            <p:cNvCxnSpPr>
              <a:endCxn id="157" idx="1"/>
            </p:cNvCxnSpPr>
            <p:nvPr/>
          </p:nvCxnSpPr>
          <p:spPr>
            <a:xfrm flipH="1" flipV="1">
              <a:off x="7413365" y="3701096"/>
              <a:ext cx="137531" cy="28531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3" name="Picture 6" descr="http://www.opensecurityarchitecture.org/cms/images/OSA_images/icon_library/osa_hu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876" y="3181866"/>
              <a:ext cx="657477" cy="657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http://www.opensecurityarchitecture.org/cms/images/OSA_images/icon_library/osa_hu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313" y="3635611"/>
              <a:ext cx="657477" cy="657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7" name="肘形接點 166"/>
            <p:cNvCxnSpPr/>
            <p:nvPr/>
          </p:nvCxnSpPr>
          <p:spPr>
            <a:xfrm rot="10800000" flipV="1">
              <a:off x="6168195" y="2468136"/>
              <a:ext cx="1245173" cy="994807"/>
            </a:xfrm>
            <a:prstGeom prst="bentConnector3">
              <a:avLst>
                <a:gd name="adj1" fmla="val 9641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肘形接點 170"/>
            <p:cNvCxnSpPr/>
            <p:nvPr/>
          </p:nvCxnSpPr>
          <p:spPr>
            <a:xfrm rot="5400000">
              <a:off x="6665937" y="2728590"/>
              <a:ext cx="903306" cy="383741"/>
            </a:xfrm>
            <a:prstGeom prst="bentConnector3">
              <a:avLst>
                <a:gd name="adj1" fmla="val 33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雲朵形 156"/>
            <p:cNvSpPr/>
            <p:nvPr/>
          </p:nvSpPr>
          <p:spPr>
            <a:xfrm>
              <a:off x="6793141" y="3128267"/>
              <a:ext cx="1240448" cy="573439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92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 Switches</a:t>
              </a:r>
              <a:endParaRPr lang="zh-TW" altLang="en-US" sz="1292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3" name="肘形接點 162"/>
            <p:cNvCxnSpPr/>
            <p:nvPr/>
          </p:nvCxnSpPr>
          <p:spPr>
            <a:xfrm rot="16200000" flipH="1">
              <a:off x="6777745" y="3045475"/>
              <a:ext cx="1504675" cy="349996"/>
            </a:xfrm>
            <a:prstGeom prst="bentConnector3">
              <a:avLst>
                <a:gd name="adj1" fmla="val -31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59" name="群組 1058"/>
            <p:cNvGrpSpPr/>
            <p:nvPr/>
          </p:nvGrpSpPr>
          <p:grpSpPr>
            <a:xfrm>
              <a:off x="6900870" y="1814019"/>
              <a:ext cx="2000137" cy="908427"/>
              <a:chOff x="7475943" y="1679437"/>
              <a:chExt cx="2166816" cy="984129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8180136" y="1818482"/>
                <a:ext cx="1462623" cy="325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SDN</a:t>
                </a:r>
                <a:r>
                  <a:rPr lang="zh-TW" alt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Controller</a:t>
                </a:r>
                <a:endParaRPr lang="zh-TW" alt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8" name="Picture 4" descr="http://png-1.vector.me/files/images/3/7/379010/tango_network_server_thumb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5943" y="1679437"/>
                <a:ext cx="984129" cy="984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77" name="直線接點 176"/>
            <p:cNvCxnSpPr>
              <a:stCxn id="157" idx="0"/>
            </p:cNvCxnSpPr>
            <p:nvPr/>
          </p:nvCxnSpPr>
          <p:spPr>
            <a:xfrm>
              <a:off x="8032555" y="3414987"/>
              <a:ext cx="449484" cy="119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6" name="Picture 6" descr="http://www.opensecurityarchitecture.org/cms/images/OSA_images/icon_library/osa_hu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826" y="3002282"/>
              <a:ext cx="657477" cy="657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 </a:t>
            </a:r>
            <a:r>
              <a:rPr lang="en-US" altLang="zh-TW" dirty="0" smtClean="0"/>
              <a:t>case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99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statement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Initialization </a:t>
            </a:r>
            <a:r>
              <a:rPr lang="en-US" altLang="zh-TW" dirty="0" smtClean="0"/>
              <a:t>Delay</a:t>
            </a:r>
          </a:p>
          <a:p>
            <a:pPr lvl="1"/>
            <a:r>
              <a:rPr lang="en-US" altLang="zh-TW" dirty="0" smtClean="0"/>
              <a:t>Use pre-build tunnels</a:t>
            </a:r>
          </a:p>
          <a:p>
            <a:pPr lvl="1"/>
            <a:r>
              <a:rPr lang="en-US" altLang="zh-TW" dirty="0" smtClean="0"/>
              <a:t>Avoid congestion and packet loss</a:t>
            </a:r>
          </a:p>
          <a:p>
            <a:r>
              <a:rPr lang="en-US" altLang="zh-TW" dirty="0" smtClean="0"/>
              <a:t>Load Balancing</a:t>
            </a:r>
          </a:p>
          <a:p>
            <a:pPr lvl="1"/>
            <a:r>
              <a:rPr lang="en-US" altLang="zh-TW" dirty="0" smtClean="0"/>
              <a:t>Offload </a:t>
            </a:r>
            <a:r>
              <a:rPr lang="en-US" altLang="zh-TW" dirty="0"/>
              <a:t>the traffic to idling </a:t>
            </a:r>
            <a:r>
              <a:rPr lang="en-US" altLang="zh-TW" dirty="0" smtClean="0"/>
              <a:t>links</a:t>
            </a:r>
          </a:p>
          <a:p>
            <a:r>
              <a:rPr lang="en-US" altLang="zh-TW" dirty="0" smtClean="0"/>
              <a:t>Error Resilience</a:t>
            </a:r>
          </a:p>
          <a:p>
            <a:pPr lvl="1"/>
            <a:r>
              <a:rPr lang="en-US" altLang="zh-TW" dirty="0" smtClean="0"/>
              <a:t>Fast-rerouting</a:t>
            </a:r>
          </a:p>
          <a:p>
            <a:pPr lvl="1"/>
            <a:r>
              <a:rPr lang="en-US" altLang="zh-TW" dirty="0" smtClean="0"/>
              <a:t>Dynamic traffic assigner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2</a:t>
            </a:fld>
            <a:endParaRPr 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41864" y="662448"/>
            <a:ext cx="720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8070" y="1521070"/>
            <a:ext cx="8137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Label Switching  </a:t>
            </a:r>
            <a:endParaRPr lang="en-US" altLang="zh-TW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System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Routing Mechanis</a:t>
            </a:r>
            <a:r>
              <a:rPr lang="en-US" altLang="zh-TW" sz="3200" dirty="0"/>
              <a:t>m</a:t>
            </a:r>
            <a:endParaRPr lang="en-US" altLang="zh-TW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Tunnel Table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Path Table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Dynamic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Conclusion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pic>
        <p:nvPicPr>
          <p:cNvPr id="6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5" y="4949661"/>
            <a:ext cx="1549581" cy="15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ng-1.vector.me/files/images/3/7/379010/tango_network_server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84" y="1880275"/>
            <a:ext cx="1553756" cy="155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7464669" y="3434031"/>
            <a:ext cx="26377" cy="186773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1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橢圓 61"/>
          <p:cNvSpPr/>
          <p:nvPr/>
        </p:nvSpPr>
        <p:spPr>
          <a:xfrm>
            <a:off x="1325466" y="5763291"/>
            <a:ext cx="6625444" cy="90017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27394" y="1419647"/>
            <a:ext cx="2162818" cy="2284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Tunnel Constructor</a:t>
            </a:r>
          </a:p>
        </p:txBody>
      </p:sp>
      <p:sp>
        <p:nvSpPr>
          <p:cNvPr id="4" name="矩形 3"/>
          <p:cNvSpPr/>
          <p:nvPr/>
        </p:nvSpPr>
        <p:spPr>
          <a:xfrm>
            <a:off x="5353750" y="1419646"/>
            <a:ext cx="2561125" cy="2284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 Controller</a:t>
            </a:r>
          </a:p>
        </p:txBody>
      </p:sp>
      <p:sp>
        <p:nvSpPr>
          <p:cNvPr id="5" name="矩形 4"/>
          <p:cNvSpPr/>
          <p:nvPr/>
        </p:nvSpPr>
        <p:spPr>
          <a:xfrm>
            <a:off x="1432674" y="4506847"/>
            <a:ext cx="6265826" cy="6805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Proactive Switch Module</a:t>
            </a:r>
            <a:endParaRPr lang="zh-TW" alt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93691" y="5250868"/>
            <a:ext cx="3188043" cy="3420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4285552" y="5588682"/>
            <a:ext cx="560070" cy="445593"/>
          </a:xfrm>
          <a:prstGeom prst="downArrow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24938" y="2805145"/>
            <a:ext cx="1767729" cy="58477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Tunnel Finder</a:t>
            </a:r>
            <a:endParaRPr lang="zh-TW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14150" y="1879960"/>
            <a:ext cx="1762599" cy="58477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Tunnel Finder</a:t>
            </a:r>
            <a:endParaRPr lang="zh-TW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90231" y="2797813"/>
            <a:ext cx="1679785" cy="58477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Traffic Assigner</a:t>
            </a:r>
          </a:p>
        </p:txBody>
      </p:sp>
      <p:sp>
        <p:nvSpPr>
          <p:cNvPr id="15" name="矩形 14"/>
          <p:cNvSpPr/>
          <p:nvPr/>
        </p:nvSpPr>
        <p:spPr>
          <a:xfrm>
            <a:off x="5538380" y="1876601"/>
            <a:ext cx="2193845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Traffic Assigner</a:t>
            </a:r>
          </a:p>
        </p:txBody>
      </p:sp>
      <p:cxnSp>
        <p:nvCxnSpPr>
          <p:cNvPr id="18" name="肘形接點 17"/>
          <p:cNvCxnSpPr>
            <a:endCxn id="6" idx="1"/>
          </p:cNvCxnSpPr>
          <p:nvPr/>
        </p:nvCxnSpPr>
        <p:spPr>
          <a:xfrm rot="16200000" flipH="1">
            <a:off x="1995533" y="4423725"/>
            <a:ext cx="1717270" cy="27904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2208323" y="4038918"/>
            <a:ext cx="1103444" cy="2911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2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Tunnel Table</a:t>
            </a:r>
          </a:p>
        </p:txBody>
      </p:sp>
      <p:cxnSp>
        <p:nvCxnSpPr>
          <p:cNvPr id="48" name="直線單箭頭接點 47"/>
          <p:cNvCxnSpPr>
            <a:stCxn id="11" idx="0"/>
            <a:endCxn id="15" idx="2"/>
          </p:cNvCxnSpPr>
          <p:nvPr/>
        </p:nvCxnSpPr>
        <p:spPr>
          <a:xfrm flipV="1">
            <a:off x="6630124" y="2461376"/>
            <a:ext cx="5179" cy="33643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6630123" y="2466161"/>
            <a:ext cx="1156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Status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1795029" y="3704614"/>
            <a:ext cx="0" cy="802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401473" y="4046022"/>
            <a:ext cx="77341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線單箭頭接點 48"/>
          <p:cNvCxnSpPr/>
          <p:nvPr/>
        </p:nvCxnSpPr>
        <p:spPr>
          <a:xfrm flipV="1">
            <a:off x="7334863" y="3704614"/>
            <a:ext cx="0" cy="802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肘形接點 52"/>
          <p:cNvCxnSpPr>
            <a:endCxn id="6" idx="3"/>
          </p:cNvCxnSpPr>
          <p:nvPr/>
        </p:nvCxnSpPr>
        <p:spPr>
          <a:xfrm rot="5400000">
            <a:off x="5426709" y="4459640"/>
            <a:ext cx="1717268" cy="20721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5820550" y="4041388"/>
            <a:ext cx="1098314" cy="2911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2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Table</a:t>
            </a:r>
          </a:p>
        </p:txBody>
      </p:sp>
      <p:cxnSp>
        <p:nvCxnSpPr>
          <p:cNvPr id="61" name="肘形接點 60"/>
          <p:cNvCxnSpPr>
            <a:endCxn id="10" idx="3"/>
          </p:cNvCxnSpPr>
          <p:nvPr/>
        </p:nvCxnSpPr>
        <p:spPr>
          <a:xfrm rot="16200000" flipV="1">
            <a:off x="2748693" y="2796794"/>
            <a:ext cx="2330759" cy="107464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3784992" y="4063330"/>
            <a:ext cx="135485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Unexpected events</a:t>
            </a:r>
          </a:p>
        </p:txBody>
      </p:sp>
      <p:cxnSp>
        <p:nvCxnSpPr>
          <p:cNvPr id="29" name="直線單箭頭接點 47"/>
          <p:cNvCxnSpPr/>
          <p:nvPr/>
        </p:nvCxnSpPr>
        <p:spPr>
          <a:xfrm flipH="1" flipV="1">
            <a:off x="2514207" y="2440502"/>
            <a:ext cx="1" cy="34283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字方塊 51"/>
          <p:cNvSpPr txBox="1"/>
          <p:nvPr/>
        </p:nvSpPr>
        <p:spPr>
          <a:xfrm>
            <a:off x="2510807" y="2452891"/>
            <a:ext cx="1124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Tunnel Table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826815" y="4053447"/>
            <a:ext cx="11415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Request</a:t>
            </a: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3590211" y="1705632"/>
            <a:ext cx="17485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962800" y="1570684"/>
            <a:ext cx="99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Tunnel Table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直線單箭頭接點 41"/>
          <p:cNvCxnSpPr>
            <a:endCxn id="15" idx="1"/>
          </p:cNvCxnSpPr>
          <p:nvPr/>
        </p:nvCxnSpPr>
        <p:spPr>
          <a:xfrm>
            <a:off x="4451395" y="2168989"/>
            <a:ext cx="10869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73" y="6072651"/>
            <a:ext cx="800283" cy="450159"/>
          </a:xfrm>
          <a:prstGeom prst="rect">
            <a:avLst/>
          </a:prstGeom>
        </p:spPr>
      </p:pic>
      <p:pic>
        <p:nvPicPr>
          <p:cNvPr id="54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70" y="5746303"/>
            <a:ext cx="800283" cy="450159"/>
          </a:xfrm>
          <a:prstGeom prst="rect">
            <a:avLst/>
          </a:prstGeom>
        </p:spPr>
      </p:pic>
      <p:pic>
        <p:nvPicPr>
          <p:cNvPr id="55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77" y="6166234"/>
            <a:ext cx="800283" cy="450159"/>
          </a:xfrm>
          <a:prstGeom prst="rect">
            <a:avLst/>
          </a:prstGeom>
        </p:spPr>
      </p:pic>
      <p:pic>
        <p:nvPicPr>
          <p:cNvPr id="56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22" y="5756894"/>
            <a:ext cx="800283" cy="450159"/>
          </a:xfrm>
          <a:prstGeom prst="rect">
            <a:avLst/>
          </a:prstGeom>
        </p:spPr>
      </p:pic>
      <p:pic>
        <p:nvPicPr>
          <p:cNvPr id="59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74" y="5825249"/>
            <a:ext cx="800283" cy="450159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4558664" y="6227819"/>
            <a:ext cx="2268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MPLS-enabled Network</a:t>
            </a:r>
            <a:endParaRPr lang="zh-TW" altLang="en-US" sz="166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47701" y="5241526"/>
            <a:ext cx="269176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Command Dispatcher</a:t>
            </a:r>
            <a:endParaRPr lang="zh-TW" altLang="en-US" sz="166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08323" y="317249"/>
            <a:ext cx="5048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Controller Components</a:t>
            </a:r>
            <a:endParaRPr lang="en-US" sz="4000" dirty="0"/>
          </a:p>
        </p:txBody>
      </p:sp>
      <p:sp>
        <p:nvSpPr>
          <p:cNvPr id="12" name="矩形 11"/>
          <p:cNvSpPr/>
          <p:nvPr/>
        </p:nvSpPr>
        <p:spPr>
          <a:xfrm>
            <a:off x="0" y="5192415"/>
            <a:ext cx="2831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Main Control Logic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 err="1"/>
              <a:t>OpenFlow</a:t>
            </a:r>
            <a:r>
              <a:rPr lang="en-US" altLang="zh-TW" dirty="0"/>
              <a:t> Events Handlers)</a:t>
            </a:r>
          </a:p>
        </p:txBody>
      </p:sp>
    </p:spTree>
    <p:extLst>
      <p:ext uri="{BB962C8B-B14F-4D97-AF65-F5344CB8AC3E}">
        <p14:creationId xmlns:p14="http://schemas.microsoft.com/office/powerpoint/2010/main" val="21887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Tunnel Constructor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Construct Tunnels inside SDN domain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Static </a:t>
            </a:r>
            <a:r>
              <a:rPr lang="en-US" altLang="zh-TW" dirty="0"/>
              <a:t>Tunnel Finder (</a:t>
            </a:r>
            <a:r>
              <a:rPr lang="en-US" altLang="zh-TW" b="1" dirty="0"/>
              <a:t>STF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 smtClean="0"/>
              <a:t>Find tunnels among every two nodes</a:t>
            </a:r>
          </a:p>
          <a:p>
            <a:pPr lvl="1"/>
            <a:r>
              <a:rPr lang="en-US" altLang="zh-TW" dirty="0" smtClean="0"/>
              <a:t>Pre-built tunnels in networks 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/>
              <a:t>System setup or topology </a:t>
            </a:r>
            <a:r>
              <a:rPr lang="en-US" altLang="zh-TW" dirty="0" smtClean="0"/>
              <a:t>change</a:t>
            </a:r>
            <a:r>
              <a:rPr lang="zh-TW" altLang="en-US" dirty="0" smtClean="0"/>
              <a:t> 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 smtClean="0"/>
              <a:t>Dynamic Tunnel </a:t>
            </a:r>
            <a:r>
              <a:rPr lang="en-US" altLang="zh-TW" dirty="0"/>
              <a:t>Finder (</a:t>
            </a:r>
            <a:r>
              <a:rPr lang="en-US" altLang="zh-TW" b="1" dirty="0" smtClean="0"/>
              <a:t>DTF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Take link usage into consideration</a:t>
            </a:r>
            <a:endParaRPr lang="en-US" altLang="zh-TW" dirty="0"/>
          </a:p>
          <a:p>
            <a:pPr lvl="1"/>
            <a:r>
              <a:rPr lang="en-US" altLang="zh-TW" dirty="0" smtClean="0"/>
              <a:t>Recover tunnels </a:t>
            </a:r>
          </a:p>
          <a:p>
            <a:pPr lvl="1"/>
            <a:r>
              <a:rPr lang="en-US" altLang="zh-TW" dirty="0"/>
              <a:t>Connect new edge switches to the network</a:t>
            </a:r>
          </a:p>
          <a:p>
            <a:pPr lvl="1"/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6" name="矩形 45"/>
          <p:cNvSpPr/>
          <p:nvPr/>
        </p:nvSpPr>
        <p:spPr>
          <a:xfrm>
            <a:off x="6714097" y="503753"/>
            <a:ext cx="2162818" cy="2284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Tunnel Constructor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6911641" y="1889251"/>
            <a:ext cx="1767729" cy="58477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Tunnel Finder</a:t>
            </a:r>
            <a:endParaRPr lang="zh-TW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900853" y="964066"/>
            <a:ext cx="1762599" cy="58477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Tunnel Finder</a:t>
            </a:r>
            <a:endParaRPr lang="zh-TW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線單箭頭接點 47"/>
          <p:cNvCxnSpPr/>
          <p:nvPr/>
        </p:nvCxnSpPr>
        <p:spPr>
          <a:xfrm flipH="1" flipV="1">
            <a:off x="7800910" y="1524608"/>
            <a:ext cx="1" cy="34283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文字方塊 51"/>
          <p:cNvSpPr txBox="1"/>
          <p:nvPr/>
        </p:nvSpPr>
        <p:spPr>
          <a:xfrm>
            <a:off x="7797510" y="1536997"/>
            <a:ext cx="1124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Tunnel Table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714097" y="2878018"/>
            <a:ext cx="2412142" cy="37101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Proactive Switch Module</a:t>
            </a:r>
            <a:endParaRPr lang="zh-TW" altLang="en-US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Admission </a:t>
            </a:r>
            <a:r>
              <a:rPr lang="en-US" altLang="zh-TW" dirty="0" smtClean="0"/>
              <a:t>Controller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Allocate traffic into the system</a:t>
            </a:r>
          </a:p>
          <a:p>
            <a:endParaRPr lang="en-US" altLang="zh-TW" dirty="0"/>
          </a:p>
          <a:p>
            <a:r>
              <a:rPr lang="en-US" altLang="zh-TW" dirty="0" smtClean="0"/>
              <a:t>Dynamic Path Assigner (</a:t>
            </a:r>
            <a:r>
              <a:rPr lang="en-US" altLang="zh-TW" b="1" dirty="0" smtClean="0"/>
              <a:t>DPA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Real-time traffic assigner (Label Tagger)</a:t>
            </a:r>
          </a:p>
          <a:p>
            <a:pPr lvl="1"/>
            <a:r>
              <a:rPr lang="en-US" altLang="zh-TW" dirty="0" smtClean="0"/>
              <a:t>Handle new traffic request</a:t>
            </a:r>
          </a:p>
          <a:p>
            <a:pPr lvl="1"/>
            <a:r>
              <a:rPr lang="en-US" altLang="zh-TW" dirty="0" smtClean="0"/>
              <a:t>Handle unexpected traffic re-route</a:t>
            </a:r>
          </a:p>
          <a:p>
            <a:r>
              <a:rPr lang="en-US" altLang="zh-TW" dirty="0" smtClean="0"/>
              <a:t>Static Path Assigner (</a:t>
            </a:r>
            <a:r>
              <a:rPr lang="en-US" altLang="zh-TW" b="1" dirty="0" smtClean="0"/>
              <a:t>SPA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Load Balancer</a:t>
            </a:r>
            <a:endParaRPr lang="en-US" altLang="zh-TW" dirty="0"/>
          </a:p>
          <a:p>
            <a:pPr lvl="1"/>
            <a:r>
              <a:rPr lang="en-US" altLang="zh-TW" dirty="0" smtClean="0"/>
              <a:t>Consider Link utilization &amp; Perform load balance </a:t>
            </a:r>
          </a:p>
          <a:p>
            <a:pPr lvl="1"/>
            <a:r>
              <a:rPr lang="en-US" altLang="zh-TW" dirty="0" smtClean="0"/>
              <a:t>Avoid congestion </a:t>
            </a:r>
          </a:p>
          <a:p>
            <a:pPr lvl="1"/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6457950" y="212881"/>
            <a:ext cx="2561125" cy="2172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 Controller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642581" y="1591047"/>
            <a:ext cx="2193844" cy="64633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Traffic 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Assigner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2580" y="669835"/>
            <a:ext cx="2193845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Traffic Assigner</a:t>
            </a:r>
          </a:p>
        </p:txBody>
      </p:sp>
      <p:cxnSp>
        <p:nvCxnSpPr>
          <p:cNvPr id="8" name="直線單箭頭接點 7"/>
          <p:cNvCxnSpPr>
            <a:stCxn id="6" idx="0"/>
            <a:endCxn id="7" idx="2"/>
          </p:cNvCxnSpPr>
          <p:nvPr/>
        </p:nvCxnSpPr>
        <p:spPr>
          <a:xfrm flipV="1">
            <a:off x="7739503" y="1254610"/>
            <a:ext cx="0" cy="33643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734323" y="1259395"/>
            <a:ext cx="1156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Status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78331" y="2505050"/>
            <a:ext cx="2540744" cy="37101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Proactive Switch Module</a:t>
            </a:r>
            <a:endParaRPr lang="zh-TW" altLang="en-US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Decoupled Flow Tables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Tunnel table (Lower Table)</a:t>
            </a:r>
          </a:p>
          <a:p>
            <a:pPr lvl="1"/>
            <a:r>
              <a:rPr lang="en-US" altLang="zh-TW" dirty="0" smtClean="0"/>
              <a:t>Store pre-built tunnels information (label info.)</a:t>
            </a:r>
          </a:p>
          <a:p>
            <a:r>
              <a:rPr lang="en-US" altLang="zh-TW" dirty="0" smtClean="0"/>
              <a:t>Path table (Upper Table)</a:t>
            </a:r>
          </a:p>
          <a:p>
            <a:pPr lvl="1"/>
            <a:r>
              <a:rPr lang="en-US" altLang="zh-TW" dirty="0" smtClean="0"/>
              <a:t>Store the </a:t>
            </a:r>
            <a:r>
              <a:rPr lang="en-US" altLang="zh-TW" dirty="0"/>
              <a:t>bindings between labels (tunnels) and the traffic </a:t>
            </a:r>
            <a:r>
              <a:rPr lang="en-US" altLang="zh-TW" dirty="0" smtClean="0"/>
              <a:t>flows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54" y="4079808"/>
            <a:ext cx="6518039" cy="27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24</a:t>
            </a:fld>
            <a:endParaRPr lang="en-US"/>
          </a:p>
        </p:txBody>
      </p:sp>
      <p:pic>
        <p:nvPicPr>
          <p:cNvPr id="87" name="圖片 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" y="1320019"/>
            <a:ext cx="8686799" cy="503633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900122" y="513805"/>
            <a:ext cx="332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Packet Forwarding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846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Routing </a:t>
            </a:r>
            <a:r>
              <a:rPr lang="en-US" altLang="zh-TW" dirty="0" smtClean="0"/>
              <a:t>Mechanism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325466" y="1419646"/>
            <a:ext cx="6642880" cy="5243818"/>
            <a:chOff x="1246335" y="927277"/>
            <a:chExt cx="6642880" cy="5243818"/>
          </a:xfrm>
        </p:grpSpPr>
        <p:sp>
          <p:nvSpPr>
            <p:cNvPr id="62" name="橢圓 61"/>
            <p:cNvSpPr/>
            <p:nvPr/>
          </p:nvSpPr>
          <p:spPr>
            <a:xfrm>
              <a:off x="1246335" y="5270922"/>
              <a:ext cx="6625444" cy="9001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348263" y="927278"/>
              <a:ext cx="2162818" cy="2284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Constructor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5274619" y="927277"/>
              <a:ext cx="2561125" cy="2284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Admission Controller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353543" y="4014478"/>
              <a:ext cx="6265826" cy="6805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Proactive Switch Module</a:t>
              </a:r>
              <a:endParaRPr lang="zh-TW" alt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14560" y="4758499"/>
              <a:ext cx="3188043" cy="3420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向下箭號 6"/>
            <p:cNvSpPr/>
            <p:nvPr/>
          </p:nvSpPr>
          <p:spPr>
            <a:xfrm>
              <a:off x="4206421" y="5096313"/>
              <a:ext cx="560070" cy="445593"/>
            </a:xfrm>
            <a:prstGeom prst="downArrow">
              <a:avLst/>
            </a:prstGeom>
            <a:solidFill>
              <a:srgbClr val="22222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545807" y="2312776"/>
              <a:ext cx="1767729" cy="707886"/>
            </a:xfrm>
            <a:prstGeom prst="rect">
              <a:avLst/>
            </a:prstGeom>
            <a:solidFill>
              <a:schemeClr val="accent4"/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Static Tunnel Finder</a:t>
              </a:r>
              <a:endParaRPr lang="zh-TW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535019" y="1387591"/>
              <a:ext cx="1762599" cy="584775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Tunnel Finder</a:t>
              </a:r>
              <a:endParaRPr lang="zh-TW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711100" y="2305444"/>
              <a:ext cx="1679785" cy="546945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77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Static Traffic Assigner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459249" y="1384232"/>
              <a:ext cx="2193845" cy="5847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Traffic Assigner</a:t>
              </a:r>
            </a:p>
          </p:txBody>
        </p:sp>
        <p:cxnSp>
          <p:nvCxnSpPr>
            <p:cNvPr id="18" name="肘形接點 17"/>
            <p:cNvCxnSpPr>
              <a:endCxn id="6" idx="1"/>
            </p:cNvCxnSpPr>
            <p:nvPr/>
          </p:nvCxnSpPr>
          <p:spPr>
            <a:xfrm rot="16200000" flipH="1">
              <a:off x="1916402" y="3931356"/>
              <a:ext cx="1717270" cy="27904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2129192" y="3546549"/>
              <a:ext cx="1103444" cy="2911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9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Table</a:t>
              </a:r>
            </a:p>
          </p:txBody>
        </p:sp>
        <p:cxnSp>
          <p:nvCxnSpPr>
            <p:cNvPr id="48" name="直線單箭頭接點 47"/>
            <p:cNvCxnSpPr>
              <a:stCxn id="11" idx="0"/>
              <a:endCxn id="15" idx="2"/>
            </p:cNvCxnSpPr>
            <p:nvPr/>
          </p:nvCxnSpPr>
          <p:spPr>
            <a:xfrm flipV="1">
              <a:off x="6550993" y="1969007"/>
              <a:ext cx="5179" cy="336437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文字方塊 51"/>
            <p:cNvSpPr txBox="1"/>
            <p:nvPr/>
          </p:nvSpPr>
          <p:spPr>
            <a:xfrm>
              <a:off x="6550992" y="1973792"/>
              <a:ext cx="11561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Status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1715898" y="3212245"/>
              <a:ext cx="0" cy="802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1322342" y="3553653"/>
              <a:ext cx="7734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Topology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直線單箭頭接點 48"/>
            <p:cNvCxnSpPr/>
            <p:nvPr/>
          </p:nvCxnSpPr>
          <p:spPr>
            <a:xfrm flipV="1">
              <a:off x="7255732" y="3212245"/>
              <a:ext cx="0" cy="802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肘形接點 52"/>
            <p:cNvCxnSpPr>
              <a:endCxn id="6" idx="3"/>
            </p:cNvCxnSpPr>
            <p:nvPr/>
          </p:nvCxnSpPr>
          <p:spPr>
            <a:xfrm rot="5400000">
              <a:off x="5347578" y="3967271"/>
              <a:ext cx="1717268" cy="20721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5741419" y="3549019"/>
              <a:ext cx="1098314" cy="2911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9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Table</a:t>
              </a:r>
            </a:p>
          </p:txBody>
        </p:sp>
        <p:cxnSp>
          <p:nvCxnSpPr>
            <p:cNvPr id="61" name="肘形接點 60"/>
            <p:cNvCxnSpPr>
              <a:endCxn id="10" idx="3"/>
            </p:cNvCxnSpPr>
            <p:nvPr/>
          </p:nvCxnSpPr>
          <p:spPr>
            <a:xfrm rot="16200000" flipV="1">
              <a:off x="2669562" y="2304425"/>
              <a:ext cx="2330759" cy="107464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字方塊 56"/>
            <p:cNvSpPr txBox="1"/>
            <p:nvPr/>
          </p:nvSpPr>
          <p:spPr>
            <a:xfrm>
              <a:off x="3705861" y="3570961"/>
              <a:ext cx="13548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Unexpected events</a:t>
              </a:r>
            </a:p>
          </p:txBody>
        </p:sp>
        <p:cxnSp>
          <p:nvCxnSpPr>
            <p:cNvPr id="29" name="直線單箭頭接點 47"/>
            <p:cNvCxnSpPr/>
            <p:nvPr/>
          </p:nvCxnSpPr>
          <p:spPr>
            <a:xfrm flipH="1" flipV="1">
              <a:off x="2435076" y="1948133"/>
              <a:ext cx="1" cy="34283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文字方塊 51"/>
            <p:cNvSpPr txBox="1"/>
            <p:nvPr/>
          </p:nvSpPr>
          <p:spPr>
            <a:xfrm>
              <a:off x="2431676" y="1960522"/>
              <a:ext cx="11243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Table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747684" y="3561078"/>
              <a:ext cx="11415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Request</a:t>
              </a:r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3511080" y="1213263"/>
              <a:ext cx="17485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3883669" y="1078315"/>
              <a:ext cx="99450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Table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線單箭頭接點 41"/>
            <p:cNvCxnSpPr>
              <a:endCxn id="15" idx="1"/>
            </p:cNvCxnSpPr>
            <p:nvPr/>
          </p:nvCxnSpPr>
          <p:spPr>
            <a:xfrm>
              <a:off x="4372264" y="1676620"/>
              <a:ext cx="108698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42" y="5580282"/>
              <a:ext cx="800283" cy="450159"/>
            </a:xfrm>
            <a:prstGeom prst="rect">
              <a:avLst/>
            </a:prstGeom>
          </p:spPr>
        </p:pic>
        <p:pic>
          <p:nvPicPr>
            <p:cNvPr id="54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39" y="5253934"/>
              <a:ext cx="800283" cy="450159"/>
            </a:xfrm>
            <a:prstGeom prst="rect">
              <a:avLst/>
            </a:prstGeom>
          </p:spPr>
        </p:pic>
        <p:pic>
          <p:nvPicPr>
            <p:cNvPr id="55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846" y="5673865"/>
              <a:ext cx="800283" cy="450159"/>
            </a:xfrm>
            <a:prstGeom prst="rect">
              <a:avLst/>
            </a:prstGeom>
          </p:spPr>
        </p:pic>
        <p:pic>
          <p:nvPicPr>
            <p:cNvPr id="56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891" y="5264525"/>
              <a:ext cx="800283" cy="450159"/>
            </a:xfrm>
            <a:prstGeom prst="rect">
              <a:avLst/>
            </a:prstGeom>
          </p:spPr>
        </p:pic>
        <p:pic>
          <p:nvPicPr>
            <p:cNvPr id="59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243" y="5332880"/>
              <a:ext cx="800283" cy="450159"/>
            </a:xfrm>
            <a:prstGeom prst="rect">
              <a:avLst/>
            </a:prstGeom>
          </p:spPr>
        </p:pic>
        <p:sp>
          <p:nvSpPr>
            <p:cNvPr id="45" name="文字方塊 44"/>
            <p:cNvSpPr txBox="1"/>
            <p:nvPr/>
          </p:nvSpPr>
          <p:spPr>
            <a:xfrm>
              <a:off x="4479533" y="5735450"/>
              <a:ext cx="2268570" cy="348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MPLS-enabled Network</a:t>
              </a:r>
              <a:endParaRPr lang="zh-TW" altLang="en-US" sz="1662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3168570" y="4749157"/>
              <a:ext cx="2691763" cy="348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6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Flow Command Dispatcher</a:t>
              </a:r>
              <a:endParaRPr lang="zh-TW" altLang="en-US" sz="1662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2208323" y="317249"/>
            <a:ext cx="5048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Controller Components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96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20674"/>
            <a:ext cx="7886700" cy="1325563"/>
          </a:xfrm>
        </p:spPr>
        <p:txBody>
          <a:bodyPr/>
          <a:lstStyle/>
          <a:p>
            <a:r>
              <a:rPr lang="en-US" dirty="0" smtClean="0"/>
              <a:t>Tunnel Table Problem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Goal: to </a:t>
                </a:r>
                <a:r>
                  <a:rPr lang="en-US" dirty="0"/>
                  <a:t>f</a:t>
                </a:r>
                <a:r>
                  <a:rPr lang="en-US" dirty="0" smtClean="0"/>
                  <a:t>ind mutually </a:t>
                </a:r>
                <a:r>
                  <a:rPr lang="en-US" dirty="0"/>
                  <a:t>disjoint tunnels between each switch </a:t>
                </a:r>
                <a:r>
                  <a:rPr lang="en-US" dirty="0" smtClean="0"/>
                  <a:t>pairs</a:t>
                </a:r>
              </a:p>
              <a:p>
                <a:pPr lvl="1"/>
                <a:r>
                  <a:rPr lang="en-US" dirty="0" smtClean="0"/>
                  <a:t>Maximize </a:t>
                </a:r>
                <a:r>
                  <a:rPr lang="en-US" dirty="0"/>
                  <a:t>the available bandwidth among each switch </a:t>
                </a:r>
                <a:r>
                  <a:rPr lang="en-US" dirty="0" smtClean="0"/>
                  <a:t>pairs</a:t>
                </a:r>
              </a:p>
              <a:p>
                <a:pPr lvl="1"/>
                <a:r>
                  <a:rPr lang="en-US" altLang="zh-TW" dirty="0" smtClean="0"/>
                  <a:t>Reliable </a:t>
                </a:r>
                <a:r>
                  <a:rPr lang="en-US" altLang="zh-TW" dirty="0"/>
                  <a:t>and Flexible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Constraint: </a:t>
                </a:r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𝑠𝑡𝑟𝑒𝑡𝑐h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𝑓𝑎𝑐𝑜𝑡𝑟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𝑠h𝑜𝑟𝑡𝑒𝑠𝑡</m:t>
                        </m:r>
                        <m:r>
                          <a:rPr lang="en-US" altLang="zh-TW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𝑝𝑎𝑡h</m:t>
                        </m:r>
                        <m:r>
                          <a:rPr lang="en-US" altLang="zh-TW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h𝑜𝑝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𝑠𝑡𝑟𝑒𝑡𝑐h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𝑓𝑎𝑐𝑜𝑡𝑟</m:t>
                    </m:r>
                  </m:oMath>
                </a14:m>
                <a:r>
                  <a:rPr lang="en-US" dirty="0" smtClean="0"/>
                  <a:t> *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𝑠h𝑜𝑟𝑡𝑒𝑠𝑡</m:t>
                    </m:r>
                    <m:r>
                      <a:rPr lang="en-US" altLang="zh-TW" i="1">
                        <a:latin typeface="Cambria Math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𝑝𝑎𝑡h</m:t>
                    </m:r>
                    <m:r>
                      <a:rPr lang="en-US" altLang="zh-TW" i="1">
                        <a:latin typeface="Cambria Math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h𝑜𝑝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 b="-35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直線圖說文字 2 4"/>
          <p:cNvSpPr/>
          <p:nvPr/>
        </p:nvSpPr>
        <p:spPr>
          <a:xfrm>
            <a:off x="5795798" y="4566926"/>
            <a:ext cx="2213085" cy="267833"/>
          </a:xfrm>
          <a:prstGeom prst="borderCallout2">
            <a:avLst>
              <a:gd name="adj1" fmla="val 55985"/>
              <a:gd name="adj2" fmla="val 388"/>
              <a:gd name="adj3" fmla="val 55985"/>
              <a:gd name="adj4" fmla="val -10706"/>
              <a:gd name="adj5" fmla="val 157117"/>
              <a:gd name="adj6" fmla="val -2344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tunnels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1" y="2249827"/>
            <a:ext cx="8085249" cy="30583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Path Table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直線圖說文字 2 8"/>
          <p:cNvSpPr/>
          <p:nvPr/>
        </p:nvSpPr>
        <p:spPr>
          <a:xfrm>
            <a:off x="4472725" y="2584718"/>
            <a:ext cx="2983788" cy="451638"/>
          </a:xfrm>
          <a:prstGeom prst="borderCallout2">
            <a:avLst>
              <a:gd name="adj1" fmla="val 18750"/>
              <a:gd name="adj2" fmla="val -606"/>
              <a:gd name="adj3" fmla="val 51330"/>
              <a:gd name="adj4" fmla="val -8470"/>
              <a:gd name="adj5" fmla="val 123566"/>
              <a:gd name="adj6" fmla="val -2981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is less than or equal to the minimum link share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直線圖說文字 2 9"/>
          <p:cNvSpPr/>
          <p:nvPr/>
        </p:nvSpPr>
        <p:spPr>
          <a:xfrm>
            <a:off x="4912929" y="4268185"/>
            <a:ext cx="4231071" cy="320105"/>
          </a:xfrm>
          <a:prstGeom prst="borderCallout2">
            <a:avLst>
              <a:gd name="adj1" fmla="val 55985"/>
              <a:gd name="adj2" fmla="val 388"/>
              <a:gd name="adj3" fmla="val 55985"/>
              <a:gd name="adj4" fmla="val -10706"/>
              <a:gd name="adj5" fmla="val -19473"/>
              <a:gd name="adj6" fmla="val -2961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capacity among all the links 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直線圖說文字 2 10"/>
          <p:cNvSpPr/>
          <p:nvPr/>
        </p:nvSpPr>
        <p:spPr>
          <a:xfrm>
            <a:off x="4920892" y="5021357"/>
            <a:ext cx="4231071" cy="371397"/>
          </a:xfrm>
          <a:prstGeom prst="borderCallout2">
            <a:avLst>
              <a:gd name="adj1" fmla="val 55985"/>
              <a:gd name="adj2" fmla="val 388"/>
              <a:gd name="adj3" fmla="val 55985"/>
              <a:gd name="adj4" fmla="val -10706"/>
              <a:gd name="adj5" fmla="val -19473"/>
              <a:gd name="adj6" fmla="val -2961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selected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tunnel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never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exceed k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342518" y="443531"/>
            <a:ext cx="1229678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</a:p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Tunnel</a:t>
            </a:r>
          </a:p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Finder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單箭頭接點 4"/>
          <p:cNvCxnSpPr>
            <a:endCxn id="12" idx="1"/>
          </p:cNvCxnSpPr>
          <p:nvPr/>
        </p:nvCxnSpPr>
        <p:spPr>
          <a:xfrm>
            <a:off x="5729601" y="905196"/>
            <a:ext cx="6129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2" idx="3"/>
          </p:cNvCxnSpPr>
          <p:nvPr/>
        </p:nvCxnSpPr>
        <p:spPr>
          <a:xfrm>
            <a:off x="7572196" y="905196"/>
            <a:ext cx="5852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4680726" y="548559"/>
            <a:ext cx="106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Topology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163911" y="539071"/>
            <a:ext cx="920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of</a:t>
            </a:r>
          </a:p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Tunnels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直線圖說文字 2 20"/>
          <p:cNvSpPr/>
          <p:nvPr/>
        </p:nvSpPr>
        <p:spPr>
          <a:xfrm>
            <a:off x="2660222" y="1942109"/>
            <a:ext cx="3086758" cy="367862"/>
          </a:xfrm>
          <a:prstGeom prst="borderCallout2">
            <a:avLst>
              <a:gd name="adj1" fmla="val 18750"/>
              <a:gd name="adj2" fmla="val -606"/>
              <a:gd name="adj3" fmla="val 18750"/>
              <a:gd name="adj4" fmla="val -8470"/>
              <a:gd name="adj5" fmla="val 112875"/>
              <a:gd name="adj6" fmla="val -1662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rgbClr val="FF0000"/>
                </a:solidFill>
              </a:rPr>
              <a:t>Maximize bandwidth of each paths</a:t>
            </a:r>
          </a:p>
        </p:txBody>
      </p:sp>
    </p:spTree>
    <p:extLst>
      <p:ext uri="{BB962C8B-B14F-4D97-AF65-F5344CB8AC3E}">
        <p14:creationId xmlns:p14="http://schemas.microsoft.com/office/powerpoint/2010/main" val="2206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7597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Heuristic Algorithm for Tunnels finding 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61948"/>
            <a:ext cx="4981317" cy="5530055"/>
          </a:xfrm>
          <a:prstGeom prst="rect">
            <a:avLst/>
          </a:prstGeom>
          <a:ln>
            <a:noFill/>
          </a:ln>
        </p:spPr>
      </p:pic>
      <p:sp>
        <p:nvSpPr>
          <p:cNvPr id="6" name="左中括弧 5"/>
          <p:cNvSpPr/>
          <p:nvPr/>
        </p:nvSpPr>
        <p:spPr>
          <a:xfrm flipH="1">
            <a:off x="5313405" y="2792628"/>
            <a:ext cx="156521" cy="939115"/>
          </a:xfrm>
          <a:prstGeom prst="lef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中括弧 6"/>
          <p:cNvSpPr/>
          <p:nvPr/>
        </p:nvSpPr>
        <p:spPr>
          <a:xfrm flipH="1">
            <a:off x="5313405" y="4553051"/>
            <a:ext cx="156520" cy="834498"/>
          </a:xfrm>
          <a:prstGeom prst="lef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中括弧 7"/>
          <p:cNvSpPr/>
          <p:nvPr/>
        </p:nvSpPr>
        <p:spPr>
          <a:xfrm flipH="1">
            <a:off x="5313405" y="5574389"/>
            <a:ext cx="156519" cy="611404"/>
          </a:xfrm>
          <a:prstGeom prst="lef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566509" y="3867407"/>
            <a:ext cx="255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Update Adjacency Matrix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左中括弧 11"/>
          <p:cNvSpPr/>
          <p:nvPr/>
        </p:nvSpPr>
        <p:spPr>
          <a:xfrm flipH="1">
            <a:off x="5313405" y="3845013"/>
            <a:ext cx="156520" cy="414120"/>
          </a:xfrm>
          <a:prstGeom prst="lef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566509" y="3074023"/>
            <a:ext cx="1920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Check Intersection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609967" y="4830226"/>
            <a:ext cx="287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Move start indicator forward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609967" y="5731377"/>
            <a:ext cx="297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Move end indicator backward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6651955" y="1364066"/>
            <a:ext cx="470072" cy="4700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147647" y="2022676"/>
            <a:ext cx="470072" cy="4700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7583652" y="1364066"/>
            <a:ext cx="470072" cy="4700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 rot="1254634">
            <a:off x="8450291" y="1879705"/>
            <a:ext cx="470072" cy="4700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 rot="20536805">
            <a:off x="6014981" y="1879705"/>
            <a:ext cx="470072" cy="4700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接點 23"/>
          <p:cNvCxnSpPr>
            <a:stCxn id="23" idx="6"/>
            <a:endCxn id="17" idx="3"/>
          </p:cNvCxnSpPr>
          <p:nvPr/>
        </p:nvCxnSpPr>
        <p:spPr>
          <a:xfrm flipV="1">
            <a:off x="6473902" y="1765298"/>
            <a:ext cx="246893" cy="27790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23" idx="6"/>
            <a:endCxn id="19" idx="2"/>
          </p:cNvCxnSpPr>
          <p:nvPr/>
        </p:nvCxnSpPr>
        <p:spPr>
          <a:xfrm>
            <a:off x="6473902" y="2043204"/>
            <a:ext cx="673745" cy="2145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17" idx="6"/>
            <a:endCxn id="20" idx="2"/>
          </p:cNvCxnSpPr>
          <p:nvPr/>
        </p:nvCxnSpPr>
        <p:spPr>
          <a:xfrm>
            <a:off x="7122027" y="1599102"/>
            <a:ext cx="4616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22" idx="2"/>
            <a:endCxn id="20" idx="6"/>
          </p:cNvCxnSpPr>
          <p:nvPr/>
        </p:nvCxnSpPr>
        <p:spPr>
          <a:xfrm flipH="1" flipV="1">
            <a:off x="8053724" y="1599102"/>
            <a:ext cx="412047" cy="43175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22" idx="2"/>
            <a:endCxn id="19" idx="6"/>
          </p:cNvCxnSpPr>
          <p:nvPr/>
        </p:nvCxnSpPr>
        <p:spPr>
          <a:xfrm flipH="1">
            <a:off x="7617719" y="2030854"/>
            <a:ext cx="848052" cy="2268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橢圓 50"/>
          <p:cNvSpPr/>
          <p:nvPr/>
        </p:nvSpPr>
        <p:spPr>
          <a:xfrm rot="20536805">
            <a:off x="6023912" y="1877809"/>
            <a:ext cx="470072" cy="470072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 rot="20536805">
            <a:off x="8450291" y="1888270"/>
            <a:ext cx="470072" cy="47007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 rot="20536805">
            <a:off x="6667434" y="1372258"/>
            <a:ext cx="470072" cy="470072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 rot="20536805">
            <a:off x="7147647" y="2039199"/>
            <a:ext cx="470072" cy="470072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 rot="20536805">
            <a:off x="7591110" y="1377562"/>
            <a:ext cx="470072" cy="47007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6" name="直線接點 55"/>
          <p:cNvCxnSpPr>
            <a:stCxn id="19" idx="2"/>
            <a:endCxn id="53" idx="4"/>
          </p:cNvCxnSpPr>
          <p:nvPr/>
        </p:nvCxnSpPr>
        <p:spPr>
          <a:xfrm flipH="1" flipV="1">
            <a:off x="6974007" y="1831179"/>
            <a:ext cx="173640" cy="42653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stCxn id="20" idx="4"/>
            <a:endCxn id="19" idx="6"/>
          </p:cNvCxnSpPr>
          <p:nvPr/>
        </p:nvCxnSpPr>
        <p:spPr>
          <a:xfrm flipH="1">
            <a:off x="7617719" y="1834138"/>
            <a:ext cx="200969" cy="4235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圓形圖 61"/>
          <p:cNvSpPr/>
          <p:nvPr/>
        </p:nvSpPr>
        <p:spPr>
          <a:xfrm rot="16200000">
            <a:off x="7155668" y="2039199"/>
            <a:ext cx="470072" cy="470072"/>
          </a:xfrm>
          <a:prstGeom prst="pie">
            <a:avLst>
              <a:gd name="adj1" fmla="val 0"/>
              <a:gd name="adj2" fmla="val 106671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7" name="圓形圖 66"/>
          <p:cNvSpPr/>
          <p:nvPr/>
        </p:nvSpPr>
        <p:spPr>
          <a:xfrm rot="5400000">
            <a:off x="7596872" y="1375064"/>
            <a:ext cx="470072" cy="470072"/>
          </a:xfrm>
          <a:prstGeom prst="pie">
            <a:avLst>
              <a:gd name="adj1" fmla="val 0"/>
              <a:gd name="adj2" fmla="val 1066718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26" name="文字方塊 1025"/>
          <p:cNvSpPr txBox="1"/>
          <p:nvPr/>
        </p:nvSpPr>
        <p:spPr>
          <a:xfrm>
            <a:off x="2406871" y="6394627"/>
            <a:ext cx="599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altLang="zh-TW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Torrieri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“Algorithms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finding an optimal set of short disjoint paths in a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network”.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Communications, 1992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62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325466" y="1419646"/>
            <a:ext cx="6642880" cy="5243818"/>
            <a:chOff x="1246335" y="927277"/>
            <a:chExt cx="6642880" cy="5243818"/>
          </a:xfrm>
        </p:grpSpPr>
        <p:sp>
          <p:nvSpPr>
            <p:cNvPr id="62" name="橢圓 61"/>
            <p:cNvSpPr/>
            <p:nvPr/>
          </p:nvSpPr>
          <p:spPr>
            <a:xfrm>
              <a:off x="1246335" y="5270922"/>
              <a:ext cx="6625444" cy="9001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348263" y="927278"/>
              <a:ext cx="2162818" cy="2284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Constructor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5274619" y="927277"/>
              <a:ext cx="2561125" cy="2284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Admission Controller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353543" y="4014478"/>
              <a:ext cx="6265826" cy="6805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Proactive Switch Module</a:t>
              </a:r>
              <a:endParaRPr lang="zh-TW" alt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14560" y="4758499"/>
              <a:ext cx="3188043" cy="3420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向下箭號 6"/>
            <p:cNvSpPr/>
            <p:nvPr/>
          </p:nvSpPr>
          <p:spPr>
            <a:xfrm>
              <a:off x="4206421" y="5096313"/>
              <a:ext cx="560070" cy="445593"/>
            </a:xfrm>
            <a:prstGeom prst="downArrow">
              <a:avLst/>
            </a:prstGeom>
            <a:solidFill>
              <a:srgbClr val="22222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545807" y="2312776"/>
              <a:ext cx="1767729" cy="584775"/>
            </a:xfrm>
            <a:prstGeom prst="rect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Static Tunnel Finder</a:t>
              </a:r>
              <a:endParaRPr lang="zh-TW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535019" y="1387591"/>
              <a:ext cx="1762599" cy="584775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Tunnel Finder</a:t>
              </a:r>
              <a:endParaRPr lang="zh-TW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711100" y="2305444"/>
              <a:ext cx="1679785" cy="707886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Static Traffic Assigner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459249" y="1384232"/>
              <a:ext cx="2193845" cy="5847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Traffic Assigner</a:t>
              </a:r>
            </a:p>
          </p:txBody>
        </p:sp>
        <p:cxnSp>
          <p:nvCxnSpPr>
            <p:cNvPr id="18" name="肘形接點 17"/>
            <p:cNvCxnSpPr>
              <a:endCxn id="6" idx="1"/>
            </p:cNvCxnSpPr>
            <p:nvPr/>
          </p:nvCxnSpPr>
          <p:spPr>
            <a:xfrm rot="16200000" flipH="1">
              <a:off x="1916402" y="3931356"/>
              <a:ext cx="1717270" cy="27904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2129192" y="3546549"/>
              <a:ext cx="1103444" cy="2911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9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Table</a:t>
              </a:r>
            </a:p>
          </p:txBody>
        </p:sp>
        <p:cxnSp>
          <p:nvCxnSpPr>
            <p:cNvPr id="48" name="直線單箭頭接點 47"/>
            <p:cNvCxnSpPr>
              <a:stCxn id="11" idx="0"/>
              <a:endCxn id="15" idx="2"/>
            </p:cNvCxnSpPr>
            <p:nvPr/>
          </p:nvCxnSpPr>
          <p:spPr>
            <a:xfrm flipV="1">
              <a:off x="6550993" y="1969007"/>
              <a:ext cx="5179" cy="336437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文字方塊 51"/>
            <p:cNvSpPr txBox="1"/>
            <p:nvPr/>
          </p:nvSpPr>
          <p:spPr>
            <a:xfrm>
              <a:off x="6550992" y="1973792"/>
              <a:ext cx="11561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Status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1715898" y="3212245"/>
              <a:ext cx="0" cy="802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1322342" y="3553653"/>
              <a:ext cx="7734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Topology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直線單箭頭接點 48"/>
            <p:cNvCxnSpPr/>
            <p:nvPr/>
          </p:nvCxnSpPr>
          <p:spPr>
            <a:xfrm flipV="1">
              <a:off x="7255732" y="3212245"/>
              <a:ext cx="0" cy="802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肘形接點 52"/>
            <p:cNvCxnSpPr>
              <a:endCxn id="6" idx="3"/>
            </p:cNvCxnSpPr>
            <p:nvPr/>
          </p:nvCxnSpPr>
          <p:spPr>
            <a:xfrm rot="5400000">
              <a:off x="5347578" y="3967271"/>
              <a:ext cx="1717268" cy="20721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5741419" y="3549019"/>
              <a:ext cx="1098314" cy="2911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9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Table</a:t>
              </a:r>
            </a:p>
          </p:txBody>
        </p:sp>
        <p:cxnSp>
          <p:nvCxnSpPr>
            <p:cNvPr id="61" name="肘形接點 60"/>
            <p:cNvCxnSpPr>
              <a:endCxn id="10" idx="3"/>
            </p:cNvCxnSpPr>
            <p:nvPr/>
          </p:nvCxnSpPr>
          <p:spPr>
            <a:xfrm rot="16200000" flipV="1">
              <a:off x="2669562" y="2304425"/>
              <a:ext cx="2330759" cy="107464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字方塊 56"/>
            <p:cNvSpPr txBox="1"/>
            <p:nvPr/>
          </p:nvSpPr>
          <p:spPr>
            <a:xfrm>
              <a:off x="3705861" y="3570961"/>
              <a:ext cx="13548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Unexpected events</a:t>
              </a:r>
            </a:p>
          </p:txBody>
        </p:sp>
        <p:cxnSp>
          <p:nvCxnSpPr>
            <p:cNvPr id="29" name="直線單箭頭接點 47"/>
            <p:cNvCxnSpPr/>
            <p:nvPr/>
          </p:nvCxnSpPr>
          <p:spPr>
            <a:xfrm flipH="1" flipV="1">
              <a:off x="2435076" y="1948133"/>
              <a:ext cx="1" cy="34283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文字方塊 51"/>
            <p:cNvSpPr txBox="1"/>
            <p:nvPr/>
          </p:nvSpPr>
          <p:spPr>
            <a:xfrm>
              <a:off x="2431676" y="1960522"/>
              <a:ext cx="11243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Table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747684" y="3561078"/>
              <a:ext cx="11415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Request</a:t>
              </a:r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3511080" y="1213263"/>
              <a:ext cx="17485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3883669" y="1078315"/>
              <a:ext cx="99450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Table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線單箭頭接點 41"/>
            <p:cNvCxnSpPr>
              <a:endCxn id="15" idx="1"/>
            </p:cNvCxnSpPr>
            <p:nvPr/>
          </p:nvCxnSpPr>
          <p:spPr>
            <a:xfrm>
              <a:off x="4372264" y="1676620"/>
              <a:ext cx="108698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42" y="5580282"/>
              <a:ext cx="800283" cy="450159"/>
            </a:xfrm>
            <a:prstGeom prst="rect">
              <a:avLst/>
            </a:prstGeom>
          </p:spPr>
        </p:pic>
        <p:pic>
          <p:nvPicPr>
            <p:cNvPr id="54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39" y="5253934"/>
              <a:ext cx="800283" cy="450159"/>
            </a:xfrm>
            <a:prstGeom prst="rect">
              <a:avLst/>
            </a:prstGeom>
          </p:spPr>
        </p:pic>
        <p:pic>
          <p:nvPicPr>
            <p:cNvPr id="55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846" y="5673865"/>
              <a:ext cx="800283" cy="450159"/>
            </a:xfrm>
            <a:prstGeom prst="rect">
              <a:avLst/>
            </a:prstGeom>
          </p:spPr>
        </p:pic>
        <p:pic>
          <p:nvPicPr>
            <p:cNvPr id="56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891" y="5264525"/>
              <a:ext cx="800283" cy="450159"/>
            </a:xfrm>
            <a:prstGeom prst="rect">
              <a:avLst/>
            </a:prstGeom>
          </p:spPr>
        </p:pic>
        <p:pic>
          <p:nvPicPr>
            <p:cNvPr id="59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243" y="5332880"/>
              <a:ext cx="800283" cy="450159"/>
            </a:xfrm>
            <a:prstGeom prst="rect">
              <a:avLst/>
            </a:prstGeom>
          </p:spPr>
        </p:pic>
        <p:sp>
          <p:nvSpPr>
            <p:cNvPr id="45" name="文字方塊 44"/>
            <p:cNvSpPr txBox="1"/>
            <p:nvPr/>
          </p:nvSpPr>
          <p:spPr>
            <a:xfrm>
              <a:off x="4479533" y="5735450"/>
              <a:ext cx="2268570" cy="348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MPLS-enabled Network</a:t>
              </a:r>
              <a:endParaRPr lang="zh-TW" altLang="en-US" sz="1662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3168570" y="4749157"/>
              <a:ext cx="2691763" cy="348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6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Flow Command Dispatcher</a:t>
              </a:r>
              <a:endParaRPr lang="zh-TW" altLang="en-US" sz="1662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2208323" y="317249"/>
            <a:ext cx="5048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Controller Components</a:t>
            </a:r>
            <a:endParaRPr lang="en-US" sz="4000" dirty="0"/>
          </a:p>
        </p:txBody>
      </p:sp>
      <p:sp>
        <p:nvSpPr>
          <p:cNvPr id="12" name="矩形 11"/>
          <p:cNvSpPr/>
          <p:nvPr/>
        </p:nvSpPr>
        <p:spPr>
          <a:xfrm>
            <a:off x="0" y="5192415"/>
            <a:ext cx="2831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Main Control Logic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 err="1"/>
              <a:t>OpenFlow</a:t>
            </a:r>
            <a:r>
              <a:rPr lang="en-US" altLang="zh-TW" dirty="0"/>
              <a:t> Events Handlers)</a:t>
            </a:r>
          </a:p>
        </p:txBody>
      </p:sp>
    </p:spTree>
    <p:extLst>
      <p:ext uri="{BB962C8B-B14F-4D97-AF65-F5344CB8AC3E}">
        <p14:creationId xmlns:p14="http://schemas.microsoft.com/office/powerpoint/2010/main" val="20665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Path Assigner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zh-TW" dirty="0" smtClean="0"/>
              </a:p>
              <a:p>
                <a:r>
                  <a:rPr lang="en-US" altLang="zh-TW" dirty="0" smtClean="0"/>
                  <a:t>Goal: Minimize the links utilization </a:t>
                </a:r>
              </a:p>
              <a:p>
                <a:pPr lvl="1"/>
                <a:r>
                  <a:rPr lang="en-US" altLang="zh-TW" dirty="0" smtClean="0"/>
                  <a:t>Balance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traffic load inside the system</a:t>
                </a:r>
                <a:endParaRPr lang="en-US" altLang="zh-TW" dirty="0"/>
              </a:p>
              <a:p>
                <a:pPr lvl="1"/>
                <a:r>
                  <a:rPr lang="en-US" altLang="zh-TW" dirty="0" smtClean="0"/>
                  <a:t>We assume that all the traffic can be handled by current tunnels (Admission Control</a:t>
                </a:r>
                <a:r>
                  <a:rPr lang="en-US" altLang="zh-TW" dirty="0" smtClean="0"/>
                  <a:t>)</a:t>
                </a:r>
              </a:p>
              <a:p>
                <a:pPr lvl="1"/>
                <a:endParaRPr lang="en-US" altLang="zh-TW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zh-TW" sz="2800" dirty="0"/>
                  <a:t>Find a suitable path for each traffic flows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 , whether tunnel is assigned to traffic flow</a:t>
                </a:r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Load balancer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1" b="407"/>
          <a:stretch/>
        </p:blipFill>
        <p:spPr>
          <a:xfrm>
            <a:off x="483342" y="1701563"/>
            <a:ext cx="8377011" cy="501931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200299" y="565618"/>
            <a:ext cx="1229678" cy="92333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</a:p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</a:p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Assigner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單箭頭接點 11"/>
          <p:cNvCxnSpPr>
            <a:stCxn id="14" idx="3"/>
            <a:endCxn id="11" idx="1"/>
          </p:cNvCxnSpPr>
          <p:nvPr/>
        </p:nvCxnSpPr>
        <p:spPr>
          <a:xfrm>
            <a:off x="5433681" y="814030"/>
            <a:ext cx="766618" cy="213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11" idx="3"/>
          </p:cNvCxnSpPr>
          <p:nvPr/>
        </p:nvCxnSpPr>
        <p:spPr>
          <a:xfrm>
            <a:off x="7429977" y="1027283"/>
            <a:ext cx="5852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513364" y="629364"/>
            <a:ext cx="92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Tunnels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924964" y="66516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</a:p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566745" y="970109"/>
            <a:ext cx="8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</a:p>
        </p:txBody>
      </p:sp>
      <p:cxnSp>
        <p:nvCxnSpPr>
          <p:cNvPr id="17" name="直線單箭頭接點 16"/>
          <p:cNvCxnSpPr>
            <a:stCxn id="16" idx="3"/>
            <a:endCxn id="11" idx="1"/>
          </p:cNvCxnSpPr>
          <p:nvPr/>
        </p:nvCxnSpPr>
        <p:spPr>
          <a:xfrm flipV="1">
            <a:off x="5380301" y="1027283"/>
            <a:ext cx="819998" cy="1274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直線圖說文字 2 22"/>
          <p:cNvSpPr/>
          <p:nvPr/>
        </p:nvSpPr>
        <p:spPr>
          <a:xfrm>
            <a:off x="4973522" y="1656999"/>
            <a:ext cx="3541828" cy="344599"/>
          </a:xfrm>
          <a:prstGeom prst="borderCallout2">
            <a:avLst>
              <a:gd name="adj1" fmla="val 18750"/>
              <a:gd name="adj2" fmla="val -606"/>
              <a:gd name="adj3" fmla="val 18750"/>
              <a:gd name="adj4" fmla="val -8470"/>
              <a:gd name="adj5" fmla="val 130826"/>
              <a:gd name="adj6" fmla="val -2188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 smtClean="0"/>
              <a:t>Minimize the maximal tunnel utilization</a:t>
            </a:r>
            <a:endParaRPr lang="en-US" altLang="zh-TW" sz="1600" dirty="0"/>
          </a:p>
        </p:txBody>
      </p:sp>
      <p:sp>
        <p:nvSpPr>
          <p:cNvPr id="24" name="直線圖說文字 2 23"/>
          <p:cNvSpPr/>
          <p:nvPr/>
        </p:nvSpPr>
        <p:spPr>
          <a:xfrm>
            <a:off x="5200453" y="2276295"/>
            <a:ext cx="3740529" cy="344599"/>
          </a:xfrm>
          <a:prstGeom prst="borderCallout2">
            <a:avLst>
              <a:gd name="adj1" fmla="val 18750"/>
              <a:gd name="adj2" fmla="val -606"/>
              <a:gd name="adj3" fmla="val 18750"/>
              <a:gd name="adj4" fmla="val -8470"/>
              <a:gd name="adj5" fmla="val 103376"/>
              <a:gd name="adj6" fmla="val -1951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 smtClean="0"/>
              <a:t>Traffic flows always reach their destination</a:t>
            </a:r>
            <a:endParaRPr lang="en-US" altLang="zh-TW" sz="1600" dirty="0"/>
          </a:p>
        </p:txBody>
      </p:sp>
      <p:sp>
        <p:nvSpPr>
          <p:cNvPr id="26" name="直線圖說文字 2 25"/>
          <p:cNvSpPr/>
          <p:nvPr/>
        </p:nvSpPr>
        <p:spPr>
          <a:xfrm>
            <a:off x="5291959" y="4580021"/>
            <a:ext cx="3410608" cy="344599"/>
          </a:xfrm>
          <a:prstGeom prst="borderCallout2">
            <a:avLst>
              <a:gd name="adj1" fmla="val 18750"/>
              <a:gd name="adj2" fmla="val -606"/>
              <a:gd name="adj3" fmla="val 18750"/>
              <a:gd name="adj4" fmla="val -8470"/>
              <a:gd name="adj5" fmla="val -27775"/>
              <a:gd name="adj6" fmla="val -2063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 smtClean="0"/>
              <a:t>Traffic flows never leave its destination</a:t>
            </a:r>
            <a:endParaRPr lang="en-US" altLang="zh-TW" sz="1600" dirty="0"/>
          </a:p>
        </p:txBody>
      </p:sp>
      <p:sp>
        <p:nvSpPr>
          <p:cNvPr id="27" name="直線圖說文字 2 26"/>
          <p:cNvSpPr/>
          <p:nvPr/>
        </p:nvSpPr>
        <p:spPr>
          <a:xfrm>
            <a:off x="4674964" y="5253846"/>
            <a:ext cx="4017093" cy="344599"/>
          </a:xfrm>
          <a:prstGeom prst="borderCallout2">
            <a:avLst>
              <a:gd name="adj1" fmla="val 18750"/>
              <a:gd name="adj2" fmla="val -606"/>
              <a:gd name="adj3" fmla="val 18750"/>
              <a:gd name="adj4" fmla="val -8470"/>
              <a:gd name="adj5" fmla="val -27775"/>
              <a:gd name="adj6" fmla="val -2063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 smtClean="0"/>
              <a:t>Traffic </a:t>
            </a:r>
            <a:r>
              <a:rPr lang="en-US" altLang="zh-TW" sz="1600" dirty="0"/>
              <a:t>over a link does not exceed its capacity</a:t>
            </a:r>
          </a:p>
        </p:txBody>
      </p:sp>
      <p:sp>
        <p:nvSpPr>
          <p:cNvPr id="28" name="矩形 27"/>
          <p:cNvSpPr/>
          <p:nvPr/>
        </p:nvSpPr>
        <p:spPr>
          <a:xfrm>
            <a:off x="2827283" y="2001598"/>
            <a:ext cx="409903" cy="363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直線圖說文字 2 17"/>
          <p:cNvSpPr/>
          <p:nvPr/>
        </p:nvSpPr>
        <p:spPr>
          <a:xfrm>
            <a:off x="4698133" y="2957823"/>
            <a:ext cx="4445867" cy="344599"/>
          </a:xfrm>
          <a:prstGeom prst="borderCallout2">
            <a:avLst>
              <a:gd name="adj1" fmla="val 18750"/>
              <a:gd name="adj2" fmla="val -606"/>
              <a:gd name="adj3" fmla="val 18750"/>
              <a:gd name="adj4" fmla="val -8470"/>
              <a:gd name="adj5" fmla="val 103376"/>
              <a:gd name="adj6" fmla="val -1951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 smtClean="0"/>
              <a:t>Traffic flows will not leave from the middle nodes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6674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How to find best utilization? 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9585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</a:rPr>
                  <a:t>Path Finding:</a:t>
                </a:r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endParaRPr lang="en-US" altLang="zh-TW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zh-TW" dirty="0" smtClean="0">
                    <a:latin typeface="Cambria Math" panose="02040503050406030204" pitchFamily="18" charset="0"/>
                  </a:rPr>
                  <a:t>Find a shortest path to carry the traffic (set of tunnels)</a:t>
                </a:r>
              </a:p>
              <a:p>
                <a:pPr lvl="1"/>
                <a:r>
                  <a:rPr lang="en-US" altLang="zh-TW" dirty="0" smtClean="0">
                    <a:latin typeface="Cambria Math" panose="02040503050406030204" pitchFamily="18" charset="0"/>
                  </a:rPr>
                  <a:t>Constrained BFS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, </m:t>
                    </m:r>
                    <m:nary>
                      <m:naryPr>
                        <m:chr m:val="⋁"/>
                        <m:subHide m:val="on"/>
                        <m:supHide m:val="on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m:rPr>
                        <m:nor/>
                      </m:rPr>
                      <a:rPr lang="zh-TW" altLang="en-US" sz="2400"/>
                      <m:t>∈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charset="0"/>
                        </a:rPr>
                        <m:t>0≤</m:t>
                      </m:r>
                      <m:r>
                        <m:rPr>
                          <m:sty m:val="p"/>
                        </m:rPr>
                        <a:rPr lang="en-US" altLang="zh-TW" sz="240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altLang="zh-TW" sz="2400" b="0" i="1" smtClean="0">
                          <a:latin typeface="Cambria Math" charset="0"/>
                        </a:rPr>
                        <m:t>≤1</m:t>
                      </m:r>
                    </m:oMath>
                  </m:oMathPara>
                </a14:m>
                <a:endParaRPr lang="en-US" altLang="zh-TW" sz="2400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zh-TW" dirty="0" smtClean="0"/>
                  <a:t>A flow can only flow through tunnel when: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 smtClean="0"/>
                  <a:t>How to find best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/>
                  <a:t>elgently</a:t>
                </a:r>
                <a:r>
                  <a:rPr lang="en-US" altLang="zh-TW" dirty="0" smtClean="0"/>
                  <a:t>? </a:t>
                </a:r>
              </a:p>
              <a:p>
                <a:pPr lvl="1"/>
                <a:r>
                  <a:rPr lang="en-US" altLang="zh-TW" dirty="0" smtClean="0"/>
                  <a:t>Adopt Binary Search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95851"/>
              </a:xfrm>
              <a:blipFill rotWithShape="0">
                <a:blip r:embed="rId3"/>
                <a:stretch>
                  <a:fillRect l="-1391" t="-2114" r="-20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直線圖說文字 2 4"/>
              <p:cNvSpPr/>
              <p:nvPr/>
            </p:nvSpPr>
            <p:spPr>
              <a:xfrm>
                <a:off x="5359191" y="2675697"/>
                <a:ext cx="3678621" cy="519639"/>
              </a:xfrm>
              <a:prstGeom prst="borderCallout2">
                <a:avLst>
                  <a:gd name="adj1" fmla="val 40999"/>
                  <a:gd name="adj2" fmla="val 251"/>
                  <a:gd name="adj3" fmla="val 47067"/>
                  <a:gd name="adj4" fmla="val -7521"/>
                  <a:gd name="adj5" fmla="val 112622"/>
                  <a:gd name="adj6" fmla="val -11791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TW" dirty="0" smtClean="0"/>
                  <a:t>If the tunnel can accept traffic, and its total utilization doesn’t exceed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5" name="直線圖說文字 2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191" y="2675697"/>
                <a:ext cx="3678621" cy="519639"/>
              </a:xfrm>
              <a:prstGeom prst="borderCallout2">
                <a:avLst>
                  <a:gd name="adj1" fmla="val 40999"/>
                  <a:gd name="adj2" fmla="val 251"/>
                  <a:gd name="adj3" fmla="val 47067"/>
                  <a:gd name="adj4" fmla="val -7521"/>
                  <a:gd name="adj5" fmla="val 112622"/>
                  <a:gd name="adj6" fmla="val -11791"/>
                </a:avLst>
              </a:prstGeom>
              <a:blipFill rotWithShape="0">
                <a:blip r:embed="rId4"/>
                <a:stretch>
                  <a:fillRect t="-14286" b="-14286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9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317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Heuristic Algorithm for </a:t>
            </a:r>
            <a:r>
              <a:rPr lang="en-US" altLang="zh-TW" sz="3600" dirty="0" smtClean="0"/>
              <a:t>Paths </a:t>
            </a:r>
            <a:r>
              <a:rPr lang="en-US" altLang="zh-TW" sz="3600" dirty="0"/>
              <a:t>finding 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99871"/>
            <a:ext cx="6308178" cy="5958129"/>
          </a:xfrm>
          <a:prstGeom prst="rect">
            <a:avLst/>
          </a:prstGeom>
        </p:spPr>
      </p:pic>
      <p:sp>
        <p:nvSpPr>
          <p:cNvPr id="7" name="左中括弧 6"/>
          <p:cNvSpPr/>
          <p:nvPr/>
        </p:nvSpPr>
        <p:spPr>
          <a:xfrm flipH="1">
            <a:off x="4763582" y="2954444"/>
            <a:ext cx="102707" cy="1396839"/>
          </a:xfrm>
          <a:prstGeom prst="lef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888279" y="3402223"/>
            <a:ext cx="313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Assign traffic into system</a:t>
            </a:r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左中括弧 8"/>
          <p:cNvSpPr/>
          <p:nvPr/>
        </p:nvSpPr>
        <p:spPr>
          <a:xfrm flipH="1">
            <a:off x="4806820" y="5142074"/>
            <a:ext cx="102707" cy="1396839"/>
          </a:xfrm>
          <a:prstGeom prst="lef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909527" y="5142074"/>
                <a:ext cx="3887632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Adjust</a:t>
                </a:r>
                <a:r>
                  <a:rPr lang="el-GR" altLang="zh-TW" dirty="0">
                    <a:solidFill>
                      <a:schemeClr val="accent1">
                        <a:lumMod val="50000"/>
                      </a:schemeClr>
                    </a:solidFill>
                    <a:latin typeface="新細明體" panose="02020500000000000000" pitchFamily="18" charset="-120"/>
                  </a:rPr>
                  <a:t>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l-GR" altLang="zh-TW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新細明體" panose="02020500000000000000" pitchFamily="18" charset="-120"/>
                              </a:rPr>
                              <m:t>α</m:t>
                            </m:r>
                            <m:r>
                              <a:rPr lang="en-US" altLang="zh-TW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TW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l-GR" altLang="zh-TW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新細明體" panose="02020500000000000000" pitchFamily="18" charset="-120"/>
                                  </a:rPr>
                                  <m:t>α</m:t>
                                </m:r>
                                <m:r>
                                  <a:rPr lang="en-US" altLang="zh-TW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𝑙𝑜𝑤𝑒𝑟</m:t>
                                </m:r>
                              </m:num>
                              <m:den>
                                <m:r>
                                  <a:rPr lang="en-US" altLang="zh-TW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𝑠𝑢𝑐𝑐𝑒𝑠𝑠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l-GR" altLang="zh-TW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新細明體" panose="02020500000000000000" pitchFamily="18" charset="-120"/>
                              </a:rPr>
                              <m:t>α</m:t>
                            </m:r>
                            <m:r>
                              <a:rPr lang="en-US" altLang="zh-TW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TW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𝑢𝑝𝑝𝑒𝑟</m:t>
                                </m:r>
                                <m:r>
                                  <a:rPr lang="en-US" altLang="zh-TW" i="1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l-GR" altLang="zh-TW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新細明體" panose="02020500000000000000" pitchFamily="18" charset="-120"/>
                                  </a:rPr>
                                  <m:t>α</m:t>
                                </m:r>
                              </m:num>
                              <m:den>
                                <m:r>
                                  <a:rPr lang="en-US" altLang="zh-TW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𝑓𝑎𝑖𝑙𝑒𝑑</m:t>
                            </m:r>
                          </m:e>
                        </m:eqArr>
                      </m:e>
                    </m:d>
                  </m:oMath>
                </a14:m>
                <a:endParaRPr lang="en-US" altLang="zh-TW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527" y="5142074"/>
                <a:ext cx="3887632" cy="1117998"/>
              </a:xfrm>
              <a:prstGeom prst="rect">
                <a:avLst/>
              </a:prstGeom>
              <a:blipFill rotWithShape="0">
                <a:blip r:embed="rId3"/>
                <a:stretch>
                  <a:fillRect l="-12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4909527" y="2152501"/>
            <a:ext cx="313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Binary search</a:t>
            </a:r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左中括弧 11"/>
          <p:cNvSpPr/>
          <p:nvPr/>
        </p:nvSpPr>
        <p:spPr>
          <a:xfrm flipH="1">
            <a:off x="4766947" y="2190051"/>
            <a:ext cx="99342" cy="616212"/>
          </a:xfrm>
          <a:prstGeom prst="lef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8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325466" y="1419646"/>
            <a:ext cx="6642880" cy="5243818"/>
            <a:chOff x="1246335" y="927277"/>
            <a:chExt cx="6642880" cy="5243818"/>
          </a:xfrm>
        </p:grpSpPr>
        <p:sp>
          <p:nvSpPr>
            <p:cNvPr id="62" name="橢圓 61"/>
            <p:cNvSpPr/>
            <p:nvPr/>
          </p:nvSpPr>
          <p:spPr>
            <a:xfrm>
              <a:off x="1246335" y="5270922"/>
              <a:ext cx="6625444" cy="9001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348263" y="927278"/>
              <a:ext cx="2162818" cy="2284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Constructor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5274619" y="927277"/>
              <a:ext cx="2561125" cy="2284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Admission Controller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353543" y="4014478"/>
              <a:ext cx="6265826" cy="6805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Proactive Switch Module</a:t>
              </a:r>
              <a:endParaRPr lang="zh-TW" alt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14560" y="4758499"/>
              <a:ext cx="3188043" cy="3420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向下箭號 6"/>
            <p:cNvSpPr/>
            <p:nvPr/>
          </p:nvSpPr>
          <p:spPr>
            <a:xfrm>
              <a:off x="4206421" y="5096313"/>
              <a:ext cx="560070" cy="445593"/>
            </a:xfrm>
            <a:prstGeom prst="downArrow">
              <a:avLst/>
            </a:prstGeom>
            <a:solidFill>
              <a:srgbClr val="22222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545807" y="2312776"/>
              <a:ext cx="1767729" cy="584775"/>
            </a:xfrm>
            <a:prstGeom prst="rect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Static Tunnel Finder</a:t>
              </a:r>
              <a:endParaRPr lang="zh-TW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535019" y="1387591"/>
              <a:ext cx="1762599" cy="584775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Tunnel Finder</a:t>
              </a:r>
              <a:endParaRPr lang="zh-TW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711100" y="2305444"/>
              <a:ext cx="1679785" cy="546945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77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Static Traffic Assigner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459249" y="1384232"/>
              <a:ext cx="2193845" cy="58477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Traffic Assigner</a:t>
              </a:r>
            </a:p>
          </p:txBody>
        </p:sp>
        <p:cxnSp>
          <p:nvCxnSpPr>
            <p:cNvPr id="18" name="肘形接點 17"/>
            <p:cNvCxnSpPr>
              <a:endCxn id="6" idx="1"/>
            </p:cNvCxnSpPr>
            <p:nvPr/>
          </p:nvCxnSpPr>
          <p:spPr>
            <a:xfrm rot="16200000" flipH="1">
              <a:off x="1916402" y="3931356"/>
              <a:ext cx="1717270" cy="27904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2129192" y="3546549"/>
              <a:ext cx="1103444" cy="2911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9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Table</a:t>
              </a:r>
            </a:p>
          </p:txBody>
        </p:sp>
        <p:cxnSp>
          <p:nvCxnSpPr>
            <p:cNvPr id="48" name="直線單箭頭接點 47"/>
            <p:cNvCxnSpPr>
              <a:stCxn id="11" idx="0"/>
              <a:endCxn id="15" idx="2"/>
            </p:cNvCxnSpPr>
            <p:nvPr/>
          </p:nvCxnSpPr>
          <p:spPr>
            <a:xfrm flipV="1">
              <a:off x="6550993" y="1969007"/>
              <a:ext cx="5179" cy="336437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文字方塊 51"/>
            <p:cNvSpPr txBox="1"/>
            <p:nvPr/>
          </p:nvSpPr>
          <p:spPr>
            <a:xfrm>
              <a:off x="6550992" y="1973792"/>
              <a:ext cx="11561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Status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1715898" y="3212245"/>
              <a:ext cx="0" cy="802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1322342" y="3553653"/>
              <a:ext cx="7734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Topology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直線單箭頭接點 48"/>
            <p:cNvCxnSpPr/>
            <p:nvPr/>
          </p:nvCxnSpPr>
          <p:spPr>
            <a:xfrm flipV="1">
              <a:off x="7255732" y="3212245"/>
              <a:ext cx="0" cy="802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肘形接點 52"/>
            <p:cNvCxnSpPr>
              <a:endCxn id="6" idx="3"/>
            </p:cNvCxnSpPr>
            <p:nvPr/>
          </p:nvCxnSpPr>
          <p:spPr>
            <a:xfrm rot="5400000">
              <a:off x="5347578" y="3967271"/>
              <a:ext cx="1717268" cy="20721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5741419" y="3549019"/>
              <a:ext cx="1098314" cy="2911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9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Table</a:t>
              </a:r>
            </a:p>
          </p:txBody>
        </p:sp>
        <p:cxnSp>
          <p:nvCxnSpPr>
            <p:cNvPr id="61" name="肘形接點 60"/>
            <p:cNvCxnSpPr>
              <a:endCxn id="10" idx="3"/>
            </p:cNvCxnSpPr>
            <p:nvPr/>
          </p:nvCxnSpPr>
          <p:spPr>
            <a:xfrm rot="16200000" flipV="1">
              <a:off x="2669562" y="2304425"/>
              <a:ext cx="2330759" cy="107464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字方塊 56"/>
            <p:cNvSpPr txBox="1"/>
            <p:nvPr/>
          </p:nvSpPr>
          <p:spPr>
            <a:xfrm>
              <a:off x="3705861" y="3570961"/>
              <a:ext cx="13548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Unexpected events</a:t>
              </a:r>
            </a:p>
          </p:txBody>
        </p:sp>
        <p:cxnSp>
          <p:nvCxnSpPr>
            <p:cNvPr id="29" name="直線單箭頭接點 47"/>
            <p:cNvCxnSpPr/>
            <p:nvPr/>
          </p:nvCxnSpPr>
          <p:spPr>
            <a:xfrm flipH="1" flipV="1">
              <a:off x="2435076" y="1948133"/>
              <a:ext cx="1" cy="34283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文字方塊 51"/>
            <p:cNvSpPr txBox="1"/>
            <p:nvPr/>
          </p:nvSpPr>
          <p:spPr>
            <a:xfrm>
              <a:off x="2431676" y="1960522"/>
              <a:ext cx="11243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Table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747684" y="3561078"/>
              <a:ext cx="11415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Request</a:t>
              </a:r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3511080" y="1213263"/>
              <a:ext cx="17485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3883669" y="1078315"/>
              <a:ext cx="99450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Table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線單箭頭接點 41"/>
            <p:cNvCxnSpPr>
              <a:endCxn id="15" idx="1"/>
            </p:cNvCxnSpPr>
            <p:nvPr/>
          </p:nvCxnSpPr>
          <p:spPr>
            <a:xfrm>
              <a:off x="4372264" y="1676620"/>
              <a:ext cx="108698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42" y="5580282"/>
              <a:ext cx="800283" cy="450159"/>
            </a:xfrm>
            <a:prstGeom prst="rect">
              <a:avLst/>
            </a:prstGeom>
          </p:spPr>
        </p:pic>
        <p:pic>
          <p:nvPicPr>
            <p:cNvPr id="54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39" y="5253934"/>
              <a:ext cx="800283" cy="450159"/>
            </a:xfrm>
            <a:prstGeom prst="rect">
              <a:avLst/>
            </a:prstGeom>
          </p:spPr>
        </p:pic>
        <p:pic>
          <p:nvPicPr>
            <p:cNvPr id="55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846" y="5673865"/>
              <a:ext cx="800283" cy="450159"/>
            </a:xfrm>
            <a:prstGeom prst="rect">
              <a:avLst/>
            </a:prstGeom>
          </p:spPr>
        </p:pic>
        <p:pic>
          <p:nvPicPr>
            <p:cNvPr id="56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891" y="5264525"/>
              <a:ext cx="800283" cy="450159"/>
            </a:xfrm>
            <a:prstGeom prst="rect">
              <a:avLst/>
            </a:prstGeom>
          </p:spPr>
        </p:pic>
        <p:pic>
          <p:nvPicPr>
            <p:cNvPr id="59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243" y="5332880"/>
              <a:ext cx="800283" cy="450159"/>
            </a:xfrm>
            <a:prstGeom prst="rect">
              <a:avLst/>
            </a:prstGeom>
          </p:spPr>
        </p:pic>
        <p:sp>
          <p:nvSpPr>
            <p:cNvPr id="45" name="文字方塊 44"/>
            <p:cNvSpPr txBox="1"/>
            <p:nvPr/>
          </p:nvSpPr>
          <p:spPr>
            <a:xfrm>
              <a:off x="4479533" y="5735450"/>
              <a:ext cx="2268570" cy="348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MPLS-enabled Network</a:t>
              </a:r>
              <a:endParaRPr lang="zh-TW" altLang="en-US" sz="1662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3168570" y="4749157"/>
              <a:ext cx="2691763" cy="348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6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Flow Command Dispatcher</a:t>
              </a:r>
              <a:endParaRPr lang="zh-TW" altLang="en-US" sz="1662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2208323" y="317249"/>
            <a:ext cx="5048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Controller Components</a:t>
            </a:r>
            <a:endParaRPr lang="en-US" sz="4000" dirty="0"/>
          </a:p>
        </p:txBody>
      </p:sp>
      <p:sp>
        <p:nvSpPr>
          <p:cNvPr id="12" name="矩形 11"/>
          <p:cNvSpPr/>
          <p:nvPr/>
        </p:nvSpPr>
        <p:spPr>
          <a:xfrm>
            <a:off x="0" y="5192415"/>
            <a:ext cx="2831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Main Control Logic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 err="1"/>
              <a:t>OpenFlow</a:t>
            </a:r>
            <a:r>
              <a:rPr lang="en-US" altLang="zh-TW" dirty="0"/>
              <a:t> Events Handlers)</a:t>
            </a:r>
          </a:p>
        </p:txBody>
      </p:sp>
    </p:spTree>
    <p:extLst>
      <p:ext uri="{BB962C8B-B14F-4D97-AF65-F5344CB8AC3E}">
        <p14:creationId xmlns:p14="http://schemas.microsoft.com/office/powerpoint/2010/main" val="11885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Path Assigner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Determine the routing path in real time</a:t>
            </a:r>
          </a:p>
          <a:p>
            <a:pPr lvl="1"/>
            <a:r>
              <a:rPr lang="en-US" altLang="zh-TW" dirty="0" smtClean="0"/>
              <a:t>New traffic request</a:t>
            </a:r>
          </a:p>
          <a:p>
            <a:pPr lvl="1"/>
            <a:r>
              <a:rPr lang="en-US" altLang="zh-TW" dirty="0" smtClean="0"/>
              <a:t>Unexpected Events -&gt; traffic flows need to be re-allocated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Decide whether the network can handle traffic</a:t>
            </a:r>
          </a:p>
          <a:p>
            <a:pPr lvl="1"/>
            <a:r>
              <a:rPr lang="en-US" altLang="zh-TW" dirty="0"/>
              <a:t>Q</a:t>
            </a:r>
            <a:r>
              <a:rPr lang="en-US" altLang="zh-TW" dirty="0" smtClean="0"/>
              <a:t>uick response to minimize delay</a:t>
            </a:r>
          </a:p>
          <a:p>
            <a:pPr lvl="1"/>
            <a:r>
              <a:rPr lang="en-US" altLang="zh-TW" dirty="0" smtClean="0"/>
              <a:t>Leave the utilization optimizing to SPA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Find a path in real-time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Goal: find sufficient path to fit the traffic</a:t>
            </a:r>
          </a:p>
          <a:p>
            <a:pPr lvl="1"/>
            <a:r>
              <a:rPr lang="en-US" altLang="zh-TW" dirty="0" smtClean="0"/>
              <a:t>Using the same BFS module in Static Path Assigner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643188"/>
            <a:ext cx="8503698" cy="42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325466" y="1419646"/>
            <a:ext cx="6642880" cy="5243818"/>
            <a:chOff x="1246335" y="927277"/>
            <a:chExt cx="6642880" cy="5243818"/>
          </a:xfrm>
        </p:grpSpPr>
        <p:sp>
          <p:nvSpPr>
            <p:cNvPr id="62" name="橢圓 61"/>
            <p:cNvSpPr/>
            <p:nvPr/>
          </p:nvSpPr>
          <p:spPr>
            <a:xfrm>
              <a:off x="1246335" y="5270922"/>
              <a:ext cx="6625444" cy="9001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348263" y="927278"/>
              <a:ext cx="2162818" cy="2284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Constructor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5274619" y="927277"/>
              <a:ext cx="2561125" cy="2284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Admission Controller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353543" y="4014478"/>
              <a:ext cx="6265826" cy="6805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Proactive Switch Module</a:t>
              </a:r>
              <a:endParaRPr lang="zh-TW" alt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14560" y="4758499"/>
              <a:ext cx="3188043" cy="3420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向下箭號 6"/>
            <p:cNvSpPr/>
            <p:nvPr/>
          </p:nvSpPr>
          <p:spPr>
            <a:xfrm>
              <a:off x="4206421" y="5096313"/>
              <a:ext cx="560070" cy="445593"/>
            </a:xfrm>
            <a:prstGeom prst="downArrow">
              <a:avLst/>
            </a:prstGeom>
            <a:solidFill>
              <a:srgbClr val="22222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545807" y="2312776"/>
              <a:ext cx="1767729" cy="584775"/>
            </a:xfrm>
            <a:prstGeom prst="rect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Static Tunnel Finder</a:t>
              </a:r>
              <a:endParaRPr lang="zh-TW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535019" y="1387591"/>
              <a:ext cx="1762599" cy="646331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Tunnel Finder</a:t>
              </a:r>
              <a:endPara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711100" y="2305444"/>
              <a:ext cx="1679785" cy="546945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77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Static Traffic Assigner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459249" y="1384232"/>
              <a:ext cx="2193845" cy="5847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Traffic Assigner</a:t>
              </a:r>
            </a:p>
          </p:txBody>
        </p:sp>
        <p:cxnSp>
          <p:nvCxnSpPr>
            <p:cNvPr id="18" name="肘形接點 17"/>
            <p:cNvCxnSpPr>
              <a:endCxn id="6" idx="1"/>
            </p:cNvCxnSpPr>
            <p:nvPr/>
          </p:nvCxnSpPr>
          <p:spPr>
            <a:xfrm rot="16200000" flipH="1">
              <a:off x="1916402" y="3931356"/>
              <a:ext cx="1717270" cy="27904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2129192" y="3546549"/>
              <a:ext cx="1103444" cy="2911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9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Table</a:t>
              </a:r>
            </a:p>
          </p:txBody>
        </p:sp>
        <p:cxnSp>
          <p:nvCxnSpPr>
            <p:cNvPr id="48" name="直線單箭頭接點 47"/>
            <p:cNvCxnSpPr>
              <a:stCxn id="11" idx="0"/>
              <a:endCxn id="15" idx="2"/>
            </p:cNvCxnSpPr>
            <p:nvPr/>
          </p:nvCxnSpPr>
          <p:spPr>
            <a:xfrm flipV="1">
              <a:off x="6550993" y="1969007"/>
              <a:ext cx="5179" cy="336437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文字方塊 51"/>
            <p:cNvSpPr txBox="1"/>
            <p:nvPr/>
          </p:nvSpPr>
          <p:spPr>
            <a:xfrm>
              <a:off x="6550992" y="1973792"/>
              <a:ext cx="11561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Status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1715898" y="3212245"/>
              <a:ext cx="0" cy="802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1322342" y="3553653"/>
              <a:ext cx="7734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Topology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直線單箭頭接點 48"/>
            <p:cNvCxnSpPr/>
            <p:nvPr/>
          </p:nvCxnSpPr>
          <p:spPr>
            <a:xfrm flipV="1">
              <a:off x="7255732" y="3212245"/>
              <a:ext cx="0" cy="802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肘形接點 52"/>
            <p:cNvCxnSpPr>
              <a:endCxn id="6" idx="3"/>
            </p:cNvCxnSpPr>
            <p:nvPr/>
          </p:nvCxnSpPr>
          <p:spPr>
            <a:xfrm rot="5400000">
              <a:off x="5347578" y="3967271"/>
              <a:ext cx="1717268" cy="20721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5741419" y="3549019"/>
              <a:ext cx="1098314" cy="2911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9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Table</a:t>
              </a:r>
            </a:p>
          </p:txBody>
        </p:sp>
        <p:cxnSp>
          <p:nvCxnSpPr>
            <p:cNvPr id="61" name="肘形接點 60"/>
            <p:cNvCxnSpPr>
              <a:endCxn id="10" idx="3"/>
            </p:cNvCxnSpPr>
            <p:nvPr/>
          </p:nvCxnSpPr>
          <p:spPr>
            <a:xfrm rot="16200000" flipV="1">
              <a:off x="2686757" y="2321619"/>
              <a:ext cx="2296371" cy="1074647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字方塊 56"/>
            <p:cNvSpPr txBox="1"/>
            <p:nvPr/>
          </p:nvSpPr>
          <p:spPr>
            <a:xfrm>
              <a:off x="3705861" y="3570961"/>
              <a:ext cx="13548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Unexpected events</a:t>
              </a:r>
            </a:p>
          </p:txBody>
        </p:sp>
        <p:cxnSp>
          <p:nvCxnSpPr>
            <p:cNvPr id="29" name="直線單箭頭接點 47"/>
            <p:cNvCxnSpPr/>
            <p:nvPr/>
          </p:nvCxnSpPr>
          <p:spPr>
            <a:xfrm flipH="1" flipV="1">
              <a:off x="2435076" y="1948133"/>
              <a:ext cx="1" cy="34283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文字方塊 51"/>
            <p:cNvSpPr txBox="1"/>
            <p:nvPr/>
          </p:nvSpPr>
          <p:spPr>
            <a:xfrm>
              <a:off x="2431676" y="1960522"/>
              <a:ext cx="11243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Table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747684" y="3561078"/>
              <a:ext cx="11415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Request</a:t>
              </a:r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3511080" y="1213263"/>
              <a:ext cx="17485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3883669" y="1078315"/>
              <a:ext cx="99450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 Table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線單箭頭接點 41"/>
            <p:cNvCxnSpPr>
              <a:endCxn id="15" idx="1"/>
            </p:cNvCxnSpPr>
            <p:nvPr/>
          </p:nvCxnSpPr>
          <p:spPr>
            <a:xfrm>
              <a:off x="4372264" y="1676620"/>
              <a:ext cx="108698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42" y="5580282"/>
              <a:ext cx="800283" cy="450159"/>
            </a:xfrm>
            <a:prstGeom prst="rect">
              <a:avLst/>
            </a:prstGeom>
          </p:spPr>
        </p:pic>
        <p:pic>
          <p:nvPicPr>
            <p:cNvPr id="54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39" y="5253934"/>
              <a:ext cx="800283" cy="450159"/>
            </a:xfrm>
            <a:prstGeom prst="rect">
              <a:avLst/>
            </a:prstGeom>
          </p:spPr>
        </p:pic>
        <p:pic>
          <p:nvPicPr>
            <p:cNvPr id="55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846" y="5673865"/>
              <a:ext cx="800283" cy="450159"/>
            </a:xfrm>
            <a:prstGeom prst="rect">
              <a:avLst/>
            </a:prstGeom>
          </p:spPr>
        </p:pic>
        <p:pic>
          <p:nvPicPr>
            <p:cNvPr id="56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891" y="5264525"/>
              <a:ext cx="800283" cy="450159"/>
            </a:xfrm>
            <a:prstGeom prst="rect">
              <a:avLst/>
            </a:prstGeom>
          </p:spPr>
        </p:pic>
        <p:pic>
          <p:nvPicPr>
            <p:cNvPr id="59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243" y="5332880"/>
              <a:ext cx="800283" cy="450159"/>
            </a:xfrm>
            <a:prstGeom prst="rect">
              <a:avLst/>
            </a:prstGeom>
          </p:spPr>
        </p:pic>
        <p:sp>
          <p:nvSpPr>
            <p:cNvPr id="45" name="文字方塊 44"/>
            <p:cNvSpPr txBox="1"/>
            <p:nvPr/>
          </p:nvSpPr>
          <p:spPr>
            <a:xfrm>
              <a:off x="4479533" y="5735450"/>
              <a:ext cx="2268570" cy="348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MPLS-enabled Network</a:t>
              </a:r>
              <a:endParaRPr lang="zh-TW" altLang="en-US" sz="1662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3168570" y="4749157"/>
              <a:ext cx="2691763" cy="348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6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Flow Command Dispatcher</a:t>
              </a:r>
              <a:endParaRPr lang="zh-TW" altLang="en-US" sz="1662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2208323" y="317249"/>
            <a:ext cx="5048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Controller Components</a:t>
            </a:r>
            <a:endParaRPr lang="en-US" sz="4000" dirty="0"/>
          </a:p>
        </p:txBody>
      </p:sp>
      <p:sp>
        <p:nvSpPr>
          <p:cNvPr id="12" name="矩形 11"/>
          <p:cNvSpPr/>
          <p:nvPr/>
        </p:nvSpPr>
        <p:spPr>
          <a:xfrm>
            <a:off x="0" y="5192415"/>
            <a:ext cx="2831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Main Control Logic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 err="1"/>
              <a:t>OpenFlow</a:t>
            </a:r>
            <a:r>
              <a:rPr lang="en-US" altLang="zh-TW" dirty="0"/>
              <a:t> Events Handlers)</a:t>
            </a:r>
          </a:p>
        </p:txBody>
      </p:sp>
    </p:spTree>
    <p:extLst>
      <p:ext uri="{BB962C8B-B14F-4D97-AF65-F5344CB8AC3E}">
        <p14:creationId xmlns:p14="http://schemas.microsoft.com/office/powerpoint/2010/main" val="20787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640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Goal: to find a tunnel with lowest utilization</a:t>
            </a:r>
          </a:p>
          <a:p>
            <a:pPr lvl="1"/>
            <a:r>
              <a:rPr lang="en-US" altLang="zh-TW" dirty="0" smtClean="0"/>
              <a:t>Consider </a:t>
            </a:r>
            <a:r>
              <a:rPr lang="en-US" altLang="zh-TW" dirty="0"/>
              <a:t>link </a:t>
            </a:r>
            <a:r>
              <a:rPr lang="en-US" altLang="zh-TW" dirty="0" smtClean="0"/>
              <a:t>utilization =&gt;</a:t>
            </a:r>
            <a:r>
              <a:rPr lang="zh-TW" altLang="en-US" dirty="0" smtClean="0"/>
              <a:t> </a:t>
            </a:r>
            <a:r>
              <a:rPr lang="en-US" altLang="zh-TW" dirty="0"/>
              <a:t>govern more </a:t>
            </a:r>
            <a:r>
              <a:rPr lang="en-US" altLang="zh-TW" dirty="0" smtClean="0"/>
              <a:t>traffic</a:t>
            </a:r>
          </a:p>
          <a:p>
            <a:r>
              <a:rPr lang="en-US" altLang="zh-TW" dirty="0" smtClean="0"/>
              <a:t>Connect </a:t>
            </a:r>
            <a:r>
              <a:rPr lang="en-US" altLang="zh-TW" dirty="0"/>
              <a:t>New edge switches to the network</a:t>
            </a:r>
          </a:p>
          <a:p>
            <a:pPr lvl="1"/>
            <a:r>
              <a:rPr lang="en-US" altLang="zh-TW" dirty="0" smtClean="0"/>
              <a:t>Find </a:t>
            </a:r>
            <a:r>
              <a:rPr lang="en-US" altLang="zh-TW" dirty="0"/>
              <a:t>lowest utilization tunnels to all </a:t>
            </a:r>
            <a:r>
              <a:rPr lang="en-US" altLang="zh-TW" dirty="0" smtClean="0"/>
              <a:t>the nodes  </a:t>
            </a:r>
          </a:p>
          <a:p>
            <a:r>
              <a:rPr lang="en-US" altLang="zh-TW" dirty="0" smtClean="0"/>
              <a:t>Recover failed tunnels</a:t>
            </a:r>
          </a:p>
          <a:p>
            <a:pPr lvl="1"/>
            <a:r>
              <a:rPr lang="en-US" altLang="zh-TW" dirty="0" smtClean="0"/>
              <a:t>Create virtual nodes =&gt; </a:t>
            </a:r>
            <a:r>
              <a:rPr lang="en-US" altLang="zh-TW" dirty="0"/>
              <a:t>connect two tunnels with overlapping points </a:t>
            </a:r>
          </a:p>
          <a:p>
            <a:pPr lvl="1"/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Switch Dynamic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圓柱 9"/>
          <p:cNvSpPr/>
          <p:nvPr/>
        </p:nvSpPr>
        <p:spPr>
          <a:xfrm rot="5400000">
            <a:off x="6332518" y="4931799"/>
            <a:ext cx="473047" cy="2117963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柱 10"/>
          <p:cNvSpPr/>
          <p:nvPr/>
        </p:nvSpPr>
        <p:spPr>
          <a:xfrm rot="5400000">
            <a:off x="2640839" y="4383516"/>
            <a:ext cx="473047" cy="3167914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28" y="5590218"/>
            <a:ext cx="754508" cy="75450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75" y="5590218"/>
            <a:ext cx="754508" cy="75450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24" y="5621628"/>
            <a:ext cx="754508" cy="754508"/>
          </a:xfrm>
          <a:prstGeom prst="rect">
            <a:avLst/>
          </a:prstGeom>
        </p:spPr>
      </p:pic>
      <p:sp>
        <p:nvSpPr>
          <p:cNvPr id="15" name="乘號 14"/>
          <p:cNvSpPr/>
          <p:nvPr/>
        </p:nvSpPr>
        <p:spPr>
          <a:xfrm>
            <a:off x="4722575" y="5621628"/>
            <a:ext cx="513806" cy="513806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058770" y="485507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Virtual Node 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760333" y="4941873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Virtual Node E</a:t>
            </a:r>
            <a:endParaRPr lang="zh-TW" altLang="en-US" dirty="0"/>
          </a:p>
        </p:txBody>
      </p:sp>
      <p:cxnSp>
        <p:nvCxnSpPr>
          <p:cNvPr id="18" name="直線接點 17"/>
          <p:cNvCxnSpPr/>
          <p:nvPr/>
        </p:nvCxnSpPr>
        <p:spPr>
          <a:xfrm flipH="1">
            <a:off x="1793966" y="5432645"/>
            <a:ext cx="1027611" cy="39188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731333" y="5456220"/>
            <a:ext cx="90244" cy="38902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2731333" y="5466068"/>
            <a:ext cx="1100438" cy="37918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93" y="5110110"/>
            <a:ext cx="480108" cy="48010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36" y="5590218"/>
            <a:ext cx="754508" cy="754508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5590218"/>
            <a:ext cx="754508" cy="75450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76" y="5590218"/>
            <a:ext cx="754508" cy="754508"/>
          </a:xfrm>
          <a:prstGeom prst="rect">
            <a:avLst/>
          </a:prstGeom>
        </p:spPr>
      </p:pic>
      <p:cxnSp>
        <p:nvCxnSpPr>
          <p:cNvPr id="25" name="直線接點 24"/>
          <p:cNvCxnSpPr/>
          <p:nvPr/>
        </p:nvCxnSpPr>
        <p:spPr>
          <a:xfrm flipV="1">
            <a:off x="5986428" y="5484238"/>
            <a:ext cx="542705" cy="309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521201" y="5484238"/>
            <a:ext cx="477628" cy="309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7" name="圖片 2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47" y="5149741"/>
            <a:ext cx="480108" cy="480108"/>
          </a:xfrm>
          <a:prstGeom prst="rect">
            <a:avLst/>
          </a:prstGeom>
        </p:spPr>
      </p:pic>
      <p:cxnSp>
        <p:nvCxnSpPr>
          <p:cNvPr id="28" name="弧形接點 27"/>
          <p:cNvCxnSpPr>
            <a:stCxn id="21" idx="2"/>
            <a:endCxn id="27" idx="2"/>
          </p:cNvCxnSpPr>
          <p:nvPr/>
        </p:nvCxnSpPr>
        <p:spPr>
          <a:xfrm rot="16200000" flipH="1">
            <a:off x="4618259" y="3726906"/>
            <a:ext cx="39631" cy="3766254"/>
          </a:xfrm>
          <a:prstGeom prst="curvedConnector3">
            <a:avLst>
              <a:gd name="adj1" fmla="val 2544622"/>
            </a:avLst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雲朵形圖說文字 11"/>
          <p:cNvSpPr/>
          <p:nvPr/>
        </p:nvSpPr>
        <p:spPr>
          <a:xfrm flipH="1">
            <a:off x="4128412" y="4605248"/>
            <a:ext cx="2399211" cy="134845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Idle Resource in Networks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xplosive </a:t>
            </a:r>
            <a:r>
              <a:rPr lang="en-US" altLang="zh-TW" dirty="0"/>
              <a:t>traffic </a:t>
            </a:r>
            <a:r>
              <a:rPr lang="en-US" altLang="zh-TW" dirty="0" smtClean="0"/>
              <a:t>flow comes </a:t>
            </a:r>
            <a:r>
              <a:rPr lang="en-US" altLang="zh-TW" dirty="0"/>
              <a:t>from different services has brought </a:t>
            </a:r>
            <a:r>
              <a:rPr lang="en-US" altLang="zh-TW" dirty="0" smtClean="0"/>
              <a:t>many</a:t>
            </a:r>
            <a:r>
              <a:rPr lang="zh-TW" altLang="en-US" dirty="0" smtClean="0"/>
              <a:t> </a:t>
            </a:r>
            <a:r>
              <a:rPr lang="en-US" altLang="zh-TW" dirty="0" smtClean="0"/>
              <a:t>challenges on </a:t>
            </a:r>
          </a:p>
          <a:p>
            <a:pPr lvl="1"/>
            <a:r>
              <a:rPr lang="en-US" altLang="zh-TW" dirty="0" smtClean="0"/>
              <a:t>Quality </a:t>
            </a:r>
            <a:r>
              <a:rPr lang="en-US" altLang="zh-TW" dirty="0"/>
              <a:t>of Service (</a:t>
            </a:r>
            <a:r>
              <a:rPr lang="en-US" altLang="zh-TW" dirty="0" err="1"/>
              <a:t>QoS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Quality </a:t>
            </a:r>
            <a:r>
              <a:rPr lang="en-US" altLang="zh-TW" dirty="0"/>
              <a:t>of Experience (</a:t>
            </a:r>
            <a:r>
              <a:rPr lang="en-US" altLang="zh-TW" dirty="0" err="1" smtClean="0"/>
              <a:t>QoE</a:t>
            </a:r>
            <a:r>
              <a:rPr lang="en-US" altLang="zh-TW" dirty="0" smtClean="0"/>
              <a:t>)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T</a:t>
            </a:r>
            <a:r>
              <a:rPr lang="en-US" altLang="zh-TW" dirty="0" smtClean="0"/>
              <a:t>raditional </a:t>
            </a:r>
            <a:r>
              <a:rPr lang="en-US" altLang="zh-TW" dirty="0"/>
              <a:t>core networks perform Interior Gateway Protocol (IGP</a:t>
            </a:r>
            <a:r>
              <a:rPr lang="en-US" altLang="zh-TW" dirty="0" smtClean="0"/>
              <a:t>) </a:t>
            </a:r>
          </a:p>
          <a:p>
            <a:pPr lvl="1"/>
            <a:r>
              <a:rPr lang="en-US" altLang="zh-TW" dirty="0" smtClean="0"/>
              <a:t>Shortest path routing</a:t>
            </a:r>
          </a:p>
          <a:p>
            <a:pPr lvl="1"/>
            <a:r>
              <a:rPr lang="en-US" altLang="zh-TW" b="1" dirty="0" smtClean="0"/>
              <a:t>Idling </a:t>
            </a:r>
            <a:r>
              <a:rPr lang="en-US" altLang="zh-TW" b="1" dirty="0"/>
              <a:t>resources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43" y="5799535"/>
            <a:ext cx="960256" cy="9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82" y="5802947"/>
            <a:ext cx="960256" cy="9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雲朵形圖說文字 8"/>
          <p:cNvSpPr/>
          <p:nvPr/>
        </p:nvSpPr>
        <p:spPr>
          <a:xfrm>
            <a:off x="6557554" y="4468212"/>
            <a:ext cx="1802674" cy="134845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「busy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91" y="4640083"/>
            <a:ext cx="1034131" cy="103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lazy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29" y="4805275"/>
            <a:ext cx="1455511" cy="8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" y="162503"/>
            <a:ext cx="4802660" cy="65589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64" y="162503"/>
            <a:ext cx="6832986" cy="67146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89030" y="3844667"/>
            <a:ext cx="3139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>
                <a:solidFill>
                  <a:schemeClr val="accent1">
                    <a:lumMod val="50000"/>
                  </a:schemeClr>
                </a:solidFill>
              </a:rPr>
              <a:t>Dijkistra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 to find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Weight &lt;- Current link util.</a:t>
            </a:r>
          </a:p>
        </p:txBody>
      </p:sp>
      <p:sp>
        <p:nvSpPr>
          <p:cNvPr id="8" name="左中括弧 7"/>
          <p:cNvSpPr/>
          <p:nvPr/>
        </p:nvSpPr>
        <p:spPr>
          <a:xfrm flipH="1">
            <a:off x="5286670" y="3882217"/>
            <a:ext cx="142580" cy="2839259"/>
          </a:xfrm>
          <a:prstGeom prst="lef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9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913101" y="1564208"/>
            <a:ext cx="2176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Ryu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Controller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575226" y="1451850"/>
            <a:ext cx="6226629" cy="4990908"/>
            <a:chOff x="628650" y="1741996"/>
            <a:chExt cx="6226629" cy="4990908"/>
          </a:xfrm>
        </p:grpSpPr>
        <p:sp>
          <p:nvSpPr>
            <p:cNvPr id="5" name="矩形 4"/>
            <p:cNvSpPr/>
            <p:nvPr/>
          </p:nvSpPr>
          <p:spPr>
            <a:xfrm>
              <a:off x="628650" y="1741996"/>
              <a:ext cx="6226629" cy="3438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38102" y="3267812"/>
              <a:ext cx="5207726" cy="42672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Built-in Applications</a:t>
              </a:r>
              <a:endPara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38102" y="3880367"/>
              <a:ext cx="5207726" cy="42672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Ryu</a:t>
              </a:r>
              <a:r>
                <a:rPr lang="en-US" altLang="zh-TW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Libraries</a:t>
              </a:r>
              <a:endPara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38101" y="4517576"/>
              <a:ext cx="2468881" cy="42672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OpenFlow</a:t>
              </a:r>
              <a:r>
                <a:rPr lang="en-US" altLang="zh-TW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Protocols</a:t>
              </a:r>
              <a:endPara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76949" y="4512968"/>
              <a:ext cx="2468879" cy="42672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IP Network Protocols</a:t>
              </a:r>
              <a:endPara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摺角紙張 10"/>
            <p:cNvSpPr/>
            <p:nvPr/>
          </p:nvSpPr>
          <p:spPr>
            <a:xfrm>
              <a:off x="1138102" y="1899392"/>
              <a:ext cx="1123405" cy="1104204"/>
            </a:xfrm>
            <a:prstGeom prst="foldedCorne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 with</a:t>
              </a:r>
            </a:p>
            <a:p>
              <a:pPr algn="ctr"/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Label Switching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摺角紙張 11"/>
            <p:cNvSpPr/>
            <p:nvPr/>
          </p:nvSpPr>
          <p:spPr>
            <a:xfrm>
              <a:off x="2372542" y="1899392"/>
              <a:ext cx="1123405" cy="1104204"/>
            </a:xfrm>
            <a:prstGeom prst="foldedCorner">
              <a:avLst/>
            </a:prstGeom>
            <a:solidFill>
              <a:srgbClr val="CE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Segment</a:t>
              </a:r>
            </a:p>
            <a:p>
              <a:pPr algn="ctr"/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Routing </a:t>
              </a:r>
            </a:p>
            <a:p>
              <a:pPr algn="ctr"/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IGP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摺角紙張 12"/>
            <p:cNvSpPr/>
            <p:nvPr/>
          </p:nvSpPr>
          <p:spPr>
            <a:xfrm>
              <a:off x="3606982" y="1899392"/>
              <a:ext cx="1123405" cy="1104204"/>
            </a:xfrm>
            <a:prstGeom prst="foldedCorne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Ryu</a:t>
              </a:r>
              <a:endPara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Simple</a:t>
              </a:r>
            </a:p>
            <a:p>
              <a:pPr algn="ctr"/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Routing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126297" y="2128328"/>
              <a:ext cx="16530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User-defined</a:t>
              </a:r>
            </a:p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Applications …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628650" y="5757717"/>
              <a:ext cx="6226629" cy="9751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6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149" y="6092858"/>
              <a:ext cx="866973" cy="48767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921" y="5739314"/>
              <a:ext cx="866973" cy="4876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906" y="5686826"/>
              <a:ext cx="866973" cy="487672"/>
            </a:xfrm>
            <a:prstGeom prst="rect">
              <a:avLst/>
            </a:prstGeom>
          </p:spPr>
        </p:pic>
        <p:pic>
          <p:nvPicPr>
            <p:cNvPr id="19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901" y="5730055"/>
              <a:ext cx="866973" cy="487672"/>
            </a:xfrm>
            <a:prstGeom prst="rect">
              <a:avLst/>
            </a:prstGeom>
          </p:spPr>
        </p:pic>
        <p:pic>
          <p:nvPicPr>
            <p:cNvPr id="20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341" y="5859513"/>
              <a:ext cx="866973" cy="487672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2952763" y="6269035"/>
              <a:ext cx="2050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OpenFlow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Switches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肘形接點 21"/>
            <p:cNvCxnSpPr>
              <a:stCxn id="5" idx="2"/>
              <a:endCxn id="16" idx="0"/>
            </p:cNvCxnSpPr>
            <p:nvPr/>
          </p:nvCxnSpPr>
          <p:spPr>
            <a:xfrm rot="5400000">
              <a:off x="2135826" y="4486718"/>
              <a:ext cx="911951" cy="2300329"/>
            </a:xfrm>
            <a:prstGeom prst="bentConnector3">
              <a:avLst>
                <a:gd name="adj1" fmla="val 50000"/>
              </a:avLst>
            </a:prstGeom>
            <a:ln w="1905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肘形接點 22"/>
            <p:cNvCxnSpPr>
              <a:stCxn id="5" idx="2"/>
              <a:endCxn id="17" idx="0"/>
            </p:cNvCxnSpPr>
            <p:nvPr/>
          </p:nvCxnSpPr>
          <p:spPr>
            <a:xfrm rot="5400000">
              <a:off x="2856484" y="4853832"/>
              <a:ext cx="558407" cy="1212557"/>
            </a:xfrm>
            <a:prstGeom prst="bentConnector3">
              <a:avLst>
                <a:gd name="adj1" fmla="val 50000"/>
              </a:avLst>
            </a:prstGeom>
            <a:ln w="1905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肘形接點 23"/>
            <p:cNvCxnSpPr>
              <a:stCxn id="5" idx="2"/>
              <a:endCxn id="18" idx="0"/>
            </p:cNvCxnSpPr>
            <p:nvPr/>
          </p:nvCxnSpPr>
          <p:spPr>
            <a:xfrm rot="5400000">
              <a:off x="3483220" y="5428080"/>
              <a:ext cx="505919" cy="11572"/>
            </a:xfrm>
            <a:prstGeom prst="bentConnector3">
              <a:avLst>
                <a:gd name="adj1" fmla="val 50000"/>
              </a:avLst>
            </a:prstGeom>
            <a:ln w="1905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肘形接點 24"/>
            <p:cNvCxnSpPr>
              <a:stCxn id="5" idx="2"/>
              <a:endCxn id="19" idx="0"/>
            </p:cNvCxnSpPr>
            <p:nvPr/>
          </p:nvCxnSpPr>
          <p:spPr>
            <a:xfrm rot="16200000" flipH="1">
              <a:off x="4152102" y="4770769"/>
              <a:ext cx="549148" cy="1369423"/>
            </a:xfrm>
            <a:prstGeom prst="bentConnector3">
              <a:avLst>
                <a:gd name="adj1" fmla="val 50000"/>
              </a:avLst>
            </a:prstGeom>
            <a:ln w="1905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肘形接點 25"/>
            <p:cNvCxnSpPr>
              <a:stCxn id="5" idx="2"/>
              <a:endCxn id="20" idx="0"/>
            </p:cNvCxnSpPr>
            <p:nvPr/>
          </p:nvCxnSpPr>
          <p:spPr>
            <a:xfrm rot="16200000" flipH="1">
              <a:off x="4704593" y="4218278"/>
              <a:ext cx="678606" cy="2603863"/>
            </a:xfrm>
            <a:prstGeom prst="bentConnector3">
              <a:avLst>
                <a:gd name="adj1" fmla="val 50000"/>
              </a:avLst>
            </a:prstGeom>
            <a:ln w="19050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6998483" y="5342566"/>
            <a:ext cx="2015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Mininet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OpenVSwithc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in RYU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Traffic Engineering with Label Switching (TEL)</a:t>
            </a:r>
          </a:p>
          <a:p>
            <a:pPr lvl="1"/>
            <a:r>
              <a:rPr lang="en-US" altLang="zh-TW" dirty="0" smtClean="0"/>
              <a:t>Optimize traffic by p</a:t>
            </a:r>
            <a:r>
              <a:rPr lang="en-US" dirty="0" smtClean="0"/>
              <a:t>roposed algorithms</a:t>
            </a:r>
          </a:p>
          <a:p>
            <a:pPr lvl="1"/>
            <a:r>
              <a:rPr lang="en-US" dirty="0" smtClean="0"/>
              <a:t>Proactively install d</a:t>
            </a:r>
            <a:r>
              <a:rPr lang="en-US" altLang="zh-TW" dirty="0" smtClean="0"/>
              <a:t>isjoint </a:t>
            </a:r>
            <a:r>
              <a:rPr lang="en-US" dirty="0" smtClean="0"/>
              <a:t>paths </a:t>
            </a:r>
            <a:r>
              <a:rPr lang="en-US" dirty="0"/>
              <a:t>in </a:t>
            </a:r>
            <a:r>
              <a:rPr lang="en-US" dirty="0" smtClean="0"/>
              <a:t>system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Segment Routing with IGP (SRI)</a:t>
            </a:r>
          </a:p>
          <a:p>
            <a:pPr lvl="1"/>
            <a:r>
              <a:rPr lang="en-US" dirty="0" smtClean="0"/>
              <a:t>Cisco </a:t>
            </a:r>
            <a:r>
              <a:rPr lang="en-US" dirty="0" err="1" smtClean="0"/>
              <a:t>Pathman</a:t>
            </a:r>
            <a:r>
              <a:rPr lang="en-US" dirty="0" smtClean="0"/>
              <a:t>[1]</a:t>
            </a:r>
          </a:p>
          <a:p>
            <a:pPr lvl="1"/>
            <a:r>
              <a:rPr lang="en-US" dirty="0" smtClean="0"/>
              <a:t>Shortest Path Routing </a:t>
            </a:r>
            <a:endParaRPr lang="en-US" dirty="0"/>
          </a:p>
          <a:p>
            <a:pPr lvl="1"/>
            <a:r>
              <a:rPr lang="en-US" dirty="0" smtClean="0"/>
              <a:t>Proactively install paths in system</a:t>
            </a:r>
          </a:p>
          <a:p>
            <a:pPr lvl="1"/>
            <a:r>
              <a:rPr lang="en-US" dirty="0" smtClean="0"/>
              <a:t>Choose path with lowest link usage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Ryu</a:t>
            </a:r>
            <a:r>
              <a:rPr lang="en-US" dirty="0" smtClean="0">
                <a:solidFill>
                  <a:schemeClr val="accent2"/>
                </a:solidFill>
              </a:rPr>
              <a:t> Simple Routing (RSR)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Spanning Tree Protocols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628650" y="6413699"/>
            <a:ext cx="67739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[</a:t>
            </a:r>
            <a:r>
              <a:rPr lang="en-US" altLang="zh-TW" sz="1400" dirty="0"/>
              <a:t>1</a:t>
            </a:r>
            <a:r>
              <a:rPr lang="zh-TW" altLang="en-US" sz="1400" dirty="0" smtClean="0"/>
              <a:t>] </a:t>
            </a:r>
            <a:r>
              <a:rPr lang="zh-TW" altLang="en-US" sz="1400" dirty="0"/>
              <a:t>OpenDaylight Pathman SR App from cisco. https://github.com</a:t>
            </a:r>
            <a:r>
              <a:rPr lang="zh-TW" altLang="en-US" sz="1400" dirty="0" smtClean="0"/>
              <a:t>/C</a:t>
            </a:r>
            <a:r>
              <a:rPr lang="zh-TW" altLang="en-US" sz="1400" dirty="0"/>
              <a:t>iscoDevNet/pathman-sr.</a:t>
            </a:r>
          </a:p>
        </p:txBody>
      </p:sp>
    </p:spTree>
    <p:extLst>
      <p:ext uri="{BB962C8B-B14F-4D97-AF65-F5344CB8AC3E}">
        <p14:creationId xmlns:p14="http://schemas.microsoft.com/office/powerpoint/2010/main" val="14597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19360"/>
          <a:stretch/>
        </p:blipFill>
        <p:spPr>
          <a:xfrm>
            <a:off x="1774868" y="5012054"/>
            <a:ext cx="5594264" cy="15268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setup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Mininet</a:t>
            </a:r>
            <a:r>
              <a:rPr lang="en-US" altLang="zh-TW" dirty="0"/>
              <a:t> </a:t>
            </a:r>
            <a:r>
              <a:rPr lang="en-US" altLang="zh-TW" dirty="0" smtClean="0"/>
              <a:t>network emulator</a:t>
            </a:r>
          </a:p>
          <a:p>
            <a:pPr lvl="1"/>
            <a:r>
              <a:rPr lang="en-US" altLang="zh-TW" dirty="0" err="1" smtClean="0"/>
              <a:t>OpenVSwich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Real traffic flows generated by </a:t>
            </a:r>
            <a:r>
              <a:rPr lang="en-US" altLang="zh-TW" dirty="0" err="1" smtClean="0"/>
              <a:t>iPerf</a:t>
            </a:r>
            <a:endParaRPr lang="en-US" altLang="zh-TW" dirty="0" smtClean="0"/>
          </a:p>
          <a:p>
            <a:r>
              <a:rPr lang="en-US" altLang="zh-TW" dirty="0"/>
              <a:t>4</a:t>
            </a:r>
            <a:r>
              <a:rPr lang="en-US" altLang="zh-TW" dirty="0" smtClean="0"/>
              <a:t> different sizes, each size has 5 different topologies</a:t>
            </a:r>
          </a:p>
          <a:p>
            <a:r>
              <a:rPr lang="en-US" altLang="zh-TW" dirty="0" smtClean="0"/>
              <a:t>Conduct experiments for 10 times</a:t>
            </a:r>
          </a:p>
          <a:p>
            <a:pPr lvl="1"/>
            <a:r>
              <a:rPr lang="en-US" altLang="zh-TW" dirty="0" smtClean="0"/>
              <a:t>UDP packets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TEL optimizes the max. link utilization</a:t>
            </a:r>
            <a:endParaRPr 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49644" y="1762956"/>
            <a:ext cx="813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TEL optimize the traffic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TEL always achieve the lowest max. link utilization </a:t>
            </a:r>
            <a:r>
              <a:rPr lang="zh-TW" altLang="en-US" sz="2400" dirty="0" smtClean="0"/>
              <a:t> </a:t>
            </a:r>
            <a:endParaRPr lang="en-US" altLang="zh-TW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9</a:t>
            </a:r>
            <a:r>
              <a:rPr lang="en-US" altLang="zh-TW" sz="2400" dirty="0" smtClean="0"/>
              <a:t>0% of links have less than 50% link usage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9" y="3140518"/>
            <a:ext cx="4611414" cy="345856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75105"/>
            <a:ext cx="4565298" cy="34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13" y="2128169"/>
            <a:ext cx="3055886" cy="22919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27" y="4420083"/>
            <a:ext cx="3113925" cy="23354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Utilize Idle resources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TEL uses idle resources to balance the traffic</a:t>
            </a:r>
          </a:p>
          <a:p>
            <a:pPr lvl="1"/>
            <a:r>
              <a:rPr lang="en-US" altLang="zh-TW" dirty="0" smtClean="0"/>
              <a:t>More links are used</a:t>
            </a:r>
          </a:p>
          <a:p>
            <a:pPr lvl="1"/>
            <a:r>
              <a:rPr lang="en-US" altLang="zh-TW" dirty="0" smtClean="0"/>
              <a:t>Minimize utilization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4" y="3334406"/>
            <a:ext cx="4361793" cy="327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Heavy and Light traffic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TEL is able to minimize the traffic in both heavy traffic &amp; light traffic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15844" y="3143444"/>
            <a:ext cx="2835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Light traffic : 28.96 Mbps 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427337" y="3160098"/>
            <a:ext cx="2970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Heavy traffic : 73.70 Mbps </a:t>
            </a:r>
            <a:endParaRPr lang="zh-TW" altLang="en-US" sz="20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4" y="3479144"/>
            <a:ext cx="4162140" cy="312160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53" y="3479144"/>
            <a:ext cx="4162140" cy="31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TEL balances the traffic in different topologies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6"/>
          <a:stretch/>
        </p:blipFill>
        <p:spPr>
          <a:xfrm>
            <a:off x="402384" y="3104226"/>
            <a:ext cx="5419982" cy="375377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2"/>
          <a:stretch/>
        </p:blipFill>
        <p:spPr>
          <a:xfrm>
            <a:off x="5596701" y="3837397"/>
            <a:ext cx="3547299" cy="291662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28650" y="1823695"/>
            <a:ext cx="644753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TEL </a:t>
            </a:r>
            <a:r>
              <a:rPr lang="en-US" altLang="zh-TW" sz="2800" dirty="0" smtClean="0"/>
              <a:t>reduces </a:t>
            </a:r>
            <a:r>
              <a:rPr lang="en-US" altLang="zh-TW" sz="2800" dirty="0"/>
              <a:t>maximal link utilization over </a:t>
            </a:r>
            <a:endParaRPr lang="en-US" altLang="zh-TW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SRI </a:t>
            </a:r>
            <a:r>
              <a:rPr lang="en-US" altLang="zh-TW" sz="2400" dirty="0"/>
              <a:t>between </a:t>
            </a:r>
            <a:r>
              <a:rPr lang="en-US" altLang="zh-TW" sz="2400" b="1" dirty="0" smtClean="0"/>
              <a:t>20% ~ 46%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RSR between </a:t>
            </a:r>
            <a:r>
              <a:rPr lang="en-US" altLang="zh-TW" sz="2400" b="1" dirty="0" smtClean="0"/>
              <a:t>30% ~ 50%</a:t>
            </a:r>
            <a:endParaRPr lang="zh-TW" altLang="en-US" sz="24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40221" y="412978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-46%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70387" y="327682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-20%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93" y="3056539"/>
            <a:ext cx="5068614" cy="38014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TEL achieves the lowest </a:t>
            </a:r>
            <a:r>
              <a:rPr lang="en-US" altLang="zh-TW" dirty="0" err="1" smtClean="0"/>
              <a:t>Init.</a:t>
            </a:r>
            <a:r>
              <a:rPr lang="en-US" altLang="zh-TW" dirty="0" smtClean="0"/>
              <a:t> delay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TEL achieves lowest initialization delay </a:t>
            </a:r>
          </a:p>
          <a:p>
            <a:r>
              <a:rPr lang="en-US" altLang="zh-TW" dirty="0" smtClean="0"/>
              <a:t>Both SRI and RSR suffer from congestion, and the delay is relatively high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13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Software-Defined Networks (SDN)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Decoupling the </a:t>
            </a:r>
            <a:r>
              <a:rPr lang="en-US" altLang="zh-TW" b="1" dirty="0" smtClean="0"/>
              <a:t>control plan</a:t>
            </a:r>
            <a:r>
              <a:rPr lang="en-US" altLang="zh-TW" dirty="0" smtClean="0"/>
              <a:t> &amp; </a:t>
            </a:r>
            <a:r>
              <a:rPr lang="en-US" altLang="zh-TW" b="1" dirty="0"/>
              <a:t>d</a:t>
            </a:r>
            <a:r>
              <a:rPr lang="en-US" altLang="zh-TW" b="1" dirty="0" smtClean="0"/>
              <a:t>ata plan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routing </a:t>
            </a:r>
            <a:r>
              <a:rPr lang="en-US" altLang="zh-TW" dirty="0" smtClean="0"/>
              <a:t>rules are decided </a:t>
            </a:r>
            <a:r>
              <a:rPr lang="en-US" altLang="zh-TW" dirty="0"/>
              <a:t>by </a:t>
            </a:r>
            <a:r>
              <a:rPr lang="en-US" altLang="zh-TW" dirty="0" smtClean="0"/>
              <a:t>a </a:t>
            </a:r>
            <a:r>
              <a:rPr lang="en-US" altLang="zh-TW" dirty="0"/>
              <a:t>central </a:t>
            </a:r>
            <a:r>
              <a:rPr lang="en-US" altLang="zh-TW" dirty="0" smtClean="0"/>
              <a:t>controller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028595" y="3364669"/>
            <a:ext cx="5521736" cy="3252621"/>
            <a:chOff x="1371600" y="2183263"/>
            <a:chExt cx="5564778" cy="3277975"/>
          </a:xfrm>
        </p:grpSpPr>
        <p:sp>
          <p:nvSpPr>
            <p:cNvPr id="6" name="橢圓 5"/>
            <p:cNvSpPr/>
            <p:nvPr/>
          </p:nvSpPr>
          <p:spPr>
            <a:xfrm>
              <a:off x="1371601" y="4543284"/>
              <a:ext cx="5564777" cy="917954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pic>
          <p:nvPicPr>
            <p:cNvPr id="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351" y="4851301"/>
              <a:ext cx="793705" cy="44645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371601" y="3289939"/>
              <a:ext cx="5564777" cy="6531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Layer</a:t>
              </a:r>
              <a:endPara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696036" y="5034356"/>
              <a:ext cx="2037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Infrastructure Layer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4" descr="「openflow」的圖片搜尋結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823" y="3985442"/>
              <a:ext cx="1115684" cy="557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371600" y="2183263"/>
              <a:ext cx="5564777" cy="6531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 Layer</a:t>
              </a:r>
              <a:endPara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上-下雙向箭號 11"/>
            <p:cNvSpPr/>
            <p:nvPr/>
          </p:nvSpPr>
          <p:spPr>
            <a:xfrm>
              <a:off x="4026851" y="2751229"/>
              <a:ext cx="261257" cy="620486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13" name="上-下雙向箭號 12"/>
            <p:cNvSpPr/>
            <p:nvPr/>
          </p:nvSpPr>
          <p:spPr>
            <a:xfrm>
              <a:off x="4034780" y="3875923"/>
              <a:ext cx="261257" cy="620486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323194" y="2915358"/>
              <a:ext cx="46358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API</a:t>
              </a:r>
              <a:endParaRPr lang="zh-TW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197" y="4457617"/>
              <a:ext cx="793705" cy="446459"/>
            </a:xfrm>
            <a:prstGeom prst="rect">
              <a:avLst/>
            </a:prstGeom>
          </p:spPr>
        </p:pic>
        <p:pic>
          <p:nvPicPr>
            <p:cNvPr id="16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430" y="4650152"/>
              <a:ext cx="793705" cy="44645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287" y="4543283"/>
              <a:ext cx="793705" cy="44645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811" y="4904076"/>
              <a:ext cx="793705" cy="446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Congestion increases the delay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</a:t>
                </a:r>
                <a:r>
                  <a:rPr lang="zh-TW" altLang="en-US" dirty="0" smtClean="0"/>
                  <a:t>nitialization delay is reduced by </a:t>
                </a:r>
                <a:r>
                  <a:rPr lang="zh-TW" altLang="en-US" b="1" dirty="0" smtClean="0"/>
                  <a:t>39.02% </a:t>
                </a:r>
                <a:r>
                  <a:rPr lang="zh-TW" altLang="en-US" dirty="0" smtClean="0"/>
                  <a:t>and </a:t>
                </a:r>
                <a:r>
                  <a:rPr lang="zh-TW" altLang="en-US" b="1" dirty="0" smtClean="0"/>
                  <a:t>93.22% </a:t>
                </a:r>
                <a:r>
                  <a:rPr lang="zh-TW" altLang="en-US" dirty="0" smtClean="0"/>
                  <a:t>compared to the SRI and RSR</a:t>
                </a:r>
              </a:p>
              <a:p>
                <a:pPr lvl="1"/>
                <a:r>
                  <a:rPr lang="en-US" altLang="zh-TW" dirty="0" smtClean="0"/>
                  <a:t>Delay increases along the size</a:t>
                </a:r>
                <a:endParaRPr lang="en-US" altLang="zh-TW" dirty="0"/>
              </a:p>
              <a:p>
                <a:pPr lvl="1"/>
                <a:r>
                  <a:rPr lang="en-US" altLang="zh-TW" dirty="0" smtClean="0"/>
                  <a:t>Heavy congestion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𝑇𝑜𝑝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 ( 9% of links suffer from congestion) 3-5% others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24455"/>
            <a:ext cx="4178060" cy="31335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44" y="3730228"/>
            <a:ext cx="4170362" cy="312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TEL takes more time on pre-built tunnels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"/>
          <a:stretch/>
        </p:blipFill>
        <p:spPr>
          <a:xfrm>
            <a:off x="1833482" y="3347543"/>
            <a:ext cx="5068536" cy="351045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28650" y="1867843"/>
            <a:ext cx="7886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don’t need to compute the tunnels </a:t>
            </a:r>
            <a:r>
              <a:rPr lang="en-US" altLang="zh-TW" sz="2800" dirty="0"/>
              <a:t>constantly 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state changes only if the topology changes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34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TEL consumes more flow entries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3239589"/>
            <a:ext cx="4824548" cy="3618411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45" y="3239589"/>
            <a:ext cx="4292055" cy="3219041"/>
          </a:xfrm>
        </p:spPr>
      </p:pic>
      <p:sp>
        <p:nvSpPr>
          <p:cNvPr id="7" name="文字方塊 6"/>
          <p:cNvSpPr txBox="1"/>
          <p:nvPr/>
        </p:nvSpPr>
        <p:spPr>
          <a:xfrm>
            <a:off x="628650" y="1867843"/>
            <a:ext cx="7886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TEL consume more flow entries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Reductant flow rules =&gt; quick response, error resilience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Tunnels can be further </a:t>
            </a:r>
            <a:r>
              <a:rPr lang="en-US" sz="2400" dirty="0" smtClean="0"/>
              <a:t>optimized </a:t>
            </a:r>
            <a:r>
              <a:rPr lang="en-US" sz="2400" dirty="0" smtClean="0"/>
              <a:t>(Future works)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43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線接點 64"/>
          <p:cNvCxnSpPr/>
          <p:nvPr/>
        </p:nvCxnSpPr>
        <p:spPr>
          <a:xfrm flipH="1">
            <a:off x="6959934" y="3597299"/>
            <a:ext cx="1226566" cy="64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H="1">
            <a:off x="815586" y="3597299"/>
            <a:ext cx="1226566" cy="64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6" y="3277368"/>
            <a:ext cx="548483" cy="548483"/>
          </a:xfrm>
          <a:prstGeom prst="rect">
            <a:avLst/>
          </a:prstGeom>
        </p:spPr>
      </p:pic>
      <p:cxnSp>
        <p:nvCxnSpPr>
          <p:cNvPr id="14" name="直線接點 13"/>
          <p:cNvCxnSpPr/>
          <p:nvPr/>
        </p:nvCxnSpPr>
        <p:spPr>
          <a:xfrm>
            <a:off x="3708569" y="2364251"/>
            <a:ext cx="1529519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529649" y="2364251"/>
            <a:ext cx="1405580" cy="107305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5529649" y="3551610"/>
            <a:ext cx="1519880" cy="107305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3646788" y="4673355"/>
            <a:ext cx="169751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1940012" y="3597948"/>
            <a:ext cx="1522968" cy="102671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1978752" y="2408305"/>
            <a:ext cx="1484228" cy="118964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3539841" y="2364251"/>
            <a:ext cx="1978" cy="2309104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3593314" y="2408305"/>
            <a:ext cx="1936335" cy="2216361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13" y="3019767"/>
            <a:ext cx="975445" cy="9754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45" y="1832475"/>
            <a:ext cx="975445" cy="97544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9" y="4111307"/>
            <a:ext cx="975445" cy="97544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44" y="1832475"/>
            <a:ext cx="975445" cy="97544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66" y="4173777"/>
            <a:ext cx="975445" cy="97544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86" y="3019767"/>
            <a:ext cx="975445" cy="9754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88" y="1871882"/>
            <a:ext cx="536423" cy="536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1764112" y="2853635"/>
                <a:ext cx="583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112" y="2853635"/>
                <a:ext cx="583750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2712943" y="1991724"/>
                <a:ext cx="583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43" y="1991724"/>
                <a:ext cx="583750" cy="46166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285653" y="4798387"/>
                <a:ext cx="583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653" y="4798387"/>
                <a:ext cx="583750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248896" y="2501499"/>
                <a:ext cx="583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896" y="2501499"/>
                <a:ext cx="583750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6780921" y="2900780"/>
                <a:ext cx="583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21" y="2900780"/>
                <a:ext cx="583750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344298" y="4867460"/>
                <a:ext cx="583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298" y="4867460"/>
                <a:ext cx="583750" cy="461665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497083" y="3825851"/>
                <a:ext cx="651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3" y="3825851"/>
                <a:ext cx="651076" cy="461665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圖片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59" y="3261637"/>
            <a:ext cx="548483" cy="548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7856806" y="3810120"/>
                <a:ext cx="651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806" y="3810120"/>
                <a:ext cx="651076" cy="461665"/>
              </a:xfrm>
              <a:prstGeom prst="rect">
                <a:avLst/>
              </a:prstGeom>
              <a:blipFill>
                <a:blip r:embed="rId1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向右箭號 65"/>
          <p:cNvSpPr/>
          <p:nvPr/>
        </p:nvSpPr>
        <p:spPr>
          <a:xfrm rot="19293337">
            <a:off x="2174474" y="2742421"/>
            <a:ext cx="1007075" cy="2118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7" name="向右箭號 66"/>
          <p:cNvSpPr/>
          <p:nvPr/>
        </p:nvSpPr>
        <p:spPr>
          <a:xfrm>
            <a:off x="4044295" y="2127397"/>
            <a:ext cx="1007075" cy="211847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8" name="向右箭號 67"/>
          <p:cNvSpPr/>
          <p:nvPr/>
        </p:nvSpPr>
        <p:spPr>
          <a:xfrm rot="2276786">
            <a:off x="5943457" y="2739551"/>
            <a:ext cx="1007075" cy="2118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9" name="向右箭號 68"/>
          <p:cNvSpPr/>
          <p:nvPr/>
        </p:nvSpPr>
        <p:spPr>
          <a:xfrm rot="2864196">
            <a:off x="3577421" y="3412443"/>
            <a:ext cx="2399503" cy="211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rgbClr val="FF0000"/>
              </a:solidFill>
            </a:endParaRPr>
          </a:p>
        </p:txBody>
      </p:sp>
      <p:sp>
        <p:nvSpPr>
          <p:cNvPr id="70" name="向右箭號 69"/>
          <p:cNvSpPr/>
          <p:nvPr/>
        </p:nvSpPr>
        <p:spPr>
          <a:xfrm rot="19414807">
            <a:off x="5620798" y="3916060"/>
            <a:ext cx="1005205" cy="211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 path with backup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66" y="2005013"/>
            <a:ext cx="5801784" cy="43513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4389120" y="2460567"/>
            <a:ext cx="1138843" cy="326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3399905" y="2460567"/>
            <a:ext cx="989215" cy="326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線接點 64"/>
          <p:cNvCxnSpPr/>
          <p:nvPr/>
        </p:nvCxnSpPr>
        <p:spPr>
          <a:xfrm flipH="1">
            <a:off x="6959934" y="3597299"/>
            <a:ext cx="1226566" cy="64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H="1">
            <a:off x="815586" y="3597299"/>
            <a:ext cx="1226566" cy="64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6" y="3277368"/>
            <a:ext cx="548483" cy="548483"/>
          </a:xfrm>
          <a:prstGeom prst="rect">
            <a:avLst/>
          </a:prstGeom>
        </p:spPr>
      </p:pic>
      <p:grpSp>
        <p:nvGrpSpPr>
          <p:cNvPr id="57" name="群組 56"/>
          <p:cNvGrpSpPr/>
          <p:nvPr/>
        </p:nvGrpSpPr>
        <p:grpSpPr>
          <a:xfrm>
            <a:off x="1511113" y="1832475"/>
            <a:ext cx="5980618" cy="3496650"/>
            <a:chOff x="1990103" y="809367"/>
            <a:chExt cx="7974157" cy="4662199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4920044" y="1518401"/>
              <a:ext cx="2039359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7348151" y="1518401"/>
              <a:ext cx="1874106" cy="1430745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V="1">
              <a:off x="7348151" y="3101546"/>
              <a:ext cx="2026506" cy="143074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H="1">
              <a:off x="4837669" y="4597206"/>
              <a:ext cx="2263347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2561968" y="3163330"/>
              <a:ext cx="2030624" cy="1368958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flipH="1">
              <a:off x="2613622" y="1577140"/>
              <a:ext cx="1978970" cy="158619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4695074" y="1518401"/>
              <a:ext cx="2637" cy="3078805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4766371" y="1577140"/>
              <a:ext cx="2581780" cy="2955148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103" y="2392423"/>
              <a:ext cx="1300593" cy="130059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745" y="809367"/>
              <a:ext cx="1300593" cy="130059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777" y="3847809"/>
              <a:ext cx="1300593" cy="1300593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077" y="809367"/>
              <a:ext cx="1300593" cy="1300593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3931102"/>
              <a:ext cx="1300593" cy="130059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3667" y="2392423"/>
              <a:ext cx="1300593" cy="130059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403" y="812481"/>
              <a:ext cx="715231" cy="7152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2327435" y="2170914"/>
                  <a:ext cx="77833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7435" y="2170914"/>
                  <a:ext cx="778333" cy="615553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3592543" y="1021699"/>
                  <a:ext cx="77833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543" y="1021699"/>
                  <a:ext cx="778333" cy="615553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/>
                <p:cNvSpPr txBox="1"/>
                <p:nvPr/>
              </p:nvSpPr>
              <p:spPr>
                <a:xfrm>
                  <a:off x="4356156" y="4763915"/>
                  <a:ext cx="77833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文字方塊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6156" y="4763915"/>
                  <a:ext cx="778333" cy="615553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/>
                <p:cNvSpPr txBox="1"/>
                <p:nvPr/>
              </p:nvSpPr>
              <p:spPr>
                <a:xfrm>
                  <a:off x="6973813" y="1701399"/>
                  <a:ext cx="77833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文字方塊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3813" y="1701399"/>
                  <a:ext cx="778333" cy="615553"/>
                </a:xfrm>
                <a:prstGeom prst="rect">
                  <a:avLst/>
                </a:prstGeom>
                <a:blipFill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/>
                <p:cNvSpPr txBox="1"/>
                <p:nvPr/>
              </p:nvSpPr>
              <p:spPr>
                <a:xfrm>
                  <a:off x="9016513" y="2233774"/>
                  <a:ext cx="77833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文字方塊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6513" y="2233774"/>
                  <a:ext cx="778333" cy="615553"/>
                </a:xfrm>
                <a:prstGeom prst="rect">
                  <a:avLst/>
                </a:prstGeom>
                <a:blipFill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/>
                <p:cNvSpPr txBox="1"/>
                <p:nvPr/>
              </p:nvSpPr>
              <p:spPr>
                <a:xfrm>
                  <a:off x="7101016" y="4856013"/>
                  <a:ext cx="77833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文字方塊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1016" y="4856013"/>
                  <a:ext cx="778333" cy="615553"/>
                </a:xfrm>
                <a:prstGeom prst="rect">
                  <a:avLst/>
                </a:prstGeom>
                <a:blipFill>
                  <a:blip r:embed="rId10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497083" y="3825851"/>
                <a:ext cx="651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3" y="3825851"/>
                <a:ext cx="651076" cy="461665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圖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59" y="3261637"/>
            <a:ext cx="548483" cy="548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7856806" y="3810120"/>
                <a:ext cx="651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806" y="3810120"/>
                <a:ext cx="651076" cy="461665"/>
              </a:xfrm>
              <a:prstGeom prst="rect">
                <a:avLst/>
              </a:prstGeom>
              <a:blipFill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向右箭號 65"/>
          <p:cNvSpPr/>
          <p:nvPr/>
        </p:nvSpPr>
        <p:spPr>
          <a:xfrm rot="19293337">
            <a:off x="2174474" y="2742421"/>
            <a:ext cx="1007075" cy="211847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9" name="向右箭號 68"/>
          <p:cNvSpPr/>
          <p:nvPr/>
        </p:nvSpPr>
        <p:spPr>
          <a:xfrm>
            <a:off x="4023288" y="4406698"/>
            <a:ext cx="1116382" cy="211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rgbClr val="FF0000"/>
              </a:solidFill>
            </a:endParaRPr>
          </a:p>
        </p:txBody>
      </p:sp>
      <p:sp>
        <p:nvSpPr>
          <p:cNvPr id="70" name="向右箭號 69"/>
          <p:cNvSpPr/>
          <p:nvPr/>
        </p:nvSpPr>
        <p:spPr>
          <a:xfrm rot="19414807">
            <a:off x="5620798" y="3916060"/>
            <a:ext cx="1005205" cy="211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81" y="1830152"/>
            <a:ext cx="536423" cy="536423"/>
          </a:xfrm>
          <a:prstGeom prst="rect">
            <a:avLst/>
          </a:prstGeom>
        </p:spPr>
      </p:pic>
      <p:sp>
        <p:nvSpPr>
          <p:cNvPr id="36" name="向右箭號 35"/>
          <p:cNvSpPr/>
          <p:nvPr/>
        </p:nvSpPr>
        <p:spPr>
          <a:xfrm rot="1992860">
            <a:off x="2428611" y="3942451"/>
            <a:ext cx="922737" cy="211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rgbClr val="FF0000"/>
              </a:solidFill>
            </a:endParaRPr>
          </a:p>
        </p:txBody>
      </p:sp>
      <p:sp>
        <p:nvSpPr>
          <p:cNvPr id="37" name="向右箭號 36"/>
          <p:cNvSpPr/>
          <p:nvPr/>
        </p:nvSpPr>
        <p:spPr>
          <a:xfrm rot="2908400">
            <a:off x="3602792" y="3381091"/>
            <a:ext cx="2293455" cy="211847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 using DPA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66" y="2005013"/>
            <a:ext cx="5801784" cy="43513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4380808" y="2477193"/>
            <a:ext cx="1180408" cy="326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線接點 64"/>
          <p:cNvCxnSpPr/>
          <p:nvPr/>
        </p:nvCxnSpPr>
        <p:spPr>
          <a:xfrm flipH="1">
            <a:off x="6959934" y="3597299"/>
            <a:ext cx="1226566" cy="64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H="1">
            <a:off x="815586" y="3597299"/>
            <a:ext cx="1226566" cy="64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6" y="3277368"/>
            <a:ext cx="548483" cy="548483"/>
          </a:xfrm>
          <a:prstGeom prst="rect">
            <a:avLst/>
          </a:prstGeom>
        </p:spPr>
      </p:pic>
      <p:grpSp>
        <p:nvGrpSpPr>
          <p:cNvPr id="57" name="群組 56"/>
          <p:cNvGrpSpPr/>
          <p:nvPr/>
        </p:nvGrpSpPr>
        <p:grpSpPr>
          <a:xfrm>
            <a:off x="1511113" y="1816275"/>
            <a:ext cx="5980618" cy="3512850"/>
            <a:chOff x="1990103" y="787767"/>
            <a:chExt cx="7974157" cy="4683799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4920044" y="1518401"/>
              <a:ext cx="2039359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7348151" y="1518401"/>
              <a:ext cx="1874106" cy="1430745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V="1">
              <a:off x="7348151" y="3101546"/>
              <a:ext cx="2026506" cy="143074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H="1">
              <a:off x="4837669" y="4597206"/>
              <a:ext cx="2263347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2561968" y="3163330"/>
              <a:ext cx="2030624" cy="1368958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flipH="1">
              <a:off x="2613622" y="1577140"/>
              <a:ext cx="1978970" cy="158619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4695074" y="1518401"/>
              <a:ext cx="2637" cy="3078805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4766371" y="1577140"/>
              <a:ext cx="2581780" cy="2955148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103" y="2392423"/>
              <a:ext cx="1300593" cy="130059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745" y="809367"/>
              <a:ext cx="1300593" cy="130059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777" y="3847809"/>
              <a:ext cx="1300593" cy="1300593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077" y="809367"/>
              <a:ext cx="1300593" cy="1300593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3931102"/>
              <a:ext cx="1300593" cy="130059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3667" y="2392423"/>
              <a:ext cx="1300593" cy="130059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879" y="787767"/>
              <a:ext cx="715231" cy="7152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2286248" y="3263034"/>
                  <a:ext cx="77833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248" y="3263034"/>
                  <a:ext cx="778333" cy="615553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3592543" y="1021699"/>
                  <a:ext cx="77833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543" y="1021699"/>
                  <a:ext cx="778333" cy="615553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/>
                <p:cNvSpPr txBox="1"/>
                <p:nvPr/>
              </p:nvSpPr>
              <p:spPr>
                <a:xfrm>
                  <a:off x="4356156" y="4763915"/>
                  <a:ext cx="77833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文字方塊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6156" y="4763915"/>
                  <a:ext cx="778333" cy="615553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/>
                <p:cNvSpPr txBox="1"/>
                <p:nvPr/>
              </p:nvSpPr>
              <p:spPr>
                <a:xfrm>
                  <a:off x="6973813" y="1701399"/>
                  <a:ext cx="77833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文字方塊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3813" y="1701399"/>
                  <a:ext cx="778333" cy="615553"/>
                </a:xfrm>
                <a:prstGeom prst="rect">
                  <a:avLst/>
                </a:prstGeom>
                <a:blipFill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/>
                <p:cNvSpPr txBox="1"/>
                <p:nvPr/>
              </p:nvSpPr>
              <p:spPr>
                <a:xfrm>
                  <a:off x="9016513" y="2233774"/>
                  <a:ext cx="77833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文字方塊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6513" y="2233774"/>
                  <a:ext cx="778333" cy="615553"/>
                </a:xfrm>
                <a:prstGeom prst="rect">
                  <a:avLst/>
                </a:prstGeom>
                <a:blipFill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/>
                <p:cNvSpPr txBox="1"/>
                <p:nvPr/>
              </p:nvSpPr>
              <p:spPr>
                <a:xfrm>
                  <a:off x="7101016" y="4856013"/>
                  <a:ext cx="77833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文字方塊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1016" y="4856013"/>
                  <a:ext cx="778333" cy="615553"/>
                </a:xfrm>
                <a:prstGeom prst="rect">
                  <a:avLst/>
                </a:prstGeom>
                <a:blipFill>
                  <a:blip r:embed="rId10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497083" y="3825851"/>
                <a:ext cx="651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3" y="3825851"/>
                <a:ext cx="651076" cy="461665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圖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59" y="3261637"/>
            <a:ext cx="548483" cy="548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7856806" y="3810120"/>
                <a:ext cx="651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806" y="3810120"/>
                <a:ext cx="651076" cy="461665"/>
              </a:xfrm>
              <a:prstGeom prst="rect">
                <a:avLst/>
              </a:prstGeom>
              <a:blipFill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27" y="1827504"/>
            <a:ext cx="536423" cy="536423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54" y="3021033"/>
            <a:ext cx="536423" cy="536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for edge reconnecting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66" y="2005013"/>
            <a:ext cx="5801784" cy="43513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 SDN sufficient ?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15417"/>
            <a:ext cx="7886700" cy="4638237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Controller can change the routing behaviors</a:t>
            </a:r>
            <a:br>
              <a:rPr lang="en-US" altLang="zh-TW" dirty="0" smtClean="0"/>
            </a:br>
            <a:r>
              <a:rPr lang="en-US" altLang="zh-TW" dirty="0" smtClean="0"/>
              <a:t>=&gt; Are the problems solved by SDN?</a:t>
            </a:r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Challenges: </a:t>
            </a:r>
          </a:p>
          <a:p>
            <a:r>
              <a:rPr lang="en-US" altLang="zh-TW" b="1" dirty="0" smtClean="0"/>
              <a:t>Initialization</a:t>
            </a:r>
            <a:r>
              <a:rPr lang="en-US" altLang="zh-TW" dirty="0" smtClean="0"/>
              <a:t> </a:t>
            </a:r>
            <a:r>
              <a:rPr lang="en-US" altLang="zh-TW" dirty="0"/>
              <a:t>time in </a:t>
            </a:r>
            <a:r>
              <a:rPr lang="en-US" altLang="zh-TW" dirty="0" smtClean="0"/>
              <a:t>large networks</a:t>
            </a:r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ore </a:t>
            </a:r>
            <a:r>
              <a:rPr lang="en-US" altLang="zh-TW" dirty="0"/>
              <a:t>networks are vulnerable to </a:t>
            </a:r>
            <a:r>
              <a:rPr lang="en-US" altLang="zh-TW" dirty="0" smtClean="0"/>
              <a:t>delay</a:t>
            </a:r>
          </a:p>
          <a:p>
            <a:r>
              <a:rPr lang="en-US" altLang="zh-TW" b="1" dirty="0" smtClean="0"/>
              <a:t>Scalability</a:t>
            </a:r>
          </a:p>
          <a:p>
            <a:pPr lvl="1"/>
            <a:r>
              <a:rPr lang="en-US" altLang="zh-TW" dirty="0"/>
              <a:t>D</a:t>
            </a:r>
            <a:r>
              <a:rPr lang="en-US" altLang="zh-TW" dirty="0" smtClean="0"/>
              <a:t>ecoupling </a:t>
            </a:r>
            <a:r>
              <a:rPr lang="en-US" altLang="zh-TW" dirty="0"/>
              <a:t>the data flow and control flow </a:t>
            </a:r>
            <a:r>
              <a:rPr lang="en-US" altLang="zh-TW" dirty="0" smtClean="0"/>
              <a:t>brings the </a:t>
            </a:r>
            <a:r>
              <a:rPr lang="en-US" altLang="zh-TW" dirty="0"/>
              <a:t>scalability </a:t>
            </a:r>
            <a:r>
              <a:rPr lang="en-US" altLang="zh-TW" dirty="0" smtClean="0"/>
              <a:t>issues</a:t>
            </a:r>
          </a:p>
          <a:p>
            <a:r>
              <a:rPr lang="en-US" altLang="zh-TW" b="1" dirty="0"/>
              <a:t>Flexibility</a:t>
            </a:r>
            <a:r>
              <a:rPr lang="en-US" altLang="zh-TW" dirty="0"/>
              <a:t> </a:t>
            </a:r>
            <a:r>
              <a:rPr lang="en-US" altLang="zh-TW" dirty="0" smtClean="0"/>
              <a:t>&amp; </a:t>
            </a:r>
            <a:r>
              <a:rPr lang="en-US" altLang="zh-TW" b="1" dirty="0" smtClean="0"/>
              <a:t>Efficiency </a:t>
            </a:r>
          </a:p>
          <a:p>
            <a:pPr lvl="1"/>
            <a:r>
              <a:rPr lang="en-US" altLang="zh-TW" dirty="0" smtClean="0"/>
              <a:t>The cost of changing routing behavior is high and complex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34680"/>
            <a:ext cx="7886700" cy="5186796"/>
          </a:xfrm>
        </p:spPr>
        <p:txBody>
          <a:bodyPr/>
          <a:lstStyle/>
          <a:p>
            <a:r>
              <a:rPr lang="en-US" dirty="0" smtClean="0"/>
              <a:t>Purposed a label switching for solving Traffic Engineering in SDNs</a:t>
            </a:r>
          </a:p>
          <a:p>
            <a:pPr lvl="1"/>
            <a:r>
              <a:rPr lang="en-US" dirty="0" smtClean="0"/>
              <a:t>Flexibility, Load balancing and Error resilience</a:t>
            </a:r>
          </a:p>
          <a:p>
            <a:r>
              <a:rPr lang="en-US" dirty="0" smtClean="0"/>
              <a:t>Purposed algorithms for the label switching</a:t>
            </a:r>
          </a:p>
          <a:p>
            <a:pPr lvl="1"/>
            <a:r>
              <a:rPr lang="en-US" dirty="0" smtClean="0"/>
              <a:t>2 Tunnel finder algorithm</a:t>
            </a:r>
          </a:p>
          <a:p>
            <a:pPr lvl="1"/>
            <a:r>
              <a:rPr lang="en-US" dirty="0" smtClean="0"/>
              <a:t>1 Load balancer, and 1 </a:t>
            </a:r>
            <a:r>
              <a:rPr lang="en-US" dirty="0"/>
              <a:t>a</a:t>
            </a:r>
            <a:r>
              <a:rPr lang="en-US" dirty="0" smtClean="0"/>
              <a:t>dmission controller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Emulation results shows that </a:t>
            </a:r>
            <a:r>
              <a:rPr lang="en-US" b="1" dirty="0" smtClean="0"/>
              <a:t>Purposed TEL:</a:t>
            </a:r>
          </a:p>
          <a:p>
            <a:pPr lvl="1"/>
            <a:r>
              <a:rPr lang="en-US" dirty="0" smtClean="0"/>
              <a:t>Reduce the max. link utilization in different condition (Using idle resources)</a:t>
            </a:r>
          </a:p>
          <a:p>
            <a:pPr lvl="1"/>
            <a:r>
              <a:rPr lang="en-US" dirty="0" smtClean="0"/>
              <a:t>Minimize initialization delay </a:t>
            </a:r>
          </a:p>
          <a:p>
            <a:pPr lvl="1"/>
            <a:r>
              <a:rPr lang="en-US" dirty="0" smtClean="0"/>
              <a:t>The dynamic algorithm provide error resilience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28495" y="2406869"/>
            <a:ext cx="51762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800" dirty="0" smtClean="0"/>
              <a:t>Thanks for listening </a:t>
            </a:r>
          </a:p>
          <a:p>
            <a:pPr algn="ctr"/>
            <a:r>
              <a:rPr lang="en-US" altLang="zh-TW" sz="4800" dirty="0" smtClean="0"/>
              <a:t>Q &amp; A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827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Symbol Table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82" y="1568365"/>
            <a:ext cx="5859236" cy="491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Symbol Table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196976"/>
            <a:ext cx="56959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Contribution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36135"/>
            <a:ext cx="7886700" cy="4351338"/>
          </a:xfrm>
        </p:spPr>
        <p:txBody>
          <a:bodyPr/>
          <a:lstStyle/>
          <a:p>
            <a:r>
              <a:rPr lang="en-US" altLang="zh-TW" dirty="0" smtClean="0"/>
              <a:t>Propose </a:t>
            </a:r>
            <a:r>
              <a:rPr lang="en-US" altLang="zh-TW" dirty="0" smtClean="0"/>
              <a:t>label </a:t>
            </a:r>
            <a:r>
              <a:rPr lang="en-US" altLang="zh-TW" dirty="0" smtClean="0"/>
              <a:t>routing</a:t>
            </a:r>
            <a:r>
              <a:rPr lang="zh-TW" altLang="en-US" dirty="0" smtClean="0"/>
              <a:t> </a:t>
            </a:r>
            <a:r>
              <a:rPr lang="en-US" altLang="zh-TW" dirty="0"/>
              <a:t>algorithms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solved</a:t>
            </a:r>
            <a:r>
              <a:rPr lang="zh-TW" altLang="en-US" dirty="0"/>
              <a:t> </a:t>
            </a:r>
            <a:r>
              <a:rPr lang="en-US" altLang="zh-TW" dirty="0"/>
              <a:t>the traffic</a:t>
            </a:r>
            <a:r>
              <a:rPr lang="zh-TW" altLang="en-US" dirty="0"/>
              <a:t> </a:t>
            </a:r>
            <a:r>
              <a:rPr lang="en-US" altLang="zh-TW" dirty="0"/>
              <a:t>engineering</a:t>
            </a:r>
            <a:r>
              <a:rPr lang="zh-TW" altLang="en-US" dirty="0"/>
              <a:t> </a:t>
            </a:r>
            <a:r>
              <a:rPr lang="en-US" altLang="zh-TW" dirty="0"/>
              <a:t>problems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</a:t>
            </a:r>
            <a:r>
              <a:rPr lang="en-US" altLang="zh-TW" dirty="0"/>
              <a:t>SDNs</a:t>
            </a:r>
            <a:r>
              <a:rPr lang="zh-TW" altLang="en-US" dirty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Minimize the initialization delay</a:t>
            </a:r>
          </a:p>
          <a:p>
            <a:pPr lvl="1"/>
            <a:r>
              <a:rPr lang="en-US" altLang="zh-TW" dirty="0" smtClean="0"/>
              <a:t>Perform load balancing </a:t>
            </a:r>
            <a:endParaRPr lang="en-US" altLang="zh-TW" dirty="0"/>
          </a:p>
          <a:p>
            <a:pPr lvl="1"/>
            <a:r>
              <a:rPr lang="en-US" altLang="zh-TW" dirty="0" smtClean="0"/>
              <a:t>Perform fast recovering</a:t>
            </a:r>
          </a:p>
          <a:p>
            <a:r>
              <a:rPr lang="en-US" altLang="zh-TW" dirty="0" smtClean="0"/>
              <a:t>Develop a flexible </a:t>
            </a:r>
            <a:r>
              <a:rPr lang="en-US" altLang="zh-TW" dirty="0"/>
              <a:t>network </a:t>
            </a:r>
            <a:r>
              <a:rPr lang="en-US" altLang="zh-TW" dirty="0" smtClean="0"/>
              <a:t>architecture</a:t>
            </a:r>
          </a:p>
          <a:p>
            <a:pPr lvl="1"/>
            <a:r>
              <a:rPr lang="en-US" altLang="zh-TW" dirty="0"/>
              <a:t>Virtualize physical links with virtual </a:t>
            </a:r>
            <a:r>
              <a:rPr lang="en-US" altLang="zh-TW" dirty="0" smtClean="0"/>
              <a:t>paths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Simplify </a:t>
            </a:r>
            <a:r>
              <a:rPr lang="en-US" altLang="zh-TW" dirty="0" smtClean="0"/>
              <a:t>routing mechanisms inside the core </a:t>
            </a:r>
            <a:r>
              <a:rPr lang="en-US" altLang="zh-TW" dirty="0" smtClean="0"/>
              <a:t>networks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雲朵形 4"/>
          <p:cNvSpPr/>
          <p:nvPr/>
        </p:nvSpPr>
        <p:spPr>
          <a:xfrm>
            <a:off x="3095273" y="5215607"/>
            <a:ext cx="2177142" cy="1367246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Core Networks</a:t>
            </a:r>
            <a:endParaRPr lang="zh-TW" altLang="en-US" dirty="0"/>
          </a:p>
        </p:txBody>
      </p:sp>
      <p:pic>
        <p:nvPicPr>
          <p:cNvPr id="6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72" y="5494282"/>
            <a:ext cx="809896" cy="80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opensecurityarchitecture.org/cms/images/OSA_images/icon_library/osa_h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97" y="5398488"/>
            <a:ext cx="905690" cy="9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向右箭號 7"/>
          <p:cNvSpPr/>
          <p:nvPr/>
        </p:nvSpPr>
        <p:spPr>
          <a:xfrm>
            <a:off x="2593168" y="5782207"/>
            <a:ext cx="46482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5326571" y="5782207"/>
            <a:ext cx="46482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10153" y="6202579"/>
            <a:ext cx="90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Routing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74520" y="6258832"/>
            <a:ext cx="90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Routing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Label Switching 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Example to illustrate label switching</a:t>
            </a:r>
            <a:endParaRPr lang="zh-TW" altLang="en-US" sz="40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Traveler wants to visit Taipei 101 from Taipei Main Station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Passerby A : “I am not sure. Maybe you can go to next stop first”</a:t>
            </a:r>
          </a:p>
          <a:p>
            <a:r>
              <a:rPr lang="en-US" altLang="zh-TW" dirty="0"/>
              <a:t>Passerby </a:t>
            </a:r>
            <a:r>
              <a:rPr lang="en-US" altLang="zh-TW" dirty="0" smtClean="0"/>
              <a:t>B </a:t>
            </a:r>
            <a:r>
              <a:rPr lang="en-US" altLang="zh-TW" dirty="0"/>
              <a:t>: “I </a:t>
            </a:r>
            <a:r>
              <a:rPr lang="en-US" altLang="zh-TW" dirty="0" smtClean="0"/>
              <a:t>am not sure</a:t>
            </a:r>
            <a:r>
              <a:rPr lang="en-US" altLang="zh-TW" dirty="0"/>
              <a:t>. Maybe you can go to next stop first” </a:t>
            </a:r>
            <a:r>
              <a:rPr lang="en-US" altLang="zh-TW" dirty="0" smtClean="0"/>
              <a:t>….. 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E444-9F91-4897-BF22-92F5DAE0936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3583" t="11051" r="19444"/>
          <a:stretch/>
        </p:blipFill>
        <p:spPr>
          <a:xfrm>
            <a:off x="628650" y="3034658"/>
            <a:ext cx="2819880" cy="16461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475" y="3034658"/>
            <a:ext cx="2997211" cy="1633136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3631474" y="3622766"/>
            <a:ext cx="1750423" cy="378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6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4312</TotalTime>
  <Words>2061</Words>
  <Application>Microsoft Office PowerPoint</Application>
  <PresentationFormat>如螢幕大小 (4:3)</PresentationFormat>
  <Paragraphs>582</Paragraphs>
  <Slides>63</Slides>
  <Notes>14</Notes>
  <HiddenSlides>2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1" baseType="lpstr">
      <vt:lpstr>微軟正黑體 Light</vt:lpstr>
      <vt:lpstr>新細明體</vt:lpstr>
      <vt:lpstr>Arial</vt:lpstr>
      <vt:lpstr>Calibri</vt:lpstr>
      <vt:lpstr>Calibri Light</vt:lpstr>
      <vt:lpstr>Cambria Math</vt:lpstr>
      <vt:lpstr>Times New Roman</vt:lpstr>
      <vt:lpstr>Office Theme</vt:lpstr>
      <vt:lpstr>Traffic-Engineering in  Software Defined Networks  Using Label Switching</vt:lpstr>
      <vt:lpstr>PowerPoint 簡報</vt:lpstr>
      <vt:lpstr>Introduction</vt:lpstr>
      <vt:lpstr>Idle Resource in Networks</vt:lpstr>
      <vt:lpstr>Software-Defined Networks (SDN)</vt:lpstr>
      <vt:lpstr>Is SDN sufficient ? </vt:lpstr>
      <vt:lpstr>Contribution </vt:lpstr>
      <vt:lpstr>Label Switching  </vt:lpstr>
      <vt:lpstr>Example to illustrate label switching</vt:lpstr>
      <vt:lpstr>Example to illustrate label switching</vt:lpstr>
      <vt:lpstr>Difference between traditional approaches </vt:lpstr>
      <vt:lpstr>Multiprotocol Label Switching</vt:lpstr>
      <vt:lpstr>MPLS in SDN</vt:lpstr>
      <vt:lpstr>Label Switching</vt:lpstr>
      <vt:lpstr>Benefits of using Label Switching</vt:lpstr>
      <vt:lpstr>Routing inside the core networks</vt:lpstr>
      <vt:lpstr>Use case</vt:lpstr>
      <vt:lpstr>System Architecture</vt:lpstr>
      <vt:lpstr>Problem statement</vt:lpstr>
      <vt:lpstr>PowerPoint 簡報</vt:lpstr>
      <vt:lpstr>Tunnel Constructor</vt:lpstr>
      <vt:lpstr>Admission Controller</vt:lpstr>
      <vt:lpstr>Decoupled Flow Tables</vt:lpstr>
      <vt:lpstr>PowerPoint 簡報</vt:lpstr>
      <vt:lpstr>Routing Mechanism</vt:lpstr>
      <vt:lpstr>PowerPoint 簡報</vt:lpstr>
      <vt:lpstr>Tunnel Table Problem Formulation</vt:lpstr>
      <vt:lpstr>Path Table </vt:lpstr>
      <vt:lpstr>Heuristic Algorithm for Tunnels finding </vt:lpstr>
      <vt:lpstr>PowerPoint 簡報</vt:lpstr>
      <vt:lpstr>Path Assigner </vt:lpstr>
      <vt:lpstr>Load balancer</vt:lpstr>
      <vt:lpstr>How to find best utilization? </vt:lpstr>
      <vt:lpstr>Heuristic Algorithm for Paths finding </vt:lpstr>
      <vt:lpstr>PowerPoint 簡報</vt:lpstr>
      <vt:lpstr>Dynamic Path Assigner</vt:lpstr>
      <vt:lpstr>Find a path in real-time</vt:lpstr>
      <vt:lpstr>PowerPoint 簡報</vt:lpstr>
      <vt:lpstr>Switch Dynamic</vt:lpstr>
      <vt:lpstr>PowerPoint 簡報</vt:lpstr>
      <vt:lpstr>Evaluation</vt:lpstr>
      <vt:lpstr>Implementation</vt:lpstr>
      <vt:lpstr>Application in RYU</vt:lpstr>
      <vt:lpstr>Experiment setup </vt:lpstr>
      <vt:lpstr>TEL optimizes the max. link utilization</vt:lpstr>
      <vt:lpstr>Utilize Idle resources</vt:lpstr>
      <vt:lpstr>Heavy and Light traffic</vt:lpstr>
      <vt:lpstr>TEL balances the traffic in different topologies</vt:lpstr>
      <vt:lpstr>TEL achieves the lowest Init. delay</vt:lpstr>
      <vt:lpstr>Congestion increases the delay</vt:lpstr>
      <vt:lpstr>TEL takes more time on pre-built tunnels</vt:lpstr>
      <vt:lpstr>TEL consumes more flow entries </vt:lpstr>
      <vt:lpstr>Recover path with backup </vt:lpstr>
      <vt:lpstr>PowerPoint 簡報</vt:lpstr>
      <vt:lpstr>Recover using DPA</vt:lpstr>
      <vt:lpstr>PowerPoint 簡報</vt:lpstr>
      <vt:lpstr>Wait for edge reconnecting </vt:lpstr>
      <vt:lpstr>PowerPoint 簡報</vt:lpstr>
      <vt:lpstr>Conclusion</vt:lpstr>
      <vt:lpstr>Conclusion </vt:lpstr>
      <vt:lpstr>PowerPoint 簡報</vt:lpstr>
      <vt:lpstr>Symbol Table</vt:lpstr>
      <vt:lpstr>Symbol Table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Chen-Ning Mao</dc:creator>
  <cp:lastModifiedBy>Chen-Ning Mao</cp:lastModifiedBy>
  <cp:revision>578</cp:revision>
  <dcterms:created xsi:type="dcterms:W3CDTF">2017-04-23T14:00:24Z</dcterms:created>
  <dcterms:modified xsi:type="dcterms:W3CDTF">2017-05-11T14:54:22Z</dcterms:modified>
</cp:coreProperties>
</file>