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51"/>
  </p:notesMasterIdLst>
  <p:handoutMasterIdLst>
    <p:handoutMasterId r:id="rId52"/>
  </p:handoutMasterIdLst>
  <p:sldIdLst>
    <p:sldId id="256" r:id="rId2"/>
    <p:sldId id="305" r:id="rId3"/>
    <p:sldId id="258" r:id="rId4"/>
    <p:sldId id="257" r:id="rId5"/>
    <p:sldId id="259" r:id="rId6"/>
    <p:sldId id="260" r:id="rId7"/>
    <p:sldId id="261" r:id="rId8"/>
    <p:sldId id="263" r:id="rId9"/>
    <p:sldId id="262" r:id="rId10"/>
    <p:sldId id="265" r:id="rId11"/>
    <p:sldId id="266" r:id="rId12"/>
    <p:sldId id="264" r:id="rId13"/>
    <p:sldId id="267" r:id="rId14"/>
    <p:sldId id="269" r:id="rId15"/>
    <p:sldId id="268" r:id="rId16"/>
    <p:sldId id="270" r:id="rId17"/>
    <p:sldId id="272" r:id="rId18"/>
    <p:sldId id="271" r:id="rId19"/>
    <p:sldId id="273" r:id="rId20"/>
    <p:sldId id="274" r:id="rId21"/>
    <p:sldId id="303" r:id="rId22"/>
    <p:sldId id="275" r:id="rId23"/>
    <p:sldId id="277" r:id="rId24"/>
    <p:sldId id="278" r:id="rId25"/>
    <p:sldId id="279" r:id="rId26"/>
    <p:sldId id="280" r:id="rId27"/>
    <p:sldId id="281" r:id="rId28"/>
    <p:sldId id="283" r:id="rId29"/>
    <p:sldId id="282" r:id="rId30"/>
    <p:sldId id="284" r:id="rId31"/>
    <p:sldId id="285" r:id="rId32"/>
    <p:sldId id="286" r:id="rId33"/>
    <p:sldId id="287" r:id="rId34"/>
    <p:sldId id="290" r:id="rId35"/>
    <p:sldId id="289" r:id="rId36"/>
    <p:sldId id="288" r:id="rId37"/>
    <p:sldId id="291" r:id="rId38"/>
    <p:sldId id="292" r:id="rId39"/>
    <p:sldId id="293" r:id="rId40"/>
    <p:sldId id="294" r:id="rId41"/>
    <p:sldId id="295" r:id="rId42"/>
    <p:sldId id="300" r:id="rId43"/>
    <p:sldId id="296" r:id="rId44"/>
    <p:sldId id="301" r:id="rId45"/>
    <p:sldId id="297" r:id="rId46"/>
    <p:sldId id="302" r:id="rId47"/>
    <p:sldId id="298" r:id="rId48"/>
    <p:sldId id="299" r:id="rId49"/>
    <p:sldId id="304" r:id="rId5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59" autoAdjust="0"/>
  </p:normalViewPr>
  <p:slideViewPr>
    <p:cSldViewPr>
      <p:cViewPr varScale="1">
        <p:scale>
          <a:sx n="78" d="100"/>
          <a:sy n="78" d="100"/>
        </p:scale>
        <p:origin x="-2264" y="-1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C85BAE-9F1C-1148-A77C-F1293CA5E083}" type="datetimeFigureOut">
              <a:rPr kumimoji="1" lang="zh-TW" altLang="en-US" smtClean="0"/>
              <a:t>2014/6/16</a:t>
            </a:fld>
            <a:endParaRPr kumimoji="1"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BAE42F-25FC-5044-8220-C21308643112}" type="slidenum">
              <a:rPr kumimoji="1" lang="zh-TW" altLang="en-US" smtClean="0"/>
              <a:t>‹#›</a:t>
            </a:fld>
            <a:endParaRPr kumimoji="1" lang="zh-TW" altLang="en-US"/>
          </a:p>
        </p:txBody>
      </p:sp>
    </p:spTree>
    <p:extLst>
      <p:ext uri="{BB962C8B-B14F-4D97-AF65-F5344CB8AC3E}">
        <p14:creationId xmlns:p14="http://schemas.microsoft.com/office/powerpoint/2010/main" val="8555467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362032-A34C-4BA1-B626-FC36C7CD4473}" type="datetimeFigureOut">
              <a:rPr lang="zh-TW" altLang="en-US" smtClean="0"/>
              <a:t>2014/6/16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903224-EDAD-4804-9DF5-D175C2FEE489}" type="slidenum">
              <a:rPr lang="zh-TW" altLang="en-US" smtClean="0"/>
              <a:t>‹#›</a:t>
            </a:fld>
            <a:endParaRPr lang="zh-TW" altLang="en-US"/>
          </a:p>
        </p:txBody>
      </p:sp>
    </p:spTree>
    <p:extLst>
      <p:ext uri="{BB962C8B-B14F-4D97-AF65-F5344CB8AC3E}">
        <p14:creationId xmlns:p14="http://schemas.microsoft.com/office/powerpoint/2010/main" val="503690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10"/>
          </p:nvPr>
        </p:nvSpPr>
        <p:spPr/>
        <p:txBody>
          <a:bodyPr/>
          <a:lstStyle/>
          <a:p>
            <a:fld id="{9F903224-EDAD-4804-9DF5-D175C2FEE489}" type="slidenum">
              <a:rPr lang="zh-TW" altLang="en-US" smtClean="0"/>
              <a:t>11</a:t>
            </a:fld>
            <a:endParaRPr lang="zh-TW" altLang="en-US"/>
          </a:p>
        </p:txBody>
      </p:sp>
    </p:spTree>
    <p:extLst>
      <p:ext uri="{BB962C8B-B14F-4D97-AF65-F5344CB8AC3E}">
        <p14:creationId xmlns:p14="http://schemas.microsoft.com/office/powerpoint/2010/main" val="3275271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For each gamer, the algorithm first sorts all servers on the network latency to that gamer. It then iterates through the servers in the ascending order and creates a VM for the gamer on the first server that can support this gamer without violating constraints in </a:t>
            </a:r>
            <a:r>
              <a:rPr lang="en-US" altLang="zh-TW" dirty="0" err="1" smtClean="0"/>
              <a:t>Eqs</a:t>
            </a:r>
            <a:r>
              <a:rPr lang="en-US" altLang="zh-TW" dirty="0" smtClean="0"/>
              <a:t>. (4.2)–(4.9). It is clear that the QDH algorithm runs in polynomial time. </a:t>
            </a:r>
            <a:endParaRPr lang="zh-TW" altLang="en-US" dirty="0"/>
          </a:p>
        </p:txBody>
      </p:sp>
      <p:sp>
        <p:nvSpPr>
          <p:cNvPr id="4" name="投影片編號版面配置區 3"/>
          <p:cNvSpPr>
            <a:spLocks noGrp="1"/>
          </p:cNvSpPr>
          <p:nvPr>
            <p:ph type="sldNum" sz="quarter" idx="10"/>
          </p:nvPr>
        </p:nvSpPr>
        <p:spPr/>
        <p:txBody>
          <a:bodyPr/>
          <a:lstStyle/>
          <a:p>
            <a:fld id="{9F903224-EDAD-4804-9DF5-D175C2FEE489}" type="slidenum">
              <a:rPr lang="zh-TW" altLang="en-US" smtClean="0"/>
              <a:t>15</a:t>
            </a:fld>
            <a:endParaRPr lang="zh-TW" altLang="en-US"/>
          </a:p>
        </p:txBody>
      </p:sp>
    </p:spTree>
    <p:extLst>
      <p:ext uri="{BB962C8B-B14F-4D97-AF65-F5344CB8AC3E}">
        <p14:creationId xmlns:p14="http://schemas.microsoft.com/office/powerpoint/2010/main" val="1949583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For each gamer, the algorithm first computes its quality degradation levels on individual servers. It sorts the servers on the quality degradation if serving that gamer using each server. Then, the algorithm iterates through the servers and creates a VM for the gamer on the first server that can support the gamer without violating any constraints in </a:t>
            </a:r>
            <a:r>
              <a:rPr lang="en-US" altLang="zh-TW" dirty="0" err="1" smtClean="0"/>
              <a:t>Eqs</a:t>
            </a:r>
            <a:r>
              <a:rPr lang="en-US" altLang="zh-TW" dirty="0" smtClean="0"/>
              <a:t>. (2)–(5), (7)–(8). QDH′ runs in polynomial time</a:t>
            </a:r>
            <a:endParaRPr lang="zh-TW" altLang="en-US" dirty="0"/>
          </a:p>
        </p:txBody>
      </p:sp>
      <p:sp>
        <p:nvSpPr>
          <p:cNvPr id="4" name="投影片編號版面配置區 3"/>
          <p:cNvSpPr>
            <a:spLocks noGrp="1"/>
          </p:cNvSpPr>
          <p:nvPr>
            <p:ph type="sldNum" sz="quarter" idx="10"/>
          </p:nvPr>
        </p:nvSpPr>
        <p:spPr/>
        <p:txBody>
          <a:bodyPr/>
          <a:lstStyle/>
          <a:p>
            <a:fld id="{9F903224-EDAD-4804-9DF5-D175C2FEE489}" type="slidenum">
              <a:rPr lang="zh-TW" altLang="en-US" smtClean="0"/>
              <a:t>16</a:t>
            </a:fld>
            <a:endParaRPr lang="zh-TW" altLang="en-US"/>
          </a:p>
        </p:txBody>
      </p:sp>
    </p:spTree>
    <p:extLst>
      <p:ext uri="{BB962C8B-B14F-4D97-AF65-F5344CB8AC3E}">
        <p14:creationId xmlns:p14="http://schemas.microsoft.com/office/powerpoint/2010/main" val="186971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B9318712-04A7-F64A-BA09-07DF7387D082}" type="datetime1">
              <a:rPr lang="zh-TW" altLang="en-US" smtClean="0"/>
              <a:t>2014/6/16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EA627D65-5CFC-4E58-973E-76FC8533AEF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7E0A65E8-E44D-8A40-A5B5-6D9B372556E0}" type="datetime1">
              <a:rPr lang="zh-TW" altLang="en-US" smtClean="0"/>
              <a:t>2014/6/16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3C6DF2C4-2B01-3348-B8F2-4BE567259123}" type="datetime1">
              <a:rPr lang="zh-TW" altLang="en-US" smtClean="0"/>
              <a:t>2014/6/16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C573EA91-9F44-3244-9851-E101E3A329F7}" type="datetime1">
              <a:rPr lang="zh-TW" altLang="en-US" smtClean="0"/>
              <a:t>2014/6/16</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C753845B-98C3-6D40-87FB-1BA4DA8ADED6}" type="datetime1">
              <a:rPr lang="zh-TW" altLang="en-US" smtClean="0"/>
              <a:t>2014/6/16</a:t>
            </a:fld>
            <a:endParaRPr lang="zh-TW" altLang="en-US"/>
          </a:p>
        </p:txBody>
      </p:sp>
      <p:sp>
        <p:nvSpPr>
          <p:cNvPr id="8" name="Slide Number Placeholder 7"/>
          <p:cNvSpPr>
            <a:spLocks noGrp="1"/>
          </p:cNvSpPr>
          <p:nvPr>
            <p:ph type="sldNum" sz="quarter" idx="11"/>
          </p:nvPr>
        </p:nvSpPr>
        <p:spPr/>
        <p:txBody>
          <a:bodyPr/>
          <a:lstStyle/>
          <a:p>
            <a:fld id="{EA627D65-5CFC-4E58-973E-76FC8533AEF5}" type="slidenum">
              <a:rPr lang="zh-TW" altLang="en-US" smtClean="0"/>
              <a:t>‹#›</a:t>
            </a:fld>
            <a:endParaRPr lang="zh-TW" altLang="en-US"/>
          </a:p>
        </p:txBody>
      </p:sp>
      <p:sp>
        <p:nvSpPr>
          <p:cNvPr id="9" name="Footer Placeholder 8"/>
          <p:cNvSpPr>
            <a:spLocks noGrp="1"/>
          </p:cNvSpPr>
          <p:nvPr>
            <p:ph type="ftr" sz="quarter" idx="12"/>
          </p:nvPr>
        </p:nvSpPr>
        <p:spPr/>
        <p:txBody>
          <a:bodyPr/>
          <a:lstStyle/>
          <a:p>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8F79F4C-B3F9-C049-B438-0B590FB01A1D}" type="datetime1">
              <a:rPr lang="zh-TW" altLang="en-US" smtClean="0"/>
              <a:t>2014/6/16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zh-TW" altLang="en-US" smtClean="0"/>
              <a:t>按一下以編輯母片文字樣式</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0A725E0F-0413-9540-A376-E62D390B2628}" type="datetime1">
              <a:rPr lang="zh-TW" altLang="en-US" smtClean="0"/>
              <a:t>2014/6/16</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2FA65BC9-C8BF-C649-B60B-19A9E0F8CD82}" type="datetime1">
              <a:rPr lang="zh-TW" altLang="en-US" smtClean="0"/>
              <a:t>2014/6/16</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3B8D0-DACC-904A-88C0-772EF4CD7EB7}" type="datetime1">
              <a:rPr lang="zh-TW" altLang="en-US" smtClean="0"/>
              <a:t>2014/6/16</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EA627D65-5CFC-4E58-973E-76FC8533AEF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926A48F-316B-4E41-9C72-E76194E40C51}" type="datetime1">
              <a:rPr lang="zh-TW" altLang="en-US" smtClean="0"/>
              <a:t>2014/6/16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EA627D65-5CFC-4E58-973E-76FC8533AEF5}" type="slidenum">
              <a:rPr lang="zh-TW" altLang="en-US" smtClean="0"/>
              <a:t>‹#›</a:t>
            </a:fld>
            <a:endParaRPr lang="zh-TW" altLang="en-US"/>
          </a:p>
        </p:txBody>
      </p:sp>
      <p:sp>
        <p:nvSpPr>
          <p:cNvPr id="8" name="Title 7"/>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2598793-1C36-9B4D-91A4-C60B90B6FD4F}" type="datetime1">
              <a:rPr lang="zh-TW" altLang="en-US" smtClean="0"/>
              <a:t>2014/6/16</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EA627D65-5CFC-4E58-973E-76FC8533AEF5}" type="slidenum">
              <a:rPr lang="zh-TW" altLang="en-US" smtClean="0"/>
              <a:t>‹#›</a:t>
            </a:fld>
            <a:endParaRPr lang="zh-TW" alt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zh-TW" altLang="en-US" smtClean="0"/>
              <a:t>按一下以編輯母片標題樣式</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F6A5D612-025A-9A43-A6DF-289732955A17}" type="datetime1">
              <a:rPr lang="zh-TW" altLang="en-US" smtClean="0"/>
              <a:t>2014/6/16</a:t>
            </a:fld>
            <a:endParaRPr lang="zh-TW" alt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zh-TW" alt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EA627D65-5CFC-4E58-973E-76FC8533AEF5}" type="slidenum">
              <a:rPr lang="zh-TW" altLang="en-US" smtClean="0"/>
              <a:t>‹#›</a:t>
            </a:fld>
            <a:endParaRPr lang="zh-TW" alt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TW" sz="3600" dirty="0" smtClean="0"/>
              <a:t>Placing virtual machines to optimize cloud gaming experience</a:t>
            </a:r>
            <a:endParaRPr lang="zh-TW" altLang="en-US" sz="3600" dirty="0"/>
          </a:p>
        </p:txBody>
      </p:sp>
      <p:sp>
        <p:nvSpPr>
          <p:cNvPr id="3" name="副標題 2"/>
          <p:cNvSpPr>
            <a:spLocks noGrp="1"/>
          </p:cNvSpPr>
          <p:nvPr>
            <p:ph type="subTitle" idx="1"/>
          </p:nvPr>
        </p:nvSpPr>
        <p:spPr/>
        <p:txBody>
          <a:bodyPr/>
          <a:lstStyle/>
          <a:p>
            <a:r>
              <a:rPr lang="en-US" altLang="zh-TW" dirty="0" smtClean="0"/>
              <a:t>Hua-Jun, Hong</a:t>
            </a:r>
          </a:p>
          <a:p>
            <a:r>
              <a:rPr lang="en-US" altLang="zh-TW" dirty="0" smtClean="0"/>
              <a:t>June, 2014</a:t>
            </a:r>
            <a:endParaRPr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1</a:t>
            </a:fld>
            <a:endParaRPr lang="zh-TW" altLang="en-US"/>
          </a:p>
        </p:txBody>
      </p:sp>
    </p:spTree>
    <p:extLst>
      <p:ext uri="{BB962C8B-B14F-4D97-AF65-F5344CB8AC3E}">
        <p14:creationId xmlns:p14="http://schemas.microsoft.com/office/powerpoint/2010/main" val="285753234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Models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CPU </a:t>
            </a:r>
            <a:r>
              <a:rPr lang="en-US" altLang="zh-TW" dirty="0"/>
              <a:t>utilization, GPU utilization, frame rate, and processing delay can be modeled as </a:t>
            </a:r>
            <a:r>
              <a:rPr lang="en-US" altLang="zh-TW" dirty="0">
                <a:solidFill>
                  <a:srgbClr val="FF0000"/>
                </a:solidFill>
              </a:rPr>
              <a:t>sigmoid functions </a:t>
            </a:r>
            <a:r>
              <a:rPr lang="en-US" altLang="zh-TW" dirty="0"/>
              <a:t>of the </a:t>
            </a:r>
            <a:r>
              <a:rPr lang="en-US" altLang="zh-TW" dirty="0">
                <a:solidFill>
                  <a:srgbClr val="FF0000"/>
                </a:solidFill>
              </a:rPr>
              <a:t>number of VMs</a:t>
            </a:r>
            <a:r>
              <a:rPr lang="en-US" altLang="zh-TW" dirty="0"/>
              <a:t> on a physical server</a:t>
            </a:r>
            <a:endParaRPr lang="en-US" altLang="zh-TW" dirty="0" smtClean="0"/>
          </a:p>
          <a:p>
            <a:pPr marL="342900" indent="-342900">
              <a:buFont typeface="Wingdings" panose="05000000000000000000" pitchFamily="2" charset="2"/>
              <a:buChar char="l"/>
            </a:pPr>
            <a:r>
              <a:rPr lang="en-US" altLang="zh-TW" dirty="0" smtClean="0"/>
              <a:t> </a:t>
            </a:r>
            <a:endParaRPr lang="en-US" altLang="zh-TW" dirty="0"/>
          </a:p>
          <a:p>
            <a:pPr marL="342900" indent="-342900">
              <a:buFont typeface="Wingdings" panose="05000000000000000000" pitchFamily="2" charset="2"/>
              <a:buChar char="l"/>
            </a:pPr>
            <a:r>
              <a:rPr lang="en-US" altLang="zh-TW" dirty="0" smtClean="0"/>
              <a:t>   </a:t>
            </a:r>
          </a:p>
          <a:p>
            <a:pPr marL="342900" indent="-342900">
              <a:buFont typeface="Wingdings" panose="05000000000000000000" pitchFamily="2" charset="2"/>
              <a:buChar char="l"/>
            </a:pPr>
            <a:r>
              <a:rPr lang="en-US" altLang="zh-TW" dirty="0" smtClean="0"/>
              <a:t> </a:t>
            </a:r>
          </a:p>
          <a:p>
            <a:pPr marL="342900" indent="-342900">
              <a:buFont typeface="Wingdings" panose="05000000000000000000" pitchFamily="2" charset="2"/>
              <a:buChar char="l"/>
            </a:pPr>
            <a:r>
              <a:rPr lang="en-US" altLang="zh-TW" dirty="0" smtClean="0"/>
              <a:t> </a:t>
            </a:r>
          </a:p>
          <a:p>
            <a:pPr marL="342900" indent="-342900">
              <a:buFont typeface="Wingdings" panose="05000000000000000000" pitchFamily="2" charset="2"/>
              <a:buChar char="l"/>
            </a:pPr>
            <a:r>
              <a:rPr lang="en-US" altLang="zh-TW" dirty="0" smtClean="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780928"/>
            <a:ext cx="35814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284984"/>
            <a:ext cx="34956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968851"/>
            <a:ext cx="31527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597" y="4509120"/>
            <a:ext cx="2581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10</a:t>
            </a:fld>
            <a:endParaRPr lang="zh-TW" altLang="en-US"/>
          </a:p>
        </p:txBody>
      </p:sp>
    </p:spTree>
    <p:extLst>
      <p:ext uri="{BB962C8B-B14F-4D97-AF65-F5344CB8AC3E}">
        <p14:creationId xmlns:p14="http://schemas.microsoft.com/office/powerpoint/2010/main" val="3647750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How close are the sigmoid functions</a:t>
            </a:r>
            <a:endParaRPr lang="zh-TW" altLang="en-US" dirty="0"/>
          </a:p>
        </p:txBody>
      </p:sp>
      <p:sp>
        <p:nvSpPr>
          <p:cNvPr id="3" name="內容版面配置區 2"/>
          <p:cNvSpPr>
            <a:spLocks noGrp="1"/>
          </p:cNvSpPr>
          <p:nvPr>
            <p:ph idx="1"/>
          </p:nvPr>
        </p:nvSpPr>
        <p:spPr>
          <a:xfrm>
            <a:off x="457200" y="1752600"/>
            <a:ext cx="8435280" cy="4373563"/>
          </a:xfrm>
        </p:spPr>
        <p:txBody>
          <a:bodyPr/>
          <a:lstStyle/>
          <a:p>
            <a:pPr marL="342900" indent="-342900">
              <a:buFont typeface="Wingdings" panose="05000000000000000000" pitchFamily="2" charset="2"/>
              <a:buChar char="l"/>
            </a:pPr>
            <a:r>
              <a:rPr lang="en-US" altLang="zh-TW" dirty="0" smtClean="0"/>
              <a:t>The table shows the </a:t>
            </a:r>
            <a:r>
              <a:rPr lang="en-US" altLang="zh-TW" dirty="0" smtClean="0">
                <a:solidFill>
                  <a:srgbClr val="FF0000"/>
                </a:solidFill>
              </a:rPr>
              <a:t>R-square </a:t>
            </a:r>
            <a:r>
              <a:rPr lang="en-US" altLang="zh-TW" dirty="0" smtClean="0"/>
              <a:t>values of different games/VM</a:t>
            </a:r>
          </a:p>
          <a:p>
            <a:pPr marL="342900" indent="-342900">
              <a:buFont typeface="Wingdings" panose="05000000000000000000" pitchFamily="2" charset="2"/>
              <a:buChar char="l"/>
            </a:pPr>
            <a:r>
              <a:rPr lang="en-US" altLang="zh-TW" dirty="0" smtClean="0"/>
              <a:t>The figure shows the curve fitting results with different number of VMs </a:t>
            </a:r>
          </a:p>
          <a:p>
            <a:pPr marL="342900" indent="-342900">
              <a:buFont typeface="Wingdings" panose="05000000000000000000" pitchFamily="2" charset="2"/>
              <a:buChar char="l"/>
            </a:pPr>
            <a:endParaRPr lang="en-US" altLang="zh-TW" dirty="0" smtClean="0"/>
          </a:p>
          <a:p>
            <a:endParaRPr lang="en-US" altLang="zh-TW" dirty="0"/>
          </a:p>
          <a:p>
            <a:endParaRPr lang="zh-TW" altLang="en-US"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636912"/>
            <a:ext cx="5178317" cy="1452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11</a:t>
            </a:fld>
            <a:endParaRPr lang="zh-TW" altLang="en-US"/>
          </a:p>
        </p:txBody>
      </p:sp>
      <p:pic>
        <p:nvPicPr>
          <p:cNvPr id="5" name="圖片 4"/>
          <p:cNvPicPr>
            <a:picLocks noChangeAspect="1"/>
          </p:cNvPicPr>
          <p:nvPr/>
        </p:nvPicPr>
        <p:blipFill>
          <a:blip r:embed="rId4"/>
          <a:stretch>
            <a:fillRect/>
          </a:stretch>
        </p:blipFill>
        <p:spPr>
          <a:xfrm>
            <a:off x="1475656" y="4144856"/>
            <a:ext cx="6552728" cy="2713144"/>
          </a:xfrm>
          <a:prstGeom prst="rect">
            <a:avLst/>
          </a:prstGeom>
        </p:spPr>
      </p:pic>
    </p:spTree>
    <p:extLst>
      <p:ext uri="{BB962C8B-B14F-4D97-AF65-F5344CB8AC3E}">
        <p14:creationId xmlns:p14="http://schemas.microsoft.com/office/powerpoint/2010/main" val="20575506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 formulation</a:t>
            </a:r>
            <a:endParaRPr lang="zh-TW" altLang="en-US" dirty="0"/>
          </a:p>
        </p:txBody>
      </p:sp>
      <p:grpSp>
        <p:nvGrpSpPr>
          <p:cNvPr id="4" name="群組 3"/>
          <p:cNvGrpSpPr/>
          <p:nvPr/>
        </p:nvGrpSpPr>
        <p:grpSpPr>
          <a:xfrm>
            <a:off x="531202" y="1988840"/>
            <a:ext cx="7641198" cy="4752528"/>
            <a:chOff x="555120" y="18357075"/>
            <a:chExt cx="11429926" cy="8399086"/>
          </a:xfrm>
        </p:grpSpPr>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46" y="19194718"/>
              <a:ext cx="11208749" cy="1407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599" y="21631845"/>
              <a:ext cx="6377322" cy="81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62" y="23400975"/>
              <a:ext cx="10895933" cy="1007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群組 7"/>
            <p:cNvGrpSpPr/>
            <p:nvPr/>
          </p:nvGrpSpPr>
          <p:grpSpPr>
            <a:xfrm>
              <a:off x="992062" y="25068288"/>
              <a:ext cx="10615738" cy="1605316"/>
              <a:chOff x="587944" y="25588457"/>
              <a:chExt cx="11261156" cy="1656973"/>
            </a:xfrm>
          </p:grpSpPr>
          <p:pic>
            <p:nvPicPr>
              <p:cNvPr id="1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944" y="25600292"/>
                <a:ext cx="9092625" cy="160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6450" y="25588457"/>
                <a:ext cx="2152650" cy="1656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文字方塊 8"/>
            <p:cNvSpPr txBox="1"/>
            <p:nvPr/>
          </p:nvSpPr>
          <p:spPr>
            <a:xfrm>
              <a:off x="801783" y="18421987"/>
              <a:ext cx="6807200" cy="1468611"/>
            </a:xfrm>
            <a:prstGeom prst="rect">
              <a:avLst/>
            </a:prstGeom>
            <a:noFill/>
          </p:spPr>
          <p:txBody>
            <a:bodyPr wrap="none" rtlCol="0">
              <a:spAutoFit/>
            </a:bodyPr>
            <a:lstStyle/>
            <a:p>
              <a:r>
                <a:rPr lang="en-US" altLang="zh-TW" sz="2400" b="1" dirty="0"/>
                <a:t>Objective Function: Maximize Profits</a:t>
              </a:r>
              <a:endParaRPr lang="zh-TW" altLang="en-US" sz="2400" b="1" dirty="0"/>
            </a:p>
            <a:p>
              <a:endParaRPr lang="zh-TW" altLang="en-US" sz="2400" dirty="0"/>
            </a:p>
          </p:txBody>
        </p:sp>
        <p:sp>
          <p:nvSpPr>
            <p:cNvPr id="10" name="文字方塊 9"/>
            <p:cNvSpPr txBox="1"/>
            <p:nvPr/>
          </p:nvSpPr>
          <p:spPr>
            <a:xfrm>
              <a:off x="766680" y="20820390"/>
              <a:ext cx="5351085" cy="815895"/>
            </a:xfrm>
            <a:prstGeom prst="rect">
              <a:avLst/>
            </a:prstGeom>
            <a:noFill/>
          </p:spPr>
          <p:txBody>
            <a:bodyPr wrap="none" rtlCol="0">
              <a:spAutoFit/>
            </a:bodyPr>
            <a:lstStyle/>
            <a:p>
              <a:r>
                <a:rPr lang="en-US" altLang="zh-TW" sz="2400" b="1" dirty="0">
                  <a:ea typeface="ＭＳ Ｐゴシック" charset="0"/>
                </a:rPr>
                <a:t>Constraint: </a:t>
              </a:r>
              <a:r>
                <a:rPr lang="en-US" altLang="zh-TW" sz="2400" b="1" dirty="0" err="1">
                  <a:ea typeface="ＭＳ Ｐゴシック" charset="0"/>
                </a:rPr>
                <a:t>QoE</a:t>
              </a:r>
              <a:r>
                <a:rPr lang="en-US" altLang="zh-TW" sz="2400" b="1" dirty="0">
                  <a:ea typeface="ＭＳ Ｐゴシック" charset="0"/>
                </a:rPr>
                <a:t> </a:t>
              </a:r>
              <a:r>
                <a:rPr lang="en-US" altLang="zh-TW" sz="2400" b="1" dirty="0" smtClean="0">
                  <a:ea typeface="ＭＳ Ｐゴシック" charset="0"/>
                </a:rPr>
                <a:t>Degradation</a:t>
              </a:r>
              <a:endParaRPr lang="zh-TW" altLang="en-US" sz="2400" b="1" dirty="0">
                <a:ea typeface="ＭＳ Ｐゴシック" charset="0"/>
              </a:endParaRPr>
            </a:p>
          </p:txBody>
        </p:sp>
        <p:sp>
          <p:nvSpPr>
            <p:cNvPr id="11" name="文字方塊 10"/>
            <p:cNvSpPr txBox="1"/>
            <p:nvPr/>
          </p:nvSpPr>
          <p:spPr>
            <a:xfrm>
              <a:off x="811497" y="22780549"/>
              <a:ext cx="3448718" cy="815895"/>
            </a:xfrm>
            <a:prstGeom prst="rect">
              <a:avLst/>
            </a:prstGeom>
            <a:noFill/>
          </p:spPr>
          <p:txBody>
            <a:bodyPr wrap="none" rtlCol="0">
              <a:spAutoFit/>
            </a:bodyPr>
            <a:lstStyle/>
            <a:p>
              <a:r>
                <a:rPr lang="en-US" altLang="zh-TW" sz="2400" b="1" dirty="0">
                  <a:ea typeface="ＭＳ Ｐゴシック" charset="0"/>
                </a:rPr>
                <a:t>Frame Per </a:t>
              </a:r>
              <a:r>
                <a:rPr lang="en-US" altLang="zh-TW" sz="2400" b="1" dirty="0" smtClean="0">
                  <a:ea typeface="ＭＳ Ｐゴシック" charset="0"/>
                </a:rPr>
                <a:t>Second</a:t>
              </a:r>
              <a:endParaRPr lang="zh-TW" altLang="en-US" sz="2400" b="1" dirty="0">
                <a:ea typeface="ＭＳ Ｐゴシック" charset="0"/>
              </a:endParaRPr>
            </a:p>
          </p:txBody>
        </p:sp>
        <p:sp>
          <p:nvSpPr>
            <p:cNvPr id="12" name="文字方塊 11"/>
            <p:cNvSpPr txBox="1"/>
            <p:nvPr/>
          </p:nvSpPr>
          <p:spPr>
            <a:xfrm>
              <a:off x="920599" y="24691735"/>
              <a:ext cx="1259353" cy="815895"/>
            </a:xfrm>
            <a:prstGeom prst="rect">
              <a:avLst/>
            </a:prstGeom>
            <a:noFill/>
          </p:spPr>
          <p:txBody>
            <a:bodyPr wrap="none" rtlCol="0">
              <a:spAutoFit/>
            </a:bodyPr>
            <a:lstStyle/>
            <a:p>
              <a:r>
                <a:rPr lang="en-US" altLang="zh-TW" sz="2400" b="1" dirty="0" smtClean="0">
                  <a:ea typeface="ＭＳ Ｐゴシック" charset="0"/>
                </a:rPr>
                <a:t>Delay</a:t>
              </a:r>
              <a:endParaRPr lang="zh-TW" altLang="en-US" sz="2400" b="1" dirty="0">
                <a:ea typeface="ＭＳ Ｐゴシック" charset="0"/>
              </a:endParaRPr>
            </a:p>
          </p:txBody>
        </p:sp>
        <p:sp>
          <p:nvSpPr>
            <p:cNvPr id="13" name="圓角矩形 12"/>
            <p:cNvSpPr/>
            <p:nvPr/>
          </p:nvSpPr>
          <p:spPr bwMode="auto">
            <a:xfrm>
              <a:off x="555120" y="18357075"/>
              <a:ext cx="11429926" cy="2245605"/>
            </a:xfrm>
            <a:prstGeom prst="roundRect">
              <a:avLst/>
            </a:prstGeom>
            <a:no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4000" b="0" i="0" u="none" strike="noStrike" cap="none" normalizeH="0" baseline="0">
                <a:ln>
                  <a:noFill/>
                </a:ln>
                <a:solidFill>
                  <a:schemeClr val="tx1"/>
                </a:solidFill>
                <a:effectLst/>
                <a:latin typeface="Tahoma" charset="0"/>
                <a:ea typeface="ＭＳ Ｐゴシック" charset="0"/>
              </a:endParaRPr>
            </a:p>
          </p:txBody>
        </p:sp>
        <p:sp>
          <p:nvSpPr>
            <p:cNvPr id="14" name="圓角矩形 13"/>
            <p:cNvSpPr/>
            <p:nvPr/>
          </p:nvSpPr>
          <p:spPr bwMode="auto">
            <a:xfrm>
              <a:off x="555120" y="20916537"/>
              <a:ext cx="11429926" cy="1641865"/>
            </a:xfrm>
            <a:prstGeom prst="roundRect">
              <a:avLst/>
            </a:prstGeom>
            <a:no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4000" b="0" i="0" u="none" strike="noStrike" cap="none" normalizeH="0" baseline="0">
                <a:ln>
                  <a:noFill/>
                </a:ln>
                <a:solidFill>
                  <a:schemeClr val="tx1"/>
                </a:solidFill>
                <a:effectLst/>
                <a:latin typeface="Tahoma" charset="0"/>
                <a:ea typeface="ＭＳ Ｐゴシック" charset="0"/>
              </a:endParaRPr>
            </a:p>
          </p:txBody>
        </p:sp>
        <p:sp>
          <p:nvSpPr>
            <p:cNvPr id="15" name="圓角矩形 14"/>
            <p:cNvSpPr/>
            <p:nvPr/>
          </p:nvSpPr>
          <p:spPr bwMode="auto">
            <a:xfrm>
              <a:off x="555120" y="22863597"/>
              <a:ext cx="11429926" cy="1639457"/>
            </a:xfrm>
            <a:prstGeom prst="roundRect">
              <a:avLst/>
            </a:prstGeom>
            <a:no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4000" b="0" i="0" u="none" strike="noStrike" cap="none" normalizeH="0" baseline="0">
                <a:ln>
                  <a:noFill/>
                </a:ln>
                <a:solidFill>
                  <a:schemeClr val="tx1"/>
                </a:solidFill>
                <a:effectLst/>
                <a:latin typeface="Tahoma" charset="0"/>
                <a:ea typeface="ＭＳ Ｐゴシック" charset="0"/>
              </a:endParaRPr>
            </a:p>
          </p:txBody>
        </p:sp>
        <p:sp>
          <p:nvSpPr>
            <p:cNvPr id="16" name="圓角矩形 15"/>
            <p:cNvSpPr/>
            <p:nvPr/>
          </p:nvSpPr>
          <p:spPr bwMode="auto">
            <a:xfrm>
              <a:off x="555120" y="24764448"/>
              <a:ext cx="11429926" cy="1991713"/>
            </a:xfrm>
            <a:prstGeom prst="roundRect">
              <a:avLst/>
            </a:prstGeom>
            <a:no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4000" b="0" i="0" u="none" strike="noStrike" cap="none" normalizeH="0" baseline="0">
                <a:ln>
                  <a:noFill/>
                </a:ln>
                <a:solidFill>
                  <a:schemeClr val="tx1"/>
                </a:solidFill>
                <a:effectLst/>
                <a:latin typeface="Tahoma" charset="0"/>
                <a:ea typeface="ＭＳ Ｐゴシック" charset="0"/>
              </a:endParaRPr>
            </a:p>
          </p:txBody>
        </p:sp>
      </p:grpSp>
      <p:sp>
        <p:nvSpPr>
          <p:cNvPr id="19" name="內容版面配置區 2"/>
          <p:cNvSpPr>
            <a:spLocks noGrp="1"/>
          </p:cNvSpPr>
          <p:nvPr>
            <p:ph idx="1"/>
          </p:nvPr>
        </p:nvSpPr>
        <p:spPr>
          <a:xfrm>
            <a:off x="456408" y="1484784"/>
            <a:ext cx="7620000" cy="943573"/>
          </a:xfrm>
        </p:spPr>
        <p:txBody>
          <a:bodyPr/>
          <a:lstStyle/>
          <a:p>
            <a:pPr marL="342900" indent="-342900">
              <a:buFont typeface="Wingdings" panose="05000000000000000000" pitchFamily="2" charset="2"/>
              <a:buChar char="l"/>
            </a:pPr>
            <a:r>
              <a:rPr lang="en-US" altLang="zh-TW" dirty="0" smtClean="0"/>
              <a:t>Decision variable: </a:t>
            </a:r>
          </a:p>
        </p:txBody>
      </p:sp>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1484784"/>
            <a:ext cx="5334000"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投影片編號版面配置區 2"/>
          <p:cNvSpPr>
            <a:spLocks noGrp="1"/>
          </p:cNvSpPr>
          <p:nvPr>
            <p:ph type="sldNum" sz="quarter" idx="12"/>
          </p:nvPr>
        </p:nvSpPr>
        <p:spPr/>
        <p:txBody>
          <a:bodyPr/>
          <a:lstStyle/>
          <a:p>
            <a:fld id="{EA627D65-5CFC-4E58-973E-76FC8533AEF5}" type="slidenum">
              <a:rPr lang="zh-TW" altLang="en-US" smtClean="0"/>
              <a:t>12</a:t>
            </a:fld>
            <a:endParaRPr lang="zh-TW" altLang="en-US"/>
          </a:p>
        </p:txBody>
      </p:sp>
    </p:spTree>
    <p:extLst>
      <p:ext uri="{BB962C8B-B14F-4D97-AF65-F5344CB8AC3E}">
        <p14:creationId xmlns:p14="http://schemas.microsoft.com/office/powerpoint/2010/main" val="34422374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Constraints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 </a:t>
            </a:r>
            <a:endParaRPr lang="zh-TW" alt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2752725"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387749"/>
            <a:ext cx="37909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2943225"/>
            <a:ext cx="26289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13</a:t>
            </a:fld>
            <a:endParaRPr lang="zh-TW" altLang="en-US"/>
          </a:p>
        </p:txBody>
      </p:sp>
    </p:spTree>
    <p:extLst>
      <p:ext uri="{BB962C8B-B14F-4D97-AF65-F5344CB8AC3E}">
        <p14:creationId xmlns:p14="http://schemas.microsoft.com/office/powerpoint/2010/main" val="4665987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Introduction</a:t>
            </a:r>
          </a:p>
          <a:p>
            <a:pPr marL="342900" indent="-342900">
              <a:buFont typeface="Wingdings" panose="05000000000000000000" pitchFamily="2" charset="2"/>
              <a:buChar char="l"/>
            </a:pPr>
            <a:r>
              <a:rPr lang="en-US" altLang="zh-TW" dirty="0" smtClean="0"/>
              <a:t>Problem Formulation</a:t>
            </a:r>
          </a:p>
          <a:p>
            <a:pPr marL="342900" indent="-342900">
              <a:buFont typeface="Wingdings" panose="05000000000000000000" pitchFamily="2" charset="2"/>
              <a:buChar char="l"/>
            </a:pPr>
            <a:r>
              <a:rPr lang="en-US" altLang="zh-TW" dirty="0" smtClean="0">
                <a:solidFill>
                  <a:srgbClr val="FF0000"/>
                </a:solidFill>
              </a:rPr>
              <a:t>QDH Algorithm</a:t>
            </a:r>
          </a:p>
          <a:p>
            <a:pPr marL="342900" indent="-342900">
              <a:buFont typeface="Wingdings" panose="05000000000000000000" pitchFamily="2" charset="2"/>
              <a:buChar char="l"/>
            </a:pPr>
            <a:r>
              <a:rPr lang="en-US" altLang="zh-TW" dirty="0" err="1" smtClean="0"/>
              <a:t>Testbed</a:t>
            </a:r>
            <a:endParaRPr lang="en-US" altLang="zh-TW" dirty="0"/>
          </a:p>
          <a:p>
            <a:pPr marL="342900" indent="-342900">
              <a:buFont typeface="Wingdings" panose="05000000000000000000" pitchFamily="2" charset="2"/>
              <a:buChar char="l"/>
            </a:pPr>
            <a:r>
              <a:rPr lang="en-US" altLang="zh-TW" dirty="0"/>
              <a:t>Trace-Driven </a:t>
            </a:r>
            <a:r>
              <a:rPr lang="en-US" altLang="zh-TW" dirty="0" smtClean="0"/>
              <a:t>Simulations</a:t>
            </a:r>
            <a:endParaRPr lang="en-US" altLang="zh-TW" dirty="0"/>
          </a:p>
          <a:p>
            <a:pPr marL="342900" indent="-342900">
              <a:buFont typeface="Wingdings" panose="05000000000000000000" pitchFamily="2" charset="2"/>
              <a:buChar char="l"/>
            </a:pPr>
            <a:r>
              <a:rPr lang="en-US" altLang="zh-TW" dirty="0"/>
              <a:t>Measurement Study of Modern GPU</a:t>
            </a:r>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smtClean="0">
              <a:solidFill>
                <a:srgbClr val="FF0000"/>
              </a:solidFill>
            </a:endParaRP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14</a:t>
            </a:fld>
            <a:endParaRPr lang="zh-TW" altLang="en-US"/>
          </a:p>
        </p:txBody>
      </p:sp>
    </p:spTree>
    <p:extLst>
      <p:ext uri="{BB962C8B-B14F-4D97-AF65-F5344CB8AC3E}">
        <p14:creationId xmlns:p14="http://schemas.microsoft.com/office/powerpoint/2010/main" val="10310636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Quality-driven heuristic (QDH)</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Consolidate more VMs on a server</a:t>
            </a:r>
          </a:p>
          <a:p>
            <a:pPr marL="342900" indent="-342900">
              <a:buFont typeface="Wingdings" panose="05000000000000000000" pitchFamily="2" charset="2"/>
              <a:buChar char="l"/>
            </a:pPr>
            <a:r>
              <a:rPr lang="en-US" altLang="zh-TW" dirty="0" smtClean="0"/>
              <a:t>Do not exceed the user-specified maximal tolerable </a:t>
            </a:r>
            <a:r>
              <a:rPr lang="en-US" altLang="zh-TW" dirty="0" err="1" smtClean="0"/>
              <a:t>QoE</a:t>
            </a:r>
            <a:r>
              <a:rPr lang="en-US" altLang="zh-TW" dirty="0" smtClean="0"/>
              <a:t> degradation</a:t>
            </a:r>
          </a:p>
          <a:p>
            <a:pPr marL="342900" indent="-342900">
              <a:buFont typeface="Wingdings" panose="05000000000000000000" pitchFamily="2" charset="2"/>
              <a:buChar char="l"/>
            </a:pPr>
            <a:r>
              <a:rPr lang="en-US" altLang="zh-TW" dirty="0" smtClean="0"/>
              <a:t> </a:t>
            </a:r>
            <a:r>
              <a:rPr lang="en-US" altLang="zh-TW" dirty="0" err="1" smtClean="0"/>
              <a:t>Pseudocode</a:t>
            </a:r>
            <a:endParaRPr lang="en-US" altLang="zh-TW"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356992"/>
            <a:ext cx="6912769" cy="3019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EA627D65-5CFC-4E58-973E-76FC8533AEF5}" type="slidenum">
              <a:rPr lang="zh-TW" altLang="en-US" smtClean="0"/>
              <a:t>15</a:t>
            </a:fld>
            <a:endParaRPr lang="zh-TW" altLang="en-US"/>
          </a:p>
        </p:txBody>
      </p:sp>
    </p:spTree>
    <p:extLst>
      <p:ext uri="{BB962C8B-B14F-4D97-AF65-F5344CB8AC3E}">
        <p14:creationId xmlns:p14="http://schemas.microsoft.com/office/powerpoint/2010/main" val="208837539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QDH’ – Alternative algorithm</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a:t>Alternative Formulation and Algorithms for Closed </a:t>
            </a:r>
            <a:r>
              <a:rPr lang="en-US" altLang="zh-TW" dirty="0" smtClean="0"/>
              <a:t>Systems</a:t>
            </a:r>
          </a:p>
          <a:p>
            <a:pPr marL="342900" indent="-342900">
              <a:buFont typeface="Wingdings" panose="05000000000000000000" pitchFamily="2" charset="2"/>
              <a:buChar char="l"/>
            </a:pPr>
            <a:r>
              <a:rPr lang="en-US" altLang="zh-TW" dirty="0" smtClean="0"/>
              <a:t>Objective Function: </a:t>
            </a:r>
          </a:p>
          <a:p>
            <a:pPr marL="342900" indent="-342900">
              <a:buFont typeface="Wingdings" panose="05000000000000000000" pitchFamily="2" charset="2"/>
              <a:buChar char="l"/>
            </a:pPr>
            <a:r>
              <a:rPr lang="en-US" altLang="zh-TW" dirty="0" err="1" smtClean="0"/>
              <a:t>Pseudocode</a:t>
            </a:r>
            <a:endParaRPr lang="zh-TW" alt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348880"/>
            <a:ext cx="53625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356992"/>
            <a:ext cx="7457728" cy="3320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16</a:t>
            </a:fld>
            <a:endParaRPr lang="zh-TW" altLang="en-US"/>
          </a:p>
        </p:txBody>
      </p:sp>
    </p:spTree>
    <p:extLst>
      <p:ext uri="{BB962C8B-B14F-4D97-AF65-F5344CB8AC3E}">
        <p14:creationId xmlns:p14="http://schemas.microsoft.com/office/powerpoint/2010/main" val="3414268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Introduction</a:t>
            </a:r>
          </a:p>
          <a:p>
            <a:pPr marL="342900" indent="-342900">
              <a:buFont typeface="Wingdings" panose="05000000000000000000" pitchFamily="2" charset="2"/>
              <a:buChar char="l"/>
            </a:pPr>
            <a:r>
              <a:rPr lang="en-US" altLang="zh-TW" dirty="0" smtClean="0"/>
              <a:t>Problem Formulation</a:t>
            </a:r>
          </a:p>
          <a:p>
            <a:pPr marL="342900" indent="-342900">
              <a:buFont typeface="Wingdings" panose="05000000000000000000" pitchFamily="2" charset="2"/>
              <a:buChar char="l"/>
            </a:pPr>
            <a:r>
              <a:rPr lang="en-US" altLang="zh-TW" dirty="0" smtClean="0"/>
              <a:t>QDH Algorithm</a:t>
            </a:r>
          </a:p>
          <a:p>
            <a:pPr marL="342900" indent="-342900">
              <a:buFont typeface="Wingdings" panose="05000000000000000000" pitchFamily="2" charset="2"/>
              <a:buChar char="l"/>
            </a:pPr>
            <a:r>
              <a:rPr lang="en-US" altLang="zh-TW" dirty="0" err="1" smtClean="0">
                <a:solidFill>
                  <a:srgbClr val="FF0000"/>
                </a:solidFill>
              </a:rPr>
              <a:t>Testbed</a:t>
            </a:r>
            <a:endParaRPr lang="en-US" altLang="zh-TW" dirty="0"/>
          </a:p>
          <a:p>
            <a:pPr marL="342900" indent="-342900">
              <a:buFont typeface="Wingdings" panose="05000000000000000000" pitchFamily="2" charset="2"/>
              <a:buChar char="l"/>
            </a:pPr>
            <a:r>
              <a:rPr lang="en-US" altLang="zh-TW" dirty="0"/>
              <a:t>Trace-Driven </a:t>
            </a:r>
            <a:r>
              <a:rPr lang="en-US" altLang="zh-TW" dirty="0" smtClean="0"/>
              <a:t>Simulations</a:t>
            </a:r>
            <a:endParaRPr lang="en-US" altLang="zh-TW" dirty="0"/>
          </a:p>
          <a:p>
            <a:pPr marL="342900" indent="-342900">
              <a:buFont typeface="Wingdings" panose="05000000000000000000" pitchFamily="2" charset="2"/>
              <a:buChar char="l"/>
            </a:pPr>
            <a:r>
              <a:rPr lang="en-US" altLang="zh-TW" dirty="0"/>
              <a:t>Measurement Study of Modern GPU</a:t>
            </a:r>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smtClean="0">
              <a:solidFill>
                <a:srgbClr val="FF0000"/>
              </a:solidFill>
            </a:endParaRP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17</a:t>
            </a:fld>
            <a:endParaRPr lang="zh-TW" altLang="en-US"/>
          </a:p>
        </p:txBody>
      </p:sp>
    </p:spTree>
    <p:extLst>
      <p:ext uri="{BB962C8B-B14F-4D97-AF65-F5344CB8AC3E}">
        <p14:creationId xmlns:p14="http://schemas.microsoft.com/office/powerpoint/2010/main" val="20517045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Components of our system</a:t>
            </a:r>
            <a:endParaRPr lang="zh-TW" altLang="en-US" dirty="0"/>
          </a:p>
        </p:txBody>
      </p:sp>
      <p:sp>
        <p:nvSpPr>
          <p:cNvPr id="3" name="內容版面配置區 2"/>
          <p:cNvSpPr>
            <a:spLocks noGrp="1"/>
          </p:cNvSpPr>
          <p:nvPr>
            <p:ph idx="1"/>
          </p:nvPr>
        </p:nvSpPr>
        <p:spPr/>
        <p:txBody>
          <a:bodyPr>
            <a:normAutofit lnSpcReduction="10000"/>
          </a:bodyPr>
          <a:lstStyle/>
          <a:p>
            <a:pPr marL="342900" indent="-342900">
              <a:buFont typeface="Wingdings" panose="05000000000000000000" pitchFamily="2" charset="2"/>
              <a:buChar char="l"/>
            </a:pPr>
            <a:r>
              <a:rPr lang="en-US" altLang="zh-TW" dirty="0" smtClean="0"/>
              <a:t>Broker</a:t>
            </a:r>
          </a:p>
          <a:p>
            <a:pPr marL="800100" lvl="1" indent="-342900">
              <a:buFont typeface="Wingdings" panose="05000000000000000000" pitchFamily="2" charset="2"/>
              <a:buChar char="l"/>
            </a:pPr>
            <a:r>
              <a:rPr lang="en-US" altLang="zh-TW" dirty="0" smtClean="0"/>
              <a:t>VMware </a:t>
            </a:r>
            <a:r>
              <a:rPr lang="en-US" altLang="zh-TW" dirty="0" err="1" smtClean="0"/>
              <a:t>vCenter</a:t>
            </a:r>
            <a:r>
              <a:rPr lang="en-US" altLang="zh-TW" dirty="0" smtClean="0"/>
              <a:t> 5.1</a:t>
            </a:r>
          </a:p>
          <a:p>
            <a:pPr marL="800100" lvl="1" indent="-342900">
              <a:buFont typeface="Wingdings" panose="05000000000000000000" pitchFamily="2" charset="2"/>
              <a:buChar char="l"/>
            </a:pPr>
            <a:r>
              <a:rPr lang="en-US" altLang="zh-TW" dirty="0" smtClean="0"/>
              <a:t>Single-Sign-On: authentication </a:t>
            </a:r>
          </a:p>
          <a:p>
            <a:pPr marL="800100" lvl="1" indent="-342900">
              <a:buFont typeface="Wingdings" panose="05000000000000000000" pitchFamily="2" charset="2"/>
              <a:buChar char="l"/>
            </a:pPr>
            <a:r>
              <a:rPr lang="en-US" altLang="zh-TW" dirty="0" smtClean="0"/>
              <a:t>Inventory Service</a:t>
            </a:r>
            <a:r>
              <a:rPr lang="en-US" altLang="zh-TW" dirty="0"/>
              <a:t>: managing/monitoring the VMs on </a:t>
            </a:r>
            <a:r>
              <a:rPr lang="en-US" altLang="zh-TW" dirty="0" err="1"/>
              <a:t>ESXi</a:t>
            </a:r>
            <a:r>
              <a:rPr lang="en-US" altLang="zh-TW" dirty="0"/>
              <a:t> servers</a:t>
            </a:r>
            <a:endParaRPr lang="en-US" altLang="zh-TW" dirty="0" smtClean="0"/>
          </a:p>
          <a:p>
            <a:pPr marL="342900" indent="-342900">
              <a:buFont typeface="Wingdings" panose="05000000000000000000" pitchFamily="2" charset="2"/>
              <a:buChar char="l"/>
            </a:pPr>
            <a:r>
              <a:rPr lang="en-US" altLang="zh-TW" dirty="0" smtClean="0"/>
              <a:t>Physical Servers</a:t>
            </a:r>
          </a:p>
          <a:p>
            <a:pPr marL="800100" lvl="1" indent="-342900">
              <a:buFont typeface="Wingdings" panose="05000000000000000000" pitchFamily="2" charset="2"/>
              <a:buChar char="l"/>
            </a:pPr>
            <a:r>
              <a:rPr lang="en-US" altLang="zh-TW" dirty="0" smtClean="0"/>
              <a:t>VMware </a:t>
            </a:r>
            <a:r>
              <a:rPr lang="en-US" altLang="zh-TW" dirty="0" err="1" smtClean="0"/>
              <a:t>ESXi</a:t>
            </a:r>
            <a:r>
              <a:rPr lang="en-US" altLang="zh-TW" dirty="0" smtClean="0"/>
              <a:t> 5.1</a:t>
            </a:r>
          </a:p>
          <a:p>
            <a:pPr marL="342900" indent="-342900">
              <a:buFont typeface="Wingdings" panose="05000000000000000000" pitchFamily="2" charset="2"/>
              <a:buChar char="l"/>
            </a:pPr>
            <a:r>
              <a:rPr lang="en-US" altLang="zh-TW" dirty="0" smtClean="0"/>
              <a:t>GA Client/Servers</a:t>
            </a:r>
          </a:p>
          <a:p>
            <a:pPr marL="800100" lvl="1" indent="-342900">
              <a:buFont typeface="Wingdings" panose="05000000000000000000" pitchFamily="2" charset="2"/>
              <a:buChar char="l"/>
            </a:pPr>
            <a:r>
              <a:rPr lang="en-US" altLang="zh-TW" dirty="0" smtClean="0"/>
              <a:t>GA is </a:t>
            </a:r>
            <a:r>
              <a:rPr lang="zh-TW" altLang="zh-TW" dirty="0" smtClean="0"/>
              <a:t>t</a:t>
            </a:r>
            <a:r>
              <a:rPr lang="en-US" altLang="zh-TW" dirty="0" smtClean="0"/>
              <a:t>he</a:t>
            </a:r>
            <a:r>
              <a:rPr lang="zh-TW" altLang="en-US" dirty="0" smtClean="0"/>
              <a:t> </a:t>
            </a:r>
            <a:r>
              <a:rPr lang="en-US" altLang="zh-TW" dirty="0" smtClean="0"/>
              <a:t>first</a:t>
            </a:r>
            <a:r>
              <a:rPr lang="en-US" altLang="zh-TW" dirty="0" smtClean="0"/>
              <a:t> </a:t>
            </a:r>
            <a:r>
              <a:rPr lang="en-US" altLang="zh-TW" dirty="0" smtClean="0"/>
              <a:t>open</a:t>
            </a:r>
            <a:r>
              <a:rPr lang="zh-TW" altLang="en-US" dirty="0" smtClean="0"/>
              <a:t> </a:t>
            </a:r>
            <a:r>
              <a:rPr lang="en-US" altLang="zh-TW" dirty="0" smtClean="0"/>
              <a:t>source</a:t>
            </a:r>
          </a:p>
          <a:p>
            <a:pPr lvl="1" indent="0">
              <a:buNone/>
            </a:pPr>
            <a:r>
              <a:rPr lang="zh-TW" altLang="en-US" dirty="0" smtClean="0"/>
              <a:t>     </a:t>
            </a:r>
            <a:r>
              <a:rPr lang="zh-TW" altLang="zh-TW" dirty="0"/>
              <a:t>c</a:t>
            </a:r>
            <a:r>
              <a:rPr lang="en-US" altLang="zh-TW" dirty="0" smtClean="0"/>
              <a:t>loud</a:t>
            </a:r>
            <a:r>
              <a:rPr lang="zh-TW" altLang="en-US" dirty="0" smtClean="0"/>
              <a:t> </a:t>
            </a:r>
            <a:r>
              <a:rPr lang="en-US" altLang="zh-TW" dirty="0" smtClean="0"/>
              <a:t>gaming</a:t>
            </a:r>
            <a:r>
              <a:rPr lang="zh-TW" altLang="en-US" dirty="0" smtClean="0"/>
              <a:t> </a:t>
            </a:r>
            <a:r>
              <a:rPr lang="en-US" altLang="zh-TW" dirty="0" smtClean="0"/>
              <a:t>system </a:t>
            </a:r>
          </a:p>
          <a:p>
            <a:pPr marL="800100" lvl="1" indent="-342900">
              <a:buFont typeface="Wingdings" panose="05000000000000000000" pitchFamily="2" charset="2"/>
              <a:buChar char="l"/>
            </a:pPr>
            <a:r>
              <a:rPr lang="en-US" altLang="zh-TW" dirty="0" smtClean="0"/>
              <a:t>Each VM host one </a:t>
            </a:r>
          </a:p>
          <a:p>
            <a:pPr lvl="1" indent="0">
              <a:buNone/>
            </a:pPr>
            <a:r>
              <a:rPr lang="en-US" altLang="zh-TW" dirty="0"/>
              <a:t> </a:t>
            </a:r>
            <a:r>
              <a:rPr lang="en-US" altLang="zh-TW" dirty="0" smtClean="0"/>
              <a:t>    GA server</a:t>
            </a:r>
            <a:endParaRPr lang="zh-TW"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199978"/>
            <a:ext cx="46386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投影片編號版面配置區 4"/>
          <p:cNvSpPr>
            <a:spLocks noGrp="1"/>
          </p:cNvSpPr>
          <p:nvPr>
            <p:ph type="sldNum" sz="quarter" idx="12"/>
          </p:nvPr>
        </p:nvSpPr>
        <p:spPr/>
        <p:txBody>
          <a:bodyPr/>
          <a:lstStyle/>
          <a:p>
            <a:fld id="{EA627D65-5CFC-4E58-973E-76FC8533AEF5}" type="slidenum">
              <a:rPr lang="zh-TW" altLang="en-US" smtClean="0"/>
              <a:t>18</a:t>
            </a:fld>
            <a:endParaRPr lang="zh-TW" altLang="en-US"/>
          </a:p>
        </p:txBody>
      </p:sp>
    </p:spTree>
    <p:extLst>
      <p:ext uri="{BB962C8B-B14F-4D97-AF65-F5344CB8AC3E}">
        <p14:creationId xmlns:p14="http://schemas.microsoft.com/office/powerpoint/2010/main" val="2076773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99392"/>
            <a:ext cx="5791200" cy="1371600"/>
          </a:xfrm>
        </p:spPr>
        <p:txBody>
          <a:bodyPr/>
          <a:lstStyle/>
          <a:p>
            <a:r>
              <a:rPr lang="en-US" altLang="zh-TW" dirty="0" smtClean="0"/>
              <a:t>Flow of our system</a:t>
            </a:r>
            <a:endParaRPr lang="zh-TW" altLang="en-US" dirty="0"/>
          </a:p>
        </p:txBody>
      </p:sp>
      <p:sp>
        <p:nvSpPr>
          <p:cNvPr id="3" name="內容版面配置區 2"/>
          <p:cNvSpPr>
            <a:spLocks noGrp="1"/>
          </p:cNvSpPr>
          <p:nvPr>
            <p:ph idx="1"/>
          </p:nvPr>
        </p:nvSpPr>
        <p:spPr>
          <a:xfrm>
            <a:off x="-36512" y="1124744"/>
            <a:ext cx="8712968" cy="4373563"/>
          </a:xfrm>
        </p:spPr>
        <p:txBody>
          <a:bodyPr>
            <a:normAutofit/>
          </a:bodyPr>
          <a:lstStyle/>
          <a:p>
            <a:pPr marL="457200" indent="-457200">
              <a:buFont typeface="Wingdings" panose="05000000000000000000" pitchFamily="2" charset="2"/>
              <a:buAutoNum type="circleNumWdWhitePlain"/>
            </a:pPr>
            <a:r>
              <a:rPr lang="en-US" altLang="zh-TW" dirty="0" smtClean="0"/>
              <a:t>GA </a:t>
            </a:r>
            <a:r>
              <a:rPr lang="en-US" altLang="zh-TW" dirty="0"/>
              <a:t>c</a:t>
            </a:r>
            <a:r>
              <a:rPr lang="en-US" altLang="zh-TW" dirty="0" smtClean="0"/>
              <a:t>lient sends the </a:t>
            </a:r>
            <a:r>
              <a:rPr lang="en-US" altLang="zh-TW" dirty="0" smtClean="0">
                <a:solidFill>
                  <a:srgbClr val="FF0000"/>
                </a:solidFill>
              </a:rPr>
              <a:t>account and password</a:t>
            </a:r>
            <a:r>
              <a:rPr lang="en-US" altLang="zh-TW" dirty="0" smtClean="0"/>
              <a:t> from gamer to broker</a:t>
            </a:r>
          </a:p>
          <a:p>
            <a:pPr marL="457200" indent="-457200">
              <a:buFont typeface="Wingdings" panose="05000000000000000000" pitchFamily="2" charset="2"/>
              <a:buAutoNum type="circleNumWdWhitePlain"/>
            </a:pPr>
            <a:r>
              <a:rPr lang="en-US" altLang="zh-TW" dirty="0" smtClean="0"/>
              <a:t>The broker authenticates the gamer</a:t>
            </a:r>
          </a:p>
          <a:p>
            <a:pPr marL="457200" indent="-457200">
              <a:buFont typeface="Wingdings" panose="05000000000000000000" pitchFamily="2" charset="2"/>
              <a:buAutoNum type="circleNumWdWhitePlain"/>
            </a:pPr>
            <a:r>
              <a:rPr lang="en-US" altLang="zh-TW" dirty="0" smtClean="0"/>
              <a:t>GA client sends the </a:t>
            </a:r>
            <a:r>
              <a:rPr lang="en-US" altLang="zh-TW" dirty="0" smtClean="0">
                <a:solidFill>
                  <a:srgbClr val="FF0000"/>
                </a:solidFill>
              </a:rPr>
              <a:t>user-specified game </a:t>
            </a:r>
            <a:r>
              <a:rPr lang="en-US" altLang="zh-TW" dirty="0" smtClean="0"/>
              <a:t>to the broker</a:t>
            </a:r>
          </a:p>
          <a:p>
            <a:pPr marL="457200" indent="-457200">
              <a:buFont typeface="Wingdings" panose="05000000000000000000" pitchFamily="2" charset="2"/>
              <a:buAutoNum type="circleNumWdWhitePlain"/>
            </a:pPr>
            <a:r>
              <a:rPr lang="en-US" altLang="zh-TW" dirty="0" smtClean="0"/>
              <a:t>The broker determines </a:t>
            </a:r>
            <a:r>
              <a:rPr lang="en-US" altLang="zh-TW" dirty="0" smtClean="0">
                <a:solidFill>
                  <a:srgbClr val="FF0000"/>
                </a:solidFill>
              </a:rPr>
              <a:t>where to create a new VM </a:t>
            </a:r>
            <a:r>
              <a:rPr lang="en-US" altLang="zh-TW" dirty="0" smtClean="0"/>
              <a:t>and instructs the chosen physical server to launch a VM</a:t>
            </a:r>
          </a:p>
          <a:p>
            <a:pPr marL="457200" indent="-457200">
              <a:buFont typeface="Wingdings" panose="05000000000000000000" pitchFamily="2" charset="2"/>
              <a:buAutoNum type="circleNumWdWhitePlain"/>
            </a:pPr>
            <a:r>
              <a:rPr lang="en-US" altLang="zh-TW" dirty="0" smtClean="0"/>
              <a:t>Physical server sends the </a:t>
            </a:r>
            <a:r>
              <a:rPr lang="en-US" altLang="zh-TW" dirty="0" smtClean="0">
                <a:solidFill>
                  <a:srgbClr val="FF0000"/>
                </a:solidFill>
              </a:rPr>
              <a:t>VM’s IP</a:t>
            </a:r>
            <a:r>
              <a:rPr lang="en-US" altLang="zh-TW" dirty="0" smtClean="0"/>
              <a:t> address to Broker</a:t>
            </a:r>
          </a:p>
          <a:p>
            <a:pPr marL="457200" indent="-457200">
              <a:buFont typeface="Wingdings" panose="05000000000000000000" pitchFamily="2" charset="2"/>
              <a:buAutoNum type="circleNumWdWhitePlain"/>
            </a:pPr>
            <a:r>
              <a:rPr lang="en-US" altLang="zh-TW" dirty="0" smtClean="0"/>
              <a:t>Broker Forwards the IP address to GA client</a:t>
            </a:r>
          </a:p>
          <a:p>
            <a:pPr marL="457200" indent="-457200">
              <a:buFont typeface="Wingdings" panose="05000000000000000000" pitchFamily="2" charset="2"/>
              <a:buAutoNum type="circleNumWdWhitePlain"/>
            </a:pPr>
            <a:r>
              <a:rPr lang="en-US" altLang="zh-TW" dirty="0" smtClean="0"/>
              <a:t>GA client </a:t>
            </a:r>
            <a:r>
              <a:rPr lang="en-US" altLang="zh-TW" dirty="0" smtClean="0">
                <a:solidFill>
                  <a:srgbClr val="FF0000"/>
                </a:solidFill>
              </a:rPr>
              <a:t>connects to the GA server</a:t>
            </a:r>
          </a:p>
          <a:p>
            <a:pPr marL="457200" indent="-457200">
              <a:buFont typeface="Wingdings" panose="05000000000000000000" pitchFamily="2" charset="2"/>
              <a:buAutoNum type="circleNumWdWhitePlain"/>
            </a:pPr>
            <a:r>
              <a:rPr lang="en-US" altLang="zh-TW" dirty="0" smtClean="0"/>
              <a:t>GA server launches the game</a:t>
            </a:r>
          </a:p>
          <a:p>
            <a:pPr marL="457200" indent="-457200">
              <a:buFont typeface="Wingdings" panose="05000000000000000000" pitchFamily="2" charset="2"/>
              <a:buAutoNum type="circleNumWdWhitePlain"/>
            </a:pPr>
            <a:r>
              <a:rPr lang="en-US" altLang="zh-TW" dirty="0" smtClean="0"/>
              <a:t>GA server </a:t>
            </a:r>
            <a:r>
              <a:rPr lang="en-US" altLang="zh-TW" dirty="0" smtClean="0">
                <a:solidFill>
                  <a:srgbClr val="FF0000"/>
                </a:solidFill>
              </a:rPr>
              <a:t>streams the game </a:t>
            </a:r>
            <a:r>
              <a:rPr lang="en-US" altLang="zh-TW" dirty="0" smtClean="0"/>
              <a:t>to gamer</a:t>
            </a:r>
          </a:p>
          <a:p>
            <a:pPr marL="457200" indent="-457200">
              <a:buFont typeface="Wingdings" panose="05000000000000000000" pitchFamily="2" charset="2"/>
              <a:buAutoNum type="circleNumWdWhitePlain"/>
            </a:pPr>
            <a:endParaRPr lang="en-US" altLang="zh-TW" dirty="0" smtClean="0"/>
          </a:p>
          <a:p>
            <a:pPr marL="457200" indent="-457200">
              <a:buFont typeface="Wingdings" panose="05000000000000000000" pitchFamily="2" charset="2"/>
              <a:buAutoNum type="circleNumWdWhitePlain"/>
            </a:pPr>
            <a:endParaRPr lang="en-US" altLang="zh-TW" dirty="0" smtClean="0"/>
          </a:p>
          <a:p>
            <a:pPr marL="457200" indent="-457200">
              <a:buFont typeface="Wingdings" panose="05000000000000000000" pitchFamily="2" charset="2"/>
              <a:buAutoNum type="circleNumWdWhitePlain"/>
            </a:pPr>
            <a:endParaRPr lang="zh-TW" alt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975720"/>
            <a:ext cx="3816424" cy="2882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19</a:t>
            </a:fld>
            <a:endParaRPr lang="zh-TW" altLang="en-US"/>
          </a:p>
        </p:txBody>
      </p:sp>
    </p:spTree>
    <p:extLst>
      <p:ext uri="{BB962C8B-B14F-4D97-AF65-F5344CB8AC3E}">
        <p14:creationId xmlns:p14="http://schemas.microsoft.com/office/powerpoint/2010/main" val="14414629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Publications</a:t>
            </a:r>
            <a:endParaRPr kumimoji="1" lang="zh-TW" altLang="en-US" dirty="0"/>
          </a:p>
        </p:txBody>
      </p:sp>
      <p:sp>
        <p:nvSpPr>
          <p:cNvPr id="3" name="內容版面配置區 2"/>
          <p:cNvSpPr>
            <a:spLocks noGrp="1"/>
          </p:cNvSpPr>
          <p:nvPr>
            <p:ph idx="1"/>
          </p:nvPr>
        </p:nvSpPr>
        <p:spPr/>
        <p:txBody>
          <a:bodyPr>
            <a:normAutofit lnSpcReduction="10000"/>
          </a:bodyPr>
          <a:lstStyle/>
          <a:p>
            <a:pPr marL="342900" lvl="0" indent="-342900">
              <a:buFont typeface="Wingdings" charset="2"/>
              <a:buChar char="l"/>
            </a:pPr>
            <a:r>
              <a:rPr lang="en-US" altLang="zh-TW" dirty="0"/>
              <a:t>H. Hong, D. Chen, C. Huang, K. Chen, and C. Hsu, “</a:t>
            </a:r>
            <a:r>
              <a:rPr lang="en-US" altLang="zh-TW" dirty="0" err="1"/>
              <a:t>QoS</a:t>
            </a:r>
            <a:r>
              <a:rPr lang="en-US" altLang="zh-TW" dirty="0"/>
              <a:t>-aware virtual machine placement for cloud games,” in Proc. of </a:t>
            </a:r>
            <a:r>
              <a:rPr lang="en-US" altLang="zh-TW" i="1" dirty="0"/>
              <a:t>ACM Annual Workshop on Network and Systems Support for Games</a:t>
            </a:r>
            <a:r>
              <a:rPr lang="en-US" altLang="zh-TW" dirty="0"/>
              <a:t> (</a:t>
            </a:r>
            <a:r>
              <a:rPr lang="en-US" altLang="zh-TW" i="1" dirty="0" err="1"/>
              <a:t>NetGames</a:t>
            </a:r>
            <a:r>
              <a:rPr lang="en-US" altLang="zh-TW" dirty="0"/>
              <a:t>), Denver, CO, December 2013.</a:t>
            </a:r>
            <a:endParaRPr lang="zh-TW" altLang="zh-TW" dirty="0"/>
          </a:p>
          <a:p>
            <a:pPr marL="342900" lvl="0" indent="-342900">
              <a:buFont typeface="Wingdings" charset="2"/>
              <a:buChar char="l"/>
            </a:pPr>
            <a:r>
              <a:rPr lang="en-US" altLang="zh-TW" dirty="0"/>
              <a:t>H. Hong, D. Chen, C. Huang, K. Chen, and C. Hsu, “Placing virtual machines to optimize cloud gaming experience,” submitted to </a:t>
            </a:r>
            <a:r>
              <a:rPr lang="en-US" altLang="zh-TW" i="1" dirty="0"/>
              <a:t>IEEE Transactions on Cloud </a:t>
            </a:r>
            <a:r>
              <a:rPr lang="en-US" altLang="zh-TW" i="1" dirty="0" smtClean="0"/>
              <a:t>Computing</a:t>
            </a:r>
            <a:r>
              <a:rPr lang="en-US" altLang="zh-TW" dirty="0" smtClean="0"/>
              <a:t>, </a:t>
            </a:r>
            <a:r>
              <a:rPr lang="en-US" altLang="zh-TW" dirty="0"/>
              <a:t>April 2014.</a:t>
            </a:r>
            <a:endParaRPr lang="zh-TW" altLang="zh-TW" dirty="0"/>
          </a:p>
          <a:p>
            <a:pPr marL="342900" lvl="0" indent="-342900">
              <a:buFont typeface="Wingdings" charset="2"/>
              <a:buChar char="l"/>
            </a:pPr>
            <a:r>
              <a:rPr lang="en-US" altLang="zh-TW" dirty="0"/>
              <a:t>H. Hong, C. Lee, K. Chen, C. Huang, and C. Hsu, “GPU consolidation for cloud games: Are we there yet?,” submitted to a double-blinded conference, under review, April 2014.</a:t>
            </a:r>
            <a:endParaRPr lang="zh-TW" altLang="zh-TW" dirty="0"/>
          </a:p>
          <a:p>
            <a:endParaRPr kumimoji="1"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a:t>
            </a:fld>
            <a:endParaRPr lang="zh-TW" altLang="en-US"/>
          </a:p>
        </p:txBody>
      </p:sp>
    </p:spTree>
    <p:extLst>
      <p:ext uri="{BB962C8B-B14F-4D97-AF65-F5344CB8AC3E}">
        <p14:creationId xmlns:p14="http://schemas.microsoft.com/office/powerpoint/2010/main" val="18111769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 up – hardware</a:t>
            </a:r>
            <a:endParaRPr lang="zh-TW" altLang="en-US" dirty="0"/>
          </a:p>
        </p:txBody>
      </p:sp>
      <p:sp>
        <p:nvSpPr>
          <p:cNvPr id="3" name="內容版面配置區 2"/>
          <p:cNvSpPr>
            <a:spLocks noGrp="1"/>
          </p:cNvSpPr>
          <p:nvPr>
            <p:ph idx="1"/>
          </p:nvPr>
        </p:nvSpPr>
        <p:spPr/>
        <p:txBody>
          <a:bodyPr>
            <a:normAutofit lnSpcReduction="10000"/>
          </a:bodyPr>
          <a:lstStyle/>
          <a:p>
            <a:pPr marL="342900" indent="-342900">
              <a:buFont typeface="Wingdings" panose="05000000000000000000" pitchFamily="2" charset="2"/>
              <a:buChar char="l"/>
            </a:pPr>
            <a:r>
              <a:rPr lang="en-US" altLang="zh-TW" dirty="0" smtClean="0"/>
              <a:t>Physical Servers</a:t>
            </a:r>
          </a:p>
          <a:p>
            <a:pPr marL="800100" lvl="1" indent="-342900">
              <a:buFont typeface="Wingdings" panose="05000000000000000000" pitchFamily="2" charset="2"/>
              <a:buChar char="l"/>
            </a:pPr>
            <a:r>
              <a:rPr lang="en-US" altLang="zh-TW" dirty="0" smtClean="0"/>
              <a:t>CPU: i5 3.5 GHz</a:t>
            </a:r>
          </a:p>
          <a:p>
            <a:pPr marL="800100" lvl="1" indent="-342900">
              <a:buFont typeface="Wingdings" panose="05000000000000000000" pitchFamily="2" charset="2"/>
              <a:buChar char="l"/>
            </a:pPr>
            <a:r>
              <a:rPr lang="en-US" altLang="zh-TW" dirty="0" smtClean="0"/>
              <a:t>GPU: </a:t>
            </a:r>
            <a:r>
              <a:rPr lang="en-US" altLang="zh-TW" dirty="0" err="1" smtClean="0"/>
              <a:t>Nvidia</a:t>
            </a:r>
            <a:r>
              <a:rPr lang="en-US" altLang="zh-TW" dirty="0"/>
              <a:t> </a:t>
            </a:r>
            <a:r>
              <a:rPr lang="en-US" altLang="zh-TW" dirty="0" err="1" smtClean="0"/>
              <a:t>Quadro</a:t>
            </a:r>
            <a:r>
              <a:rPr lang="en-US" altLang="zh-TW" dirty="0" smtClean="0"/>
              <a:t> 6000</a:t>
            </a:r>
          </a:p>
          <a:p>
            <a:pPr marL="800100" lvl="1" indent="-342900">
              <a:buFont typeface="Wingdings" panose="05000000000000000000" pitchFamily="2" charset="2"/>
              <a:buChar char="l"/>
            </a:pPr>
            <a:r>
              <a:rPr lang="en-US" altLang="zh-TW" dirty="0" smtClean="0"/>
              <a:t>Memory:</a:t>
            </a:r>
            <a:r>
              <a:rPr lang="zh-TW" altLang="en-US" dirty="0" smtClean="0"/>
              <a:t> </a:t>
            </a:r>
            <a:r>
              <a:rPr lang="en-US" altLang="zh-TW" dirty="0" smtClean="0"/>
              <a:t>16GB</a:t>
            </a:r>
            <a:endParaRPr lang="en-US" altLang="zh-TW" dirty="0"/>
          </a:p>
          <a:p>
            <a:pPr marL="342900" indent="-342900">
              <a:buFont typeface="Wingdings" panose="05000000000000000000" pitchFamily="2" charset="2"/>
              <a:buChar char="l"/>
            </a:pPr>
            <a:r>
              <a:rPr lang="en-US" altLang="zh-TW" dirty="0" smtClean="0"/>
              <a:t>Broker</a:t>
            </a:r>
          </a:p>
          <a:p>
            <a:pPr marL="800100" lvl="1" indent="-342900">
              <a:buFont typeface="Wingdings" panose="05000000000000000000" pitchFamily="2" charset="2"/>
              <a:buChar char="l"/>
            </a:pPr>
            <a:r>
              <a:rPr lang="en-US" altLang="zh-TW" dirty="0" smtClean="0"/>
              <a:t>CPU: i7 3.2 GHz</a:t>
            </a:r>
          </a:p>
          <a:p>
            <a:pPr marL="800100" lvl="1" indent="-342900">
              <a:buFont typeface="Wingdings" panose="05000000000000000000" pitchFamily="2" charset="2"/>
              <a:buChar char="l"/>
            </a:pPr>
            <a:r>
              <a:rPr lang="en-US" altLang="zh-TW" dirty="0" smtClean="0"/>
              <a:t>Memory: 16GB</a:t>
            </a:r>
          </a:p>
          <a:p>
            <a:pPr marL="342900" indent="-342900">
              <a:buFont typeface="Wingdings" panose="05000000000000000000" pitchFamily="2" charset="2"/>
              <a:buChar char="l"/>
            </a:pPr>
            <a:r>
              <a:rPr lang="en-US" altLang="zh-TW" dirty="0" smtClean="0"/>
              <a:t>Clients</a:t>
            </a:r>
          </a:p>
          <a:p>
            <a:pPr marL="800100" lvl="1" indent="-342900">
              <a:buFont typeface="Wingdings" panose="05000000000000000000" pitchFamily="2" charset="2"/>
              <a:buChar char="l"/>
            </a:pPr>
            <a:r>
              <a:rPr lang="en-US" altLang="zh-TW" dirty="0" smtClean="0"/>
              <a:t>CPU: i5</a:t>
            </a:r>
          </a:p>
          <a:p>
            <a:pPr marL="800100" lvl="1" indent="-342900">
              <a:buFont typeface="Wingdings" panose="05000000000000000000" pitchFamily="2" charset="2"/>
              <a:buChar char="l"/>
            </a:pPr>
            <a:r>
              <a:rPr lang="en-US" altLang="zh-TW" dirty="0" smtClean="0"/>
              <a:t>Memory: 4GB</a:t>
            </a:r>
          </a:p>
          <a:p>
            <a:pPr marL="342900" indent="-342900">
              <a:buFont typeface="Wingdings" panose="05000000000000000000" pitchFamily="2" charset="2"/>
              <a:buChar char="l"/>
            </a:pPr>
            <a:r>
              <a:rPr lang="en-US" altLang="zh-TW" dirty="0" smtClean="0"/>
              <a:t>VMs</a:t>
            </a:r>
          </a:p>
          <a:p>
            <a:pPr marL="800100" lvl="1" indent="-342900">
              <a:buFont typeface="Wingdings" panose="05000000000000000000" pitchFamily="2" charset="2"/>
              <a:buChar char="l"/>
            </a:pPr>
            <a:r>
              <a:rPr kumimoji="1" lang="en-US" altLang="zh-TW" dirty="0"/>
              <a:t>Equally allocate the CPU and Memory to </a:t>
            </a:r>
            <a:r>
              <a:rPr kumimoji="1" lang="en-US" altLang="zh-TW" dirty="0" smtClean="0"/>
              <a:t>VMs</a:t>
            </a:r>
            <a:endParaRPr kumimoji="1" lang="en-US" altLang="zh-TW"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20</a:t>
            </a:fld>
            <a:endParaRPr lang="zh-TW" altLang="en-US"/>
          </a:p>
        </p:txBody>
      </p:sp>
    </p:spTree>
    <p:extLst>
      <p:ext uri="{BB962C8B-B14F-4D97-AF65-F5344CB8AC3E}">
        <p14:creationId xmlns:p14="http://schemas.microsoft.com/office/powerpoint/2010/main" val="31191605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6131024" cy="1371600"/>
          </a:xfrm>
        </p:spPr>
        <p:txBody>
          <a:bodyPr/>
          <a:lstStyle/>
          <a:p>
            <a:r>
              <a:rPr kumimoji="1" lang="en-US" altLang="zh-TW" dirty="0" smtClean="0"/>
              <a:t>Set up - scenario</a:t>
            </a:r>
            <a:endParaRPr kumimoji="1" lang="zh-TW" altLang="en-US" dirty="0"/>
          </a:p>
        </p:txBody>
      </p:sp>
      <p:sp>
        <p:nvSpPr>
          <p:cNvPr id="3" name="內容版面配置區 2"/>
          <p:cNvSpPr>
            <a:spLocks noGrp="1"/>
          </p:cNvSpPr>
          <p:nvPr>
            <p:ph idx="1"/>
          </p:nvPr>
        </p:nvSpPr>
        <p:spPr/>
        <p:txBody>
          <a:bodyPr/>
          <a:lstStyle/>
          <a:p>
            <a:pPr marL="457200" indent="-457200">
              <a:buFont typeface="Wingdings" charset="2"/>
              <a:buChar char="l"/>
            </a:pPr>
            <a:r>
              <a:rPr kumimoji="1" lang="en-US" altLang="zh-TW" dirty="0" smtClean="0"/>
              <a:t>Join and leaving a game session with D% and (1-D)% probability (D% = 90%) in every minutes</a:t>
            </a:r>
          </a:p>
          <a:p>
            <a:pPr marL="457200" indent="-457200">
              <a:buFont typeface="Wingdings" charset="2"/>
              <a:buChar char="l"/>
            </a:pPr>
            <a:r>
              <a:rPr kumimoji="1" lang="en-US" altLang="zh-TW" dirty="0"/>
              <a:t>Game: Limbo, PSR, and </a:t>
            </a:r>
            <a:r>
              <a:rPr kumimoji="1" lang="en-US" altLang="zh-TW" dirty="0" smtClean="0"/>
              <a:t>Normandy</a:t>
            </a:r>
          </a:p>
          <a:p>
            <a:pPr marL="457200" indent="-457200">
              <a:buFont typeface="Wingdings" charset="2"/>
              <a:buChar char="l"/>
            </a:pPr>
            <a:r>
              <a:rPr kumimoji="1" lang="en-US" altLang="zh-TW" dirty="0" smtClean="0"/>
              <a:t>Randomly select game</a:t>
            </a:r>
          </a:p>
          <a:p>
            <a:pPr marL="457200" indent="-457200">
              <a:buFont typeface="Wingdings" charset="2"/>
              <a:buChar char="l"/>
            </a:pPr>
            <a:r>
              <a:rPr kumimoji="1" lang="en-US" altLang="zh-TW" dirty="0" smtClean="0"/>
              <a:t>Up to 2 VMs for each physical server</a:t>
            </a:r>
          </a:p>
          <a:p>
            <a:pPr marL="457200" indent="-457200">
              <a:buFont typeface="Wingdings" charset="2"/>
              <a:buChar char="l"/>
            </a:pPr>
            <a:r>
              <a:rPr kumimoji="1" lang="en-US" altLang="zh-TW" dirty="0" smtClean="0"/>
              <a:t>Total time: 15 minutes</a:t>
            </a: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21</a:t>
            </a:fld>
            <a:endParaRPr lang="zh-TW" altLang="en-US"/>
          </a:p>
        </p:txBody>
      </p:sp>
    </p:spTree>
    <p:extLst>
      <p:ext uri="{BB962C8B-B14F-4D97-AF65-F5344CB8AC3E}">
        <p14:creationId xmlns:p14="http://schemas.microsoft.com/office/powerpoint/2010/main" val="27794754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6984" y="-390872"/>
            <a:ext cx="5791200" cy="1371600"/>
          </a:xfrm>
        </p:spPr>
        <p:txBody>
          <a:bodyPr/>
          <a:lstStyle/>
          <a:p>
            <a:r>
              <a:rPr lang="en-US" altLang="zh-TW" dirty="0" smtClean="0"/>
              <a:t>Practical concern</a:t>
            </a:r>
            <a:endParaRPr lang="zh-TW" altLang="en-US" dirty="0"/>
          </a:p>
        </p:txBody>
      </p:sp>
      <p:sp>
        <p:nvSpPr>
          <p:cNvPr id="3" name="內容版面配置區 2"/>
          <p:cNvSpPr>
            <a:spLocks noGrp="1"/>
          </p:cNvSpPr>
          <p:nvPr>
            <p:ph idx="1"/>
          </p:nvPr>
        </p:nvSpPr>
        <p:spPr>
          <a:xfrm>
            <a:off x="457200" y="1071661"/>
            <a:ext cx="7620000" cy="4373563"/>
          </a:xfrm>
        </p:spPr>
        <p:txBody>
          <a:bodyPr/>
          <a:lstStyle/>
          <a:p>
            <a:pPr marL="342900" indent="-342900">
              <a:buFont typeface="Wingdings" panose="05000000000000000000" pitchFamily="2" charset="2"/>
              <a:buChar char="l"/>
            </a:pPr>
            <a:r>
              <a:rPr lang="en-US" altLang="zh-TW" dirty="0"/>
              <a:t>Migration time of 20, 30, and 40 GB VM images are about 6, 9, 11 </a:t>
            </a:r>
            <a:r>
              <a:rPr lang="en-US" altLang="zh-TW" dirty="0" smtClean="0"/>
              <a:t>minutes</a:t>
            </a:r>
          </a:p>
          <a:p>
            <a:pPr marL="342900" indent="-342900">
              <a:buFont typeface="Wingdings" panose="05000000000000000000" pitchFamily="2" charset="2"/>
              <a:buChar char="l"/>
            </a:pPr>
            <a:r>
              <a:rPr lang="en-US" altLang="zh-TW" dirty="0"/>
              <a:t>Double resources will be consumed </a:t>
            </a:r>
            <a:r>
              <a:rPr lang="en-US" altLang="zh-TW" dirty="0" smtClean="0"/>
              <a:t>between t1 to t3 while we do live migration</a:t>
            </a:r>
          </a:p>
          <a:p>
            <a:pPr marL="800100" lvl="1" indent="-342900">
              <a:buFont typeface="Wingdings" panose="05000000000000000000" pitchFamily="2" charset="2"/>
              <a:buChar char="l"/>
            </a:pPr>
            <a:r>
              <a:rPr lang="en-US" altLang="zh-TW" dirty="0" smtClean="0"/>
              <a:t>Decrease the profits</a:t>
            </a:r>
          </a:p>
          <a:p>
            <a:pPr marL="800100" lvl="1" indent="-342900">
              <a:buFont typeface="Wingdings" panose="05000000000000000000" pitchFamily="2" charset="2"/>
              <a:buChar char="l"/>
            </a:pPr>
            <a:r>
              <a:rPr lang="en-US" altLang="zh-TW" dirty="0" smtClean="0"/>
              <a:t>Decrease the </a:t>
            </a:r>
            <a:r>
              <a:rPr lang="en-US" altLang="zh-TW" dirty="0" err="1" smtClean="0"/>
              <a:t>QoE</a:t>
            </a:r>
            <a:endParaRPr lang="en-US" altLang="zh-TW" dirty="0" smtClean="0"/>
          </a:p>
          <a:p>
            <a:pPr marL="342900" indent="-342900">
              <a:buFont typeface="Wingdings" panose="05000000000000000000" pitchFamily="2" charset="2"/>
              <a:buChar char="l"/>
            </a:pPr>
            <a:r>
              <a:rPr lang="en-US" altLang="zh-TW" dirty="0"/>
              <a:t>Hence, we consider an </a:t>
            </a:r>
            <a:r>
              <a:rPr lang="en-US" altLang="zh-TW" dirty="0" err="1" smtClean="0"/>
              <a:t>migrationless</a:t>
            </a:r>
            <a:r>
              <a:rPr lang="en-US" altLang="zh-TW" dirty="0" smtClean="0"/>
              <a:t> </a:t>
            </a:r>
            <a:r>
              <a:rPr lang="en-US" altLang="zh-TW" dirty="0"/>
              <a:t>version of proposed QDH/QDH’ algorithms</a:t>
            </a:r>
          </a:p>
          <a:p>
            <a:pPr marL="800100" lvl="1" indent="-342900">
              <a:buFont typeface="Wingdings" panose="05000000000000000000" pitchFamily="2" charset="2"/>
              <a:buChar char="l"/>
            </a:pPr>
            <a:r>
              <a:rPr lang="en-US" altLang="zh-TW" dirty="0"/>
              <a:t>Only place the VMs of incoming </a:t>
            </a:r>
            <a:r>
              <a:rPr lang="en-US" altLang="zh-TW" dirty="0" smtClean="0"/>
              <a:t>gamers </a:t>
            </a:r>
            <a:r>
              <a:rPr lang="en-US" altLang="zh-TW" dirty="0"/>
              <a:t>to avoid the degradation caused by migration </a:t>
            </a:r>
            <a:r>
              <a:rPr lang="en-US" altLang="zh-TW" dirty="0" smtClean="0"/>
              <a:t>time</a:t>
            </a:r>
            <a:endParaRPr lang="en-US" altLang="zh-TW" dirty="0"/>
          </a:p>
        </p:txBody>
      </p:sp>
      <p:grpSp>
        <p:nvGrpSpPr>
          <p:cNvPr id="5" name="群組 4"/>
          <p:cNvGrpSpPr/>
          <p:nvPr/>
        </p:nvGrpSpPr>
        <p:grpSpPr>
          <a:xfrm>
            <a:off x="812676" y="4698864"/>
            <a:ext cx="5343500" cy="2186520"/>
            <a:chOff x="668660" y="4653136"/>
            <a:chExt cx="5343500" cy="218652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60" y="4653136"/>
              <a:ext cx="5343500" cy="1924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529931" y="6470324"/>
              <a:ext cx="1620957" cy="369332"/>
            </a:xfrm>
            <a:prstGeom prst="rect">
              <a:avLst/>
            </a:prstGeom>
            <a:noFill/>
          </p:spPr>
          <p:txBody>
            <a:bodyPr wrap="none" rtlCol="0">
              <a:spAutoFit/>
            </a:bodyPr>
            <a:lstStyle/>
            <a:p>
              <a:r>
                <a:rPr lang="en-US" altLang="zh-TW" dirty="0" smtClean="0"/>
                <a:t>Live Migration</a:t>
              </a:r>
              <a:endParaRPr lang="zh-TW" altLang="en-US" dirty="0"/>
            </a:p>
          </p:txBody>
        </p:sp>
      </p:grpSp>
      <p:sp>
        <p:nvSpPr>
          <p:cNvPr id="6" name="投影片編號版面配置區 5"/>
          <p:cNvSpPr>
            <a:spLocks noGrp="1"/>
          </p:cNvSpPr>
          <p:nvPr>
            <p:ph type="sldNum" sz="quarter" idx="12"/>
          </p:nvPr>
        </p:nvSpPr>
        <p:spPr/>
        <p:txBody>
          <a:bodyPr/>
          <a:lstStyle/>
          <a:p>
            <a:fld id="{EA627D65-5CFC-4E58-973E-76FC8533AEF5}" type="slidenum">
              <a:rPr lang="zh-TW" altLang="en-US" smtClean="0"/>
              <a:t>22</a:t>
            </a:fld>
            <a:endParaRPr lang="zh-TW" altLang="en-US"/>
          </a:p>
        </p:txBody>
      </p:sp>
    </p:spTree>
    <p:extLst>
      <p:ext uri="{BB962C8B-B14F-4D97-AF65-F5344CB8AC3E}">
        <p14:creationId xmlns:p14="http://schemas.microsoft.com/office/powerpoint/2010/main" val="26034626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016" y="185192"/>
            <a:ext cx="8820472" cy="1371600"/>
          </a:xfrm>
        </p:spPr>
        <p:txBody>
          <a:bodyPr>
            <a:normAutofit/>
          </a:bodyPr>
          <a:lstStyle/>
          <a:p>
            <a:r>
              <a:rPr lang="en-US" altLang="zh-TW" dirty="0" err="1" smtClean="0"/>
              <a:t>Migrationless</a:t>
            </a:r>
            <a:r>
              <a:rPr lang="en-US" altLang="zh-TW" dirty="0" smtClean="0"/>
              <a:t> Algorithms are better</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Outperforms QDH up to 396$ and 4% </a:t>
            </a:r>
            <a:r>
              <a:rPr lang="en-US" altLang="zh-TW" dirty="0" err="1" smtClean="0"/>
              <a:t>QoE</a:t>
            </a:r>
            <a:r>
              <a:rPr lang="en-US" altLang="zh-TW" dirty="0" smtClean="0"/>
              <a:t>  </a:t>
            </a:r>
            <a:endParaRPr lang="zh-TW" altLang="en-US" dirty="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56992"/>
            <a:ext cx="7704856" cy="288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23</a:t>
            </a:fld>
            <a:endParaRPr lang="zh-TW" altLang="en-US"/>
          </a:p>
        </p:txBody>
      </p:sp>
    </p:spTree>
    <p:extLst>
      <p:ext uri="{BB962C8B-B14F-4D97-AF65-F5344CB8AC3E}">
        <p14:creationId xmlns:p14="http://schemas.microsoft.com/office/powerpoint/2010/main" val="39797277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4016" y="185192"/>
            <a:ext cx="8820472" cy="1371600"/>
          </a:xfrm>
        </p:spPr>
        <p:txBody>
          <a:bodyPr>
            <a:normAutofit/>
          </a:bodyPr>
          <a:lstStyle/>
          <a:p>
            <a:r>
              <a:rPr lang="en-US" altLang="zh-TW" sz="2400" dirty="0" smtClean="0"/>
              <a:t>Performance of </a:t>
            </a:r>
            <a:r>
              <a:rPr lang="en-US" altLang="zh-TW" sz="2400" dirty="0" err="1" smtClean="0"/>
              <a:t>migrationless</a:t>
            </a:r>
            <a:r>
              <a:rPr lang="en-US" altLang="zh-TW" sz="2400" dirty="0" smtClean="0"/>
              <a:t> algorithms with different migration overhead</a:t>
            </a:r>
            <a:endParaRPr lang="zh-TW" altLang="en-US" sz="2400"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25% migration overhead will achieve the same profit</a:t>
            </a:r>
          </a:p>
          <a:p>
            <a:pPr marL="342900" indent="-342900">
              <a:buFont typeface="Wingdings" panose="05000000000000000000" pitchFamily="2" charset="2"/>
              <a:buChar char="l"/>
            </a:pPr>
            <a:r>
              <a:rPr lang="en-US" altLang="zh-TW" dirty="0" smtClean="0"/>
              <a:t>Due to the increasingly </a:t>
            </a:r>
            <a:r>
              <a:rPr lang="en-US" altLang="zh-TW" dirty="0"/>
              <a:t>higher computing power, the </a:t>
            </a:r>
            <a:r>
              <a:rPr lang="en-US" altLang="zh-TW" dirty="0">
                <a:solidFill>
                  <a:srgbClr val="FF0000"/>
                </a:solidFill>
              </a:rPr>
              <a:t>migration overhead will be gradually </a:t>
            </a:r>
            <a:r>
              <a:rPr lang="en-US" altLang="zh-TW" dirty="0" smtClean="0">
                <a:solidFill>
                  <a:srgbClr val="FF0000"/>
                </a:solidFill>
              </a:rPr>
              <a:t>reduced </a:t>
            </a:r>
            <a:r>
              <a:rPr lang="en-US" altLang="zh-TW" dirty="0"/>
              <a:t>and the performance </a:t>
            </a:r>
            <a:r>
              <a:rPr lang="en-US" altLang="zh-TW" dirty="0" smtClean="0"/>
              <a:t>gains may be diminishing</a:t>
            </a:r>
          </a:p>
        </p:txBody>
      </p:sp>
      <p:pic>
        <p:nvPicPr>
          <p:cNvPr id="4" name="圖片 3"/>
          <p:cNvPicPr>
            <a:picLocks noChangeAspect="1"/>
          </p:cNvPicPr>
          <p:nvPr/>
        </p:nvPicPr>
        <p:blipFill>
          <a:blip r:embed="rId2"/>
          <a:stretch>
            <a:fillRect/>
          </a:stretch>
        </p:blipFill>
        <p:spPr>
          <a:xfrm>
            <a:off x="0" y="3351853"/>
            <a:ext cx="8964488" cy="3339306"/>
          </a:xfrm>
          <a:prstGeom prst="rect">
            <a:avLst/>
          </a:prstGeom>
        </p:spPr>
      </p:pic>
      <p:sp>
        <p:nvSpPr>
          <p:cNvPr id="5" name="投影片編號版面配置區 4"/>
          <p:cNvSpPr>
            <a:spLocks noGrp="1"/>
          </p:cNvSpPr>
          <p:nvPr>
            <p:ph type="sldNum" sz="quarter" idx="12"/>
          </p:nvPr>
        </p:nvSpPr>
        <p:spPr/>
        <p:txBody>
          <a:bodyPr/>
          <a:lstStyle/>
          <a:p>
            <a:fld id="{EA627D65-5CFC-4E58-973E-76FC8533AEF5}" type="slidenum">
              <a:rPr lang="zh-TW" altLang="en-US" smtClean="0"/>
              <a:t>24</a:t>
            </a:fld>
            <a:endParaRPr lang="zh-TW" altLang="en-US"/>
          </a:p>
        </p:txBody>
      </p:sp>
    </p:spTree>
    <p:extLst>
      <p:ext uri="{BB962C8B-B14F-4D97-AF65-F5344CB8AC3E}">
        <p14:creationId xmlns:p14="http://schemas.microsoft.com/office/powerpoint/2010/main" val="24002245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of </a:t>
            </a:r>
            <a:r>
              <a:rPr lang="en-US" altLang="zh-TW" dirty="0" err="1" smtClean="0"/>
              <a:t>testbed</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At this time, we </a:t>
            </a:r>
            <a:r>
              <a:rPr lang="en-US" altLang="zh-TW" dirty="0" smtClean="0">
                <a:solidFill>
                  <a:srgbClr val="FF0000"/>
                </a:solidFill>
              </a:rPr>
              <a:t>do not consider QDH algorithm </a:t>
            </a:r>
            <a:r>
              <a:rPr lang="en-US" altLang="zh-TW" dirty="0" smtClean="0"/>
              <a:t>in the rest of the thesis</a:t>
            </a:r>
          </a:p>
          <a:p>
            <a:pPr marL="342900" indent="-342900">
              <a:buFont typeface="Wingdings" panose="05000000000000000000" pitchFamily="2" charset="2"/>
              <a:buChar char="l"/>
            </a:pPr>
            <a:r>
              <a:rPr lang="en-US" altLang="zh-TW" dirty="0" smtClean="0"/>
              <a:t>QDH algorithm will be useful in the future while the migration time is reduced</a:t>
            </a:r>
            <a:endParaRPr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25</a:t>
            </a:fld>
            <a:endParaRPr lang="zh-TW" altLang="en-US"/>
          </a:p>
        </p:txBody>
      </p:sp>
    </p:spTree>
    <p:extLst>
      <p:ext uri="{BB962C8B-B14F-4D97-AF65-F5344CB8AC3E}">
        <p14:creationId xmlns:p14="http://schemas.microsoft.com/office/powerpoint/2010/main" val="37220774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Introduction</a:t>
            </a:r>
          </a:p>
          <a:p>
            <a:pPr marL="342900" indent="-342900">
              <a:buFont typeface="Wingdings" panose="05000000000000000000" pitchFamily="2" charset="2"/>
              <a:buChar char="l"/>
            </a:pPr>
            <a:r>
              <a:rPr lang="en-US" altLang="zh-TW" dirty="0" smtClean="0"/>
              <a:t>Problem Formulation</a:t>
            </a:r>
          </a:p>
          <a:p>
            <a:pPr marL="342900" indent="-342900">
              <a:buFont typeface="Wingdings" panose="05000000000000000000" pitchFamily="2" charset="2"/>
              <a:buChar char="l"/>
            </a:pPr>
            <a:r>
              <a:rPr lang="en-US" altLang="zh-TW" dirty="0" smtClean="0"/>
              <a:t>QDH Algorithm</a:t>
            </a:r>
          </a:p>
          <a:p>
            <a:pPr marL="342900" indent="-342900">
              <a:buFont typeface="Wingdings" panose="05000000000000000000" pitchFamily="2" charset="2"/>
              <a:buChar char="l"/>
            </a:pPr>
            <a:r>
              <a:rPr lang="en-US" altLang="zh-TW" dirty="0" err="1" smtClean="0"/>
              <a:t>Testbed</a:t>
            </a:r>
            <a:endParaRPr lang="en-US" altLang="zh-TW" dirty="0" smtClean="0"/>
          </a:p>
          <a:p>
            <a:pPr marL="342900" indent="-342900">
              <a:buFont typeface="Wingdings" panose="05000000000000000000" pitchFamily="2" charset="2"/>
              <a:buChar char="l"/>
            </a:pPr>
            <a:r>
              <a:rPr lang="en-US" altLang="zh-TW" dirty="0" smtClean="0">
                <a:solidFill>
                  <a:srgbClr val="FF0000"/>
                </a:solidFill>
              </a:rPr>
              <a:t>Trace-Driven Simulations</a:t>
            </a:r>
            <a:endParaRPr lang="en-US" altLang="zh-TW" dirty="0"/>
          </a:p>
          <a:p>
            <a:pPr marL="342900" indent="-342900">
              <a:buFont typeface="Wingdings" panose="05000000000000000000" pitchFamily="2" charset="2"/>
              <a:buChar char="l"/>
            </a:pPr>
            <a:r>
              <a:rPr lang="en-US" altLang="zh-TW" dirty="0"/>
              <a:t>Measurement Study of Modern GPU</a:t>
            </a:r>
          </a:p>
          <a:p>
            <a:pPr marL="342900" indent="-342900">
              <a:buFont typeface="Wingdings" panose="05000000000000000000" pitchFamily="2" charset="2"/>
              <a:buChar char="l"/>
            </a:pPr>
            <a:endParaRPr lang="en-US" altLang="zh-TW" dirty="0" smtClean="0">
              <a:solidFill>
                <a:srgbClr val="FF0000"/>
              </a:solidFill>
            </a:endParaRP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26</a:t>
            </a:fld>
            <a:endParaRPr lang="zh-TW" altLang="en-US"/>
          </a:p>
        </p:txBody>
      </p:sp>
    </p:spTree>
    <p:extLst>
      <p:ext uri="{BB962C8B-B14F-4D97-AF65-F5344CB8AC3E}">
        <p14:creationId xmlns:p14="http://schemas.microsoft.com/office/powerpoint/2010/main" val="129838827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 up</a:t>
            </a:r>
            <a:endParaRPr lang="zh-TW" altLang="en-US" dirty="0"/>
          </a:p>
        </p:txBody>
      </p:sp>
      <p:sp>
        <p:nvSpPr>
          <p:cNvPr id="3" name="內容版面配置區 2"/>
          <p:cNvSpPr>
            <a:spLocks noGrp="1"/>
          </p:cNvSpPr>
          <p:nvPr>
            <p:ph idx="1"/>
          </p:nvPr>
        </p:nvSpPr>
        <p:spPr/>
        <p:txBody>
          <a:bodyPr>
            <a:normAutofit fontScale="92500" lnSpcReduction="10000"/>
          </a:bodyPr>
          <a:lstStyle/>
          <a:p>
            <a:pPr marL="342900" indent="-342900">
              <a:buFont typeface="Wingdings" panose="05000000000000000000" pitchFamily="2" charset="2"/>
              <a:buChar char="l"/>
            </a:pPr>
            <a:r>
              <a:rPr lang="en-US" altLang="zh-TW" dirty="0" smtClean="0"/>
              <a:t>Network latencies: KING</a:t>
            </a:r>
          </a:p>
          <a:p>
            <a:pPr marL="800100" lvl="1" indent="-342900">
              <a:buFont typeface="Wingdings" panose="05000000000000000000" pitchFamily="2" charset="2"/>
              <a:buChar char="l"/>
            </a:pPr>
            <a:r>
              <a:rPr lang="en-US" altLang="zh-TW" dirty="0" smtClean="0"/>
              <a:t>Server IP: </a:t>
            </a:r>
            <a:r>
              <a:rPr lang="en-US" altLang="zh-TW" dirty="0" err="1" smtClean="0"/>
              <a:t>OnLvie</a:t>
            </a:r>
            <a:r>
              <a:rPr lang="en-US" altLang="zh-TW" dirty="0" smtClean="0"/>
              <a:t> data center</a:t>
            </a:r>
          </a:p>
          <a:p>
            <a:pPr marL="800100" lvl="1" indent="-342900">
              <a:buFont typeface="Wingdings" panose="05000000000000000000" pitchFamily="2" charset="2"/>
              <a:buChar char="l"/>
            </a:pPr>
            <a:r>
              <a:rPr lang="en-US" altLang="zh-TW" dirty="0" smtClean="0"/>
              <a:t>Client IP: </a:t>
            </a:r>
            <a:r>
              <a:rPr lang="en-US" altLang="zh-TW" dirty="0" err="1" smtClean="0"/>
              <a:t>BitTorrent</a:t>
            </a:r>
            <a:endParaRPr lang="en-US" altLang="zh-TW" dirty="0" smtClean="0"/>
          </a:p>
          <a:p>
            <a:pPr marL="342900" indent="-342900">
              <a:buFont typeface="Wingdings" panose="05000000000000000000" pitchFamily="2" charset="2"/>
              <a:buChar char="l"/>
            </a:pPr>
            <a:r>
              <a:rPr lang="en-US" altLang="zh-TW" dirty="0" err="1" smtClean="0"/>
              <a:t>WoW</a:t>
            </a:r>
            <a:r>
              <a:rPr lang="en-US" altLang="zh-TW" dirty="0" smtClean="0"/>
              <a:t> traces</a:t>
            </a:r>
          </a:p>
          <a:p>
            <a:pPr marL="800100" lvl="1" indent="-342900">
              <a:buFont typeface="Wingdings" panose="05000000000000000000" pitchFamily="2" charset="2"/>
              <a:buChar char="l"/>
            </a:pPr>
            <a:r>
              <a:rPr lang="en-US" altLang="zh-TW" dirty="0" smtClean="0"/>
              <a:t>Arrival time and leaving time of gamers</a:t>
            </a:r>
          </a:p>
          <a:p>
            <a:pPr marL="342900" indent="-342900">
              <a:buFont typeface="Wingdings" panose="05000000000000000000" pitchFamily="2" charset="2"/>
              <a:buChar char="l"/>
            </a:pPr>
            <a:r>
              <a:rPr lang="en-US" altLang="zh-TW" dirty="0" smtClean="0"/>
              <a:t>Games</a:t>
            </a:r>
          </a:p>
          <a:p>
            <a:pPr marL="800100" lvl="1" indent="-342900">
              <a:buFont typeface="Wingdings" panose="05000000000000000000" pitchFamily="2" charset="2"/>
              <a:buChar char="l"/>
            </a:pPr>
            <a:r>
              <a:rPr lang="en-US" altLang="zh-TW" dirty="0" smtClean="0"/>
              <a:t>Limbo, PSR, and </a:t>
            </a:r>
            <a:r>
              <a:rPr lang="zh-TW" altLang="zh-TW" dirty="0" err="1" smtClean="0"/>
              <a:t>N</a:t>
            </a:r>
            <a:r>
              <a:rPr lang="en-US" altLang="zh-TW" dirty="0" err="1" smtClean="0"/>
              <a:t>ormandy</a:t>
            </a:r>
            <a:endParaRPr lang="en-US" altLang="zh-TW" dirty="0" smtClean="0"/>
          </a:p>
          <a:p>
            <a:pPr marL="342900" indent="-342900">
              <a:buFont typeface="Wingdings" panose="05000000000000000000" pitchFamily="2" charset="2"/>
              <a:buChar char="l"/>
            </a:pPr>
            <a:r>
              <a:rPr lang="en-US" altLang="zh-TW" dirty="0" smtClean="0"/>
              <a:t>Computer:</a:t>
            </a:r>
          </a:p>
          <a:p>
            <a:pPr marL="800100" lvl="1" indent="-342900">
              <a:buFont typeface="Wingdings" panose="05000000000000000000" pitchFamily="2" charset="2"/>
              <a:buChar char="l"/>
            </a:pPr>
            <a:r>
              <a:rPr lang="en-US" altLang="zh-TW" dirty="0" smtClean="0"/>
              <a:t>CPU: I7-3770 3.2 GHz</a:t>
            </a:r>
          </a:p>
          <a:p>
            <a:pPr marL="800100" lvl="1" indent="-342900">
              <a:buFont typeface="Wingdings" panose="05000000000000000000" pitchFamily="2" charset="2"/>
              <a:buChar char="l"/>
            </a:pPr>
            <a:r>
              <a:rPr lang="en-US" altLang="zh-TW" dirty="0" smtClean="0"/>
              <a:t>Memory: 16GB</a:t>
            </a:r>
          </a:p>
          <a:p>
            <a:pPr marL="342900" indent="-342900">
              <a:buFont typeface="Wingdings" panose="05000000000000000000" pitchFamily="2" charset="2"/>
              <a:buChar char="l"/>
            </a:pPr>
            <a:r>
              <a:rPr lang="en-US" altLang="zh-TW" dirty="0" smtClean="0"/>
              <a:t>VMs: </a:t>
            </a:r>
          </a:p>
          <a:p>
            <a:pPr marL="800100" lvl="1" indent="-342900">
              <a:buFont typeface="Wingdings" panose="05000000000000000000" pitchFamily="2" charset="2"/>
              <a:buChar char="l"/>
            </a:pPr>
            <a:r>
              <a:rPr kumimoji="1" lang="en-US" altLang="zh-TW" dirty="0"/>
              <a:t>Equally allocate the CPU and Memory to </a:t>
            </a:r>
            <a:r>
              <a:rPr kumimoji="1" lang="en-US" altLang="zh-TW" dirty="0" smtClean="0"/>
              <a:t>VMs</a:t>
            </a:r>
            <a:endParaRPr lang="en-US" altLang="zh-TW" dirty="0" smtClean="0"/>
          </a:p>
          <a:p>
            <a:pPr marL="800100" lvl="1" indent="-342900">
              <a:buFont typeface="Wingdings" panose="05000000000000000000" pitchFamily="2" charset="2"/>
              <a:buChar char="l"/>
            </a:pPr>
            <a:endParaRPr lang="en-US" altLang="zh-TW" dirty="0" smtClean="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27</a:t>
            </a:fld>
            <a:endParaRPr lang="zh-TW" altLang="en-US"/>
          </a:p>
        </p:txBody>
      </p:sp>
    </p:spTree>
    <p:extLst>
      <p:ext uri="{BB962C8B-B14F-4D97-AF65-F5344CB8AC3E}">
        <p14:creationId xmlns:p14="http://schemas.microsoft.com/office/powerpoint/2010/main" val="21892602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7067128" cy="1371600"/>
          </a:xfrm>
        </p:spPr>
        <p:txBody>
          <a:bodyPr/>
          <a:lstStyle/>
          <a:p>
            <a:r>
              <a:rPr lang="en-US" altLang="zh-TW" dirty="0" smtClean="0"/>
              <a:t>Baseline algorithm</a:t>
            </a:r>
            <a:endParaRPr lang="zh-TW" altLang="en-US" dirty="0"/>
          </a:p>
        </p:txBody>
      </p:sp>
      <p:sp>
        <p:nvSpPr>
          <p:cNvPr id="3" name="內容版面配置區 2"/>
          <p:cNvSpPr>
            <a:spLocks noGrp="1"/>
          </p:cNvSpPr>
          <p:nvPr>
            <p:ph idx="1"/>
          </p:nvPr>
        </p:nvSpPr>
        <p:spPr/>
        <p:txBody>
          <a:bodyPr/>
          <a:lstStyle/>
          <a:p>
            <a:r>
              <a:rPr lang="en-US" altLang="zh-TW" dirty="0" smtClean="0"/>
              <a:t>Location Based Placement (LBP) algorithm: </a:t>
            </a:r>
          </a:p>
          <a:p>
            <a:pPr marL="342900" indent="-342900">
              <a:buFont typeface="Wingdings" panose="05000000000000000000" pitchFamily="2" charset="2"/>
              <a:buChar char="Ø"/>
            </a:pPr>
            <a:r>
              <a:rPr lang="en-US" altLang="zh-TW" dirty="0" smtClean="0"/>
              <a:t>LBP places each VM on a </a:t>
            </a:r>
            <a:r>
              <a:rPr lang="en-US" altLang="zh-TW" dirty="0" smtClean="0">
                <a:solidFill>
                  <a:srgbClr val="FF0000"/>
                </a:solidFill>
              </a:rPr>
              <a:t>random game server </a:t>
            </a:r>
            <a:r>
              <a:rPr lang="en-US" altLang="zh-TW" dirty="0" smtClean="0"/>
              <a:t>that is </a:t>
            </a:r>
            <a:r>
              <a:rPr lang="en-US" altLang="zh-TW" dirty="0" smtClean="0">
                <a:solidFill>
                  <a:srgbClr val="FF0000"/>
                </a:solidFill>
              </a:rPr>
              <a:t>not fully loaded</a:t>
            </a:r>
            <a:r>
              <a:rPr lang="en-US" altLang="zh-TW" dirty="0" smtClean="0"/>
              <a:t> and the data center </a:t>
            </a:r>
            <a:r>
              <a:rPr lang="en-US" altLang="zh-TW" dirty="0" smtClean="0">
                <a:solidFill>
                  <a:srgbClr val="FF0000"/>
                </a:solidFill>
              </a:rPr>
              <a:t>geographically closest</a:t>
            </a:r>
            <a:r>
              <a:rPr lang="en-US" altLang="zh-TW" dirty="0" smtClean="0"/>
              <a:t> to the gamer</a:t>
            </a:r>
            <a:endParaRPr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28</a:t>
            </a:fld>
            <a:endParaRPr lang="zh-TW" altLang="en-US"/>
          </a:p>
        </p:txBody>
      </p:sp>
    </p:spTree>
    <p:extLst>
      <p:ext uri="{BB962C8B-B14F-4D97-AF65-F5344CB8AC3E}">
        <p14:creationId xmlns:p14="http://schemas.microsoft.com/office/powerpoint/2010/main" val="17932201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Results of Provider centric algorithm</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Earn more money, up to </a:t>
            </a:r>
            <a:r>
              <a:rPr lang="en-US" altLang="zh-TW" dirty="0" smtClean="0">
                <a:solidFill>
                  <a:srgbClr val="FF0000"/>
                </a:solidFill>
              </a:rPr>
              <a:t>20+ thousand dollars</a:t>
            </a:r>
          </a:p>
          <a:p>
            <a:pPr marL="342900" indent="-342900">
              <a:buFont typeface="Wingdings" panose="05000000000000000000" pitchFamily="2" charset="2"/>
              <a:buChar char="l"/>
            </a:pPr>
            <a:r>
              <a:rPr lang="en-US" altLang="zh-TW" dirty="0" smtClean="0"/>
              <a:t>Shutdown more servers</a:t>
            </a:r>
          </a:p>
        </p:txBody>
      </p:sp>
      <p:grpSp>
        <p:nvGrpSpPr>
          <p:cNvPr id="10" name="群組 9"/>
          <p:cNvGrpSpPr/>
          <p:nvPr/>
        </p:nvGrpSpPr>
        <p:grpSpPr>
          <a:xfrm>
            <a:off x="395536" y="3068960"/>
            <a:ext cx="9358556" cy="3232110"/>
            <a:chOff x="37981" y="4333659"/>
            <a:chExt cx="7467046" cy="2407642"/>
          </a:xfrm>
        </p:grpSpPr>
        <p:grpSp>
          <p:nvGrpSpPr>
            <p:cNvPr id="8" name="群組 7"/>
            <p:cNvGrpSpPr/>
            <p:nvPr/>
          </p:nvGrpSpPr>
          <p:grpSpPr>
            <a:xfrm>
              <a:off x="95435" y="4333659"/>
              <a:ext cx="6048672" cy="2105018"/>
              <a:chOff x="95435" y="4499046"/>
              <a:chExt cx="6048672" cy="2105018"/>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35" y="4499046"/>
                <a:ext cx="6048672" cy="190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6"/>
              <p:cNvSpPr txBox="1"/>
              <p:nvPr/>
            </p:nvSpPr>
            <p:spPr>
              <a:xfrm>
                <a:off x="1403648" y="6328944"/>
                <a:ext cx="3770101" cy="275120"/>
              </a:xfrm>
              <a:prstGeom prst="rect">
                <a:avLst/>
              </a:prstGeom>
              <a:noFill/>
            </p:spPr>
            <p:txBody>
              <a:bodyPr wrap="none" rtlCol="0">
                <a:spAutoFit/>
              </a:bodyPr>
              <a:lstStyle/>
              <a:p>
                <a:r>
                  <a:rPr lang="en-US" altLang="zh-TW" dirty="0" smtClean="0"/>
                  <a:t>(a)                                                              (b)                                      </a:t>
                </a:r>
                <a:endParaRPr lang="zh-TW" altLang="en-US" dirty="0"/>
              </a:p>
            </p:txBody>
          </p:sp>
        </p:grpSp>
        <p:sp>
          <p:nvSpPr>
            <p:cNvPr id="9" name="文字方塊 8"/>
            <p:cNvSpPr txBox="1"/>
            <p:nvPr/>
          </p:nvSpPr>
          <p:spPr>
            <a:xfrm>
              <a:off x="37981" y="6371969"/>
              <a:ext cx="7467046" cy="369332"/>
            </a:xfrm>
            <a:prstGeom prst="rect">
              <a:avLst/>
            </a:prstGeom>
            <a:noFill/>
          </p:spPr>
          <p:txBody>
            <a:bodyPr wrap="none" rtlCol="0">
              <a:spAutoFit/>
            </a:bodyPr>
            <a:lstStyle/>
            <a:p>
              <a:r>
                <a:rPr lang="en-US" altLang="zh-TW" dirty="0"/>
                <a:t>Simulation results with </a:t>
              </a:r>
              <a:r>
                <a:rPr lang="en-US" altLang="zh-TW" dirty="0" err="1"/>
                <a:t>WoW</a:t>
              </a:r>
              <a:r>
                <a:rPr lang="en-US" altLang="zh-TW" dirty="0"/>
                <a:t> traces: (a) net </a:t>
              </a:r>
              <a:r>
                <a:rPr lang="en-US" altLang="zh-TW" dirty="0" smtClean="0"/>
                <a:t>profits and (</a:t>
              </a:r>
              <a:r>
                <a:rPr lang="en-US" altLang="zh-TW" dirty="0"/>
                <a:t>b) used </a:t>
              </a:r>
              <a:r>
                <a:rPr lang="en-US" altLang="zh-TW" dirty="0" smtClean="0"/>
                <a:t>servers</a:t>
              </a:r>
              <a:endParaRPr lang="zh-TW" altLang="en-US" dirty="0"/>
            </a:p>
          </p:txBody>
        </p:sp>
      </p:grpSp>
      <p:sp>
        <p:nvSpPr>
          <p:cNvPr id="4" name="文字方塊 3"/>
          <p:cNvSpPr txBox="1"/>
          <p:nvPr/>
        </p:nvSpPr>
        <p:spPr>
          <a:xfrm>
            <a:off x="1697593" y="2902583"/>
            <a:ext cx="184666" cy="369332"/>
          </a:xfrm>
          <a:prstGeom prst="rect">
            <a:avLst/>
          </a:prstGeom>
          <a:noFill/>
        </p:spPr>
        <p:txBody>
          <a:bodyPr wrap="none" rtlCol="0">
            <a:spAutoFit/>
          </a:bodyPr>
          <a:lstStyle/>
          <a:p>
            <a:endParaRPr kumimoji="1" lang="zh-TW" altLang="en-US" dirty="0"/>
          </a:p>
        </p:txBody>
      </p:sp>
      <p:sp>
        <p:nvSpPr>
          <p:cNvPr id="5" name="投影片編號版面配置區 4"/>
          <p:cNvSpPr>
            <a:spLocks noGrp="1"/>
          </p:cNvSpPr>
          <p:nvPr>
            <p:ph type="sldNum" sz="quarter" idx="12"/>
          </p:nvPr>
        </p:nvSpPr>
        <p:spPr/>
        <p:txBody>
          <a:bodyPr/>
          <a:lstStyle/>
          <a:p>
            <a:fld id="{EA627D65-5CFC-4E58-973E-76FC8533AEF5}" type="slidenum">
              <a:rPr lang="zh-TW" altLang="en-US" smtClean="0"/>
              <a:t>29</a:t>
            </a:fld>
            <a:endParaRPr lang="zh-TW" altLang="en-US"/>
          </a:p>
        </p:txBody>
      </p:sp>
    </p:spTree>
    <p:extLst>
      <p:ext uri="{BB962C8B-B14F-4D97-AF65-F5344CB8AC3E}">
        <p14:creationId xmlns:p14="http://schemas.microsoft.com/office/powerpoint/2010/main" val="15633253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solidFill>
                  <a:srgbClr val="FF0000"/>
                </a:solidFill>
              </a:rPr>
              <a:t>Introduction</a:t>
            </a:r>
          </a:p>
          <a:p>
            <a:pPr marL="342900" indent="-342900">
              <a:buFont typeface="Wingdings" panose="05000000000000000000" pitchFamily="2" charset="2"/>
              <a:buChar char="l"/>
            </a:pPr>
            <a:r>
              <a:rPr lang="en-US" altLang="zh-TW" dirty="0"/>
              <a:t>Problem </a:t>
            </a:r>
            <a:r>
              <a:rPr lang="en-US" altLang="zh-TW" dirty="0" smtClean="0"/>
              <a:t>Formulation</a:t>
            </a:r>
          </a:p>
          <a:p>
            <a:pPr marL="342900" indent="-342900">
              <a:buFont typeface="Wingdings" panose="05000000000000000000" pitchFamily="2" charset="2"/>
              <a:buChar char="l"/>
            </a:pPr>
            <a:r>
              <a:rPr lang="en-US" altLang="zh-TW" dirty="0"/>
              <a:t>QDH </a:t>
            </a:r>
            <a:r>
              <a:rPr lang="en-US" altLang="zh-TW" dirty="0" smtClean="0"/>
              <a:t>Algorithm</a:t>
            </a:r>
          </a:p>
          <a:p>
            <a:pPr marL="342900" indent="-342900">
              <a:buFont typeface="Wingdings" panose="05000000000000000000" pitchFamily="2" charset="2"/>
              <a:buChar char="l"/>
            </a:pPr>
            <a:r>
              <a:rPr lang="en-US" altLang="zh-TW" dirty="0" err="1" smtClean="0"/>
              <a:t>Testbed</a:t>
            </a:r>
            <a:endParaRPr lang="en-US" altLang="zh-TW" dirty="0"/>
          </a:p>
          <a:p>
            <a:pPr marL="342900" indent="-342900">
              <a:buFont typeface="Wingdings" panose="05000000000000000000" pitchFamily="2" charset="2"/>
              <a:buChar char="l"/>
            </a:pPr>
            <a:r>
              <a:rPr lang="en-US" altLang="zh-TW" dirty="0"/>
              <a:t>Trace-Driven </a:t>
            </a:r>
            <a:r>
              <a:rPr lang="en-US" altLang="zh-TW" dirty="0" smtClean="0"/>
              <a:t>Simulations</a:t>
            </a:r>
            <a:endParaRPr lang="en-US" altLang="zh-TW" dirty="0"/>
          </a:p>
          <a:p>
            <a:pPr marL="342900" indent="-342900">
              <a:buFont typeface="Wingdings" panose="05000000000000000000" pitchFamily="2" charset="2"/>
              <a:buChar char="l"/>
            </a:pPr>
            <a:r>
              <a:rPr lang="en-US" altLang="zh-TW" dirty="0"/>
              <a:t>Measurement Study of Modern GPU</a:t>
            </a:r>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smtClean="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3</a:t>
            </a:fld>
            <a:endParaRPr lang="zh-TW" altLang="en-US"/>
          </a:p>
        </p:txBody>
      </p:sp>
    </p:spTree>
    <p:extLst>
      <p:ext uri="{BB962C8B-B14F-4D97-AF65-F5344CB8AC3E}">
        <p14:creationId xmlns:p14="http://schemas.microsoft.com/office/powerpoint/2010/main" val="30955761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 of gamer centric algorithm</a:t>
            </a:r>
            <a:endParaRPr lang="zh-TW" altLang="en-US" dirty="0"/>
          </a:p>
        </p:txBody>
      </p:sp>
      <p:sp>
        <p:nvSpPr>
          <p:cNvPr id="3" name="內容版面配置區 2"/>
          <p:cNvSpPr>
            <a:spLocks noGrp="1"/>
          </p:cNvSpPr>
          <p:nvPr>
            <p:ph idx="1"/>
          </p:nvPr>
        </p:nvSpPr>
        <p:spPr/>
        <p:txBody>
          <a:bodyPr/>
          <a:lstStyle/>
          <a:p>
            <a:pPr marL="457200" indent="-457200">
              <a:buFont typeface="Wingdings" panose="05000000000000000000" pitchFamily="2" charset="2"/>
              <a:buChar char="l"/>
            </a:pPr>
            <a:r>
              <a:rPr lang="en-US" altLang="zh-TW" dirty="0" smtClean="0"/>
              <a:t>Outperform LBP algorithm up to </a:t>
            </a:r>
            <a:r>
              <a:rPr lang="en-US" altLang="zh-TW" dirty="0" smtClean="0">
                <a:solidFill>
                  <a:srgbClr val="FF0000"/>
                </a:solidFill>
              </a:rPr>
              <a:t>130%</a:t>
            </a:r>
            <a:r>
              <a:rPr lang="en-US" altLang="zh-TW" dirty="0" smtClean="0"/>
              <a:t> </a:t>
            </a:r>
            <a:r>
              <a:rPr lang="en-US" altLang="zh-TW" dirty="0" err="1" smtClean="0"/>
              <a:t>QoE</a:t>
            </a:r>
            <a:endParaRPr lang="en-US" altLang="zh-TW" dirty="0" smtClean="0"/>
          </a:p>
          <a:p>
            <a:pPr marL="457200" indent="-457200">
              <a:buFont typeface="Wingdings" panose="05000000000000000000" pitchFamily="2" charset="2"/>
              <a:buChar char="l"/>
            </a:pPr>
            <a:endParaRPr lang="zh-TW" altLang="en-US" dirty="0"/>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80928"/>
            <a:ext cx="4381730" cy="3129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30</a:t>
            </a:fld>
            <a:endParaRPr lang="zh-TW" altLang="en-US"/>
          </a:p>
        </p:txBody>
      </p:sp>
    </p:spTree>
    <p:extLst>
      <p:ext uri="{BB962C8B-B14F-4D97-AF65-F5344CB8AC3E}">
        <p14:creationId xmlns:p14="http://schemas.microsoft.com/office/powerpoint/2010/main" val="41029983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Impact of number of gamers</a:t>
            </a:r>
            <a:endParaRPr lang="zh-TW" altLang="en-US" dirty="0"/>
          </a:p>
        </p:txBody>
      </p:sp>
      <p:sp>
        <p:nvSpPr>
          <p:cNvPr id="3" name="內容版面配置區 2"/>
          <p:cNvSpPr>
            <a:spLocks noGrp="1"/>
          </p:cNvSpPr>
          <p:nvPr>
            <p:ph idx="1"/>
          </p:nvPr>
        </p:nvSpPr>
        <p:spPr/>
        <p:txBody>
          <a:bodyPr/>
          <a:lstStyle/>
          <a:p>
            <a:pPr marL="457200" indent="-457200">
              <a:buFont typeface="Wingdings" panose="05000000000000000000" pitchFamily="2" charset="2"/>
              <a:buChar char="l"/>
            </a:pPr>
            <a:r>
              <a:rPr lang="en-US" altLang="zh-TW" dirty="0" smtClean="0"/>
              <a:t>The figure shows </a:t>
            </a:r>
            <a:r>
              <a:rPr lang="en-US" altLang="zh-TW" dirty="0"/>
              <a:t>that more gamers lead to higher profits and lower </a:t>
            </a:r>
            <a:r>
              <a:rPr lang="en-US" altLang="zh-TW" dirty="0" err="1"/>
              <a:t>QoE</a:t>
            </a:r>
            <a:r>
              <a:rPr lang="en-US" altLang="zh-TW" dirty="0"/>
              <a:t> levels, and QDH</a:t>
            </a:r>
            <a:r>
              <a:rPr lang="en-US" altLang="zh-TW" sz="1200" dirty="0"/>
              <a:t>L</a:t>
            </a:r>
            <a:r>
              <a:rPr lang="en-US" altLang="zh-TW" dirty="0"/>
              <a:t>/QDH′ </a:t>
            </a:r>
            <a:r>
              <a:rPr lang="en-US" altLang="zh-TW" sz="1400" dirty="0"/>
              <a:t>L</a:t>
            </a:r>
            <a:r>
              <a:rPr lang="en-US" altLang="zh-TW" dirty="0"/>
              <a:t> successfully </a:t>
            </a:r>
            <a:r>
              <a:rPr lang="en-US" altLang="zh-TW" dirty="0">
                <a:solidFill>
                  <a:srgbClr val="FF0000"/>
                </a:solidFill>
              </a:rPr>
              <a:t>achieve their design </a:t>
            </a:r>
            <a:r>
              <a:rPr lang="en-US" altLang="zh-TW" dirty="0" smtClean="0">
                <a:solidFill>
                  <a:srgbClr val="FF0000"/>
                </a:solidFill>
              </a:rPr>
              <a:t>objectives</a:t>
            </a:r>
            <a:endParaRPr lang="zh-TW" altLang="en-US" dirty="0">
              <a:solidFill>
                <a:srgbClr val="FF0000"/>
              </a:solidFill>
            </a:endParaRPr>
          </a:p>
        </p:txBody>
      </p:sp>
      <p:pic>
        <p:nvPicPr>
          <p:cNvPr id="4" name="圖片 3"/>
          <p:cNvPicPr>
            <a:picLocks noChangeAspect="1"/>
          </p:cNvPicPr>
          <p:nvPr/>
        </p:nvPicPr>
        <p:blipFill>
          <a:blip r:embed="rId2"/>
          <a:stretch>
            <a:fillRect/>
          </a:stretch>
        </p:blipFill>
        <p:spPr>
          <a:xfrm>
            <a:off x="0" y="3140968"/>
            <a:ext cx="8923542" cy="2914682"/>
          </a:xfrm>
          <a:prstGeom prst="rect">
            <a:avLst/>
          </a:prstGeom>
        </p:spPr>
      </p:pic>
      <p:sp>
        <p:nvSpPr>
          <p:cNvPr id="5" name="投影片編號版面配置區 4"/>
          <p:cNvSpPr>
            <a:spLocks noGrp="1"/>
          </p:cNvSpPr>
          <p:nvPr>
            <p:ph type="sldNum" sz="quarter" idx="12"/>
          </p:nvPr>
        </p:nvSpPr>
        <p:spPr/>
        <p:txBody>
          <a:bodyPr/>
          <a:lstStyle/>
          <a:p>
            <a:fld id="{EA627D65-5CFC-4E58-973E-76FC8533AEF5}" type="slidenum">
              <a:rPr lang="zh-TW" altLang="en-US" smtClean="0"/>
              <a:t>31</a:t>
            </a:fld>
            <a:endParaRPr lang="zh-TW" altLang="en-US"/>
          </a:p>
        </p:txBody>
      </p:sp>
    </p:spTree>
    <p:extLst>
      <p:ext uri="{BB962C8B-B14F-4D97-AF65-F5344CB8AC3E}">
        <p14:creationId xmlns:p14="http://schemas.microsoft.com/office/powerpoint/2010/main" val="35517025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Running time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The </a:t>
            </a:r>
            <a:r>
              <a:rPr lang="en-US" altLang="zh-TW" dirty="0"/>
              <a:t>efficient algorithms terminate in </a:t>
            </a:r>
            <a:r>
              <a:rPr lang="en-US" altLang="zh-TW" dirty="0">
                <a:solidFill>
                  <a:srgbClr val="FF0000"/>
                </a:solidFill>
              </a:rPr>
              <a:t>&lt; 2.5 s </a:t>
            </a:r>
            <a:r>
              <a:rPr lang="en-US" altLang="zh-TW" dirty="0"/>
              <a:t>on a commodity PC even for large services with </a:t>
            </a:r>
            <a:r>
              <a:rPr lang="en-US" altLang="zh-TW" dirty="0">
                <a:solidFill>
                  <a:srgbClr val="FF0000"/>
                </a:solidFill>
              </a:rPr>
              <a:t>20000 servers </a:t>
            </a:r>
            <a:r>
              <a:rPr lang="en-US" altLang="zh-TW" dirty="0"/>
              <a:t>and </a:t>
            </a:r>
            <a:r>
              <a:rPr lang="en-US" altLang="zh-TW" dirty="0">
                <a:solidFill>
                  <a:srgbClr val="FF0000"/>
                </a:solidFill>
              </a:rPr>
              <a:t>40000 gamers</a:t>
            </a:r>
            <a:endParaRPr lang="zh-TW" altLang="en-US" dirty="0">
              <a:solidFill>
                <a:srgbClr val="FF0000"/>
              </a:solidFill>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356992"/>
            <a:ext cx="4104307" cy="224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32</a:t>
            </a:fld>
            <a:endParaRPr lang="zh-TW" altLang="en-US"/>
          </a:p>
        </p:txBody>
      </p:sp>
    </p:spTree>
    <p:extLst>
      <p:ext uri="{BB962C8B-B14F-4D97-AF65-F5344CB8AC3E}">
        <p14:creationId xmlns:p14="http://schemas.microsoft.com/office/powerpoint/2010/main" val="2171369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Introduction</a:t>
            </a:r>
          </a:p>
          <a:p>
            <a:pPr marL="342900" indent="-342900">
              <a:buFont typeface="Wingdings" panose="05000000000000000000" pitchFamily="2" charset="2"/>
              <a:buChar char="l"/>
            </a:pPr>
            <a:r>
              <a:rPr lang="en-US" altLang="zh-TW" dirty="0" smtClean="0"/>
              <a:t>Problem Formulation</a:t>
            </a:r>
          </a:p>
          <a:p>
            <a:pPr marL="342900" indent="-342900">
              <a:buFont typeface="Wingdings" panose="05000000000000000000" pitchFamily="2" charset="2"/>
              <a:buChar char="l"/>
            </a:pPr>
            <a:r>
              <a:rPr lang="en-US" altLang="zh-TW" dirty="0" smtClean="0"/>
              <a:t>QDH Algorithm</a:t>
            </a:r>
          </a:p>
          <a:p>
            <a:pPr marL="342900" indent="-342900">
              <a:buFont typeface="Wingdings" panose="05000000000000000000" pitchFamily="2" charset="2"/>
              <a:buChar char="l"/>
            </a:pPr>
            <a:r>
              <a:rPr lang="en-US" altLang="zh-TW" dirty="0" err="1" smtClean="0"/>
              <a:t>Testbed</a:t>
            </a:r>
            <a:endParaRPr lang="en-US" altLang="zh-TW" dirty="0" smtClean="0"/>
          </a:p>
          <a:p>
            <a:pPr marL="342900" indent="-342900">
              <a:buFont typeface="Wingdings" panose="05000000000000000000" pitchFamily="2" charset="2"/>
              <a:buChar char="l"/>
            </a:pPr>
            <a:r>
              <a:rPr lang="en-US" altLang="zh-TW" dirty="0" smtClean="0"/>
              <a:t>Trace-Driven Simulations</a:t>
            </a:r>
          </a:p>
          <a:p>
            <a:pPr marL="342900" indent="-342900">
              <a:buFont typeface="Wingdings" panose="05000000000000000000" pitchFamily="2" charset="2"/>
              <a:buChar char="l"/>
            </a:pPr>
            <a:r>
              <a:rPr lang="en-US" altLang="zh-TW" dirty="0" smtClean="0">
                <a:solidFill>
                  <a:srgbClr val="FF0000"/>
                </a:solidFill>
              </a:rPr>
              <a:t>Measurement Study of Modern GPU</a:t>
            </a: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33</a:t>
            </a:fld>
            <a:endParaRPr lang="zh-TW" altLang="en-US"/>
          </a:p>
        </p:txBody>
      </p:sp>
    </p:spTree>
    <p:extLst>
      <p:ext uri="{BB962C8B-B14F-4D97-AF65-F5344CB8AC3E}">
        <p14:creationId xmlns:p14="http://schemas.microsoft.com/office/powerpoint/2010/main" val="122743008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Modern GPU</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err="1" smtClean="0"/>
              <a:t>Nvidia</a:t>
            </a:r>
            <a:r>
              <a:rPr lang="en-US" altLang="zh-TW" dirty="0" smtClean="0"/>
              <a:t> </a:t>
            </a:r>
            <a:r>
              <a:rPr lang="en-US" altLang="zh-TW" dirty="0" err="1" smtClean="0"/>
              <a:t>Quadro</a:t>
            </a:r>
            <a:r>
              <a:rPr lang="en-US" altLang="zh-TW" dirty="0" smtClean="0"/>
              <a:t> 6000</a:t>
            </a:r>
          </a:p>
          <a:p>
            <a:pPr marL="800100" lvl="1" indent="-342900">
              <a:buFont typeface="Wingdings" panose="05000000000000000000" pitchFamily="2" charset="2"/>
              <a:buChar char="l"/>
            </a:pPr>
            <a:r>
              <a:rPr lang="en-US" altLang="zh-TW" dirty="0" smtClean="0"/>
              <a:t>Released in 2010</a:t>
            </a:r>
          </a:p>
          <a:p>
            <a:pPr marL="342900" indent="-342900">
              <a:buFont typeface="Wingdings" panose="05000000000000000000" pitchFamily="2" charset="2"/>
              <a:buChar char="l"/>
            </a:pPr>
            <a:r>
              <a:rPr lang="en-US" altLang="zh-TW" dirty="0" err="1" smtClean="0"/>
              <a:t>Nvidia</a:t>
            </a:r>
            <a:r>
              <a:rPr lang="en-US" altLang="zh-TW" dirty="0" smtClean="0"/>
              <a:t> K2</a:t>
            </a:r>
          </a:p>
          <a:p>
            <a:pPr marL="800100" lvl="1" indent="-342900">
              <a:buFont typeface="Wingdings" panose="05000000000000000000" pitchFamily="2" charset="2"/>
              <a:buChar char="l"/>
            </a:pPr>
            <a:r>
              <a:rPr lang="en-US" altLang="zh-TW" dirty="0" smtClean="0"/>
              <a:t>Released in 2013</a:t>
            </a:r>
          </a:p>
          <a:p>
            <a:pPr marL="800100" lvl="1" indent="-342900">
              <a:buFont typeface="Wingdings" panose="05000000000000000000" pitchFamily="2" charset="2"/>
              <a:buChar char="l"/>
            </a:pPr>
            <a:r>
              <a:rPr lang="en-US" altLang="zh-TW" dirty="0" smtClean="0"/>
              <a:t>Support </a:t>
            </a:r>
            <a:r>
              <a:rPr lang="en-US" altLang="zh-TW" dirty="0" err="1" smtClean="0"/>
              <a:t>vGPU</a:t>
            </a:r>
            <a:endParaRPr lang="en-US" altLang="zh-TW" dirty="0" smtClean="0"/>
          </a:p>
          <a:p>
            <a:pPr marL="800100" lvl="1" indent="-342900">
              <a:buFont typeface="Wingdings" panose="05000000000000000000" pitchFamily="2" charset="2"/>
              <a:buChar char="l"/>
            </a:pPr>
            <a:r>
              <a:rPr lang="en-US" altLang="zh-TW" dirty="0" smtClean="0"/>
              <a:t>Each instance can be configured to: </a:t>
            </a:r>
          </a:p>
          <a:p>
            <a:pPr marL="1485900" lvl="2" indent="-342900">
              <a:buFont typeface="+mj-lt"/>
              <a:buAutoNum type="arabicPeriod"/>
            </a:pPr>
            <a:r>
              <a:rPr lang="en-US" altLang="zh-TW" dirty="0" smtClean="0"/>
              <a:t>Pass-through</a:t>
            </a:r>
          </a:p>
          <a:p>
            <a:pPr marL="1485900" lvl="2" indent="-342900">
              <a:buFont typeface="+mj-lt"/>
              <a:buAutoNum type="arabicPeriod"/>
            </a:pPr>
            <a:r>
              <a:rPr lang="en-US" altLang="zh-TW" dirty="0" err="1"/>
              <a:t>vGPU</a:t>
            </a:r>
            <a:r>
              <a:rPr lang="en-US" altLang="zh-TW" dirty="0"/>
              <a:t> with up to </a:t>
            </a:r>
            <a:r>
              <a:rPr lang="en-US" altLang="zh-TW" dirty="0" smtClean="0"/>
              <a:t>2,4,or 8 VMs</a:t>
            </a:r>
            <a:endParaRPr lang="zh-TW" altLang="en-US"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085184"/>
            <a:ext cx="71247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2695534" y="6309320"/>
            <a:ext cx="3028594" cy="369332"/>
          </a:xfrm>
          <a:prstGeom prst="rect">
            <a:avLst/>
          </a:prstGeom>
          <a:noFill/>
        </p:spPr>
        <p:txBody>
          <a:bodyPr wrap="none" rtlCol="0">
            <a:spAutoFit/>
          </a:bodyPr>
          <a:lstStyle/>
          <a:p>
            <a:r>
              <a:rPr kumimoji="1" lang="en-US" altLang="zh-TW" dirty="0" smtClean="0"/>
              <a:t>Specifications of Two GPUs</a:t>
            </a:r>
            <a:endParaRPr kumimoji="1" lang="zh-TW" altLang="en-US" dirty="0"/>
          </a:p>
        </p:txBody>
      </p:sp>
      <p:sp>
        <p:nvSpPr>
          <p:cNvPr id="5" name="投影片編號版面配置區 4"/>
          <p:cNvSpPr>
            <a:spLocks noGrp="1"/>
          </p:cNvSpPr>
          <p:nvPr>
            <p:ph type="sldNum" sz="quarter" idx="12"/>
          </p:nvPr>
        </p:nvSpPr>
        <p:spPr/>
        <p:txBody>
          <a:bodyPr/>
          <a:lstStyle/>
          <a:p>
            <a:fld id="{EA627D65-5CFC-4E58-973E-76FC8533AEF5}" type="slidenum">
              <a:rPr lang="zh-TW" altLang="en-US" smtClean="0"/>
              <a:t>34</a:t>
            </a:fld>
            <a:endParaRPr lang="zh-TW" altLang="en-US"/>
          </a:p>
        </p:txBody>
      </p:sp>
    </p:spTree>
    <p:extLst>
      <p:ext uri="{BB962C8B-B14F-4D97-AF65-F5344CB8AC3E}">
        <p14:creationId xmlns:p14="http://schemas.microsoft.com/office/powerpoint/2010/main" val="288084789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Set up</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Cloud gaming server: </a:t>
            </a:r>
          </a:p>
          <a:p>
            <a:pPr marL="800100" lvl="1" indent="-342900">
              <a:buFont typeface="Wingdings" panose="05000000000000000000" pitchFamily="2" charset="2"/>
              <a:buChar char="l"/>
            </a:pPr>
            <a:r>
              <a:rPr lang="en-US" altLang="zh-TW" dirty="0" smtClean="0"/>
              <a:t>OS: </a:t>
            </a:r>
            <a:r>
              <a:rPr lang="en-US" altLang="zh-TW" dirty="0" err="1" smtClean="0"/>
              <a:t>XenServer</a:t>
            </a:r>
            <a:r>
              <a:rPr lang="en-US" altLang="zh-TW" dirty="0" smtClean="0"/>
              <a:t> 6.2</a:t>
            </a:r>
          </a:p>
          <a:p>
            <a:pPr marL="800100" lvl="1" indent="-342900">
              <a:buFont typeface="Wingdings" panose="05000000000000000000" pitchFamily="2" charset="2"/>
              <a:buChar char="l"/>
            </a:pPr>
            <a:r>
              <a:rPr lang="en-US" altLang="zh-TW" dirty="0" smtClean="0"/>
              <a:t>CPU: Xeon 2.1 GHz </a:t>
            </a:r>
          </a:p>
          <a:p>
            <a:pPr marL="800100" lvl="1" indent="-342900">
              <a:buFont typeface="Wingdings" panose="05000000000000000000" pitchFamily="2" charset="2"/>
              <a:buChar char="l"/>
            </a:pPr>
            <a:r>
              <a:rPr lang="en-US" altLang="zh-TW" dirty="0" smtClean="0"/>
              <a:t>Memory: 64 GB</a:t>
            </a:r>
          </a:p>
          <a:p>
            <a:pPr marL="342900" indent="-342900">
              <a:buFont typeface="Wingdings" panose="05000000000000000000" pitchFamily="2" charset="2"/>
              <a:buChar char="l"/>
            </a:pPr>
            <a:r>
              <a:rPr lang="en-US" altLang="zh-TW" dirty="0" smtClean="0"/>
              <a:t>VM:</a:t>
            </a:r>
          </a:p>
          <a:p>
            <a:pPr marL="800100" lvl="1" indent="-342900">
              <a:buFont typeface="Wingdings" panose="05000000000000000000" pitchFamily="2" charset="2"/>
              <a:buChar char="l"/>
            </a:pPr>
            <a:r>
              <a:rPr lang="en-US" altLang="zh-TW" dirty="0" smtClean="0"/>
              <a:t>By </a:t>
            </a:r>
            <a:r>
              <a:rPr lang="en-US" altLang="zh-TW" dirty="0"/>
              <a:t>default, the </a:t>
            </a:r>
            <a:r>
              <a:rPr lang="en-US" altLang="zh-TW" dirty="0" err="1"/>
              <a:t>XenServer</a:t>
            </a:r>
            <a:r>
              <a:rPr lang="en-US" altLang="zh-TW" dirty="0"/>
              <a:t> allocates 1 CPU core and 2GB memory to Dom0, which is responsible for managing </a:t>
            </a:r>
            <a:r>
              <a:rPr lang="en-US" altLang="zh-TW" dirty="0" smtClean="0"/>
              <a:t>VMs</a:t>
            </a:r>
          </a:p>
          <a:p>
            <a:pPr marL="800100" lvl="1" indent="-342900">
              <a:buFont typeface="Wingdings" panose="05000000000000000000" pitchFamily="2" charset="2"/>
              <a:buChar char="l"/>
            </a:pPr>
            <a:r>
              <a:rPr lang="en-US" altLang="zh-TW" dirty="0"/>
              <a:t>The remaining CPU cores and memory are equally divided among the VMs running Windows 7</a:t>
            </a:r>
            <a:endParaRPr lang="zh-TW"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673" y="836712"/>
            <a:ext cx="5217815" cy="295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35</a:t>
            </a:fld>
            <a:endParaRPr lang="zh-TW" altLang="en-US"/>
          </a:p>
        </p:txBody>
      </p:sp>
    </p:spTree>
    <p:extLst>
      <p:ext uri="{BB962C8B-B14F-4D97-AF65-F5344CB8AC3E}">
        <p14:creationId xmlns:p14="http://schemas.microsoft.com/office/powerpoint/2010/main" val="38570761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Workload </a:t>
            </a:r>
            <a:endParaRPr lang="zh-TW" altLang="en-US" dirty="0"/>
          </a:p>
        </p:txBody>
      </p:sp>
      <p:sp>
        <p:nvSpPr>
          <p:cNvPr id="3" name="內容版面配置區 2"/>
          <p:cNvSpPr>
            <a:spLocks noGrp="1"/>
          </p:cNvSpPr>
          <p:nvPr>
            <p:ph idx="1"/>
          </p:nvPr>
        </p:nvSpPr>
        <p:spPr/>
        <p:txBody>
          <a:bodyPr>
            <a:normAutofit lnSpcReduction="10000"/>
          </a:bodyPr>
          <a:lstStyle/>
          <a:p>
            <a:pPr marL="342900" indent="-342900">
              <a:buFont typeface="Wingdings" panose="05000000000000000000" pitchFamily="2" charset="2"/>
              <a:buChar char="l"/>
            </a:pPr>
            <a:r>
              <a:rPr lang="en-US" altLang="zh-TW" dirty="0" smtClean="0"/>
              <a:t>Game:</a:t>
            </a:r>
          </a:p>
          <a:p>
            <a:pPr marL="800100" lvl="1" indent="-342900">
              <a:buFont typeface="Wingdings" panose="05000000000000000000" pitchFamily="2" charset="2"/>
              <a:buChar char="l"/>
            </a:pPr>
            <a:r>
              <a:rPr lang="en-US" altLang="zh-TW" dirty="0" smtClean="0"/>
              <a:t>Limbo: scroll-based </a:t>
            </a:r>
            <a:r>
              <a:rPr lang="en-US" altLang="zh-TW" dirty="0"/>
              <a:t>puzzle game</a:t>
            </a:r>
            <a:endParaRPr lang="en-US" altLang="zh-TW" dirty="0" smtClean="0"/>
          </a:p>
          <a:p>
            <a:pPr marL="800100" lvl="1" indent="-342900">
              <a:buFont typeface="Wingdings" panose="05000000000000000000" pitchFamily="2" charset="2"/>
              <a:buChar char="l"/>
            </a:pPr>
            <a:r>
              <a:rPr lang="en-US" altLang="zh-TW" dirty="0" smtClean="0"/>
              <a:t>Fear2: first person shooter game</a:t>
            </a:r>
          </a:p>
          <a:p>
            <a:pPr marL="800100" lvl="1" indent="-342900">
              <a:buFont typeface="Wingdings" panose="05000000000000000000" pitchFamily="2" charset="2"/>
              <a:buChar char="l"/>
            </a:pPr>
            <a:r>
              <a:rPr lang="en-US" altLang="zh-TW" dirty="0" smtClean="0"/>
              <a:t>LEGO Batman: action game</a:t>
            </a:r>
          </a:p>
          <a:p>
            <a:pPr marL="342900" indent="-342900">
              <a:buFont typeface="Wingdings" panose="05000000000000000000" pitchFamily="2" charset="2"/>
              <a:buChar char="l"/>
            </a:pPr>
            <a:r>
              <a:rPr lang="en-US" altLang="zh-TW" dirty="0" smtClean="0"/>
              <a:t>Benchmark:</a:t>
            </a:r>
          </a:p>
          <a:p>
            <a:pPr marL="800100" lvl="1" indent="-342900">
              <a:buFont typeface="Wingdings" panose="05000000000000000000" pitchFamily="2" charset="2"/>
              <a:buChar char="l"/>
            </a:pPr>
            <a:r>
              <a:rPr lang="en-US" altLang="zh-TW" dirty="0" smtClean="0"/>
              <a:t>Sanctuary: GPU benchmark</a:t>
            </a:r>
          </a:p>
          <a:p>
            <a:pPr marL="800100" lvl="1" indent="-342900">
              <a:buFont typeface="Wingdings" panose="05000000000000000000" pitchFamily="2" charset="2"/>
              <a:buChar char="l"/>
            </a:pPr>
            <a:r>
              <a:rPr lang="en-US" altLang="zh-TW" dirty="0" err="1" smtClean="0"/>
              <a:t>Cadalyst</a:t>
            </a:r>
            <a:r>
              <a:rPr lang="en-US" altLang="zh-TW" dirty="0" smtClean="0"/>
              <a:t>: 2D versus 3D</a:t>
            </a:r>
          </a:p>
          <a:p>
            <a:pPr marL="342900" indent="-342900">
              <a:buFont typeface="Wingdings" panose="05000000000000000000" pitchFamily="2" charset="2"/>
              <a:buChar char="l"/>
            </a:pPr>
            <a:r>
              <a:rPr lang="en-US" altLang="zh-TW" dirty="0" err="1" smtClean="0"/>
              <a:t>Tinytask</a:t>
            </a:r>
            <a:r>
              <a:rPr lang="en-US" altLang="zh-TW" dirty="0" smtClean="0"/>
              <a:t>:</a:t>
            </a:r>
          </a:p>
          <a:p>
            <a:pPr marL="800100" lvl="1" indent="-342900">
              <a:buFont typeface="Wingdings" panose="05000000000000000000" pitchFamily="2" charset="2"/>
              <a:buChar char="l"/>
            </a:pPr>
            <a:r>
              <a:rPr lang="en-US" altLang="zh-TW" dirty="0" smtClean="0"/>
              <a:t>A program </a:t>
            </a:r>
            <a:r>
              <a:rPr lang="en-US" altLang="zh-TW" dirty="0"/>
              <a:t>to record the mouse and keyboard inputs of each </a:t>
            </a:r>
            <a:r>
              <a:rPr lang="en-US" altLang="zh-TW" dirty="0" smtClean="0"/>
              <a:t>game</a:t>
            </a:r>
          </a:p>
          <a:p>
            <a:pPr marL="800100" lvl="1" indent="-342900">
              <a:buFont typeface="Wingdings" panose="05000000000000000000" pitchFamily="2" charset="2"/>
              <a:buChar char="l"/>
            </a:pPr>
            <a:r>
              <a:rPr lang="en-US" altLang="zh-TW" dirty="0" smtClean="0"/>
              <a:t>We record 3 minutes for each game and replay the same inputs to ensure </a:t>
            </a:r>
            <a:r>
              <a:rPr lang="en-US" altLang="zh-TW" dirty="0" smtClean="0">
                <a:solidFill>
                  <a:srgbClr val="FF0000"/>
                </a:solidFill>
              </a:rPr>
              <a:t>fair comparisons</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36</a:t>
            </a:fld>
            <a:endParaRPr lang="zh-TW" altLang="en-US"/>
          </a:p>
        </p:txBody>
      </p:sp>
    </p:spTree>
    <p:extLst>
      <p:ext uri="{BB962C8B-B14F-4D97-AF65-F5344CB8AC3E}">
        <p14:creationId xmlns:p14="http://schemas.microsoft.com/office/powerpoint/2010/main" val="192385063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6707088" cy="1371600"/>
          </a:xfrm>
        </p:spPr>
        <p:txBody>
          <a:bodyPr/>
          <a:lstStyle/>
          <a:p>
            <a:r>
              <a:rPr lang="en-US" altLang="zh-TW" dirty="0" smtClean="0"/>
              <a:t>Performance metrics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Frame Per Second</a:t>
            </a:r>
          </a:p>
          <a:p>
            <a:pPr marL="800100" lvl="1" indent="-342900">
              <a:buFont typeface="Wingdings" panose="05000000000000000000" pitchFamily="2" charset="2"/>
              <a:buChar char="l"/>
            </a:pPr>
            <a:r>
              <a:rPr lang="en-US" altLang="zh-TW" dirty="0"/>
              <a:t>The number of rendered frames per second</a:t>
            </a:r>
            <a:endParaRPr lang="en-US" altLang="zh-TW" dirty="0" smtClean="0"/>
          </a:p>
          <a:p>
            <a:pPr marL="342900" indent="-342900">
              <a:buFont typeface="Wingdings" panose="05000000000000000000" pitchFamily="2" charset="2"/>
              <a:buChar char="l"/>
            </a:pPr>
            <a:r>
              <a:rPr lang="en-US" altLang="zh-TW" dirty="0" smtClean="0"/>
              <a:t>Context Switch</a:t>
            </a:r>
          </a:p>
          <a:p>
            <a:pPr marL="800100" lvl="1" indent="-342900">
              <a:buFont typeface="Wingdings" panose="05000000000000000000" pitchFamily="2" charset="2"/>
              <a:buChar char="l"/>
            </a:pPr>
            <a:r>
              <a:rPr lang="en-US" altLang="zh-TW" dirty="0"/>
              <a:t>The number of context switches in Dom0</a:t>
            </a:r>
            <a:endParaRPr lang="en-US" altLang="zh-TW" dirty="0" smtClean="0"/>
          </a:p>
          <a:p>
            <a:pPr marL="342900" indent="-342900">
              <a:buFont typeface="Wingdings" panose="05000000000000000000" pitchFamily="2" charset="2"/>
              <a:buChar char="l"/>
            </a:pPr>
            <a:r>
              <a:rPr lang="en-US" altLang="zh-TW" dirty="0" smtClean="0"/>
              <a:t>CPU Utilization</a:t>
            </a:r>
          </a:p>
          <a:p>
            <a:pPr marL="800100" lvl="1" indent="-342900">
              <a:buFont typeface="Wingdings" panose="05000000000000000000" pitchFamily="2" charset="2"/>
              <a:buChar char="l"/>
            </a:pPr>
            <a:r>
              <a:rPr lang="en-US" altLang="zh-TW" dirty="0"/>
              <a:t>The CPU load of Dom0 (CPU</a:t>
            </a:r>
            <a:r>
              <a:rPr lang="en-US" altLang="zh-TW" sz="1400" dirty="0"/>
              <a:t>dom0</a:t>
            </a:r>
            <a:r>
              <a:rPr lang="en-US" altLang="zh-TW" dirty="0"/>
              <a:t>) and each VM (</a:t>
            </a:r>
            <a:r>
              <a:rPr lang="en-US" altLang="zh-TW" dirty="0" err="1"/>
              <a:t>CPU</a:t>
            </a:r>
            <a:r>
              <a:rPr lang="en-US" altLang="zh-TW" sz="1400" dirty="0" err="1"/>
              <a:t>vm</a:t>
            </a:r>
            <a:r>
              <a:rPr lang="en-US" altLang="zh-TW" dirty="0"/>
              <a:t>).</a:t>
            </a:r>
            <a:endParaRPr lang="en-US" altLang="zh-TW" dirty="0" smtClean="0"/>
          </a:p>
          <a:p>
            <a:pPr marL="342900" indent="-342900">
              <a:buFont typeface="Wingdings" panose="05000000000000000000" pitchFamily="2" charset="2"/>
              <a:buChar char="l"/>
            </a:pPr>
            <a:r>
              <a:rPr lang="en-US" altLang="zh-TW" dirty="0" smtClean="0"/>
              <a:t>GPU Utilization</a:t>
            </a:r>
          </a:p>
          <a:p>
            <a:pPr marL="800100" lvl="1" indent="-342900">
              <a:buFont typeface="Wingdings" panose="05000000000000000000" pitchFamily="2" charset="2"/>
              <a:buChar char="l"/>
            </a:pPr>
            <a:r>
              <a:rPr lang="en-US" altLang="zh-TW" dirty="0"/>
              <a:t>The load of GPUs</a:t>
            </a:r>
            <a:endParaRPr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37</a:t>
            </a:fld>
            <a:endParaRPr lang="zh-TW" altLang="en-US"/>
          </a:p>
        </p:txBody>
      </p:sp>
    </p:spTree>
    <p:extLst>
      <p:ext uri="{BB962C8B-B14F-4D97-AF65-F5344CB8AC3E}">
        <p14:creationId xmlns:p14="http://schemas.microsoft.com/office/powerpoint/2010/main" val="379532143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7283152" cy="1371600"/>
          </a:xfrm>
        </p:spPr>
        <p:txBody>
          <a:bodyPr/>
          <a:lstStyle/>
          <a:p>
            <a:r>
              <a:rPr lang="en-US" altLang="zh-TW" dirty="0" smtClean="0"/>
              <a:t>Measurement Utilities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Fraps: </a:t>
            </a:r>
            <a:r>
              <a:rPr lang="en-US" altLang="zh-TW" b="0" dirty="0"/>
              <a:t>To measure the FPS of the foreground window</a:t>
            </a:r>
            <a:endParaRPr lang="en-US" altLang="zh-TW" dirty="0" smtClean="0"/>
          </a:p>
          <a:p>
            <a:pPr marL="342900" indent="-342900">
              <a:buFont typeface="Wingdings" panose="05000000000000000000" pitchFamily="2" charset="2"/>
              <a:buChar char="l"/>
            </a:pPr>
            <a:r>
              <a:rPr lang="en-US" altLang="zh-TW" dirty="0" err="1" smtClean="0"/>
              <a:t>Sar</a:t>
            </a:r>
            <a:r>
              <a:rPr lang="en-US" altLang="zh-TW" dirty="0" smtClean="0"/>
              <a:t>: </a:t>
            </a:r>
            <a:r>
              <a:rPr lang="en-US" altLang="zh-TW" b="0" dirty="0"/>
              <a:t>To measure the number of context switches</a:t>
            </a:r>
            <a:endParaRPr lang="en-US" altLang="zh-TW" dirty="0" smtClean="0"/>
          </a:p>
          <a:p>
            <a:pPr marL="342900" indent="-342900">
              <a:buFont typeface="Wingdings" panose="05000000000000000000" pitchFamily="2" charset="2"/>
              <a:buChar char="l"/>
            </a:pPr>
            <a:r>
              <a:rPr lang="en-US" altLang="zh-TW" dirty="0" err="1" smtClean="0"/>
              <a:t>Xentop</a:t>
            </a:r>
            <a:r>
              <a:rPr lang="en-US" altLang="zh-TW" dirty="0" smtClean="0"/>
              <a:t>: </a:t>
            </a:r>
            <a:r>
              <a:rPr lang="en-US" altLang="zh-TW" b="0" dirty="0"/>
              <a:t>To measure the CPU utilization of Dom0 and VMs</a:t>
            </a:r>
            <a:endParaRPr lang="en-US" altLang="zh-TW" dirty="0" smtClean="0"/>
          </a:p>
          <a:p>
            <a:pPr marL="342900" indent="-342900">
              <a:buFont typeface="Wingdings" panose="05000000000000000000" pitchFamily="2" charset="2"/>
              <a:buChar char="l"/>
            </a:pPr>
            <a:r>
              <a:rPr lang="en-US" altLang="zh-TW" dirty="0" err="1" smtClean="0"/>
              <a:t>Nvidia-smi</a:t>
            </a:r>
            <a:r>
              <a:rPr lang="en-US" altLang="zh-TW" dirty="0" smtClean="0"/>
              <a:t>: </a:t>
            </a:r>
            <a:r>
              <a:rPr lang="en-US" altLang="zh-TW" b="0" dirty="0"/>
              <a:t>To measure the GPU utilization under </a:t>
            </a:r>
            <a:r>
              <a:rPr lang="en-US" altLang="zh-TW" b="0" dirty="0" err="1"/>
              <a:t>vGPU</a:t>
            </a:r>
            <a:endParaRPr lang="en-US" altLang="zh-TW" dirty="0" smtClean="0"/>
          </a:p>
          <a:p>
            <a:pPr marL="342900" indent="-342900">
              <a:buFont typeface="Wingdings" panose="05000000000000000000" pitchFamily="2" charset="2"/>
              <a:buChar char="l"/>
            </a:pPr>
            <a:r>
              <a:rPr lang="en-US" altLang="zh-TW" dirty="0" smtClean="0"/>
              <a:t>GPU-Z: </a:t>
            </a:r>
            <a:r>
              <a:rPr lang="en-US" altLang="zh-TW" b="0" dirty="0"/>
              <a:t>To measure the GPU utilization of pass-through GPUs</a:t>
            </a:r>
            <a:endParaRPr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38</a:t>
            </a:fld>
            <a:endParaRPr lang="zh-TW" altLang="en-US"/>
          </a:p>
        </p:txBody>
      </p:sp>
    </p:spTree>
    <p:extLst>
      <p:ext uri="{BB962C8B-B14F-4D97-AF65-F5344CB8AC3E}">
        <p14:creationId xmlns:p14="http://schemas.microsoft.com/office/powerpoint/2010/main" val="252792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of two modern GPUs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This </a:t>
            </a:r>
            <a:r>
              <a:rPr lang="en-US" altLang="zh-TW" dirty="0"/>
              <a:t>table shows that K2 outperforms </a:t>
            </a:r>
            <a:r>
              <a:rPr lang="en-US" altLang="zh-TW" dirty="0" err="1"/>
              <a:t>Quadro</a:t>
            </a:r>
            <a:r>
              <a:rPr lang="en-US" altLang="zh-TW" dirty="0"/>
              <a:t> 6000 with up to </a:t>
            </a:r>
            <a:r>
              <a:rPr lang="en-US" altLang="zh-TW" dirty="0">
                <a:solidFill>
                  <a:srgbClr val="FF0000"/>
                </a:solidFill>
              </a:rPr>
              <a:t>3.87 times </a:t>
            </a:r>
            <a:r>
              <a:rPr lang="en-US" altLang="zh-TW" dirty="0"/>
              <a:t>of FPS </a:t>
            </a:r>
            <a:r>
              <a:rPr lang="en-US" altLang="zh-TW" dirty="0" smtClean="0"/>
              <a:t>increases</a:t>
            </a:r>
          </a:p>
          <a:p>
            <a:pPr marL="342900" indent="-342900">
              <a:buFont typeface="Wingdings" panose="05000000000000000000" pitchFamily="2" charset="2"/>
              <a:buChar char="l"/>
            </a:pPr>
            <a:r>
              <a:rPr lang="en-US" altLang="zh-TW" dirty="0" smtClean="0"/>
              <a:t>Scalability: FPS of K2 </a:t>
            </a:r>
            <a:r>
              <a:rPr lang="en-US" altLang="zh-TW" dirty="0"/>
              <a:t>does not drop too much even with 8 </a:t>
            </a:r>
            <a:r>
              <a:rPr lang="en-US" altLang="zh-TW" dirty="0" smtClean="0"/>
              <a:t>VMs</a:t>
            </a:r>
          </a:p>
          <a:p>
            <a:pPr marL="342900" indent="-342900">
              <a:buFont typeface="Wingdings" panose="05000000000000000000" pitchFamily="2" charset="2"/>
              <a:buChar char="l"/>
            </a:pPr>
            <a:r>
              <a:rPr lang="en-US" altLang="zh-TW" dirty="0"/>
              <a:t>H</a:t>
            </a:r>
            <a:r>
              <a:rPr lang="en-US" altLang="zh-TW" dirty="0" smtClean="0"/>
              <a:t>uge </a:t>
            </a:r>
            <a:r>
              <a:rPr lang="en-US" altLang="zh-TW" dirty="0"/>
              <a:t>edge of </a:t>
            </a:r>
            <a:r>
              <a:rPr lang="en-US" altLang="zh-TW" dirty="0" err="1"/>
              <a:t>vGPU</a:t>
            </a:r>
            <a:r>
              <a:rPr lang="en-US" altLang="zh-TW" dirty="0"/>
              <a:t> (mediated pass-through) over </a:t>
            </a:r>
            <a:r>
              <a:rPr lang="en-US" altLang="zh-TW" dirty="0" err="1"/>
              <a:t>vSGA</a:t>
            </a:r>
            <a:r>
              <a:rPr lang="en-US" altLang="zh-TW" dirty="0"/>
              <a:t> (software-based virtualization</a:t>
            </a:r>
            <a:r>
              <a:rPr lang="en-US" altLang="zh-TW" dirty="0" smtClean="0"/>
              <a:t>)</a:t>
            </a:r>
          </a:p>
          <a:p>
            <a:pPr marL="342900" indent="-342900">
              <a:buFont typeface="Wingdings" panose="05000000000000000000" pitchFamily="2" charset="2"/>
              <a:buChar char="l"/>
            </a:pPr>
            <a:r>
              <a:rPr lang="en-US" altLang="zh-TW" dirty="0"/>
              <a:t>we </a:t>
            </a:r>
            <a:r>
              <a:rPr lang="en-US" altLang="zh-TW" dirty="0">
                <a:solidFill>
                  <a:srgbClr val="FF0000"/>
                </a:solidFill>
              </a:rPr>
              <a:t>no longer consider </a:t>
            </a:r>
            <a:r>
              <a:rPr lang="en-US" altLang="zh-TW" dirty="0" err="1"/>
              <a:t>Quadro</a:t>
            </a:r>
            <a:r>
              <a:rPr lang="en-US" altLang="zh-TW" dirty="0"/>
              <a:t> 6000 and </a:t>
            </a:r>
            <a:r>
              <a:rPr lang="en-US" altLang="zh-TW" dirty="0" err="1"/>
              <a:t>vSGA</a:t>
            </a:r>
            <a:r>
              <a:rPr lang="en-US" altLang="zh-TW" dirty="0"/>
              <a:t> in the rest of this </a:t>
            </a:r>
            <a:r>
              <a:rPr lang="en-US" altLang="zh-TW" dirty="0" smtClean="0"/>
              <a:t>thesis</a:t>
            </a:r>
            <a:endParaRPr lang="zh-TW" alt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824561"/>
            <a:ext cx="55816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1763688" y="6488668"/>
            <a:ext cx="4995942" cy="369332"/>
          </a:xfrm>
          <a:prstGeom prst="rect">
            <a:avLst/>
          </a:prstGeom>
          <a:noFill/>
        </p:spPr>
        <p:txBody>
          <a:bodyPr wrap="none" rtlCol="0">
            <a:spAutoFit/>
          </a:bodyPr>
          <a:lstStyle/>
          <a:p>
            <a:r>
              <a:rPr kumimoji="1" lang="en-US" altLang="zh-TW" dirty="0"/>
              <a:t>Achieved frame rates on two considered GPUs</a:t>
            </a:r>
            <a:endParaRPr kumimoji="1" lang="zh-TW" altLang="en-US" dirty="0"/>
          </a:p>
        </p:txBody>
      </p:sp>
      <p:sp>
        <p:nvSpPr>
          <p:cNvPr id="5" name="投影片編號版面配置區 4"/>
          <p:cNvSpPr>
            <a:spLocks noGrp="1"/>
          </p:cNvSpPr>
          <p:nvPr>
            <p:ph type="sldNum" sz="quarter" idx="12"/>
          </p:nvPr>
        </p:nvSpPr>
        <p:spPr/>
        <p:txBody>
          <a:bodyPr/>
          <a:lstStyle/>
          <a:p>
            <a:fld id="{EA627D65-5CFC-4E58-973E-76FC8533AEF5}" type="slidenum">
              <a:rPr lang="zh-TW" altLang="en-US" smtClean="0"/>
              <a:t>39</a:t>
            </a:fld>
            <a:endParaRPr lang="zh-TW" altLang="en-US"/>
          </a:p>
        </p:txBody>
      </p:sp>
    </p:spTree>
    <p:extLst>
      <p:ext uri="{BB962C8B-B14F-4D97-AF65-F5344CB8AC3E}">
        <p14:creationId xmlns:p14="http://schemas.microsoft.com/office/powerpoint/2010/main" val="2229217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new approach to play games</a:t>
            </a:r>
            <a:endParaRPr lang="zh-TW" altLang="en-US" dirty="0"/>
          </a:p>
        </p:txBody>
      </p:sp>
      <p:sp>
        <p:nvSpPr>
          <p:cNvPr id="3" name="內容版面配置區 2"/>
          <p:cNvSpPr>
            <a:spLocks noGrp="1"/>
          </p:cNvSpPr>
          <p:nvPr>
            <p:ph idx="1"/>
          </p:nvPr>
        </p:nvSpPr>
        <p:spPr/>
        <p:txBody>
          <a:bodyPr/>
          <a:lstStyle/>
          <a:p>
            <a:pPr marL="457200" indent="-457200">
              <a:buFont typeface="Wingdings" panose="05000000000000000000" pitchFamily="2" charset="2"/>
              <a:buChar char="l"/>
            </a:pPr>
            <a:r>
              <a:rPr lang="en-US" altLang="zh-TW" dirty="0" smtClean="0"/>
              <a:t>Cloud gaming system</a:t>
            </a:r>
          </a:p>
          <a:p>
            <a:pPr marL="914400" lvl="1" indent="-457200">
              <a:buFont typeface="Wingdings" panose="05000000000000000000" pitchFamily="2" charset="2"/>
              <a:buChar char="l"/>
            </a:pPr>
            <a:r>
              <a:rPr lang="en-US" altLang="zh-TW" dirty="0" smtClean="0"/>
              <a:t>Play any game at anytime, anywhere on any device!</a:t>
            </a:r>
          </a:p>
          <a:p>
            <a:pPr marL="914400" lvl="1" indent="-457200">
              <a:buFont typeface="Wingdings" panose="05000000000000000000" pitchFamily="2" charset="2"/>
              <a:buChar char="l"/>
            </a:pPr>
            <a:r>
              <a:rPr lang="en-US" altLang="zh-TW" dirty="0" smtClean="0"/>
              <a:t>The increasing market!</a:t>
            </a:r>
          </a:p>
          <a:p>
            <a:pPr marL="914400" lvl="1" indent="-457200">
              <a:buFont typeface="Wingdings" panose="05000000000000000000" pitchFamily="2" charset="2"/>
              <a:buChar char="l"/>
            </a:pPr>
            <a:endParaRPr lang="en-US" altLang="zh-TW" dirty="0" smtClean="0"/>
          </a:p>
          <a:p>
            <a:pPr marL="457200" indent="-457200">
              <a:buFont typeface="Wingdings" panose="05000000000000000000" pitchFamily="2" charset="2"/>
              <a:buChar char="l"/>
            </a:pPr>
            <a:endParaRPr lang="zh-TW" alt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02950"/>
            <a:ext cx="5044653" cy="239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群組 4"/>
          <p:cNvGrpSpPr/>
          <p:nvPr/>
        </p:nvGrpSpPr>
        <p:grpSpPr>
          <a:xfrm>
            <a:off x="5044653" y="3387062"/>
            <a:ext cx="3918490" cy="3240838"/>
            <a:chOff x="2467284" y="9005212"/>
            <a:chExt cx="5311299" cy="4172415"/>
          </a:xfrm>
        </p:grpSpPr>
        <p:grpSp>
          <p:nvGrpSpPr>
            <p:cNvPr id="6" name="群組 5"/>
            <p:cNvGrpSpPr/>
            <p:nvPr/>
          </p:nvGrpSpPr>
          <p:grpSpPr>
            <a:xfrm>
              <a:off x="2875433" y="9005212"/>
              <a:ext cx="4903150" cy="4172415"/>
              <a:chOff x="6081716" y="5321713"/>
              <a:chExt cx="4436444" cy="3864791"/>
            </a:xfrm>
          </p:grpSpPr>
          <p:grpSp>
            <p:nvGrpSpPr>
              <p:cNvPr id="8" name="群組 7"/>
              <p:cNvGrpSpPr/>
              <p:nvPr/>
            </p:nvGrpSpPr>
            <p:grpSpPr>
              <a:xfrm>
                <a:off x="6081716" y="5321713"/>
                <a:ext cx="4436444" cy="3864791"/>
                <a:chOff x="4504502" y="2231548"/>
                <a:chExt cx="2568109" cy="3412265"/>
              </a:xfrm>
            </p:grpSpPr>
            <p:sp>
              <p:nvSpPr>
                <p:cNvPr id="10" name="矩形 9"/>
                <p:cNvSpPr/>
                <p:nvPr/>
              </p:nvSpPr>
              <p:spPr>
                <a:xfrm>
                  <a:off x="4829552" y="4221088"/>
                  <a:ext cx="432048" cy="86409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1" name="矩形 10"/>
                <p:cNvSpPr/>
                <p:nvPr/>
              </p:nvSpPr>
              <p:spPr>
                <a:xfrm>
                  <a:off x="5364088" y="3933056"/>
                  <a:ext cx="432048" cy="115212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2" name="矩形 11"/>
                <p:cNvSpPr/>
                <p:nvPr/>
              </p:nvSpPr>
              <p:spPr>
                <a:xfrm>
                  <a:off x="5948536" y="3501008"/>
                  <a:ext cx="432048" cy="1584176"/>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3" name="矩形 12"/>
                <p:cNvSpPr/>
                <p:nvPr/>
              </p:nvSpPr>
              <p:spPr>
                <a:xfrm>
                  <a:off x="6517724" y="2673278"/>
                  <a:ext cx="432048" cy="2411907"/>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4" name="文字方塊 13"/>
                <p:cNvSpPr txBox="1"/>
                <p:nvPr/>
              </p:nvSpPr>
              <p:spPr>
                <a:xfrm>
                  <a:off x="4504502" y="2231548"/>
                  <a:ext cx="1660058" cy="503408"/>
                </a:xfrm>
                <a:prstGeom prst="rect">
                  <a:avLst/>
                </a:prstGeom>
                <a:noFill/>
              </p:spPr>
              <p:txBody>
                <a:bodyPr wrap="none" rtlCol="0">
                  <a:spAutoFit/>
                </a:bodyPr>
                <a:lstStyle/>
                <a:p>
                  <a:r>
                    <a:rPr lang="en-US" altLang="zh-TW" b="1" dirty="0" smtClean="0">
                      <a:solidFill>
                        <a:srgbClr val="FF0000"/>
                      </a:solidFill>
                    </a:rPr>
                    <a:t>8 Billion USD!</a:t>
                  </a:r>
                  <a:endParaRPr lang="zh-TW" altLang="en-US" b="1" dirty="0">
                    <a:solidFill>
                      <a:srgbClr val="FF0000"/>
                    </a:solidFill>
                  </a:endParaRPr>
                </a:p>
              </p:txBody>
            </p:sp>
            <p:sp>
              <p:nvSpPr>
                <p:cNvPr id="15" name="文字方塊 14"/>
                <p:cNvSpPr txBox="1"/>
                <p:nvPr/>
              </p:nvSpPr>
              <p:spPr>
                <a:xfrm>
                  <a:off x="6394885" y="5140404"/>
                  <a:ext cx="677726" cy="503409"/>
                </a:xfrm>
                <a:prstGeom prst="rect">
                  <a:avLst/>
                </a:prstGeom>
                <a:noFill/>
              </p:spPr>
              <p:txBody>
                <a:bodyPr wrap="none" rtlCol="0">
                  <a:spAutoFit/>
                </a:bodyPr>
                <a:lstStyle/>
                <a:p>
                  <a:r>
                    <a:rPr lang="en-US" altLang="zh-TW" b="1" dirty="0" smtClean="0">
                      <a:solidFill>
                        <a:srgbClr val="FF0000"/>
                      </a:solidFill>
                    </a:rPr>
                    <a:t>2017</a:t>
                  </a:r>
                  <a:endParaRPr lang="zh-TW" altLang="en-US" b="1" dirty="0">
                    <a:solidFill>
                      <a:srgbClr val="FF0000"/>
                    </a:solidFill>
                  </a:endParaRPr>
                </a:p>
              </p:txBody>
            </p:sp>
          </p:grpSp>
          <p:sp>
            <p:nvSpPr>
              <p:cNvPr id="9" name="向右箭號 8"/>
              <p:cNvSpPr/>
              <p:nvPr/>
            </p:nvSpPr>
            <p:spPr bwMode="auto">
              <a:xfrm rot="20905965">
                <a:off x="7801008" y="5977522"/>
                <a:ext cx="1695327" cy="529198"/>
              </a:xfrm>
              <a:prstGeom prst="rightArrow">
                <a:avLst/>
              </a:prstGeom>
              <a:ln>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zh-TW" altLang="en-US" sz="4000" b="0" i="0" u="none" strike="noStrike" cap="none" normalizeH="0" baseline="0">
                  <a:ln>
                    <a:noFill/>
                  </a:ln>
                  <a:solidFill>
                    <a:schemeClr val="tx1"/>
                  </a:solidFill>
                  <a:effectLst/>
                  <a:latin typeface="Tahoma" charset="0"/>
                  <a:ea typeface="ＭＳ Ｐゴシック" charset="0"/>
                </a:endParaRPr>
              </a:p>
            </p:txBody>
          </p:sp>
        </p:grpSp>
        <p:sp>
          <p:nvSpPr>
            <p:cNvPr id="7" name="矩形 6"/>
            <p:cNvSpPr/>
            <p:nvPr/>
          </p:nvSpPr>
          <p:spPr>
            <a:xfrm>
              <a:off x="2467284" y="11704431"/>
              <a:ext cx="824886" cy="79244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grpSp>
      <p:sp>
        <p:nvSpPr>
          <p:cNvPr id="16" name="投影片編號版面配置區 15"/>
          <p:cNvSpPr>
            <a:spLocks noGrp="1"/>
          </p:cNvSpPr>
          <p:nvPr>
            <p:ph type="sldNum" sz="quarter" idx="12"/>
          </p:nvPr>
        </p:nvSpPr>
        <p:spPr/>
        <p:txBody>
          <a:bodyPr/>
          <a:lstStyle/>
          <a:p>
            <a:fld id="{EA627D65-5CFC-4E58-973E-76FC8533AEF5}" type="slidenum">
              <a:rPr lang="zh-TW" altLang="en-US" smtClean="0"/>
              <a:t>4</a:t>
            </a:fld>
            <a:endParaRPr lang="zh-TW" altLang="en-US"/>
          </a:p>
        </p:txBody>
      </p:sp>
    </p:spTree>
    <p:extLst>
      <p:ext uri="{BB962C8B-B14F-4D97-AF65-F5344CB8AC3E}">
        <p14:creationId xmlns:p14="http://schemas.microsoft.com/office/powerpoint/2010/main" val="16705998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Independence of the two k2 GPU instances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b="0" dirty="0"/>
              <a:t>P</a:t>
            </a:r>
            <a:r>
              <a:rPr lang="en-US" altLang="zh-TW" b="0" dirty="0" smtClean="0"/>
              <a:t>erformances of </a:t>
            </a:r>
            <a:r>
              <a:rPr lang="en-US" altLang="zh-TW" b="0" dirty="0" err="1" smtClean="0"/>
              <a:t>passThrough</a:t>
            </a:r>
            <a:r>
              <a:rPr lang="en-US" altLang="zh-TW" b="0" dirty="0" smtClean="0"/>
              <a:t> are the same in different configurations. </a:t>
            </a:r>
            <a:r>
              <a:rPr lang="en-US" altLang="zh-TW" b="0" dirty="0" err="1" smtClean="0"/>
              <a:t>vGPU</a:t>
            </a:r>
            <a:r>
              <a:rPr lang="en-US" altLang="zh-TW" b="0" dirty="0" smtClean="0"/>
              <a:t> has the same observation</a:t>
            </a:r>
          </a:p>
          <a:p>
            <a:pPr marL="342900" indent="-342900">
              <a:buFont typeface="Wingdings" panose="05000000000000000000" pitchFamily="2" charset="2"/>
              <a:buChar char="l"/>
            </a:pPr>
            <a:r>
              <a:rPr lang="en-US" altLang="zh-TW" b="0" dirty="0" smtClean="0"/>
              <a:t>The results show the two instances are </a:t>
            </a:r>
            <a:r>
              <a:rPr lang="en-US" altLang="zh-TW" b="0" dirty="0" smtClean="0">
                <a:solidFill>
                  <a:srgbClr val="FF0000"/>
                </a:solidFill>
              </a:rPr>
              <a:t>independent</a:t>
            </a:r>
            <a:endParaRPr lang="zh-TW" altLang="en-US" dirty="0">
              <a:solidFill>
                <a:srgbClr val="FF0000"/>
              </a:solidFill>
            </a:endParaRPr>
          </a:p>
        </p:txBody>
      </p:sp>
      <p:grpSp>
        <p:nvGrpSpPr>
          <p:cNvPr id="6" name="群組 5"/>
          <p:cNvGrpSpPr/>
          <p:nvPr/>
        </p:nvGrpSpPr>
        <p:grpSpPr>
          <a:xfrm>
            <a:off x="971600" y="3542136"/>
            <a:ext cx="6408712" cy="3055216"/>
            <a:chOff x="1029341" y="3212775"/>
            <a:chExt cx="6408712" cy="3055216"/>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341" y="3212775"/>
              <a:ext cx="6408712" cy="240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p:nvPr/>
          </p:nvSpPr>
          <p:spPr>
            <a:xfrm>
              <a:off x="1187624" y="5621660"/>
              <a:ext cx="6250429" cy="646331"/>
            </a:xfrm>
            <a:prstGeom prst="rect">
              <a:avLst/>
            </a:prstGeom>
            <a:noFill/>
          </p:spPr>
          <p:txBody>
            <a:bodyPr wrap="none" rtlCol="0">
              <a:spAutoFit/>
            </a:bodyPr>
            <a:lstStyle/>
            <a:p>
              <a:r>
                <a:rPr lang="en-US" altLang="zh-TW" b="0" dirty="0" smtClean="0"/>
                <a:t>Sanctuary Scores in FPS from Diverse GPU Configurations</a:t>
              </a:r>
            </a:p>
            <a:p>
              <a:endParaRPr lang="zh-TW" altLang="en-US" dirty="0"/>
            </a:p>
          </p:txBody>
        </p:sp>
      </p:grpSp>
      <p:sp>
        <p:nvSpPr>
          <p:cNvPr id="4" name="投影片編號版面配置區 3"/>
          <p:cNvSpPr>
            <a:spLocks noGrp="1"/>
          </p:cNvSpPr>
          <p:nvPr>
            <p:ph type="sldNum" sz="quarter" idx="12"/>
          </p:nvPr>
        </p:nvSpPr>
        <p:spPr/>
        <p:txBody>
          <a:bodyPr/>
          <a:lstStyle/>
          <a:p>
            <a:fld id="{EA627D65-5CFC-4E58-973E-76FC8533AEF5}" type="slidenum">
              <a:rPr lang="zh-TW" altLang="en-US" smtClean="0"/>
              <a:t>40</a:t>
            </a:fld>
            <a:endParaRPr lang="zh-TW" altLang="en-US"/>
          </a:p>
        </p:txBody>
      </p:sp>
    </p:spTree>
    <p:extLst>
      <p:ext uri="{BB962C8B-B14F-4D97-AF65-F5344CB8AC3E}">
        <p14:creationId xmlns:p14="http://schemas.microsoft.com/office/powerpoint/2010/main" val="8255392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84"/>
            <a:ext cx="7715200" cy="1371600"/>
          </a:xfrm>
        </p:spPr>
        <p:txBody>
          <a:bodyPr>
            <a:normAutofit fontScale="90000"/>
          </a:bodyPr>
          <a:lstStyle/>
          <a:p>
            <a:r>
              <a:rPr lang="en-US" altLang="zh-TW" dirty="0"/>
              <a:t>Shared GPUs may outperform dedicated GPUs</a:t>
            </a:r>
            <a:endParaRPr lang="zh-TW" altLang="en-US" dirty="0"/>
          </a:p>
        </p:txBody>
      </p:sp>
      <p:sp>
        <p:nvSpPr>
          <p:cNvPr id="3" name="內容版面配置區 2"/>
          <p:cNvSpPr>
            <a:spLocks noGrp="1"/>
          </p:cNvSpPr>
          <p:nvPr>
            <p:ph idx="1"/>
          </p:nvPr>
        </p:nvSpPr>
        <p:spPr>
          <a:xfrm>
            <a:off x="457200" y="1340768"/>
            <a:ext cx="7620000" cy="4373563"/>
          </a:xfrm>
        </p:spPr>
        <p:txBody>
          <a:bodyPr/>
          <a:lstStyle/>
          <a:p>
            <a:pPr marL="342900" indent="-342900">
              <a:buFont typeface="Wingdings" panose="05000000000000000000" pitchFamily="2" charset="2"/>
              <a:buChar char="l"/>
            </a:pPr>
            <a:r>
              <a:rPr lang="en-US" altLang="zh-TW" dirty="0" err="1"/>
              <a:t>vGPU</a:t>
            </a:r>
            <a:r>
              <a:rPr lang="en-US" altLang="zh-TW" dirty="0"/>
              <a:t> results in </a:t>
            </a:r>
            <a:r>
              <a:rPr lang="en-US" altLang="zh-TW" dirty="0">
                <a:solidFill>
                  <a:srgbClr val="FF0000"/>
                </a:solidFill>
              </a:rPr>
              <a:t>higher FPS </a:t>
            </a:r>
            <a:r>
              <a:rPr lang="en-US" altLang="zh-TW" dirty="0"/>
              <a:t>than pass-through when executing Limbo and Fear2 </a:t>
            </a:r>
            <a:endParaRPr lang="en-US" altLang="zh-TW" dirty="0" smtClean="0"/>
          </a:p>
        </p:txBody>
      </p:sp>
      <p:pic>
        <p:nvPicPr>
          <p:cNvPr id="8" name="圖片 7"/>
          <p:cNvPicPr>
            <a:picLocks noChangeAspect="1"/>
          </p:cNvPicPr>
          <p:nvPr/>
        </p:nvPicPr>
        <p:blipFill>
          <a:blip r:embed="rId2"/>
          <a:stretch>
            <a:fillRect/>
          </a:stretch>
        </p:blipFill>
        <p:spPr>
          <a:xfrm>
            <a:off x="1835696" y="2420888"/>
            <a:ext cx="4453099" cy="3305794"/>
          </a:xfrm>
          <a:prstGeom prst="rect">
            <a:avLst/>
          </a:prstGeom>
        </p:spPr>
      </p:pic>
      <p:sp>
        <p:nvSpPr>
          <p:cNvPr id="10" name="文字方塊 9"/>
          <p:cNvSpPr txBox="1"/>
          <p:nvPr/>
        </p:nvSpPr>
        <p:spPr>
          <a:xfrm>
            <a:off x="1547664" y="5805264"/>
            <a:ext cx="5753047" cy="369332"/>
          </a:xfrm>
          <a:prstGeom prst="rect">
            <a:avLst/>
          </a:prstGeom>
          <a:noFill/>
        </p:spPr>
        <p:txBody>
          <a:bodyPr wrap="none" rtlCol="0">
            <a:spAutoFit/>
          </a:bodyPr>
          <a:lstStyle/>
          <a:p>
            <a:r>
              <a:rPr lang="en-US" altLang="zh-TW" dirty="0"/>
              <a:t>Comparing the pass-through and </a:t>
            </a:r>
            <a:r>
              <a:rPr lang="en-US" altLang="zh-TW" dirty="0" err="1" smtClean="0"/>
              <a:t>vGPU</a:t>
            </a:r>
            <a:r>
              <a:rPr lang="en-US" altLang="zh-TW" dirty="0" smtClean="0"/>
              <a:t>: </a:t>
            </a:r>
            <a:r>
              <a:rPr lang="en-US" altLang="zh-TW" dirty="0"/>
              <a:t>resulting FPS </a:t>
            </a: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41</a:t>
            </a:fld>
            <a:endParaRPr lang="zh-TW" altLang="en-US"/>
          </a:p>
        </p:txBody>
      </p:sp>
    </p:spTree>
    <p:extLst>
      <p:ext uri="{BB962C8B-B14F-4D97-AF65-F5344CB8AC3E}">
        <p14:creationId xmlns:p14="http://schemas.microsoft.com/office/powerpoint/2010/main" val="343555169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6347048" cy="1371600"/>
          </a:xfrm>
        </p:spPr>
        <p:txBody>
          <a:bodyPr>
            <a:normAutofit/>
          </a:bodyPr>
          <a:lstStyle/>
          <a:p>
            <a:r>
              <a:rPr kumimoji="1" lang="en-US" altLang="zh-TW" dirty="0" smtClean="0"/>
              <a:t>2D/3D performances </a:t>
            </a:r>
            <a:endParaRPr kumimoji="1"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kumimoji="1" lang="en-US" altLang="zh-TW" dirty="0" smtClean="0"/>
              <a:t> </a:t>
            </a:r>
            <a:r>
              <a:rPr lang="en-US" altLang="zh-TW" dirty="0"/>
              <a:t>vGPU</a:t>
            </a:r>
            <a:r>
              <a:rPr lang="en-US" altLang="zh-TW" sz="1400" dirty="0"/>
              <a:t>2</a:t>
            </a:r>
            <a:r>
              <a:rPr lang="en-US" altLang="zh-TW" dirty="0"/>
              <a:t> outperforms pass-through …</a:t>
            </a:r>
          </a:p>
          <a:p>
            <a:pPr marL="800100" lvl="1" indent="-342900">
              <a:buFont typeface="Wingdings" panose="05000000000000000000" pitchFamily="2" charset="2"/>
              <a:buChar char="l"/>
            </a:pPr>
            <a:r>
              <a:rPr lang="en-US" altLang="zh-TW" dirty="0"/>
              <a:t>All 2D operations up to 15%</a:t>
            </a:r>
          </a:p>
          <a:p>
            <a:pPr marL="800100" lvl="1" indent="-342900">
              <a:buFont typeface="Wingdings" panose="05000000000000000000" pitchFamily="2" charset="2"/>
              <a:buChar char="l"/>
            </a:pPr>
            <a:r>
              <a:rPr lang="en-US" altLang="zh-TW" dirty="0"/>
              <a:t>Part of 3D operations</a:t>
            </a:r>
          </a:p>
          <a:p>
            <a:pPr marL="342900" indent="-342900">
              <a:buFont typeface="Wingdings" panose="05000000000000000000" pitchFamily="2" charset="2"/>
              <a:buChar char="l"/>
            </a:pPr>
            <a:r>
              <a:rPr lang="en-US" altLang="zh-TW" dirty="0"/>
              <a:t>Similar observations are also true for vGPU</a:t>
            </a:r>
            <a:r>
              <a:rPr lang="en-US" altLang="zh-TW" sz="1400" dirty="0"/>
              <a:t>4</a:t>
            </a:r>
            <a:r>
              <a:rPr lang="en-US" altLang="zh-TW" dirty="0"/>
              <a:t> and </a:t>
            </a:r>
            <a:r>
              <a:rPr lang="en-US" altLang="zh-TW" dirty="0" smtClean="0"/>
              <a:t>vGPU</a:t>
            </a:r>
            <a:r>
              <a:rPr lang="en-US" altLang="zh-TW" sz="1400" dirty="0" smtClean="0"/>
              <a:t>8</a:t>
            </a:r>
            <a:endParaRPr lang="zh-TW" altLang="en-US" sz="1400" dirty="0"/>
          </a:p>
        </p:txBody>
      </p:sp>
      <p:pic>
        <p:nvPicPr>
          <p:cNvPr id="5" name="圖片 4"/>
          <p:cNvPicPr>
            <a:picLocks noChangeAspect="1"/>
          </p:cNvPicPr>
          <p:nvPr/>
        </p:nvPicPr>
        <p:blipFill>
          <a:blip r:embed="rId2"/>
          <a:stretch>
            <a:fillRect/>
          </a:stretch>
        </p:blipFill>
        <p:spPr>
          <a:xfrm>
            <a:off x="611560" y="3338443"/>
            <a:ext cx="7137094" cy="2538829"/>
          </a:xfrm>
          <a:prstGeom prst="rect">
            <a:avLst/>
          </a:prstGeom>
        </p:spPr>
      </p:pic>
      <p:sp>
        <p:nvSpPr>
          <p:cNvPr id="6" name="文字方塊 5"/>
          <p:cNvSpPr txBox="1"/>
          <p:nvPr/>
        </p:nvSpPr>
        <p:spPr>
          <a:xfrm>
            <a:off x="2368288" y="5805264"/>
            <a:ext cx="4147928" cy="369332"/>
          </a:xfrm>
          <a:prstGeom prst="rect">
            <a:avLst/>
          </a:prstGeom>
          <a:noFill/>
        </p:spPr>
        <p:txBody>
          <a:bodyPr wrap="none" rtlCol="0">
            <a:spAutoFit/>
          </a:bodyPr>
          <a:lstStyle/>
          <a:p>
            <a:r>
              <a:rPr lang="en-US" altLang="zh-TW" dirty="0" smtClean="0"/>
              <a:t>(a)                                                     (b)                                       </a:t>
            </a:r>
            <a:endParaRPr lang="zh-TW" altLang="en-US" dirty="0"/>
          </a:p>
        </p:txBody>
      </p:sp>
      <p:sp>
        <p:nvSpPr>
          <p:cNvPr id="7" name="文字方塊 6"/>
          <p:cNvSpPr txBox="1"/>
          <p:nvPr/>
        </p:nvSpPr>
        <p:spPr>
          <a:xfrm>
            <a:off x="692294" y="6165304"/>
            <a:ext cx="7408098" cy="646331"/>
          </a:xfrm>
          <a:prstGeom prst="rect">
            <a:avLst/>
          </a:prstGeom>
          <a:noFill/>
        </p:spPr>
        <p:txBody>
          <a:bodyPr wrap="none" rtlCol="0">
            <a:spAutoFit/>
          </a:bodyPr>
          <a:lstStyle/>
          <a:p>
            <a:r>
              <a:rPr lang="en-US" altLang="zh-TW" dirty="0"/>
              <a:t>Comparing the pass-through and </a:t>
            </a:r>
            <a:r>
              <a:rPr lang="en-US" altLang="zh-TW" dirty="0" err="1" smtClean="0"/>
              <a:t>vGPU</a:t>
            </a:r>
            <a:r>
              <a:rPr lang="en-US" altLang="zh-TW" dirty="0" smtClean="0"/>
              <a:t>: (a) </a:t>
            </a:r>
            <a:r>
              <a:rPr lang="en-US" altLang="zh-TW" dirty="0"/>
              <a:t>2D benchmark </a:t>
            </a:r>
            <a:r>
              <a:rPr lang="en-US" altLang="zh-TW" dirty="0" smtClean="0"/>
              <a:t>scores and</a:t>
            </a:r>
            <a:endParaRPr lang="en-US" altLang="zh-TW" dirty="0"/>
          </a:p>
          <a:p>
            <a:r>
              <a:rPr lang="en-US" altLang="zh-TW" dirty="0" smtClean="0"/>
              <a:t>(</a:t>
            </a:r>
            <a:r>
              <a:rPr lang="en-US" altLang="zh-TW" dirty="0"/>
              <a:t>b) 3</a:t>
            </a:r>
            <a:r>
              <a:rPr lang="en-US" altLang="zh-TW" dirty="0" smtClean="0"/>
              <a:t>D </a:t>
            </a:r>
            <a:r>
              <a:rPr lang="en-US" altLang="zh-TW" dirty="0"/>
              <a:t>benchmark </a:t>
            </a:r>
            <a:r>
              <a:rPr lang="en-US" altLang="zh-TW" dirty="0" smtClean="0"/>
              <a:t>scores.</a:t>
            </a:r>
            <a:endParaRPr lang="zh-TW" altLang="en-US" dirty="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42</a:t>
            </a:fld>
            <a:endParaRPr lang="zh-TW" altLang="en-US"/>
          </a:p>
        </p:txBody>
      </p:sp>
    </p:spTree>
    <p:extLst>
      <p:ext uri="{BB962C8B-B14F-4D97-AF65-F5344CB8AC3E}">
        <p14:creationId xmlns:p14="http://schemas.microsoft.com/office/powerpoint/2010/main" val="397427356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52718"/>
            <a:ext cx="7571184" cy="1371600"/>
          </a:xfrm>
        </p:spPr>
        <p:txBody>
          <a:bodyPr>
            <a:normAutofit/>
          </a:bodyPr>
          <a:lstStyle/>
          <a:p>
            <a:r>
              <a:rPr lang="en-US" altLang="zh-TW" dirty="0"/>
              <a:t>Consolidation </a:t>
            </a:r>
            <a:r>
              <a:rPr lang="en-US" altLang="zh-TW" dirty="0" smtClean="0"/>
              <a:t>overhead</a:t>
            </a:r>
            <a:endParaRPr lang="zh-TW" altLang="en-US" dirty="0"/>
          </a:p>
        </p:txBody>
      </p:sp>
      <p:sp>
        <p:nvSpPr>
          <p:cNvPr id="3" name="內容版面配置區 2"/>
          <p:cNvSpPr>
            <a:spLocks noGrp="1"/>
          </p:cNvSpPr>
          <p:nvPr>
            <p:ph idx="1"/>
          </p:nvPr>
        </p:nvSpPr>
        <p:spPr>
          <a:xfrm>
            <a:off x="457200" y="1556792"/>
            <a:ext cx="7620000" cy="4373563"/>
          </a:xfrm>
        </p:spPr>
        <p:txBody>
          <a:bodyPr/>
          <a:lstStyle/>
          <a:p>
            <a:pPr marL="342900" indent="-342900">
              <a:buFont typeface="Wingdings" panose="05000000000000000000" pitchFamily="2" charset="2"/>
              <a:buChar char="l"/>
            </a:pPr>
            <a:r>
              <a:rPr lang="en-US" altLang="zh-TW" dirty="0"/>
              <a:t>Limbo does not suffer from consolidation overhead, while all other games/benchmark </a:t>
            </a:r>
            <a:r>
              <a:rPr lang="en-US" altLang="zh-TW" dirty="0" smtClean="0"/>
              <a:t>do</a:t>
            </a:r>
          </a:p>
        </p:txBody>
      </p:sp>
      <p:pic>
        <p:nvPicPr>
          <p:cNvPr id="4" name="圖片 3"/>
          <p:cNvPicPr>
            <a:picLocks noChangeAspect="1"/>
          </p:cNvPicPr>
          <p:nvPr/>
        </p:nvPicPr>
        <p:blipFill>
          <a:blip r:embed="rId2"/>
          <a:stretch>
            <a:fillRect/>
          </a:stretch>
        </p:blipFill>
        <p:spPr>
          <a:xfrm>
            <a:off x="1835696" y="2492896"/>
            <a:ext cx="4536504" cy="3348372"/>
          </a:xfrm>
          <a:prstGeom prst="rect">
            <a:avLst/>
          </a:prstGeom>
        </p:spPr>
      </p:pic>
      <p:sp>
        <p:nvSpPr>
          <p:cNvPr id="10" name="文字方塊 9"/>
          <p:cNvSpPr txBox="1"/>
          <p:nvPr/>
        </p:nvSpPr>
        <p:spPr>
          <a:xfrm>
            <a:off x="2031126" y="5939988"/>
            <a:ext cx="4701114" cy="369332"/>
          </a:xfrm>
          <a:prstGeom prst="rect">
            <a:avLst/>
          </a:prstGeom>
          <a:noFill/>
        </p:spPr>
        <p:txBody>
          <a:bodyPr wrap="none" rtlCol="0">
            <a:spAutoFit/>
          </a:bodyPr>
          <a:lstStyle/>
          <a:p>
            <a:r>
              <a:rPr lang="en-US" altLang="zh-TW" dirty="0"/>
              <a:t>GPU consolidation </a:t>
            </a:r>
            <a:r>
              <a:rPr lang="en-US" altLang="zh-TW" dirty="0" smtClean="0"/>
              <a:t>overhead: resulting FPS </a:t>
            </a:r>
            <a:endParaRPr lang="en-US" altLang="zh-TW" dirty="0"/>
          </a:p>
        </p:txBody>
      </p:sp>
      <p:sp>
        <p:nvSpPr>
          <p:cNvPr id="5" name="投影片編號版面配置區 4"/>
          <p:cNvSpPr>
            <a:spLocks noGrp="1"/>
          </p:cNvSpPr>
          <p:nvPr>
            <p:ph type="sldNum" sz="quarter" idx="12"/>
          </p:nvPr>
        </p:nvSpPr>
        <p:spPr/>
        <p:txBody>
          <a:bodyPr/>
          <a:lstStyle/>
          <a:p>
            <a:fld id="{EA627D65-5CFC-4E58-973E-76FC8533AEF5}" type="slidenum">
              <a:rPr lang="zh-TW" altLang="en-US" smtClean="0"/>
              <a:t>43</a:t>
            </a:fld>
            <a:endParaRPr lang="zh-TW" altLang="en-US"/>
          </a:p>
        </p:txBody>
      </p:sp>
    </p:spTree>
    <p:extLst>
      <p:ext uri="{BB962C8B-B14F-4D97-AF65-F5344CB8AC3E}">
        <p14:creationId xmlns:p14="http://schemas.microsoft.com/office/powerpoint/2010/main" val="37302871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en-US" altLang="zh-TW" dirty="0" smtClean="0"/>
              <a:t>Consolidation overhead caused by…</a:t>
            </a:r>
            <a:endParaRPr kumimoji="1"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a:t>The figure shows that Sanctuary is bounded by GPU, while Fear2 and Batman are bounded by CPU</a:t>
            </a:r>
            <a:r>
              <a:rPr lang="en-US" altLang="zh-TW" sz="1400" dirty="0"/>
              <a:t>dom0</a:t>
            </a:r>
          </a:p>
          <a:p>
            <a:pPr marL="342900" indent="-342900">
              <a:buFont typeface="Wingdings" panose="05000000000000000000" pitchFamily="2" charset="2"/>
              <a:buChar char="l"/>
            </a:pPr>
            <a:r>
              <a:rPr lang="en-US" altLang="zh-TW" dirty="0"/>
              <a:t>Allocating more CPU cores to Dom0 to alleviate the high consolidation overhead for more complex games</a:t>
            </a:r>
            <a:r>
              <a:rPr lang="en-US" altLang="zh-TW" dirty="0" smtClean="0"/>
              <a:t>.</a:t>
            </a:r>
            <a:endParaRPr lang="zh-TW" altLang="en-US" dirty="0"/>
          </a:p>
        </p:txBody>
      </p:sp>
      <p:pic>
        <p:nvPicPr>
          <p:cNvPr id="4" name="圖片 3"/>
          <p:cNvPicPr>
            <a:picLocks noChangeAspect="1"/>
          </p:cNvPicPr>
          <p:nvPr/>
        </p:nvPicPr>
        <p:blipFill>
          <a:blip r:embed="rId2"/>
          <a:stretch>
            <a:fillRect/>
          </a:stretch>
        </p:blipFill>
        <p:spPr>
          <a:xfrm>
            <a:off x="467544" y="3140968"/>
            <a:ext cx="7848872" cy="2785084"/>
          </a:xfrm>
          <a:prstGeom prst="rect">
            <a:avLst/>
          </a:prstGeom>
        </p:spPr>
      </p:pic>
      <p:sp>
        <p:nvSpPr>
          <p:cNvPr id="5" name="文字方塊 4"/>
          <p:cNvSpPr txBox="1"/>
          <p:nvPr/>
        </p:nvSpPr>
        <p:spPr>
          <a:xfrm>
            <a:off x="2339752" y="5949280"/>
            <a:ext cx="4147928" cy="369332"/>
          </a:xfrm>
          <a:prstGeom prst="rect">
            <a:avLst/>
          </a:prstGeom>
          <a:noFill/>
        </p:spPr>
        <p:txBody>
          <a:bodyPr wrap="none" rtlCol="0">
            <a:spAutoFit/>
          </a:bodyPr>
          <a:lstStyle/>
          <a:p>
            <a:r>
              <a:rPr lang="en-US" altLang="zh-TW" dirty="0" smtClean="0"/>
              <a:t>(a)                                                     (b)                                       </a:t>
            </a:r>
            <a:endParaRPr lang="zh-TW" altLang="en-US" dirty="0"/>
          </a:p>
        </p:txBody>
      </p:sp>
      <p:sp>
        <p:nvSpPr>
          <p:cNvPr id="6" name="文字方塊 5"/>
          <p:cNvSpPr txBox="1"/>
          <p:nvPr/>
        </p:nvSpPr>
        <p:spPr>
          <a:xfrm>
            <a:off x="779449" y="6237312"/>
            <a:ext cx="7176927" cy="646331"/>
          </a:xfrm>
          <a:prstGeom prst="rect">
            <a:avLst/>
          </a:prstGeom>
          <a:noFill/>
        </p:spPr>
        <p:txBody>
          <a:bodyPr wrap="none" rtlCol="0">
            <a:spAutoFit/>
          </a:bodyPr>
          <a:lstStyle/>
          <a:p>
            <a:r>
              <a:rPr lang="en-US" altLang="zh-TW" dirty="0"/>
              <a:t>GPU consolidation </a:t>
            </a:r>
            <a:r>
              <a:rPr lang="en-US" altLang="zh-TW" dirty="0" smtClean="0"/>
              <a:t>overhead: (a) </a:t>
            </a:r>
            <a:r>
              <a:rPr lang="en-US" altLang="zh-TW" dirty="0"/>
              <a:t>fully loaded time ratio from vGPU</a:t>
            </a:r>
            <a:r>
              <a:rPr lang="en-US" altLang="zh-TW" sz="1200" dirty="0"/>
              <a:t>8</a:t>
            </a:r>
            <a:r>
              <a:rPr lang="en-US" altLang="zh-TW" dirty="0"/>
              <a:t>, </a:t>
            </a:r>
            <a:endParaRPr lang="en-US" altLang="zh-TW" dirty="0" smtClean="0"/>
          </a:p>
          <a:p>
            <a:r>
              <a:rPr lang="en-US" altLang="zh-TW" dirty="0" smtClean="0"/>
              <a:t>and (b) </a:t>
            </a:r>
            <a:r>
              <a:rPr lang="en-US" altLang="zh-TW" dirty="0" err="1"/>
              <a:t>CPU</a:t>
            </a:r>
            <a:r>
              <a:rPr lang="en-US" altLang="zh-TW" sz="1200" dirty="0" err="1"/>
              <a:t>vm</a:t>
            </a:r>
            <a:r>
              <a:rPr lang="en-US" altLang="zh-TW" dirty="0"/>
              <a:t> from vGPU</a:t>
            </a:r>
            <a:r>
              <a:rPr lang="en-US" altLang="zh-TW" sz="1200" dirty="0"/>
              <a:t>8</a:t>
            </a:r>
            <a:r>
              <a:rPr lang="en-US" altLang="zh-TW" dirty="0"/>
              <a:t>. </a:t>
            </a:r>
          </a:p>
        </p:txBody>
      </p:sp>
      <p:sp>
        <p:nvSpPr>
          <p:cNvPr id="7" name="投影片編號版面配置區 6"/>
          <p:cNvSpPr>
            <a:spLocks noGrp="1"/>
          </p:cNvSpPr>
          <p:nvPr>
            <p:ph type="sldNum" sz="quarter" idx="12"/>
          </p:nvPr>
        </p:nvSpPr>
        <p:spPr/>
        <p:txBody>
          <a:bodyPr/>
          <a:lstStyle/>
          <a:p>
            <a:fld id="{EA627D65-5CFC-4E58-973E-76FC8533AEF5}" type="slidenum">
              <a:rPr lang="zh-TW" altLang="en-US" smtClean="0"/>
              <a:t>44</a:t>
            </a:fld>
            <a:endParaRPr lang="zh-TW" altLang="en-US"/>
          </a:p>
        </p:txBody>
      </p:sp>
    </p:spTree>
    <p:extLst>
      <p:ext uri="{BB962C8B-B14F-4D97-AF65-F5344CB8AC3E}">
        <p14:creationId xmlns:p14="http://schemas.microsoft.com/office/powerpoint/2010/main" val="321845332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End-to-end cloud gaming performance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Only 1 VM</a:t>
            </a:r>
          </a:p>
          <a:p>
            <a:pPr marL="342900" indent="-342900">
              <a:buFont typeface="Wingdings" panose="05000000000000000000" pitchFamily="2" charset="2"/>
              <a:buChar char="l"/>
            </a:pPr>
            <a:r>
              <a:rPr lang="en-US" altLang="zh-TW" dirty="0" smtClean="0"/>
              <a:t>Open source cloud gaming system: Gaming anywhere</a:t>
            </a:r>
          </a:p>
          <a:p>
            <a:pPr marL="342900" indent="-342900">
              <a:buFont typeface="Wingdings" panose="05000000000000000000" pitchFamily="2" charset="2"/>
              <a:buChar char="l"/>
            </a:pPr>
            <a:r>
              <a:rPr lang="en-US" altLang="zh-TW" dirty="0" smtClean="0"/>
              <a:t>Not good-enough quality which between 20~42 fps</a:t>
            </a:r>
          </a:p>
        </p:txBody>
      </p:sp>
      <p:sp>
        <p:nvSpPr>
          <p:cNvPr id="6" name="文字方塊 5"/>
          <p:cNvSpPr txBox="1"/>
          <p:nvPr/>
        </p:nvSpPr>
        <p:spPr>
          <a:xfrm>
            <a:off x="871013" y="6372036"/>
            <a:ext cx="6869339" cy="369332"/>
          </a:xfrm>
          <a:prstGeom prst="rect">
            <a:avLst/>
          </a:prstGeom>
          <a:noFill/>
        </p:spPr>
        <p:txBody>
          <a:bodyPr wrap="none" rtlCol="0">
            <a:spAutoFit/>
          </a:bodyPr>
          <a:lstStyle/>
          <a:p>
            <a:r>
              <a:rPr lang="en-US" altLang="zh-TW" dirty="0"/>
              <a:t>End-to-end performance of a cloud game platform: </a:t>
            </a:r>
            <a:r>
              <a:rPr lang="en-US" altLang="zh-TW" dirty="0" smtClean="0"/>
              <a:t>resulting FPS</a:t>
            </a:r>
            <a:endParaRPr lang="zh-TW" altLang="en-US" dirty="0"/>
          </a:p>
        </p:txBody>
      </p:sp>
      <p:pic>
        <p:nvPicPr>
          <p:cNvPr id="8" name="圖片 7"/>
          <p:cNvPicPr>
            <a:picLocks noChangeAspect="1"/>
          </p:cNvPicPr>
          <p:nvPr/>
        </p:nvPicPr>
        <p:blipFill>
          <a:blip r:embed="rId2"/>
          <a:stretch>
            <a:fillRect/>
          </a:stretch>
        </p:blipFill>
        <p:spPr>
          <a:xfrm>
            <a:off x="1808584" y="3068960"/>
            <a:ext cx="4419600" cy="3268596"/>
          </a:xfrm>
          <a:prstGeom prst="rect">
            <a:avLst/>
          </a:prstGeom>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45</a:t>
            </a:fld>
            <a:endParaRPr lang="zh-TW" altLang="en-US"/>
          </a:p>
        </p:txBody>
      </p:sp>
    </p:spTree>
    <p:extLst>
      <p:ext uri="{BB962C8B-B14F-4D97-AF65-F5344CB8AC3E}">
        <p14:creationId xmlns:p14="http://schemas.microsoft.com/office/powerpoint/2010/main" val="331238520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kumimoji="1" lang="en-US" altLang="zh-TW" dirty="0" smtClean="0"/>
              <a:t>Reason of the low gaming quality</a:t>
            </a:r>
            <a:endParaRPr kumimoji="1"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a:t>Real-time video encoding relies on computing power of CPU</a:t>
            </a:r>
          </a:p>
          <a:p>
            <a:pPr marL="342900" indent="-342900">
              <a:buFont typeface="Wingdings" panose="05000000000000000000" pitchFamily="2" charset="2"/>
              <a:buChar char="l"/>
            </a:pPr>
            <a:r>
              <a:rPr lang="en-US" altLang="zh-TW" dirty="0"/>
              <a:t>Leverage the </a:t>
            </a:r>
            <a:r>
              <a:rPr lang="en-US" altLang="zh-TW" dirty="0">
                <a:solidFill>
                  <a:srgbClr val="FF0000"/>
                </a:solidFill>
              </a:rPr>
              <a:t>hardware codec </a:t>
            </a:r>
            <a:r>
              <a:rPr lang="en-US" altLang="zh-TW" dirty="0"/>
              <a:t>on K2 GPU to improve it</a:t>
            </a:r>
          </a:p>
          <a:p>
            <a:endParaRPr kumimoji="1" lang="zh-TW" altLang="en-US" dirty="0"/>
          </a:p>
        </p:txBody>
      </p:sp>
      <p:pic>
        <p:nvPicPr>
          <p:cNvPr id="4" name="圖片 3"/>
          <p:cNvPicPr>
            <a:picLocks noChangeAspect="1"/>
          </p:cNvPicPr>
          <p:nvPr/>
        </p:nvPicPr>
        <p:blipFill>
          <a:blip r:embed="rId2"/>
          <a:stretch>
            <a:fillRect/>
          </a:stretch>
        </p:blipFill>
        <p:spPr>
          <a:xfrm>
            <a:off x="432048" y="2924944"/>
            <a:ext cx="8100392" cy="2828178"/>
          </a:xfrm>
          <a:prstGeom prst="rect">
            <a:avLst/>
          </a:prstGeom>
        </p:spPr>
      </p:pic>
      <p:sp>
        <p:nvSpPr>
          <p:cNvPr id="5" name="文字方塊 4"/>
          <p:cNvSpPr txBox="1"/>
          <p:nvPr/>
        </p:nvSpPr>
        <p:spPr>
          <a:xfrm>
            <a:off x="2267744" y="5805264"/>
            <a:ext cx="4725122" cy="369332"/>
          </a:xfrm>
          <a:prstGeom prst="rect">
            <a:avLst/>
          </a:prstGeom>
          <a:noFill/>
        </p:spPr>
        <p:txBody>
          <a:bodyPr wrap="none" rtlCol="0">
            <a:spAutoFit/>
          </a:bodyPr>
          <a:lstStyle/>
          <a:p>
            <a:r>
              <a:rPr lang="en-US" altLang="zh-TW" dirty="0" smtClean="0"/>
              <a:t>(a)                                                              (b)                                       </a:t>
            </a:r>
            <a:endParaRPr lang="zh-TW" altLang="en-US" dirty="0"/>
          </a:p>
        </p:txBody>
      </p:sp>
      <p:sp>
        <p:nvSpPr>
          <p:cNvPr id="6" name="文字方塊 5"/>
          <p:cNvSpPr txBox="1"/>
          <p:nvPr/>
        </p:nvSpPr>
        <p:spPr>
          <a:xfrm>
            <a:off x="644967" y="6167045"/>
            <a:ext cx="7959481" cy="646331"/>
          </a:xfrm>
          <a:prstGeom prst="rect">
            <a:avLst/>
          </a:prstGeom>
          <a:noFill/>
        </p:spPr>
        <p:txBody>
          <a:bodyPr wrap="none" rtlCol="0">
            <a:spAutoFit/>
          </a:bodyPr>
          <a:lstStyle/>
          <a:p>
            <a:r>
              <a:rPr lang="en-US" altLang="zh-TW" dirty="0"/>
              <a:t>End-to-end performance of a cloud game platform</a:t>
            </a:r>
            <a:r>
              <a:rPr lang="en-US" altLang="zh-TW" dirty="0" smtClean="0"/>
              <a:t>: (a)</a:t>
            </a:r>
            <a:r>
              <a:rPr lang="en-US" altLang="zh-TW" dirty="0"/>
              <a:t> </a:t>
            </a:r>
            <a:r>
              <a:rPr lang="en-US" altLang="zh-TW" dirty="0" err="1" smtClean="0"/>
              <a:t>CPU</a:t>
            </a:r>
            <a:r>
              <a:rPr lang="en-US" altLang="zh-TW" sz="1200" dirty="0" err="1" smtClean="0"/>
              <a:t>vm</a:t>
            </a:r>
            <a:r>
              <a:rPr lang="en-US" altLang="zh-TW" dirty="0" smtClean="0"/>
              <a:t> </a:t>
            </a:r>
            <a:r>
              <a:rPr lang="en-US" altLang="zh-TW" dirty="0"/>
              <a:t>utilization with </a:t>
            </a:r>
            <a:endParaRPr lang="en-US" altLang="zh-TW" dirty="0" smtClean="0"/>
          </a:p>
          <a:p>
            <a:r>
              <a:rPr lang="en-US" altLang="zh-TW" dirty="0" smtClean="0"/>
              <a:t>pass</a:t>
            </a:r>
            <a:r>
              <a:rPr lang="en-US" altLang="zh-TW" dirty="0"/>
              <a:t>-through </a:t>
            </a:r>
            <a:r>
              <a:rPr lang="en-US" altLang="zh-TW" dirty="0" smtClean="0"/>
              <a:t>GPU</a:t>
            </a:r>
            <a:r>
              <a:rPr lang="en-US" altLang="zh-TW" dirty="0"/>
              <a:t> </a:t>
            </a:r>
            <a:r>
              <a:rPr lang="en-US" altLang="zh-TW" dirty="0" smtClean="0"/>
              <a:t>and (b) </a:t>
            </a:r>
            <a:r>
              <a:rPr lang="en-US" altLang="zh-TW" dirty="0" err="1"/>
              <a:t>CPU</a:t>
            </a:r>
            <a:r>
              <a:rPr lang="en-US" altLang="zh-TW" sz="1200" dirty="0" err="1"/>
              <a:t>vm</a:t>
            </a:r>
            <a:r>
              <a:rPr lang="en-US" altLang="zh-TW" dirty="0"/>
              <a:t> utilization with vGPU</a:t>
            </a:r>
            <a:r>
              <a:rPr lang="en-US" altLang="zh-TW" sz="1200" dirty="0"/>
              <a:t>2</a:t>
            </a:r>
            <a:r>
              <a:rPr lang="en-US" altLang="zh-TW" dirty="0"/>
              <a:t>.</a:t>
            </a:r>
            <a:endParaRPr lang="zh-TW" altLang="en-US" dirty="0"/>
          </a:p>
        </p:txBody>
      </p:sp>
      <p:sp>
        <p:nvSpPr>
          <p:cNvPr id="7" name="投影片編號版面配置區 6"/>
          <p:cNvSpPr>
            <a:spLocks noGrp="1"/>
          </p:cNvSpPr>
          <p:nvPr>
            <p:ph type="sldNum" sz="quarter" idx="12"/>
          </p:nvPr>
        </p:nvSpPr>
        <p:spPr/>
        <p:txBody>
          <a:bodyPr/>
          <a:lstStyle/>
          <a:p>
            <a:fld id="{EA627D65-5CFC-4E58-973E-76FC8533AEF5}" type="slidenum">
              <a:rPr lang="zh-TW" altLang="en-US" smtClean="0"/>
              <a:t>46</a:t>
            </a:fld>
            <a:endParaRPr lang="zh-TW" altLang="en-US"/>
          </a:p>
        </p:txBody>
      </p:sp>
    </p:spTree>
    <p:extLst>
      <p:ext uri="{BB962C8B-B14F-4D97-AF65-F5344CB8AC3E}">
        <p14:creationId xmlns:p14="http://schemas.microsoft.com/office/powerpoint/2010/main" val="347770853"/>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VM placement algorithms [NetGames’13 short and IEEE TCC’14]:</a:t>
            </a:r>
          </a:p>
          <a:p>
            <a:pPr marL="800100" lvl="1" indent="-342900">
              <a:buFont typeface="Wingdings" panose="05000000000000000000" pitchFamily="2" charset="2"/>
              <a:buChar char="l"/>
            </a:pPr>
            <a:r>
              <a:rPr lang="en-US" altLang="zh-TW" dirty="0" err="1" smtClean="0"/>
              <a:t>Migrationless</a:t>
            </a:r>
            <a:r>
              <a:rPr lang="en-US" altLang="zh-TW" dirty="0" smtClean="0"/>
              <a:t> algorithms outperform  the state-of-the-art algorithm up to </a:t>
            </a:r>
            <a:r>
              <a:rPr lang="en-US" altLang="zh-TW" dirty="0" smtClean="0">
                <a:solidFill>
                  <a:srgbClr val="FF0000"/>
                </a:solidFill>
              </a:rPr>
              <a:t>20+ thousand dollars </a:t>
            </a:r>
            <a:r>
              <a:rPr lang="en-US" altLang="zh-TW" dirty="0" smtClean="0"/>
              <a:t>in net profits and </a:t>
            </a:r>
            <a:r>
              <a:rPr lang="en-US" altLang="zh-TW" dirty="0" smtClean="0">
                <a:solidFill>
                  <a:srgbClr val="FF0000"/>
                </a:solidFill>
              </a:rPr>
              <a:t>130%</a:t>
            </a:r>
            <a:r>
              <a:rPr lang="en-US" altLang="zh-TW" dirty="0" smtClean="0"/>
              <a:t> performance in </a:t>
            </a:r>
            <a:r>
              <a:rPr lang="en-US" altLang="zh-TW" dirty="0" err="1" smtClean="0"/>
              <a:t>QoE</a:t>
            </a:r>
            <a:endParaRPr lang="en-US" altLang="zh-TW" dirty="0" smtClean="0"/>
          </a:p>
          <a:p>
            <a:pPr marL="800100" lvl="1" indent="-342900">
              <a:buFont typeface="Wingdings" panose="05000000000000000000" pitchFamily="2" charset="2"/>
              <a:buChar char="l"/>
            </a:pPr>
            <a:r>
              <a:rPr lang="en-US" altLang="zh-TW" dirty="0" smtClean="0"/>
              <a:t>The efficient algorithms terminate in </a:t>
            </a:r>
            <a:r>
              <a:rPr lang="en-US" altLang="zh-TW" dirty="0" smtClean="0">
                <a:solidFill>
                  <a:srgbClr val="FF0000"/>
                </a:solidFill>
              </a:rPr>
              <a:t>2.5 s</a:t>
            </a:r>
            <a:r>
              <a:rPr lang="en-US" altLang="zh-TW" dirty="0" smtClean="0"/>
              <a:t> on </a:t>
            </a:r>
            <a:r>
              <a:rPr lang="en-US" altLang="zh-TW" dirty="0" smtClean="0">
                <a:solidFill>
                  <a:srgbClr val="FF0000"/>
                </a:solidFill>
              </a:rPr>
              <a:t>20000 </a:t>
            </a:r>
            <a:r>
              <a:rPr lang="en-US" altLang="zh-TW" dirty="0" smtClean="0"/>
              <a:t>servers and </a:t>
            </a:r>
            <a:r>
              <a:rPr lang="en-US" altLang="zh-TW" dirty="0" smtClean="0">
                <a:solidFill>
                  <a:srgbClr val="FF0000"/>
                </a:solidFill>
              </a:rPr>
              <a:t>40000</a:t>
            </a:r>
            <a:r>
              <a:rPr lang="en-US" altLang="zh-TW" dirty="0" smtClean="0"/>
              <a:t> clients</a:t>
            </a:r>
          </a:p>
          <a:p>
            <a:pPr marL="342900" indent="-342900">
              <a:buFont typeface="Wingdings" panose="05000000000000000000" pitchFamily="2" charset="2"/>
              <a:buChar char="l"/>
            </a:pPr>
            <a:r>
              <a:rPr lang="en-US" altLang="zh-TW" dirty="0" smtClean="0"/>
              <a:t>GPU measurement [MM’14 short under review]:</a:t>
            </a:r>
          </a:p>
          <a:p>
            <a:pPr marL="800100" lvl="1" indent="-342900">
              <a:buFont typeface="Wingdings" panose="05000000000000000000" pitchFamily="2" charset="2"/>
              <a:buChar char="l"/>
            </a:pPr>
            <a:r>
              <a:rPr lang="en-US" altLang="zh-TW" dirty="0" smtClean="0"/>
              <a:t>Shared GPUs may outperform dedicated GPUs</a:t>
            </a:r>
          </a:p>
          <a:p>
            <a:pPr marL="800100" lvl="1" indent="-342900">
              <a:buFont typeface="Wingdings" panose="05000000000000000000" pitchFamily="2" charset="2"/>
              <a:buChar char="l"/>
            </a:pPr>
            <a:r>
              <a:rPr lang="en-US" altLang="zh-TW" dirty="0" smtClean="0"/>
              <a:t>Shared GPUs are rather </a:t>
            </a:r>
            <a:r>
              <a:rPr lang="en-US" altLang="zh-TW" dirty="0" smtClean="0">
                <a:solidFill>
                  <a:srgbClr val="FF0000"/>
                </a:solidFill>
              </a:rPr>
              <a:t>scalable</a:t>
            </a:r>
            <a:r>
              <a:rPr lang="en-US" altLang="zh-TW" dirty="0" smtClean="0"/>
              <a:t> to the number of VMs</a:t>
            </a:r>
          </a:p>
          <a:p>
            <a:pPr marL="800100" lvl="1" indent="-342900">
              <a:buFont typeface="Wingdings" panose="05000000000000000000" pitchFamily="2" charset="2"/>
              <a:buChar char="l"/>
            </a:pPr>
            <a:r>
              <a:rPr lang="en-US" altLang="zh-TW" dirty="0">
                <a:solidFill>
                  <a:srgbClr val="FF0000"/>
                </a:solidFill>
              </a:rPr>
              <a:t>M</a:t>
            </a:r>
            <a:r>
              <a:rPr lang="en-US" altLang="zh-TW" dirty="0" smtClean="0">
                <a:solidFill>
                  <a:srgbClr val="FF0000"/>
                </a:solidFill>
              </a:rPr>
              <a:t>odern </a:t>
            </a:r>
            <a:r>
              <a:rPr lang="en-US" altLang="zh-TW" dirty="0">
                <a:solidFill>
                  <a:srgbClr val="FF0000"/>
                </a:solidFill>
              </a:rPr>
              <a:t>GPUs can be shared by VMs running GPU-intensive computer games</a:t>
            </a:r>
            <a:endParaRPr lang="en-US" altLang="zh-TW" dirty="0" smtClean="0">
              <a:solidFill>
                <a:srgbClr val="FF0000"/>
              </a:solidFill>
            </a:endParaRP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47</a:t>
            </a:fld>
            <a:endParaRPr lang="zh-TW" altLang="en-US"/>
          </a:p>
        </p:txBody>
      </p:sp>
    </p:spTree>
    <p:extLst>
      <p:ext uri="{BB962C8B-B14F-4D97-AF65-F5344CB8AC3E}">
        <p14:creationId xmlns:p14="http://schemas.microsoft.com/office/powerpoint/2010/main" val="31840158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Future work</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a:t>Hardware codec</a:t>
            </a:r>
          </a:p>
          <a:p>
            <a:pPr marL="800100" lvl="1" indent="-342900">
              <a:buFont typeface="Wingdings" panose="05000000000000000000" pitchFamily="2" charset="2"/>
              <a:buChar char="l"/>
            </a:pPr>
            <a:r>
              <a:rPr lang="en-US" altLang="zh-TW" dirty="0"/>
              <a:t>Leveraging the hardware H.264 codecs to improve the performance of real-time encoding </a:t>
            </a:r>
            <a:endParaRPr lang="en-US" altLang="zh-TW" dirty="0" smtClean="0"/>
          </a:p>
          <a:p>
            <a:pPr marL="342900" indent="-342900">
              <a:buFont typeface="Wingdings" panose="05000000000000000000" pitchFamily="2" charset="2"/>
              <a:buChar char="l"/>
            </a:pPr>
            <a:r>
              <a:rPr lang="en-US" altLang="zh-TW" dirty="0" smtClean="0"/>
              <a:t>More </a:t>
            </a:r>
            <a:r>
              <a:rPr lang="en-US" altLang="zh-TW" dirty="0"/>
              <a:t>comprehensive system </a:t>
            </a:r>
            <a:r>
              <a:rPr lang="en-US" altLang="zh-TW" dirty="0" smtClean="0"/>
              <a:t>models</a:t>
            </a:r>
          </a:p>
          <a:p>
            <a:pPr marL="800100" lvl="1" indent="-342900">
              <a:buFont typeface="Wingdings" panose="05000000000000000000" pitchFamily="2" charset="2"/>
              <a:buChar char="l"/>
            </a:pPr>
            <a:r>
              <a:rPr lang="en-US" altLang="zh-TW" dirty="0" smtClean="0"/>
              <a:t>Other types of resources</a:t>
            </a:r>
          </a:p>
          <a:p>
            <a:pPr marL="800100" lvl="1" indent="-342900">
              <a:buFont typeface="Wingdings" panose="05000000000000000000" pitchFamily="2" charset="2"/>
              <a:buChar char="l"/>
            </a:pPr>
            <a:r>
              <a:rPr lang="en-US" altLang="zh-TW" dirty="0" smtClean="0"/>
              <a:t>Heterogeneous </a:t>
            </a:r>
            <a:r>
              <a:rPr lang="en-US" altLang="zh-TW" smtClean="0"/>
              <a:t>server types</a:t>
            </a:r>
            <a:endParaRPr lang="en-US" altLang="zh-TW" dirty="0" smtClean="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48</a:t>
            </a:fld>
            <a:endParaRPr lang="zh-TW" altLang="en-US"/>
          </a:p>
        </p:txBody>
      </p:sp>
    </p:spTree>
    <p:extLst>
      <p:ext uri="{BB962C8B-B14F-4D97-AF65-F5344CB8AC3E}">
        <p14:creationId xmlns:p14="http://schemas.microsoft.com/office/powerpoint/2010/main" val="236694200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en-US" altLang="zh-TW" dirty="0" smtClean="0"/>
              <a:t>Q&amp;A</a:t>
            </a:r>
            <a:endParaRPr kumimoji="1" lang="zh-TW" altLang="en-US" dirty="0"/>
          </a:p>
        </p:txBody>
      </p:sp>
      <p:sp>
        <p:nvSpPr>
          <p:cNvPr id="3" name="內容版面配置區 2"/>
          <p:cNvSpPr>
            <a:spLocks noGrp="1"/>
          </p:cNvSpPr>
          <p:nvPr>
            <p:ph idx="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49</a:t>
            </a:fld>
            <a:endParaRPr lang="zh-TW" altLang="en-US"/>
          </a:p>
        </p:txBody>
      </p:sp>
    </p:spTree>
    <p:extLst>
      <p:ext uri="{BB962C8B-B14F-4D97-AF65-F5344CB8AC3E}">
        <p14:creationId xmlns:p14="http://schemas.microsoft.com/office/powerpoint/2010/main" val="46026392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Financial difficulty of providers</a:t>
            </a:r>
            <a:endParaRPr lang="zh-TW" alt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56257" y="6105541"/>
            <a:ext cx="716475" cy="76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727" y="4205169"/>
            <a:ext cx="3080473" cy="2652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內容版面配置區 2"/>
          <p:cNvSpPr txBox="1">
            <a:spLocks/>
          </p:cNvSpPr>
          <p:nvPr/>
        </p:nvSpPr>
        <p:spPr>
          <a:xfrm>
            <a:off x="457200" y="1752600"/>
            <a:ext cx="7620000" cy="4373563"/>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anose="05000000000000000000" pitchFamily="2" charset="2"/>
              <a:buChar char="l"/>
            </a:pPr>
            <a:r>
              <a:rPr lang="en-US" altLang="zh-TW" dirty="0" smtClean="0"/>
              <a:t>Cloud gaming providers</a:t>
            </a:r>
          </a:p>
          <a:p>
            <a:pPr marL="800100" lvl="1" indent="-342900">
              <a:buFont typeface="Wingdings" panose="05000000000000000000" pitchFamily="2" charset="2"/>
              <a:buChar char="l"/>
            </a:pPr>
            <a:r>
              <a:rPr lang="en-US" altLang="zh-TW" dirty="0" err="1" smtClean="0"/>
              <a:t>Gaikai</a:t>
            </a:r>
            <a:endParaRPr lang="en-US" altLang="zh-TW" dirty="0" smtClean="0"/>
          </a:p>
          <a:p>
            <a:pPr marL="800100" lvl="1" indent="-342900">
              <a:buFont typeface="Wingdings" panose="05000000000000000000" pitchFamily="2" charset="2"/>
              <a:buChar char="l"/>
            </a:pPr>
            <a:r>
              <a:rPr lang="en-US" altLang="zh-TW" dirty="0" err="1" smtClean="0"/>
              <a:t>Ubitus</a:t>
            </a:r>
            <a:endParaRPr lang="en-US" altLang="zh-TW" dirty="0" smtClean="0"/>
          </a:p>
          <a:p>
            <a:pPr marL="800100" lvl="1" indent="-342900">
              <a:buFont typeface="Wingdings" panose="05000000000000000000" pitchFamily="2" charset="2"/>
              <a:buChar char="l"/>
            </a:pPr>
            <a:r>
              <a:rPr lang="en-US" altLang="zh-TW" dirty="0" err="1" smtClean="0">
                <a:solidFill>
                  <a:srgbClr val="FF0000"/>
                </a:solidFill>
              </a:rPr>
              <a:t>Onlive</a:t>
            </a:r>
            <a:r>
              <a:rPr lang="en-US" altLang="zh-TW" dirty="0" smtClean="0">
                <a:solidFill>
                  <a:srgbClr val="FF0000"/>
                </a:solidFill>
              </a:rPr>
              <a:t> – runs into the financial difficulty</a:t>
            </a:r>
          </a:p>
          <a:p>
            <a:pPr marL="800100" lvl="1" indent="-342900">
              <a:buFont typeface="Wingdings" panose="05000000000000000000" pitchFamily="2" charset="2"/>
              <a:buChar char="l"/>
            </a:pPr>
            <a:r>
              <a:rPr lang="en-US" altLang="zh-TW" dirty="0" smtClean="0"/>
              <a:t>…</a:t>
            </a:r>
          </a:p>
          <a:p>
            <a:pPr marL="342900" indent="-342900">
              <a:buFont typeface="Wingdings" panose="05000000000000000000" pitchFamily="2" charset="2"/>
              <a:buChar char="l"/>
            </a:pPr>
            <a:r>
              <a:rPr lang="en-US" altLang="zh-TW" dirty="0" smtClean="0"/>
              <a:t>The financial problem may cause by…</a:t>
            </a:r>
          </a:p>
          <a:p>
            <a:pPr marL="800100" lvl="1" indent="-342900">
              <a:buFont typeface="Wingdings" panose="05000000000000000000" pitchFamily="2" charset="2"/>
              <a:buChar char="l"/>
            </a:pPr>
            <a:r>
              <a:rPr lang="en-US" altLang="zh-TW" dirty="0" smtClean="0"/>
              <a:t>Network latency</a:t>
            </a:r>
          </a:p>
          <a:p>
            <a:pPr marL="800100" lvl="1" indent="-342900">
              <a:buFont typeface="Wingdings" panose="05000000000000000000" pitchFamily="2" charset="2"/>
              <a:buChar char="l"/>
            </a:pPr>
            <a:r>
              <a:rPr lang="en-US" altLang="zh-TW" dirty="0" smtClean="0"/>
              <a:t>Resource allocation of each VM</a:t>
            </a:r>
          </a:p>
          <a:p>
            <a:pPr marL="800100" lvl="1" indent="-342900">
              <a:buFont typeface="Wingdings" panose="05000000000000000000" pitchFamily="2" charset="2"/>
              <a:buChar char="l"/>
            </a:pPr>
            <a:r>
              <a:rPr lang="en-US" altLang="zh-TW" dirty="0" smtClean="0"/>
              <a:t>Non-mature GPU virtualization</a:t>
            </a:r>
          </a:p>
          <a:p>
            <a:pPr marL="800100" lvl="1" indent="-342900">
              <a:buFont typeface="Wingdings" panose="05000000000000000000" pitchFamily="2" charset="2"/>
              <a:buChar char="l"/>
            </a:pPr>
            <a:r>
              <a:rPr lang="en-US" altLang="zh-TW" dirty="0" smtClean="0"/>
              <a:t>…</a:t>
            </a:r>
          </a:p>
          <a:p>
            <a:pPr marL="800100" lvl="1" indent="-342900">
              <a:buFont typeface="Wingdings" panose="05000000000000000000" pitchFamily="2" charset="2"/>
              <a:buChar char="l"/>
            </a:pPr>
            <a:endParaRPr lang="zh-TW" altLang="en-US" dirty="0"/>
          </a:p>
        </p:txBody>
      </p:sp>
      <p:sp>
        <p:nvSpPr>
          <p:cNvPr id="3" name="投影片編號版面配置區 2"/>
          <p:cNvSpPr>
            <a:spLocks noGrp="1"/>
          </p:cNvSpPr>
          <p:nvPr>
            <p:ph type="sldNum" sz="quarter" idx="12"/>
          </p:nvPr>
        </p:nvSpPr>
        <p:spPr/>
        <p:txBody>
          <a:bodyPr/>
          <a:lstStyle/>
          <a:p>
            <a:fld id="{EA627D65-5CFC-4E58-973E-76FC8533AEF5}" type="slidenum">
              <a:rPr lang="zh-TW" altLang="en-US" smtClean="0"/>
              <a:t>5</a:t>
            </a:fld>
            <a:endParaRPr lang="zh-TW" altLang="en-US"/>
          </a:p>
        </p:txBody>
      </p:sp>
    </p:spTree>
    <p:extLst>
      <p:ext uri="{BB962C8B-B14F-4D97-AF65-F5344CB8AC3E}">
        <p14:creationId xmlns:p14="http://schemas.microsoft.com/office/powerpoint/2010/main" val="3827755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 statement</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Diverse gaming hardware requirements may lead to wasted hardware resources</a:t>
            </a:r>
          </a:p>
          <a:p>
            <a:pPr marL="342900" indent="-342900">
              <a:buFont typeface="Wingdings" panose="05000000000000000000" pitchFamily="2" charset="2"/>
              <a:buChar char="l"/>
            </a:pPr>
            <a:r>
              <a:rPr lang="en-US" altLang="zh-TW" dirty="0" smtClean="0"/>
              <a:t>Consolidating different games results in different profits and gaming quality</a:t>
            </a:r>
          </a:p>
          <a:p>
            <a:pPr marL="342900" indent="-342900">
              <a:buFont typeface="Wingdings" panose="05000000000000000000" pitchFamily="2" charset="2"/>
              <a:buChar char="l"/>
            </a:pPr>
            <a:r>
              <a:rPr lang="en-US" altLang="zh-TW" dirty="0" smtClean="0"/>
              <a:t>Hence, we propose a VM placement policy to </a:t>
            </a:r>
            <a:r>
              <a:rPr lang="en-US" altLang="zh-TW" dirty="0" smtClean="0">
                <a:solidFill>
                  <a:srgbClr val="FF0000"/>
                </a:solidFill>
              </a:rPr>
              <a:t>maximize the profits while achieve just-good-enough </a:t>
            </a:r>
            <a:r>
              <a:rPr lang="en-US" altLang="zh-TW" dirty="0" err="1" smtClean="0">
                <a:solidFill>
                  <a:srgbClr val="FF0000"/>
                </a:solidFill>
              </a:rPr>
              <a:t>QoE</a:t>
            </a:r>
            <a:endParaRPr lang="en-US" altLang="zh-TW" dirty="0" smtClean="0">
              <a:solidFill>
                <a:srgbClr val="FF0000"/>
              </a:solidFill>
            </a:endParaRPr>
          </a:p>
          <a:p>
            <a:pPr marL="342900" indent="-342900">
              <a:buFont typeface="Wingdings" panose="05000000000000000000" pitchFamily="2" charset="2"/>
              <a:buChar char="l"/>
            </a:pPr>
            <a:r>
              <a:rPr lang="en-US" altLang="zh-TW" dirty="0" smtClean="0"/>
              <a:t>Also, we conduct a measurement study to make sure that </a:t>
            </a:r>
            <a:r>
              <a:rPr lang="en-US" altLang="zh-TW" dirty="0" smtClean="0">
                <a:solidFill>
                  <a:srgbClr val="FF0000"/>
                </a:solidFill>
              </a:rPr>
              <a:t>if the modern GPU is powerful enough for the cloud gaming system</a:t>
            </a:r>
            <a:endParaRPr lang="zh-TW" altLang="en-US" dirty="0">
              <a:solidFill>
                <a:srgbClr val="FF0000"/>
              </a:solidFill>
            </a:endParaRPr>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6</a:t>
            </a:fld>
            <a:endParaRPr lang="zh-TW" altLang="en-US"/>
          </a:p>
        </p:txBody>
      </p:sp>
    </p:spTree>
    <p:extLst>
      <p:ext uri="{BB962C8B-B14F-4D97-AF65-F5344CB8AC3E}">
        <p14:creationId xmlns:p14="http://schemas.microsoft.com/office/powerpoint/2010/main" val="36445554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Goals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Find the best tradeoff between gaming Quality-of-Experience and profits</a:t>
            </a:r>
          </a:p>
          <a:p>
            <a:pPr marL="342900" indent="-342900">
              <a:buFont typeface="Wingdings" panose="05000000000000000000" pitchFamily="2" charset="2"/>
              <a:buChar char="l"/>
            </a:pPr>
            <a:r>
              <a:rPr lang="en-US" altLang="zh-TW" dirty="0" smtClean="0"/>
              <a:t>Answer the question that “</a:t>
            </a:r>
            <a:r>
              <a:rPr lang="en-US" altLang="zh-TW" dirty="0"/>
              <a:t>Are modern GPUs ready for cloud </a:t>
            </a:r>
            <a:r>
              <a:rPr lang="en-US" altLang="zh-TW" dirty="0" smtClean="0"/>
              <a:t>gaming?”</a:t>
            </a:r>
            <a:endParaRPr lang="zh-TW" altLang="en-US" dirty="0"/>
          </a:p>
        </p:txBody>
      </p:sp>
      <p:pic>
        <p:nvPicPr>
          <p:cNvPr id="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356992"/>
            <a:ext cx="3816424" cy="3082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7</a:t>
            </a:fld>
            <a:endParaRPr lang="zh-TW" altLang="en-US"/>
          </a:p>
        </p:txBody>
      </p:sp>
    </p:spTree>
    <p:extLst>
      <p:ext uri="{BB962C8B-B14F-4D97-AF65-F5344CB8AC3E}">
        <p14:creationId xmlns:p14="http://schemas.microsoft.com/office/powerpoint/2010/main" val="29720720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t>Introduction</a:t>
            </a:r>
          </a:p>
          <a:p>
            <a:pPr marL="342900" indent="-342900">
              <a:buFont typeface="Wingdings" panose="05000000000000000000" pitchFamily="2" charset="2"/>
              <a:buChar char="l"/>
            </a:pPr>
            <a:r>
              <a:rPr lang="en-US" altLang="zh-TW" dirty="0" smtClean="0">
                <a:solidFill>
                  <a:srgbClr val="FF0000"/>
                </a:solidFill>
              </a:rPr>
              <a:t>Problem Formulation</a:t>
            </a:r>
          </a:p>
          <a:p>
            <a:pPr marL="342900" indent="-342900">
              <a:buFont typeface="Wingdings" panose="05000000000000000000" pitchFamily="2" charset="2"/>
              <a:buChar char="l"/>
            </a:pPr>
            <a:r>
              <a:rPr lang="en-US" altLang="zh-TW" dirty="0"/>
              <a:t>QDH </a:t>
            </a:r>
            <a:r>
              <a:rPr lang="en-US" altLang="zh-TW" dirty="0" smtClean="0"/>
              <a:t>Algorithm</a:t>
            </a:r>
          </a:p>
          <a:p>
            <a:pPr marL="342900" indent="-342900">
              <a:buFont typeface="Wingdings" panose="05000000000000000000" pitchFamily="2" charset="2"/>
              <a:buChar char="l"/>
            </a:pPr>
            <a:r>
              <a:rPr lang="en-US" altLang="zh-TW" dirty="0" err="1" smtClean="0"/>
              <a:t>Testbed</a:t>
            </a:r>
            <a:endParaRPr lang="en-US" altLang="zh-TW" dirty="0"/>
          </a:p>
          <a:p>
            <a:pPr marL="342900" indent="-342900">
              <a:buFont typeface="Wingdings" panose="05000000000000000000" pitchFamily="2" charset="2"/>
              <a:buChar char="l"/>
            </a:pPr>
            <a:r>
              <a:rPr lang="en-US" altLang="zh-TW" dirty="0"/>
              <a:t>Trace-Driven </a:t>
            </a:r>
            <a:r>
              <a:rPr lang="en-US" altLang="zh-TW" dirty="0" smtClean="0"/>
              <a:t>Simulations</a:t>
            </a:r>
            <a:endParaRPr lang="en-US" altLang="zh-TW" dirty="0"/>
          </a:p>
          <a:p>
            <a:pPr marL="342900" indent="-342900">
              <a:buFont typeface="Wingdings" panose="05000000000000000000" pitchFamily="2" charset="2"/>
              <a:buChar char="l"/>
            </a:pPr>
            <a:r>
              <a:rPr lang="en-US" altLang="zh-TW" dirty="0"/>
              <a:t>Measurement Study of Modern GPU</a:t>
            </a:r>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a:p>
          <a:p>
            <a:pPr marL="342900" indent="-342900">
              <a:buFont typeface="Wingdings" panose="05000000000000000000" pitchFamily="2" charset="2"/>
              <a:buChar char="l"/>
            </a:pPr>
            <a:endParaRPr lang="en-US" altLang="zh-TW" dirty="0" smtClean="0"/>
          </a:p>
        </p:txBody>
      </p:sp>
      <p:sp>
        <p:nvSpPr>
          <p:cNvPr id="4" name="投影片編號版面配置區 3"/>
          <p:cNvSpPr>
            <a:spLocks noGrp="1"/>
          </p:cNvSpPr>
          <p:nvPr>
            <p:ph type="sldNum" sz="quarter" idx="12"/>
          </p:nvPr>
        </p:nvSpPr>
        <p:spPr/>
        <p:txBody>
          <a:bodyPr/>
          <a:lstStyle/>
          <a:p>
            <a:fld id="{EA627D65-5CFC-4E58-973E-76FC8533AEF5}" type="slidenum">
              <a:rPr lang="zh-TW" altLang="en-US" smtClean="0"/>
              <a:t>8</a:t>
            </a:fld>
            <a:endParaRPr lang="zh-TW" altLang="en-US"/>
          </a:p>
        </p:txBody>
      </p:sp>
    </p:spTree>
    <p:extLst>
      <p:ext uri="{BB962C8B-B14F-4D97-AF65-F5344CB8AC3E}">
        <p14:creationId xmlns:p14="http://schemas.microsoft.com/office/powerpoint/2010/main" val="36919155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Notations</a:t>
            </a:r>
            <a:endParaRPr lang="zh-TW" altLang="en-US" dirty="0"/>
          </a:p>
        </p:txBody>
      </p:sp>
      <p:sp>
        <p:nvSpPr>
          <p:cNvPr id="3" name="內容版面配置區 2"/>
          <p:cNvSpPr>
            <a:spLocks noGrp="1"/>
          </p:cNvSpPr>
          <p:nvPr>
            <p:ph idx="1"/>
          </p:nvPr>
        </p:nvSpPr>
        <p:spPr/>
        <p:txBody>
          <a:bodyPr/>
          <a:lstStyle/>
          <a:p>
            <a:pPr marL="342900" indent="-342900">
              <a:buFont typeface="Wingdings" panose="05000000000000000000" pitchFamily="2" charset="2"/>
              <a:buChar char="l"/>
            </a:pPr>
            <a:r>
              <a:rPr lang="en-US" altLang="zh-TW" dirty="0" smtClean="0">
                <a:solidFill>
                  <a:srgbClr val="FF0000"/>
                </a:solidFill>
              </a:rPr>
              <a:t>Network Latency</a:t>
            </a:r>
            <a:r>
              <a:rPr lang="en-US" altLang="zh-TW" dirty="0" smtClean="0"/>
              <a:t>: </a:t>
            </a:r>
          </a:p>
          <a:p>
            <a:pPr marL="342900" indent="-342900">
              <a:buFont typeface="Wingdings" panose="05000000000000000000" pitchFamily="2" charset="2"/>
              <a:buChar char="l"/>
            </a:pPr>
            <a:r>
              <a:rPr lang="en-US" altLang="zh-TW" dirty="0" smtClean="0">
                <a:solidFill>
                  <a:srgbClr val="FF0000"/>
                </a:solidFill>
              </a:rPr>
              <a:t>Frame Per Second</a:t>
            </a:r>
            <a:r>
              <a:rPr lang="en-US" altLang="zh-TW" dirty="0" smtClean="0"/>
              <a:t>: </a:t>
            </a:r>
          </a:p>
          <a:p>
            <a:pPr marL="342900" indent="-342900">
              <a:buFont typeface="Wingdings" panose="05000000000000000000" pitchFamily="2" charset="2"/>
              <a:buChar char="l"/>
            </a:pPr>
            <a:r>
              <a:rPr lang="en-US" altLang="zh-TW" dirty="0" smtClean="0">
                <a:solidFill>
                  <a:srgbClr val="FF0000"/>
                </a:solidFill>
              </a:rPr>
              <a:t>Processing Delay</a:t>
            </a:r>
            <a:r>
              <a:rPr lang="en-US" altLang="zh-TW" dirty="0" smtClean="0"/>
              <a:t>: </a:t>
            </a:r>
          </a:p>
          <a:p>
            <a:pPr marL="342900" indent="-342900">
              <a:buFont typeface="Wingdings" panose="05000000000000000000" pitchFamily="2" charset="2"/>
              <a:buChar char="l"/>
            </a:pPr>
            <a:r>
              <a:rPr lang="en-US" altLang="zh-TW" dirty="0" smtClean="0">
                <a:solidFill>
                  <a:srgbClr val="FF0000"/>
                </a:solidFill>
              </a:rPr>
              <a:t>CPU Utilization</a:t>
            </a:r>
            <a:r>
              <a:rPr lang="en-US" altLang="zh-TW" dirty="0" smtClean="0"/>
              <a:t>:</a:t>
            </a:r>
          </a:p>
          <a:p>
            <a:pPr marL="342900" indent="-342900">
              <a:buFont typeface="Wingdings" panose="05000000000000000000" pitchFamily="2" charset="2"/>
              <a:buChar char="l"/>
            </a:pPr>
            <a:r>
              <a:rPr lang="en-US" altLang="zh-TW" dirty="0" smtClean="0">
                <a:solidFill>
                  <a:srgbClr val="FF0000"/>
                </a:solidFill>
              </a:rPr>
              <a:t>GPU Utilization</a:t>
            </a:r>
            <a:r>
              <a:rPr lang="en-US" altLang="zh-TW" dirty="0" smtClean="0"/>
              <a:t>:</a:t>
            </a:r>
          </a:p>
          <a:p>
            <a:pPr marL="342900" indent="-342900">
              <a:buFont typeface="Wingdings" panose="05000000000000000000" pitchFamily="2" charset="2"/>
              <a:buChar char="l"/>
            </a:pPr>
            <a:r>
              <a:rPr lang="en-US" altLang="zh-TW" dirty="0" smtClean="0"/>
              <a:t>Hourly fee:</a:t>
            </a:r>
          </a:p>
          <a:p>
            <a:pPr marL="342900" indent="-342900">
              <a:buFont typeface="Wingdings" panose="05000000000000000000" pitchFamily="2" charset="2"/>
              <a:buChar char="l"/>
            </a:pPr>
            <a:r>
              <a:rPr lang="en-US" altLang="zh-TW" dirty="0" smtClean="0"/>
              <a:t>Operational Cost: </a:t>
            </a:r>
          </a:p>
          <a:p>
            <a:pPr marL="342900" indent="-342900">
              <a:buFont typeface="Wingdings" panose="05000000000000000000" pitchFamily="2" charset="2"/>
              <a:buChar char="l"/>
            </a:pPr>
            <a:r>
              <a:rPr lang="en-US" altLang="zh-TW" dirty="0" smtClean="0"/>
              <a:t>Memory of Server:</a:t>
            </a:r>
          </a:p>
          <a:p>
            <a:pPr marL="342900" indent="-342900">
              <a:buFont typeface="Wingdings" panose="05000000000000000000" pitchFamily="2" charset="2"/>
              <a:buChar char="l"/>
            </a:pPr>
            <a:r>
              <a:rPr lang="en-US" altLang="zh-TW" dirty="0" smtClean="0"/>
              <a:t>Uplink of Datacenter:     </a:t>
            </a:r>
            <a:endParaRPr lang="zh-TW" altLang="en-US" dirty="0"/>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844824"/>
            <a:ext cx="495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615" y="2234427"/>
            <a:ext cx="7810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665" y="2653527"/>
            <a:ext cx="762000"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965" y="3079387"/>
            <a:ext cx="7810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8965" y="3553226"/>
            <a:ext cx="7429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752" y="3971097"/>
            <a:ext cx="3429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4437112"/>
            <a:ext cx="8382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5665" y="4856212"/>
            <a:ext cx="40005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48372" y="5301208"/>
            <a:ext cx="4381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投影片編號版面配置區 3"/>
          <p:cNvSpPr>
            <a:spLocks noGrp="1"/>
          </p:cNvSpPr>
          <p:nvPr>
            <p:ph type="sldNum" sz="quarter" idx="12"/>
          </p:nvPr>
        </p:nvSpPr>
        <p:spPr/>
        <p:txBody>
          <a:bodyPr/>
          <a:lstStyle/>
          <a:p>
            <a:fld id="{EA627D65-5CFC-4E58-973E-76FC8533AEF5}" type="slidenum">
              <a:rPr lang="zh-TW" altLang="en-US" smtClean="0"/>
              <a:t>9</a:t>
            </a:fld>
            <a:endParaRPr lang="zh-TW" altLang="en-US"/>
          </a:p>
        </p:txBody>
      </p:sp>
    </p:spTree>
    <p:extLst>
      <p:ext uri="{BB962C8B-B14F-4D97-AF65-F5344CB8AC3E}">
        <p14:creationId xmlns:p14="http://schemas.microsoft.com/office/powerpoint/2010/main" val="34656679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基本">
  <a:themeElements>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基本">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基本">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2980</TotalTime>
  <Words>2167</Words>
  <Application>Microsoft Macintosh PowerPoint</Application>
  <PresentationFormat>如螢幕大小 (4:3)</PresentationFormat>
  <Paragraphs>356</Paragraphs>
  <Slides>49</Slides>
  <Notes>3</Notes>
  <HiddenSlides>2</HiddenSlides>
  <MMClips>0</MMClips>
  <ScaleCrop>false</ScaleCrop>
  <HeadingPairs>
    <vt:vector size="4" baseType="variant">
      <vt:variant>
        <vt:lpstr>佈景主題</vt:lpstr>
      </vt:variant>
      <vt:variant>
        <vt:i4>1</vt:i4>
      </vt:variant>
      <vt:variant>
        <vt:lpstr>投影片標題</vt:lpstr>
      </vt:variant>
      <vt:variant>
        <vt:i4>49</vt:i4>
      </vt:variant>
    </vt:vector>
  </HeadingPairs>
  <TitlesOfParts>
    <vt:vector size="50" baseType="lpstr">
      <vt:lpstr>基本</vt:lpstr>
      <vt:lpstr>Placing virtual machines to optimize cloud gaming experience</vt:lpstr>
      <vt:lpstr>Publications</vt:lpstr>
      <vt:lpstr>outline</vt:lpstr>
      <vt:lpstr>The new approach to play games</vt:lpstr>
      <vt:lpstr>Financial difficulty of providers</vt:lpstr>
      <vt:lpstr>Problem statement</vt:lpstr>
      <vt:lpstr>Goals</vt:lpstr>
      <vt:lpstr>outline</vt:lpstr>
      <vt:lpstr>Notations</vt:lpstr>
      <vt:lpstr>Models</vt:lpstr>
      <vt:lpstr>How close are the sigmoid functions</vt:lpstr>
      <vt:lpstr>Problem formulation</vt:lpstr>
      <vt:lpstr>Other Constraints</vt:lpstr>
      <vt:lpstr>outline</vt:lpstr>
      <vt:lpstr>Quality-driven heuristic (QDH)</vt:lpstr>
      <vt:lpstr>QDH’ – Alternative algorithm</vt:lpstr>
      <vt:lpstr>outline</vt:lpstr>
      <vt:lpstr>Components of our system</vt:lpstr>
      <vt:lpstr>Flow of our system</vt:lpstr>
      <vt:lpstr>SET up – hardware</vt:lpstr>
      <vt:lpstr>Set up - scenario</vt:lpstr>
      <vt:lpstr>Practical concern</vt:lpstr>
      <vt:lpstr>Migrationless Algorithms are better</vt:lpstr>
      <vt:lpstr>Performance of migrationless algorithms with different migration overhead</vt:lpstr>
      <vt:lpstr>Conclusion of testbed</vt:lpstr>
      <vt:lpstr>outline</vt:lpstr>
      <vt:lpstr>Set up</vt:lpstr>
      <vt:lpstr>Baseline algorithm</vt:lpstr>
      <vt:lpstr>Results of Provider centric algorithm</vt:lpstr>
      <vt:lpstr>Results of gamer centric algorithm</vt:lpstr>
      <vt:lpstr>Impact of number of gamers</vt:lpstr>
      <vt:lpstr>Running time</vt:lpstr>
      <vt:lpstr>outline</vt:lpstr>
      <vt:lpstr>Modern GPU</vt:lpstr>
      <vt:lpstr>Set up</vt:lpstr>
      <vt:lpstr>Workload </vt:lpstr>
      <vt:lpstr>Performance metrics</vt:lpstr>
      <vt:lpstr>Measurement Utilities</vt:lpstr>
      <vt:lpstr>Performance of two modern GPUs</vt:lpstr>
      <vt:lpstr>Independence of the two k2 GPU instances</vt:lpstr>
      <vt:lpstr>Shared GPUs may outperform dedicated GPUs</vt:lpstr>
      <vt:lpstr>2D/3D performances </vt:lpstr>
      <vt:lpstr>Consolidation overhead</vt:lpstr>
      <vt:lpstr>Consolidation overhead caused by…</vt:lpstr>
      <vt:lpstr>End-to-end cloud gaming performance</vt:lpstr>
      <vt:lpstr>Reason of the low gaming quality</vt:lpstr>
      <vt:lpstr>Conclusion</vt:lpstr>
      <vt:lpstr>Future work</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smonion</dc:creator>
  <cp:lastModifiedBy>Hua-Jun Hong</cp:lastModifiedBy>
  <cp:revision>286</cp:revision>
  <dcterms:created xsi:type="dcterms:W3CDTF">2014-05-17T08:28:14Z</dcterms:created>
  <dcterms:modified xsi:type="dcterms:W3CDTF">2014-06-16T02:24:11Z</dcterms:modified>
</cp:coreProperties>
</file>