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6" r:id="rId2"/>
    <p:sldId id="337" r:id="rId3"/>
    <p:sldId id="338" r:id="rId4"/>
    <p:sldId id="452" r:id="rId5"/>
    <p:sldId id="410" r:id="rId6"/>
    <p:sldId id="339" r:id="rId7"/>
    <p:sldId id="380" r:id="rId8"/>
    <p:sldId id="381" r:id="rId9"/>
    <p:sldId id="447" r:id="rId10"/>
    <p:sldId id="461" r:id="rId11"/>
    <p:sldId id="443" r:id="rId12"/>
    <p:sldId id="444" r:id="rId13"/>
    <p:sldId id="440" r:id="rId14"/>
    <p:sldId id="437" r:id="rId15"/>
    <p:sldId id="389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48" r:id="rId25"/>
    <p:sldId id="441" r:id="rId26"/>
    <p:sldId id="424" r:id="rId27"/>
    <p:sldId id="429" r:id="rId28"/>
    <p:sldId id="426" r:id="rId29"/>
    <p:sldId id="430" r:id="rId30"/>
    <p:sldId id="431" r:id="rId31"/>
    <p:sldId id="434" r:id="rId32"/>
    <p:sldId id="435" r:id="rId33"/>
    <p:sldId id="470" r:id="rId34"/>
    <p:sldId id="471" r:id="rId35"/>
    <p:sldId id="472" r:id="rId36"/>
    <p:sldId id="473" r:id="rId37"/>
    <p:sldId id="442" r:id="rId38"/>
    <p:sldId id="450" r:id="rId39"/>
    <p:sldId id="451" r:id="rId40"/>
    <p:sldId id="460" r:id="rId41"/>
    <p:sldId id="462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B7EB650-C9F6-4F81-A5B5-DAE253E68665}" type="datetimeFigureOut">
              <a:rPr lang="zh-TW" altLang="en-US" smtClean="0"/>
              <a:pPr/>
              <a:t>2015/7/6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45BA47B-CDC2-40EB-A2F3-91AC4A677FD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740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F084-E33C-4A2A-8748-70833F001D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60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𝑁</m:t>
                    </m:r>
                    <m:r>
                      <a:rPr lang="en-US" altLang="zh-TW" i="1" dirty="0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zh-TW" i="1" dirty="0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 dirty="0" smtClean="0">
                            <a:latin typeface="Cambria Math"/>
                          </a:rPr>
                          <m:t>𝑛</m:t>
                        </m:r>
                        <m:r>
                          <a:rPr lang="en-US" altLang="zh-TW" i="1" dirty="0" smtClean="0">
                            <a:latin typeface="Cambria Math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i="1" dirty="0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i="1" dirty="0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i="1" dirty="0" smtClean="0">
                                <a:latin typeface="Cambria Math"/>
                              </a:rPr>
                              <m:t>−2,</m:t>
                            </m:r>
                            <m:r>
                              <a:rPr lang="en-US" altLang="zh-TW" i="1" dirty="0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nary>
                    <m:r>
                      <a:rPr lang="en-US" altLang="zh-TW" i="1" dirty="0" smtClean="0">
                        <a:latin typeface="Cambria Math"/>
                      </a:rPr>
                      <m:t>= </m:t>
                    </m:r>
                    <m:r>
                      <a:rPr lang="en-US" altLang="zh-TW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i="0" dirty="0" smtClean="0">
                    <a:latin typeface="Cambria Math"/>
                  </a:rPr>
                  <a:t>𝑁= ∑24_(𝑘=0)^(𝑛−2)▒</a:t>
                </a:r>
                <a:r>
                  <a:rPr lang="en-US" altLang="zh-TW" i="0" dirty="0" smtClean="0">
                    <a:latin typeface="Cambria Math"/>
                  </a:rPr>
                  <a:t>(</a:t>
                </a:r>
                <a:r>
                  <a:rPr lang="en-US" altLang="zh-TW" i="0" dirty="0" smtClean="0">
                    <a:latin typeface="Cambria Math"/>
                  </a:rPr>
                  <a:t>𝑛−1)𝐶(𝑛−2,𝑘)</a:t>
                </a:r>
                <a:r>
                  <a:rPr lang="en-US" altLang="zh-TW" i="0" dirty="0" smtClean="0">
                    <a:latin typeface="Cambria Math"/>
                  </a:rPr>
                  <a:t> </a:t>
                </a:r>
                <a:r>
                  <a:rPr lang="en-US" altLang="zh-TW" i="0" dirty="0" smtClean="0">
                    <a:latin typeface="Cambria Math"/>
                  </a:rPr>
                  <a:t>= 𝑂(𝑛2^𝑛 )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706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15+3+1+3+2+1+1+1+1+1+1+1+1+1+1+3+1+3+1+1+1+2+1+1+1= 49</a:t>
            </a:r>
          </a:p>
          <a:p>
            <a:r>
              <a:rPr lang="en-US" altLang="zh-TW" dirty="0" smtClean="0"/>
              <a:t>2+4+3+8+4+1+6+1+1+1+8+10+3+3+31+17+10+3+4+2+5+23+3+7+2= 162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924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We complete the first two items. The last two items will be concerned in multi-users detour planning problem.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995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F084-E33C-4A2A-8748-70833F001D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6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814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new dimension in x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i="0" dirty="0" smtClean="0">
                    <a:latin typeface="Cambria Math"/>
                  </a:rPr>
                  <a:t>∑</a:t>
                </a:r>
                <a:r>
                  <a:rPr lang="en-US" altLang="zh-TW" i="0" dirty="0">
                    <a:latin typeface="Cambria Math"/>
                  </a:rPr>
                  <a:t>_</a:t>
                </a:r>
                <a:r>
                  <a:rPr lang="en-US" altLang="zh-TW" i="0" dirty="0" smtClean="0">
                    <a:latin typeface="Cambria Math"/>
                  </a:rPr>
                  <a:t>(</a:t>
                </a:r>
                <a:r>
                  <a:rPr lang="en-US" altLang="zh-TW" b="0" i="0" dirty="0" smtClean="0">
                    <a:latin typeface="Cambria Math"/>
                  </a:rPr>
                  <a:t>𝑚</a:t>
                </a:r>
                <a:r>
                  <a:rPr lang="en-US" altLang="zh-TW" i="0" dirty="0">
                    <a:latin typeface="Cambria Math"/>
                  </a:rPr>
                  <a:t>=1</a:t>
                </a:r>
                <a:r>
                  <a:rPr lang="en-US" altLang="zh-TW" i="0" dirty="0" smtClean="0">
                    <a:latin typeface="Cambria Math"/>
                  </a:rPr>
                  <a:t>)</a:t>
                </a:r>
                <a:r>
                  <a:rPr lang="en-US" altLang="zh-TW" i="0" dirty="0">
                    <a:latin typeface="Cambria Math"/>
                  </a:rPr>
                  <a:t>^(</a:t>
                </a:r>
                <a:r>
                  <a:rPr lang="en-US" altLang="zh-TW" b="0" i="0" dirty="0" smtClean="0">
                    <a:latin typeface="Cambria Math"/>
                  </a:rPr>
                  <a:t>𝑟_𝑖</a:t>
                </a:r>
                <a:r>
                  <a:rPr lang="en-US" altLang="zh-TW" i="0" dirty="0">
                    <a:latin typeface="Cambria Math"/>
                  </a:rPr>
                  <a:t>−1)▒∑_(</a:t>
                </a:r>
                <a:r>
                  <a:rPr lang="en-US" altLang="zh-TW" b="0" i="0" dirty="0" smtClean="0">
                    <a:latin typeface="Cambria Math"/>
                  </a:rPr>
                  <a:t>𝑛</a:t>
                </a:r>
                <a:r>
                  <a:rPr lang="en-US" altLang="zh-TW" i="0" dirty="0">
                    <a:latin typeface="Cambria Math"/>
                  </a:rPr>
                  <a:t>=2)</a:t>
                </a:r>
                <a:r>
                  <a:rPr lang="en-US" altLang="zh-TW" b="0" i="0" dirty="0" smtClean="0">
                    <a:latin typeface="Cambria Math"/>
                  </a:rPr>
                  <a:t>^(𝑟_𝑖)</a:t>
                </a:r>
                <a:r>
                  <a:rPr lang="en-US" altLang="zh-TW" b="0" i="0" dirty="0">
                    <a:latin typeface="Cambria Math"/>
                  </a:rPr>
                  <a:t>▒|</a:t>
                </a:r>
                <a:r>
                  <a:rPr lang="en-US" altLang="zh-TW" i="0" dirty="0">
                    <a:latin typeface="Cambria Math"/>
                  </a:rPr>
                  <a:t>𝑠_(</a:t>
                </a:r>
                <a:r>
                  <a:rPr lang="en-US" altLang="zh-TW" i="0" dirty="0" err="1">
                    <a:latin typeface="Cambria Math"/>
                  </a:rPr>
                  <a:t>𝑤,</a:t>
                </a:r>
                <a:r>
                  <a:rPr lang="en-US" altLang="zh-TW" i="0" dirty="0">
                    <a:latin typeface="Cambria Math"/>
                  </a:rPr>
                  <a:t>𝑚)−𝑠_(</a:t>
                </a:r>
                <a:r>
                  <a:rPr lang="en-US" altLang="zh-TW" i="0" dirty="0" err="1">
                    <a:latin typeface="Cambria Math"/>
                  </a:rPr>
                  <a:t>𝑤,</a:t>
                </a:r>
                <a:r>
                  <a:rPr lang="en-US" altLang="zh-TW" i="0" dirty="0">
                    <a:latin typeface="Cambria Math"/>
                  </a:rPr>
                  <a:t>𝑛) | </a:t>
                </a:r>
                <a:r>
                  <a:rPr lang="en-US" altLang="zh-TW" b="0" i="0" dirty="0" smtClean="0">
                    <a:latin typeface="Cambria Math"/>
                  </a:rPr>
                  <a:t>≥𝐼, ∀𝑖,𝑤</a:t>
                </a:r>
                <a:r>
                  <a:rPr lang="en-US" altLang="zh-TW" dirty="0" smtClean="0"/>
                  <a:t>.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Copy</a:t>
                </a:r>
                <a:r>
                  <a:rPr lang="zh-TW" altLang="en-US" dirty="0" smtClean="0"/>
                  <a:t>的工作不能同時 不同工作可以同時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603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F084-E33C-4A2A-8748-70833F001D6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6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火災 擁擠程度 車禍</a:t>
            </a:r>
            <a:endParaRPr lang="en-US" altLang="zh-TW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Workers may abandon some requests by some conditions (e.g. traffic congestion), and city planner could plan future constructions according to analyzed conditions from workers.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收集、整合和分析 環境惡化、交通擁擠、空氣污染、公共災害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66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bg1">
                    <a:lumMod val="85000"/>
                  </a:schemeClr>
                </a:solidFill>
              </a:rPr>
              <a:t>Free image: http://openclipart.org/</a:t>
            </a:r>
            <a:endParaRPr lang="zh-TW" altLang="en-US" sz="1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31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52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F084-E33C-4A2A-8748-70833F001D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36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2170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Explain how the system 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74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F084-E33C-4A2A-8748-70833F001D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6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Sorcing</a:t>
            </a:r>
            <a:endParaRPr lang="en-US" altLang="zh-TW" dirty="0" smtClean="0"/>
          </a:p>
          <a:p>
            <a:r>
              <a:rPr lang="en-US" altLang="zh-TW" dirty="0" smtClean="0"/>
              <a:t>-3 real-time</a:t>
            </a:r>
            <a:r>
              <a:rPr lang="en-US" altLang="zh-TW" baseline="0" dirty="0" smtClean="0"/>
              <a:t> assign, and receive reliable results</a:t>
            </a:r>
            <a:endParaRPr lang="en-US" altLang="zh-TW" dirty="0" smtClean="0"/>
          </a:p>
          <a:p>
            <a:r>
              <a:rPr lang="en-US" altLang="zh-TW" dirty="0" smtClean="0"/>
              <a:t>Sensing</a:t>
            </a:r>
            <a:r>
              <a:rPr lang="en-US" altLang="zh-TW" baseline="0" dirty="0" smtClean="0"/>
              <a:t> </a:t>
            </a:r>
          </a:p>
          <a:p>
            <a:r>
              <a:rPr lang="en-US" altLang="zh-TW" baseline="0" dirty="0" smtClean="0"/>
              <a:t>-2 min energy cost</a:t>
            </a:r>
          </a:p>
          <a:p>
            <a:r>
              <a:rPr lang="en-US" altLang="zh-TW" baseline="0" dirty="0" smtClean="0"/>
              <a:t>-3 max reward, energy </a:t>
            </a:r>
            <a:r>
              <a:rPr lang="en-US" altLang="zh-TW" baseline="0" dirty="0" err="1" smtClean="0"/>
              <a:t>cost:X</a:t>
            </a:r>
            <a:r>
              <a:rPr lang="en-US" altLang="zh-TW" baseline="0" dirty="0" smtClean="0"/>
              <a:t>, </a:t>
            </a:r>
            <a:r>
              <a:rPr lang="en-US" altLang="zh-TW" baseline="0" dirty="0" err="1" smtClean="0"/>
              <a:t>time-widow:X</a:t>
            </a:r>
            <a:r>
              <a:rPr lang="en-US" altLang="zh-TW" baseline="0" dirty="0" smtClean="0"/>
              <a:t>, traveling </a:t>
            </a:r>
            <a:r>
              <a:rPr lang="en-US" altLang="zh-TW" baseline="0" dirty="0" err="1" smtClean="0"/>
              <a:t>cost:O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A47B-CDC2-40EB-A2F3-91AC4A677FD2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24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F084-E33C-4A2A-8748-70833F001D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6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B327-0FB0-4492-89CE-C807D39A0B5B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16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B463-92DC-47C7-BB6B-C1A219087397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1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F52D-5374-42E6-8E79-77ECD46C605F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67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EBC1-D13B-453D-A464-4A9C3C8E0C55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80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995A-F588-4E81-BC33-0DCE1D3025C9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03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62A9-9C52-4EB3-B7E1-AB6A9288124A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38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AF14-7D62-4674-B16D-F94059ECA343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36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A7B1-EC90-40F2-9AC8-9261352AE359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51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944-DA2D-45E0-9C75-76798DD3FB34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19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A56-D79B-40CD-8714-C12809727ECE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65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B75-AE8E-4F1E-AE87-A611A669FAAC}" type="datetime1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9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456591-F70B-4CE5-97D3-63EDF734484D}" type="datetime1">
              <a:rPr lang="zh-TW" altLang="en-US" smtClean="0"/>
              <a:pPr/>
              <a:t>2015/7/6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D9F8737-D442-49B4-8369-EBFAF607790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926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otels.com" TargetMode="External"/><Relationship Id="rId2" Type="http://schemas.openxmlformats.org/officeDocument/2006/relationships/hyperlink" Target="https://taipeitravel.ne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9WFfQjq8pT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Detour Planning Problem on Mobile </a:t>
            </a:r>
            <a:r>
              <a:rPr lang="en-US" altLang="zh-TW" dirty="0" err="1"/>
              <a:t>Crowdsensing</a:t>
            </a:r>
            <a:r>
              <a:rPr lang="en-US" altLang="zh-TW" dirty="0"/>
              <a:t> </a:t>
            </a:r>
            <a:r>
              <a:rPr lang="en-US" altLang="zh-TW" dirty="0" smtClean="0"/>
              <a:t>Systems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0232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Chen-</a:t>
            </a:r>
            <a:r>
              <a:rPr lang="en-US" altLang="zh-TW" dirty="0" err="1" smtClean="0"/>
              <a:t>Chih</a:t>
            </a:r>
            <a:r>
              <a:rPr lang="en-US" altLang="zh-TW" dirty="0" smtClean="0"/>
              <a:t> Liao</a:t>
            </a:r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601200" y="594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Slides: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pages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systems produce a </a:t>
            </a:r>
            <a:r>
              <a:rPr lang="en-US" altLang="zh-TW" dirty="0">
                <a:solidFill>
                  <a:srgbClr val="FF0000"/>
                </a:solidFill>
              </a:rPr>
              <a:t>detour path</a:t>
            </a:r>
            <a:r>
              <a:rPr lang="en-US" altLang="zh-TW" dirty="0"/>
              <a:t> for each new worker.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systems compute the detour paths to </a:t>
            </a:r>
            <a:r>
              <a:rPr lang="en-US" altLang="zh-TW" dirty="0">
                <a:solidFill>
                  <a:srgbClr val="FF0000"/>
                </a:solidFill>
              </a:rPr>
              <a:t>maximize total worker profit</a:t>
            </a:r>
            <a:r>
              <a:rPr lang="en-US" altLang="zh-TW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systems </a:t>
            </a:r>
            <a:r>
              <a:rPr lang="en-US" altLang="zh-TW" dirty="0" smtClean="0">
                <a:solidFill>
                  <a:srgbClr val="FF0000"/>
                </a:solidFill>
              </a:rPr>
              <a:t>simultaneously </a:t>
            </a:r>
            <a:r>
              <a:rPr lang="en-US" altLang="zh-TW" dirty="0">
                <a:solidFill>
                  <a:srgbClr val="FF0000"/>
                </a:solidFill>
              </a:rPr>
              <a:t>consider multiple users</a:t>
            </a:r>
            <a:r>
              <a:rPr lang="en-US" altLang="zh-TW" dirty="0"/>
              <a:t> to make a good use of all users.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systems </a:t>
            </a:r>
            <a:r>
              <a:rPr lang="en-US" altLang="zh-TW" dirty="0" smtClean="0"/>
              <a:t>concern </a:t>
            </a:r>
            <a:r>
              <a:rPr lang="en-US" altLang="zh-TW" dirty="0">
                <a:solidFill>
                  <a:srgbClr val="FF0000"/>
                </a:solidFill>
              </a:rPr>
              <a:t>the energy consumption and sensor accuracy</a:t>
            </a:r>
            <a:r>
              <a:rPr lang="en-US" altLang="zh-TW" dirty="0"/>
              <a:t> when assigns requests to workers.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1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5038595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28700" lvl="1" indent="-457200"/>
            <a:r>
              <a:rPr lang="en-US" altLang="zh-TW" dirty="0" smtClean="0"/>
              <a:t>Motivation</a:t>
            </a:r>
          </a:p>
          <a:p>
            <a:pPr marL="1028700" lvl="1" indent="-457200"/>
            <a:r>
              <a:rPr lang="en-US" altLang="zh-TW" dirty="0" smtClean="0"/>
              <a:t>Crowdsensing</a:t>
            </a:r>
            <a:endParaRPr lang="en-US" altLang="zh-TW" dirty="0"/>
          </a:p>
          <a:p>
            <a:pPr marL="1028700" lvl="1" indent="-457200"/>
            <a:r>
              <a:rPr lang="en-US" altLang="zh-TW" dirty="0" smtClean="0"/>
              <a:t>Research Problems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Related </a:t>
            </a:r>
            <a:r>
              <a:rPr lang="en-US" altLang="zh-TW" dirty="0" smtClean="0">
                <a:solidFill>
                  <a:srgbClr val="FF0000"/>
                </a:solidFill>
              </a:rPr>
              <a:t>Work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Detour Planning Problem</a:t>
            </a:r>
          </a:p>
          <a:p>
            <a:pPr marL="1028700" lvl="1" indent="-457200"/>
            <a:r>
              <a:rPr lang="en-US" altLang="zh-TW" dirty="0" smtClean="0"/>
              <a:t>Formulation</a:t>
            </a:r>
          </a:p>
          <a:p>
            <a:pPr marL="1028700" lvl="1" indent="-457200"/>
            <a:r>
              <a:rPr lang="en-US" altLang="zh-TW" dirty="0" smtClean="0"/>
              <a:t>Solution </a:t>
            </a:r>
          </a:p>
          <a:p>
            <a:pPr marL="1028700" lvl="1" indent="-457200"/>
            <a:r>
              <a:rPr lang="en-US" altLang="zh-TW" dirty="0" smtClean="0"/>
              <a:t>Evaluation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Multi-user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Detour Planning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</a:t>
            </a:r>
          </a:p>
          <a:p>
            <a:pPr marL="1028700" lvl="1" indent="-457200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Formulation</a:t>
            </a:r>
          </a:p>
          <a:p>
            <a:pPr marL="1028700" lvl="1" indent="-457200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 </a:t>
            </a:r>
          </a:p>
          <a:p>
            <a:pPr marL="102870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 and Future Work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4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9367" y="1825625"/>
            <a:ext cx="116904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Crodwsourcing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[36] Task </a:t>
            </a:r>
            <a:r>
              <a:rPr lang="en-US" altLang="zh-TW" dirty="0"/>
              <a:t>matching in </a:t>
            </a:r>
            <a:r>
              <a:rPr lang="en-US" altLang="zh-TW" dirty="0" smtClean="0"/>
              <a:t>crowdsourcing </a:t>
            </a:r>
            <a:endParaRPr lang="en-US" altLang="zh-TW" baseline="30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[1] Mechanism </a:t>
            </a:r>
            <a:r>
              <a:rPr lang="en-US" altLang="zh-TW" dirty="0"/>
              <a:t>design for </a:t>
            </a:r>
            <a:r>
              <a:rPr lang="en-US" altLang="zh-TW" dirty="0" err="1"/>
              <a:t>spatio</a:t>
            </a:r>
            <a:r>
              <a:rPr lang="en-US" altLang="zh-TW" dirty="0"/>
              <a:t>-temporal request </a:t>
            </a:r>
            <a:r>
              <a:rPr lang="en-US" altLang="zh-TW" dirty="0" smtClean="0"/>
              <a:t>satisfaction in </a:t>
            </a:r>
            <a:r>
              <a:rPr lang="en-US" altLang="zh-TW" dirty="0"/>
              <a:t>mobile </a:t>
            </a:r>
            <a:r>
              <a:rPr lang="en-US" altLang="zh-TW" dirty="0" smtClean="0"/>
              <a:t>networks</a:t>
            </a:r>
            <a:endParaRPr lang="en-US" altLang="zh-TW" baseline="30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[3] On </a:t>
            </a:r>
            <a:r>
              <a:rPr lang="en-US" altLang="zh-TW" dirty="0"/>
              <a:t>task assignment for real-time reliable </a:t>
            </a:r>
            <a:r>
              <a:rPr lang="en-US" altLang="zh-TW" dirty="0" smtClean="0"/>
              <a:t>crowdsourcing</a:t>
            </a:r>
            <a:endParaRPr lang="en-US" altLang="zh-TW" baseline="30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We consider </a:t>
            </a:r>
            <a:r>
              <a:rPr lang="en-US" altLang="zh-TW" dirty="0" smtClean="0">
                <a:solidFill>
                  <a:srgbClr val="FF0000"/>
                </a:solidFill>
              </a:rPr>
              <a:t>mobile multimedia/sensing</a:t>
            </a:r>
            <a:r>
              <a:rPr lang="en-US" altLang="zh-TW" dirty="0" smtClean="0"/>
              <a:t>, and our solution gives </a:t>
            </a:r>
            <a:r>
              <a:rPr lang="en-US" altLang="zh-TW" dirty="0" smtClean="0">
                <a:solidFill>
                  <a:srgbClr val="FF0000"/>
                </a:solidFill>
              </a:rPr>
              <a:t>optimal paths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Crowdsensing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[</a:t>
            </a:r>
            <a:r>
              <a:rPr lang="en-US" altLang="zh-TW" dirty="0"/>
              <a:t>12] </a:t>
            </a:r>
            <a:r>
              <a:rPr lang="en-US" altLang="zh-TW" dirty="0" smtClean="0"/>
              <a:t>A </a:t>
            </a:r>
            <a:r>
              <a:rPr lang="en-US" altLang="zh-TW" dirty="0"/>
              <a:t>location-based incentive mechanism for participatory sensing systems with budget </a:t>
            </a:r>
            <a:r>
              <a:rPr lang="en-US" altLang="zh-TW" dirty="0" smtClean="0"/>
              <a:t>constraints</a:t>
            </a:r>
            <a:endParaRPr lang="en-US" altLang="zh-TW" baseline="30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[5] </a:t>
            </a:r>
            <a:r>
              <a:rPr lang="en-US" altLang="zh-TW" dirty="0" smtClean="0"/>
              <a:t>Truthful </a:t>
            </a:r>
            <a:r>
              <a:rPr lang="en-US" altLang="zh-TW" dirty="0"/>
              <a:t>auction </a:t>
            </a:r>
            <a:r>
              <a:rPr lang="en-US" altLang="zh-TW" dirty="0" smtClean="0"/>
              <a:t>for location-aware </a:t>
            </a:r>
            <a:r>
              <a:rPr lang="en-US" altLang="zh-TW" dirty="0"/>
              <a:t>collaborative sensing in mobile </a:t>
            </a:r>
            <a:r>
              <a:rPr lang="en-US" altLang="zh-TW" dirty="0" smtClean="0"/>
              <a:t>crowdsourcing</a:t>
            </a:r>
            <a:endParaRPr lang="en-US" altLang="zh-TW" baseline="30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[23] </a:t>
            </a:r>
            <a:r>
              <a:rPr lang="en-US" altLang="zh-TW" dirty="0" smtClean="0"/>
              <a:t>Toward </a:t>
            </a:r>
            <a:r>
              <a:rPr lang="en-US" altLang="zh-TW" dirty="0"/>
              <a:t>optimal allocation of </a:t>
            </a:r>
            <a:r>
              <a:rPr lang="en-US" altLang="zh-TW" dirty="0" smtClean="0"/>
              <a:t>location dependent </a:t>
            </a:r>
            <a:r>
              <a:rPr lang="en-US" altLang="zh-TW" dirty="0"/>
              <a:t>tasks in </a:t>
            </a:r>
            <a:r>
              <a:rPr lang="en-US" altLang="zh-TW" dirty="0" smtClean="0"/>
              <a:t>crowdsensing</a:t>
            </a:r>
            <a:endParaRPr lang="en-US" altLang="zh-TW" baseline="30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We consider </a:t>
            </a:r>
            <a:r>
              <a:rPr lang="en-US" altLang="zh-TW" dirty="0" smtClean="0">
                <a:solidFill>
                  <a:srgbClr val="FF0000"/>
                </a:solidFill>
              </a:rPr>
              <a:t>more time constraints </a:t>
            </a:r>
            <a:r>
              <a:rPr lang="en-US" altLang="zh-TW" dirty="0" smtClean="0"/>
              <a:t>of </a:t>
            </a:r>
            <a:r>
              <a:rPr lang="en-US" altLang="zh-TW" dirty="0"/>
              <a:t>multimedia/sensing </a:t>
            </a:r>
            <a:r>
              <a:rPr lang="en-US" altLang="zh-TW" dirty="0" smtClean="0"/>
              <a:t>requests and workers, </a:t>
            </a:r>
            <a:r>
              <a:rPr lang="en-US" altLang="zh-TW" dirty="0"/>
              <a:t>and </a:t>
            </a:r>
            <a:r>
              <a:rPr lang="en-US" altLang="zh-TW" dirty="0" smtClean="0"/>
              <a:t>we also take account of </a:t>
            </a:r>
            <a:r>
              <a:rPr lang="en-US" altLang="zh-TW" dirty="0" smtClean="0">
                <a:solidFill>
                  <a:srgbClr val="FF0000"/>
                </a:solidFill>
              </a:rPr>
              <a:t>reward, traveling/energy costs, and accuracy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5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5038595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28700" lvl="1" indent="-457200"/>
            <a:r>
              <a:rPr lang="en-US" altLang="zh-TW" dirty="0" smtClean="0"/>
              <a:t>Motivation</a:t>
            </a:r>
          </a:p>
          <a:p>
            <a:pPr marL="1028700" lvl="1" indent="-457200"/>
            <a:r>
              <a:rPr lang="en-US" altLang="zh-TW" dirty="0" smtClean="0"/>
              <a:t>Crowdsensing</a:t>
            </a:r>
            <a:endParaRPr lang="en-US" altLang="zh-TW" dirty="0"/>
          </a:p>
          <a:p>
            <a:pPr marL="1028700" lvl="1" indent="-457200"/>
            <a:r>
              <a:rPr lang="en-US" altLang="zh-TW" dirty="0" smtClean="0"/>
              <a:t>Research Problems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/>
              <a:t>Related </a:t>
            </a:r>
            <a:r>
              <a:rPr lang="en-US" altLang="zh-TW" dirty="0" smtClean="0"/>
              <a:t>Work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Detour Planning Problem</a:t>
            </a:r>
          </a:p>
          <a:p>
            <a:pPr marL="1028700" lvl="1" indent="-457200"/>
            <a:r>
              <a:rPr lang="en-US" altLang="zh-TW" dirty="0" smtClean="0">
                <a:solidFill>
                  <a:srgbClr val="FF0000"/>
                </a:solidFill>
              </a:rPr>
              <a:t>Formulation</a:t>
            </a:r>
          </a:p>
          <a:p>
            <a:pPr marL="1028700" lvl="1" indent="-457200"/>
            <a:r>
              <a:rPr lang="en-US" altLang="zh-TW" dirty="0" smtClean="0">
                <a:solidFill>
                  <a:srgbClr val="FF0000"/>
                </a:solidFill>
              </a:rPr>
              <a:t>Solution </a:t>
            </a:r>
          </a:p>
          <a:p>
            <a:pPr marL="1028700" lvl="1" indent="-457200"/>
            <a:r>
              <a:rPr lang="en-US" altLang="zh-TW" dirty="0" smtClean="0">
                <a:solidFill>
                  <a:srgbClr val="FF0000"/>
                </a:solidFill>
              </a:rPr>
              <a:t>Evaluation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Multi-user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Detour Planning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</a:t>
            </a:r>
          </a:p>
          <a:p>
            <a:pPr marL="1028700" lvl="1" indent="-457200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Formulation</a:t>
            </a:r>
          </a:p>
          <a:p>
            <a:pPr marL="1028700" lvl="1" indent="-457200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 </a:t>
            </a:r>
          </a:p>
          <a:p>
            <a:pPr marL="102870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 and Future Work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8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93" y="563023"/>
            <a:ext cx="77914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268299" y="6380077"/>
            <a:ext cx="27432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253794" y="735155"/>
            <a:ext cx="32399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Maximize overall profits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3794" y="1468488"/>
            <a:ext cx="2635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Start and end points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3794" y="2313585"/>
            <a:ext cx="27126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No rep.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3794" y="3299656"/>
            <a:ext cx="3350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Arrive destination in time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3794" y="3838983"/>
            <a:ext cx="29842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Visit one feasible spot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of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3794" y="5517431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Start time of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3794" y="5960363"/>
            <a:ext cx="35141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Finish time of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8253794" y="4815399"/>
            <a:ext cx="32195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Timeline of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8" y="-176789"/>
            <a:ext cx="5328429" cy="113000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Problem Formulation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20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Autofit/>
          </a:bodyPr>
          <a:lstStyle/>
          <a:p>
            <a:r>
              <a:rPr lang="en-US" altLang="zh-TW" sz="4200" dirty="0"/>
              <a:t>Orienteering Problem with </a:t>
            </a:r>
            <a:r>
              <a:rPr lang="en-US" altLang="zh-TW" sz="4200" dirty="0" smtClean="0"/>
              <a:t/>
            </a:r>
            <a:br>
              <a:rPr lang="en-US" altLang="zh-TW" sz="4200" dirty="0" smtClean="0"/>
            </a:br>
            <a:r>
              <a:rPr lang="en-US" altLang="zh-TW" sz="4200" dirty="0" smtClean="0"/>
              <a:t>Time </a:t>
            </a:r>
            <a:r>
              <a:rPr lang="en-US" altLang="zh-TW" sz="4200" dirty="0"/>
              <a:t>Window (OPTW)</a:t>
            </a:r>
            <a:endParaRPr lang="zh-TW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872600"/>
                <a:ext cx="10849205" cy="429270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 similar problem</a:t>
                </a:r>
              </a:p>
              <a:p>
                <a:pPr lvl="1"/>
                <a:r>
                  <a:rPr lang="en-US" altLang="zh-TW" sz="2400" dirty="0"/>
                  <a:t>Goal: </a:t>
                </a:r>
                <a:r>
                  <a:rPr lang="en-US" altLang="zh-TW" sz="2400" dirty="0" smtClean="0"/>
                  <a:t>maximize the score</a:t>
                </a:r>
              </a:p>
              <a:p>
                <a:pPr lvl="1"/>
                <a:r>
                  <a:rPr lang="en-US" altLang="zh-TW" sz="2400" dirty="0" smtClean="0"/>
                  <a:t>Game: players go to specific spots, and finish the predetermined job for a score</a:t>
                </a:r>
              </a:p>
              <a:p>
                <a:pPr lvl="1"/>
                <a:r>
                  <a:rPr lang="en-US" altLang="zh-TW" sz="2400" dirty="0" smtClean="0">
                    <a:solidFill>
                      <a:srgbClr val="FF0000"/>
                    </a:solidFill>
                  </a:rPr>
                  <a:t>Not exactly the same: </a:t>
                </a:r>
                <a:br>
                  <a:rPr lang="en-US" altLang="zh-TW" sz="2400" dirty="0" smtClean="0">
                    <a:solidFill>
                      <a:srgbClr val="FF0000"/>
                    </a:solidFill>
                  </a:rPr>
                </a:b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(1) multiple feasible spots and (2) traveling cost (gas and car depreciation)</a:t>
                </a:r>
              </a:p>
              <a:p>
                <a:r>
                  <a:rPr lang="en-US" altLang="zh-TW" dirty="0" smtClean="0"/>
                  <a:t>We enhanced a dynamic programming based OPTW algorithm </a:t>
                </a:r>
                <a:r>
                  <a:rPr lang="en-US" altLang="zh-TW" sz="1200" dirty="0" smtClean="0">
                    <a:solidFill>
                      <a:srgbClr val="0000CC"/>
                    </a:solidFill>
                  </a:rPr>
                  <a:t>[RS09]</a:t>
                </a:r>
                <a:r>
                  <a:rPr lang="en-US" altLang="zh-TW" dirty="0" smtClean="0"/>
                  <a:t> for an optimal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Detour Planning (DP) algorithm</a:t>
                </a:r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Complexity: </a:t>
                </a:r>
                <a:r>
                  <a:rPr lang="en-US" altLang="zh-TW" i="1" dirty="0" smtClean="0"/>
                  <a:t>O(NZ2</a:t>
                </a:r>
                <a:r>
                  <a:rPr lang="en-US" altLang="zh-TW" i="1" baseline="30000" dirty="0" smtClean="0"/>
                  <a:t>NZ</a:t>
                </a:r>
                <a:r>
                  <a:rPr lang="en-US" altLang="zh-TW" i="1" dirty="0" smtClean="0"/>
                  <a:t>)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zh-TW" sz="2800" dirty="0" smtClean="0"/>
                  <a:t>We propose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DP Approximation (DPA) algorithm</a:t>
                </a:r>
                <a:r>
                  <a:rPr lang="en-US" altLang="zh-TW" sz="2800" dirty="0" smtClean="0"/>
                  <a:t> to improve the complexity time of DP </a:t>
                </a:r>
                <a:r>
                  <a:rPr lang="en-US" altLang="zh-TW" sz="2800" dirty="0"/>
                  <a:t>by a user selected parameter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1200" dirty="0" smtClean="0">
                    <a:solidFill>
                      <a:srgbClr val="0000CC"/>
                    </a:solidFill>
                  </a:rPr>
                  <a:t>[LG06</a:t>
                </a:r>
                <a:r>
                  <a:rPr lang="en-US" altLang="zh-TW" sz="1200" dirty="0">
                    <a:solidFill>
                      <a:srgbClr val="0000CC"/>
                    </a:solidFill>
                  </a:rPr>
                  <a:t>]</a:t>
                </a:r>
                <a:endParaRPr lang="zh-TW" altLang="en-US" sz="1200" dirty="0"/>
              </a:p>
              <a:p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872600"/>
                <a:ext cx="10849205" cy="4292705"/>
              </a:xfrm>
              <a:blipFill rotWithShape="1">
                <a:blip r:embed="rId3"/>
                <a:stretch>
                  <a:fillRect l="-955" t="-2415" r="-1573" b="-11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7382" y="5949281"/>
            <a:ext cx="11137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[RS09]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Decremental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state space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relaxation strategies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and initialization heuristics for solving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orienteering problem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with time windows with dynamic programming.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Computers and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Operations Research, 36(4):1191–1203, April 2009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TW" sz="1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[LG06</a:t>
            </a:r>
            <a:r>
              <a:rPr lang="en-US" altLang="zh-TW" sz="1200" dirty="0">
                <a:solidFill>
                  <a:srgbClr val="0000CC"/>
                </a:solidFill>
                <a:latin typeface="Times New Roman" panose="02020603050405020304" pitchFamily="18" charset="0"/>
              </a:rPr>
              <a:t>] 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K. Lai and M.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Goemans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. The knapsack problem and fully polynomial time approximation schemes (FPTAS). http://math.mit.edu/~goemans/18434S06/knapsack-katherine.pdf, 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http://www.yorkshire.com/media/912783/orientee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63" y="371959"/>
            <a:ext cx="2110407" cy="21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Collecting Feasible Spots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910" y="1916832"/>
            <a:ext cx="10626090" cy="393192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F</a:t>
            </a:r>
            <a:r>
              <a:rPr lang="en-US" altLang="zh-TW" dirty="0" smtClean="0">
                <a:solidFill>
                  <a:srgbClr val="000000"/>
                </a:solidFill>
              </a:rPr>
              <a:t>ind 25 landmarks in Taipei (</a:t>
            </a:r>
            <a:r>
              <a:rPr lang="en-US" altLang="zh-TW" sz="1800" dirty="0" smtClean="0">
                <a:solidFill>
                  <a:srgbClr val="000000"/>
                </a:solidFill>
                <a:hlinkClick r:id="rId2"/>
              </a:rPr>
              <a:t>http://taipeitravel.net</a:t>
            </a:r>
            <a:r>
              <a:rPr lang="en-US" altLang="zh-TW" dirty="0" smtClean="0">
                <a:solidFill>
                  <a:srgbClr val="000000"/>
                </a:solidFill>
              </a:rPr>
              <a:t>) and Vancouver (</a:t>
            </a:r>
            <a:r>
              <a:rPr lang="en-US" altLang="zh-TW" sz="1800" dirty="0" smtClean="0">
                <a:solidFill>
                  <a:srgbClr val="000000"/>
                </a:solidFill>
                <a:hlinkClick r:id="rId3"/>
              </a:rPr>
              <a:t>http://hotels.com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srgbClr val="000000"/>
                </a:solidFill>
              </a:rPr>
              <a:t>Use Flickr API to download the pictures tagged with each landmark, and retrieve the longitude/latitude</a:t>
            </a:r>
          </a:p>
          <a:p>
            <a:r>
              <a:rPr lang="en-US" altLang="zh-TW" dirty="0" smtClean="0"/>
              <a:t>Use hierarchical clustering algorithm to group these photos at the granularity of blocks (~100 m) </a:t>
            </a:r>
            <a:r>
              <a:rPr lang="en-US" altLang="zh-TW" dirty="0" smtClean="0">
                <a:sym typeface="Wingdings"/>
              </a:rPr>
              <a:t> gives us the </a:t>
            </a:r>
            <a:r>
              <a:rPr lang="en-US" altLang="zh-TW" dirty="0" smtClean="0">
                <a:solidFill>
                  <a:srgbClr val="FF0000"/>
                </a:solidFill>
                <a:sym typeface="Wingdings"/>
              </a:rPr>
              <a:t>feasible spots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zh-TW" dirty="0" smtClean="0"/>
              <a:t>Employ Google map to compute the distance between any two feasible spots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7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Simulator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implement a trace-driven simulator in C</a:t>
            </a:r>
          </a:p>
          <a:p>
            <a:r>
              <a:rPr lang="en-US" altLang="zh-TW" dirty="0" smtClean="0"/>
              <a:t>It supports five algorithms</a:t>
            </a:r>
          </a:p>
          <a:p>
            <a:pPr lvl="1"/>
            <a:r>
              <a:rPr lang="en-US" altLang="zh-TW" dirty="0" smtClean="0"/>
              <a:t>The proposed DP algorithm</a:t>
            </a:r>
          </a:p>
          <a:p>
            <a:pPr lvl="1"/>
            <a:r>
              <a:rPr lang="en-US" altLang="zh-TW" dirty="0" smtClean="0"/>
              <a:t>Four </a:t>
            </a:r>
            <a:r>
              <a:rPr lang="en-US" altLang="zh-TW" dirty="0"/>
              <a:t>heuristic </a:t>
            </a:r>
            <a:r>
              <a:rPr lang="en-US" altLang="zh-TW" dirty="0" smtClean="0"/>
              <a:t>algorithms</a:t>
            </a:r>
          </a:p>
          <a:p>
            <a:pPr lvl="2"/>
            <a:r>
              <a:rPr lang="en-US" altLang="zh-TW" dirty="0" smtClean="0"/>
              <a:t>Highest-Reward </a:t>
            </a:r>
            <a:r>
              <a:rPr lang="en-US" altLang="zh-TW" dirty="0"/>
              <a:t>(</a:t>
            </a:r>
            <a:r>
              <a:rPr lang="en-US" altLang="zh-TW" dirty="0" smtClean="0"/>
              <a:t>HR) </a:t>
            </a:r>
            <a:r>
              <a:rPr lang="en-US" altLang="zh-TW" dirty="0" smtClean="0">
                <a:solidFill>
                  <a:srgbClr val="FF0000"/>
                </a:solidFill>
                <a:sym typeface="Wingdings"/>
              </a:rPr>
              <a:t> mimic human behavior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en-US" altLang="zh-TW" dirty="0"/>
              <a:t>Closest-Request (CR) </a:t>
            </a:r>
            <a:r>
              <a:rPr lang="en-US" altLang="zh-TW" dirty="0">
                <a:solidFill>
                  <a:srgbClr val="FF0000"/>
                </a:solidFill>
                <a:sym typeface="Wingdings"/>
              </a:rPr>
              <a:t> mimic human </a:t>
            </a:r>
            <a:r>
              <a:rPr lang="en-US" altLang="zh-TW" dirty="0" smtClean="0">
                <a:solidFill>
                  <a:srgbClr val="FF0000"/>
                </a:solidFill>
                <a:sym typeface="Wingdings"/>
              </a:rPr>
              <a:t>behavior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en-US" altLang="zh-TW" dirty="0" smtClean="0"/>
              <a:t>Highest-Reward </a:t>
            </a:r>
            <a:r>
              <a:rPr lang="en-US" altLang="zh-TW" dirty="0"/>
              <a:t>with </a:t>
            </a:r>
            <a:r>
              <a:rPr lang="en-US" altLang="zh-TW" dirty="0" err="1" smtClean="0"/>
              <a:t>Ontime</a:t>
            </a:r>
            <a:r>
              <a:rPr lang="en-US" altLang="zh-TW" dirty="0" smtClean="0"/>
              <a:t> (HROT) </a:t>
            </a:r>
          </a:p>
          <a:p>
            <a:pPr lvl="2"/>
            <a:r>
              <a:rPr lang="en-US" altLang="zh-TW" dirty="0" smtClean="0"/>
              <a:t>Closest-Request with </a:t>
            </a:r>
            <a:r>
              <a:rPr lang="en-US" altLang="zh-TW" dirty="0" err="1" smtClean="0"/>
              <a:t>Ontime</a:t>
            </a:r>
            <a:r>
              <a:rPr lang="en-US" altLang="zh-TW" dirty="0" smtClean="0"/>
              <a:t> </a:t>
            </a:r>
            <a:r>
              <a:rPr lang="en-US" altLang="zh-TW" dirty="0"/>
              <a:t>(CROT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Simulation </a:t>
            </a:r>
            <a:r>
              <a:rPr lang="en-US" altLang="zh-TW" dirty="0"/>
              <a:t>D</a:t>
            </a:r>
            <a:r>
              <a:rPr lang="en-US" altLang="zh-TW" dirty="0" smtClean="0"/>
              <a:t>esign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arameters</a:t>
            </a:r>
          </a:p>
          <a:p>
            <a:pPr lvl="1"/>
            <a:r>
              <a:rPr lang="en-US" altLang="zh-TW" i="1" dirty="0" smtClean="0"/>
              <a:t>N</a:t>
            </a:r>
            <a:r>
              <a:rPr lang="en-US" altLang="zh-TW" dirty="0" smtClean="0"/>
              <a:t>: number </a:t>
            </a:r>
            <a:r>
              <a:rPr lang="en-US" altLang="zh-TW" dirty="0"/>
              <a:t>of </a:t>
            </a:r>
            <a:r>
              <a:rPr lang="en-US" altLang="zh-TW" dirty="0" smtClean="0"/>
              <a:t>requests: {5, 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en-US" altLang="zh-TW" dirty="0" smtClean="0"/>
              <a:t>, 15, 20, 25}</a:t>
            </a:r>
            <a:endParaRPr lang="en-US" altLang="zh-TW" dirty="0"/>
          </a:p>
          <a:p>
            <a:pPr lvl="1"/>
            <a:r>
              <a:rPr lang="en-US" altLang="zh-TW" i="1" dirty="0" smtClean="0"/>
              <a:t>T</a:t>
            </a:r>
            <a:r>
              <a:rPr lang="en-US" altLang="zh-TW" dirty="0" smtClean="0"/>
              <a:t>: deadline: {1, 2, 4, 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  <a:r>
              <a:rPr lang="en-US" altLang="zh-TW" dirty="0" smtClean="0"/>
              <a:t>, 16} (</a:t>
            </a:r>
            <a:r>
              <a:rPr lang="en-US" altLang="zh-TW" dirty="0" err="1" smtClean="0"/>
              <a:t>hr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i="1" dirty="0" smtClean="0"/>
              <a:t>C</a:t>
            </a:r>
            <a:r>
              <a:rPr lang="en-US" altLang="zh-TW" dirty="0" smtClean="0"/>
              <a:t>: travel cost: {0, 0.06, </a:t>
            </a:r>
            <a:r>
              <a:rPr lang="en-US" altLang="zh-TW" dirty="0" smtClean="0">
                <a:solidFill>
                  <a:srgbClr val="FF0000"/>
                </a:solidFill>
              </a:rPr>
              <a:t>0.12</a:t>
            </a:r>
            <a:r>
              <a:rPr lang="en-US" altLang="zh-TW" dirty="0" smtClean="0"/>
              <a:t>, 0.24, 0.48} ($/km)</a:t>
            </a:r>
            <a:endParaRPr lang="en-US" altLang="zh-TW" dirty="0"/>
          </a:p>
          <a:p>
            <a:r>
              <a:rPr lang="en-US" altLang="zh-TW" dirty="0"/>
              <a:t>M</a:t>
            </a:r>
            <a:r>
              <a:rPr lang="en-US" altLang="zh-TW" dirty="0" smtClean="0"/>
              <a:t>etrics</a:t>
            </a:r>
          </a:p>
          <a:p>
            <a:pPr lvl="1"/>
            <a:r>
              <a:rPr lang="en-US" altLang="zh-TW" dirty="0" smtClean="0"/>
              <a:t>Total profit</a:t>
            </a:r>
            <a:endParaRPr lang="en-US" altLang="zh-TW" dirty="0"/>
          </a:p>
          <a:p>
            <a:pPr lvl="1"/>
            <a:r>
              <a:rPr lang="en-US" altLang="zh-TW" dirty="0" smtClean="0"/>
              <a:t>Running-time</a:t>
            </a:r>
          </a:p>
          <a:p>
            <a:pPr lvl="1"/>
            <a:r>
              <a:rPr lang="en-US" altLang="zh-TW" dirty="0" err="1" smtClean="0"/>
              <a:t>Ontime</a:t>
            </a:r>
            <a:r>
              <a:rPr lang="en-US" altLang="zh-TW" dirty="0" smtClean="0"/>
              <a:t>-ratio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7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/>
              <a:t>Ontime</a:t>
            </a:r>
            <a:r>
              <a:rPr lang="en-US" altLang="zh-TW" dirty="0" smtClean="0"/>
              <a:t> Ratio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700808"/>
            <a:ext cx="6912768" cy="406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>
          <a:xfrm>
            <a:off x="6960096" y="2348880"/>
            <a:ext cx="1824203" cy="1728192"/>
          </a:xfrm>
          <a:prstGeom prst="donut">
            <a:avLst>
              <a:gd name="adj" fmla="val 243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4943872" y="4149080"/>
            <a:ext cx="1824203" cy="1728192"/>
          </a:xfrm>
          <a:prstGeom prst="donut">
            <a:avLst>
              <a:gd name="adj" fmla="val 243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371" y="5877273"/>
            <a:ext cx="79207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HR and CR (mimicking humans)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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low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ontime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ratios! 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5038595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pPr marL="1028700" lvl="1" indent="-457200"/>
            <a:r>
              <a:rPr lang="en-US" altLang="zh-TW" dirty="0" smtClean="0">
                <a:solidFill>
                  <a:srgbClr val="FF0000"/>
                </a:solidFill>
              </a:rPr>
              <a:t>Motivation</a:t>
            </a:r>
          </a:p>
          <a:p>
            <a:pPr marL="1028700" lvl="1" indent="-457200"/>
            <a:r>
              <a:rPr lang="en-US" altLang="zh-TW" dirty="0" smtClean="0">
                <a:solidFill>
                  <a:srgbClr val="FF0000"/>
                </a:solidFill>
              </a:rPr>
              <a:t>Crowdsensing</a:t>
            </a:r>
            <a:endParaRPr lang="en-US" altLang="zh-TW" dirty="0">
              <a:solidFill>
                <a:srgbClr val="FF0000"/>
              </a:solidFill>
            </a:endParaRPr>
          </a:p>
          <a:p>
            <a:pPr marL="1028700" lvl="1" indent="-457200"/>
            <a:r>
              <a:rPr lang="en-US" altLang="zh-TW" dirty="0" smtClean="0">
                <a:solidFill>
                  <a:srgbClr val="FF0000"/>
                </a:solidFill>
              </a:rPr>
              <a:t>Research Problems</a:t>
            </a:r>
          </a:p>
          <a:p>
            <a:pPr marL="628650" indent="-514350">
              <a:buFont typeface="+mj-lt"/>
              <a:buAutoNum type="arabicPeriod"/>
            </a:pPr>
            <a:r>
              <a:rPr lang="en-US" altLang="zh-TW" dirty="0" smtClean="0"/>
              <a:t>Related Work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Detour Planning Problem</a:t>
            </a:r>
          </a:p>
          <a:p>
            <a:pPr marL="102870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Formulation</a:t>
            </a:r>
          </a:p>
          <a:p>
            <a:pPr marL="102870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Solution </a:t>
            </a:r>
          </a:p>
          <a:p>
            <a:pPr marL="102870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Multi-user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Detour Planning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</a:t>
            </a:r>
          </a:p>
          <a:p>
            <a:pPr marL="1028700" lvl="1" indent="-457200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Formulation</a:t>
            </a:r>
          </a:p>
          <a:p>
            <a:pPr marL="1028700" lvl="1" indent="-457200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 </a:t>
            </a:r>
          </a:p>
          <a:p>
            <a:pPr marL="102870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 and Future Work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AutoShape 2" descr="data:image/jpeg;base64,/9j/4AAQSkZJRgABAQAAAQABAAD/2wCEAAkGBxQTEhUUExQWFhUXGBwXFxgXGBcYGxocHBcYHBgYGBoYHCggHxolHBQYIjEjJSkrLi4uFx80ODMsNygtLisBCgoKDg0OGxAQGzUmICYvLCwsNCwsLCwsLCwsLCwsLCwtLCwsLCwsLCwsLCwsLywsNCwsLCwsLCwsLCwsLCwsLP/AABEIARQAtwMBIgACEQEDEQH/xAAbAAADAAMBAQAAAAAAAAAAAAADBAUAAgYBB//EAD4QAAECBQIEBAQEBAYBBQEAAAECEQADBCExEkEFIlFhE3GBkQYyobFCwdHwFCNS4QcVYnKi8ZI0Q3OCwjP/xAAaAQADAQEBAQAAAAAAAAAAAAABAgMEAAUG/8QAMBEAAgIBAwIDBwQCAwAAAAAAAAECEQMSITEEQSJR8AUTMmFxkbGBocHhI0IU0fH/2gAMAwEAAhEDEQA/APndeGkyvKBUtcwaOhqKF6LUSxA9z0jmjQLSnUUkDvaMsHGS38yaplRFUN4oSJ4UGEQ+H5vFOTVJScQJw8jmijKoUmD/AMLpFolTa9zaG6euuxiLhNbi0wdVNJs8aA8pfMPLqZY2vEuqngqtDQTe1UctycqoU/Z4dTM1DEFRICrAQeVQtBlOJzaFJq2DRHqUqJjoZssDMTZ09O0NCQUyZ/DK6QEpIN4pKnGE5pcxoTY6BJMGvGsqSSbCKkumsxECUkjmydMVaNpU1oPW0hF4FIpFHAg6lyGxiSoHMMKpxlMaopyBcXj1E7TaEb7oViVRNMapvDdRKCrvAVUigHgpoKoYlKS149iZpJMZCvGvMFHWJnzlpShEsGzucCIPGjMSvStersMD0jq+JGa3JygjIib/AJIpSXCXKt9/OM2LJGO7oFpM5yS8OIkKN9JhuXRiTNCVEKO7bdouCsQkO0VyZq+FHORzqKBZN7Q6KcJ84P8A5gFK7QenKCq8LLJJco5smqkEqtBVcMJIMWJktIDiFpa1EwZZU47HN7GkiWlNibxtNqACwu8GnUaSQVP6WilLoEJIUEtaxMZXJXb3Fo52bL1QnN4KwcGKdZLZZ0l9yRCdVVqCSBFlOT+E76EcyTGfwpjZKyYfo5zZjVbSHsDRUxfEOLTe8FEx8QCpU0JTk9wcjUspa8aeKAbCBUMnVeCkMWMScUmK0DqEuX+0T5tOoglopzKgJ7wWbUjTaGU5LsFSOVmlQMNSahRYQ4uUFHEby6PSXizku41oXRIUFF0AvGRXWQwLgdYyJvIznIuTpbzC5ZAx0htPFEIDJUklt45OtROWsoSXA7wrUcInAOWJ6Akn2aMSwRdamJJbh+I1iStRDOTCUypJEa03CJ63IQQBkmwjesoxLABWCTkDaNsVBNKxkkDpl3i3SITqBMR5aA1oOinWoOnaGyJNcjSWx1HFFIEu2Y5/+KKTFSlCigawdXcRpxHhQSjUXf8AeIzYqvSIlubcLrkrWAsWxHUTkgo0ouGa945fhc2VJBUtivvdvPpFOj4lMWr+UDNWoA6BypSN1Ekhk9ydxHS6RSleqkV90krYeroyiSUykOGud/aOCmzCCQY+gViKyUklaZN9kr5h5hQCXtsoxx8mvEyfpWxKjpwHfu0WjhjjTcd/qItDvS7EHBhmQgttF1PCJe4h6i4SgHMKst8C2crrUDYRVk8PSsbu28VqqllIVZoXnVKQLROeaXCO1UR+ITjKDAQgqeVCCcbmqLPCQmMI04orTuNHdGypj5jaQtQLbQtKDqEVKmnKQ4SWgtLgOkOVpAhOZVXYQqKjIMGokh7x2itznGjdSFEPtHsOzJDX22jIRzSBdD9IqXqXoQrU5cl/1izT0rIcJBJz1iQOIJQHYOc+cLTeMLPyq9BHnuEpvYm92F4jxOZJOgpBScB/vaOYqEFZUtmEVZ9PMmur8XSD8MplKT4akbu8boqOON9+42yI1Ogm0dzwCkRoH7MLq4Ugtdm6Rboadk4jPmzKSqgOVjIpEE9WidxOhUpaScJUCw3YgtFiWlPW8eTmFzGfE1FWjk9z5txzhihNCeZph1E9tQDDqeYBupj6r8NfDkunSNaCpZAIkpLMGYGaqzqbri7CObngJmmoSgLUjSZQJOkFIN1JA5mUrU1nYdI6mTw6bMpE6Jv81Q1zSrKlqDq8gCWA2AAjbc5NJbL16v8As2e4WTee68vn8/X8FSpr1CwkyhsxGu3R7R8r+O+Fol1MmqlS0y1GahM1CPkU5AC0jY7Ebuk9Y6+n+G6hFJOC5xMyzF8B772tEOVwFaPDE0hYE3WxyEp5kkkG51JTAnHR47f3fBSePGo7Kg6KArDpvGK4LMsQW7RcSkJDps/SNTMIDn3jBLNJccGFJEyZw5GjnTzbxAl8P1LISCz2eOsJKje8FpaMAd4MJ7N2M4akcVxP4Ym7Y94nyvhmcCCE60gh9o+mqyAcGGZctA3ii6uSVI5Kjj5HAZSCFpSytxHvEeHmYyAAP3tHRzACcRrMlJzuBE4yk3d7hbSObl/CMlaucMwaxZ+8M8Q+HpYl6R+HHWKaJoDb94HPqe1o558lq2cnsTlfD6fCBTm2YyLEtZUI8gLqWgOmcNV0KEOb6cB43paWSwLOTAlJmKspb7gWhmVTOoBNzu0aG3FckRuUhKe0OS9IIaFhRKUp1EJSLX+8bnUFJCOYDcRP3jk+QqzSuplFY0giKVMFgMcw1LWVXZo0VTqd3eGbs4yTQF3Kj5RvPpSSzWhlEtQh+RTqIci3U2A9THKLk/Cr+h1pfExGmliWxSztYEOPUQ1S1StIKmSrcJdvTtCnHpppkodLqmfIHYn0y3csPPELcEVMVThc485K1YZhqJSG7BhF8WPJDeT5NfSZtcmo8I34xxBbJ0y54AI1NMSAu+dIJHuxa0e0s/USrJtbpvEybxVU0OmlWVNynSyT0LloY4fwupp0+IpOoLLrY/Iep7N0tbyg5NM/8epJvtfLD1fVJQ8KbXd+SLQQ/QR4ZDjTGqVFXMzWjxIPzHJs0eY8U4SakqZnxzjNXHdHjhKe5tBqdBFleYMeolhbO1jBJ6CATkCDVKxtQKYSTcYxA58+42aDJIAd/eFqTnUpJTyizux9IRK9kKwdSpT8ogCZhSp1KiwhAc6C4BxuO2L+neMq9B0lWkJQSWDO+Ltli0V95pdfYPJMXIIfUnSlnBySTcAAb+fWN5UoKDmPJtQFL1EG1h2Hb1JjSZVB7WhFILQCYDLsT5NGRsK0uxDtHkKLqOfpJKS2tHOQ7GzCKNHTAHkAAa5jDJTNZSyxHS32jJkyVLSSlVtw8Xlb2JpD0ujQXdTmAJZBZIscmFJVcCAUBz17RVp5gPcQkYuKbYVubSXwkMOsHQqBpqQCwDCDUsw7gGFd3RTT3QCRXjWQsEpFy2WAJb1ZvWO04dT60awrn02SQGQ4sw6+cfP+MVfhEdVBWrukskj6mPpKWUjWggK0uCMEEWPlGqWSeLDCMf8Aa2/Paqr80+SWGEcmaWr/AFqv1OKPw0uaoTZqyZiJnOk5ZlJSXyQSxBsNtjFHjnDFJpmR83buYZ4lKVMW7sWYjVb0YW/KDyJKwwKVMrSxV0JGoEjsf2zxpx9WsuSpRp1+n9fT92b8GKGHFpj/AGA/ykAgDAs/6Q7IoVf1ECH1JCSHBJIJtgAM5/5D3habO1lAdgSH2DObefKr28o8fH7MzTWqnT+36sefVRjyRKmhEgky1qKVG6cpfLfvETZ1ehM1KGOld0no4LP6hou/FVahFNN0NqCTpb+rb6x84rK8BEopICkFWAdiACTg/L/3t7nRTXU9O4ZN2tr/ABv6s8LrIvps1w2T3r9d19O/y7HY0gZziCy1g5xAJdYmYhKwch26Hce7whNUsqZI9RHk6nF6Wt0b0042ihNmpUWIN7QKts2gMr95gCVkK3t16w/SIQtQUsgf6QoP6jpHN6e4ORZEwKLFJfL4vBgwsokAjcOXe7H29oZ4iQCdIAA3BP2MS1zXZSgQHsevVveFnKd+HljX2PPAOsj8LZ/t1hCsTzOkKb99ovSja0SZ9YEkgfM+IOjze/7CNs10jT82feMhZIOpwL9DHsBwfcFMnSKaZpbBaCTKFEtASlLrIv8AmY0RxHUkaTc4huhU5ZW28aNcqpgXNHlJSoQkJKmbP6Q/4YA5cHEYkBJYpcGNZ7EgOwgyepbsrpApmlZ0gYyYqyJbB3v0iT4Sg+nBOYufDnDFLJUsnQM+fSESlKSiuSmOuO5E+JqMr0gEAlLB7bv77xf+AuIhSF0a5mpcoOksbIUbIUe2PIiIHx1OeaNIASAzCG/geTpSpZ/9wEeSU3+4MP1mSSVPiK2+q9fLzNC6XHietctn0E0Tly18kD+/5B4NPQk6XDlJ1J7FiH9ifeOfFWB8i1J8sebGNV101OSFj2LdRsYxv2he6W4/uS3XLKgwKQepz5DpEabQL1BRWGGw/eIxPEHFyCDZy/KeigI1UtaSdaQLWU9vu5DdHi+Hr+oy/wCGOye3Df4IT6LFq95K7XzOV+NZyhJUEBi4fdg+REPg3BZtSkJkoKmZ1YSNuZRs7E2+8dimoQt0mSmarexCfVr++mCeLOUwcMnCEAJQnfAs/p6x6HszFLBiqS5dmfrsMM+RNvgmTuDzKQCXOUkgjUlSSSP9QDizE9Lv5wKk4lzafWKfHJapstSlHUqWL/7fxAHds+Yjm5PhFZTrOHHaJdbiXvNUe/5EwwcVp7djrOHKllXOzZ8/Mw3OWNITLAbLJFvrEWkSLG5BG0PKnAA81xgbmME4DOXZDSZ4AbSB1wT5k94mV88aSD8pYDSwZjYB/wC0bCaSQ4KQdyYDXyk9XIUn7h/od4PxSWr7imlNPIDDbMAmUStZWWufYQxThyBj8+1orIpzpUVBug/WKQnFqjopkNFGTzHqfaPYpTOUPsYyOlbe34G01ycrT0QQACLpNoolAsR5wqhCjdXpDZRyljzCGk1J0ikIJLcXnKJPQQeUhLuQ+w84GmjXMDEiG00LaUkuXe252houEX8w3HgfpeGzpoGlDJdirb06xS4xxJFNLEpGQP8Asw5V1aqOmVMUo6mGlGwOAkDdzmOVm0fizFTJl1KLhGw8+vliK+Hp1SW7XpFMTji8UyV4Cp51qcI+quw7d4v/AA7Uj+IQgBgXS3bQr9IFWTdICsHp2iXQ8RUmplLSLhW4tcEH6ExCMXmkl5k8vUOUtUuEdhxGhTLIVpU2q+k3T5dQXh4eEgACU4NwVEqF9wBYfSB/DiFTETPEOo+JYnJDJI9LtD1XUKlF1IR4QSHWpQSxdjY5DN6x7eP2ZgwJQcU5Lv5/ciurlPxXsxZdWRZCQk/6QE+8LnhHigqmklO7ZPYNHQ/waTeF+JzFS0MhOok9LADLxouKVJDb8kJVMJY0hAQnYC3u28JVS7hI9YNVcZUH1ITfq7fv1iZOqFEKIAB7f3eIzyRWwjKMuoCRpDHr/eOQ49w1KV62DAW9Yp8PUoovl2uc94NU1SG02URl8Ri6qUZY01ydqFeFKWEubAQvT1fhqPikHUdSTlj3igrmlm7BrNCNPwwFQ1BSzhRYBIx1znZ8R5LaQN2O00wqBKlpDqsVEFwG2JhniKpcpOpN1KKWA+VXODfTjr69WhRNIlJLpuMWP6RpXFPhnlsMvZruLe0C0t32GWwzTKnJlp0J5jdSmuL3A6QwJpYOD38+8TuG1qtWkl92uw/feCz646lAqFvv2hYzW/mMnsMLnAghoyEqyfyAiwjItGmtwrcJJkDN26RsZIGBaGZSgT6NaNpagoFOLs5P7/YgSbi9uA22CKbMkNvDFJxGVJYkjxSQkFbJSgKLanOer9oMJWlget453j/ATOmmZ4qyGAEoqaWR+KzOCQ1x07xfpZYtalldL6dwRlpfF/U6PivEFTFqGoeEmwYvqP8AU/T9ImpQdRV2YQKnSoJ5nISwvnAyGH5vBkAjJYE/SE6pqWbm0dmvUTuKzy103w/SGfh3hy5xBSQGBN/b84YqUaiyRqSYa4VTpSUCa4llRDj+qxA8md/+o0ezU5dRGvO/PhN/wQyrwb8HSfDFPMlS1omAags/LcEaUMR2yPSNuNa1qkyxLUpClvNLMAlI1AK81MIiUHESqeUCeUsNYChcpJ5QTe+2l3IuNxFal4yFXTMQsdlBvS5j6bNimpuT55M+PLBQSui1ImlViGjWtQ6T5RDncTXqIlyxf8QUxPXZvWGf87SUEKKSpmOhQU3mRYG0Z5Y5R3NEM0JKk7OW+KZB1gm1g3uS/wBog1k1SZbKJYfiSWIaHfivi5mTeX8IAObdGt9O8RBKWsEEkCzXyflFxjO8eH1s4Sy+G74fkcmXaSUlUo6FqGoC6jcE7H+0bKo0CWUlyGDq/F3IT027OYRl0pICCk6bX5glXUXva1z9GjdMhSCRsVdX9YzXe1D6WwdFLVLBClO+ExcpJ5Ok6VYbZh72zCEqSAoqVc2tDZqTMXqUNWnCdvYRN7jRSWzCVdQxAbLRJ4xVI5gAonvZiBke8XzQaiFKbDuzDy8oWqqUAA6gkEth2dx+cRUNN2zrJdOuXoBJIJZha9tnD/WGUSEkuUEvbBPqOsT6bh38pKlTeYBmSl7P3Oe8N0MnSVMVK1Y1KAD7HlAPWL6FtFCt0NyqRADiwGxf7RkSxw2Yh1KIB/qB+bvpdxGQrqOzR2ryCGYpHMhOoMSUpwf9p2PbeGKSpUQAyNDAhSQenvEuu4gEBxtYHeFuDVCi/ONJPL5l9SX87jzI6Q/KHTOjmV7pJ1coa5sT5QaXUpULGIE+rHIbKF3AO+1t42dIYnUUtfZnwRE1FAZdXM6XgSVO4N+0KzOIIQAHwHBjamqEqOTe49Y6V0GqQ2JpBYC2bQhxErWQAtSQkunTcA2PMNwfygtSAFAAlvz844rjfHqmXP0JmJCCkKDISSxJDEre/Ls0e17CyQxZ5SlzW33Rn6mMskdK8zraulms7hdgSFB0r8iboV6t+XNVtBTqJVMTpb5ioXT2X1HRV/XMLTfjWqli+iYNwtLexQR9jE6r/wAQJU0gT6HU26Z35FA+8fWQ6/EtpGD/AIuVcL7AZvgIU9OFKUPx3lp+jKPkG84p8N4/PlI0hRUSsrWpblwwAQm/KkFzbc+bpn40om/9LMB2HIQ/fmETJ3xLIWDqTNdRuwAAGwDTMQJZumyfFJfgqoZV2Z3PC+Ly6p1aRqsCDlLNpS4yk8xBaznF4ty5iVISUkEOEs7sQq7+RSxj5DQ8clyZgXL1BjggkHsQ5cR9R4dxqVUyRNkguVJ1C/KslIUnmAcXd+/nHzftTp8UV7yDu32ZsxXe6LVXNYXe242/SMp1pd2tlzHshKmL26F9+5hKdVEcpYM5Zsx8+0r53Lq2PjSUm4cmEpivD3DmFqaYpZ06WbJIaxh4cORg37x2zVPkDtO2aTuLhgH6bx7Knma7vpSCQSGGMg+kYeGIBBtpHcE+oiiJOlDOBqBtuQ2A2MwsI+O5cHTlqWxEpk+IpRCjpB0swawGCQ7GHigIU7JZn1aSbvfbDQHhdSUKm6sFlsBh3QQf/AQcVAUkuG1dOkV1OL5EaSdMk1XEuc2Ali2q4cvZx2G8ZGTuHpJIKXIOH22MZCtanbG0PsacQoFaFaFBKSgLdyNKSPxYu7hruw6sJdPREIaVKWpINlFuY7uNorKUSmU4CQXKkBmcWADgnS5JHnEoUonTliXM8NaD8nMAs7AEBIDjbS/cxfSq2EgxvgiVBSvHBSVAFLtdyz23Bzn5gd4oTz4akhYKkkHUWYRLrNcliqb/ADgQoJJJCU4IL5z9onUldPmKKlMtRsuW/wAt2B8u/eJ05NyXr/0u1ZbVLkqXygqa2nq/WH5yVSGOjSk7HPpA+H8Np5HhTCSlahqIUrUxPn0hnidYZhVoAKjYKWbDuBAku1A00K6FKIIxln6xx3x1ThFTKIDapQ9wtb/eL1AFiYorWHFuoMRfjxRP8Ov/AORB/wCBH/6jb7PaWWiK5IFbdMc7VSY6WYHTESuRHtzQ6I2qDIRaBLF4ZQcRAYLSUiSr+csyUM+sy1qD7AAdeuI+u/D/AA2XT06Uy160rUheos9yhW2zCOApuN1Mymm/zwAhh4ehHMCclOnSwwwAFsPHc8EVMTTSivTzhKiEpCWKi7kJDb7NGDqtWnf1+wVFstTuLArCR/ZxDsyZy3YKLYESuF8OdRURp2Bi1LodOolQ8/0jyHF2BRl2ASqZnYsCXP8AeN5kokjSQBBVFrA7ZOYRmrWBys/WGcIx3Zz+YxULURymyfd+wgkimI1HU6lFzd2/KJc6umDSPlIuVP8ARoc4bOUpLdrquz365zAnKTpRaFYgp/GIJdwoDpkFv+R94aqqdel0liNgAx7EvaA8SlNMTZxpHbKkJPoBeKlLQW1KI0hug+2YHu5za3C0SKlE0FK0g3DKa7ED7RkdOKjQCEaUjqrmUr02EZHr+6x92XU0uxzs6nUoKIYkhnHK4vfsYBw6gUl03U4fm5m8iQ9vSGZI5gtasenuMbZh41Kf6r4aMVuv79fyZNkRatSZgZSXIIBtfzcjHb7xTo5QTKPiEK04WQNRSbso2BxHiyJrjDFlHZv1PSNalOlCS56EdB1Hr+cLCNbfIfZkPjSDMB0y0EXAKVlw4td7Z6QekpKpMvSrSFBLgu4UOgPWGKqiY6kfOQxFucPdJb6Hbygf8cqWGXdDOGB1JL/IfzijXhKciqqGbLCSrSCrYG4frCfxvRp/ggRZUtaFn1dB9HmA+kdZIp1qImcpS2On94DV8NRNlzUKcBaSkno4a3kbwmFvHkjJ+YmiuD5XIU6YUr6RVhpVfFjfyipKpZaVFHiklJKS0sm4LEcyknPaHaiexabOVyDlCkFLHYgy1KL+kfSPgCPns+WQTYuDeCyGs5YbmHeISlpDuD4j3SrUCHY3/wCjE9BtEBizw+XKKwmWSStQSxs4JYfWPstTSaZRD8qACnT/AKGIf/xj5L/h1R+JXS7WQ8w+gt/yIj7JVjVLmgE2Qp2x8pjzurm9aih42GRTIQP6lHrtCypSjgeXSHVqDkAE9z9YEtW4ONhHnZE26bBbEKiUphfUWL9PeA0GAC6j5Q6Ja1JIFg93MHTT6vQYDD1J/KO93cbYjXmIVPDzZyA5wP30iimkZICS1r9O5hWpRpA5ySTnpBEcQIcqAUlhjl8/WJLStmgdhTjUllpABJVLWgEdeUhvUQxKlLCNK1D/AKgFfWJK0MAGcsXA+U9L5G3SHZMsLGQfJx6X+0WktS8K2GuqN5VMfCMyWr8Wkgjs7xkO0EhAkrQtaZadQUD9LmMjVjhqgnH+Aujk0TUTg5Ch+FSVWYjaxFsEZ2N4YlyETFslIs2oEENi9iDuI9o5b6dY1iygLfMHAudr3a9hBZFQozS6UsltWgMNQuO+liW65s8Iork545VQrxCeiRMKASw2Ackli/cxgr+VglepVw5238i3SAzyVKJUGJKmcPZ7uNoWppawty4SBZw+rFjAu+AKO1MrIQUgKcKbrbEBCSJqThM0scWXbSXPXHtBUuVrCRgAt5hvPKTG6qQzJJlA6SxOr+lQuk+YLH0hZUmUcdD+pUlyGSRq5vpaNtAa+Wze8TuFcUTNkg5WCQtJsdSSQpw9g4dn3jF8VAOlVh83Le3pEnafzJN0zhPj/hRkTk1CH0zjcdFjPuz+8RK4GayrJfJOAQN/aO1+PwJsqWQRocquWJOBYHoTmPnHF6oJSJaARso4CvIR7+CT90n8gpbHtdV60KAQAxB1IdnIL+WPVu0EHCpYpfEVeYWI0kmxZg1gPV+0afDlWlAWFA/MkgglLM9rbF/KOr/yFCkpmKK1hwQhRKU6tSuZrbKA9HMTyT0uvTO3bod/wmo5afGm6VAgBF935i3sI79dWFy1IQggKQQ/+4dfWI3BZMtKAUBIQ7skZIsTa3WK38ckFsN/V6R5WfMnNvge+xoivUpGvSwsw6uN3gwU1yAkHqQPvClPMT4ikhYIJ1BJSbO5PYuQT2ePFz1Km6DfckEDPV+m/mIztpef49fQ5saE8FRSCHe7v+kaTVhJYG5zn6WjVVIEqHNvgb9n8hGGsSkhJAF7vc9rQFNN1QkkgcykUTyqYjByIWl00xuYJW1mybZxnP0ilVSyqwdIILHftYxvIQEAhSU9yWNvP3icpRu0FxJFTISlKCxbxEkBRe6uUP2v9oKg6Um93O7d2cnPZ4zj0hPglSWZKkTSbn5ZiVfYHEbJlKUqYUtdQckm40iwHW3ZvpGhXVr16sGnY8m1aiWAGkdn6dC0ZHvE5fiBMpKkJQkOsgElR2f9NoyK+6g95ZGvl5A0o0mDYuNWdOUj03fMTf45SJyUOWPMCGOoAMUqfcOC/Q9oozpWgnLag5Nxu5tttA6yjDPqDylCalg9r60gPgpP/KCnSpFFPekHqqgTkKAz/tuCIWRJCHOSckh/O36tDtDPTMSJiRyqD5uexgmpOQmwzZojdchU65JsqYEzQUobUkpc7sX8vxH2igolQZ2IzEziX/8AWTYsVEbN8inH29oqypRdxhr3A9I5t19QTdkago/CqVBwywZpewLMlf1KT6wSrpUpHLclJBu2+17xtxpL1EhRV+GclXl4eoN2dDwWVLC0yyuw0hsA4GY6S4a9dhZJbHNceowvSTqGlDv4YL8xYOSHIbDbxxXEglxlxYOiw7Fi8fUOLSy4DMWjl+JSElZBALR9f0vQxl02OTe7SZnWVptHFT6Xw0pD/ONTs2Sf0g/w5xCaC3ify02KCcDcpGWHtBONKAVoUHSwI7eXtGnCuDrM2UlB1JmrCQQLh8g9Gz6Rk6rEoNxfBfG7Vn2DgtQnwZelIAYs3QqJBPcgv6wzPCSoJ3G/mOvX7RlJQBKEy0WCAEhugDD3bPnBfDAUCkGxAYm4zcv/AHj53I1qcl3Go8XLOpJQhJt2BLEBn3yc94HJqEkBWkJUSx9SE3JzgexhWtqVghWhWlJUbObMbHtYX7wfh00qQpw+nldnucmxYAvCwim9gJNjFatks7XzkgN97RJlSJhLgMAbOM4/WKUqUVkssgMB8vcbHfaGZjubg/TybLR0k1uLpoAkpQpLpJUbqJL36B/tAptOVq1uyS40k9Bb3hpMlIGoj5s/2jTWkc3fHQYx6xCSjaYBaqlKMmYkXCkKc4wktjMaUS78oA1BJfsU5Z4NLWC7coOQfqfaJVFM+VSk/gSgX/pJGB5RSPwtpevSKJ3ZVlzk89llQIdeEnybzEZGcOrAoKTpAuW1K79b9MR7HOF8NoSrPCW06rEn9u2MfTaPadLHSDqvyXGDkFy+T7Qkf5gHUb42z0bu8HTYBD/MWtlnOTvv8uzXhknKVAUrYanlmWCADckm97m5Vs30j0SVG90pBwPX+3tE2WVCxUVB3AGkAhzylIsTYXIf8qfjDQCA5cBQ9TlsiH0xVthlUmazlACWySQVs+WdKvvDS5oASfTofZoQmc5ls6UpUFFrDcfn9IytQokAZcMQAbvi+HDwrpxVDN+GhbjujxqfUSD4ignSBzfy1BQU34Wf6Q3TBBJJyGb0s3mx6QnX0pVPkpCg6BMUpVyMMBh/xHyiimQAC40py27MxPbr6w1pqMfXcKJPHnCrbj9RHMrl6V8wd46nik0EABLiwfe8c9xWnLBYBIPuPOPtPZuZS6bHFvtX2v8A6Mc41NnM/E9JpWDpfkYAG7uS7Z3jpP8ACXhmoTZ0zVoHKj/c3MewAt/9jHI/EpUCk3BFj2zYx9W4NMTJo0Sk2mNpAZiSx1LOLAlydsR43tXI7cY7t+masfyKMhmKkEsXLnAD8oHZgPcwOcnUfmZ/xDNtheD0FKEIARMMxkhLnCiABfuY9moUlIRYKvufPI83j59xbVodvyE+IpWEEpLskkvkMXYFLX3u8Z/FjSwu5YqJsfJLs+L/AGhisplaQPmtcbA/idWdJD+94mypaiqWoJOkByNYZN7ulVzZTQ8PB8gQa5HqKePELsTkWOCMN1zfDCPVC6sgqwGc75Z73+oiT4R1uzm7G4A3cehJAijKlKfkUQvcBr9b9WLekDLPs1sGbTZi1kgcz7Wv97Dp6wpVqdOnWXScF37D3BipL4cSknB2fdsfaFaeULksouemSz4zjzhLomkK0oXYgjoQL7+xdoDS0qFoUCSChavYLx9frFQjU5wXGT+8QnMoPmUMlWRYObu2+31zHXyjlKtheVS6dTKIAZi4Op/NmwciMjZVSkTAl3LM4sdzpfc49PeMjqT3DFbG+sBJYBOgEsLMGs1s9X994DKStxhBIFi+pQBsW6M97C4i3MplhKlpHKxOoTFFYINgoaXGcg+8c8utZSgla3e4UX1EjHNk9w3vHpPHBOuWdpVlWXMSHQHKj+Igh7B2fADtC0tQ1c3I6nAIc3A0qLEsLYhMTSqagvyhtQIVg2Omw32b1jyRWapqyBe3KxFgEh3Hodt4ScIpaqOpUUpNaHYsCSDg3Bc72yPoIN4zh2Yi93Dt+/pEzRrmEamAbAdnBuHHn9YqFIKSEu6RZiH2cYjO4NvYVXYpLkrVN1qsgOBc3OVFgxswENlQUGcseUjrvzAjH94TppqjKBUnQSlmtqTctd21G1msYMqc2pRZxa7X6EH1idVt5BZtWSFB1Apv/SL3/K+YnTCvUApRSXBy7k9um0OSpyiC/S/YYx0tAeJpOhkgkp5nOfMtGrpepnDaLrn9L2O92pO2chxHhIVUNPS3i3SRcEhgyv6fw3fcYjvaaSkEFRBW2kKVdgHGkA2ZmchnMTabh+S9vnIXdiQHSzW8jDYWoKZSQUAO4cb2Y9vrB6rJr4ZV7JJDvh6S6SQ1tOp0nuPd7x7LqHAJIUoHZ39+u8DnSiJbAvbtvj7xPliYFMUubXNvdvIRk8UXsgJeZa/i9h3d87ML+X3hOYhKrODvfq7u48oBPkgEu43taw/OCMFOyu2OkI3LuBKtj2fLSR3LHG5DDH+6CSCBgMr6OT3D7CFUu92b1fDiDinZKv8AaSHNs7nyjlFSWnuJK72HVVO33y56doUMxI1FN8A2cODdierb3MQp82YFMokDLWuPuHDw5SVjpZQAI9N/PLk+cKoaeQKW+4/OUwFgS7dcgkdelvKFKjiHhKD3LMLAZb7d9xDAVrHKWfdh0tv6xMRwQTkuqYvWCchXQs3vtsYooXQk+SlNRqIL3bNrOScA7k5jIGaUAB2Ck2SCXtYBwM2FvJ9zHkSm99n6+4ysck1Cn1JOkA3wQcHB2hat4bImuT/JWMqTdKgckgHlNstsMx4SG398RuhIJ5wC9227N3jZi6nS6XA9ii+EqSFLEyVPXpvdKNJ0gKUAo3cXvubNeNeH00xAUCjS5cLBKmBdgSVfK5Zh5w7NkpWkhvMwalOkMTbvjz+sVl1MZqmv3C3aoUStladLmwZIY2cg3wHPzH67F8VQUGF+gte9u8GSjfzuO+Y2mKHKXPZ4hPI3tFVQNkzWdJdIIGk31b3Oz7QOTPYaVBydrN9BBlVLeWN/rCq0BwXLbncdIRytOS5O27BSh1ABrF1Eb4t5W+sFMoDA+p9zBpdMMgjqf7/veNp62GCb4tCOV7fqcmASy3KicMQ4GbbdhCPEaoMANgO+cH0EVdIKWAYC/Tzhf+AQoksRj1b/ALgU3yckzalqCpIJt2zjqYNMSPmbuPteAzacFgkl/wA948USOW7jPeDqa2HUqNhK1uo74/S0I1DptYOf7BodXPdrNtGtQoMHuTeGk0wt6gFFNKn0+rwVIO6nL5sPMW2gASm4luCTf2zG1RKUQRcHLhmHWxzCY5Uxdk6ZO4itKjpRynqlNjhgos+1ttoyhlbTRY2CiSz3ax7WfdoGmWpU7QNRCNJKjfUGB2SD9TiKMpTu/wArgAs8VeWKe5N82HpgHJ7bYt/3G6nIcB9/Poz+0LCexIB5csLRkjiAUk82lQ23zE9pSWwrZrU0zFzzFRJybdsxkZMqLlr+cZCyk0/C6QUzSnQ5So5B/LeNq1baWtGRkWcVoBLkPT4He8e1CbgbRkZCz+H7HLgNJH1hCarnSO7RkZE1wMgxL26FoYlSwEuN3j2MiuLfcMeQqQwaNJ4x6xkZE2tx38QaVMJJHaF1zCGGzGMjI6YFyFlrNoV4hOKSWMZGQsuwHyEZ0g941nh0tGRkXYAaUBKtIFnhtSyWGxP5RkZE4dzhAliEjDeu28HSHS3QfrGRkLh3e/rcR8EviiuQNbMJSkAy0rbmKsxkZFFyIw1QsgHsYyMjIaUVfA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data:image/jpeg;base64,/9j/4AAQSkZJRgABAQAAAQABAAD/2wCEAAkGBxQTEhUUExQWFhUXGBwXFxgXGBcYGxocHBcYHBgYGBoYHCggHxolHBQYIjEjJSkrLi4uFx80ODMsNygtLisBCgoKDg0OGxAQGzUmICYvLCwsNCwsLCwsLCwsLCwsLCwtLCwsLCwsLCwsLCwsLywsNCwsLCwsLCwsLCwsLCwsLP/AABEIARQAtwMBIgACEQEDEQH/xAAbAAADAAMBAQAAAAAAAAAAAAADBAUAAgYBB//EAD4QAAECBQIEBAQEBAYBBQEAAAECEQADBCExEkEFIlFhE3GBkQYyobFCwdHwFCNS4QcVYnKi8ZI0Q3OCwjP/xAAaAQADAQEBAQAAAAAAAAAAAAABAgMEAAUG/8QAMBEAAgIBAwIDBwQCAwAAAAAAAAECEQMSITEEQSJR8AUTMmFxkbGBocHhI0IU0fH/2gAMAwEAAhEDEQA/APndeGkyvKBUtcwaOhqKF6LUSxA9z0jmjQLSnUUkDvaMsHGS38yaplRFUN4oSJ4UGEQ+H5vFOTVJScQJw8jmijKoUmD/AMLpFolTa9zaG6euuxiLhNbi0wdVNJs8aA8pfMPLqZY2vEuqngqtDQTe1UctycqoU/Z4dTM1DEFRICrAQeVQtBlOJzaFJq2DRHqUqJjoZssDMTZ09O0NCQUyZ/DK6QEpIN4pKnGE5pcxoTY6BJMGvGsqSSbCKkumsxECUkjmydMVaNpU1oPW0hF4FIpFHAg6lyGxiSoHMMKpxlMaopyBcXj1E7TaEb7oViVRNMapvDdRKCrvAVUigHgpoKoYlKS149iZpJMZCvGvMFHWJnzlpShEsGzucCIPGjMSvStersMD0jq+JGa3JygjIib/AJIpSXCXKt9/OM2LJGO7oFpM5yS8OIkKN9JhuXRiTNCVEKO7bdouCsQkO0VyZq+FHORzqKBZN7Q6KcJ84P8A5gFK7QenKCq8LLJJco5smqkEqtBVcMJIMWJktIDiFpa1EwZZU47HN7GkiWlNibxtNqACwu8GnUaSQVP6WilLoEJIUEtaxMZXJXb3Fo52bL1QnN4KwcGKdZLZZ0l9yRCdVVqCSBFlOT+E76EcyTGfwpjZKyYfo5zZjVbSHsDRUxfEOLTe8FEx8QCpU0JTk9wcjUspa8aeKAbCBUMnVeCkMWMScUmK0DqEuX+0T5tOoglopzKgJ7wWbUjTaGU5LsFSOVmlQMNSahRYQ4uUFHEby6PSXizku41oXRIUFF0AvGRXWQwLgdYyJvIznIuTpbzC5ZAx0htPFEIDJUklt45OtROWsoSXA7wrUcInAOWJ6Akn2aMSwRdamJJbh+I1iStRDOTCUypJEa03CJ63IQQBkmwjesoxLABWCTkDaNsVBNKxkkDpl3i3SITqBMR5aA1oOinWoOnaGyJNcjSWx1HFFIEu2Y5/+KKTFSlCigawdXcRpxHhQSjUXf8AeIzYqvSIlubcLrkrWAsWxHUTkgo0ouGa945fhc2VJBUtivvdvPpFOj4lMWr+UDNWoA6BypSN1Ekhk9ydxHS6RSleqkV90krYeroyiSUykOGud/aOCmzCCQY+gViKyUklaZN9kr5h5hQCXtsoxx8mvEyfpWxKjpwHfu0WjhjjTcd/qItDvS7EHBhmQgttF1PCJe4h6i4SgHMKst8C2crrUDYRVk8PSsbu28VqqllIVZoXnVKQLROeaXCO1UR+ITjKDAQgqeVCCcbmqLPCQmMI04orTuNHdGypj5jaQtQLbQtKDqEVKmnKQ4SWgtLgOkOVpAhOZVXYQqKjIMGokh7x2itznGjdSFEPtHsOzJDX22jIRzSBdD9IqXqXoQrU5cl/1izT0rIcJBJz1iQOIJQHYOc+cLTeMLPyq9BHnuEpvYm92F4jxOZJOgpBScB/vaOYqEFZUtmEVZ9PMmur8XSD8MplKT4akbu8boqOON9+42yI1Ogm0dzwCkRoH7MLq4Ugtdm6Rboadk4jPmzKSqgOVjIpEE9WidxOhUpaScJUCw3YgtFiWlPW8eTmFzGfE1FWjk9z5txzhihNCeZph1E9tQDDqeYBupj6r8NfDkunSNaCpZAIkpLMGYGaqzqbri7CObngJmmoSgLUjSZQJOkFIN1JA5mUrU1nYdI6mTw6bMpE6Jv81Q1zSrKlqDq8gCWA2AAjbc5NJbL16v8As2e4WTee68vn8/X8FSpr1CwkyhsxGu3R7R8r+O+Fol1MmqlS0y1GahM1CPkU5AC0jY7Ebuk9Y6+n+G6hFJOC5xMyzF8B772tEOVwFaPDE0hYE3WxyEp5kkkG51JTAnHR47f3fBSePGo7Kg6KArDpvGK4LMsQW7RcSkJDps/SNTMIDn3jBLNJccGFJEyZw5GjnTzbxAl8P1LISCz2eOsJKje8FpaMAd4MJ7N2M4akcVxP4Ym7Y94nyvhmcCCE60gh9o+mqyAcGGZctA3ii6uSVI5Kjj5HAZSCFpSytxHvEeHmYyAAP3tHRzACcRrMlJzuBE4yk3d7hbSObl/CMlaucMwaxZ+8M8Q+HpYl6R+HHWKaJoDb94HPqe1o558lq2cnsTlfD6fCBTm2YyLEtZUI8gLqWgOmcNV0KEOb6cB43paWSwLOTAlJmKspb7gWhmVTOoBNzu0aG3FckRuUhKe0OS9IIaFhRKUp1EJSLX+8bnUFJCOYDcRP3jk+QqzSuplFY0giKVMFgMcw1LWVXZo0VTqd3eGbs4yTQF3Kj5RvPpSSzWhlEtQh+RTqIci3U2A9THKLk/Cr+h1pfExGmliWxSztYEOPUQ1S1StIKmSrcJdvTtCnHpppkodLqmfIHYn0y3csPPELcEVMVThc485K1YZhqJSG7BhF8WPJDeT5NfSZtcmo8I34xxBbJ0y54AI1NMSAu+dIJHuxa0e0s/USrJtbpvEybxVU0OmlWVNynSyT0LloY4fwupp0+IpOoLLrY/Iep7N0tbyg5NM/8epJvtfLD1fVJQ8KbXd+SLQQ/QR4ZDjTGqVFXMzWjxIPzHJs0eY8U4SakqZnxzjNXHdHjhKe5tBqdBFleYMeolhbO1jBJ6CATkCDVKxtQKYSTcYxA58+42aDJIAd/eFqTnUpJTyizux9IRK9kKwdSpT8ogCZhSp1KiwhAc6C4BxuO2L+neMq9B0lWkJQSWDO+Ltli0V95pdfYPJMXIIfUnSlnBySTcAAb+fWN5UoKDmPJtQFL1EG1h2Hb1JjSZVB7WhFILQCYDLsT5NGRsK0uxDtHkKLqOfpJKS2tHOQ7GzCKNHTAHkAAa5jDJTNZSyxHS32jJkyVLSSlVtw8Xlb2JpD0ujQXdTmAJZBZIscmFJVcCAUBz17RVp5gPcQkYuKbYVubSXwkMOsHQqBpqQCwDCDUsw7gGFd3RTT3QCRXjWQsEpFy2WAJb1ZvWO04dT60awrn02SQGQ4sw6+cfP+MVfhEdVBWrukskj6mPpKWUjWggK0uCMEEWPlGqWSeLDCMf8Aa2/Paqr80+SWGEcmaWr/AFqv1OKPw0uaoTZqyZiJnOk5ZlJSXyQSxBsNtjFHjnDFJpmR83buYZ4lKVMW7sWYjVb0YW/KDyJKwwKVMrSxV0JGoEjsf2zxpx9WsuSpRp1+n9fT92b8GKGHFpj/AGA/ykAgDAs/6Q7IoVf1ECH1JCSHBJIJtgAM5/5D3habO1lAdgSH2DObefKr28o8fH7MzTWqnT+36sefVRjyRKmhEgky1qKVG6cpfLfvETZ1ehM1KGOld0no4LP6hou/FVahFNN0NqCTpb+rb6x84rK8BEopICkFWAdiACTg/L/3t7nRTXU9O4ZN2tr/ABv6s8LrIvps1w2T3r9d19O/y7HY0gZziCy1g5xAJdYmYhKwch26Hce7whNUsqZI9RHk6nF6Wt0b0042ihNmpUWIN7QKts2gMr95gCVkK3t16w/SIQtQUsgf6QoP6jpHN6e4ORZEwKLFJfL4vBgwsokAjcOXe7H29oZ4iQCdIAA3BP2MS1zXZSgQHsevVveFnKd+HljX2PPAOsj8LZ/t1hCsTzOkKb99ovSja0SZ9YEkgfM+IOjze/7CNs10jT82feMhZIOpwL9DHsBwfcFMnSKaZpbBaCTKFEtASlLrIv8AmY0RxHUkaTc4huhU5ZW28aNcqpgXNHlJSoQkJKmbP6Q/4YA5cHEYkBJYpcGNZ7EgOwgyepbsrpApmlZ0gYyYqyJbB3v0iT4Sg+nBOYufDnDFLJUsnQM+fSESlKSiuSmOuO5E+JqMr0gEAlLB7bv77xf+AuIhSF0a5mpcoOksbIUbIUe2PIiIHx1OeaNIASAzCG/geTpSpZ/9wEeSU3+4MP1mSSVPiK2+q9fLzNC6XHietctn0E0Tly18kD+/5B4NPQk6XDlJ1J7FiH9ifeOfFWB8i1J8sebGNV101OSFj2LdRsYxv2he6W4/uS3XLKgwKQepz5DpEabQL1BRWGGw/eIxPEHFyCDZy/KeigI1UtaSdaQLWU9vu5DdHi+Hr+oy/wCGOye3Df4IT6LFq95K7XzOV+NZyhJUEBi4fdg+REPg3BZtSkJkoKmZ1YSNuZRs7E2+8dimoQt0mSmarexCfVr++mCeLOUwcMnCEAJQnfAs/p6x6HszFLBiqS5dmfrsMM+RNvgmTuDzKQCXOUkgjUlSSSP9QDizE9Lv5wKk4lzafWKfHJapstSlHUqWL/7fxAHds+Yjm5PhFZTrOHHaJdbiXvNUe/5EwwcVp7djrOHKllXOzZ8/Mw3OWNITLAbLJFvrEWkSLG5BG0PKnAA81xgbmME4DOXZDSZ4AbSB1wT5k94mV88aSD8pYDSwZjYB/wC0bCaSQ4KQdyYDXyk9XIUn7h/od4PxSWr7imlNPIDDbMAmUStZWWufYQxThyBj8+1orIpzpUVBug/WKQnFqjopkNFGTzHqfaPYpTOUPsYyOlbe34G01ycrT0QQACLpNoolAsR5wqhCjdXpDZRyljzCGk1J0ikIJLcXnKJPQQeUhLuQ+w84GmjXMDEiG00LaUkuXe252houEX8w3HgfpeGzpoGlDJdirb06xS4xxJFNLEpGQP8Asw5V1aqOmVMUo6mGlGwOAkDdzmOVm0fizFTJl1KLhGw8+vliK+Hp1SW7XpFMTji8UyV4Cp51qcI+quw7d4v/AA7Uj+IQgBgXS3bQr9IFWTdICsHp2iXQ8RUmplLSLhW4tcEH6ExCMXmkl5k8vUOUtUuEdhxGhTLIVpU2q+k3T5dQXh4eEgACU4NwVEqF9wBYfSB/DiFTETPEOo+JYnJDJI9LtD1XUKlF1IR4QSHWpQSxdjY5DN6x7eP2ZgwJQcU5Lv5/ciurlPxXsxZdWRZCQk/6QE+8LnhHigqmklO7ZPYNHQ/waTeF+JzFS0MhOok9LADLxouKVJDb8kJVMJY0hAQnYC3u28JVS7hI9YNVcZUH1ITfq7fv1iZOqFEKIAB7f3eIzyRWwjKMuoCRpDHr/eOQ49w1KV62DAW9Yp8PUoovl2uc94NU1SG02URl8Ri6qUZY01ydqFeFKWEubAQvT1fhqPikHUdSTlj3igrmlm7BrNCNPwwFQ1BSzhRYBIx1znZ8R5LaQN2O00wqBKlpDqsVEFwG2JhniKpcpOpN1KKWA+VXODfTjr69WhRNIlJLpuMWP6RpXFPhnlsMvZruLe0C0t32GWwzTKnJlp0J5jdSmuL3A6QwJpYOD38+8TuG1qtWkl92uw/feCz646lAqFvv2hYzW/mMnsMLnAghoyEqyfyAiwjItGmtwrcJJkDN26RsZIGBaGZSgT6NaNpagoFOLs5P7/YgSbi9uA22CKbMkNvDFJxGVJYkjxSQkFbJSgKLanOer9oMJWlget453j/ATOmmZ4qyGAEoqaWR+KzOCQ1x07xfpZYtalldL6dwRlpfF/U6PivEFTFqGoeEmwYvqP8AU/T9ImpQdRV2YQKnSoJ5nISwvnAyGH5vBkAjJYE/SE6pqWbm0dmvUTuKzy103w/SGfh3hy5xBSQGBN/b84YqUaiyRqSYa4VTpSUCa4llRDj+qxA8md/+o0ezU5dRGvO/PhN/wQyrwb8HSfDFPMlS1omAags/LcEaUMR2yPSNuNa1qkyxLUpClvNLMAlI1AK81MIiUHESqeUCeUsNYChcpJ5QTe+2l3IuNxFal4yFXTMQsdlBvS5j6bNimpuT55M+PLBQSui1ImlViGjWtQ6T5RDncTXqIlyxf8QUxPXZvWGf87SUEKKSpmOhQU3mRYG0Z5Y5R3NEM0JKk7OW+KZB1gm1g3uS/wBog1k1SZbKJYfiSWIaHfivi5mTeX8IAObdGt9O8RBKWsEEkCzXyflFxjO8eH1s4Sy+G74fkcmXaSUlUo6FqGoC6jcE7H+0bKo0CWUlyGDq/F3IT027OYRl0pICCk6bX5glXUXva1z9GjdMhSCRsVdX9YzXe1D6WwdFLVLBClO+ExcpJ5Ok6VYbZh72zCEqSAoqVc2tDZqTMXqUNWnCdvYRN7jRSWzCVdQxAbLRJ4xVI5gAonvZiBke8XzQaiFKbDuzDy8oWqqUAA6gkEth2dx+cRUNN2zrJdOuXoBJIJZha9tnD/WGUSEkuUEvbBPqOsT6bh38pKlTeYBmSl7P3Oe8N0MnSVMVK1Y1KAD7HlAPWL6FtFCt0NyqRADiwGxf7RkSxw2Yh1KIB/qB+bvpdxGQrqOzR2ryCGYpHMhOoMSUpwf9p2PbeGKSpUQAyNDAhSQenvEuu4gEBxtYHeFuDVCi/ONJPL5l9SX87jzI6Q/KHTOjmV7pJ1coa5sT5QaXUpULGIE+rHIbKF3AO+1t42dIYnUUtfZnwRE1FAZdXM6XgSVO4N+0KzOIIQAHwHBjamqEqOTe49Y6V0GqQ2JpBYC2bQhxErWQAtSQkunTcA2PMNwfygtSAFAAlvz844rjfHqmXP0JmJCCkKDISSxJDEre/Ls0e17CyQxZ5SlzW33Rn6mMskdK8zraulms7hdgSFB0r8iboV6t+XNVtBTqJVMTpb5ioXT2X1HRV/XMLTfjWqli+iYNwtLexQR9jE6r/wAQJU0gT6HU26Z35FA+8fWQ6/EtpGD/AIuVcL7AZvgIU9OFKUPx3lp+jKPkG84p8N4/PlI0hRUSsrWpblwwAQm/KkFzbc+bpn40om/9LMB2HIQ/fmETJ3xLIWDqTNdRuwAAGwDTMQJZumyfFJfgqoZV2Z3PC+Ly6p1aRqsCDlLNpS4yk8xBaznF4ty5iVISUkEOEs7sQq7+RSxj5DQ8clyZgXL1BjggkHsQ5cR9R4dxqVUyRNkguVJ1C/KslIUnmAcXd+/nHzftTp8UV7yDu32ZsxXe6LVXNYXe242/SMp1pd2tlzHshKmL26F9+5hKdVEcpYM5Zsx8+0r53Lq2PjSUm4cmEpivD3DmFqaYpZ06WbJIaxh4cORg37x2zVPkDtO2aTuLhgH6bx7Knma7vpSCQSGGMg+kYeGIBBtpHcE+oiiJOlDOBqBtuQ2A2MwsI+O5cHTlqWxEpk+IpRCjpB0swawGCQ7GHigIU7JZn1aSbvfbDQHhdSUKm6sFlsBh3QQf/AQcVAUkuG1dOkV1OL5EaSdMk1XEuc2Ali2q4cvZx2G8ZGTuHpJIKXIOH22MZCtanbG0PsacQoFaFaFBKSgLdyNKSPxYu7hruw6sJdPREIaVKWpINlFuY7uNorKUSmU4CQXKkBmcWADgnS5JHnEoUonTliXM8NaD8nMAs7AEBIDjbS/cxfSq2EgxvgiVBSvHBSVAFLtdyz23Bzn5gd4oTz4akhYKkkHUWYRLrNcliqb/ADgQoJJJCU4IL5z9onUldPmKKlMtRsuW/wAt2B8u/eJ05NyXr/0u1ZbVLkqXygqa2nq/WH5yVSGOjSk7HPpA+H8Np5HhTCSlahqIUrUxPn0hnidYZhVoAKjYKWbDuBAku1A00K6FKIIxln6xx3x1ThFTKIDapQ9wtb/eL1AFiYorWHFuoMRfjxRP8Ov/AORB/wCBH/6jb7PaWWiK5IFbdMc7VSY6WYHTESuRHtzQ6I2qDIRaBLF4ZQcRAYLSUiSr+csyUM+sy1qD7AAdeuI+u/D/AA2XT06Uy160rUheos9yhW2zCOApuN1Mymm/zwAhh4ehHMCclOnSwwwAFsPHc8EVMTTSivTzhKiEpCWKi7kJDb7NGDqtWnf1+wVFstTuLArCR/ZxDsyZy3YKLYESuF8OdRURp2Bi1LodOolQ8/0jyHF2BRl2ASqZnYsCXP8AeN5kokjSQBBVFrA7ZOYRmrWBys/WGcIx3Zz+YxULURymyfd+wgkimI1HU6lFzd2/KJc6umDSPlIuVP8ARoc4bOUpLdrquz365zAnKTpRaFYgp/GIJdwoDpkFv+R94aqqdel0liNgAx7EvaA8SlNMTZxpHbKkJPoBeKlLQW1KI0hug+2YHu5za3C0SKlE0FK0g3DKa7ED7RkdOKjQCEaUjqrmUr02EZHr+6x92XU0uxzs6nUoKIYkhnHK4vfsYBw6gUl03U4fm5m8iQ9vSGZI5gtasenuMbZh41Kf6r4aMVuv79fyZNkRatSZgZSXIIBtfzcjHb7xTo5QTKPiEK04WQNRSbso2BxHiyJrjDFlHZv1PSNalOlCS56EdB1Hr+cLCNbfIfZkPjSDMB0y0EXAKVlw4td7Z6QekpKpMvSrSFBLgu4UOgPWGKqiY6kfOQxFucPdJb6Hbygf8cqWGXdDOGB1JL/IfzijXhKciqqGbLCSrSCrYG4frCfxvRp/ggRZUtaFn1dB9HmA+kdZIp1qImcpS2On94DV8NRNlzUKcBaSkno4a3kbwmFvHkjJ+YmiuD5XIU6YUr6RVhpVfFjfyipKpZaVFHiklJKS0sm4LEcyknPaHaiexabOVyDlCkFLHYgy1KL+kfSPgCPns+WQTYuDeCyGs5YbmHeISlpDuD4j3SrUCHY3/wCjE9BtEBizw+XKKwmWSStQSxs4JYfWPstTSaZRD8qACnT/AKGIf/xj5L/h1R+JXS7WQ8w+gt/yIj7JVjVLmgE2Qp2x8pjzurm9aih42GRTIQP6lHrtCypSjgeXSHVqDkAE9z9YEtW4ONhHnZE26bBbEKiUphfUWL9PeA0GAC6j5Q6Ja1JIFg93MHTT6vQYDD1J/KO93cbYjXmIVPDzZyA5wP30iimkZICS1r9O5hWpRpA5ySTnpBEcQIcqAUlhjl8/WJLStmgdhTjUllpABJVLWgEdeUhvUQxKlLCNK1D/AKgFfWJK0MAGcsXA+U9L5G3SHZMsLGQfJx6X+0WktS8K2GuqN5VMfCMyWr8Wkgjs7xkO0EhAkrQtaZadQUD9LmMjVjhqgnH+Aujk0TUTg5Ch+FSVWYjaxFsEZ2N4YlyETFslIs2oEENi9iDuI9o5b6dY1iygLfMHAudr3a9hBZFQozS6UsltWgMNQuO+liW65s8Iork545VQrxCeiRMKASw2Ackli/cxgr+VglepVw5238i3SAzyVKJUGJKmcPZ7uNoWppawty4SBZw+rFjAu+AKO1MrIQUgKcKbrbEBCSJqThM0scWXbSXPXHtBUuVrCRgAt5hvPKTG6qQzJJlA6SxOr+lQuk+YLH0hZUmUcdD+pUlyGSRq5vpaNtAa+Wze8TuFcUTNkg5WCQtJsdSSQpw9g4dn3jF8VAOlVh83Le3pEnafzJN0zhPj/hRkTk1CH0zjcdFjPuz+8RK4GayrJfJOAQN/aO1+PwJsqWQRocquWJOBYHoTmPnHF6oJSJaARso4CvIR7+CT90n8gpbHtdV60KAQAxB1IdnIL+WPVu0EHCpYpfEVeYWI0kmxZg1gPV+0afDlWlAWFA/MkgglLM9rbF/KOr/yFCkpmKK1hwQhRKU6tSuZrbKA9HMTyT0uvTO3bod/wmo5afGm6VAgBF935i3sI79dWFy1IQggKQQ/+4dfWI3BZMtKAUBIQ7skZIsTa3WK38ckFsN/V6R5WfMnNvge+xoivUpGvSwsw6uN3gwU1yAkHqQPvClPMT4ikhYIJ1BJSbO5PYuQT2ePFz1Km6DfckEDPV+m/mIztpef49fQ5saE8FRSCHe7v+kaTVhJYG5zn6WjVVIEqHNvgb9n8hGGsSkhJAF7vc9rQFNN1QkkgcykUTyqYjByIWl00xuYJW1mybZxnP0ilVSyqwdIILHftYxvIQEAhSU9yWNvP3icpRu0FxJFTISlKCxbxEkBRe6uUP2v9oKg6Um93O7d2cnPZ4zj0hPglSWZKkTSbn5ZiVfYHEbJlKUqYUtdQckm40iwHW3ZvpGhXVr16sGnY8m1aiWAGkdn6dC0ZHvE5fiBMpKkJQkOsgElR2f9NoyK+6g95ZGvl5A0o0mDYuNWdOUj03fMTf45SJyUOWPMCGOoAMUqfcOC/Q9oozpWgnLag5Nxu5tttA6yjDPqDylCalg9r60gPgpP/KCnSpFFPekHqqgTkKAz/tuCIWRJCHOSckh/O36tDtDPTMSJiRyqD5uexgmpOQmwzZojdchU65JsqYEzQUobUkpc7sX8vxH2igolQZ2IzEziX/8AWTYsVEbN8inH29oqypRdxhr3A9I5t19QTdkago/CqVBwywZpewLMlf1KT6wSrpUpHLclJBu2+17xtxpL1EhRV+GclXl4eoN2dDwWVLC0yyuw0hsA4GY6S4a9dhZJbHNceowvSTqGlDv4YL8xYOSHIbDbxxXEglxlxYOiw7Fi8fUOLSy4DMWjl+JSElZBALR9f0vQxl02OTe7SZnWVptHFT6Xw0pD/ONTs2Sf0g/w5xCaC3ify02KCcDcpGWHtBONKAVoUHSwI7eXtGnCuDrM2UlB1JmrCQQLh8g9Gz6Rk6rEoNxfBfG7Vn2DgtQnwZelIAYs3QqJBPcgv6wzPCSoJ3G/mOvX7RlJQBKEy0WCAEhugDD3bPnBfDAUCkGxAYm4zcv/AHj53I1qcl3Go8XLOpJQhJt2BLEBn3yc94HJqEkBWkJUSx9SE3JzgexhWtqVghWhWlJUbObMbHtYX7wfh00qQpw+nldnucmxYAvCwim9gJNjFatks7XzkgN97RJlSJhLgMAbOM4/WKUqUVkssgMB8vcbHfaGZjubg/TybLR0k1uLpoAkpQpLpJUbqJL36B/tAptOVq1uyS40k9Bb3hpMlIGoj5s/2jTWkc3fHQYx6xCSjaYBaqlKMmYkXCkKc4wktjMaUS78oA1BJfsU5Z4NLWC7coOQfqfaJVFM+VSk/gSgX/pJGB5RSPwtpevSKJ3ZVlzk89llQIdeEnybzEZGcOrAoKTpAuW1K79b9MR7HOF8NoSrPCW06rEn9u2MfTaPadLHSDqvyXGDkFy+T7Qkf5gHUb42z0bu8HTYBD/MWtlnOTvv8uzXhknKVAUrYanlmWCADckm97m5Vs30j0SVG90pBwPX+3tE2WVCxUVB3AGkAhzylIsTYXIf8qfjDQCA5cBQ9TlsiH0xVthlUmazlACWySQVs+WdKvvDS5oASfTofZoQmc5ls6UpUFFrDcfn9IytQokAZcMQAbvi+HDwrpxVDN+GhbjujxqfUSD4ignSBzfy1BQU34Wf6Q3TBBJJyGb0s3mx6QnX0pVPkpCg6BMUpVyMMBh/xHyiimQAC40py27MxPbr6w1pqMfXcKJPHnCrbj9RHMrl6V8wd46nik0EABLiwfe8c9xWnLBYBIPuPOPtPZuZS6bHFvtX2v8A6Mc41NnM/E9JpWDpfkYAG7uS7Z3jpP8ACXhmoTZ0zVoHKj/c3MewAt/9jHI/EpUCk3BFj2zYx9W4NMTJo0Sk2mNpAZiSx1LOLAlydsR43tXI7cY7t+masfyKMhmKkEsXLnAD8oHZgPcwOcnUfmZ/xDNtheD0FKEIARMMxkhLnCiABfuY9moUlIRYKvufPI83j59xbVodvyE+IpWEEpLskkvkMXYFLX3u8Z/FjSwu5YqJsfJLs+L/AGhisplaQPmtcbA/idWdJD+94mypaiqWoJOkByNYZN7ulVzZTQ8PB8gQa5HqKePELsTkWOCMN1zfDCPVC6sgqwGc75Z73+oiT4R1uzm7G4A3cehJAijKlKfkUQvcBr9b9WLekDLPs1sGbTZi1kgcz7Wv97Dp6wpVqdOnWXScF37D3BipL4cSknB2fdsfaFaeULksouemSz4zjzhLomkK0oXYgjoQL7+xdoDS0qFoUCSChavYLx9frFQjU5wXGT+8QnMoPmUMlWRYObu2+31zHXyjlKtheVS6dTKIAZi4Op/NmwciMjZVSkTAl3LM4sdzpfc49PeMjqT3DFbG+sBJYBOgEsLMGs1s9X994DKStxhBIFi+pQBsW6M97C4i3MplhKlpHKxOoTFFYINgoaXGcg+8c8utZSgla3e4UX1EjHNk9w3vHpPHBOuWdpVlWXMSHQHKj+Igh7B2fADtC0tQ1c3I6nAIc3A0qLEsLYhMTSqagvyhtQIVg2Omw32b1jyRWapqyBe3KxFgEh3Hodt4ScIpaqOpUUpNaHYsCSDg3Bc72yPoIN4zh2Yi93Dt+/pEzRrmEamAbAdnBuHHn9YqFIKSEu6RZiH2cYjO4NvYVXYpLkrVN1qsgOBc3OVFgxswENlQUGcseUjrvzAjH94TppqjKBUnQSlmtqTctd21G1msYMqc2pRZxa7X6EH1idVt5BZtWSFB1Apv/SL3/K+YnTCvUApRSXBy7k9um0OSpyiC/S/YYx0tAeJpOhkgkp5nOfMtGrpepnDaLrn9L2O92pO2chxHhIVUNPS3i3SRcEhgyv6fw3fcYjvaaSkEFRBW2kKVdgHGkA2ZmchnMTabh+S9vnIXdiQHSzW8jDYWoKZSQUAO4cb2Y9vrB6rJr4ZV7JJDvh6S6SQ1tOp0nuPd7x7LqHAJIUoHZ39+u8DnSiJbAvbtvj7xPliYFMUubXNvdvIRk8UXsgJeZa/i9h3d87ML+X3hOYhKrODvfq7u48oBPkgEu43taw/OCMFOyu2OkI3LuBKtj2fLSR3LHG5DDH+6CSCBgMr6OT3D7CFUu92b1fDiDinZKv8AaSHNs7nyjlFSWnuJK72HVVO33y56doUMxI1FN8A2cODdierb3MQp82YFMokDLWuPuHDw5SVjpZQAI9N/PLk+cKoaeQKW+4/OUwFgS7dcgkdelvKFKjiHhKD3LMLAZb7d9xDAVrHKWfdh0tv6xMRwQTkuqYvWCchXQs3vtsYooXQk+SlNRqIL3bNrOScA7k5jIGaUAB2Ck2SCXtYBwM2FvJ9zHkSm99n6+4ysck1Cn1JOkA3wQcHB2hat4bImuT/JWMqTdKgckgHlNstsMx4SG398RuhIJ5wC9227N3jZi6nS6XA9ii+EqSFLEyVPXpvdKNJ0gKUAo3cXvubNeNeH00xAUCjS5cLBKmBdgSVfK5Zh5w7NkpWkhvMwalOkMTbvjz+sVl1MZqmv3C3aoUStladLmwZIY2cg3wHPzH67F8VQUGF+gte9u8GSjfzuO+Y2mKHKXPZ4hPI3tFVQNkzWdJdIIGk31b3Oz7QOTPYaVBydrN9BBlVLeWN/rCq0BwXLbncdIRytOS5O27BSh1ABrF1Eb4t5W+sFMoDA+p9zBpdMMgjqf7/veNp62GCb4tCOV7fqcmASy3KicMQ4GbbdhCPEaoMANgO+cH0EVdIKWAYC/Tzhf+AQoksRj1b/ALgU3yckzalqCpIJt2zjqYNMSPmbuPteAzacFgkl/wA948USOW7jPeDqa2HUqNhK1uo74/S0I1DptYOf7BodXPdrNtGtQoMHuTeGk0wt6gFFNKn0+rwVIO6nL5sPMW2gASm4luCTf2zG1RKUQRcHLhmHWxzCY5Uxdk6ZO4itKjpRynqlNjhgos+1ttoyhlbTRY2CiSz3ax7WfdoGmWpU7QNRCNJKjfUGB2SD9TiKMpTu/wArgAs8VeWKe5N82HpgHJ7bYt/3G6nIcB9/Poz+0LCexIB5csLRkjiAUk82lQ23zE9pSWwrZrU0zFzzFRJybdsxkZMqLlr+cZCyk0/C6QUzSnQ5So5B/LeNq1baWtGRkWcVoBLkPT4He8e1CbgbRkZCz+H7HLgNJH1hCarnSO7RkZE1wMgxL26FoYlSwEuN3j2MiuLfcMeQqQwaNJ4x6xkZE2tx38QaVMJJHaF1zCGGzGMjI6YFyFlrNoV4hOKSWMZGQsuwHyEZ0g941nh0tGRkXYAaUBKtIFnhtSyWGxP5RkZE4dzhAliEjDeu28HSHS3QfrGRkLh3e/rcR8EviiuQNbMJSkAy0rbmKsxkZFFyIw1QsgHsYyMjIaUVfA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5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Total Profits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392" y="4653136"/>
            <a:ext cx="10972800" cy="1756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 smtClean="0"/>
              <a:t>Although HROT and CROT guarantee </a:t>
            </a:r>
            <a:r>
              <a:rPr lang="en-US" altLang="zh-TW" dirty="0" err="1" smtClean="0"/>
              <a:t>ontime</a:t>
            </a:r>
            <a:r>
              <a:rPr lang="en-US" altLang="zh-TW" dirty="0" smtClean="0"/>
              <a:t> arrival, they suffer from low profits</a:t>
            </a:r>
            <a:endParaRPr lang="en-US" altLang="zh-TW" dirty="0"/>
          </a:p>
          <a:p>
            <a:pPr>
              <a:spcBef>
                <a:spcPts val="0"/>
              </a:spcBef>
            </a:pPr>
            <a:r>
              <a:rPr lang="en-US" altLang="zh-TW" dirty="0" smtClean="0">
                <a:sym typeface="Wingdings"/>
              </a:rPr>
              <a:t>Compared to HROT and CROT, DP </a:t>
            </a:r>
            <a:r>
              <a:rPr lang="en-US" altLang="zh-TW" dirty="0" smtClean="0">
                <a:solidFill>
                  <a:srgbClr val="FF0000"/>
                </a:solidFill>
                <a:sym typeface="Wingdings"/>
              </a:rPr>
              <a:t>doubles</a:t>
            </a:r>
            <a:r>
              <a:rPr lang="en-US" altLang="zh-TW" dirty="0" smtClean="0">
                <a:sym typeface="Wingdings"/>
              </a:rPr>
              <a:t> the profit with 25 requests 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solidFill>
                  <a:srgbClr val="FF0000"/>
                </a:solidFill>
              </a:rPr>
              <a:t>M</a:t>
            </a:r>
            <a:r>
              <a:rPr lang="en-US" altLang="zh-TW" dirty="0" smtClean="0">
                <a:solidFill>
                  <a:srgbClr val="FF0000"/>
                </a:solidFill>
              </a:rPr>
              <a:t>ore </a:t>
            </a:r>
            <a:r>
              <a:rPr lang="en-US" altLang="zh-TW" dirty="0">
                <a:solidFill>
                  <a:srgbClr val="FF0000"/>
                </a:solidFill>
              </a:rPr>
              <a:t>requests </a:t>
            </a:r>
            <a:r>
              <a:rPr lang="en-US" altLang="zh-TW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altLang="zh-TW" dirty="0" smtClean="0">
                <a:solidFill>
                  <a:srgbClr val="FF0000"/>
                </a:solidFill>
                <a:sym typeface="Wingdings"/>
              </a:rPr>
              <a:t>larger gap!</a:t>
            </a:r>
            <a:endParaRPr lang="en-US" altLang="zh-TW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20" y="1480514"/>
            <a:ext cx="8612761" cy="32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DP is 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392" y="5085184"/>
            <a:ext cx="10972800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700" dirty="0" smtClean="0">
                <a:solidFill>
                  <a:srgbClr val="FF0000"/>
                </a:solidFill>
              </a:rPr>
              <a:t>Terminates in less than 60 </a:t>
            </a:r>
            <a:r>
              <a:rPr lang="en-US" altLang="zh-TW" sz="2700" dirty="0" err="1" smtClean="0">
                <a:solidFill>
                  <a:srgbClr val="FF0000"/>
                </a:solidFill>
              </a:rPr>
              <a:t>ms</a:t>
            </a:r>
            <a:endParaRPr lang="en-US" altLang="zh-TW" sz="27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TW" sz="2700" dirty="0" smtClean="0">
                <a:solidFill>
                  <a:schemeClr val="tx1"/>
                </a:solidFill>
              </a:rPr>
              <a:t>Slower for Vancouver (right) </a:t>
            </a:r>
            <a:r>
              <a:rPr lang="en-US" altLang="zh-TW" sz="2700" dirty="0" smtClean="0">
                <a:solidFill>
                  <a:schemeClr val="tx1"/>
                </a:solidFill>
                <a:sym typeface="Wingdings"/>
              </a:rPr>
              <a:t> up to total 162 feasible spots</a:t>
            </a:r>
          </a:p>
          <a:p>
            <a:pPr lvl="1">
              <a:spcBef>
                <a:spcPts val="0"/>
              </a:spcBef>
            </a:pPr>
            <a:r>
              <a:rPr lang="en-US" altLang="zh-TW" sz="2300" dirty="0" smtClean="0">
                <a:sym typeface="Wingdings"/>
              </a:rPr>
              <a:t>Taipei (left): 49</a:t>
            </a:r>
            <a:endParaRPr lang="zh-TW" altLang="en-US" sz="23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39" y="1715895"/>
            <a:ext cx="8881522" cy="316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Implication of Travel Cost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392" y="5157192"/>
            <a:ext cx="10972800" cy="836712"/>
          </a:xfrm>
        </p:spPr>
        <p:txBody>
          <a:bodyPr>
            <a:normAutofit/>
          </a:bodyPr>
          <a:lstStyle/>
          <a:p>
            <a:r>
              <a:rPr lang="en-US" altLang="zh-TW" sz="2700" dirty="0" smtClean="0"/>
              <a:t>Higher profits when per-km cost is lower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3" y="1662684"/>
            <a:ext cx="9180394" cy="327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DPA Improves the Running Time </a:t>
            </a:r>
            <a:br>
              <a:rPr lang="en-US" altLang="zh-TW" dirty="0" smtClean="0"/>
            </a:br>
            <a:r>
              <a:rPr lang="en-US" altLang="zh-TW" dirty="0" smtClean="0"/>
              <a:t>with Near-optimal Results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5382019"/>
                <a:ext cx="10841502" cy="139074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 When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𝜖</m:t>
                    </m:r>
                    <m:r>
                      <a:rPr lang="en-US" altLang="zh-TW" i="1" dirty="0" smtClean="0">
                        <a:latin typeface="Cambria Math"/>
                      </a:rPr>
                      <m:t>= 0.8</m:t>
                    </m:r>
                  </m:oMath>
                </a14:m>
                <a:r>
                  <a:rPr lang="en-US" altLang="zh-TW" dirty="0" smtClean="0"/>
                  <a:t>, DPA achieves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near-optimal profits</a:t>
                </a:r>
                <a:r>
                  <a:rPr lang="en-US" altLang="zh-TW" dirty="0" smtClean="0"/>
                  <a:t> and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3X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speed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ups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TW" dirty="0"/>
                  <a:t> is a user selected </a:t>
                </a:r>
                <a:r>
                  <a:rPr lang="en-US" altLang="zh-TW" dirty="0" smtClean="0"/>
                  <a:t>parameter</a:t>
                </a:r>
              </a:p>
              <a:p>
                <a:pPr lvl="1"/>
                <a:r>
                  <a:rPr lang="en-US" altLang="zh-TW" dirty="0"/>
                  <a:t>higher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TW" dirty="0" smtClean="0"/>
                  <a:t> leads </a:t>
                </a:r>
                <a:r>
                  <a:rPr lang="en-US" altLang="zh-TW" dirty="0"/>
                  <a:t>to both higher approximation gap and lower complexity</a:t>
                </a:r>
              </a:p>
              <a:p>
                <a:pPr lvl="1"/>
                <a:endParaRPr lang="en-US" altLang="zh-TW" dirty="0" smtClean="0">
                  <a:solidFill>
                    <a:srgbClr val="FF0000"/>
                  </a:solidFill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5382019"/>
                <a:ext cx="10841502" cy="1390740"/>
              </a:xfrm>
              <a:blipFill rotWithShape="1">
                <a:blip r:embed="rId2"/>
                <a:stretch>
                  <a:fillRect l="-956" t="-7456" b="-8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9" y="1901117"/>
            <a:ext cx="9147224" cy="34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Discussion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>
                <a:cs typeface="Times New Roman" panose="02020603050405020304" pitchFamily="18" charset="0"/>
              </a:rPr>
              <a:t>24</a:t>
            </a:fld>
            <a:endParaRPr lang="zh-TW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50300"/>
              </p:ext>
            </p:extLst>
          </p:nvPr>
        </p:nvGraphicFramePr>
        <p:xfrm>
          <a:off x="253996" y="1458006"/>
          <a:ext cx="11599334" cy="3718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08779"/>
                <a:gridCol w="1026839"/>
                <a:gridCol w="9863716"/>
              </a:tblGrid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Algorithm</a:t>
                      </a:r>
                      <a:endParaRPr lang="zh-TW" altLang="en-US" sz="2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</a:t>
                      </a:r>
                      <a:endParaRPr lang="zh-TW" altLang="en-US" sz="3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</a:t>
                      </a:r>
                      <a:endParaRPr lang="zh-TW" altLang="en-US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MDP</a:t>
                      </a:r>
                      <a:endParaRPr lang="zh-TW" altLang="en-US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The systems produce a </a:t>
                      </a:r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detour path</a:t>
                      </a: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each new worker.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The systems compute the detour paths to </a:t>
                      </a:r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maximize total worker profit</a:t>
                      </a: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The systems should </a:t>
                      </a:r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simultaneously consider multiple users</a:t>
                      </a: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make a good use of all users.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The systems should concern </a:t>
                      </a:r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energy consumption and sensor accuracy</a:t>
                      </a:r>
                      <a:r>
                        <a:rPr lang="en-US" altLang="zh-TW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when assigns requests to workers.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57200" y="5364954"/>
            <a:ext cx="7704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DP: Detour planning algorithm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MDP: Multi-user detour planning algorithm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5038595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28700" lvl="1" indent="-457200"/>
            <a:r>
              <a:rPr lang="en-US" altLang="zh-TW" dirty="0" smtClean="0"/>
              <a:t>Motivation</a:t>
            </a:r>
          </a:p>
          <a:p>
            <a:pPr marL="1028700" lvl="1" indent="-457200"/>
            <a:r>
              <a:rPr lang="en-US" altLang="zh-TW" dirty="0" smtClean="0"/>
              <a:t>Crowdsensing</a:t>
            </a:r>
            <a:endParaRPr lang="en-US" altLang="zh-TW" dirty="0"/>
          </a:p>
          <a:p>
            <a:pPr marL="1028700" lvl="1" indent="-457200"/>
            <a:r>
              <a:rPr lang="en-US" altLang="zh-TW" dirty="0" smtClean="0"/>
              <a:t>Research Problems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/>
              <a:t>Related </a:t>
            </a:r>
            <a:r>
              <a:rPr lang="en-US" altLang="zh-TW" dirty="0" smtClean="0"/>
              <a:t>Work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Detour Planning Problem</a:t>
            </a:r>
          </a:p>
          <a:p>
            <a:pPr marL="1028700" lvl="1" indent="-457200"/>
            <a:r>
              <a:rPr lang="en-US" altLang="zh-TW" dirty="0" smtClean="0"/>
              <a:t>Formulation</a:t>
            </a:r>
          </a:p>
          <a:p>
            <a:pPr marL="1028700" lvl="1" indent="-457200"/>
            <a:r>
              <a:rPr lang="en-US" altLang="zh-TW" dirty="0" smtClean="0"/>
              <a:t>Solution </a:t>
            </a:r>
          </a:p>
          <a:p>
            <a:pPr marL="1028700" lvl="1" indent="-457200"/>
            <a:r>
              <a:rPr lang="en-US" altLang="zh-TW" dirty="0" smtClean="0"/>
              <a:t>Evaluation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Multi-user </a:t>
            </a:r>
            <a:r>
              <a:rPr lang="en-US" altLang="zh-TW" dirty="0">
                <a:solidFill>
                  <a:srgbClr val="FF0000"/>
                </a:solidFill>
              </a:rPr>
              <a:t>Detour Planning </a:t>
            </a:r>
            <a:r>
              <a:rPr lang="en-US" altLang="zh-TW" dirty="0" smtClean="0">
                <a:solidFill>
                  <a:srgbClr val="FF0000"/>
                </a:solidFill>
              </a:rPr>
              <a:t>Problem</a:t>
            </a:r>
          </a:p>
          <a:p>
            <a:pPr marL="1028700" lvl="1" indent="-457200"/>
            <a:r>
              <a:rPr lang="en-US" altLang="zh-TW" dirty="0">
                <a:solidFill>
                  <a:srgbClr val="FF0000"/>
                </a:solidFill>
              </a:rPr>
              <a:t>Formulation</a:t>
            </a:r>
          </a:p>
          <a:p>
            <a:pPr marL="1028700" lvl="1" indent="-457200"/>
            <a:r>
              <a:rPr lang="en-US" altLang="zh-TW" dirty="0">
                <a:solidFill>
                  <a:srgbClr val="FF0000"/>
                </a:solidFill>
              </a:rPr>
              <a:t>Solution </a:t>
            </a:r>
          </a:p>
          <a:p>
            <a:pPr marL="1028700" lvl="1" indent="-457200"/>
            <a:r>
              <a:rPr lang="en-US" altLang="zh-TW" dirty="0" smtClean="0">
                <a:solidFill>
                  <a:srgbClr val="FF0000"/>
                </a:solidFill>
              </a:rPr>
              <a:t>Evaluation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altLang="zh-TW" dirty="0" smtClean="0"/>
              <a:t>Conclusion and Future Work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8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Detour Planning </a:t>
            </a:r>
            <a:r>
              <a:rPr lang="en-US" altLang="zh-TW" dirty="0" smtClean="0"/>
              <a:t>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real system must </a:t>
            </a:r>
            <a:r>
              <a:rPr lang="en-US" altLang="zh-TW" dirty="0" smtClean="0">
                <a:solidFill>
                  <a:srgbClr val="FF0000"/>
                </a:solidFill>
              </a:rPr>
              <a:t>simultaneously</a:t>
            </a:r>
            <a:r>
              <a:rPr lang="en-US" altLang="zh-TW" dirty="0" smtClean="0"/>
              <a:t> consider all workers</a:t>
            </a:r>
          </a:p>
          <a:p>
            <a:pPr lvl="1"/>
            <a:r>
              <a:rPr lang="en-US" altLang="zh-TW" dirty="0"/>
              <a:t>DP computes a </a:t>
            </a:r>
            <a:r>
              <a:rPr lang="en-US" altLang="zh-TW" dirty="0" smtClean="0"/>
              <a:t>detour path </a:t>
            </a:r>
            <a:r>
              <a:rPr lang="en-US" altLang="zh-TW" dirty="0"/>
              <a:t>for a worker at a </a:t>
            </a:r>
            <a:r>
              <a:rPr lang="en-US" altLang="zh-TW" dirty="0" smtClean="0"/>
              <a:t>time</a:t>
            </a:r>
          </a:p>
          <a:p>
            <a:pPr lvl="1"/>
            <a:r>
              <a:rPr lang="en-US" altLang="zh-TW" dirty="0" smtClean="0"/>
              <a:t>Workers can </a:t>
            </a:r>
            <a:r>
              <a:rPr lang="en-US" altLang="zh-TW" dirty="0" smtClean="0">
                <a:solidFill>
                  <a:srgbClr val="FF0000"/>
                </a:solidFill>
              </a:rPr>
              <a:t>balance or reduce</a:t>
            </a:r>
            <a:r>
              <a:rPr lang="en-US" altLang="zh-TW" dirty="0" smtClean="0"/>
              <a:t> the traveling cost</a:t>
            </a:r>
          </a:p>
          <a:p>
            <a:r>
              <a:rPr lang="en-US" altLang="zh-TW" dirty="0" smtClean="0"/>
              <a:t>We further consider the </a:t>
            </a:r>
            <a:r>
              <a:rPr lang="en-US" altLang="zh-TW" dirty="0" smtClean="0">
                <a:solidFill>
                  <a:srgbClr val="FF0000"/>
                </a:solidFill>
              </a:rPr>
              <a:t>energy cost </a:t>
            </a:r>
            <a:r>
              <a:rPr lang="en-US" altLang="zh-TW" dirty="0" smtClean="0"/>
              <a:t>(battery level) and the </a:t>
            </a:r>
            <a:r>
              <a:rPr lang="en-US" altLang="zh-TW" dirty="0" smtClean="0">
                <a:solidFill>
                  <a:srgbClr val="FF0000"/>
                </a:solidFill>
              </a:rPr>
              <a:t>accuracy</a:t>
            </a:r>
            <a:r>
              <a:rPr lang="en-US" altLang="zh-TW" dirty="0" smtClean="0"/>
              <a:t> of sensory data </a:t>
            </a:r>
            <a:r>
              <a:rPr lang="en-US" altLang="zh-TW" sz="1800" dirty="0" smtClean="0">
                <a:solidFill>
                  <a:srgbClr val="0000CC"/>
                </a:solidFill>
              </a:rPr>
              <a:t>[</a:t>
            </a:r>
            <a:r>
              <a:rPr lang="en-US" altLang="zh-TW" sz="1800" dirty="0">
                <a:solidFill>
                  <a:srgbClr val="0000CC"/>
                </a:solidFill>
                <a:cs typeface="Times New Roman" panose="02020603050405020304" pitchFamily="18" charset="0"/>
              </a:rPr>
              <a:t>EMASC’14</a:t>
            </a:r>
            <a:r>
              <a:rPr lang="en-US" altLang="zh-TW" sz="1800" dirty="0" smtClean="0">
                <a:solidFill>
                  <a:srgbClr val="0000CC"/>
                </a:solidFill>
              </a:rPr>
              <a:t>]</a:t>
            </a:r>
          </a:p>
          <a:p>
            <a:pPr lvl="1"/>
            <a:r>
              <a:rPr lang="en-US" altLang="zh-TW" dirty="0" smtClean="0"/>
              <a:t>Energy model</a:t>
            </a:r>
          </a:p>
          <a:p>
            <a:pPr lvl="1"/>
            <a:r>
              <a:rPr lang="en-US" altLang="zh-TW" dirty="0" smtClean="0"/>
              <a:t>Accuracy model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026" name="Picture 2" descr="http://globe-views.com/dcim/dreams/people/people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85" y="3848125"/>
            <a:ext cx="3787036" cy="23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63605" y="5815171"/>
            <a:ext cx="11523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EMASC’14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Liao, T.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Lin, Y. Cheng, A.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Erbad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Hsu, and N.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Venkatasubramanian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 infrastructure sensing for public safety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in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cities. In </a:t>
            </a:r>
            <a:r>
              <a:rPr lang="en-US" altLang="zh-T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of Workshop on Emerging Multimedia </a:t>
            </a:r>
            <a:r>
              <a:rPr lang="en-US" altLang="zh-TW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and </a:t>
            </a:r>
            <a:r>
              <a:rPr lang="en-US" altLang="zh-T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for Smart Cities (</a:t>
            </a:r>
            <a:r>
              <a:rPr lang="en-US" altLang="zh-TW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EMASC’14)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model</a:t>
            </a:r>
          </a:p>
          <a:p>
            <a:pPr lvl="1"/>
            <a:r>
              <a:rPr lang="en-US" altLang="zh-TW" dirty="0" smtClean="0"/>
              <a:t>Compute the total consumption of smartphone sensors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Accuracy model </a:t>
            </a:r>
          </a:p>
          <a:p>
            <a:pPr lvl="1"/>
            <a:r>
              <a:rPr lang="en-US" altLang="zh-TW" dirty="0" smtClean="0"/>
              <a:t>Perform how much times for achieving the accuracy of tasks</a:t>
            </a:r>
          </a:p>
          <a:p>
            <a:pPr lvl="1"/>
            <a:r>
              <a:rPr lang="en-US" altLang="zh-TW" dirty="0" smtClean="0"/>
              <a:t>Decide how many workers for collecting enough </a:t>
            </a:r>
            <a:br>
              <a:rPr lang="en-US" altLang="zh-TW" dirty="0" smtClean="0"/>
            </a:br>
            <a:r>
              <a:rPr lang="en-US" altLang="zh-TW" dirty="0" smtClean="0"/>
              <a:t>result to achieve the quality of tasks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5" name="AutoShape 4" descr="「accuracy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http://nidhiinfotech.org/wp-content/uploads/2014/06/nidhi-infotech-revi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720" y="3586842"/>
            <a:ext cx="1944687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sdgraphics.com/file/battery-energy-ic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r="17817"/>
          <a:stretch/>
        </p:blipFill>
        <p:spPr bwMode="auto">
          <a:xfrm>
            <a:off x="10832559" y="2171417"/>
            <a:ext cx="916991" cy="11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esignnews.com/photo/289/289165-BLV_Series_Low_Voltage_Pressure_Sensors_offer_improved_warm_up_shift_distribution_Source_All_Sensor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96" y="2450833"/>
            <a:ext cx="1206763" cy="8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51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host.dssh.tyc.edu.tw/~math/images/1245346199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35" y="3066134"/>
            <a:ext cx="1696947" cy="16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3028" y="210841"/>
            <a:ext cx="10515600" cy="1325563"/>
          </a:xfrm>
        </p:spPr>
        <p:txBody>
          <a:bodyPr/>
          <a:lstStyle/>
          <a:p>
            <a:pPr algn="r"/>
            <a:r>
              <a:rPr lang="en-US" altLang="zh-TW" dirty="0" smtClean="0"/>
              <a:t>MDP </a:t>
            </a:r>
            <a:br>
              <a:rPr lang="en-US" altLang="zh-TW" dirty="0" smtClean="0"/>
            </a:br>
            <a:r>
              <a:rPr lang="en-US" altLang="zh-TW" dirty="0" smtClean="0"/>
              <a:t>Formulation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6319267" y="237997"/>
            <a:ext cx="32399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Maximize overall profits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319267" y="995335"/>
            <a:ext cx="2635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Start and end points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319267" y="3225740"/>
            <a:ext cx="28504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No rep. feasible spots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319267" y="2472498"/>
            <a:ext cx="3350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Arrive destination in time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319267" y="1551886"/>
            <a:ext cx="505702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Assign many times to different workers</a:t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for achieving the required quality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19267" y="4763082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Start time of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6319267" y="5234108"/>
            <a:ext cx="35141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Finish time of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6319267" y="6275078"/>
            <a:ext cx="30941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Satisfy the battery level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6319267" y="4066634"/>
            <a:ext cx="32195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Timeline of each request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3599151" y="333374"/>
            <a:ext cx="3188999" cy="696104"/>
            <a:chOff x="3599151" y="333374"/>
            <a:chExt cx="3188999" cy="696104"/>
          </a:xfrm>
        </p:grpSpPr>
        <p:sp>
          <p:nvSpPr>
            <p:cNvPr id="16" name="橢圓 15"/>
            <p:cNvSpPr/>
            <p:nvPr/>
          </p:nvSpPr>
          <p:spPr>
            <a:xfrm>
              <a:off x="3599151" y="333374"/>
              <a:ext cx="159099" cy="1558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>
              <a:endCxn id="16" idx="5"/>
            </p:cNvCxnSpPr>
            <p:nvPr/>
          </p:nvCxnSpPr>
          <p:spPr>
            <a:xfrm flipH="1" flipV="1">
              <a:off x="3734950" y="466386"/>
              <a:ext cx="310000" cy="2536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3908256" y="567813"/>
              <a:ext cx="2879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new dimension</a:t>
              </a:r>
              <a:endPara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9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Proposed Solutions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</p:spPr>
            <p:txBody>
              <a:bodyPr/>
              <a:lstStyle/>
              <a:p>
                <a:r>
                  <a:rPr lang="en-US" altLang="zh-TW" dirty="0" smtClean="0"/>
                  <a:t>Multiple detour planning algorithm (MDP)</a:t>
                </a:r>
              </a:p>
              <a:p>
                <a:pPr lvl="1"/>
                <a:r>
                  <a:rPr lang="en-US" altLang="zh-TW" dirty="0" smtClean="0"/>
                  <a:t>We design a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utility function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i="1" dirty="0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i="1" dirty="0" err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≠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i="1" dirty="0" err="1">
                                <a:latin typeface="Cambria Math"/>
                              </a:rPr>
                              <m:t>𝐼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 dirty="0" err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i="1" dirty="0" err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dirty="0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TW" b="0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Worker </a:t>
                </a:r>
                <a:r>
                  <a:rPr lang="en-US" altLang="zh-TW" i="1" dirty="0" smtClean="0"/>
                  <a:t>w</a:t>
                </a:r>
                <a:r>
                  <a:rPr lang="en-US" altLang="zh-TW" dirty="0" smtClean="0"/>
                  <a:t>, request </a:t>
                </a:r>
                <a:r>
                  <a:rPr lang="en-US" altLang="zh-TW" i="1" dirty="0" smtClean="0"/>
                  <a:t>j</a:t>
                </a:r>
                <a:r>
                  <a:rPr lang="en-US" altLang="zh-TW" dirty="0" smtClean="0"/>
                  <a:t>, profit </a:t>
                </a:r>
                <a:r>
                  <a:rPr lang="en-US" altLang="zh-TW" i="1" dirty="0" smtClean="0"/>
                  <a:t>p</a:t>
                </a:r>
                <a:r>
                  <a:rPr lang="en-US" altLang="zh-TW" dirty="0" smtClean="0"/>
                  <a:t>, and distance </a:t>
                </a:r>
                <a:r>
                  <a:rPr lang="en-US" altLang="zh-TW" i="1" dirty="0" smtClean="0"/>
                  <a:t>d</a:t>
                </a:r>
              </a:p>
              <a:p>
                <a:r>
                  <a:rPr lang="en-US" altLang="zh-TW" dirty="0" smtClean="0"/>
                  <a:t>Steps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TW" dirty="0" smtClean="0"/>
                  <a:t>Compute all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𝑤</m:t>
                        </m:r>
                        <m:r>
                          <a:rPr lang="en-US" altLang="zh-TW" i="1" dirty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dirty="0" smtClean="0">
                        <a:latin typeface="Cambria Math"/>
                      </a:rPr>
                      <m:t>, ∀</m:t>
                    </m:r>
                    <m:r>
                      <a:rPr lang="en-US" altLang="zh-TW" b="0" i="1" dirty="0" smtClean="0">
                        <a:latin typeface="Cambria Math"/>
                      </a:rPr>
                      <m:t>𝑤</m:t>
                    </m:r>
                    <m:r>
                      <a:rPr lang="en-US" altLang="zh-TW" b="0" i="1" dirty="0" smtClean="0">
                        <a:latin typeface="Cambria Math"/>
                      </a:rPr>
                      <m:t>=1~</m:t>
                    </m:r>
                    <m:r>
                      <a:rPr lang="en-US" altLang="zh-TW" b="0" i="1" dirty="0" smtClean="0">
                        <a:latin typeface="Cambria Math"/>
                      </a:rPr>
                      <m:t>𝑊</m:t>
                    </m:r>
                    <m:r>
                      <a:rPr lang="en-US" altLang="zh-TW" b="0" i="1" dirty="0" smtClean="0">
                        <a:latin typeface="Cambria Math"/>
                      </a:rPr>
                      <m:t>, </m:t>
                    </m:r>
                    <m:r>
                      <a:rPr lang="en-US" altLang="zh-TW" b="0" i="1" dirty="0" smtClean="0">
                        <a:latin typeface="Cambria Math"/>
                      </a:rPr>
                      <m:t>𝑛</m:t>
                    </m:r>
                    <m:r>
                      <a:rPr lang="en-US" altLang="zh-TW" b="0" i="1" dirty="0" smtClean="0">
                        <a:latin typeface="Cambria Math"/>
                      </a:rPr>
                      <m:t>=1~</m:t>
                    </m:r>
                    <m:r>
                      <a:rPr lang="en-US" altLang="zh-TW" b="0" i="1" dirty="0" smtClean="0">
                        <a:latin typeface="Cambria Math"/>
                      </a:rPr>
                      <m:t>𝑁</m:t>
                    </m:r>
                  </m:oMath>
                </a14:m>
                <a:endParaRPr lang="en-US" altLang="zh-TW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TW" dirty="0" smtClean="0"/>
                  <a:t>Choose the maximal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TW" i="1" dirty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TW" dirty="0" smtClean="0"/>
                  <a:t>If it satisfies constraints, request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TW" dirty="0" smtClean="0"/>
                  <a:t> is assigned to worker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altLang="zh-TW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TW" dirty="0" smtClean="0"/>
                  <a:t>If Idle </a:t>
                </a:r>
                <a:r>
                  <a:rPr lang="en-US" altLang="zh-TW" dirty="0"/>
                  <a:t>workers and requests still exist, </a:t>
                </a:r>
                <a:r>
                  <a:rPr lang="en-US" altLang="zh-TW" dirty="0" smtClean="0"/>
                  <a:t>go back to step 1. Or go to step 5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TW" dirty="0" smtClean="0"/>
                  <a:t>Return all detour paths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  <a:blipFill rotWithShape="1">
                <a:blip r:embed="rId2"/>
                <a:stretch>
                  <a:fillRect l="-99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2050" name="Picture 2" descr="http://www.biblesolution.org/wp-content/uploads/2014/08/montage_solution_cle1225273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650" y="1094143"/>
            <a:ext cx="2437829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00201"/>
            <a:ext cx="8195734" cy="337220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Smartphone users are ubiquitous, and smartphones provide powerful </a:t>
            </a:r>
            <a:r>
              <a:rPr lang="en-US" altLang="zh-TW" dirty="0"/>
              <a:t>computing </a:t>
            </a:r>
            <a:r>
              <a:rPr lang="en-US" altLang="zh-TW" dirty="0" smtClean="0"/>
              <a:t>and sensing abilities</a:t>
            </a:r>
          </a:p>
          <a:p>
            <a:pPr lvl="1"/>
            <a:r>
              <a:rPr lang="en-US" altLang="zh-TW" dirty="0" smtClean="0"/>
              <a:t>Smartphones are capable to perform some tasks </a:t>
            </a:r>
            <a:br>
              <a:rPr lang="en-US" altLang="zh-TW" dirty="0" smtClean="0"/>
            </a:br>
            <a:r>
              <a:rPr lang="en-US" altLang="zh-TW" dirty="0" smtClean="0"/>
              <a:t>(e.g.: shooting photos/videos, reading sensory data, and etc.) </a:t>
            </a:r>
          </a:p>
          <a:p>
            <a:r>
              <a:rPr lang="en-US" altLang="zh-TW" dirty="0" smtClean="0"/>
              <a:t>Ideas to make good use of smartphones and let smartphone users contribute their effort for some rewards</a:t>
            </a:r>
          </a:p>
          <a:p>
            <a:r>
              <a:rPr lang="en-US" altLang="zh-TW" dirty="0" smtClean="0"/>
              <a:t>Crowdsensing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1026" name="Picture 2" descr="http://openclipart.org/image/800px/svg_to_png/193433/13998902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58" y="1320490"/>
            <a:ext cx="1818230" cy="30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27" y="4917634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9" y="5330582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 rot="1219453">
            <a:off x="1716097" y="5899866"/>
            <a:ext cx="2183460" cy="1066667"/>
            <a:chOff x="461964" y="5652520"/>
            <a:chExt cx="2183460" cy="1066667"/>
          </a:xfrm>
        </p:grpSpPr>
        <p:pic>
          <p:nvPicPr>
            <p:cNvPr id="27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461964" y="6202252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865022" y="5927967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1268080" y="5652520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群組 32"/>
          <p:cNvGrpSpPr/>
          <p:nvPr/>
        </p:nvGrpSpPr>
        <p:grpSpPr>
          <a:xfrm rot="2800612">
            <a:off x="3957224" y="5859434"/>
            <a:ext cx="2183460" cy="1066667"/>
            <a:chOff x="461964" y="5652520"/>
            <a:chExt cx="2183460" cy="1066667"/>
          </a:xfrm>
        </p:grpSpPr>
        <p:pic>
          <p:nvPicPr>
            <p:cNvPr id="34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461964" y="6202252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865022" y="5927967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1268080" y="5652520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群組 36"/>
          <p:cNvGrpSpPr/>
          <p:nvPr/>
        </p:nvGrpSpPr>
        <p:grpSpPr>
          <a:xfrm rot="1416532">
            <a:off x="6452702" y="5885462"/>
            <a:ext cx="2183460" cy="1066667"/>
            <a:chOff x="461964" y="5652520"/>
            <a:chExt cx="2183460" cy="1066667"/>
          </a:xfrm>
        </p:grpSpPr>
        <p:pic>
          <p:nvPicPr>
            <p:cNvPr id="38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461964" y="6202252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865022" y="5927967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://openclipart.org/image/800px/svg_to_png/192949/pasos_ANNA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4" b="48309"/>
            <a:stretch/>
          </p:blipFill>
          <p:spPr bwMode="auto">
            <a:xfrm rot="2206668">
              <a:off x="1268080" y="5652520"/>
              <a:ext cx="1377344" cy="51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52" y="4972406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8278322" y="5405063"/>
            <a:ext cx="880261" cy="945848"/>
            <a:chOff x="6839569" y="5371668"/>
            <a:chExt cx="880261" cy="945848"/>
          </a:xfrm>
        </p:grpSpPr>
        <p:pic>
          <p:nvPicPr>
            <p:cNvPr id="42" name="Picture 8" descr="http://openclipart.org/image/800px/svg_to_png/122473/modern_mobil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4" t="12962" r="21559" b="5757"/>
            <a:stretch/>
          </p:blipFill>
          <p:spPr bwMode="auto">
            <a:xfrm flipH="1">
              <a:off x="7392129" y="5371668"/>
              <a:ext cx="327701" cy="47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http://openclipart.org/image/800px/svg_to_png/190329/mix-walk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73"/>
            <a:stretch/>
          </p:blipFill>
          <p:spPr bwMode="auto">
            <a:xfrm>
              <a:off x="6839569" y="5420954"/>
              <a:ext cx="638104" cy="89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群組 52"/>
          <p:cNvGrpSpPr/>
          <p:nvPr/>
        </p:nvGrpSpPr>
        <p:grpSpPr>
          <a:xfrm>
            <a:off x="5900254" y="5794943"/>
            <a:ext cx="880261" cy="945848"/>
            <a:chOff x="6839569" y="5371668"/>
            <a:chExt cx="880261" cy="945848"/>
          </a:xfrm>
        </p:grpSpPr>
        <p:pic>
          <p:nvPicPr>
            <p:cNvPr id="54" name="Picture 8" descr="http://openclipart.org/image/800px/svg_to_png/122473/modern_mobil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4" t="12962" r="21559" b="5757"/>
            <a:stretch/>
          </p:blipFill>
          <p:spPr bwMode="auto">
            <a:xfrm flipH="1">
              <a:off x="7392129" y="5371668"/>
              <a:ext cx="327701" cy="47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://openclipart.org/image/800px/svg_to_png/190329/mix-walk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73"/>
            <a:stretch/>
          </p:blipFill>
          <p:spPr bwMode="auto">
            <a:xfrm>
              <a:off x="6839569" y="5420954"/>
              <a:ext cx="638104" cy="89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群組 61"/>
          <p:cNvGrpSpPr/>
          <p:nvPr/>
        </p:nvGrpSpPr>
        <p:grpSpPr>
          <a:xfrm>
            <a:off x="3640878" y="5398816"/>
            <a:ext cx="880261" cy="945848"/>
            <a:chOff x="6839569" y="5371668"/>
            <a:chExt cx="880261" cy="945848"/>
          </a:xfrm>
        </p:grpSpPr>
        <p:pic>
          <p:nvPicPr>
            <p:cNvPr id="63" name="Picture 8" descr="http://openclipart.org/image/800px/svg_to_png/122473/modern_mobil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4" t="12962" r="21559" b="5757"/>
            <a:stretch/>
          </p:blipFill>
          <p:spPr bwMode="auto">
            <a:xfrm flipH="1">
              <a:off x="7392129" y="5371668"/>
              <a:ext cx="327701" cy="47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http://openclipart.org/image/800px/svg_to_png/190329/mix-walk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73"/>
            <a:stretch/>
          </p:blipFill>
          <p:spPr bwMode="auto">
            <a:xfrm>
              <a:off x="6839569" y="5420954"/>
              <a:ext cx="638104" cy="89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98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Collecting real trace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5700 posts from PTT in 10 days (4/11~4/20, 2014)</a:t>
            </a:r>
          </a:p>
          <a:p>
            <a:pPr lvl="1"/>
            <a:r>
              <a:rPr lang="en-US" altLang="zh-TW" dirty="0" smtClean="0"/>
              <a:t>Contents include title, </a:t>
            </a:r>
            <a:r>
              <a:rPr lang="en-US" altLang="zh-TW" dirty="0" smtClean="0">
                <a:solidFill>
                  <a:srgbClr val="FF0000"/>
                </a:solidFill>
              </a:rPr>
              <a:t>IP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FF0000"/>
                </a:solidFill>
              </a:rPr>
              <a:t>posted time</a:t>
            </a:r>
          </a:p>
          <a:p>
            <a:r>
              <a:rPr lang="en-US" altLang="zh-TW" dirty="0" smtClean="0"/>
              <a:t>Transfer IPs to locations</a:t>
            </a:r>
            <a:endParaRPr lang="en-US" altLang="zh-TW" dirty="0"/>
          </a:p>
          <a:p>
            <a:pPr lvl="1"/>
            <a:r>
              <a:rPr lang="en-US" altLang="zh-TW" dirty="0" smtClean="0"/>
              <a:t>Filter out the IPs which </a:t>
            </a:r>
            <a:r>
              <a:rPr lang="en-US" altLang="zh-TW" dirty="0"/>
              <a:t>are not in Taiwan </a:t>
            </a:r>
            <a:r>
              <a:rPr lang="en-US" altLang="zh-TW" dirty="0" smtClean="0"/>
              <a:t>by </a:t>
            </a:r>
            <a:r>
              <a:rPr lang="en-US" altLang="zh-TW" dirty="0" err="1" smtClean="0"/>
              <a:t>IPInfoDB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Hire three servers to ping the IP</a:t>
            </a:r>
          </a:p>
          <a:p>
            <a:pPr lvl="2"/>
            <a:r>
              <a:rPr lang="en-US" altLang="zh-TW" dirty="0" smtClean="0"/>
              <a:t>Check network latency </a:t>
            </a:r>
            <a:r>
              <a:rPr lang="en-US" altLang="zh-TW" dirty="0" smtClean="0">
                <a:sym typeface="Wingdings"/>
              </a:rPr>
              <a:t></a:t>
            </a:r>
            <a:r>
              <a:rPr lang="en-US" altLang="zh-TW" dirty="0" smtClean="0"/>
              <a:t> Estimate </a:t>
            </a:r>
            <a:r>
              <a:rPr lang="en-US" altLang="zh-TW" dirty="0"/>
              <a:t>the </a:t>
            </a:r>
            <a:r>
              <a:rPr lang="en-US" altLang="zh-TW" dirty="0" smtClean="0"/>
              <a:t>distance</a:t>
            </a:r>
          </a:p>
          <a:p>
            <a:pPr lvl="1"/>
            <a:r>
              <a:rPr lang="en-US" altLang="zh-TW" dirty="0" smtClean="0"/>
              <a:t>Partition Taiwan into 1 km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grids</a:t>
            </a:r>
          </a:p>
          <a:p>
            <a:pPr lvl="2"/>
            <a:r>
              <a:rPr lang="en-US" altLang="zh-TW" dirty="0" smtClean="0"/>
              <a:t>Compute </a:t>
            </a:r>
            <a:r>
              <a:rPr lang="en-US" altLang="zh-TW" dirty="0"/>
              <a:t>the Mean-Square-Error (MSE</a:t>
            </a:r>
            <a:r>
              <a:rPr lang="en-US" altLang="zh-TW" dirty="0" smtClean="0"/>
              <a:t>) of </a:t>
            </a:r>
            <a:r>
              <a:rPr lang="en-US" altLang="zh-TW" dirty="0"/>
              <a:t>each grid’s and the IP’s distances to </a:t>
            </a:r>
            <a:r>
              <a:rPr lang="en-US" altLang="zh-TW" dirty="0" smtClean="0"/>
              <a:t>servers</a:t>
            </a:r>
          </a:p>
          <a:p>
            <a:pPr lvl="1"/>
            <a:r>
              <a:rPr lang="en-US" altLang="zh-TW" dirty="0" smtClean="0"/>
              <a:t>The precise locations are then randomly assigned within the grid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30</a:t>
            </a:fld>
            <a:endParaRPr lang="zh-TW" altLang="en-US" dirty="0"/>
          </a:p>
        </p:txBody>
      </p:sp>
      <p:pic>
        <p:nvPicPr>
          <p:cNvPr id="3074" name="Picture 2" descr="http://pic.pimg.tw/cutemonmon/1354200244-1460524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26" y="2754588"/>
            <a:ext cx="1946850" cy="16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Simulator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following</a:t>
            </a:r>
            <a:r>
              <a:rPr lang="zh-TW" altLang="en-US" dirty="0" smtClean="0"/>
              <a:t> </a:t>
            </a:r>
            <a:r>
              <a:rPr lang="en-US" altLang="zh-TW" dirty="0"/>
              <a:t>trace-driven </a:t>
            </a:r>
            <a:r>
              <a:rPr lang="en-US" altLang="zh-TW" dirty="0" smtClean="0"/>
              <a:t>simulators are implemented in JAVA</a:t>
            </a:r>
          </a:p>
          <a:p>
            <a:r>
              <a:rPr lang="en-US" altLang="zh-TW" dirty="0" smtClean="0"/>
              <a:t>It supports three algorithms</a:t>
            </a:r>
            <a:endParaRPr lang="en-US" altLang="zh-TW" dirty="0"/>
          </a:p>
          <a:p>
            <a:pPr lvl="1"/>
            <a:r>
              <a:rPr lang="en-US" altLang="zh-TW" dirty="0" smtClean="0"/>
              <a:t>MDP algorithm</a:t>
            </a:r>
          </a:p>
          <a:p>
            <a:pPr lvl="1"/>
            <a:r>
              <a:rPr lang="en-US" altLang="zh-TW" dirty="0" smtClean="0"/>
              <a:t>DP algorithm</a:t>
            </a:r>
          </a:p>
          <a:p>
            <a:pPr lvl="1"/>
            <a:r>
              <a:rPr lang="en-US" altLang="zh-TW" dirty="0" smtClean="0"/>
              <a:t>A baseline algorithm</a:t>
            </a:r>
            <a:r>
              <a:rPr lang="en-US" altLang="zh-TW" dirty="0"/>
              <a:t> </a:t>
            </a:r>
            <a:r>
              <a:rPr lang="en-US" altLang="zh-TW" dirty="0" smtClean="0"/>
              <a:t>– </a:t>
            </a:r>
            <a:r>
              <a:rPr lang="en-US" altLang="zh-TW" dirty="0"/>
              <a:t>CROT </a:t>
            </a:r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2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Simulation </a:t>
            </a:r>
            <a:r>
              <a:rPr lang="en-US" altLang="zh-TW" dirty="0"/>
              <a:t>D</a:t>
            </a:r>
            <a:r>
              <a:rPr lang="en-US" altLang="zh-TW" dirty="0" smtClean="0"/>
              <a:t>esign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arameters</a:t>
            </a:r>
          </a:p>
          <a:p>
            <a:pPr lvl="1"/>
            <a:r>
              <a:rPr lang="en-US" altLang="zh-TW" i="1" dirty="0" smtClean="0"/>
              <a:t>N</a:t>
            </a:r>
            <a:r>
              <a:rPr lang="en-US" altLang="zh-TW" dirty="0" smtClean="0"/>
              <a:t>: number </a:t>
            </a:r>
            <a:r>
              <a:rPr lang="en-US" altLang="zh-TW" dirty="0"/>
              <a:t>of </a:t>
            </a:r>
            <a:r>
              <a:rPr lang="en-US" altLang="zh-TW" dirty="0" smtClean="0"/>
              <a:t>requests: {50, 100, 200, 400, </a:t>
            </a:r>
            <a:r>
              <a:rPr lang="en-US" altLang="zh-TW" dirty="0" smtClean="0">
                <a:solidFill>
                  <a:srgbClr val="FF0000"/>
                </a:solidFill>
              </a:rPr>
              <a:t>800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pPr lvl="1"/>
            <a:r>
              <a:rPr lang="en-US" altLang="zh-TW" i="1" dirty="0" smtClean="0"/>
              <a:t>W: </a:t>
            </a:r>
            <a:r>
              <a:rPr lang="en-US" altLang="zh-TW" dirty="0"/>
              <a:t>number of </a:t>
            </a:r>
            <a:r>
              <a:rPr lang="en-US" altLang="zh-TW" dirty="0" smtClean="0"/>
              <a:t>workers: </a:t>
            </a:r>
            <a:r>
              <a:rPr lang="en-US" altLang="zh-TW" dirty="0"/>
              <a:t>{50, </a:t>
            </a:r>
            <a:r>
              <a:rPr lang="en-US" altLang="zh-TW" dirty="0">
                <a:solidFill>
                  <a:srgbClr val="FF0000"/>
                </a:solidFill>
              </a:rPr>
              <a:t>100</a:t>
            </a:r>
            <a:r>
              <a:rPr lang="en-US" altLang="zh-TW" dirty="0"/>
              <a:t>, 200, 400, 800}</a:t>
            </a:r>
            <a:endParaRPr lang="en-US" altLang="zh-TW" i="1" dirty="0" smtClean="0"/>
          </a:p>
          <a:p>
            <a:r>
              <a:rPr lang="en-US" altLang="zh-TW" dirty="0" smtClean="0"/>
              <a:t>Metrics</a:t>
            </a:r>
          </a:p>
          <a:p>
            <a:pPr lvl="1"/>
            <a:r>
              <a:rPr lang="en-US" altLang="zh-TW" dirty="0" smtClean="0"/>
              <a:t>Average profit</a:t>
            </a:r>
            <a:endParaRPr lang="en-US" altLang="zh-TW" dirty="0"/>
          </a:p>
          <a:p>
            <a:pPr lvl="1"/>
            <a:r>
              <a:rPr lang="en-US" altLang="zh-TW" dirty="0"/>
              <a:t>Average </a:t>
            </a:r>
            <a:r>
              <a:rPr lang="en-US" altLang="zh-TW" dirty="0" smtClean="0"/>
              <a:t>traveling cost</a:t>
            </a:r>
          </a:p>
          <a:p>
            <a:pPr lvl="1"/>
            <a:r>
              <a:rPr lang="en-US" altLang="zh-TW" dirty="0" smtClean="0"/>
              <a:t>Completed requests ratio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33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838200" y="1690688"/>
            <a:ext cx="9572009" cy="3600000"/>
            <a:chOff x="184731" y="1571222"/>
            <a:chExt cx="9572009" cy="360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31" y="1571222"/>
              <a:ext cx="4743066" cy="360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7797" y="1571222"/>
              <a:ext cx="4828943" cy="3600000"/>
            </a:xfrm>
            <a:prstGeom prst="rect">
              <a:avLst/>
            </a:prstGeom>
          </p:spPr>
        </p:pic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Average Profit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838200" y="5669280"/>
            <a:ext cx="10515600" cy="892885"/>
          </a:xfrm>
        </p:spPr>
        <p:txBody>
          <a:bodyPr/>
          <a:lstStyle/>
          <a:p>
            <a:r>
              <a:rPr lang="en-US" altLang="zh-TW" dirty="0" smtClean="0"/>
              <a:t>MDP achieves </a:t>
            </a:r>
            <a:r>
              <a:rPr lang="en-US" altLang="zh-TW" dirty="0" smtClean="0">
                <a:solidFill>
                  <a:srgbClr val="FF0000"/>
                </a:solidFill>
              </a:rPr>
              <a:t>2.64 times</a:t>
            </a:r>
            <a:r>
              <a:rPr lang="en-US" altLang="zh-TW" dirty="0" smtClean="0"/>
              <a:t> the profit of the baseline 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9737501" y="1690688"/>
            <a:ext cx="489398" cy="2456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465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34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838200" y="1690688"/>
            <a:ext cx="9611601" cy="3600000"/>
            <a:chOff x="308757" y="1609859"/>
            <a:chExt cx="9611601" cy="360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757" y="1609859"/>
              <a:ext cx="4775780" cy="360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537" y="1609859"/>
              <a:ext cx="4835821" cy="3600000"/>
            </a:xfrm>
            <a:prstGeom prst="rect">
              <a:avLst/>
            </a:prstGeom>
          </p:spPr>
        </p:pic>
      </p:grp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Average Traveling Cost</a:t>
            </a:r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38200" y="5669280"/>
            <a:ext cx="10515600" cy="89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MDP </a:t>
            </a:r>
            <a:r>
              <a:rPr lang="en-US" altLang="zh-TW" dirty="0"/>
              <a:t>saves </a:t>
            </a:r>
            <a:r>
              <a:rPr lang="en-US" altLang="zh-TW" dirty="0">
                <a:solidFill>
                  <a:srgbClr val="FF0000"/>
                </a:solidFill>
              </a:rPr>
              <a:t>51%</a:t>
            </a:r>
            <a:r>
              <a:rPr lang="en-US" altLang="zh-TW" dirty="0"/>
              <a:t> </a:t>
            </a:r>
            <a:r>
              <a:rPr lang="en-US" altLang="zh-TW" dirty="0"/>
              <a:t>traveling cost compared to DP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2550017" y="3387144"/>
            <a:ext cx="489398" cy="11719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356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35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838200" y="1690688"/>
            <a:ext cx="9586847" cy="3600000"/>
            <a:chOff x="1" y="1193800"/>
            <a:chExt cx="9586847" cy="360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193800"/>
              <a:ext cx="4769003" cy="360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9004" y="1193800"/>
              <a:ext cx="4817844" cy="3600000"/>
            </a:xfrm>
            <a:prstGeom prst="rect">
              <a:avLst/>
            </a:prstGeom>
          </p:spPr>
        </p:pic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Completed Requests Ratio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838200" y="5669280"/>
            <a:ext cx="10515600" cy="89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MDP achieves </a:t>
            </a:r>
            <a:r>
              <a:rPr lang="en-US" altLang="zh-TW" dirty="0" smtClean="0">
                <a:solidFill>
                  <a:srgbClr val="FF0000"/>
                </a:solidFill>
              </a:rPr>
              <a:t>almost 100% </a:t>
            </a:r>
            <a:r>
              <a:rPr lang="en-US" altLang="zh-TW" dirty="0" smtClean="0"/>
              <a:t>completed requests ratio at 400 workers 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8885502" y="1531378"/>
            <a:ext cx="563297" cy="2256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828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36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838200" y="1690688"/>
            <a:ext cx="9562500" cy="3600000"/>
            <a:chOff x="131807" y="1523597"/>
            <a:chExt cx="9562500" cy="36000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807" y="1523597"/>
              <a:ext cx="4797794" cy="360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601" y="1523597"/>
              <a:ext cx="4764706" cy="3600000"/>
            </a:xfrm>
            <a:prstGeom prst="rect">
              <a:avLst/>
            </a:prstGeom>
          </p:spPr>
        </p:pic>
      </p:grp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Running Time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38200" y="5669280"/>
            <a:ext cx="10515600" cy="89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MDP </a:t>
            </a:r>
            <a:r>
              <a:rPr lang="en-US" altLang="zh-TW" dirty="0" smtClean="0"/>
              <a:t>outperforms others at every cases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029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5038595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28700" lvl="1" indent="-457200"/>
            <a:r>
              <a:rPr lang="en-US" altLang="zh-TW" dirty="0" smtClean="0"/>
              <a:t>Motivation</a:t>
            </a:r>
          </a:p>
          <a:p>
            <a:pPr marL="1028700" lvl="1" indent="-457200"/>
            <a:r>
              <a:rPr lang="en-US" altLang="zh-TW" dirty="0" smtClean="0"/>
              <a:t>Crowdsensing</a:t>
            </a:r>
            <a:endParaRPr lang="en-US" altLang="zh-TW" dirty="0"/>
          </a:p>
          <a:p>
            <a:pPr marL="1028700" lvl="1" indent="-457200"/>
            <a:r>
              <a:rPr lang="en-US" altLang="zh-TW" dirty="0" smtClean="0"/>
              <a:t>Research Problems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/>
              <a:t>Related </a:t>
            </a:r>
            <a:r>
              <a:rPr lang="en-US" altLang="zh-TW" dirty="0" smtClean="0"/>
              <a:t>Work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Detour Planning Problem</a:t>
            </a:r>
          </a:p>
          <a:p>
            <a:pPr marL="1028700" lvl="1" indent="-457200"/>
            <a:r>
              <a:rPr lang="en-US" altLang="zh-TW" dirty="0" smtClean="0"/>
              <a:t>Formulation</a:t>
            </a:r>
          </a:p>
          <a:p>
            <a:pPr marL="1028700" lvl="1" indent="-457200"/>
            <a:r>
              <a:rPr lang="en-US" altLang="zh-TW" dirty="0" smtClean="0"/>
              <a:t>Solution </a:t>
            </a:r>
          </a:p>
          <a:p>
            <a:pPr marL="1028700" lvl="1" indent="-457200"/>
            <a:r>
              <a:rPr lang="en-US" altLang="zh-TW" dirty="0" smtClean="0"/>
              <a:t>Evaluation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altLang="zh-TW" dirty="0" smtClean="0"/>
              <a:t>Multi-user </a:t>
            </a:r>
            <a:r>
              <a:rPr lang="en-US" altLang="zh-TW" dirty="0"/>
              <a:t>Detour Planning </a:t>
            </a:r>
            <a:r>
              <a:rPr lang="en-US" altLang="zh-TW" dirty="0" smtClean="0"/>
              <a:t>Problem</a:t>
            </a:r>
          </a:p>
          <a:p>
            <a:pPr marL="1028700" lvl="1" indent="-457200"/>
            <a:r>
              <a:rPr lang="en-US" altLang="zh-TW" dirty="0"/>
              <a:t>Formulation</a:t>
            </a:r>
          </a:p>
          <a:p>
            <a:pPr marL="1028700" lvl="1" indent="-457200"/>
            <a:r>
              <a:rPr lang="en-US" altLang="zh-TW" dirty="0"/>
              <a:t>Solution </a:t>
            </a:r>
          </a:p>
          <a:p>
            <a:pPr marL="1028700" lvl="1" indent="-457200"/>
            <a:r>
              <a:rPr lang="en-US" altLang="zh-TW" dirty="0" smtClean="0"/>
              <a:t>Evaluation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Conclusion and </a:t>
            </a:r>
            <a:r>
              <a:rPr lang="en-US" altLang="zh-TW" smtClean="0">
                <a:solidFill>
                  <a:srgbClr val="FF0000"/>
                </a:solidFill>
              </a:rPr>
              <a:t>Future Work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4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propose a mobile crowdsensing </a:t>
            </a:r>
            <a:r>
              <a:rPr lang="en-US" altLang="zh-TW" dirty="0" smtClean="0"/>
              <a:t>system </a:t>
            </a:r>
            <a:r>
              <a:rPr lang="en-US" altLang="zh-TW" dirty="0"/>
              <a:t>(MCS)</a:t>
            </a:r>
            <a:r>
              <a:rPr lang="en-US" altLang="zh-TW" dirty="0" smtClean="0"/>
              <a:t>, </a:t>
            </a:r>
            <a:r>
              <a:rPr lang="en-US" altLang="zh-TW" dirty="0"/>
              <a:t>and we </a:t>
            </a:r>
            <a:r>
              <a:rPr lang="en-US" altLang="zh-TW" dirty="0" smtClean="0"/>
              <a:t>discuss and formulate </a:t>
            </a:r>
            <a:r>
              <a:rPr lang="en-US" altLang="zh-TW" dirty="0" smtClean="0">
                <a:solidFill>
                  <a:srgbClr val="FF0000"/>
                </a:solidFill>
              </a:rPr>
              <a:t>detour </a:t>
            </a:r>
            <a:r>
              <a:rPr lang="en-US" altLang="zh-TW" dirty="0">
                <a:solidFill>
                  <a:srgbClr val="FF0000"/>
                </a:solidFill>
              </a:rPr>
              <a:t>planning problem</a:t>
            </a:r>
            <a:r>
              <a:rPr lang="en-US" altLang="zh-TW" dirty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multi-users </a:t>
            </a:r>
            <a:r>
              <a:rPr lang="en-US" altLang="zh-TW" dirty="0">
                <a:solidFill>
                  <a:srgbClr val="0000CC"/>
                </a:solidFill>
              </a:rPr>
              <a:t>detour planning problem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We address </a:t>
            </a:r>
            <a:r>
              <a:rPr lang="en-US" altLang="zh-TW" dirty="0">
                <a:solidFill>
                  <a:srgbClr val="FF0000"/>
                </a:solidFill>
              </a:rPr>
              <a:t>detour </a:t>
            </a:r>
            <a:r>
              <a:rPr lang="en-US" altLang="zh-TW" dirty="0" smtClean="0">
                <a:solidFill>
                  <a:srgbClr val="FF0000"/>
                </a:solidFill>
              </a:rPr>
              <a:t>planning </a:t>
            </a:r>
            <a:r>
              <a:rPr lang="en-US" altLang="zh-TW" dirty="0">
                <a:solidFill>
                  <a:srgbClr val="FF0000"/>
                </a:solidFill>
              </a:rPr>
              <a:t>algorithm (DP</a:t>
            </a:r>
            <a:r>
              <a:rPr lang="en-US" altLang="zh-TW" dirty="0" smtClean="0">
                <a:solidFill>
                  <a:srgbClr val="FF0000"/>
                </a:solidFill>
              </a:rPr>
              <a:t>), approximation 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rgbClr val="FF0000"/>
                </a:solidFill>
              </a:rPr>
              <a:t>detour planning algorithm (</a:t>
            </a:r>
            <a:r>
              <a:rPr lang="en-US" altLang="zh-TW" dirty="0" smtClean="0">
                <a:solidFill>
                  <a:srgbClr val="FF0000"/>
                </a:solidFill>
              </a:rPr>
              <a:t>DPA)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0000CC"/>
                </a:solidFill>
              </a:rPr>
              <a:t>multi-users </a:t>
            </a:r>
            <a:r>
              <a:rPr lang="en-US" altLang="zh-TW" dirty="0">
                <a:solidFill>
                  <a:srgbClr val="0000CC"/>
                </a:solidFill>
              </a:rPr>
              <a:t>detour </a:t>
            </a:r>
            <a:r>
              <a:rPr lang="en-US" altLang="zh-TW" dirty="0" smtClean="0">
                <a:solidFill>
                  <a:srgbClr val="0000CC"/>
                </a:solidFill>
              </a:rPr>
              <a:t>planning </a:t>
            </a:r>
            <a:r>
              <a:rPr lang="en-US" altLang="zh-TW" dirty="0">
                <a:solidFill>
                  <a:srgbClr val="0000CC"/>
                </a:solidFill>
              </a:rPr>
              <a:t>algorithm (MDP)</a:t>
            </a:r>
            <a:r>
              <a:rPr lang="en-US" altLang="zh-TW" dirty="0"/>
              <a:t> for </a:t>
            </a:r>
            <a:r>
              <a:rPr lang="en-US" altLang="zh-TW" dirty="0" smtClean="0"/>
              <a:t>solving the proposed problems.</a:t>
            </a:r>
            <a:endParaRPr lang="en-US" altLang="zh-TW" dirty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implemented traced-driven </a:t>
            </a:r>
            <a:r>
              <a:rPr lang="en-US" altLang="zh-TW" dirty="0" smtClean="0"/>
              <a:t>simulators, and the results show:</a:t>
            </a:r>
            <a:br>
              <a:rPr lang="en-US" altLang="zh-TW" dirty="0" smtClean="0"/>
            </a:br>
            <a:r>
              <a:rPr lang="en-US" altLang="zh-TW" dirty="0" smtClean="0"/>
              <a:t>(1) DP achieves optimal profit, and DPA runs efficiently</a:t>
            </a:r>
            <a:br>
              <a:rPr lang="en-US" altLang="zh-TW" dirty="0" smtClean="0"/>
            </a:br>
            <a:r>
              <a:rPr lang="en-US" altLang="zh-TW" dirty="0" smtClean="0"/>
              <a:t>(2) MDP outperforms other algorithms in average profit and traveling cost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38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08138"/>
              </p:ext>
            </p:extLst>
          </p:nvPr>
        </p:nvGraphicFramePr>
        <p:xfrm>
          <a:off x="661629" y="5342465"/>
          <a:ext cx="6872478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251958"/>
                <a:gridCol w="405130"/>
                <a:gridCol w="405130"/>
                <a:gridCol w="405130"/>
                <a:gridCol w="40513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Detour planning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 (DP)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Multi-user detour planning algorithm (MDP)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Future </a:t>
            </a:r>
            <a:r>
              <a:rPr lang="en-US" altLang="zh-TW" dirty="0" smtClean="0"/>
              <a:t>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0" y="1825625"/>
            <a:ext cx="11692128" cy="4351338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Gamified</a:t>
            </a:r>
            <a:r>
              <a:rPr lang="en-US" altLang="zh-TW" dirty="0"/>
              <a:t> </a:t>
            </a:r>
            <a:r>
              <a:rPr lang="en-US" altLang="zh-TW" dirty="0" smtClean="0"/>
              <a:t>crowdsensing</a:t>
            </a:r>
            <a:endParaRPr lang="en-US" altLang="zh-TW" dirty="0"/>
          </a:p>
          <a:p>
            <a:pPr lvl="1"/>
            <a:r>
              <a:rPr lang="en-US" altLang="zh-TW" dirty="0" smtClean="0"/>
              <a:t>Combine games and requests for attracting workers to play and earn rewards</a:t>
            </a:r>
          </a:p>
          <a:p>
            <a:pPr lvl="1"/>
            <a:r>
              <a:rPr lang="en-US" altLang="zh-TW" dirty="0" smtClean="0"/>
              <a:t>Challenges: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(1) </a:t>
            </a:r>
            <a:r>
              <a:rPr lang="en-US" altLang="zh-TW" dirty="0" smtClean="0"/>
              <a:t>Unify games to the system, and players play games smoothly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(2) Use augmented reality to let players shoot photos to trigger a new game event</a:t>
            </a:r>
          </a:p>
          <a:p>
            <a:r>
              <a:rPr lang="en-US" altLang="zh-TW" dirty="0" smtClean="0"/>
              <a:t>Design </a:t>
            </a:r>
            <a:r>
              <a:rPr lang="en-US" altLang="zh-TW" dirty="0"/>
              <a:t>the </a:t>
            </a:r>
            <a:r>
              <a:rPr lang="en-US" altLang="zh-TW" dirty="0" smtClean="0"/>
              <a:t>result </a:t>
            </a:r>
            <a:r>
              <a:rPr lang="en-US" altLang="zh-TW" dirty="0"/>
              <a:t>upload mechanism and verification </a:t>
            </a:r>
            <a:r>
              <a:rPr lang="en-US" altLang="zh-TW" dirty="0" smtClean="0"/>
              <a:t>for better performance</a:t>
            </a:r>
          </a:p>
          <a:p>
            <a:pPr lvl="1"/>
            <a:r>
              <a:rPr lang="en-US" altLang="zh-TW" dirty="0" smtClean="0"/>
              <a:t>Challenges:</a:t>
            </a:r>
            <a:br>
              <a:rPr lang="en-US" altLang="zh-TW" dirty="0" smtClean="0"/>
            </a:br>
            <a:r>
              <a:rPr lang="en-US" altLang="zh-TW" dirty="0" smtClean="0"/>
              <a:t>(1) How to efficiently upload results in different network conditions (e.g. 3G, and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(2) Whether the results are real or fake (e.g. timestamp, and GPS)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(3) There are privacy issues about tracking locations of workers</a:t>
            </a:r>
          </a:p>
          <a:p>
            <a:pPr lvl="1"/>
            <a:r>
              <a:rPr lang="en-US" altLang="zh-TW" dirty="0" smtClean="0"/>
              <a:t>Apply to Urban Computing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39</a:t>
            </a:fld>
            <a:endParaRPr lang="zh-TW" altLang="en-US" dirty="0"/>
          </a:p>
        </p:txBody>
      </p:sp>
      <p:pic>
        <p:nvPicPr>
          <p:cNvPr id="1026" name="Picture 2" descr="http://cdn-www.i-am-bored.com/media/thumbnails/Game-Time-Wordmark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514" y="1065994"/>
            <a:ext cx="1460382" cy="79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vuu.com/wp-content/uploads/2014/05/Lukeville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11114" r="21764" b="11704"/>
          <a:stretch/>
        </p:blipFill>
        <p:spPr bwMode="auto">
          <a:xfrm>
            <a:off x="10462745" y="1856094"/>
            <a:ext cx="1459151" cy="14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pectrum.ieee.org/img/02TechSpeakCompute_FINALEV-13904901098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t="17121" r="9963" b="12774"/>
          <a:stretch/>
        </p:blipFill>
        <p:spPr bwMode="auto">
          <a:xfrm>
            <a:off x="4552773" y="5677468"/>
            <a:ext cx="999468" cy="9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Crowdsensing?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373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Mobile sensing</a:t>
            </a:r>
          </a:p>
          <a:p>
            <a:pPr lvl="1"/>
            <a:r>
              <a:rPr lang="en-US" altLang="zh-TW" dirty="0" smtClean="0"/>
              <a:t>Opportunistic </a:t>
            </a:r>
            <a:r>
              <a:rPr lang="en-US" altLang="zh-TW" dirty="0"/>
              <a:t>sensing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Participatory sensing</a:t>
            </a:r>
          </a:p>
          <a:p>
            <a:r>
              <a:rPr lang="en-US" altLang="zh-TW" dirty="0" smtClean="0"/>
              <a:t>Limitation</a:t>
            </a:r>
          </a:p>
          <a:p>
            <a:pPr lvl="1"/>
            <a:r>
              <a:rPr lang="en-US" altLang="zh-TW" dirty="0" smtClean="0"/>
              <a:t>Mobile sensing could not </a:t>
            </a:r>
            <a:r>
              <a:rPr lang="en-US" altLang="zh-TW" dirty="0"/>
              <a:t>serve a large number </a:t>
            </a:r>
            <a:r>
              <a:rPr lang="en-US" altLang="zh-TW" dirty="0" smtClean="0"/>
              <a:t>of sensing tasks</a:t>
            </a:r>
          </a:p>
          <a:p>
            <a:r>
              <a:rPr lang="en-US" altLang="zh-TW" dirty="0" smtClean="0"/>
              <a:t>Crowdsensing</a:t>
            </a:r>
          </a:p>
          <a:p>
            <a:pPr lvl="1"/>
            <a:r>
              <a:rPr lang="en-US" altLang="zh-TW" dirty="0" smtClean="0"/>
              <a:t>Human-in-the-loop</a:t>
            </a:r>
          </a:p>
          <a:p>
            <a:pPr lvl="2"/>
            <a:r>
              <a:rPr lang="en-US" altLang="zh-TW" dirty="0" smtClean="0"/>
              <a:t>Similar to crowdsourcing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Picture 2" descr="http://ics.t.u-tokyo.ac.jp/wp/wp-content/uploads/2014/08/image_large_e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b="20539"/>
          <a:stretch/>
        </p:blipFill>
        <p:spPr bwMode="auto">
          <a:xfrm>
            <a:off x="8879744" y="3637681"/>
            <a:ext cx="2937300" cy="23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Demo, </a:t>
            </a:r>
            <a:r>
              <a:rPr lang="en-US" altLang="zh-TW" dirty="0" smtClean="0"/>
              <a:t>and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http://youtu.be/9WFfQjq8pTs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5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371" y="216942"/>
            <a:ext cx="10848511" cy="1339850"/>
          </a:xfrm>
        </p:spPr>
        <p:txBody>
          <a:bodyPr>
            <a:normAutofit/>
          </a:bodyPr>
          <a:lstStyle/>
          <a:p>
            <a:r>
              <a:rPr lang="en-US" altLang="zh-TW" dirty="0"/>
              <a:t>Geospatial </a:t>
            </a:r>
            <a:r>
              <a:rPr lang="en-US" altLang="zh-TW" dirty="0" smtClean="0"/>
              <a:t>Information Gathering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392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 new class of crowdsensing systems</a:t>
            </a:r>
          </a:p>
          <a:p>
            <a:r>
              <a:rPr lang="en-US" altLang="zh-TW" dirty="0" smtClean="0"/>
              <a:t>Requesters: companies and organizations</a:t>
            </a:r>
          </a:p>
          <a:p>
            <a:pPr lvl="2"/>
            <a:r>
              <a:rPr lang="en-US" altLang="zh-TW" dirty="0" smtClean="0"/>
              <a:t>Submit geospatial and </a:t>
            </a:r>
            <a:r>
              <a:rPr lang="en-US" altLang="zh-TW" dirty="0"/>
              <a:t>temporal-dependent </a:t>
            </a:r>
            <a:r>
              <a:rPr lang="en-US" altLang="zh-TW" dirty="0" smtClean="0"/>
              <a:t>tasks (specific time and location)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2"/>
            <a:r>
              <a:rPr lang="en-US" altLang="zh-TW" dirty="0" smtClean="0"/>
              <a:t>Task: </a:t>
            </a:r>
            <a:r>
              <a:rPr lang="en-US" altLang="zh-TW" dirty="0" smtClean="0">
                <a:solidFill>
                  <a:srgbClr val="FF0000"/>
                </a:solidFill>
              </a:rPr>
              <a:t>capturing videos/pictures or collecting sensor readings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Workers: smartphone users </a:t>
            </a:r>
          </a:p>
          <a:p>
            <a:pPr lvl="2"/>
            <a:r>
              <a:rPr lang="en-US" altLang="zh-TW" dirty="0" smtClean="0"/>
              <a:t>Report their destination and deadline</a:t>
            </a:r>
          </a:p>
          <a:p>
            <a:pPr lvl="2"/>
            <a:r>
              <a:rPr lang="en-US" altLang="zh-TW" dirty="0" smtClean="0"/>
              <a:t>They wouldn’t </a:t>
            </a:r>
            <a:r>
              <a:rPr lang="en-US" altLang="zh-TW" dirty="0"/>
              <a:t>mind to take some </a:t>
            </a:r>
            <a:r>
              <a:rPr lang="en-US" altLang="zh-TW" dirty="0" smtClean="0">
                <a:solidFill>
                  <a:srgbClr val="FF0000"/>
                </a:solidFill>
              </a:rPr>
              <a:t>detour routes </a:t>
            </a:r>
            <a:r>
              <a:rPr lang="en-US" altLang="zh-TW" dirty="0" smtClean="0">
                <a:solidFill>
                  <a:srgbClr val="000000"/>
                </a:solidFill>
              </a:rPr>
              <a:t>for small rewards</a:t>
            </a:r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2943160" y="5241012"/>
            <a:ext cx="5312865" cy="1111204"/>
            <a:chOff x="1187624" y="5210736"/>
            <a:chExt cx="5070023" cy="111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群組 5"/>
            <p:cNvGrpSpPr/>
            <p:nvPr/>
          </p:nvGrpSpPr>
          <p:grpSpPr>
            <a:xfrm>
              <a:off x="1907704" y="5210736"/>
              <a:ext cx="4349943" cy="1111204"/>
              <a:chOff x="1843088" y="4912086"/>
              <a:chExt cx="5707550" cy="1458008"/>
            </a:xfrm>
          </p:grpSpPr>
          <p:pic>
            <p:nvPicPr>
              <p:cNvPr id="2050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0624964">
                <a:off x="1843088" y="6003102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9858953">
                <a:off x="2210249" y="5982890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9347157">
                <a:off x="2578042" y="5873666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9036770">
                <a:off x="2959459" y="5705491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8413673">
                <a:off x="3270565" y="5486698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7835254">
                <a:off x="3559083" y="5196731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9473040">
                <a:off x="3854079" y="4969129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1283309">
                <a:off x="4245753" y="4912086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2905016">
                <a:off x="4634353" y="5033976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3821666">
                <a:off x="4921023" y="5308386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2965573">
                <a:off x="5212897" y="5561085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4078178">
                <a:off x="5438714" y="5778160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2379039">
                <a:off x="5713897" y="5996509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10800000">
                <a:off x="6090429" y="6045338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9892076">
                <a:off x="6484811" y="5978431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9892076">
                <a:off x="6834623" y="5904163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openclipart.org/image/800px/svg_to_png/30421/go-previo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1" t="9328" r="10983" b="11890"/>
              <a:stretch/>
            </p:blipFill>
            <p:spPr bwMode="auto">
              <a:xfrm rot="9892076">
                <a:off x="7229450" y="5843851"/>
                <a:ext cx="321188" cy="32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4" name="Picture 6" descr="http://openclipart.org/image/800px/svg_to_png/190329/mix-walk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73"/>
            <a:stretch/>
          </p:blipFill>
          <p:spPr bwMode="auto">
            <a:xfrm>
              <a:off x="1187624" y="5403490"/>
              <a:ext cx="608937" cy="89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openclipart.org/image/800px/svg_to_png/122473/modern_mobil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4" t="12962" r="21559" b="5757"/>
            <a:stretch/>
          </p:blipFill>
          <p:spPr bwMode="auto">
            <a:xfrm flipH="1">
              <a:off x="1705699" y="5380012"/>
              <a:ext cx="312722" cy="47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32" y="5309063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61" y="5540750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91" y="5637712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openclipart.org/image/800px/svg_to_png/149059/ra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7" b="24450"/>
          <a:stretch/>
        </p:blipFill>
        <p:spPr bwMode="auto">
          <a:xfrm>
            <a:off x="5805436" y="6264987"/>
            <a:ext cx="6013525" cy="4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Usage Scenario </a:t>
            </a:r>
            <a:r>
              <a:rPr lang="en-US" altLang="zh-TW" dirty="0" smtClean="0"/>
              <a:t>#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the smartphone user is at the train station, and he is waiting the train which will arrive at 1 to 2 </a:t>
            </a:r>
            <a:r>
              <a:rPr lang="en-US" altLang="zh-TW" dirty="0" smtClean="0"/>
              <a:t>hours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What can he do in this free time?</a:t>
            </a:r>
          </a:p>
          <a:p>
            <a:pPr lvl="1"/>
            <a:r>
              <a:rPr lang="en-US" altLang="zh-TW" dirty="0" smtClean="0"/>
              <a:t>Perform </a:t>
            </a:r>
            <a:r>
              <a:rPr lang="en-US" altLang="zh-TW" dirty="0"/>
              <a:t>some tasks which are near the station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438238"/>
            <a:ext cx="27432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7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29" y="4758915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22" y="5107349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82" y="6329510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1" y="6246551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penclipart.org/image/800px/svg_to_png/28521/jean_victor_balin_locoto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03" y="5699441"/>
            <a:ext cx="1349328" cy="7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986575" y="5880694"/>
            <a:ext cx="1105469" cy="6616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梯形 4"/>
          <p:cNvSpPr/>
          <p:nvPr/>
        </p:nvSpPr>
        <p:spPr>
          <a:xfrm>
            <a:off x="4823643" y="5284139"/>
            <a:ext cx="1431333" cy="611832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848763" y="4971734"/>
            <a:ext cx="1000666" cy="1525272"/>
            <a:chOff x="4731720" y="2997354"/>
            <a:chExt cx="1000666" cy="1525272"/>
          </a:xfrm>
        </p:grpSpPr>
        <p:sp>
          <p:nvSpPr>
            <p:cNvPr id="40" name="套索 39"/>
            <p:cNvSpPr/>
            <p:nvPr/>
          </p:nvSpPr>
          <p:spPr>
            <a:xfrm rot="17886486">
              <a:off x="4865672" y="4333362"/>
              <a:ext cx="118140" cy="260388"/>
            </a:xfrm>
            <a:prstGeom prst="chord">
              <a:avLst>
                <a:gd name="adj1" fmla="val 2700000"/>
                <a:gd name="adj2" fmla="val 1704764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 rot="3048924">
              <a:off x="4851108" y="4180289"/>
              <a:ext cx="252108" cy="3226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 rot="2995175">
              <a:off x="5345403" y="3501701"/>
              <a:ext cx="224598" cy="4908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4869351" y="3540479"/>
              <a:ext cx="588352" cy="8096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4799116" y="2997354"/>
              <a:ext cx="728823" cy="72882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 rot="2995175">
              <a:off x="4864862" y="3749624"/>
              <a:ext cx="224598" cy="4908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5232327" y="3240772"/>
              <a:ext cx="120994" cy="1209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弧形 46"/>
            <p:cNvSpPr/>
            <p:nvPr/>
          </p:nvSpPr>
          <p:spPr>
            <a:xfrm rot="10556661">
              <a:off x="5146945" y="3282448"/>
              <a:ext cx="585441" cy="307992"/>
            </a:xfrm>
            <a:prstGeom prst="arc">
              <a:avLst>
                <a:gd name="adj1" fmla="val 16650617"/>
                <a:gd name="adj2" fmla="val 2071392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 rot="18907406">
              <a:off x="5239594" y="4191512"/>
              <a:ext cx="244432" cy="3226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套索 48"/>
            <p:cNvSpPr/>
            <p:nvPr/>
          </p:nvSpPr>
          <p:spPr>
            <a:xfrm rot="14157091">
              <a:off x="5426937" y="4324966"/>
              <a:ext cx="118140" cy="260388"/>
            </a:xfrm>
            <a:prstGeom prst="chord">
              <a:avLst>
                <a:gd name="adj1" fmla="val 2700000"/>
                <a:gd name="adj2" fmla="val 1704764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0" name="Picture 8" descr="http://openclipart.org/image/800px/svg_to_png/122473/modern_mobil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12962" r="21559" b="5757"/>
          <a:stretch/>
        </p:blipFill>
        <p:spPr bwMode="auto">
          <a:xfrm flipH="1">
            <a:off x="1664013" y="5230284"/>
            <a:ext cx="341670" cy="4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http://openclipart.org/image/800px/svg_to_png/3122/nicubunu_Ha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1"/>
          <a:stretch/>
        </p:blipFill>
        <p:spPr bwMode="auto">
          <a:xfrm>
            <a:off x="774313" y="4544239"/>
            <a:ext cx="935732" cy="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Usage Scenario </a:t>
            </a:r>
            <a:r>
              <a:rPr lang="en-US" altLang="zh-TW" dirty="0" smtClean="0"/>
              <a:t>#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the smartphone user is traveling, and he expect that he will arrive at his destination in 2 hours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What can he do in this traveling time?</a:t>
            </a:r>
          </a:p>
          <a:p>
            <a:pPr lvl="1"/>
            <a:r>
              <a:rPr lang="en-US" altLang="zh-TW" dirty="0" smtClean="0"/>
              <a:t>Perform </a:t>
            </a:r>
            <a:r>
              <a:rPr lang="en-US" altLang="zh-TW" dirty="0"/>
              <a:t>some tasks which are </a:t>
            </a:r>
            <a:r>
              <a:rPr lang="en-US" altLang="zh-TW" dirty="0" smtClean="0"/>
              <a:t>near </a:t>
            </a:r>
            <a:r>
              <a:rPr lang="en-US" altLang="zh-TW" dirty="0"/>
              <a:t>the </a:t>
            </a:r>
            <a:r>
              <a:rPr lang="en-US" altLang="zh-TW" dirty="0" smtClean="0"/>
              <a:t>expected route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290145" y="5101807"/>
            <a:ext cx="6047485" cy="1571615"/>
            <a:chOff x="1843088" y="4912086"/>
            <a:chExt cx="5707550" cy="1458008"/>
          </a:xfrm>
        </p:grpSpPr>
        <p:pic>
          <p:nvPicPr>
            <p:cNvPr id="9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0624964">
              <a:off x="1843088" y="6003102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9858953">
              <a:off x="2210249" y="5982890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9347157">
              <a:off x="2578042" y="5873666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9036770">
              <a:off x="2959459" y="5705491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8413673">
              <a:off x="3270565" y="5486698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7835254">
              <a:off x="3559083" y="5196731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9473040">
              <a:off x="3854079" y="4969129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1283309">
              <a:off x="4245753" y="4912086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2905016">
              <a:off x="4634353" y="5033976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3821666">
              <a:off x="4921023" y="5308386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2965573">
              <a:off x="5212897" y="5561085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4078178">
              <a:off x="5438714" y="5778160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2379039">
              <a:off x="5713897" y="5996509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10800000">
              <a:off x="6090429" y="6045338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9892076">
              <a:off x="6484811" y="5978431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9892076">
              <a:off x="6834623" y="5904163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openclipart.org/image/800px/svg_to_png/30421/go-previou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1" t="9328" r="10983" b="11890"/>
            <a:stretch/>
          </p:blipFill>
          <p:spPr bwMode="auto">
            <a:xfrm rot="9892076">
              <a:off x="7229450" y="5843851"/>
              <a:ext cx="321188" cy="3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openclipart.org/image/800px/svg_to_png/192457/13962913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78" y="4831151"/>
            <a:ext cx="997357" cy="14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8519837" y="6025148"/>
            <a:ext cx="2265528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74" y="5429710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11" y="4578040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http://openclipart.org/image/800px/svg_to_png/167784/money_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80" y="5671134"/>
            <a:ext cx="482706" cy="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群組 94"/>
          <p:cNvGrpSpPr/>
          <p:nvPr/>
        </p:nvGrpSpPr>
        <p:grpSpPr>
          <a:xfrm>
            <a:off x="848763" y="4971734"/>
            <a:ext cx="1000666" cy="1525272"/>
            <a:chOff x="4731720" y="2997354"/>
            <a:chExt cx="1000666" cy="1525272"/>
          </a:xfrm>
        </p:grpSpPr>
        <p:sp>
          <p:nvSpPr>
            <p:cNvPr id="96" name="套索 95"/>
            <p:cNvSpPr/>
            <p:nvPr/>
          </p:nvSpPr>
          <p:spPr>
            <a:xfrm rot="17886486">
              <a:off x="4865672" y="4333362"/>
              <a:ext cx="118140" cy="260388"/>
            </a:xfrm>
            <a:prstGeom prst="chord">
              <a:avLst>
                <a:gd name="adj1" fmla="val 2700000"/>
                <a:gd name="adj2" fmla="val 1704764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橢圓 96"/>
            <p:cNvSpPr/>
            <p:nvPr/>
          </p:nvSpPr>
          <p:spPr>
            <a:xfrm rot="3048924">
              <a:off x="4851108" y="4180289"/>
              <a:ext cx="252108" cy="3226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/>
            <p:cNvSpPr/>
            <p:nvPr/>
          </p:nvSpPr>
          <p:spPr>
            <a:xfrm rot="2995175">
              <a:off x="5345403" y="3501701"/>
              <a:ext cx="224598" cy="4908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橢圓 98"/>
            <p:cNvSpPr/>
            <p:nvPr/>
          </p:nvSpPr>
          <p:spPr>
            <a:xfrm>
              <a:off x="4869351" y="3540479"/>
              <a:ext cx="588352" cy="8096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>
              <a:off x="4799116" y="2997354"/>
              <a:ext cx="728823" cy="72882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 rot="2995175">
              <a:off x="4864862" y="3749624"/>
              <a:ext cx="224598" cy="4908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>
              <a:off x="5232327" y="3240772"/>
              <a:ext cx="120994" cy="1209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弧形 102"/>
            <p:cNvSpPr/>
            <p:nvPr/>
          </p:nvSpPr>
          <p:spPr>
            <a:xfrm rot="10556661">
              <a:off x="5146945" y="3282448"/>
              <a:ext cx="585441" cy="307992"/>
            </a:xfrm>
            <a:prstGeom prst="arc">
              <a:avLst>
                <a:gd name="adj1" fmla="val 16650617"/>
                <a:gd name="adj2" fmla="val 2071392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橢圓 103"/>
            <p:cNvSpPr/>
            <p:nvPr/>
          </p:nvSpPr>
          <p:spPr>
            <a:xfrm rot="18907406">
              <a:off x="5239594" y="4191512"/>
              <a:ext cx="244432" cy="3226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套索 104"/>
            <p:cNvSpPr/>
            <p:nvPr/>
          </p:nvSpPr>
          <p:spPr>
            <a:xfrm rot="14157091">
              <a:off x="5426937" y="4324966"/>
              <a:ext cx="118140" cy="260388"/>
            </a:xfrm>
            <a:prstGeom prst="chord">
              <a:avLst>
                <a:gd name="adj1" fmla="val 2700000"/>
                <a:gd name="adj2" fmla="val 1704764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6" name="Picture 8" descr="http://openclipart.org/image/800px/svg_to_png/122473/modern_mobil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12962" r="21559" b="5757"/>
          <a:stretch/>
        </p:blipFill>
        <p:spPr bwMode="auto">
          <a:xfrm flipH="1">
            <a:off x="1664013" y="5230284"/>
            <a:ext cx="341670" cy="4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http://openclipart.org/image/800px/svg_to_png/3122/nicubunu_Ha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1"/>
          <a:stretch/>
        </p:blipFill>
        <p:spPr bwMode="auto">
          <a:xfrm>
            <a:off x="774313" y="4544239"/>
            <a:ext cx="935732" cy="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Key Research </a:t>
            </a:r>
            <a:r>
              <a:rPr lang="en-US" altLang="zh-TW" dirty="0" smtClean="0"/>
              <a:t>Problem: </a:t>
            </a:r>
            <a:br>
              <a:rPr lang="en-US" altLang="zh-TW" dirty="0" smtClean="0"/>
            </a:br>
            <a:r>
              <a:rPr lang="en-US" altLang="zh-TW" dirty="0" smtClean="0"/>
              <a:t>Detour Planning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Problem: How to make a good use of the abilities of ubiquitous smartphone users?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Goal: We plan to let </a:t>
            </a:r>
            <a:r>
              <a:rPr lang="en-US" altLang="zh-TW" dirty="0">
                <a:solidFill>
                  <a:srgbClr val="FF0000"/>
                </a:solidFill>
              </a:rPr>
              <a:t>smartphone </a:t>
            </a:r>
            <a:r>
              <a:rPr lang="en-US" altLang="zh-TW" dirty="0" smtClean="0">
                <a:solidFill>
                  <a:srgbClr val="FF0000"/>
                </a:solidFill>
              </a:rPr>
              <a:t>users well utilize their smartphones and earn the maximum rewards in their available time</a:t>
            </a:r>
          </a:p>
          <a:p>
            <a:r>
              <a:rPr lang="en-US" altLang="zh-TW" dirty="0" smtClean="0"/>
              <a:t>Solutions:</a:t>
            </a:r>
          </a:p>
          <a:p>
            <a:pPr lvl="1"/>
            <a:r>
              <a:rPr lang="en-US" altLang="zh-TW" dirty="0" smtClean="0"/>
              <a:t>(Single-user) Detour Planning Algorithm </a:t>
            </a:r>
            <a:r>
              <a:rPr lang="en-US" altLang="zh-TW" sz="1800" dirty="0" smtClean="0">
                <a:solidFill>
                  <a:srgbClr val="0000CC"/>
                </a:solidFill>
              </a:rPr>
              <a:t>[MoVid’13]</a:t>
            </a:r>
          </a:p>
          <a:p>
            <a:pPr lvl="1"/>
            <a:r>
              <a:rPr lang="en-US" altLang="zh-TW" dirty="0"/>
              <a:t>Multi-user Detour Planning Algorithm</a:t>
            </a:r>
          </a:p>
          <a:p>
            <a:pPr marL="457200" lvl="1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146" name="Picture 2" descr="http://openclipart.org/image/800px/svg_to_png/96217/129001362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b="14951"/>
          <a:stretch/>
        </p:blipFill>
        <p:spPr bwMode="auto">
          <a:xfrm>
            <a:off x="9623757" y="3892136"/>
            <a:ext cx="1731788" cy="1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527382" y="5828819"/>
            <a:ext cx="1113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MoVid’13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Liao and C. Hsu.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detour planning algorithm in crowdsourcing systems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multimedia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gathering. In </a:t>
            </a:r>
            <a:r>
              <a:rPr lang="en-US" altLang="zh-T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of Workshop on Mobile Video (</a:t>
            </a:r>
            <a:r>
              <a:rPr lang="en-US" altLang="zh-TW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MoVid’13)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Architecture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8737-D442-49B4-8369-EBFAF607790D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324751" y="2052633"/>
            <a:ext cx="5542499" cy="394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6039551" y="1952972"/>
            <a:ext cx="3076275" cy="1268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45580" y="2179069"/>
            <a:ext cx="204978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Crowdsensing Platform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17149</TotalTime>
  <Words>1818</Words>
  <Application>Microsoft Office PowerPoint</Application>
  <PresentationFormat>寬螢幕</PresentationFormat>
  <Paragraphs>380</Paragraphs>
  <Slides>41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8" baseType="lpstr">
      <vt:lpstr>新細明體</vt:lpstr>
      <vt:lpstr>Arial</vt:lpstr>
      <vt:lpstr>Calibri</vt:lpstr>
      <vt:lpstr>Cambria Math</vt:lpstr>
      <vt:lpstr>Times New Roman</vt:lpstr>
      <vt:lpstr>Wingdings</vt:lpstr>
      <vt:lpstr>Office 佈景主題</vt:lpstr>
      <vt:lpstr>Detour Planning Problem on Mobile Crowdsensing Systems</vt:lpstr>
      <vt:lpstr>Outline</vt:lpstr>
      <vt:lpstr>Motivation</vt:lpstr>
      <vt:lpstr>What is Crowdsensing?</vt:lpstr>
      <vt:lpstr>Geospatial Information Gathering</vt:lpstr>
      <vt:lpstr>Usage Scenario #1</vt:lpstr>
      <vt:lpstr>Usage Scenario #2</vt:lpstr>
      <vt:lpstr>Key Research Problem:  Detour Planning Problem</vt:lpstr>
      <vt:lpstr>System Architecture</vt:lpstr>
      <vt:lpstr>Contribution</vt:lpstr>
      <vt:lpstr>Outline</vt:lpstr>
      <vt:lpstr>Related Work</vt:lpstr>
      <vt:lpstr>Outline</vt:lpstr>
      <vt:lpstr>Problem Formulation</vt:lpstr>
      <vt:lpstr>Orienteering Problem with  Time Window (OPTW)</vt:lpstr>
      <vt:lpstr>Collecting Feasible Spots</vt:lpstr>
      <vt:lpstr>Simulator Implementation</vt:lpstr>
      <vt:lpstr>Simulation Design </vt:lpstr>
      <vt:lpstr>Ontime Ratio</vt:lpstr>
      <vt:lpstr>Total Profits</vt:lpstr>
      <vt:lpstr>DP is Efficient</vt:lpstr>
      <vt:lpstr>Implication of Travel Cost</vt:lpstr>
      <vt:lpstr>DPA Improves the Running Time  with Near-optimal Results</vt:lpstr>
      <vt:lpstr>Discussion</vt:lpstr>
      <vt:lpstr>Outline</vt:lpstr>
      <vt:lpstr>Multiple Detour Planning Problem</vt:lpstr>
      <vt:lpstr>Models</vt:lpstr>
      <vt:lpstr>MDP  Formulation</vt:lpstr>
      <vt:lpstr>Proposed Solutions</vt:lpstr>
      <vt:lpstr>Collecting real trace data</vt:lpstr>
      <vt:lpstr>Simulator Implementation</vt:lpstr>
      <vt:lpstr>Simulation Design </vt:lpstr>
      <vt:lpstr>Average Profit</vt:lpstr>
      <vt:lpstr>Average Traveling Cost</vt:lpstr>
      <vt:lpstr>Completed Requests Ratio</vt:lpstr>
      <vt:lpstr>Running Time</vt:lpstr>
      <vt:lpstr>Outline</vt:lpstr>
      <vt:lpstr>Conclusion</vt:lpstr>
      <vt:lpstr>Future Works</vt:lpstr>
      <vt:lpstr>Demo, and Q &amp; A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</dc:creator>
  <cp:lastModifiedBy>Fang</cp:lastModifiedBy>
  <cp:revision>555</cp:revision>
  <dcterms:created xsi:type="dcterms:W3CDTF">2014-01-05T09:01:50Z</dcterms:created>
  <dcterms:modified xsi:type="dcterms:W3CDTF">2015-07-06T16:02:30Z</dcterms:modified>
</cp:coreProperties>
</file>