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87" r:id="rId4"/>
    <p:sldId id="288" r:id="rId5"/>
    <p:sldId id="289" r:id="rId6"/>
    <p:sldId id="290" r:id="rId7"/>
    <p:sldId id="349" r:id="rId8"/>
    <p:sldId id="292" r:id="rId9"/>
    <p:sldId id="299" r:id="rId10"/>
    <p:sldId id="305" r:id="rId11"/>
    <p:sldId id="306" r:id="rId12"/>
    <p:sldId id="347" r:id="rId13"/>
    <p:sldId id="298" r:id="rId14"/>
    <p:sldId id="297" r:id="rId15"/>
    <p:sldId id="318" r:id="rId16"/>
    <p:sldId id="331" r:id="rId17"/>
    <p:sldId id="327" r:id="rId18"/>
    <p:sldId id="329" r:id="rId19"/>
    <p:sldId id="330" r:id="rId20"/>
    <p:sldId id="332" r:id="rId21"/>
    <p:sldId id="333" r:id="rId22"/>
    <p:sldId id="336" r:id="rId23"/>
    <p:sldId id="337" r:id="rId24"/>
    <p:sldId id="319" r:id="rId25"/>
    <p:sldId id="278" r:id="rId26"/>
    <p:sldId id="279" r:id="rId27"/>
    <p:sldId id="280" r:id="rId28"/>
    <p:sldId id="353" r:id="rId29"/>
    <p:sldId id="352" r:id="rId30"/>
    <p:sldId id="323" r:id="rId31"/>
    <p:sldId id="324" r:id="rId32"/>
    <p:sldId id="325" r:id="rId33"/>
    <p:sldId id="354" r:id="rId34"/>
    <p:sldId id="316" r:id="rId35"/>
    <p:sldId id="350" r:id="rId36"/>
    <p:sldId id="326" r:id="rId37"/>
    <p:sldId id="285" r:id="rId38"/>
    <p:sldId id="355" r:id="rId39"/>
    <p:sldId id="342" r:id="rId40"/>
    <p:sldId id="343" r:id="rId41"/>
    <p:sldId id="344" r:id="rId42"/>
    <p:sldId id="345" r:id="rId43"/>
    <p:sldId id="356" r:id="rId44"/>
    <p:sldId id="286" r:id="rId45"/>
    <p:sldId id="346" r:id="rId46"/>
    <p:sldId id="351" r:id="rId47"/>
    <p:sldId id="348" r:id="rId48"/>
  </p:sldIdLst>
  <p:sldSz cx="12192000" cy="6858000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03" autoAdjust="0"/>
    <p:restoredTop sz="85884" autoAdjust="0"/>
  </p:normalViewPr>
  <p:slideViewPr>
    <p:cSldViewPr snapToGrid="0">
      <p:cViewPr varScale="1">
        <p:scale>
          <a:sx n="65" d="100"/>
          <a:sy n="65" d="100"/>
        </p:scale>
        <p:origin x="13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257A0-93D8-43F0-9764-37B16BA1519C}" type="datetimeFigureOut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2ABA9-1E6E-43A2-9446-8AC4ABDFD0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482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2E998-2278-4F8B-8FD1-1D884FA6950A}" type="datetimeFigureOut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C7634-8808-4423-AF2A-880358E7E0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0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C7634-8808-4423-AF2A-880358E7E02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1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C7634-8808-4423-AF2A-880358E7E02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93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C7634-8808-4423-AF2A-880358E7E02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67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C7634-8808-4423-AF2A-880358E7E02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00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C7634-8808-4423-AF2A-880358E7E02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766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C7634-8808-4423-AF2A-880358E7E02D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12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QT application size</a:t>
            </a:r>
            <a:r>
              <a:rPr lang="en-US" altLang="zh-TW" baseline="0" dirty="0" smtClean="0"/>
              <a:t> is larger at least 5 times than Android</a:t>
            </a:r>
          </a:p>
          <a:p>
            <a:r>
              <a:rPr lang="en-US" altLang="zh-TW" baseline="0" dirty="0" smtClean="0"/>
              <a:t>Need to install uncompressed QT libraries</a:t>
            </a:r>
          </a:p>
          <a:p>
            <a:r>
              <a:rPr lang="en-US" altLang="zh-TW" baseline="0" dirty="0" smtClean="0"/>
              <a:t>Not support VFP and NEON</a:t>
            </a:r>
          </a:p>
          <a:p>
            <a:r>
              <a:rPr lang="en-US" altLang="zh-TW" baseline="0" dirty="0" smtClean="0"/>
              <a:t>Each APK only support one platform (x86, armv6, armv7 etc.)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Android GUI is more ease to use than QT GUI</a:t>
            </a:r>
          </a:p>
          <a:p>
            <a:r>
              <a:rPr lang="en-US" altLang="zh-TW" baseline="0" dirty="0" smtClean="0"/>
              <a:t>The performance the same for QT and Android</a:t>
            </a:r>
          </a:p>
          <a:p>
            <a:r>
              <a:rPr lang="en-US" altLang="zh-TW" baseline="0" dirty="0" smtClean="0"/>
              <a:t>Our previous version of decoder is Android based application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C7634-8808-4423-AF2A-880358E7E02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90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C7634-8808-4423-AF2A-880358E7E02D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93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C7634-8808-4423-AF2A-880358E7E02D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24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A155-ABDB-4C3D-AD4B-57490CCE9143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7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95-8D34-4460-B894-222DE31DDDE9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68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6A0C-A104-44A0-824E-F01CBFC7C1DA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77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7795-858D-40FE-84AB-7F25638EB082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39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266D-3B6C-4C54-9098-9939B5807255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7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08A1-7DE1-48C1-A3BE-ED0DB9B2F00C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88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986-5D5C-4EED-B93C-2879F7415116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53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6D95-D1BD-4EE0-B026-D1883C2C1AA2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81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A3E5-2849-4347-A700-423EB8967F39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46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11E943-29BC-4579-A84C-8B2EE6412FB2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09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C319-A028-4AA1-91C2-9C9C4A98F6AD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1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997EDA-1822-4BD1-8126-E1032C41CA1D}" type="datetime1">
              <a:rPr lang="zh-TW" altLang="en-US" smtClean="0"/>
              <a:t>2015/5/25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835944-55CB-4F78-8588-23424424F1D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9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Visio___3.vs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Visio___4.vsdx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Visio___5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Visio___6.vsd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Visio___1.vs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__2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/>
              <a:t>MPEG-DASH Standard with SVC Video Streaming on Android Mobile Devices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 smtClean="0"/>
              <a:t>Chien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CHang</a:t>
            </a:r>
            <a:r>
              <a:rPr lang="en-US" altLang="zh-TW" dirty="0" smtClean="0"/>
              <a:t> Chen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2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5"/>
    </mc:Choice>
    <mc:Fallback xmlns="">
      <p:transition spd="slow" advTm="729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Non-Scalable Video Content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One </a:t>
            </a:r>
            <a:r>
              <a:rPr lang="en-US" altLang="zh-TW" dirty="0" smtClean="0"/>
              <a:t>copy for each combination of video encoding parameters</a:t>
            </a:r>
          </a:p>
          <a:p>
            <a:r>
              <a:rPr lang="en-US" altLang="zh-TW" dirty="0" smtClean="0"/>
              <a:t>Duplicate data among multiple copies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782504"/>
              </p:ext>
            </p:extLst>
          </p:nvPr>
        </p:nvGraphicFramePr>
        <p:xfrm>
          <a:off x="3379879" y="2918234"/>
          <a:ext cx="4752975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Visio" r:id="rId4" imgW="4752989" imgH="3143340" progId="Visio.Drawing.15">
                  <p:embed/>
                </p:oleObj>
              </mc:Choice>
              <mc:Fallback>
                <p:oleObj name="Visio" r:id="rId4" imgW="4752989" imgH="314334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9879" y="2918234"/>
                        <a:ext cx="4752975" cy="314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4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61"/>
    </mc:Choice>
    <mc:Fallback xmlns="">
      <p:transition spd="slow" advTm="4326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SVC Video Content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Without duplicate data among multiple layers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289722"/>
              </p:ext>
            </p:extLst>
          </p:nvPr>
        </p:nvGraphicFramePr>
        <p:xfrm>
          <a:off x="2450239" y="3013347"/>
          <a:ext cx="6433765" cy="285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" name="Visio" r:id="rId5" imgW="5515034" imgH="2447820" progId="Visio.Drawing.15">
                  <p:embed/>
                </p:oleObj>
              </mc:Choice>
              <mc:Fallback>
                <p:oleObj name="Visio" r:id="rId5" imgW="5515034" imgH="24478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0239" y="3013347"/>
                        <a:ext cx="6433765" cy="285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1104314" y="5095371"/>
            <a:ext cx="842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dirty="0" smtClean="0">
                <a:solidFill>
                  <a:srgbClr val="FF0000"/>
                </a:solidFill>
              </a:rPr>
              <a:t>SVC is more suitable for heterogeneous devices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204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92"/>
    </mc:Choice>
    <mc:Fallback xmlns="">
      <p:transition spd="slow" advTm="38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100" dirty="0"/>
              <a:t>Introduction</a:t>
            </a:r>
          </a:p>
          <a:p>
            <a:r>
              <a:rPr lang="en-US" altLang="zh-TW" sz="2600" b="1" dirty="0" smtClean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  <a:p>
            <a:pPr lvl="1">
              <a:lnSpc>
                <a:spcPct val="100000"/>
              </a:lnSpc>
            </a:pPr>
            <a:r>
              <a:rPr lang="en-US" altLang="zh-TW" dirty="0"/>
              <a:t>SVC</a:t>
            </a:r>
          </a:p>
          <a:p>
            <a:pPr lvl="1">
              <a:lnSpc>
                <a:spcPct val="100000"/>
              </a:lnSpc>
            </a:pP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</a:rPr>
              <a:t>MPEG-DASH</a:t>
            </a:r>
          </a:p>
          <a:p>
            <a:r>
              <a:rPr lang="en-US" altLang="zh-TW" dirty="0" smtClean="0"/>
              <a:t>System Architecture</a:t>
            </a:r>
          </a:p>
          <a:p>
            <a:r>
              <a:rPr lang="en-US" altLang="zh-TW" dirty="0" smtClean="0"/>
              <a:t>Implementations</a:t>
            </a:r>
          </a:p>
          <a:p>
            <a:pPr lvl="1"/>
            <a:r>
              <a:rPr lang="en-US" altLang="zh-TW" dirty="0" smtClean="0"/>
              <a:t>Multi-Core SVC Decoder on Android</a:t>
            </a:r>
          </a:p>
          <a:p>
            <a:pPr lvl="1"/>
            <a:r>
              <a:rPr lang="en-US" altLang="zh-TW" dirty="0" smtClean="0"/>
              <a:t>MPEG-DASH with SVC Decoder on Android</a:t>
            </a:r>
          </a:p>
          <a:p>
            <a:r>
              <a:rPr lang="en-US" altLang="zh-TW" dirty="0" smtClean="0"/>
              <a:t>Experiments</a:t>
            </a:r>
          </a:p>
          <a:p>
            <a:pPr lvl="1"/>
            <a:r>
              <a:rPr lang="en-US" altLang="zh-TW" dirty="0"/>
              <a:t>Multi-Core SVC Decoder</a:t>
            </a:r>
          </a:p>
          <a:p>
            <a:pPr lvl="1"/>
            <a:r>
              <a:rPr lang="en-US" altLang="zh-TW" dirty="0" smtClean="0"/>
              <a:t>MPEG-DASH </a:t>
            </a:r>
            <a:r>
              <a:rPr lang="en-US" altLang="zh-TW" dirty="0"/>
              <a:t>with SVC Streaming</a:t>
            </a:r>
          </a:p>
          <a:p>
            <a:r>
              <a:rPr lang="en-US" altLang="zh-TW" dirty="0" smtClean="0"/>
              <a:t>Conclusion and Future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4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7"/>
    </mc:Choice>
    <mc:Fallback xmlns="">
      <p:transition spd="slow" advTm="236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MPEG-DASH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362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Dynamic Adaptive Streaming over HTTP</a:t>
            </a:r>
          </a:p>
          <a:p>
            <a:r>
              <a:rPr lang="en-US" altLang="zh-TW" dirty="0" smtClean="0"/>
              <a:t>Features</a:t>
            </a:r>
          </a:p>
          <a:p>
            <a:pPr lvl="1"/>
            <a:r>
              <a:rPr lang="en-US" altLang="zh-TW" dirty="0" smtClean="0"/>
              <a:t>Videos are </a:t>
            </a:r>
            <a:r>
              <a:rPr lang="en-US" altLang="zh-TW" dirty="0"/>
              <a:t>divided into </a:t>
            </a:r>
            <a:r>
              <a:rPr lang="en-US" altLang="zh-TW" dirty="0" smtClean="0"/>
              <a:t>segment with the same length</a:t>
            </a:r>
          </a:p>
          <a:p>
            <a:pPr lvl="1"/>
            <a:r>
              <a:rPr lang="en-US" altLang="zh-TW" dirty="0" smtClean="0"/>
              <a:t>Requesting unit is segment</a:t>
            </a:r>
          </a:p>
          <a:p>
            <a:pPr lvl="1"/>
            <a:r>
              <a:rPr lang="en-US" altLang="zh-TW" dirty="0"/>
              <a:t>MPD (Media Presentation Description) is manifest </a:t>
            </a:r>
            <a:r>
              <a:rPr lang="en-US" altLang="zh-TW" dirty="0" smtClean="0"/>
              <a:t>file</a:t>
            </a:r>
          </a:p>
          <a:p>
            <a:r>
              <a:rPr lang="en-US" altLang="zh-TW" dirty="0" smtClean="0"/>
              <a:t>Use existing technologies</a:t>
            </a:r>
          </a:p>
          <a:p>
            <a:pPr lvl="1"/>
            <a:r>
              <a:rPr lang="en-US" altLang="zh-TW" dirty="0" smtClean="0"/>
              <a:t>Container</a:t>
            </a:r>
          </a:p>
          <a:p>
            <a:pPr lvl="1"/>
            <a:r>
              <a:rPr lang="en-US" altLang="zh-TW" dirty="0" smtClean="0"/>
              <a:t>Codec</a:t>
            </a:r>
          </a:p>
          <a:p>
            <a:pPr lvl="1"/>
            <a:r>
              <a:rPr lang="en-US" altLang="zh-TW" dirty="0" smtClean="0"/>
              <a:t>Proxy</a:t>
            </a:r>
          </a:p>
          <a:p>
            <a:pPr lvl="1"/>
            <a:r>
              <a:rPr lang="en-US" altLang="zh-TW" dirty="0" smtClean="0"/>
              <a:t>Etc.</a:t>
            </a:r>
          </a:p>
          <a:p>
            <a:r>
              <a:rPr lang="en-US" altLang="zh-TW" dirty="0" smtClean="0"/>
              <a:t>Enable seamless switching to multiple bit-rate streams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97880"/>
              </p:ext>
            </p:extLst>
          </p:nvPr>
        </p:nvGraphicFramePr>
        <p:xfrm>
          <a:off x="6540137" y="3148917"/>
          <a:ext cx="5408024" cy="226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" name="Visio" r:id="rId4" imgW="9144000" imgH="3829140" progId="Visio.Drawing.15">
                  <p:embed/>
                </p:oleObj>
              </mc:Choice>
              <mc:Fallback>
                <p:oleObj name="Visio" r:id="rId4" imgW="9144000" imgH="382914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0137" y="3148917"/>
                        <a:ext cx="5408024" cy="2264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4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91"/>
    </mc:Choice>
    <mc:Fallback xmlns="">
      <p:transition spd="slow" advTm="7609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MPEG-DASH with SVC Streaming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083926" y="5969900"/>
            <a:ext cx="917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MPEG-DASH with SVC streaming provides </a:t>
            </a:r>
            <a:r>
              <a:rPr lang="en-US" altLang="zh-TW" dirty="0">
                <a:solidFill>
                  <a:srgbClr val="FF0000"/>
                </a:solidFill>
              </a:rPr>
              <a:t>more </a:t>
            </a:r>
            <a:r>
              <a:rPr lang="en-US" altLang="zh-TW" dirty="0" smtClean="0">
                <a:solidFill>
                  <a:srgbClr val="FF0000"/>
                </a:solidFill>
              </a:rPr>
              <a:t>flexible video streaming service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18" y="1737360"/>
            <a:ext cx="10378257" cy="4355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4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81"/>
    </mc:Choice>
    <mc:Fallback xmlns="">
      <p:transition spd="slow" advTm="48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100" dirty="0"/>
              <a:t>Introduction</a:t>
            </a:r>
          </a:p>
          <a:p>
            <a:r>
              <a:rPr lang="en-US" altLang="zh-TW" sz="2100" dirty="0" smtClean="0"/>
              <a:t>Background</a:t>
            </a:r>
          </a:p>
          <a:p>
            <a:pPr lvl="1"/>
            <a:r>
              <a:rPr lang="en-US" altLang="zh-TW" dirty="0"/>
              <a:t>SVC</a:t>
            </a:r>
          </a:p>
          <a:p>
            <a:pPr lvl="1"/>
            <a:r>
              <a:rPr lang="en-US" altLang="zh-TW" dirty="0" smtClean="0"/>
              <a:t>MPEG-DASH</a:t>
            </a:r>
            <a:endParaRPr lang="en-US" altLang="zh-TW" sz="2100" dirty="0"/>
          </a:p>
          <a:p>
            <a:r>
              <a:rPr lang="en-US" altLang="zh-TW" sz="2600" b="1" dirty="0">
                <a:solidFill>
                  <a:schemeClr val="accent1">
                    <a:lumMod val="50000"/>
                  </a:schemeClr>
                </a:solidFill>
              </a:rPr>
              <a:t>System Architecture</a:t>
            </a:r>
          </a:p>
          <a:p>
            <a:r>
              <a:rPr lang="en-US" altLang="zh-TW" dirty="0" smtClean="0"/>
              <a:t>Implementations</a:t>
            </a:r>
          </a:p>
          <a:p>
            <a:pPr lvl="1"/>
            <a:r>
              <a:rPr lang="en-US" altLang="zh-TW" dirty="0" smtClean="0"/>
              <a:t>Multi-Core SVC Decoder on Android</a:t>
            </a:r>
          </a:p>
          <a:p>
            <a:pPr lvl="1"/>
            <a:r>
              <a:rPr lang="en-US" altLang="zh-TW" dirty="0" smtClean="0"/>
              <a:t>MPEG-DASH with SVC Decoder on Android</a:t>
            </a:r>
          </a:p>
          <a:p>
            <a:r>
              <a:rPr lang="en-US" altLang="zh-TW" dirty="0" smtClean="0"/>
              <a:t>Experiments</a:t>
            </a:r>
          </a:p>
          <a:p>
            <a:pPr lvl="1"/>
            <a:r>
              <a:rPr lang="en-US" altLang="zh-TW" dirty="0"/>
              <a:t>Multi-Core SVC Decoder</a:t>
            </a:r>
          </a:p>
          <a:p>
            <a:pPr lvl="1"/>
            <a:r>
              <a:rPr lang="en-US" altLang="zh-TW" dirty="0" smtClean="0"/>
              <a:t>MPEG-DASH </a:t>
            </a:r>
            <a:r>
              <a:rPr lang="en-US" altLang="zh-TW" dirty="0"/>
              <a:t>with SVC Streaming</a:t>
            </a:r>
          </a:p>
          <a:p>
            <a:r>
              <a:rPr lang="en-US" altLang="zh-TW" dirty="0" smtClean="0"/>
              <a:t>Conclusion and Future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7"/>
    </mc:Choice>
    <mc:Fallback xmlns="">
      <p:transition spd="slow" advTm="465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1488" y="1845734"/>
            <a:ext cx="4304191" cy="40233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components in our system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MPD Generator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DASH Content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MPD Parser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Segment Requester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Extractor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SVC Decoder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Renderer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Switch Event Handler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Data Recorder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7359"/>
            <a:ext cx="6851488" cy="46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"/>
    </mc:Choice>
    <mc:Fallback xmlns="">
      <p:transition spd="slow" advTm="573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7359"/>
            <a:ext cx="6851488" cy="46398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MPD Generator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1488" y="1845734"/>
            <a:ext cx="4304191" cy="4023360"/>
          </a:xfrm>
        </p:spPr>
        <p:txBody>
          <a:bodyPr/>
          <a:lstStyle/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SVC Videos Encoding</a:t>
            </a:r>
            <a:endParaRPr lang="en-US" altLang="zh-TW" dirty="0"/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Encode videos into raw format</a:t>
            </a:r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Encode raw video into SVC video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For MPEG-DASH Streaming</a:t>
            </a:r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Chop SVC videos into segments and generate corresponding MPD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14420" y="2963348"/>
            <a:ext cx="1671580" cy="6111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4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94"/>
    </mc:Choice>
    <mc:Fallback xmlns="">
      <p:transition spd="slow" advTm="2599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7359"/>
            <a:ext cx="6851488" cy="46398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DASH Content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1488" y="1845734"/>
            <a:ext cx="4304191" cy="4023360"/>
          </a:xfrm>
        </p:spPr>
        <p:txBody>
          <a:bodyPr/>
          <a:lstStyle/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Place MPDs and segments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Requested by accessible URL over HTTP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75738" y="3874830"/>
            <a:ext cx="1920281" cy="161156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4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1"/>
    </mc:Choice>
    <mc:Fallback xmlns="">
      <p:transition spd="slow" advTm="1717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7359"/>
            <a:ext cx="6851488" cy="46398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MPD Parser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1488" y="1845734"/>
            <a:ext cx="4304191" cy="4023360"/>
          </a:xfrm>
        </p:spPr>
        <p:txBody>
          <a:bodyPr/>
          <a:lstStyle/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Parse MPD file</a:t>
            </a:r>
          </a:p>
          <a:p>
            <a:pPr lvl="2"/>
            <a:r>
              <a:rPr lang="en-US" altLang="zh-TW" dirty="0"/>
              <a:t>URL of </a:t>
            </a:r>
            <a:r>
              <a:rPr lang="en-US" altLang="zh-TW" dirty="0" smtClean="0"/>
              <a:t>segments</a:t>
            </a:r>
          </a:p>
          <a:p>
            <a:pPr lvl="2"/>
            <a:r>
              <a:rPr lang="en-US" altLang="zh-TW" dirty="0" smtClean="0"/>
              <a:t>Codec</a:t>
            </a:r>
          </a:p>
          <a:p>
            <a:pPr lvl="2"/>
            <a:r>
              <a:rPr lang="en-US" altLang="zh-TW" dirty="0" smtClean="0"/>
              <a:t>Resolution</a:t>
            </a:r>
          </a:p>
          <a:p>
            <a:pPr lvl="2"/>
            <a:r>
              <a:rPr lang="en-US" altLang="zh-TW" dirty="0"/>
              <a:t>Dependency </a:t>
            </a:r>
            <a:r>
              <a:rPr lang="en-US" altLang="zh-TW" dirty="0" smtClean="0"/>
              <a:t>id</a:t>
            </a:r>
          </a:p>
          <a:p>
            <a:pPr lvl="2"/>
            <a:r>
              <a:rPr lang="en-US" altLang="zh-TW" dirty="0" smtClean="0"/>
              <a:t>Bit-rate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Information used for </a:t>
            </a:r>
            <a:r>
              <a:rPr lang="en-US" altLang="zh-TW" b="1" dirty="0" smtClean="0"/>
              <a:t>Segment Requester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219674" y="2112988"/>
            <a:ext cx="1571523" cy="54041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0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5"/>
    </mc:Choice>
    <mc:Fallback xmlns="">
      <p:transition spd="slow" advTm="438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600" b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Background</a:t>
            </a:r>
          </a:p>
          <a:p>
            <a:pPr lvl="1"/>
            <a:r>
              <a:rPr lang="en-US" altLang="zh-TW" dirty="0" smtClean="0"/>
              <a:t>SVC</a:t>
            </a:r>
          </a:p>
          <a:p>
            <a:pPr lvl="1"/>
            <a:r>
              <a:rPr lang="en-US" altLang="zh-TW" dirty="0" smtClean="0"/>
              <a:t>MPEG-DASH</a:t>
            </a:r>
          </a:p>
          <a:p>
            <a:r>
              <a:rPr lang="en-US" altLang="zh-TW" dirty="0" smtClean="0"/>
              <a:t>System Architecture</a:t>
            </a:r>
          </a:p>
          <a:p>
            <a:r>
              <a:rPr lang="en-US" altLang="zh-TW" dirty="0" smtClean="0"/>
              <a:t>Implementations</a:t>
            </a:r>
          </a:p>
          <a:p>
            <a:pPr lvl="1"/>
            <a:r>
              <a:rPr lang="en-US" altLang="zh-TW" dirty="0" smtClean="0"/>
              <a:t>Multi-Core SVC Decoder on Android</a:t>
            </a:r>
          </a:p>
          <a:p>
            <a:pPr lvl="1"/>
            <a:r>
              <a:rPr lang="en-US" altLang="zh-TW" dirty="0" smtClean="0"/>
              <a:t>MPEG-DASH with SVC Decoder on Android</a:t>
            </a:r>
          </a:p>
          <a:p>
            <a:r>
              <a:rPr lang="en-US" altLang="zh-TW" dirty="0" smtClean="0"/>
              <a:t>Experiments</a:t>
            </a:r>
          </a:p>
          <a:p>
            <a:pPr lvl="1"/>
            <a:r>
              <a:rPr lang="en-US" altLang="zh-TW" dirty="0" smtClean="0"/>
              <a:t>Multi-Core SVC Decoder</a:t>
            </a:r>
          </a:p>
          <a:p>
            <a:pPr lvl="1"/>
            <a:r>
              <a:rPr lang="en-US" altLang="zh-TW" dirty="0" smtClean="0"/>
              <a:t>MPEG-DASH with SVC Streaming</a:t>
            </a:r>
          </a:p>
          <a:p>
            <a:r>
              <a:rPr lang="en-US" altLang="zh-TW" dirty="0" smtClean="0"/>
              <a:t>Conclusion and Future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6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4"/>
    </mc:Choice>
    <mc:Fallback xmlns="">
      <p:transition spd="slow" advTm="395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7359"/>
            <a:ext cx="6851488" cy="46398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Segment Requester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1488" y="1845734"/>
            <a:ext cx="4304191" cy="4023360"/>
          </a:xfrm>
        </p:spPr>
        <p:txBody>
          <a:bodyPr/>
          <a:lstStyle/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Request segment according to</a:t>
            </a:r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Information in MPD</a:t>
            </a:r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Selected layer number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The </a:t>
            </a:r>
            <a:r>
              <a:rPr lang="it-IT" altLang="zh-TW" dirty="0" smtClean="0"/>
              <a:t>ISO </a:t>
            </a:r>
            <a:r>
              <a:rPr lang="it-IT" altLang="zh-TW" dirty="0"/>
              <a:t>base media file </a:t>
            </a:r>
            <a:r>
              <a:rPr lang="it-IT" altLang="zh-TW" dirty="0" smtClean="0"/>
              <a:t>format (ISOBMFF)</a:t>
            </a:r>
            <a:endParaRPr lang="en-US" altLang="zh-TW" dirty="0" smtClean="0"/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A number of different boxes</a:t>
            </a:r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Decoder does not know this format</a:t>
            </a:r>
          </a:p>
          <a:p>
            <a:pPr marL="726948" lvl="2" indent="-342900">
              <a:buFont typeface="+mj-lt"/>
              <a:buAutoNum type="arabicParenR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248201" y="2845730"/>
            <a:ext cx="1497920" cy="54041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8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7359"/>
            <a:ext cx="6851488" cy="46398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Extractor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1488" y="1845734"/>
            <a:ext cx="4304191" cy="4023360"/>
          </a:xfrm>
        </p:spPr>
        <p:txBody>
          <a:bodyPr/>
          <a:lstStyle/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In charge of ISOBMFF</a:t>
            </a:r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Parse ISOBMFF</a:t>
            </a:r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Remove the boxes</a:t>
            </a:r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Obtain the media data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Reconstruct frame data</a:t>
            </a:r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Interleave frame data from multiple layers</a:t>
            </a:r>
          </a:p>
          <a:p>
            <a:pPr marL="726948" lvl="2" indent="-342900">
              <a:buFont typeface="+mj-lt"/>
              <a:buAutoNum type="arabicParenR"/>
            </a:pPr>
            <a:r>
              <a:rPr lang="en-US" altLang="zh-TW" dirty="0" smtClean="0"/>
              <a:t>Make frame data compatible with SVC Decoder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230373" y="3578187"/>
            <a:ext cx="1541418" cy="54041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3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7359"/>
            <a:ext cx="6851488" cy="46398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Switch Event Handler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1488" y="1845734"/>
            <a:ext cx="4304191" cy="4023360"/>
          </a:xfrm>
        </p:spPr>
        <p:txBody>
          <a:bodyPr/>
          <a:lstStyle/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Triggered by </a:t>
            </a:r>
          </a:p>
          <a:p>
            <a:pPr lvl="2"/>
            <a:r>
              <a:rPr lang="en-US" altLang="zh-TW" dirty="0" smtClean="0"/>
              <a:t>User preference</a:t>
            </a:r>
          </a:p>
          <a:p>
            <a:pPr lvl="2"/>
            <a:r>
              <a:rPr lang="en-US" altLang="zh-TW" dirty="0" smtClean="0"/>
              <a:t>Algorithms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Send Notification to</a:t>
            </a:r>
          </a:p>
          <a:p>
            <a:pPr lvl="2"/>
            <a:r>
              <a:rPr lang="en-US" altLang="zh-TW" b="1" dirty="0"/>
              <a:t>Segment Requester </a:t>
            </a:r>
            <a:r>
              <a:rPr lang="en-US" altLang="zh-TW" dirty="0" smtClean="0"/>
              <a:t>to </a:t>
            </a:r>
            <a:r>
              <a:rPr lang="en-US" altLang="zh-TW" dirty="0"/>
              <a:t>change the number of layers for </a:t>
            </a:r>
            <a:r>
              <a:rPr lang="en-US" altLang="zh-TW" dirty="0" smtClean="0"/>
              <a:t>requesting</a:t>
            </a:r>
          </a:p>
          <a:p>
            <a:pPr lvl="2"/>
            <a:r>
              <a:rPr lang="en-US" altLang="zh-TW" b="1" dirty="0" smtClean="0"/>
              <a:t>Extractor</a:t>
            </a:r>
            <a:r>
              <a:rPr lang="en-US" altLang="zh-TW" dirty="0" smtClean="0"/>
              <a:t> to cancel </a:t>
            </a:r>
            <a:r>
              <a:rPr lang="en-US" altLang="zh-TW" dirty="0"/>
              <a:t>the segments if layer number exceeds the selected layer </a:t>
            </a:r>
            <a:r>
              <a:rPr lang="en-US" altLang="zh-TW" dirty="0" smtClean="0"/>
              <a:t>number</a:t>
            </a:r>
          </a:p>
          <a:p>
            <a:pPr lvl="2"/>
            <a:r>
              <a:rPr lang="en-US" altLang="zh-TW" b="1" dirty="0" smtClean="0"/>
              <a:t>Decoder</a:t>
            </a:r>
            <a:r>
              <a:rPr lang="en-US" altLang="zh-TW" dirty="0" smtClean="0"/>
              <a:t> to change </a:t>
            </a:r>
            <a:r>
              <a:rPr lang="en-US" altLang="zh-TW" dirty="0"/>
              <a:t>the decoding </a:t>
            </a:r>
            <a:r>
              <a:rPr lang="en-US" altLang="zh-TW" dirty="0" smtClean="0"/>
              <a:t>parameters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314801" y="2880277"/>
            <a:ext cx="688021" cy="189919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7359"/>
            <a:ext cx="6851488" cy="46398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Recorder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1488" y="1845734"/>
            <a:ext cx="4304191" cy="4023360"/>
          </a:xfrm>
        </p:spPr>
        <p:txBody>
          <a:bodyPr/>
          <a:lstStyle/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Measure </a:t>
            </a:r>
            <a:r>
              <a:rPr lang="en-US" altLang="zh-TW" dirty="0"/>
              <a:t>the </a:t>
            </a:r>
            <a:r>
              <a:rPr lang="en-US" altLang="zh-TW" dirty="0" smtClean="0"/>
              <a:t>information</a:t>
            </a:r>
          </a:p>
          <a:p>
            <a:pPr lvl="2"/>
            <a:r>
              <a:rPr lang="en-US" altLang="zh-TW" dirty="0" smtClean="0"/>
              <a:t>Throughput</a:t>
            </a:r>
          </a:p>
          <a:p>
            <a:pPr lvl="2"/>
            <a:r>
              <a:rPr lang="en-US" altLang="zh-TW" dirty="0" smtClean="0"/>
              <a:t>Frame-rate</a:t>
            </a:r>
          </a:p>
          <a:p>
            <a:pPr lvl="2"/>
            <a:r>
              <a:rPr lang="en-US" altLang="zh-TW" dirty="0" smtClean="0"/>
              <a:t>Delay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altLang="zh-TW" dirty="0" smtClean="0"/>
              <a:t>Used for</a:t>
            </a:r>
          </a:p>
          <a:p>
            <a:pPr lvl="2"/>
            <a:r>
              <a:rPr lang="en-US" altLang="zh-TW" dirty="0" smtClean="0"/>
              <a:t>Switching algorithms</a:t>
            </a:r>
          </a:p>
          <a:p>
            <a:pPr lvl="2"/>
            <a:r>
              <a:rPr lang="en-US" altLang="zh-TW" dirty="0" smtClean="0"/>
              <a:t>Performance analysis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012840" y="2893724"/>
            <a:ext cx="775888" cy="268965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7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100" dirty="0"/>
              <a:t>Introduction</a:t>
            </a:r>
          </a:p>
          <a:p>
            <a:r>
              <a:rPr lang="en-US" altLang="zh-TW" sz="2100" dirty="0" smtClean="0"/>
              <a:t>Background</a:t>
            </a:r>
          </a:p>
          <a:p>
            <a:pPr lvl="1"/>
            <a:r>
              <a:rPr lang="en-US" altLang="zh-TW" dirty="0"/>
              <a:t>SVC</a:t>
            </a:r>
          </a:p>
          <a:p>
            <a:pPr lvl="1"/>
            <a:r>
              <a:rPr lang="en-US" altLang="zh-TW" dirty="0" smtClean="0"/>
              <a:t>MPEG-DASH</a:t>
            </a:r>
            <a:endParaRPr lang="en-US" altLang="zh-TW" sz="2100" dirty="0"/>
          </a:p>
          <a:p>
            <a:r>
              <a:rPr lang="en-US" altLang="zh-TW" sz="2100" dirty="0"/>
              <a:t>System Architecture</a:t>
            </a:r>
          </a:p>
          <a:p>
            <a:r>
              <a:rPr lang="en-US" altLang="zh-TW" sz="2600" b="1" dirty="0" smtClean="0">
                <a:solidFill>
                  <a:schemeClr val="accent1">
                    <a:lumMod val="50000"/>
                  </a:schemeClr>
                </a:solidFill>
              </a:rPr>
              <a:t>Implementations</a:t>
            </a:r>
          </a:p>
          <a:p>
            <a:pPr lvl="1"/>
            <a:r>
              <a:rPr lang="en-US" altLang="zh-TW" sz="2200" b="1" dirty="0" smtClean="0">
                <a:solidFill>
                  <a:schemeClr val="accent1">
                    <a:lumMod val="50000"/>
                  </a:schemeClr>
                </a:solidFill>
              </a:rPr>
              <a:t>Multi-Core SVC Decoder on Android</a:t>
            </a:r>
          </a:p>
          <a:p>
            <a:pPr lvl="1"/>
            <a:r>
              <a:rPr lang="en-US" altLang="zh-TW" dirty="0" smtClean="0"/>
              <a:t>MPEG-DASH with SVC Decoder on Android</a:t>
            </a:r>
          </a:p>
          <a:p>
            <a:r>
              <a:rPr lang="en-US" altLang="zh-TW" dirty="0" smtClean="0"/>
              <a:t>Experiments</a:t>
            </a:r>
          </a:p>
          <a:p>
            <a:pPr lvl="1"/>
            <a:r>
              <a:rPr lang="en-US" altLang="zh-TW" dirty="0"/>
              <a:t>Multi-Core SVC Decoder</a:t>
            </a:r>
          </a:p>
          <a:p>
            <a:pPr lvl="1"/>
            <a:r>
              <a:rPr lang="en-US" altLang="zh-TW" dirty="0" smtClean="0"/>
              <a:t>MPEG-DASH </a:t>
            </a:r>
            <a:r>
              <a:rPr lang="en-US" altLang="zh-TW" dirty="0"/>
              <a:t>with SVC Streaming</a:t>
            </a:r>
          </a:p>
          <a:p>
            <a:r>
              <a:rPr lang="en-US" altLang="zh-TW" dirty="0" smtClean="0"/>
              <a:t>Conclusion and Future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9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Port SVC Decoder to Android Devices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Single-thread </a:t>
            </a:r>
            <a:r>
              <a:rPr lang="en-US" altLang="zh-TW" dirty="0" smtClean="0"/>
              <a:t>SVC </a:t>
            </a:r>
            <a:r>
              <a:rPr lang="en-US" altLang="zh-TW" dirty="0"/>
              <a:t>decoders are not real-time for mobile </a:t>
            </a:r>
            <a:r>
              <a:rPr lang="en-US" altLang="zh-TW" dirty="0" smtClean="0"/>
              <a:t>devices</a:t>
            </a:r>
            <a:endParaRPr lang="en-US" altLang="zh-TW" dirty="0"/>
          </a:p>
          <a:p>
            <a:pPr lvl="1"/>
            <a:r>
              <a:rPr lang="en-US" altLang="zh-TW" dirty="0" smtClean="0"/>
              <a:t>Ex: JSVM</a:t>
            </a:r>
            <a:r>
              <a:rPr lang="en-US" altLang="zh-TW" baseline="30000" dirty="0" smtClean="0">
                <a:solidFill>
                  <a:srgbClr val="0070C0"/>
                </a:solidFill>
              </a:rPr>
              <a:t>[1]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OpenSVC</a:t>
            </a:r>
            <a:r>
              <a:rPr lang="en-US" altLang="zh-TW" baseline="30000" dirty="0" smtClean="0">
                <a:solidFill>
                  <a:srgbClr val="0070C0"/>
                </a:solidFill>
              </a:rPr>
              <a:t>[2]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implemented </a:t>
            </a:r>
            <a:r>
              <a:rPr lang="en-US" altLang="zh-TW" dirty="0" smtClean="0"/>
              <a:t>multi-thread SVC </a:t>
            </a:r>
            <a:r>
              <a:rPr lang="en-US" altLang="zh-TW" dirty="0"/>
              <a:t>decoder </a:t>
            </a:r>
            <a:r>
              <a:rPr lang="en-US" altLang="zh-TW" dirty="0" smtClean="0"/>
              <a:t>on Android devices</a:t>
            </a:r>
            <a:endParaRPr lang="en-US" altLang="zh-TW" dirty="0"/>
          </a:p>
          <a:p>
            <a:pPr lvl="1"/>
            <a:r>
              <a:rPr lang="en-US" altLang="zh-TW" dirty="0" smtClean="0"/>
              <a:t>Use </a:t>
            </a:r>
            <a:r>
              <a:rPr lang="en-US" altLang="zh-TW" dirty="0" err="1" smtClean="0"/>
              <a:t>OpenSVC</a:t>
            </a:r>
            <a:r>
              <a:rPr lang="en-US" altLang="zh-TW" dirty="0" smtClean="0"/>
              <a:t> </a:t>
            </a:r>
            <a:r>
              <a:rPr lang="en-US" altLang="zh-TW" dirty="0"/>
              <a:t>as our SVC decoder library</a:t>
            </a:r>
          </a:p>
          <a:p>
            <a:r>
              <a:rPr lang="en-US" altLang="zh-TW" dirty="0" err="1"/>
              <a:t>OpenSVC</a:t>
            </a:r>
            <a:r>
              <a:rPr lang="en-US" altLang="zh-TW" dirty="0"/>
              <a:t> does not support </a:t>
            </a:r>
            <a:r>
              <a:rPr lang="en-US" altLang="zh-TW" dirty="0" smtClean="0"/>
              <a:t>multi-thread</a:t>
            </a:r>
            <a:endParaRPr lang="en-US" altLang="zh-TW" dirty="0"/>
          </a:p>
          <a:p>
            <a:pPr lvl="1"/>
            <a:r>
              <a:rPr lang="en-US" altLang="zh-TW" dirty="0"/>
              <a:t>We focus on </a:t>
            </a:r>
            <a:r>
              <a:rPr lang="en-US" altLang="zh-TW" dirty="0" smtClean="0"/>
              <a:t>avoiding </a:t>
            </a:r>
            <a:r>
              <a:rPr lang="en-US" altLang="zh-TW" dirty="0"/>
              <a:t>race condition problem when </a:t>
            </a:r>
            <a:r>
              <a:rPr lang="en-US" altLang="zh-TW" dirty="0" smtClean="0"/>
              <a:t>invoking </a:t>
            </a:r>
            <a:r>
              <a:rPr lang="en-US" altLang="zh-TW" dirty="0"/>
              <a:t>the decoder function</a:t>
            </a:r>
          </a:p>
          <a:p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8" b="33056"/>
          <a:stretch/>
        </p:blipFill>
        <p:spPr>
          <a:xfrm>
            <a:off x="8580917" y="2093499"/>
            <a:ext cx="2639081" cy="94311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051874"/>
              </p:ext>
            </p:extLst>
          </p:nvPr>
        </p:nvGraphicFramePr>
        <p:xfrm>
          <a:off x="1119558" y="4756574"/>
          <a:ext cx="748066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777"/>
                <a:gridCol w="1246777"/>
                <a:gridCol w="1246777"/>
                <a:gridCol w="1246777"/>
                <a:gridCol w="1246777"/>
                <a:gridCol w="12467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Decoder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</a:t>
                      </a:r>
                      <a:endParaRPr lang="zh-TW" alt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jeux</a:t>
                      </a:r>
                      <a:endParaRPr lang="zh-TW" alt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soap</a:t>
                      </a:r>
                      <a:endParaRPr lang="zh-TW" alt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sport</a:t>
                      </a:r>
                      <a:endParaRPr lang="zh-TW" alt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talk</a:t>
                      </a:r>
                      <a:endParaRPr lang="zh-TW" alt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JSVM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17.75 (FPS)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20.36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19.44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17.44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19.11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OpenSVC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18.79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20.79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18.71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24.26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116989" y="4444169"/>
            <a:ext cx="754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JSVM with OpenSVC (running on </a:t>
            </a:r>
            <a:r>
              <a:rPr lang="sv-SE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</a:t>
            </a:r>
            <a:r>
              <a:rPr lang="sv-SE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 with Intel </a:t>
            </a:r>
            <a:r>
              <a:rPr lang="sv-SE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i5 2.3 GHz </a:t>
            </a:r>
            <a:r>
              <a:rPr lang="sv-SE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CPU)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7518" y="5833012"/>
            <a:ext cx="11757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zh-TW" dirty="0" smtClean="0">
                <a:solidFill>
                  <a:srgbClr val="0070C0"/>
                </a:solidFill>
              </a:rPr>
              <a:t>[1]</a:t>
            </a:r>
            <a:r>
              <a:rPr lang="sv-SE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sv-SE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://</a:t>
            </a:r>
            <a:r>
              <a:rPr lang="sv-SE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www.hhi.fraunhofer.de/en/fields-of-competence/image-processing/research-groups/image-video-coding/svc-extension-of-h264avc/jsvm-reference-software.html</a:t>
            </a:r>
          </a:p>
          <a:p>
            <a:r>
              <a:rPr lang="sv-SE" altLang="zh-TW" dirty="0">
                <a:solidFill>
                  <a:srgbClr val="0070C0"/>
                </a:solidFill>
              </a:rPr>
              <a:t>[2] </a:t>
            </a:r>
            <a:r>
              <a:rPr lang="sv-SE" altLang="zh-TW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http://www.opensvc.com/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5909010" y="1763005"/>
            <a:ext cx="6088493" cy="3573582"/>
            <a:chOff x="5956308" y="2409395"/>
            <a:chExt cx="6088493" cy="357358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6308" y="2485063"/>
              <a:ext cx="6088493" cy="349791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9374958" y="2409395"/>
              <a:ext cx="38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/>
                  </a:solidFill>
                </a:rPr>
                <a:t>①</a:t>
              </a:r>
              <a:endParaRPr lang="zh-TW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618262" y="3952564"/>
              <a:ext cx="35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3"/>
                  </a:solidFill>
                </a:rPr>
                <a:t>②</a:t>
              </a:r>
              <a:endParaRPr lang="zh-TW" altLang="en-US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Multi-Core </a:t>
            </a:r>
            <a:r>
              <a:rPr lang="en-US" altLang="zh-TW" dirty="0"/>
              <a:t>SVC </a:t>
            </a:r>
            <a:r>
              <a:rPr lang="en-US" altLang="zh-TW" dirty="0" smtClean="0"/>
              <a:t>Decoder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6584046" cy="4198015"/>
          </a:xfrm>
        </p:spPr>
        <p:txBody>
          <a:bodyPr>
            <a:normAutofit/>
          </a:bodyPr>
          <a:lstStyle/>
          <a:p>
            <a:r>
              <a:rPr lang="en-US" altLang="zh-TW" dirty="0"/>
              <a:t>Two main components of multi-core SVC </a:t>
            </a:r>
            <a:r>
              <a:rPr lang="en-US" altLang="zh-TW" dirty="0" smtClean="0"/>
              <a:t>decoder </a:t>
            </a:r>
            <a:r>
              <a:rPr lang="en-US" altLang="zh-TW" baseline="30000" dirty="0" smtClean="0">
                <a:solidFill>
                  <a:srgbClr val="0070C0"/>
                </a:solidFill>
              </a:rPr>
              <a:t>[YCT+13]</a:t>
            </a:r>
            <a:endParaRPr lang="en-US" altLang="zh-TW" baseline="30000" dirty="0">
              <a:solidFill>
                <a:srgbClr val="0070C0"/>
              </a:solidFill>
            </a:endParaRPr>
          </a:p>
          <a:p>
            <a:pPr marL="544068" lvl="1" indent="-342900">
              <a:buFont typeface="Wingdings" panose="05000000000000000000" pitchFamily="2" charset="2"/>
              <a:buAutoNum type="circleNumWdWhitePlain"/>
            </a:pPr>
            <a:r>
              <a:rPr lang="en-US" altLang="zh-TW" b="1" dirty="0">
                <a:solidFill>
                  <a:schemeClr val="accent1"/>
                </a:solidFill>
              </a:rPr>
              <a:t>Java F</a:t>
            </a:r>
            <a:r>
              <a:rPr lang="en-US" altLang="zh-TW" b="1" dirty="0" smtClean="0">
                <a:solidFill>
                  <a:schemeClr val="accent1"/>
                </a:solidFill>
              </a:rPr>
              <a:t>ront-End</a:t>
            </a:r>
            <a:endParaRPr lang="en-US" altLang="zh-TW" b="1" dirty="0">
              <a:solidFill>
                <a:schemeClr val="accent1"/>
              </a:solidFill>
            </a:endParaRPr>
          </a:p>
          <a:p>
            <a:pPr marL="544068" lvl="1" indent="-342900">
              <a:buFont typeface="Wingdings" panose="05000000000000000000" pitchFamily="2" charset="2"/>
              <a:buAutoNum type="circleNumWdWhitePlain"/>
            </a:pPr>
            <a:r>
              <a:rPr lang="en-US" altLang="zh-TW" b="1" dirty="0">
                <a:solidFill>
                  <a:schemeClr val="accent3"/>
                </a:solidFill>
              </a:rPr>
              <a:t>Native </a:t>
            </a:r>
            <a:r>
              <a:rPr lang="en-US" altLang="zh-TW" b="1" dirty="0" smtClean="0">
                <a:solidFill>
                  <a:schemeClr val="accent3"/>
                </a:solidFill>
              </a:rPr>
              <a:t>Decoder</a:t>
            </a:r>
            <a:endParaRPr lang="en-US" altLang="zh-TW" b="1" dirty="0">
              <a:solidFill>
                <a:schemeClr val="accent3"/>
              </a:solidFill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</a:rPr>
              <a:t>①</a:t>
            </a:r>
            <a:r>
              <a:rPr lang="zh-TW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TW" b="1" dirty="0" smtClean="0">
                <a:solidFill>
                  <a:schemeClr val="accent1"/>
                </a:solidFill>
              </a:rPr>
              <a:t>Java Front-End</a:t>
            </a:r>
            <a:endParaRPr lang="en-US" altLang="zh-TW" b="1" dirty="0">
              <a:solidFill>
                <a:schemeClr val="accent1"/>
              </a:solidFill>
            </a:endParaRPr>
          </a:p>
          <a:p>
            <a:pPr lvl="1"/>
            <a:r>
              <a:rPr lang="en-US" altLang="zh-TW" dirty="0" smtClean="0"/>
              <a:t>Use </a:t>
            </a:r>
            <a:r>
              <a:rPr lang="en-US" altLang="zh-TW" dirty="0"/>
              <a:t>JNI as interface between Java and Native D</a:t>
            </a:r>
            <a:r>
              <a:rPr lang="en-US" altLang="zh-TW" dirty="0" smtClean="0"/>
              <a:t>ecoder</a:t>
            </a:r>
            <a:endParaRPr lang="en-US" altLang="zh-TW" dirty="0"/>
          </a:p>
          <a:p>
            <a:pPr lvl="1"/>
            <a:r>
              <a:rPr lang="en-US" altLang="zh-TW" dirty="0"/>
              <a:t>Interact with Android framework by Android SDK</a:t>
            </a:r>
          </a:p>
          <a:p>
            <a:r>
              <a:rPr lang="zh-TW" altLang="en-US" b="1" dirty="0" smtClean="0">
                <a:solidFill>
                  <a:schemeClr val="accent3"/>
                </a:solidFill>
              </a:rPr>
              <a:t>② </a:t>
            </a:r>
            <a:r>
              <a:rPr lang="en-US" altLang="zh-TW" b="1" dirty="0" smtClean="0">
                <a:solidFill>
                  <a:schemeClr val="accent3"/>
                </a:solidFill>
              </a:rPr>
              <a:t>Native </a:t>
            </a:r>
            <a:r>
              <a:rPr lang="en-US" altLang="zh-TW" b="1" dirty="0">
                <a:solidFill>
                  <a:schemeClr val="accent3"/>
                </a:solidFill>
              </a:rPr>
              <a:t>D</a:t>
            </a:r>
            <a:r>
              <a:rPr lang="en-US" altLang="zh-TW" b="1" dirty="0" smtClean="0">
                <a:solidFill>
                  <a:schemeClr val="accent3"/>
                </a:solidFill>
              </a:rPr>
              <a:t>ecoder</a:t>
            </a:r>
            <a:endParaRPr lang="en-US" altLang="zh-TW" b="1" dirty="0">
              <a:solidFill>
                <a:schemeClr val="accent3"/>
              </a:solidFill>
            </a:endParaRPr>
          </a:p>
          <a:p>
            <a:pPr lvl="1"/>
            <a:r>
              <a:rPr lang="en-US" altLang="zh-TW" dirty="0" smtClean="0"/>
              <a:t>Coded Frame Buffer (CFB)</a:t>
            </a:r>
            <a:br>
              <a:rPr lang="en-US" altLang="zh-TW" dirty="0" smtClean="0"/>
            </a:br>
            <a:r>
              <a:rPr lang="zh-TW" altLang="en-US" dirty="0" smtClean="0"/>
              <a:t>→ </a:t>
            </a:r>
            <a:r>
              <a:rPr lang="en-US" altLang="zh-TW" dirty="0" smtClean="0"/>
              <a:t>stores </a:t>
            </a:r>
            <a:r>
              <a:rPr lang="en-US" altLang="zh-TW" dirty="0"/>
              <a:t>packets from </a:t>
            </a:r>
            <a:r>
              <a:rPr lang="en-US" altLang="zh-TW" dirty="0" smtClean="0"/>
              <a:t>source</a:t>
            </a:r>
            <a:endParaRPr lang="en-US" altLang="zh-TW" dirty="0"/>
          </a:p>
          <a:p>
            <a:pPr lvl="1"/>
            <a:r>
              <a:rPr lang="en-US" altLang="zh-TW" dirty="0"/>
              <a:t>Multiple decoder threads</a:t>
            </a:r>
          </a:p>
          <a:p>
            <a:pPr lvl="1"/>
            <a:r>
              <a:rPr lang="en-US" altLang="zh-TW" dirty="0" smtClean="0"/>
              <a:t>Decoded Frame Buffer (DFB)</a:t>
            </a:r>
            <a:br>
              <a:rPr lang="en-US" altLang="zh-TW" dirty="0" smtClean="0"/>
            </a:br>
            <a:r>
              <a:rPr lang="zh-TW" altLang="en-US" dirty="0" smtClean="0"/>
              <a:t>→ </a:t>
            </a:r>
            <a:r>
              <a:rPr lang="en-US" altLang="zh-TW" dirty="0" smtClean="0"/>
              <a:t>stores </a:t>
            </a:r>
            <a:r>
              <a:rPr lang="en-US" altLang="zh-TW" dirty="0"/>
              <a:t>decoded </a:t>
            </a:r>
            <a:r>
              <a:rPr lang="en-US" altLang="zh-TW" dirty="0" smtClean="0"/>
              <a:t>frames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992472" y="2133603"/>
            <a:ext cx="1793965" cy="242272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0" y="5971942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TW" sz="1600" dirty="0" smtClean="0">
                <a:solidFill>
                  <a:srgbClr val="0070C0"/>
                </a:solidFill>
              </a:rPr>
              <a:t>[YCT+13] </a:t>
            </a:r>
            <a:r>
              <a:rPr lang="de-DE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de-DE" altLang="zh-TW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Li, </a:t>
            </a:r>
            <a:r>
              <a:rPr lang="de-DE" altLang="zh-TW" b="1" i="1" dirty="0">
                <a:solidFill>
                  <a:srgbClr val="FF0000"/>
                </a:solidFill>
              </a:rPr>
              <a:t>C. Chen</a:t>
            </a:r>
            <a:r>
              <a:rPr lang="de-DE" altLang="zh-TW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T. Lin, C. Hsu, Y. Wang, and X. Liu.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</a:t>
            </a:r>
            <a:r>
              <a:rPr lang="en-US" altLang="zh-TW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end-to-end </a:t>
            </a:r>
            <a:r>
              <a:rPr lang="en-US" altLang="zh-TW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testbed</a:t>
            </a:r>
            <a:r>
              <a:rPr lang="en-US" altLang="zh-TW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scalable </a:t>
            </a:r>
            <a:r>
              <a:rPr lang="en-US" altLang="zh-TW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video streaming to mobile devices over </a:t>
            </a:r>
            <a:r>
              <a:rPr lang="en-US" altLang="zh-TW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(ICME’13)</a:t>
            </a:r>
            <a:endParaRPr lang="zh-TW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Replace Renderer with SDL Library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6803136" cy="408812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SDL</a:t>
            </a:r>
            <a:r>
              <a:rPr lang="en-US" altLang="zh-TW" baseline="30000" dirty="0" smtClean="0">
                <a:solidFill>
                  <a:srgbClr val="0070C0"/>
                </a:solidFill>
              </a:rPr>
              <a:t>[1]</a:t>
            </a:r>
            <a:r>
              <a:rPr lang="en-US" altLang="zh-TW" dirty="0" smtClean="0"/>
              <a:t> is a popular C/C++ library </a:t>
            </a:r>
          </a:p>
          <a:p>
            <a:pPr lvl="1"/>
            <a:r>
              <a:rPr lang="en-US" altLang="zh-TW" dirty="0" smtClean="0"/>
              <a:t>An open-source library</a:t>
            </a:r>
          </a:p>
          <a:p>
            <a:pPr lvl="1"/>
            <a:r>
              <a:rPr lang="en-US" altLang="zh-TW" dirty="0" smtClean="0"/>
              <a:t>Support hardware rendering</a:t>
            </a:r>
          </a:p>
          <a:p>
            <a:pPr lvl="1"/>
            <a:r>
              <a:rPr lang="en-US" altLang="zh-TW" dirty="0" smtClean="0"/>
              <a:t>Easier to handle events such as screen touch</a:t>
            </a:r>
          </a:p>
          <a:p>
            <a:pPr marL="201168" lvl="1" indent="0">
              <a:buNone/>
            </a:pPr>
            <a:r>
              <a:rPr lang="en-US" altLang="zh-TW" dirty="0" smtClean="0"/>
              <a:t>and video display than Android API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Integrate SDL into our SVC decoder</a:t>
            </a:r>
          </a:p>
          <a:p>
            <a:pPr lvl="1"/>
            <a:r>
              <a:rPr lang="en-US" altLang="zh-TW" dirty="0" smtClean="0"/>
              <a:t>Directly display frame data in native side</a:t>
            </a:r>
          </a:p>
          <a:p>
            <a:pPr lvl="1"/>
            <a:r>
              <a:rPr lang="en-US" altLang="zh-TW" dirty="0" smtClean="0"/>
              <a:t>To solve new race condition problem</a:t>
            </a:r>
          </a:p>
          <a:p>
            <a:pPr lvl="1"/>
            <a:r>
              <a:rPr lang="en-US" altLang="zh-TW" dirty="0" smtClean="0"/>
              <a:t>To avoid deadlock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04" y="1980579"/>
            <a:ext cx="6227742" cy="357233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97280" y="5933860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[1]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https://www.libsdl.org/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100" dirty="0"/>
              <a:t>Introduction</a:t>
            </a:r>
          </a:p>
          <a:p>
            <a:r>
              <a:rPr lang="en-US" altLang="zh-TW" sz="2100" dirty="0" smtClean="0"/>
              <a:t>Background</a:t>
            </a:r>
          </a:p>
          <a:p>
            <a:pPr lvl="1"/>
            <a:r>
              <a:rPr lang="en-US" altLang="zh-TW" dirty="0"/>
              <a:t>SVC</a:t>
            </a:r>
          </a:p>
          <a:p>
            <a:pPr lvl="1"/>
            <a:r>
              <a:rPr lang="en-US" altLang="zh-TW" dirty="0" smtClean="0"/>
              <a:t>MPEG-DASH</a:t>
            </a:r>
            <a:endParaRPr lang="en-US" altLang="zh-TW" sz="2100" dirty="0"/>
          </a:p>
          <a:p>
            <a:r>
              <a:rPr lang="en-US" altLang="zh-TW" sz="2100" dirty="0"/>
              <a:t>System Architecture</a:t>
            </a:r>
          </a:p>
          <a:p>
            <a:r>
              <a:rPr lang="en-US" altLang="zh-TW" sz="2600" b="1" dirty="0" smtClean="0">
                <a:solidFill>
                  <a:schemeClr val="accent1">
                    <a:lumMod val="50000"/>
                  </a:schemeClr>
                </a:solidFill>
              </a:rPr>
              <a:t>Implementations</a:t>
            </a:r>
          </a:p>
          <a:p>
            <a:pPr lvl="1"/>
            <a:r>
              <a:rPr lang="en-US" altLang="zh-TW" dirty="0"/>
              <a:t>Multi-Core SVC Decoder on Android</a:t>
            </a:r>
          </a:p>
          <a:p>
            <a:pPr lvl="1"/>
            <a:r>
              <a:rPr lang="en-US" altLang="zh-TW" sz="2200" b="1" dirty="0">
                <a:solidFill>
                  <a:schemeClr val="accent1">
                    <a:lumMod val="50000"/>
                  </a:schemeClr>
                </a:solidFill>
              </a:rPr>
              <a:t>MPEG-DASH with SVC Decoder on Android</a:t>
            </a:r>
          </a:p>
          <a:p>
            <a:r>
              <a:rPr lang="en-US" altLang="zh-TW" dirty="0" smtClean="0"/>
              <a:t>Experiments</a:t>
            </a:r>
          </a:p>
          <a:p>
            <a:pPr lvl="1"/>
            <a:r>
              <a:rPr lang="en-US" altLang="zh-TW" dirty="0"/>
              <a:t>Multi-Core SVC Decoder</a:t>
            </a:r>
          </a:p>
          <a:p>
            <a:pPr lvl="1"/>
            <a:r>
              <a:rPr lang="en-US" altLang="zh-TW" dirty="0" smtClean="0"/>
              <a:t>MPEG-DASH </a:t>
            </a:r>
            <a:r>
              <a:rPr lang="en-US" altLang="zh-TW" dirty="0"/>
              <a:t>with SVC Streaming</a:t>
            </a:r>
          </a:p>
          <a:p>
            <a:r>
              <a:rPr lang="en-US" altLang="zh-TW" dirty="0" smtClean="0"/>
              <a:t>Conclusion and Future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3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MPEG-DASH Client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6688183" cy="3971743"/>
          </a:xfrm>
        </p:spPr>
        <p:txBody>
          <a:bodyPr>
            <a:normAutofit/>
          </a:bodyPr>
          <a:lstStyle/>
          <a:p>
            <a:r>
              <a:rPr lang="en-US" altLang="zh-TW" dirty="0"/>
              <a:t>Our DASH Client is based on </a:t>
            </a:r>
            <a:r>
              <a:rPr lang="en-US" altLang="zh-TW" dirty="0" err="1" smtClean="0"/>
              <a:t>libdash</a:t>
            </a:r>
            <a:r>
              <a:rPr lang="en-US" altLang="zh-TW" baseline="30000" dirty="0" smtClean="0">
                <a:solidFill>
                  <a:srgbClr val="0070C0"/>
                </a:solidFill>
              </a:rPr>
              <a:t>[1]</a:t>
            </a:r>
          </a:p>
          <a:p>
            <a:pPr lvl="1"/>
            <a:r>
              <a:rPr lang="en-US" altLang="zh-TW" dirty="0" smtClean="0"/>
              <a:t>An open-source library</a:t>
            </a:r>
          </a:p>
          <a:p>
            <a:pPr lvl="1"/>
            <a:r>
              <a:rPr lang="en-US" altLang="zh-TW" dirty="0"/>
              <a:t>Port </a:t>
            </a:r>
            <a:r>
              <a:rPr lang="en-US" altLang="zh-TW" dirty="0" err="1" smtClean="0"/>
              <a:t>libdash</a:t>
            </a:r>
            <a:r>
              <a:rPr lang="en-US" altLang="zh-TW" dirty="0" smtClean="0"/>
              <a:t> from PC to Android platform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QT Application</a:t>
            </a:r>
          </a:p>
          <a:p>
            <a:pPr lvl="2"/>
            <a:r>
              <a:rPr lang="en-US" altLang="zh-TW" dirty="0" smtClean="0"/>
              <a:t>Switch from QT to Android GUI</a:t>
            </a:r>
          </a:p>
          <a:p>
            <a:pPr lvl="2"/>
            <a:r>
              <a:rPr lang="en-US" altLang="zh-TW" dirty="0" smtClean="0"/>
              <a:t>Design user interface for android</a:t>
            </a:r>
          </a:p>
          <a:p>
            <a:pPr lvl="1"/>
            <a:r>
              <a:rPr lang="en-US" altLang="zh-TW" dirty="0" smtClean="0"/>
              <a:t>MPD parser doesn't support SVC format </a:t>
            </a:r>
          </a:p>
          <a:p>
            <a:pPr lvl="1"/>
            <a:r>
              <a:rPr lang="en-US" altLang="zh-TW" dirty="0" smtClean="0"/>
              <a:t>Request segments from one of the multiple streams</a:t>
            </a:r>
          </a:p>
          <a:p>
            <a:pPr lvl="1"/>
            <a:r>
              <a:rPr lang="en-US" altLang="zh-TW" dirty="0" smtClean="0"/>
              <a:t>Extractor</a:t>
            </a:r>
          </a:p>
          <a:p>
            <a:pPr lvl="2"/>
            <a:r>
              <a:rPr lang="en-US" altLang="zh-TW" dirty="0" smtClean="0"/>
              <a:t>ISOBMFF parser</a:t>
            </a:r>
          </a:p>
          <a:p>
            <a:pPr lvl="2"/>
            <a:r>
              <a:rPr lang="en-US" altLang="zh-TW" dirty="0" smtClean="0"/>
              <a:t>Integrate with decoder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29</a:t>
            </a:fld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/>
          </p:nvPr>
        </p:nvGraphicFramePr>
        <p:xfrm>
          <a:off x="7878733" y="1780480"/>
          <a:ext cx="3333750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Visio" r:id="rId4" imgW="3333770" imgH="4562417" progId="Visio.Drawing.15">
                  <p:embed/>
                </p:oleObj>
              </mc:Choice>
              <mc:Fallback>
                <p:oleObj name="Visio" r:id="rId4" imgW="3333770" imgH="456241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78733" y="1780480"/>
                        <a:ext cx="3333750" cy="456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097280" y="5925849"/>
            <a:ext cx="548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[</a:t>
            </a:r>
            <a:r>
              <a:rPr lang="en-US" altLang="zh-TW" dirty="0">
                <a:solidFill>
                  <a:srgbClr val="0070C0"/>
                </a:solidFill>
              </a:rPr>
              <a:t>1]</a:t>
            </a:r>
            <a:r>
              <a:rPr lang="en-US" altLang="zh-TW" sz="2000" dirty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https://github.com/bitmovin/libdash 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Data Traffic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Cisco expected that</a:t>
            </a:r>
            <a:r>
              <a:rPr lang="en-US" altLang="zh-TW" sz="1800" baseline="30000" dirty="0" smtClean="0">
                <a:solidFill>
                  <a:srgbClr val="0070C0"/>
                </a:solidFill>
              </a:rPr>
              <a:t>[1]</a:t>
            </a:r>
            <a:r>
              <a:rPr lang="en-US" altLang="zh-TW" dirty="0" smtClean="0"/>
              <a:t> </a:t>
            </a:r>
            <a:r>
              <a:rPr lang="en-US" altLang="zh-TW" dirty="0"/>
              <a:t>the mobile data traffic in 2019 will be </a:t>
            </a:r>
            <a:r>
              <a:rPr lang="en-US" altLang="zh-TW" b="1" dirty="0">
                <a:solidFill>
                  <a:srgbClr val="FF0000"/>
                </a:solidFill>
              </a:rPr>
              <a:t>10</a:t>
            </a:r>
            <a:r>
              <a:rPr lang="en-US" altLang="zh-TW" dirty="0"/>
              <a:t> times the traffic in </a:t>
            </a:r>
            <a:r>
              <a:rPr lang="en-US" altLang="zh-TW" dirty="0" smtClean="0"/>
              <a:t>2014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73" y="2406682"/>
            <a:ext cx="7449397" cy="357078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40525" y="6005230"/>
            <a:ext cx="10371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[1] 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://www.cisco.com/c/en/us/solutions/collateral/service-provider/visual-networking-index-vni/white_paper_c11-520862.html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9"/>
    </mc:Choice>
    <mc:Fallback xmlns="">
      <p:transition spd="slow" advTm="792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Switch from QT to Android UI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6662057" cy="4473221"/>
          </a:xfrm>
        </p:spPr>
        <p:txBody>
          <a:bodyPr/>
          <a:lstStyle/>
          <a:p>
            <a:r>
              <a:rPr lang="en-US" altLang="zh-TW" dirty="0" err="1" smtClean="0"/>
              <a:t>libdash</a:t>
            </a:r>
            <a:r>
              <a:rPr lang="en-US" altLang="zh-TW" dirty="0" smtClean="0"/>
              <a:t> is highly dependent on QT library</a:t>
            </a:r>
          </a:p>
          <a:p>
            <a:r>
              <a:rPr lang="en-US" altLang="zh-TW" dirty="0" smtClean="0"/>
              <a:t>QT User Interface</a:t>
            </a:r>
          </a:p>
          <a:p>
            <a:pPr lvl="1"/>
            <a:r>
              <a:rPr lang="en-US" altLang="zh-TW" dirty="0" smtClean="0"/>
              <a:t>Switch QT UI </a:t>
            </a:r>
            <a:r>
              <a:rPr lang="en-US" altLang="zh-TW" dirty="0"/>
              <a:t>t</a:t>
            </a:r>
            <a:r>
              <a:rPr lang="en-US" altLang="zh-TW" dirty="0" smtClean="0"/>
              <a:t>o Android UI</a:t>
            </a:r>
          </a:p>
          <a:p>
            <a:pPr lvl="1"/>
            <a:r>
              <a:rPr lang="en-US" altLang="zh-TW" dirty="0" smtClean="0"/>
              <a:t>Design interface between UI and DASH Client</a:t>
            </a:r>
          </a:p>
          <a:p>
            <a:r>
              <a:rPr lang="en-US" altLang="zh-TW" dirty="0" smtClean="0"/>
              <a:t>QT Renderer</a:t>
            </a:r>
          </a:p>
          <a:p>
            <a:pPr lvl="1"/>
            <a:r>
              <a:rPr lang="en-US" altLang="zh-TW" dirty="0" smtClean="0"/>
              <a:t>Replace QT Renderer with SDL Renderer</a:t>
            </a:r>
          </a:p>
          <a:p>
            <a:pPr lvl="1"/>
            <a:r>
              <a:rPr lang="en-US" altLang="zh-TW" dirty="0" smtClean="0"/>
              <a:t>Design interface between Decoder and Renderer</a:t>
            </a:r>
          </a:p>
          <a:p>
            <a:pPr lvl="1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337" y="1737361"/>
            <a:ext cx="3396343" cy="46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Make </a:t>
            </a:r>
            <a:r>
              <a:rPr lang="en-US" altLang="zh-TW" dirty="0" err="1" smtClean="0"/>
              <a:t>libdash</a:t>
            </a:r>
            <a:r>
              <a:rPr lang="en-US" altLang="zh-TW" dirty="0" smtClean="0"/>
              <a:t> Supportable to SVC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6705600" cy="4350114"/>
          </a:xfrm>
        </p:spPr>
        <p:txBody>
          <a:bodyPr/>
          <a:lstStyle/>
          <a:p>
            <a:r>
              <a:rPr lang="en-US" altLang="zh-TW" dirty="0" err="1" smtClean="0"/>
              <a:t>libdash</a:t>
            </a:r>
            <a:r>
              <a:rPr lang="en-US" altLang="zh-TW" dirty="0" smtClean="0"/>
              <a:t> doesn’t support MPD structure for SVC</a:t>
            </a:r>
          </a:p>
          <a:p>
            <a:pPr lvl="1"/>
            <a:r>
              <a:rPr lang="en-US" altLang="zh-TW" dirty="0" smtClean="0"/>
              <a:t>This format is defined by MPEG</a:t>
            </a:r>
          </a:p>
          <a:p>
            <a:pPr lvl="1"/>
            <a:r>
              <a:rPr lang="en-US" altLang="zh-TW" dirty="0" smtClean="0"/>
              <a:t>Modify MPD parser to support this format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Multi-layer requester</a:t>
            </a:r>
            <a:endParaRPr lang="en-US" altLang="zh-TW" dirty="0"/>
          </a:p>
          <a:p>
            <a:pPr lvl="1"/>
            <a:r>
              <a:rPr lang="en-US" altLang="zh-TW" dirty="0" err="1" smtClean="0"/>
              <a:t>libdash</a:t>
            </a:r>
            <a:r>
              <a:rPr lang="en-US" altLang="zh-TW" dirty="0" smtClean="0"/>
              <a:t> only requests segments from one of the streams</a:t>
            </a:r>
          </a:p>
          <a:p>
            <a:pPr lvl="1"/>
            <a:r>
              <a:rPr lang="en-US" altLang="zh-TW" dirty="0" smtClean="0"/>
              <a:t>Support </a:t>
            </a:r>
            <a:r>
              <a:rPr lang="en-US" altLang="zh-TW" dirty="0"/>
              <a:t>simultaneously requesting </a:t>
            </a:r>
            <a:r>
              <a:rPr lang="en-US" altLang="zh-TW" dirty="0" smtClean="0"/>
              <a:t>segments from multiple layers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80" y="1720145"/>
            <a:ext cx="3352800" cy="45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Extractor 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6992983" cy="4023360"/>
          </a:xfrm>
        </p:spPr>
        <p:txBody>
          <a:bodyPr/>
          <a:lstStyle/>
          <a:p>
            <a:r>
              <a:rPr lang="en-US" altLang="zh-TW" dirty="0" smtClean="0"/>
              <a:t>Segment is ISOMBFF</a:t>
            </a:r>
          </a:p>
          <a:p>
            <a:pPr lvl="1"/>
            <a:r>
              <a:rPr lang="en-US" altLang="zh-TW" dirty="0" smtClean="0"/>
              <a:t>Segment can’t be </a:t>
            </a:r>
            <a:r>
              <a:rPr lang="en-US" altLang="zh-TW" dirty="0"/>
              <a:t>directly decoded</a:t>
            </a:r>
            <a:endParaRPr lang="en-US" altLang="zh-TW" dirty="0" smtClean="0"/>
          </a:p>
          <a:p>
            <a:r>
              <a:rPr lang="en-US" altLang="zh-TW" dirty="0" smtClean="0"/>
              <a:t>Parse ISOBMFF</a:t>
            </a:r>
          </a:p>
          <a:p>
            <a:pPr lvl="1"/>
            <a:r>
              <a:rPr lang="en-US" altLang="zh-TW" dirty="0" smtClean="0"/>
              <a:t>Trace GPAC source code</a:t>
            </a:r>
          </a:p>
          <a:p>
            <a:pPr lvl="1"/>
            <a:r>
              <a:rPr lang="en-US" altLang="zh-TW" dirty="0" smtClean="0"/>
              <a:t>Implement simple Extractor according to GPAC</a:t>
            </a:r>
          </a:p>
          <a:p>
            <a:pPr lvl="1"/>
            <a:r>
              <a:rPr lang="en-US" altLang="zh-TW" dirty="0" smtClean="0"/>
              <a:t>Remove boxes’ header and obtain media data</a:t>
            </a:r>
          </a:p>
          <a:p>
            <a:r>
              <a:rPr lang="en-US" altLang="zh-TW" dirty="0" smtClean="0"/>
              <a:t>Reconstruction</a:t>
            </a:r>
          </a:p>
          <a:p>
            <a:pPr lvl="1"/>
            <a:r>
              <a:rPr lang="en-US" altLang="zh-TW" dirty="0" smtClean="0"/>
              <a:t>The dependency layers segments need to be reconstructed</a:t>
            </a:r>
          </a:p>
          <a:p>
            <a:pPr lvl="1"/>
            <a:r>
              <a:rPr lang="en-US" altLang="zh-TW" dirty="0" smtClean="0"/>
              <a:t>Decoder is able to decode reconstructed media data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174" y="1737360"/>
            <a:ext cx="2904506" cy="46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100" dirty="0"/>
              <a:t>Introduction</a:t>
            </a:r>
          </a:p>
          <a:p>
            <a:r>
              <a:rPr lang="en-US" altLang="zh-TW" sz="2100" dirty="0" smtClean="0"/>
              <a:t>Background</a:t>
            </a:r>
          </a:p>
          <a:p>
            <a:pPr lvl="1"/>
            <a:r>
              <a:rPr lang="en-US" altLang="zh-TW" dirty="0"/>
              <a:t>SVC</a:t>
            </a:r>
          </a:p>
          <a:p>
            <a:pPr lvl="1"/>
            <a:r>
              <a:rPr lang="en-US" altLang="zh-TW" dirty="0" smtClean="0"/>
              <a:t>MPEG-DASH</a:t>
            </a:r>
            <a:endParaRPr lang="en-US" altLang="zh-TW" sz="2100" dirty="0"/>
          </a:p>
          <a:p>
            <a:r>
              <a:rPr lang="en-US" altLang="zh-TW" sz="2100" dirty="0"/>
              <a:t>System Architecture</a:t>
            </a:r>
          </a:p>
          <a:p>
            <a:r>
              <a:rPr lang="en-US" altLang="zh-TW" sz="2100" dirty="0"/>
              <a:t>Implementations</a:t>
            </a:r>
          </a:p>
          <a:p>
            <a:pPr lvl="1"/>
            <a:r>
              <a:rPr lang="en-US" altLang="zh-TW" dirty="0"/>
              <a:t>Multi-Core SVC Decoder on Android</a:t>
            </a:r>
          </a:p>
          <a:p>
            <a:pPr lvl="1"/>
            <a:r>
              <a:rPr lang="en-US" altLang="zh-TW" dirty="0"/>
              <a:t>MPEG-DASH with SVC Decoder on Android</a:t>
            </a:r>
          </a:p>
          <a:p>
            <a:r>
              <a:rPr lang="en-US" altLang="zh-TW" sz="2600" b="1" dirty="0">
                <a:solidFill>
                  <a:schemeClr val="accent1">
                    <a:lumMod val="50000"/>
                  </a:schemeClr>
                </a:solidFill>
              </a:rPr>
              <a:t>Experiments</a:t>
            </a:r>
          </a:p>
          <a:p>
            <a:pPr lvl="1"/>
            <a:r>
              <a:rPr lang="en-US" altLang="zh-TW" sz="2200" b="1" dirty="0">
                <a:solidFill>
                  <a:schemeClr val="accent1">
                    <a:lumMod val="50000"/>
                  </a:schemeClr>
                </a:solidFill>
              </a:rPr>
              <a:t>Multi-Core SVC Decoder</a:t>
            </a:r>
          </a:p>
          <a:p>
            <a:pPr lvl="1"/>
            <a:r>
              <a:rPr lang="en-US" altLang="zh-TW" dirty="0" smtClean="0"/>
              <a:t>MPEG-DASH </a:t>
            </a:r>
            <a:r>
              <a:rPr lang="en-US" altLang="zh-TW" dirty="0"/>
              <a:t>with SVC Streaming</a:t>
            </a:r>
          </a:p>
          <a:p>
            <a:r>
              <a:rPr lang="en-US" altLang="zh-TW" dirty="0" smtClean="0"/>
              <a:t>Conclusion and Future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1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Experiment Setup for Multi-Core SVC Decoder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Video configuration</a:t>
            </a:r>
          </a:p>
          <a:p>
            <a:pPr lvl="1"/>
            <a:r>
              <a:rPr lang="en-US" altLang="zh-TW" dirty="0"/>
              <a:t>Five HD videos: </a:t>
            </a:r>
            <a:r>
              <a:rPr lang="en-US" altLang="zh-TW" i="1" dirty="0"/>
              <a:t>doc</a:t>
            </a:r>
            <a:r>
              <a:rPr lang="en-US" altLang="zh-TW" dirty="0"/>
              <a:t>, </a:t>
            </a:r>
            <a:r>
              <a:rPr lang="en-US" altLang="zh-TW" i="1" dirty="0" err="1"/>
              <a:t>jeux</a:t>
            </a:r>
            <a:r>
              <a:rPr lang="en-US" altLang="zh-TW" dirty="0"/>
              <a:t>, </a:t>
            </a:r>
            <a:r>
              <a:rPr lang="en-US" altLang="zh-TW" i="1" dirty="0"/>
              <a:t>soap</a:t>
            </a:r>
            <a:r>
              <a:rPr lang="en-US" altLang="zh-TW" dirty="0"/>
              <a:t>, </a:t>
            </a:r>
            <a:r>
              <a:rPr lang="en-US" altLang="zh-TW" i="1" dirty="0"/>
              <a:t>sport</a:t>
            </a:r>
            <a:r>
              <a:rPr lang="en-US" altLang="zh-TW" dirty="0"/>
              <a:t>, and </a:t>
            </a:r>
            <a:r>
              <a:rPr lang="en-US" altLang="zh-TW" i="1" dirty="0"/>
              <a:t>talk</a:t>
            </a:r>
          </a:p>
          <a:p>
            <a:pPr lvl="1"/>
            <a:r>
              <a:rPr lang="en-US" altLang="zh-TW" dirty="0" smtClean="0"/>
              <a:t>GOP</a:t>
            </a:r>
            <a:r>
              <a:rPr lang="en-US" altLang="zh-TW" dirty="0"/>
              <a:t>: 16 frames</a:t>
            </a:r>
          </a:p>
          <a:p>
            <a:pPr lvl="1"/>
            <a:r>
              <a:rPr lang="en-US" altLang="zh-TW" dirty="0"/>
              <a:t>Three spatial </a:t>
            </a:r>
            <a:r>
              <a:rPr lang="en-US" altLang="zh-TW" dirty="0" smtClean="0"/>
              <a:t>layers: </a:t>
            </a:r>
            <a:r>
              <a:rPr lang="en-US" altLang="zh-TW" dirty="0"/>
              <a:t>960x544, 480x272, and </a:t>
            </a:r>
            <a:r>
              <a:rPr lang="en-US" altLang="zh-TW" dirty="0" smtClean="0"/>
              <a:t>240x144</a:t>
            </a:r>
          </a:p>
          <a:p>
            <a:pPr lvl="1"/>
            <a:r>
              <a:rPr lang="en-US" altLang="zh-TW" dirty="0" smtClean="0"/>
              <a:t>Repeat 5 times</a:t>
            </a:r>
          </a:p>
          <a:p>
            <a:r>
              <a:rPr lang="en-US" altLang="zh-TW" dirty="0" smtClean="0"/>
              <a:t>Experiment Devices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altLang="zh-TW" dirty="0" smtClean="0"/>
              <a:t>Dual-core tablet </a:t>
            </a:r>
            <a:r>
              <a:rPr lang="en-US" altLang="zh-TW" dirty="0"/>
              <a:t>with 1.4GHz CPU, 1 GB memory, and 1280x800 screen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altLang="zh-TW" dirty="0"/>
              <a:t>Quad-core smart phone with </a:t>
            </a:r>
            <a:r>
              <a:rPr lang="en-US" altLang="zh-TW" dirty="0" smtClean="0"/>
              <a:t>1.5 </a:t>
            </a:r>
            <a:r>
              <a:rPr lang="en-US" altLang="zh-TW" dirty="0"/>
              <a:t>GHz CPU, 1 GB memory, and </a:t>
            </a:r>
            <a:r>
              <a:rPr lang="en-US" altLang="zh-TW" dirty="0" smtClean="0"/>
              <a:t>1280x720 screen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Video Description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35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817011"/>
              </p:ext>
            </p:extLst>
          </p:nvPr>
        </p:nvGraphicFramePr>
        <p:xfrm>
          <a:off x="1096963" y="1846261"/>
          <a:ext cx="10047287" cy="314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255"/>
                <a:gridCol w="8769032"/>
              </a:tblGrid>
              <a:tr h="523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Video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Description</a:t>
                      </a:r>
                      <a:endParaRPr lang="zh-TW" altLang="en-US" sz="2800" dirty="0"/>
                    </a:p>
                  </a:txBody>
                  <a:tcPr anchor="ctr"/>
                </a:tc>
              </a:tr>
              <a:tr h="523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</a:t>
                      </a:r>
                      <a:endParaRPr lang="zh-TW" alt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/>
                        <a:t>a documentary video talking about a woman who lost her house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523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jeux</a:t>
                      </a:r>
                      <a:endParaRPr lang="zh-TW" alt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/>
                        <a:t>a live show video about the guessing games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523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soap</a:t>
                      </a:r>
                      <a:endParaRPr lang="zh-TW" alt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/>
                        <a:t>an action style soap video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523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sport</a:t>
                      </a:r>
                      <a:endParaRPr lang="zh-TW" alt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/>
                        <a:t>a sports news video including volleyball, basketball, swimming, etc.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523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talk</a:t>
                      </a:r>
                      <a:endParaRPr lang="zh-TW" alt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/>
                        <a:t>a talk show video</a:t>
                      </a:r>
                      <a:endParaRPr lang="zh-TW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4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Performance </a:t>
            </a:r>
            <a:r>
              <a:rPr lang="en-US" altLang="zh-TW" sz="4400" dirty="0" smtClean="0"/>
              <a:t>of </a:t>
            </a:r>
            <a:r>
              <a:rPr lang="en-US" altLang="zh-TW" sz="4400" dirty="0"/>
              <a:t>Multi-core SVC Decoder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4185920" cy="35203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Using 960x544 spatial layer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097280" y="2306141"/>
            <a:ext cx="4988210" cy="3441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Best FPS with 3 decoder threads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487428" y="2318263"/>
            <a:ext cx="5021400" cy="33207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Best FPS with 2 </a:t>
            </a:r>
            <a:r>
              <a:rPr lang="en-US" altLang="zh-TW" b="1" dirty="0">
                <a:solidFill>
                  <a:srgbClr val="FF0000"/>
                </a:solidFill>
              </a:rPr>
              <a:t>decoder threads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28656"/>
            <a:ext cx="4325063" cy="3198294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6487428" y="1845734"/>
            <a:ext cx="4185920" cy="35203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Using 480x272 </a:t>
            </a:r>
            <a:r>
              <a:rPr lang="en-US" altLang="zh-TW" dirty="0" smtClean="0"/>
              <a:t>spatial layer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67" y="2828656"/>
            <a:ext cx="4239103" cy="31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Power Consumption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24336" y="1845734"/>
            <a:ext cx="5259103" cy="4023360"/>
          </a:xfrm>
        </p:spPr>
        <p:txBody>
          <a:bodyPr/>
          <a:lstStyle/>
          <a:p>
            <a:r>
              <a:rPr lang="en-US" altLang="zh-TW" dirty="0" smtClean="0"/>
              <a:t>Use </a:t>
            </a:r>
            <a:r>
              <a:rPr lang="fr-FR" altLang="zh-TW" dirty="0"/>
              <a:t>Agilent 66321D </a:t>
            </a:r>
            <a:r>
              <a:rPr lang="fr-FR" altLang="zh-TW" dirty="0" smtClean="0"/>
              <a:t>mobile communications DC</a:t>
            </a:r>
            <a:endParaRPr lang="en-US" altLang="zh-TW" dirty="0" smtClean="0"/>
          </a:p>
          <a:p>
            <a:r>
              <a:rPr lang="en-US" altLang="zh-TW" dirty="0" smtClean="0"/>
              <a:t>We </a:t>
            </a:r>
            <a:r>
              <a:rPr lang="en-US" altLang="zh-TW" dirty="0"/>
              <a:t>measure the power consumption of our decoder, </a:t>
            </a:r>
            <a:r>
              <a:rPr lang="en-US" altLang="zh-TW" dirty="0" err="1"/>
              <a:t>mplayer</a:t>
            </a:r>
            <a:r>
              <a:rPr lang="en-US" altLang="zh-TW" dirty="0"/>
              <a:t>, and hardware decoder on </a:t>
            </a:r>
            <a:r>
              <a:rPr lang="en-US" altLang="zh-TW" dirty="0" smtClean="0"/>
              <a:t>the smart phone</a:t>
            </a:r>
            <a:endParaRPr lang="en-US" altLang="zh-TW" dirty="0"/>
          </a:p>
          <a:p>
            <a:r>
              <a:rPr lang="en-US" altLang="zh-TW" dirty="0"/>
              <a:t>Our SVC decoder only incurs small power overhead, </a:t>
            </a:r>
            <a:r>
              <a:rPr lang="en-US" altLang="zh-TW" b="1" dirty="0">
                <a:solidFill>
                  <a:srgbClr val="C00000"/>
                </a:solidFill>
              </a:rPr>
              <a:t>as low as 7</a:t>
            </a:r>
            <a:r>
              <a:rPr lang="en-US" altLang="zh-TW" b="1" dirty="0" smtClean="0">
                <a:solidFill>
                  <a:srgbClr val="C00000"/>
                </a:solidFill>
              </a:rPr>
              <a:t>%</a:t>
            </a:r>
            <a:r>
              <a:rPr lang="en-US" altLang="zh-TW" dirty="0" smtClean="0"/>
              <a:t>, compared </a:t>
            </a:r>
            <a:r>
              <a:rPr lang="en-US" altLang="zh-TW" dirty="0"/>
              <a:t>to </a:t>
            </a:r>
            <a:r>
              <a:rPr lang="en-US" altLang="zh-TW" dirty="0" err="1" smtClean="0"/>
              <a:t>mplayer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2" y="1823357"/>
            <a:ext cx="5461638" cy="38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100" dirty="0"/>
              <a:t>Introduction</a:t>
            </a:r>
          </a:p>
          <a:p>
            <a:r>
              <a:rPr lang="en-US" altLang="zh-TW" sz="2100" dirty="0" smtClean="0"/>
              <a:t>Background</a:t>
            </a:r>
          </a:p>
          <a:p>
            <a:pPr lvl="1"/>
            <a:r>
              <a:rPr lang="en-US" altLang="zh-TW" dirty="0"/>
              <a:t>SVC</a:t>
            </a:r>
          </a:p>
          <a:p>
            <a:pPr lvl="1"/>
            <a:r>
              <a:rPr lang="en-US" altLang="zh-TW" dirty="0" smtClean="0"/>
              <a:t>MPEG-DASH</a:t>
            </a:r>
            <a:endParaRPr lang="en-US" altLang="zh-TW" sz="2100" dirty="0"/>
          </a:p>
          <a:p>
            <a:r>
              <a:rPr lang="en-US" altLang="zh-TW" sz="2100" dirty="0"/>
              <a:t>System Architecture</a:t>
            </a:r>
          </a:p>
          <a:p>
            <a:r>
              <a:rPr lang="en-US" altLang="zh-TW" sz="2100" dirty="0"/>
              <a:t>Implementations</a:t>
            </a:r>
          </a:p>
          <a:p>
            <a:pPr lvl="1"/>
            <a:r>
              <a:rPr lang="en-US" altLang="zh-TW" dirty="0"/>
              <a:t>Multi-Core SVC Decoder on Android</a:t>
            </a:r>
          </a:p>
          <a:p>
            <a:pPr lvl="1"/>
            <a:r>
              <a:rPr lang="en-US" altLang="zh-TW" dirty="0"/>
              <a:t>MPEG-DASH with SVC Decoder on Android</a:t>
            </a:r>
          </a:p>
          <a:p>
            <a:r>
              <a:rPr lang="en-US" altLang="zh-TW" sz="2600" b="1" dirty="0">
                <a:solidFill>
                  <a:schemeClr val="accent1">
                    <a:lumMod val="50000"/>
                  </a:schemeClr>
                </a:solidFill>
              </a:rPr>
              <a:t>Experiments</a:t>
            </a:r>
          </a:p>
          <a:p>
            <a:pPr lvl="1"/>
            <a:r>
              <a:rPr lang="en-US" altLang="zh-TW" dirty="0"/>
              <a:t>Multi-Core SVC Decoder</a:t>
            </a:r>
          </a:p>
          <a:p>
            <a:pPr lvl="1"/>
            <a:r>
              <a:rPr lang="en-US" altLang="zh-TW" sz="2200" b="1" dirty="0">
                <a:solidFill>
                  <a:schemeClr val="accent1">
                    <a:lumMod val="50000"/>
                  </a:schemeClr>
                </a:solidFill>
              </a:rPr>
              <a:t>MPEG-DASH with SVC Streaming</a:t>
            </a:r>
          </a:p>
          <a:p>
            <a:r>
              <a:rPr lang="en-US" altLang="zh-TW" dirty="0" smtClean="0"/>
              <a:t>Conclusion and Future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0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MPED-DASH with SVC Streaming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Video </a:t>
            </a:r>
            <a:r>
              <a:rPr lang="en-US" altLang="zh-TW" dirty="0" smtClean="0"/>
              <a:t>Configuration</a:t>
            </a:r>
            <a:endParaRPr lang="en-US" altLang="zh-TW" dirty="0"/>
          </a:p>
          <a:p>
            <a:pPr lvl="1"/>
            <a:r>
              <a:rPr lang="en-US" altLang="zh-TW" dirty="0"/>
              <a:t>Five HD videos: </a:t>
            </a:r>
            <a:r>
              <a:rPr lang="en-US" altLang="zh-TW" i="1" dirty="0"/>
              <a:t>doc</a:t>
            </a:r>
            <a:r>
              <a:rPr lang="en-US" altLang="zh-TW" dirty="0"/>
              <a:t>, </a:t>
            </a:r>
            <a:r>
              <a:rPr lang="en-US" altLang="zh-TW" i="1" dirty="0" err="1"/>
              <a:t>jeux</a:t>
            </a:r>
            <a:r>
              <a:rPr lang="en-US" altLang="zh-TW" dirty="0"/>
              <a:t>, </a:t>
            </a:r>
            <a:r>
              <a:rPr lang="en-US" altLang="zh-TW" i="1" dirty="0"/>
              <a:t>soap</a:t>
            </a:r>
            <a:r>
              <a:rPr lang="en-US" altLang="zh-TW" dirty="0"/>
              <a:t>, </a:t>
            </a:r>
            <a:r>
              <a:rPr lang="en-US" altLang="zh-TW" i="1" dirty="0"/>
              <a:t>sport</a:t>
            </a:r>
            <a:r>
              <a:rPr lang="en-US" altLang="zh-TW" dirty="0"/>
              <a:t>, and </a:t>
            </a:r>
            <a:r>
              <a:rPr lang="en-US" altLang="zh-TW" i="1" dirty="0"/>
              <a:t>talk</a:t>
            </a:r>
            <a:endParaRPr lang="en-US" altLang="zh-TW" dirty="0"/>
          </a:p>
          <a:p>
            <a:pPr lvl="1"/>
            <a:r>
              <a:rPr lang="en-US" altLang="zh-TW" dirty="0"/>
              <a:t>GOP </a:t>
            </a:r>
            <a:r>
              <a:rPr lang="en-US" altLang="zh-TW" dirty="0" smtClean="0"/>
              <a:t>size: </a:t>
            </a:r>
            <a:r>
              <a:rPr lang="en-US" altLang="zh-TW" dirty="0"/>
              <a:t>16 frames</a:t>
            </a:r>
          </a:p>
          <a:p>
            <a:pPr lvl="1"/>
            <a:r>
              <a:rPr lang="en-US" altLang="zh-TW" dirty="0" smtClean="0"/>
              <a:t>Each segment </a:t>
            </a:r>
            <a:r>
              <a:rPr lang="en-US" altLang="zh-TW" dirty="0"/>
              <a:t>has 8 GOPs</a:t>
            </a:r>
          </a:p>
          <a:p>
            <a:pPr lvl="1"/>
            <a:r>
              <a:rPr lang="en-US" altLang="zh-TW" dirty="0"/>
              <a:t>Three spatial </a:t>
            </a:r>
            <a:r>
              <a:rPr lang="en-US" altLang="zh-TW" dirty="0" smtClean="0"/>
              <a:t>layers: 320x180, 640x360, and 1280x720</a:t>
            </a:r>
          </a:p>
          <a:p>
            <a:pPr lvl="1"/>
            <a:r>
              <a:rPr lang="en-US" altLang="zh-TW" dirty="0" smtClean="0"/>
              <a:t>Repeat 5 times</a:t>
            </a:r>
          </a:p>
          <a:p>
            <a:r>
              <a:rPr lang="en-US" altLang="zh-TW" dirty="0" smtClean="0"/>
              <a:t>Experiment Device</a:t>
            </a:r>
            <a:endParaRPr lang="en-US" altLang="zh-TW" dirty="0"/>
          </a:p>
          <a:p>
            <a:pPr lvl="1"/>
            <a:r>
              <a:rPr lang="en-US" altLang="zh-TW" dirty="0"/>
              <a:t>Quad-core smart phone with 1.5 GHz CPU, 1 GB memory, and 1280x720 screen</a:t>
            </a:r>
          </a:p>
          <a:p>
            <a:r>
              <a:rPr lang="en-US" altLang="zh-TW" dirty="0" smtClean="0"/>
              <a:t>Performance Metrics</a:t>
            </a:r>
            <a:endParaRPr lang="en-US" altLang="zh-TW" dirty="0"/>
          </a:p>
          <a:p>
            <a:pPr lvl="1"/>
            <a:r>
              <a:rPr lang="en-US" altLang="zh-TW" dirty="0"/>
              <a:t>Frame Per Second (FPS)</a:t>
            </a:r>
          </a:p>
          <a:p>
            <a:pPr lvl="1"/>
            <a:r>
              <a:rPr lang="en-US" altLang="zh-TW" dirty="0"/>
              <a:t>Throughput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0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Traffic Data for Mobile Video Streaming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Over </a:t>
            </a:r>
            <a:r>
              <a:rPr lang="en-US" altLang="zh-TW" b="1" dirty="0" smtClean="0">
                <a:solidFill>
                  <a:srgbClr val="FF0000"/>
                </a:solidFill>
              </a:rPr>
              <a:t>70%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of mobile data traffic is video streaming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06" y="2320617"/>
            <a:ext cx="7350148" cy="365685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97280" y="5869094"/>
            <a:ext cx="965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is getting more and more important to </a:t>
            </a:r>
            <a:r>
              <a:rPr lang="en-US" altLang="zh-TW" b="1" dirty="0">
                <a:solidFill>
                  <a:srgbClr val="FF0000"/>
                </a:solidFill>
              </a:rPr>
              <a:t>provide better mobile video streaming </a:t>
            </a:r>
            <a:r>
              <a:rPr lang="en-US" altLang="zh-TW" b="1" dirty="0" smtClean="0">
                <a:solidFill>
                  <a:srgbClr val="FF0000"/>
                </a:solidFill>
              </a:rPr>
              <a:t>service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8"/>
    </mc:Choice>
    <mc:Fallback xmlns="">
      <p:transition spd="slow" advTm="16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 of Experiment Setup 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31" y="2025876"/>
            <a:ext cx="6620098" cy="414539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3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Throughput of MPEG-DASH Client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MPEG-DASH </a:t>
            </a:r>
            <a:r>
              <a:rPr lang="en-US" altLang="zh-TW" dirty="0"/>
              <a:t>Client </a:t>
            </a:r>
            <a:r>
              <a:rPr lang="en-US" altLang="zh-TW" dirty="0" smtClean="0"/>
              <a:t>provides high bandwidth requirement streaming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25" y="2224077"/>
            <a:ext cx="4893310" cy="37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FPS Performance of SDL Renderer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968"/>
          </a:xfrm>
        </p:spPr>
        <p:txBody>
          <a:bodyPr/>
          <a:lstStyle/>
          <a:p>
            <a:r>
              <a:rPr lang="en-US" altLang="zh-TW" dirty="0" smtClean="0"/>
              <a:t>Decoder achieves </a:t>
            </a:r>
            <a:r>
              <a:rPr lang="en-US" altLang="zh-TW" b="1" dirty="0" smtClean="0">
                <a:solidFill>
                  <a:srgbClr val="C00000"/>
                </a:solidFill>
              </a:rPr>
              <a:t>50+</a:t>
            </a:r>
            <a:r>
              <a:rPr lang="en-US" altLang="zh-TW" dirty="0" smtClean="0"/>
              <a:t>, </a:t>
            </a:r>
            <a:r>
              <a:rPr lang="en-US" altLang="zh-TW" b="1" dirty="0" smtClean="0">
                <a:solidFill>
                  <a:srgbClr val="C00000"/>
                </a:solidFill>
              </a:rPr>
              <a:t>30+</a:t>
            </a:r>
            <a:r>
              <a:rPr lang="en-US" altLang="zh-TW" dirty="0" smtClean="0"/>
              <a:t>, and  </a:t>
            </a:r>
            <a:r>
              <a:rPr lang="en-US" altLang="zh-TW" b="1" dirty="0" smtClean="0">
                <a:solidFill>
                  <a:srgbClr val="C00000"/>
                </a:solidFill>
              </a:rPr>
              <a:t>15+</a:t>
            </a:r>
            <a:r>
              <a:rPr lang="en-US" altLang="zh-TW" dirty="0" smtClean="0"/>
              <a:t> FPS for 320x180, 640x360 and 1280x720, respectively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714426"/>
            <a:ext cx="4267796" cy="330563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97280" y="5964385"/>
            <a:ext cx="449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Instantaneous sample points of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sport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90" y="2881136"/>
            <a:ext cx="4153480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100" dirty="0"/>
              <a:t>Introduction</a:t>
            </a:r>
          </a:p>
          <a:p>
            <a:r>
              <a:rPr lang="en-US" altLang="zh-TW" sz="2100" dirty="0" smtClean="0"/>
              <a:t>Background</a:t>
            </a:r>
          </a:p>
          <a:p>
            <a:pPr lvl="1"/>
            <a:r>
              <a:rPr lang="en-US" altLang="zh-TW" dirty="0"/>
              <a:t>SVC</a:t>
            </a:r>
          </a:p>
          <a:p>
            <a:pPr lvl="1"/>
            <a:r>
              <a:rPr lang="en-US" altLang="zh-TW" dirty="0" smtClean="0"/>
              <a:t>MPEG-DASH</a:t>
            </a:r>
            <a:endParaRPr lang="en-US" altLang="zh-TW" sz="2100" dirty="0"/>
          </a:p>
          <a:p>
            <a:r>
              <a:rPr lang="en-US" altLang="zh-TW" sz="2100" dirty="0"/>
              <a:t>System Architecture</a:t>
            </a:r>
          </a:p>
          <a:p>
            <a:r>
              <a:rPr lang="en-US" altLang="zh-TW" sz="2100" dirty="0"/>
              <a:t>Implementations</a:t>
            </a:r>
          </a:p>
          <a:p>
            <a:pPr lvl="1"/>
            <a:r>
              <a:rPr lang="en-US" altLang="zh-TW" dirty="0"/>
              <a:t>Multi-Core SVC Decoder on Android</a:t>
            </a:r>
          </a:p>
          <a:p>
            <a:pPr lvl="1"/>
            <a:r>
              <a:rPr lang="en-US" altLang="zh-TW" dirty="0"/>
              <a:t>MPEG-DASH with SVC Decoder on Android</a:t>
            </a:r>
          </a:p>
          <a:p>
            <a:r>
              <a:rPr lang="en-US" altLang="zh-TW" sz="2100" dirty="0"/>
              <a:t>Experiments</a:t>
            </a:r>
          </a:p>
          <a:p>
            <a:pPr lvl="1"/>
            <a:r>
              <a:rPr lang="en-US" altLang="zh-TW" dirty="0"/>
              <a:t>Multi-Core SVC Decoder</a:t>
            </a:r>
          </a:p>
          <a:p>
            <a:pPr lvl="1"/>
            <a:r>
              <a:rPr lang="en-US" altLang="zh-TW" dirty="0"/>
              <a:t>MPEG-DASH with SVC Streaming</a:t>
            </a:r>
          </a:p>
          <a:p>
            <a:r>
              <a:rPr lang="en-US" altLang="zh-TW" sz="2600" b="1" dirty="0">
                <a:solidFill>
                  <a:schemeClr val="accent1">
                    <a:lumMod val="50000"/>
                  </a:schemeClr>
                </a:solidFill>
              </a:rPr>
              <a:t>Conclusion and Future Work</a:t>
            </a:r>
            <a:endParaRPr lang="zh-TW" altLang="en-US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5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implemented </a:t>
            </a:r>
            <a:r>
              <a:rPr lang="en-US" altLang="zh-TW" dirty="0" smtClean="0"/>
              <a:t>the pioneering software-based </a:t>
            </a:r>
            <a:r>
              <a:rPr lang="en-US" altLang="zh-TW" dirty="0"/>
              <a:t>H.264/SVC decoder </a:t>
            </a:r>
            <a:r>
              <a:rPr lang="en-US" altLang="zh-TW" dirty="0" smtClean="0"/>
              <a:t>for Android </a:t>
            </a:r>
            <a:r>
              <a:rPr lang="en-US" altLang="zh-TW" dirty="0"/>
              <a:t>mobile </a:t>
            </a:r>
            <a:r>
              <a:rPr lang="en-US" altLang="zh-TW" dirty="0" smtClean="0"/>
              <a:t>device</a:t>
            </a:r>
          </a:p>
          <a:p>
            <a:pPr lvl="1"/>
            <a:r>
              <a:rPr lang="en-US" altLang="zh-TW" dirty="0" smtClean="0"/>
              <a:t>As low as 7% </a:t>
            </a:r>
            <a:r>
              <a:rPr lang="en-US" altLang="zh-TW" dirty="0"/>
              <a:t>power </a:t>
            </a:r>
            <a:r>
              <a:rPr lang="en-US" altLang="zh-TW" dirty="0" smtClean="0"/>
              <a:t>consumption overhead compared to </a:t>
            </a:r>
            <a:r>
              <a:rPr lang="en-US" altLang="zh-TW" dirty="0" err="1" smtClean="0"/>
              <a:t>mplayer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Leverage multi-threading to enhance decoding performance</a:t>
            </a:r>
          </a:p>
          <a:p>
            <a:r>
              <a:rPr lang="en-US" altLang="zh-TW" dirty="0" smtClean="0"/>
              <a:t>We also integrate MPEG-DASH standard and SDL library into our client</a:t>
            </a:r>
          </a:p>
          <a:p>
            <a:r>
              <a:rPr lang="en-US" altLang="zh-TW" dirty="0" smtClean="0"/>
              <a:t>The experimental results </a:t>
            </a:r>
            <a:r>
              <a:rPr lang="en-US" altLang="zh-TW" dirty="0"/>
              <a:t>demonstrate the benefits in real </a:t>
            </a:r>
            <a:r>
              <a:rPr lang="en-US" altLang="zh-TW" dirty="0" err="1" smtClean="0"/>
              <a:t>testbeds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DASH client achieves high throughput and supports high bandwidth requirement streaming</a:t>
            </a:r>
          </a:p>
          <a:p>
            <a:pPr lvl="1"/>
            <a:r>
              <a:rPr lang="en-US" altLang="zh-TW" dirty="0" smtClean="0"/>
              <a:t>SVC decoder achieves 50+ FPS and 30+ FPS for 320x180 and 640x360 streaming, respectively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7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Our </a:t>
            </a:r>
            <a:r>
              <a:rPr lang="en-US" altLang="zh-TW" dirty="0" err="1" smtClean="0"/>
              <a:t>testbed</a:t>
            </a:r>
            <a:r>
              <a:rPr lang="en-US" altLang="zh-TW" dirty="0" smtClean="0"/>
              <a:t> can be used for large-scale user study to provide flexible Quality of Experience </a:t>
            </a:r>
            <a:r>
              <a:rPr lang="en-US" altLang="zh-TW" dirty="0"/>
              <a:t>(</a:t>
            </a:r>
            <a:r>
              <a:rPr lang="en-US" altLang="zh-TW" dirty="0" err="1" smtClean="0"/>
              <a:t>QoE</a:t>
            </a:r>
            <a:r>
              <a:rPr lang="en-US" altLang="zh-TW" dirty="0" smtClean="0"/>
              <a:t>) model</a:t>
            </a:r>
          </a:p>
          <a:p>
            <a:pPr lvl="1"/>
            <a:r>
              <a:rPr lang="en-US" altLang="zh-TW" dirty="0" smtClean="0"/>
              <a:t>To Dynamically select video quality according to</a:t>
            </a:r>
          </a:p>
          <a:p>
            <a:pPr lvl="2"/>
            <a:r>
              <a:rPr lang="en-US" altLang="zh-TW" dirty="0" smtClean="0"/>
              <a:t>Current bandwidth, delay jitter, packet loss rate, buffer state, etc.</a:t>
            </a:r>
          </a:p>
          <a:p>
            <a:pPr lvl="1"/>
            <a:r>
              <a:rPr lang="en-US" altLang="zh-TW" dirty="0" smtClean="0"/>
              <a:t>To choose the best quality for user</a:t>
            </a:r>
          </a:p>
          <a:p>
            <a:pPr lvl="2"/>
            <a:r>
              <a:rPr lang="en-US" altLang="zh-TW" dirty="0" smtClean="0"/>
              <a:t>PNSR</a:t>
            </a:r>
            <a:r>
              <a:rPr lang="en-US" altLang="zh-TW" dirty="0"/>
              <a:t>, Mean </a:t>
            </a:r>
            <a:r>
              <a:rPr lang="en-US" altLang="zh-TW" dirty="0" smtClean="0"/>
              <a:t>Opinion Score (MOS)</a:t>
            </a:r>
          </a:p>
          <a:p>
            <a:r>
              <a:rPr lang="en-US" altLang="zh-TW" dirty="0" smtClean="0"/>
              <a:t>Enhance our SVC decoder</a:t>
            </a:r>
          </a:p>
          <a:p>
            <a:pPr lvl="1"/>
            <a:r>
              <a:rPr lang="en-US" altLang="zh-TW" dirty="0" smtClean="0"/>
              <a:t>Use NEON instructions to speed up decoding</a:t>
            </a:r>
          </a:p>
          <a:p>
            <a:pPr lvl="1"/>
            <a:r>
              <a:rPr lang="en-US" altLang="zh-TW" dirty="0" smtClean="0"/>
              <a:t>Design more efficient multi-threading decoding structure</a:t>
            </a:r>
          </a:p>
          <a:p>
            <a:r>
              <a:rPr lang="en-US" altLang="zh-TW" dirty="0" smtClean="0"/>
              <a:t>Leverage more efficient scalable video coding standards such as H.265/SHVC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7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SVC Decoder is Public on </a:t>
            </a:r>
            <a:r>
              <a:rPr lang="en-US" altLang="zh-TW" dirty="0" err="1" smtClean="0"/>
              <a:t>Github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Available on: https://github.com/nmsl/svc_android_project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46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1" y="2299459"/>
            <a:ext cx="5782358" cy="35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9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SVC is More Suitable for Heterogeneous Mobile Streaming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714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Non-scalable </a:t>
            </a:r>
            <a:r>
              <a:rPr lang="en-US" altLang="zh-TW" dirty="0"/>
              <a:t>video codecs are not suitable for mobile devices</a:t>
            </a:r>
          </a:p>
          <a:p>
            <a:pPr lvl="1"/>
            <a:r>
              <a:rPr lang="en-US" altLang="zh-TW" dirty="0" smtClean="0"/>
              <a:t>Devices </a:t>
            </a:r>
            <a:r>
              <a:rPr lang="en-US" altLang="zh-TW" dirty="0"/>
              <a:t>are heterogeneous</a:t>
            </a:r>
          </a:p>
          <a:p>
            <a:pPr lvl="2"/>
            <a:r>
              <a:rPr lang="en-US" altLang="zh-TW" dirty="0"/>
              <a:t>Different power computation and screen size</a:t>
            </a:r>
          </a:p>
          <a:p>
            <a:pPr lvl="1"/>
            <a:r>
              <a:rPr lang="en-US" altLang="zh-TW" dirty="0"/>
              <a:t>Wireless network conditions are dynamic</a:t>
            </a:r>
          </a:p>
          <a:p>
            <a:pPr lvl="2"/>
            <a:r>
              <a:rPr lang="en-US" altLang="zh-TW" dirty="0"/>
              <a:t>Can’t receive </a:t>
            </a:r>
            <a:r>
              <a:rPr lang="en-US" altLang="zh-TW" dirty="0" smtClean="0"/>
              <a:t>entire media </a:t>
            </a:r>
            <a:r>
              <a:rPr lang="en-US" altLang="zh-TW" dirty="0"/>
              <a:t>data when bandwidth is </a:t>
            </a:r>
            <a:r>
              <a:rPr lang="en-US" altLang="zh-TW" dirty="0" smtClean="0"/>
              <a:t>insufficient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Scalable Video Codec (SVC)</a:t>
            </a:r>
          </a:p>
          <a:p>
            <a:pPr lvl="1"/>
            <a:r>
              <a:rPr lang="en-US" altLang="zh-TW" dirty="0" smtClean="0"/>
              <a:t>Divided videos into dependent layers</a:t>
            </a:r>
          </a:p>
          <a:p>
            <a:pPr lvl="1"/>
            <a:r>
              <a:rPr lang="en-US" altLang="zh-TW" dirty="0" smtClean="0"/>
              <a:t>Request proper layers</a:t>
            </a:r>
          </a:p>
          <a:p>
            <a:r>
              <a:rPr lang="en-US" altLang="zh-TW" dirty="0" smtClean="0"/>
              <a:t>There is </a:t>
            </a:r>
            <a:r>
              <a:rPr lang="en-US" altLang="zh-TW" b="1" dirty="0" smtClean="0">
                <a:solidFill>
                  <a:srgbClr val="FF0000"/>
                </a:solidFill>
              </a:rPr>
              <a:t>no existing SVC chip</a:t>
            </a: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We implemented the pioneering SVC decoder on Android devices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415232"/>
              </p:ext>
            </p:extLst>
          </p:nvPr>
        </p:nvGraphicFramePr>
        <p:xfrm>
          <a:off x="7706940" y="1855799"/>
          <a:ext cx="4126866" cy="338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" name="Visio" r:id="rId4" imgW="3143267" imgH="2581200" progId="Visio.Drawing.15">
                  <p:embed/>
                </p:oleObj>
              </mc:Choice>
              <mc:Fallback>
                <p:oleObj name="Visio" r:id="rId4" imgW="3143267" imgH="25812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06940" y="1855799"/>
                        <a:ext cx="4126866" cy="3389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7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74"/>
    </mc:Choice>
    <mc:Fallback xmlns="">
      <p:transition spd="slow" advTm="858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1" y="2248055"/>
            <a:ext cx="5176058" cy="18403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Efficient </a:t>
            </a:r>
            <a:r>
              <a:rPr lang="en-US" altLang="zh-TW" dirty="0" smtClean="0"/>
              <a:t>Approach </a:t>
            </a:r>
            <a:r>
              <a:rPr lang="en-US" altLang="zh-TW" dirty="0"/>
              <a:t>for </a:t>
            </a:r>
            <a:r>
              <a:rPr lang="en-US" altLang="zh-TW" dirty="0" smtClean="0"/>
              <a:t>Transferring Video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539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Dynamic Adaptive Streaming </a:t>
            </a:r>
            <a:r>
              <a:rPr lang="en-US" altLang="zh-TW" dirty="0"/>
              <a:t>over </a:t>
            </a:r>
            <a:r>
              <a:rPr lang="en-US" altLang="zh-TW" dirty="0" smtClean="0"/>
              <a:t>HTTP (MPEG-DASH)</a:t>
            </a:r>
          </a:p>
          <a:p>
            <a:pPr lvl="1"/>
            <a:r>
              <a:rPr lang="en-US" altLang="zh-TW" dirty="0"/>
              <a:t>Video is divided into </a:t>
            </a:r>
            <a:r>
              <a:rPr lang="en-US" altLang="zh-TW" dirty="0" smtClean="0"/>
              <a:t>segments with the same length</a:t>
            </a:r>
          </a:p>
          <a:p>
            <a:pPr lvl="1"/>
            <a:r>
              <a:rPr lang="en-US" altLang="zh-TW" dirty="0" smtClean="0"/>
              <a:t>Reuse existing technologies:</a:t>
            </a:r>
            <a:br>
              <a:rPr lang="en-US" altLang="zh-TW" dirty="0" smtClean="0"/>
            </a:br>
            <a:r>
              <a:rPr lang="zh-TW" altLang="en-US" dirty="0" smtClean="0"/>
              <a:t>→ </a:t>
            </a:r>
            <a:r>
              <a:rPr lang="en-US" altLang="zh-TW" dirty="0" smtClean="0"/>
              <a:t>proxies, caches, codecs, container</a:t>
            </a:r>
          </a:p>
          <a:p>
            <a:pPr lvl="1"/>
            <a:r>
              <a:rPr lang="en-US" altLang="zh-TW" dirty="0" smtClean="0"/>
              <a:t>Switch </a:t>
            </a:r>
            <a:r>
              <a:rPr lang="en-US" altLang="zh-TW" dirty="0"/>
              <a:t>events are decided </a:t>
            </a:r>
            <a:r>
              <a:rPr lang="en-US" altLang="zh-TW" dirty="0" smtClean="0"/>
              <a:t>by client side: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→ </a:t>
            </a:r>
            <a:r>
              <a:rPr lang="en-US" altLang="zh-TW" dirty="0" smtClean="0"/>
              <a:t>more accurate </a:t>
            </a:r>
            <a:r>
              <a:rPr lang="en-US" altLang="zh-TW" dirty="0"/>
              <a:t>decisions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Use common apache web server</a:t>
            </a:r>
            <a:br>
              <a:rPr lang="en-US" altLang="zh-TW" dirty="0" smtClean="0"/>
            </a:br>
            <a:r>
              <a:rPr lang="zh-TW" altLang="en-US" dirty="0" smtClean="0"/>
              <a:t>→ </a:t>
            </a:r>
            <a:r>
              <a:rPr lang="en-US" altLang="zh-TW" dirty="0" smtClean="0"/>
              <a:t>easy to extend</a:t>
            </a:r>
          </a:p>
          <a:p>
            <a:pPr lvl="1"/>
            <a:r>
              <a:rPr lang="en-US" altLang="zh-TW" dirty="0"/>
              <a:t>Without NAT traversal </a:t>
            </a:r>
            <a:r>
              <a:rPr lang="en-US" altLang="zh-TW" dirty="0" smtClean="0"/>
              <a:t>problem</a:t>
            </a:r>
          </a:p>
          <a:p>
            <a:pPr marL="201168" lvl="1" indent="0">
              <a:buNone/>
            </a:pPr>
            <a:endParaRPr lang="en-US" altLang="zh-TW" dirty="0" smtClean="0"/>
          </a:p>
          <a:p>
            <a:r>
              <a:rPr lang="en-US" altLang="zh-TW" dirty="0"/>
              <a:t>We </a:t>
            </a:r>
            <a:r>
              <a:rPr lang="en-US" altLang="zh-TW" dirty="0" smtClean="0"/>
              <a:t>port MPEG-DASH client from PC to android and integrate it with SVC decoder</a:t>
            </a:r>
            <a:endParaRPr lang="en-US" altLang="zh-TW" dirty="0"/>
          </a:p>
          <a:p>
            <a:pPr lvl="1"/>
            <a:r>
              <a:rPr lang="en-US" altLang="zh-TW" dirty="0" smtClean="0"/>
              <a:t>High frame-rate and high throughput</a:t>
            </a:r>
          </a:p>
          <a:p>
            <a:pPr lvl="1"/>
            <a:r>
              <a:rPr lang="en-US" altLang="zh-TW" dirty="0" smtClean="0"/>
              <a:t>Better user experience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3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20"/>
    </mc:Choice>
    <mc:Fallback xmlns="">
      <p:transition spd="slow" advTm="6912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We implement the pioneering SVC decoder on android phones</a:t>
            </a:r>
          </a:p>
          <a:p>
            <a:pPr lvl="1"/>
            <a:r>
              <a:rPr lang="en-US" altLang="zh-TW" sz="2000" dirty="0" smtClean="0"/>
              <a:t>Leverage multi-threading to enhance decoding performance</a:t>
            </a:r>
          </a:p>
          <a:p>
            <a:pPr lvl="1"/>
            <a:endParaRPr lang="en-US" altLang="zh-TW" sz="2000" dirty="0" smtClean="0"/>
          </a:p>
          <a:p>
            <a:r>
              <a:rPr lang="en-US" altLang="zh-TW" sz="2400" dirty="0" smtClean="0"/>
              <a:t>We integrate MPEG-DASH client into our SVC decoder</a:t>
            </a:r>
          </a:p>
          <a:p>
            <a:pPr lvl="1"/>
            <a:r>
              <a:rPr lang="en-US" altLang="zh-TW" sz="2000" dirty="0" smtClean="0"/>
              <a:t>Our DASH client achieves high throughput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Publicize our source codes on </a:t>
            </a:r>
            <a:r>
              <a:rPr lang="en-US" altLang="zh-TW" sz="2400" dirty="0" err="1" smtClean="0"/>
              <a:t>Github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3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100" dirty="0"/>
              <a:t>Introduction</a:t>
            </a:r>
          </a:p>
          <a:p>
            <a:r>
              <a:rPr lang="en-US" altLang="zh-TW" sz="2600" b="1" dirty="0" smtClean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  <a:p>
            <a:pPr lvl="1">
              <a:lnSpc>
                <a:spcPct val="100000"/>
              </a:lnSpc>
            </a:pPr>
            <a:r>
              <a:rPr lang="en-US" altLang="zh-TW" sz="2400" b="1" dirty="0" smtClean="0">
                <a:solidFill>
                  <a:schemeClr val="accent1">
                    <a:lumMod val="50000"/>
                  </a:schemeClr>
                </a:solidFill>
              </a:rPr>
              <a:t>SVC</a:t>
            </a:r>
          </a:p>
          <a:p>
            <a:pPr lvl="1"/>
            <a:r>
              <a:rPr lang="en-US" altLang="zh-TW" dirty="0" smtClean="0"/>
              <a:t>MPEG-DASH</a:t>
            </a:r>
          </a:p>
          <a:p>
            <a:r>
              <a:rPr lang="en-US" altLang="zh-TW" dirty="0" smtClean="0"/>
              <a:t>System Architecture</a:t>
            </a:r>
          </a:p>
          <a:p>
            <a:r>
              <a:rPr lang="en-US" altLang="zh-TW" dirty="0" smtClean="0"/>
              <a:t>Implementations</a:t>
            </a:r>
          </a:p>
          <a:p>
            <a:pPr lvl="1"/>
            <a:r>
              <a:rPr lang="en-US" altLang="zh-TW" dirty="0" smtClean="0"/>
              <a:t>Multi-Core SVC Decoder on Android</a:t>
            </a:r>
          </a:p>
          <a:p>
            <a:pPr lvl="1"/>
            <a:r>
              <a:rPr lang="en-US" altLang="zh-TW" dirty="0" smtClean="0"/>
              <a:t>MPEG-DASH with SVC Decoder on Android</a:t>
            </a:r>
          </a:p>
          <a:p>
            <a:r>
              <a:rPr lang="en-US" altLang="zh-TW" dirty="0" smtClean="0"/>
              <a:t>Experiments</a:t>
            </a:r>
          </a:p>
          <a:p>
            <a:pPr lvl="1"/>
            <a:r>
              <a:rPr lang="en-US" altLang="zh-TW" dirty="0"/>
              <a:t>Multi-Core SVC Decoder</a:t>
            </a:r>
          </a:p>
          <a:p>
            <a:pPr lvl="1"/>
            <a:r>
              <a:rPr lang="en-US" altLang="zh-TW" dirty="0" smtClean="0"/>
              <a:t>MPEG-DASH </a:t>
            </a:r>
            <a:r>
              <a:rPr lang="en-US" altLang="zh-TW" dirty="0"/>
              <a:t>with SVC Streaming</a:t>
            </a:r>
          </a:p>
          <a:p>
            <a:r>
              <a:rPr lang="en-US" altLang="zh-TW" dirty="0" smtClean="0"/>
              <a:t>Conclusion and Future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7"/>
    </mc:Choice>
    <mc:Fallback xmlns="">
      <p:transition spd="slow" advTm="366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Scalable Video Codec - SVC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SVC is extended by H.264/AVC</a:t>
            </a:r>
          </a:p>
          <a:p>
            <a:r>
              <a:rPr lang="en-US" altLang="zh-TW" dirty="0"/>
              <a:t>Supported </a:t>
            </a:r>
            <a:r>
              <a:rPr lang="en-US" altLang="zh-TW" dirty="0" smtClean="0"/>
              <a:t>Scalability</a:t>
            </a:r>
            <a:endParaRPr lang="en-US" altLang="zh-TW" dirty="0"/>
          </a:p>
          <a:p>
            <a:pPr lvl="1"/>
            <a:r>
              <a:rPr lang="en-US" altLang="zh-TW" dirty="0"/>
              <a:t>Temporal 	(Frame-rate)</a:t>
            </a:r>
          </a:p>
          <a:p>
            <a:pPr lvl="1"/>
            <a:r>
              <a:rPr lang="en-US" altLang="zh-TW" dirty="0"/>
              <a:t>Spatial 	(Resolution)</a:t>
            </a:r>
          </a:p>
          <a:p>
            <a:pPr lvl="1"/>
            <a:r>
              <a:rPr lang="en-US" altLang="zh-TW" dirty="0"/>
              <a:t>Quality	(QP)</a:t>
            </a:r>
          </a:p>
          <a:p>
            <a:r>
              <a:rPr lang="en-US" altLang="zh-TW" dirty="0"/>
              <a:t>Features</a:t>
            </a:r>
          </a:p>
          <a:p>
            <a:pPr lvl="1"/>
            <a:r>
              <a:rPr lang="en-US" altLang="zh-TW" dirty="0"/>
              <a:t>Videos are encoded into dependent layers</a:t>
            </a:r>
          </a:p>
          <a:p>
            <a:pPr lvl="1"/>
            <a:r>
              <a:rPr lang="en-US" altLang="zh-TW" dirty="0" smtClean="0"/>
              <a:t>Based </a:t>
            </a:r>
            <a:r>
              <a:rPr lang="en-US" altLang="zh-TW" dirty="0"/>
              <a:t>layer is necessary</a:t>
            </a:r>
          </a:p>
          <a:p>
            <a:pPr lvl="1"/>
            <a:r>
              <a:rPr lang="en-US" altLang="zh-TW" dirty="0"/>
              <a:t>More enhancement </a:t>
            </a:r>
            <a:r>
              <a:rPr lang="en-US" altLang="zh-TW" dirty="0" smtClean="0"/>
              <a:t>layers </a:t>
            </a:r>
            <a:r>
              <a:rPr lang="zh-TW" altLang="en-US" dirty="0" smtClean="0"/>
              <a:t>→</a:t>
            </a:r>
            <a:r>
              <a:rPr lang="en-US" altLang="zh-TW" dirty="0" smtClean="0"/>
              <a:t> </a:t>
            </a:r>
            <a:r>
              <a:rPr lang="en-US" altLang="zh-TW" dirty="0"/>
              <a:t>better </a:t>
            </a:r>
            <a:r>
              <a:rPr lang="en-US" altLang="zh-TW" dirty="0" smtClean="0"/>
              <a:t>video quality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5944-55CB-4F78-8588-23424424F1D3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122914"/>
              </p:ext>
            </p:extLst>
          </p:nvPr>
        </p:nvGraphicFramePr>
        <p:xfrm>
          <a:off x="6560412" y="3460070"/>
          <a:ext cx="1225050" cy="154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Visio" r:id="rId4" imgW="847677" imgH="1066770" progId="Visio.Drawing.15">
                  <p:embed/>
                </p:oleObj>
              </mc:Choice>
              <mc:Fallback>
                <p:oleObj name="Visio" r:id="rId4" imgW="847677" imgH="106677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0412" y="3460070"/>
                        <a:ext cx="1225050" cy="1541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2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81"/>
    </mc:Choice>
    <mc:Fallback xmlns="">
      <p:transition spd="slow" advTm="5098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"/>
</p:tagLst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7359</TotalTime>
  <Words>1818</Words>
  <Application>Microsoft Office PowerPoint</Application>
  <PresentationFormat>寬螢幕</PresentationFormat>
  <Paragraphs>473</Paragraphs>
  <Slides>47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6" baseType="lpstr">
      <vt:lpstr>新細明體</vt:lpstr>
      <vt:lpstr>Calibri</vt:lpstr>
      <vt:lpstr>Calibri Light</vt:lpstr>
      <vt:lpstr>Consolas</vt:lpstr>
      <vt:lpstr>Courier New</vt:lpstr>
      <vt:lpstr>Times New Roman</vt:lpstr>
      <vt:lpstr>Wingdings</vt:lpstr>
      <vt:lpstr>回顧</vt:lpstr>
      <vt:lpstr>Visio</vt:lpstr>
      <vt:lpstr>MPEG-DASH Standard with SVC Video Streaming on Android Mobile Devices</vt:lpstr>
      <vt:lpstr>Outline</vt:lpstr>
      <vt:lpstr>Mobile Data Traffic</vt:lpstr>
      <vt:lpstr>Traffic Data for Mobile Video Streaming</vt:lpstr>
      <vt:lpstr>SVC is More Suitable for Heterogeneous Mobile Streaming</vt:lpstr>
      <vt:lpstr>Efficient Approach for Transferring Video</vt:lpstr>
      <vt:lpstr>Contributions</vt:lpstr>
      <vt:lpstr>Outline</vt:lpstr>
      <vt:lpstr>Scalable Video Codec - SVC</vt:lpstr>
      <vt:lpstr>Non-Scalable Video Content</vt:lpstr>
      <vt:lpstr>SVC Video Content</vt:lpstr>
      <vt:lpstr>Outline</vt:lpstr>
      <vt:lpstr>MPEG-DASH</vt:lpstr>
      <vt:lpstr>MPEG-DASH with SVC Streaming</vt:lpstr>
      <vt:lpstr>Outline</vt:lpstr>
      <vt:lpstr>System Architecture</vt:lpstr>
      <vt:lpstr>MPD Generator</vt:lpstr>
      <vt:lpstr>DASH Content</vt:lpstr>
      <vt:lpstr>MPD Parser</vt:lpstr>
      <vt:lpstr>Segment Requester</vt:lpstr>
      <vt:lpstr>Extractor</vt:lpstr>
      <vt:lpstr>Switch Event Handler</vt:lpstr>
      <vt:lpstr>Data Recorder</vt:lpstr>
      <vt:lpstr>Outline</vt:lpstr>
      <vt:lpstr>Port SVC Decoder to Android Devices</vt:lpstr>
      <vt:lpstr>Multi-Core SVC Decoder</vt:lpstr>
      <vt:lpstr>Replace Renderer with SDL Library</vt:lpstr>
      <vt:lpstr>Outline</vt:lpstr>
      <vt:lpstr>MPEG-DASH Client</vt:lpstr>
      <vt:lpstr>Switch from QT to Android UI</vt:lpstr>
      <vt:lpstr>Make libdash Supportable to SVC</vt:lpstr>
      <vt:lpstr>Extractor Implementation</vt:lpstr>
      <vt:lpstr>Outline</vt:lpstr>
      <vt:lpstr> Experiment Setup for Multi-Core SVC Decoder</vt:lpstr>
      <vt:lpstr>Video Description</vt:lpstr>
      <vt:lpstr>Performance of Multi-core SVC Decoder</vt:lpstr>
      <vt:lpstr>Power Consumption</vt:lpstr>
      <vt:lpstr>Outline</vt:lpstr>
      <vt:lpstr>MPED-DASH with SVC Streaming Setup</vt:lpstr>
      <vt:lpstr>Architecture of Experiment Setup </vt:lpstr>
      <vt:lpstr>Throughput of MPEG-DASH Client</vt:lpstr>
      <vt:lpstr>FPS Performance of SDL Renderer</vt:lpstr>
      <vt:lpstr>Outline</vt:lpstr>
      <vt:lpstr>Conclusion</vt:lpstr>
      <vt:lpstr>Future Work</vt:lpstr>
      <vt:lpstr>Our SVC Decoder is Public on Github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MPEG-DASH standard with SVC video streaming on Android Smart Phone</dc:title>
  <dc:creator>Jargo</dc:creator>
  <cp:lastModifiedBy>nmsl</cp:lastModifiedBy>
  <cp:revision>720</cp:revision>
  <cp:lastPrinted>2015-04-29T05:37:34Z</cp:lastPrinted>
  <dcterms:created xsi:type="dcterms:W3CDTF">2014-06-15T07:26:14Z</dcterms:created>
  <dcterms:modified xsi:type="dcterms:W3CDTF">2015-05-25T07:40:15Z</dcterms:modified>
</cp:coreProperties>
</file>