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3" r:id="rId2"/>
    <p:sldId id="257" r:id="rId3"/>
    <p:sldId id="258" r:id="rId4"/>
    <p:sldId id="291" r:id="rId5"/>
    <p:sldId id="259" r:id="rId6"/>
    <p:sldId id="260" r:id="rId7"/>
    <p:sldId id="302" r:id="rId8"/>
    <p:sldId id="292" r:id="rId9"/>
    <p:sldId id="261" r:id="rId10"/>
    <p:sldId id="267" r:id="rId11"/>
    <p:sldId id="262" r:id="rId12"/>
    <p:sldId id="303" r:id="rId13"/>
    <p:sldId id="265" r:id="rId14"/>
    <p:sldId id="263" r:id="rId15"/>
    <p:sldId id="295" r:id="rId16"/>
    <p:sldId id="294" r:id="rId17"/>
    <p:sldId id="264" r:id="rId18"/>
    <p:sldId id="304" r:id="rId19"/>
    <p:sldId id="268" r:id="rId20"/>
    <p:sldId id="269" r:id="rId21"/>
    <p:sldId id="270" r:id="rId22"/>
    <p:sldId id="279" r:id="rId23"/>
    <p:sldId id="307" r:id="rId24"/>
    <p:sldId id="297" r:id="rId25"/>
    <p:sldId id="298" r:id="rId26"/>
    <p:sldId id="271" r:id="rId27"/>
    <p:sldId id="299" r:id="rId28"/>
    <p:sldId id="301" r:id="rId29"/>
    <p:sldId id="305" r:id="rId30"/>
    <p:sldId id="300" r:id="rId31"/>
    <p:sldId id="272" r:id="rId32"/>
    <p:sldId id="306" r:id="rId33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FFCC"/>
    <a:srgbClr val="9F5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746" autoAdjust="0"/>
  </p:normalViewPr>
  <p:slideViewPr>
    <p:cSldViewPr>
      <p:cViewPr>
        <p:scale>
          <a:sx n="60" d="100"/>
          <a:sy n="60" d="100"/>
        </p:scale>
        <p:origin x="-1428" y="-1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Result</a:t>
            </a:r>
            <a:endParaRPr lang="en-US" dirty="0"/>
          </a:p>
        </c:rich>
      </c:tx>
      <c:layout>
        <c:manualLayout>
          <c:xMode val="edge"/>
          <c:yMode val="edge"/>
          <c:x val="0.51821310604485715"/>
          <c:y val="1.807482264969783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Ordinary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2.4285714285714284</c:v>
                </c:pt>
                <c:pt idx="1">
                  <c:v>2.2142857142857144</c:v>
                </c:pt>
                <c:pt idx="2">
                  <c:v>3.9285714285714284</c:v>
                </c:pt>
                <c:pt idx="3">
                  <c:v>3.5714285714285716</c:v>
                </c:pt>
                <c:pt idx="4">
                  <c:v>2.1428571428571428</c:v>
                </c:pt>
                <c:pt idx="5">
                  <c:v>2.2857142857142856</c:v>
                </c:pt>
                <c:pt idx="6">
                  <c:v>2.2857142857142856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Gamified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3.5714285714285716</c:v>
                </c:pt>
                <c:pt idx="1">
                  <c:v>3.8571428571428572</c:v>
                </c:pt>
                <c:pt idx="2">
                  <c:v>2.5714285714285716</c:v>
                </c:pt>
                <c:pt idx="3">
                  <c:v>2.7857142857142856</c:v>
                </c:pt>
                <c:pt idx="4">
                  <c:v>3.2857142857142856</c:v>
                </c:pt>
                <c:pt idx="5">
                  <c:v>3.5</c:v>
                </c:pt>
                <c:pt idx="6">
                  <c:v>3.2857142857142856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399616"/>
        <c:axId val="232401152"/>
      </c:barChart>
      <c:catAx>
        <c:axId val="23239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2401152"/>
        <c:crosses val="autoZero"/>
        <c:auto val="1"/>
        <c:lblAlgn val="ctr"/>
        <c:lblOffset val="100"/>
        <c:noMultiLvlLbl val="0"/>
      </c:catAx>
      <c:valAx>
        <c:axId val="2324011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Average Score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1412323126642768"/>
              <c:y val="0.3344593172875287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323996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3EC194-E15D-4FC9-B031-D2973C60554B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BAC64FD-EE3B-4DA5-85A2-64C05FB637EF}">
      <dgm:prSet custT="1"/>
      <dgm:spPr/>
      <dgm:t>
        <a:bodyPr/>
        <a:lstStyle/>
        <a:p>
          <a:pPr algn="ctr" rtl="0"/>
          <a:r>
            <a:rPr lang="en-US" sz="3600" b="1" dirty="0" smtClean="0">
              <a:latin typeface="Futura LT" panose="02000503000000000000" pitchFamily="2" charset="0"/>
            </a:rPr>
            <a:t>Intrinsic</a:t>
          </a:r>
        </a:p>
        <a:p>
          <a:pPr algn="l" rtl="0"/>
          <a:r>
            <a:rPr lang="en-US" sz="2400" dirty="0" smtClean="0"/>
            <a:t>- Autonomy</a:t>
          </a:r>
        </a:p>
        <a:p>
          <a:pPr algn="l" rtl="0"/>
          <a:r>
            <a:rPr lang="en-US" sz="2400" dirty="0" smtClean="0"/>
            <a:t>- Belonging</a:t>
          </a:r>
        </a:p>
        <a:p>
          <a:pPr algn="l" rtl="0"/>
          <a:r>
            <a:rPr lang="en-US" sz="2400" dirty="0" smtClean="0"/>
            <a:t>- Curiosity</a:t>
          </a:r>
        </a:p>
        <a:p>
          <a:pPr algn="l" rtl="0"/>
          <a:r>
            <a:rPr lang="en-US" sz="2400" dirty="0" smtClean="0"/>
            <a:t>- Learning</a:t>
          </a:r>
        </a:p>
        <a:p>
          <a:pPr algn="l" rtl="0"/>
          <a:r>
            <a:rPr lang="en-US" sz="2400" dirty="0" smtClean="0"/>
            <a:t>- Mastery</a:t>
          </a:r>
        </a:p>
        <a:p>
          <a:pPr algn="l" rtl="0"/>
          <a:r>
            <a:rPr lang="en-US" sz="2400" dirty="0" smtClean="0"/>
            <a:t>- Meaning</a:t>
          </a:r>
        </a:p>
      </dgm:t>
    </dgm:pt>
    <dgm:pt modelId="{DA08636F-899E-4A5E-BA74-934360137358}" type="parTrans" cxnId="{922D9159-A350-4756-83EC-73CE50D78C15}">
      <dgm:prSet/>
      <dgm:spPr/>
      <dgm:t>
        <a:bodyPr/>
        <a:lstStyle/>
        <a:p>
          <a:endParaRPr lang="en-US"/>
        </a:p>
      </dgm:t>
    </dgm:pt>
    <dgm:pt modelId="{613A43D5-09E0-470B-B9FD-0B3C73945AEF}" type="sibTrans" cxnId="{922D9159-A350-4756-83EC-73CE50D78C15}">
      <dgm:prSet/>
      <dgm:spPr/>
      <dgm:t>
        <a:bodyPr/>
        <a:lstStyle/>
        <a:p>
          <a:endParaRPr lang="en-US"/>
        </a:p>
      </dgm:t>
    </dgm:pt>
    <dgm:pt modelId="{75CC8BE6-0948-4803-940F-887C908D3F91}">
      <dgm:prSet custT="1"/>
      <dgm:spPr/>
      <dgm:t>
        <a:bodyPr/>
        <a:lstStyle/>
        <a:p>
          <a:pPr algn="ctr" rtl="0"/>
          <a:r>
            <a:rPr lang="en-US" sz="3600" b="1" dirty="0" smtClean="0">
              <a:latin typeface="Futura LT" panose="02000503000000000000" pitchFamily="2" charset="0"/>
            </a:rPr>
            <a:t>Extrinsic</a:t>
          </a:r>
        </a:p>
        <a:p>
          <a:pPr algn="l" rtl="0"/>
          <a:r>
            <a:rPr lang="en-US" sz="2400" dirty="0" smtClean="0">
              <a:latin typeface="+mn-lt"/>
            </a:rPr>
            <a:t>- Badges</a:t>
          </a:r>
        </a:p>
        <a:p>
          <a:pPr algn="l" rtl="0"/>
          <a:r>
            <a:rPr lang="en-US" sz="2400" dirty="0" smtClean="0">
              <a:latin typeface="+mn-lt"/>
            </a:rPr>
            <a:t>- Competition</a:t>
          </a:r>
        </a:p>
        <a:p>
          <a:pPr algn="l" rtl="0"/>
          <a:r>
            <a:rPr lang="en-US" sz="2400" dirty="0" smtClean="0">
              <a:latin typeface="+mn-lt"/>
            </a:rPr>
            <a:t>- Money</a:t>
          </a:r>
        </a:p>
        <a:p>
          <a:pPr algn="l" rtl="0"/>
          <a:r>
            <a:rPr lang="en-US" sz="2400" dirty="0" smtClean="0">
              <a:latin typeface="+mn-lt"/>
            </a:rPr>
            <a:t>- Points</a:t>
          </a:r>
        </a:p>
        <a:p>
          <a:pPr algn="l" rtl="0"/>
          <a:r>
            <a:rPr lang="en-US" sz="2400" dirty="0" smtClean="0">
              <a:latin typeface="+mn-lt"/>
            </a:rPr>
            <a:t>- Rewards</a:t>
          </a:r>
        </a:p>
        <a:p>
          <a:pPr algn="ctr" rtl="0"/>
          <a:endParaRPr lang="en-US" sz="2400" dirty="0">
            <a:latin typeface="Helvetica-Normal" pitchFamily="2" charset="0"/>
          </a:endParaRPr>
        </a:p>
      </dgm:t>
    </dgm:pt>
    <dgm:pt modelId="{A1939741-9CE5-4FD9-8714-717E02254932}" type="parTrans" cxnId="{1BA23C13-E086-44F1-897E-06A486F8FAA5}">
      <dgm:prSet/>
      <dgm:spPr/>
      <dgm:t>
        <a:bodyPr/>
        <a:lstStyle/>
        <a:p>
          <a:endParaRPr lang="en-US"/>
        </a:p>
      </dgm:t>
    </dgm:pt>
    <dgm:pt modelId="{66C858C5-1BAB-409B-81C0-130AFCC8744B}" type="sibTrans" cxnId="{1BA23C13-E086-44F1-897E-06A486F8FAA5}">
      <dgm:prSet/>
      <dgm:spPr/>
      <dgm:t>
        <a:bodyPr/>
        <a:lstStyle/>
        <a:p>
          <a:endParaRPr lang="en-US"/>
        </a:p>
      </dgm:t>
    </dgm:pt>
    <dgm:pt modelId="{6F16CF8C-8BF0-4847-B755-70ECA4C9FD2B}" type="pres">
      <dgm:prSet presAssocID="{1F3EC194-E15D-4FC9-B031-D2973C60554B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87A8CD-1A20-4FDD-846A-58A8330C1336}" type="pres">
      <dgm:prSet presAssocID="{1F3EC194-E15D-4FC9-B031-D2973C60554B}" presName="Background" presStyleLbl="bgImgPlace1" presStyleIdx="0" presStyleCnt="1" custScaleY="125493" custLinFactNeighborX="301" custLinFactNeighborY="12609"/>
      <dgm:spPr/>
    </dgm:pt>
    <dgm:pt modelId="{E621EF5B-F4AB-4353-88B1-5995E740F598}" type="pres">
      <dgm:prSet presAssocID="{1F3EC194-E15D-4FC9-B031-D2973C60554B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644D7-7EFB-409B-857D-18E0536EF43A}" type="pres">
      <dgm:prSet presAssocID="{1F3EC194-E15D-4FC9-B031-D2973C60554B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05954-C2A8-4939-A650-134D39DBA308}" type="pres">
      <dgm:prSet presAssocID="{1F3EC194-E15D-4FC9-B031-D2973C60554B}" presName="Plus" presStyleLbl="alignNode1" presStyleIdx="0" presStyleCnt="2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</dgm:pt>
    <dgm:pt modelId="{6F423966-B496-46EC-A601-CCA055A4B02E}" type="pres">
      <dgm:prSet presAssocID="{1F3EC194-E15D-4FC9-B031-D2973C60554B}" presName="Minus" presStyleLbl="alignNode1" presStyleIdx="1" presStyleCnt="2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  <dgm:pt modelId="{913D28EC-AAC1-4F1D-8DEE-0F47C44341B0}" type="pres">
      <dgm:prSet presAssocID="{1F3EC194-E15D-4FC9-B031-D2973C60554B}" presName="Divider" presStyleLbl="parChTrans1D1" presStyleIdx="0" presStyleCnt="1" custScaleX="2000000" custScaleY="131974" custLinFactNeighborY="12720"/>
      <dgm:spPr/>
    </dgm:pt>
  </dgm:ptLst>
  <dgm:cxnLst>
    <dgm:cxn modelId="{39651879-C1CC-43B9-927F-212DDF11C07A}" type="presOf" srcId="{FBAC64FD-EE3B-4DA5-85A2-64C05FB637EF}" destId="{E621EF5B-F4AB-4353-88B1-5995E740F598}" srcOrd="0" destOrd="0" presId="urn:microsoft.com/office/officeart/2009/3/layout/PlusandMinus"/>
    <dgm:cxn modelId="{B55E18E4-DF2C-4344-B084-ED927B48B0BE}" type="presOf" srcId="{75CC8BE6-0948-4803-940F-887C908D3F91}" destId="{39C644D7-7EFB-409B-857D-18E0536EF43A}" srcOrd="0" destOrd="0" presId="urn:microsoft.com/office/officeart/2009/3/layout/PlusandMinus"/>
    <dgm:cxn modelId="{1BA23C13-E086-44F1-897E-06A486F8FAA5}" srcId="{1F3EC194-E15D-4FC9-B031-D2973C60554B}" destId="{75CC8BE6-0948-4803-940F-887C908D3F91}" srcOrd="1" destOrd="0" parTransId="{A1939741-9CE5-4FD9-8714-717E02254932}" sibTransId="{66C858C5-1BAB-409B-81C0-130AFCC8744B}"/>
    <dgm:cxn modelId="{922D9159-A350-4756-83EC-73CE50D78C15}" srcId="{1F3EC194-E15D-4FC9-B031-D2973C60554B}" destId="{FBAC64FD-EE3B-4DA5-85A2-64C05FB637EF}" srcOrd="0" destOrd="0" parTransId="{DA08636F-899E-4A5E-BA74-934360137358}" sibTransId="{613A43D5-09E0-470B-B9FD-0B3C73945AEF}"/>
    <dgm:cxn modelId="{6E8B4C4D-FAFB-40A5-B9B5-52A1E320BFC9}" type="presOf" srcId="{1F3EC194-E15D-4FC9-B031-D2973C60554B}" destId="{6F16CF8C-8BF0-4847-B755-70ECA4C9FD2B}" srcOrd="0" destOrd="0" presId="urn:microsoft.com/office/officeart/2009/3/layout/PlusandMinus"/>
    <dgm:cxn modelId="{1AF40181-21E4-4552-A191-749AB7491DC2}" type="presParOf" srcId="{6F16CF8C-8BF0-4847-B755-70ECA4C9FD2B}" destId="{D787A8CD-1A20-4FDD-846A-58A8330C1336}" srcOrd="0" destOrd="0" presId="urn:microsoft.com/office/officeart/2009/3/layout/PlusandMinus"/>
    <dgm:cxn modelId="{D2F87CC8-917C-4BE0-8D0B-BED673C3FBC2}" type="presParOf" srcId="{6F16CF8C-8BF0-4847-B755-70ECA4C9FD2B}" destId="{E621EF5B-F4AB-4353-88B1-5995E740F598}" srcOrd="1" destOrd="0" presId="urn:microsoft.com/office/officeart/2009/3/layout/PlusandMinus"/>
    <dgm:cxn modelId="{F57F22C9-DD5A-4EE1-80DE-89AE21D61BAE}" type="presParOf" srcId="{6F16CF8C-8BF0-4847-B755-70ECA4C9FD2B}" destId="{39C644D7-7EFB-409B-857D-18E0536EF43A}" srcOrd="2" destOrd="0" presId="urn:microsoft.com/office/officeart/2009/3/layout/PlusandMinus"/>
    <dgm:cxn modelId="{A5701A8E-9F1D-440E-B424-7CB6F358E57B}" type="presParOf" srcId="{6F16CF8C-8BF0-4847-B755-70ECA4C9FD2B}" destId="{8C005954-C2A8-4939-A650-134D39DBA308}" srcOrd="3" destOrd="0" presId="urn:microsoft.com/office/officeart/2009/3/layout/PlusandMinus"/>
    <dgm:cxn modelId="{F7427F0B-EF91-4A3F-89F3-097D75295AE4}" type="presParOf" srcId="{6F16CF8C-8BF0-4847-B755-70ECA4C9FD2B}" destId="{6F423966-B496-46EC-A601-CCA055A4B02E}" srcOrd="4" destOrd="0" presId="urn:microsoft.com/office/officeart/2009/3/layout/PlusandMinus"/>
    <dgm:cxn modelId="{EAD47981-E6FE-4963-B0AF-E38E256ED10E}" type="presParOf" srcId="{6F16CF8C-8BF0-4847-B755-70ECA4C9FD2B}" destId="{913D28EC-AAC1-4F1D-8DEE-0F47C44341B0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7A8CD-1A20-4FDD-846A-58A8330C1336}">
      <dsp:nvSpPr>
        <dsp:cNvPr id="0" name=""/>
        <dsp:cNvSpPr/>
      </dsp:nvSpPr>
      <dsp:spPr>
        <a:xfrm>
          <a:off x="755157" y="1419406"/>
          <a:ext cx="7093458" cy="4600392"/>
        </a:xfrm>
        <a:prstGeom prst="rect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1EF5B-F4AB-4353-88B1-5995E740F598}">
      <dsp:nvSpPr>
        <dsp:cNvPr id="0" name=""/>
        <dsp:cNvSpPr/>
      </dsp:nvSpPr>
      <dsp:spPr>
        <a:xfrm>
          <a:off x="945794" y="1853173"/>
          <a:ext cx="3293973" cy="3136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Futura LT" panose="02000503000000000000" pitchFamily="2" charset="0"/>
            </a:rPr>
            <a:t>Intrinsic</a:t>
          </a:r>
        </a:p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- Autonomy</a:t>
          </a:r>
        </a:p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- Belonging</a:t>
          </a:r>
        </a:p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- Curiosity</a:t>
          </a:r>
        </a:p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- Learning</a:t>
          </a:r>
        </a:p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- Mastery</a:t>
          </a:r>
        </a:p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- Meaning</a:t>
          </a:r>
        </a:p>
      </dsp:txBody>
      <dsp:txXfrm>
        <a:off x="945794" y="1853173"/>
        <a:ext cx="3293973" cy="3136095"/>
      </dsp:txXfrm>
    </dsp:sp>
    <dsp:sp modelId="{39C644D7-7EFB-409B-857D-18E0536EF43A}">
      <dsp:nvSpPr>
        <dsp:cNvPr id="0" name=""/>
        <dsp:cNvSpPr/>
      </dsp:nvSpPr>
      <dsp:spPr>
        <a:xfrm>
          <a:off x="4313148" y="1853173"/>
          <a:ext cx="3293973" cy="3136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Futura LT" panose="02000503000000000000" pitchFamily="2" charset="0"/>
            </a:rPr>
            <a:t>Extrinsic</a:t>
          </a:r>
        </a:p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- Badges</a:t>
          </a:r>
        </a:p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- Competition</a:t>
          </a:r>
        </a:p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- Money</a:t>
          </a:r>
        </a:p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- Points</a:t>
          </a:r>
        </a:p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- Rewards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Helvetica-Normal" pitchFamily="2" charset="0"/>
          </a:endParaRPr>
        </a:p>
      </dsp:txBody>
      <dsp:txXfrm>
        <a:off x="4313148" y="1853173"/>
        <a:ext cx="3293973" cy="3136095"/>
      </dsp:txXfrm>
    </dsp:sp>
    <dsp:sp modelId="{8C005954-C2A8-4939-A650-134D39DBA308}">
      <dsp:nvSpPr>
        <dsp:cNvPr id="0" name=""/>
        <dsp:cNvSpPr/>
      </dsp:nvSpPr>
      <dsp:spPr>
        <a:xfrm>
          <a:off x="0" y="690828"/>
          <a:ext cx="1386078" cy="1386078"/>
        </a:xfrm>
        <a:prstGeom prst="plus">
          <a:avLst>
            <a:gd name="adj" fmla="val 3281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  <dsp:sp modelId="{6F423966-B496-46EC-A601-CCA055A4B02E}">
      <dsp:nvSpPr>
        <dsp:cNvPr id="0" name=""/>
        <dsp:cNvSpPr/>
      </dsp:nvSpPr>
      <dsp:spPr>
        <a:xfrm>
          <a:off x="6848856" y="1189295"/>
          <a:ext cx="1304544" cy="447055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913D28EC-AAC1-4F1D-8DEE-0F47C44341B0}">
      <dsp:nvSpPr>
        <dsp:cNvPr id="0" name=""/>
        <dsp:cNvSpPr/>
      </dsp:nvSpPr>
      <dsp:spPr>
        <a:xfrm>
          <a:off x="4272789" y="1762023"/>
          <a:ext cx="16306" cy="3952980"/>
        </a:xfrm>
        <a:prstGeom prst="line">
          <a:avLst/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6/30/2017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17304-FB54-49E4-AD96-831EAF56B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788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6/30/2017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7744-6B16-4FE5-86E7-181CB4C14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1026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7744-6B16-4FE5-86E7-181CB4C146DF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6/30/2017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5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7744-6B16-4FE5-86E7-181CB4C146DF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6/30/2017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02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7744-6B16-4FE5-86E7-181CB4C146DF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6/30/2017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98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7744-6B16-4FE5-86E7-181CB4C146DF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6/30/2017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67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7744-6B16-4FE5-86E7-181CB4C146DF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6/30/2017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05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7744-6B16-4FE5-86E7-181CB4C146DF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6/30/2017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9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7744-6B16-4FE5-86E7-181CB4C146DF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6/30/2017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06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7744-6B16-4FE5-86E7-181CB4C146DF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6/30/2017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65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7744-6B16-4FE5-86E7-181CB4C146DF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6/30/2017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98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7744-6B16-4FE5-86E7-181CB4C146DF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6/30/2017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2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7744-6B16-4FE5-86E7-181CB4C146DF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6/30/2017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4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7744-6B16-4FE5-86E7-181CB4C146DF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6/30/2017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981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7744-6B16-4FE5-86E7-181CB4C146DF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6/30/2017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62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7744-6B16-4FE5-86E7-181CB4C146DF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6/30/2017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838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7744-6B16-4FE5-86E7-181CB4C146DF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6/30/2017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63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7744-6B16-4FE5-86E7-181CB4C146DF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6/30/2017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07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7744-6B16-4FE5-86E7-181CB4C146DF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6/30/2017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468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7744-6B16-4FE5-86E7-181CB4C146DF}" type="slidenum">
              <a:rPr lang="en-US" smtClean="0"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6/30/2017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751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7744-6B16-4FE5-86E7-181CB4C146DF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6/30/2017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887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7744-6B16-4FE5-86E7-181CB4C146DF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6/30/2017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044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7744-6B16-4FE5-86E7-181CB4C146DF}" type="slidenum">
              <a:rPr lang="en-US" smtClean="0"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6/30/2017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981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7744-6B16-4FE5-86E7-181CB4C146DF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6/30/2017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77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7744-6B16-4FE5-86E7-181CB4C146DF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6/30/2017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837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7744-6B16-4FE5-86E7-181CB4C146DF}" type="slidenum">
              <a:rPr lang="en-US" smtClean="0"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6/30/2017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026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7744-6B16-4FE5-86E7-181CB4C146DF}" type="slidenum">
              <a:rPr lang="en-US" smtClean="0"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6/30/2017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44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7744-6B16-4FE5-86E7-181CB4C146DF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6/30/2017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93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7744-6B16-4FE5-86E7-181CB4C146DF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6/30/2017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52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7744-6B16-4FE5-86E7-181CB4C146DF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6/30/2017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2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7744-6B16-4FE5-86E7-181CB4C146DF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6/30/2017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98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7744-6B16-4FE5-86E7-181CB4C146DF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6/30/2017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90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7744-6B16-4FE5-86E7-181CB4C146DF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6/30/2017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3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8A24-CD6D-4353-BF72-CD5FD727F2AF}" type="datetime1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2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55C2-5021-4DCF-A5B5-40EA70B47F50}" type="datetime1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3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5792-DF2C-4B18-8559-BC8053A2BF27}" type="datetime1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1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2ACF-0D8A-40AA-BC77-194577394C79}" type="datetime1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5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55A8-975C-4023-9BE6-AFD4E43AAC17}" type="datetime1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3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4B1E-CC4C-4A63-A2C3-7A54E90D0165}" type="datetime1">
              <a:rPr lang="en-US" smtClean="0"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FBF8-66C0-4DBD-BB12-ABE653934E98}" type="datetime1">
              <a:rPr lang="en-US" smtClean="0"/>
              <a:t>6/29/2017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6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9A7F-DBDB-4126-B0D0-F426EF2303A7}" type="datetime1">
              <a:rPr lang="en-US" smtClean="0"/>
              <a:t>6/29/2017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8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843E-7ECA-450D-B7D9-BE3FF2B66FED}" type="datetime1">
              <a:rPr lang="en-US" smtClean="0"/>
              <a:t>6/29/2017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2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BD18-3579-4E77-8B86-EE00D3DA3F99}" type="datetime1">
              <a:rPr lang="en-US" smtClean="0"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9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0867-268C-4C65-B2FA-66CC0B4D382D}" type="datetime1">
              <a:rPr lang="en-US" smtClean="0"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8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A9E7F-D2B6-4DAB-8E36-3B9A3EEA7EDA}" type="datetime1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1EF0D-EAD6-4C30-845A-077138CCE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1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181600"/>
            <a:ext cx="6705600" cy="152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Aylada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Khunvaranont</a:t>
            </a:r>
            <a:endParaRPr lang="th-TH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Advisor: Cheng-</a:t>
            </a:r>
            <a:r>
              <a:rPr lang="en-US" altLang="zh-TW" dirty="0" err="1">
                <a:solidFill>
                  <a:schemeClr val="tx1"/>
                </a:solidFill>
              </a:rPr>
              <a:t>Hsin</a:t>
            </a:r>
            <a:r>
              <a:rPr lang="en-US" altLang="zh-TW" dirty="0">
                <a:solidFill>
                  <a:schemeClr val="tx1"/>
                </a:solidFill>
              </a:rPr>
              <a:t> Hsu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Networking and Multimedia Systems Lab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Institute of Information System and Applications, </a:t>
            </a:r>
            <a:r>
              <a:rPr lang="en-US" altLang="zh-TW" dirty="0" smtClean="0">
                <a:solidFill>
                  <a:schemeClr val="tx1"/>
                </a:solidFill>
              </a:rPr>
              <a:t>NTHU</a:t>
            </a:r>
            <a:endParaRPr lang="en-US" altLang="zh-TW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7" b="18128"/>
          <a:stretch/>
        </p:blipFill>
        <p:spPr>
          <a:xfrm>
            <a:off x="12405" y="0"/>
            <a:ext cx="9144000" cy="2959395"/>
          </a:xfrm>
          <a:prstGeom prst="rect">
            <a:avLst/>
          </a:prstGeom>
          <a:ln w="22225" cmpd="sng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200400"/>
            <a:ext cx="8839200" cy="147002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-Normal" pitchFamily="2" charset="0"/>
              </a:rPr>
              <a:t>User Experience of Gamified Mobile Crowdsourcing in Smart Cities</a:t>
            </a:r>
            <a:endParaRPr lang="en-US" sz="4000" dirty="0"/>
          </a:p>
        </p:txBody>
      </p:sp>
      <p:sp>
        <p:nvSpPr>
          <p:cNvPr id="8" name="Flowchart: Process 7"/>
          <p:cNvSpPr/>
          <p:nvPr/>
        </p:nvSpPr>
        <p:spPr>
          <a:xfrm>
            <a:off x="609600" y="4678681"/>
            <a:ext cx="7848600" cy="45719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42561"/>
              </p:ext>
            </p:extLst>
          </p:nvPr>
        </p:nvGraphicFramePr>
        <p:xfrm>
          <a:off x="457200" y="304800"/>
          <a:ext cx="8153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Futura LT" panose="02000503000000000000" pitchFamily="2" charset="0"/>
              </a:rPr>
              <a:t>Types of Motivation</a:t>
            </a:r>
            <a:endParaRPr lang="en-US" sz="4800" dirty="0">
              <a:latin typeface="Futura LT" panose="02000503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2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Futura LT" panose="02000503000000000000" pitchFamily="2" charset="0"/>
              </a:rPr>
              <a:t>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 </a:t>
            </a:r>
            <a:r>
              <a:rPr lang="en-US" dirty="0"/>
              <a:t>evaluate that mobile game can take place as alternative incentives for mobile </a:t>
            </a:r>
            <a:r>
              <a:rPr lang="en-US" dirty="0" smtClean="0"/>
              <a:t>crowdsourcing</a:t>
            </a:r>
          </a:p>
          <a:p>
            <a:r>
              <a:rPr lang="en-US" dirty="0" smtClean="0"/>
              <a:t>To investigate the effect of gamification</a:t>
            </a:r>
          </a:p>
          <a:p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H0: There </a:t>
            </a:r>
            <a:r>
              <a:rPr lang="en-US" dirty="0"/>
              <a:t>is </a:t>
            </a:r>
            <a:r>
              <a:rPr lang="en-US" i="1" dirty="0"/>
              <a:t>no difference </a:t>
            </a:r>
            <a:r>
              <a:rPr lang="en-US" dirty="0"/>
              <a:t>in terms of enjoyment in a gamified version of mobile </a:t>
            </a:r>
            <a:r>
              <a:rPr lang="en-US" dirty="0" smtClean="0"/>
              <a:t>crowdsourcing application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H1: There </a:t>
            </a:r>
            <a:r>
              <a:rPr lang="en-US" dirty="0"/>
              <a:t>is a </a:t>
            </a:r>
            <a:r>
              <a:rPr lang="en-US" i="1" dirty="0"/>
              <a:t>significant difference </a:t>
            </a:r>
            <a:r>
              <a:rPr lang="en-US" dirty="0"/>
              <a:t>in terms of enjoyment in a gamified version of mobile </a:t>
            </a:r>
            <a:r>
              <a:rPr lang="en-US" dirty="0" smtClean="0"/>
              <a:t>crowdsourcing </a:t>
            </a:r>
            <a:r>
              <a:rPr lang="en-US" dirty="0"/>
              <a:t>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7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Futura LT" panose="02000503000000000000" pitchFamily="2" charset="0"/>
              </a:rPr>
              <a:t>Outline</a:t>
            </a:r>
            <a:endParaRPr lang="en-US" sz="4800" dirty="0">
              <a:latin typeface="Futura LT" panose="020005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</a:p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 Statement</a:t>
            </a:r>
          </a:p>
          <a:p>
            <a:r>
              <a:rPr lang="en-US" sz="3600" dirty="0" smtClean="0"/>
              <a:t>Mobile applications</a:t>
            </a:r>
          </a:p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User Study</a:t>
            </a:r>
          </a:p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57538"/>
            <a:ext cx="572566" cy="8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6553200"/>
            <a:ext cx="774169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8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78776" y="2286000"/>
            <a:ext cx="5546792" cy="4091051"/>
            <a:chOff x="3178776" y="2286000"/>
            <a:chExt cx="5546792" cy="409105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0040" b="16542"/>
            <a:stretch/>
          </p:blipFill>
          <p:spPr bwMode="auto">
            <a:xfrm>
              <a:off x="3178776" y="2286000"/>
              <a:ext cx="5546792" cy="409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3581400" y="4724400"/>
              <a:ext cx="1143000" cy="381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562600" y="4724400"/>
              <a:ext cx="1143000" cy="381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562600" y="5257800"/>
              <a:ext cx="1143000" cy="4572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utura LT" panose="02000503000000000000" pitchFamily="2" charset="0"/>
              </a:rPr>
              <a:t>System </a:t>
            </a:r>
            <a:r>
              <a:rPr lang="en-US" sz="4800" dirty="0" smtClean="0">
                <a:latin typeface="Futura LT" panose="02000503000000000000" pitchFamily="2" charset="0"/>
              </a:rPr>
              <a:t>Architecture</a:t>
            </a:r>
            <a:endParaRPr lang="en-US" sz="4800" dirty="0">
              <a:latin typeface="Futura LT" panose="020005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mobile application is implemented based on this prototype system.</a:t>
            </a:r>
          </a:p>
          <a:p>
            <a:pPr lvl="1"/>
            <a:r>
              <a:rPr lang="en-US" sz="3200" dirty="0" smtClean="0"/>
              <a:t>Mobile App</a:t>
            </a:r>
          </a:p>
          <a:p>
            <a:pPr lvl="1"/>
            <a:r>
              <a:rPr lang="en-US" sz="3200" dirty="0" smtClean="0"/>
              <a:t>Broker</a:t>
            </a:r>
          </a:p>
          <a:p>
            <a:pPr lvl="1"/>
            <a:r>
              <a:rPr lang="en-US" sz="3200" dirty="0" smtClean="0"/>
              <a:t>Dashboard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13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3200"/>
            <a:ext cx="774169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33738"/>
            <a:ext cx="574992" cy="8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91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Futura LT" panose="02000503000000000000" pitchFamily="2" charset="0"/>
              </a:rPr>
              <a:t>Ordinary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90661"/>
            <a:ext cx="2743200" cy="4599112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888" y="1474598"/>
            <a:ext cx="2672712" cy="461517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152" y="1490661"/>
            <a:ext cx="2698048" cy="4599112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287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utura LT" panose="02000503000000000000" pitchFamily="2" charset="0"/>
              </a:rPr>
              <a:t>Ordinary</a:t>
            </a:r>
            <a:r>
              <a:rPr lang="en-US" dirty="0"/>
              <a:t> </a:t>
            </a:r>
            <a:r>
              <a:rPr lang="en-US" dirty="0">
                <a:latin typeface="Futura LT" panose="02000503000000000000" pitchFamily="2" charset="0"/>
              </a:rPr>
              <a:t>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The goal is to cover 360 degree of the location, we need more than one user.</a:t>
            </a:r>
          </a:p>
          <a:p>
            <a:r>
              <a:rPr lang="en-US" dirty="0" smtClean="0"/>
              <a:t>Some might record useless result, we need to guide the user.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15</a:t>
            </a:fld>
            <a:endParaRPr lang="en-US"/>
          </a:p>
        </p:txBody>
      </p:sp>
      <p:pic>
        <p:nvPicPr>
          <p:cNvPr id="5" name="圖片 6" descr="畫面剪輯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8" y="1295400"/>
            <a:ext cx="1736679" cy="2707176"/>
          </a:xfrm>
          <a:prstGeom prst="rect">
            <a:avLst/>
          </a:prstGeom>
        </p:spPr>
      </p:pic>
      <p:pic>
        <p:nvPicPr>
          <p:cNvPr id="6" name="圖片 7" descr="畫面剪輯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56739" y="3632480"/>
            <a:ext cx="1977199" cy="309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6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40" b="16542"/>
          <a:stretch/>
        </p:blipFill>
        <p:spPr bwMode="auto">
          <a:xfrm>
            <a:off x="3505200" y="1447800"/>
            <a:ext cx="5546792" cy="409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utura LT" panose="02000503000000000000" pitchFamily="2" charset="0"/>
              </a:rPr>
              <a:t>Advanced System Architecture </a:t>
            </a:r>
            <a:r>
              <a:rPr lang="en-US" baseline="30000" dirty="0" smtClean="0">
                <a:latin typeface="Futura LT" panose="02000503000000000000" pitchFamily="2" charset="0"/>
              </a:rPr>
              <a:t>[1]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>
            <a:noAutofit/>
          </a:bodyPr>
          <a:lstStyle/>
          <a:p>
            <a:r>
              <a:rPr lang="en-US" altLang="zh-TW" sz="2400" dirty="0"/>
              <a:t>Optimal Spot </a:t>
            </a:r>
            <a:r>
              <a:rPr lang="en-US" altLang="zh-TW" sz="2400" dirty="0" smtClean="0"/>
              <a:t>Locator</a:t>
            </a:r>
          </a:p>
          <a:p>
            <a:pPr lvl="1"/>
            <a:r>
              <a:rPr lang="en-US" altLang="zh-TW" sz="2000" dirty="0"/>
              <a:t>To locate the least number of spots to finish a </a:t>
            </a:r>
            <a:r>
              <a:rPr lang="en-US" altLang="zh-TW" sz="2000" dirty="0" smtClean="0"/>
              <a:t>task</a:t>
            </a:r>
            <a:endParaRPr lang="en-US" altLang="zh-TW" sz="2000" dirty="0"/>
          </a:p>
          <a:p>
            <a:r>
              <a:rPr lang="en-US" altLang="zh-TW" sz="2400" dirty="0"/>
              <a:t>Nearest Gamer </a:t>
            </a:r>
            <a:r>
              <a:rPr lang="en-US" altLang="zh-TW" sz="2400" dirty="0" smtClean="0"/>
              <a:t>Assigner</a:t>
            </a:r>
          </a:p>
          <a:p>
            <a:pPr lvl="1"/>
            <a:r>
              <a:rPr lang="en-US" altLang="zh-TW" sz="2000" dirty="0" smtClean="0"/>
              <a:t>To assign </a:t>
            </a:r>
            <a:r>
              <a:rPr lang="en-US" altLang="zh-TW" sz="2000" dirty="0"/>
              <a:t>gamers to nearest </a:t>
            </a:r>
            <a:r>
              <a:rPr lang="en-US" altLang="zh-TW" sz="2000" dirty="0" smtClean="0"/>
              <a:t>tasks </a:t>
            </a:r>
          </a:p>
          <a:p>
            <a:r>
              <a:rPr lang="en-US" altLang="zh-TW" sz="2400" dirty="0" smtClean="0"/>
              <a:t>Nature NPC Path Generator</a:t>
            </a:r>
          </a:p>
          <a:p>
            <a:pPr lvl="1"/>
            <a:r>
              <a:rPr lang="en-US" altLang="zh-TW" sz="2000" dirty="0" smtClean="0"/>
              <a:t>To create the paths </a:t>
            </a:r>
            <a:r>
              <a:rPr lang="en-US" altLang="zh-TW" sz="2000" dirty="0"/>
              <a:t>to guide the </a:t>
            </a:r>
            <a:r>
              <a:rPr lang="en-US" altLang="zh-TW" sz="2000" dirty="0" smtClean="0"/>
              <a:t>gamers</a:t>
            </a:r>
            <a:endParaRPr lang="en-US" altLang="zh-TW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16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3200"/>
            <a:ext cx="774169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33738"/>
            <a:ext cx="574992" cy="8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" y="6497851"/>
            <a:ext cx="7391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smtClean="0"/>
              <a:t>Y</a:t>
            </a:r>
            <a:r>
              <a:rPr lang="en-US" altLang="zh-TW" sz="1050" dirty="0"/>
              <a:t>. Chen, H. Hong, S. Yao, A. </a:t>
            </a:r>
            <a:r>
              <a:rPr lang="en-US" sz="1050" dirty="0" err="1"/>
              <a:t>Khunvaranont</a:t>
            </a:r>
            <a:r>
              <a:rPr lang="en-US" sz="1050" dirty="0"/>
              <a:t>, and C. Hsu. Gamifying Mobile Applications for Smartphone Augmented Infrastructure Sensing. </a:t>
            </a:r>
            <a:r>
              <a:rPr lang="en-US" altLang="zh-TW" sz="1050" dirty="0"/>
              <a:t> In Proceedings of the 15th Annual Workshop on Network and Systems Support for Games (NetGames’17). June , 2017</a:t>
            </a:r>
            <a:r>
              <a:rPr lang="en-US" altLang="zh-TW" sz="1050" dirty="0" smtClean="0"/>
              <a:t>.</a:t>
            </a:r>
            <a:endParaRPr lang="zh-TW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68607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Futura LT" panose="02000503000000000000" pitchFamily="2" charset="0"/>
              </a:rPr>
              <a:t>Gamified</a:t>
            </a:r>
            <a:r>
              <a:rPr lang="en-US" dirty="0" smtClean="0"/>
              <a:t> </a:t>
            </a:r>
            <a:r>
              <a:rPr lang="en-US" sz="4800" dirty="0">
                <a:latin typeface="Futura LT" panose="02000503000000000000" pitchFamily="2" charset="0"/>
              </a:rPr>
              <a:t>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2" y="1447800"/>
            <a:ext cx="2748308" cy="484733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65588"/>
            <a:ext cx="2757202" cy="482955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77261"/>
            <a:ext cx="2774990" cy="484733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0128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Futura LT" panose="02000503000000000000" pitchFamily="2" charset="0"/>
              </a:rPr>
              <a:t>Outline</a:t>
            </a:r>
            <a:endParaRPr lang="en-US" sz="4800" dirty="0">
              <a:latin typeface="Futura LT" panose="020005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</a:p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 Statement</a:t>
            </a:r>
          </a:p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Mobile applications</a:t>
            </a:r>
          </a:p>
          <a:p>
            <a:r>
              <a:rPr lang="en-US" sz="3600" dirty="0" smtClean="0"/>
              <a:t>User Study</a:t>
            </a:r>
          </a:p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18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57538"/>
            <a:ext cx="572566" cy="8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6553200"/>
            <a:ext cx="774169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8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Futura LT" panose="02000503000000000000" pitchFamily="2" charset="0"/>
              </a:rPr>
              <a:t>User</a:t>
            </a:r>
            <a:r>
              <a:rPr lang="en-US" dirty="0" smtClean="0"/>
              <a:t>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5118"/>
            <a:ext cx="3505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Location: NTHU Campus</a:t>
            </a:r>
          </a:p>
          <a:p>
            <a:r>
              <a:rPr lang="en-US" sz="2800" dirty="0" smtClean="0"/>
              <a:t>Tasks: 20 locations</a:t>
            </a:r>
          </a:p>
          <a:p>
            <a:r>
              <a:rPr lang="en-US" sz="2800" dirty="0" smtClean="0"/>
              <a:t>Participants: 1</a:t>
            </a:r>
            <a:r>
              <a:rPr lang="en-US" altLang="zh-TW" sz="2800" dirty="0" smtClean="0"/>
              <a:t>4</a:t>
            </a:r>
            <a:r>
              <a:rPr lang="en-US" sz="2800" dirty="0" smtClean="0"/>
              <a:t> people</a:t>
            </a:r>
            <a:endParaRPr lang="en-US" sz="2800" dirty="0"/>
          </a:p>
          <a:p>
            <a:r>
              <a:rPr lang="en-US" sz="2800" dirty="0"/>
              <a:t>7 male and 7 female in their twenties</a:t>
            </a:r>
          </a:p>
          <a:p>
            <a:r>
              <a:rPr lang="en-US" sz="2800" dirty="0"/>
              <a:t>43% are international students and 57% are local Taiwanese students in </a:t>
            </a:r>
            <a:r>
              <a:rPr lang="en-US" sz="2800" dirty="0" smtClean="0"/>
              <a:t>NTHU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34652" t="8936" r="16151" b="7214"/>
          <a:stretch/>
        </p:blipFill>
        <p:spPr bwMode="auto">
          <a:xfrm>
            <a:off x="4191000" y="1676400"/>
            <a:ext cx="4724400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51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Futura LT" panose="02000503000000000000" pitchFamily="2" charset="0"/>
              </a:rPr>
              <a:t>Outline</a:t>
            </a:r>
            <a:endParaRPr lang="en-US" sz="4800" dirty="0">
              <a:latin typeface="Futura LT" panose="020005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</a:t>
            </a:r>
          </a:p>
          <a:p>
            <a:r>
              <a:rPr lang="en-US" sz="3600" dirty="0" smtClean="0"/>
              <a:t>Problem Statement</a:t>
            </a:r>
          </a:p>
          <a:p>
            <a:r>
              <a:rPr lang="en-US" sz="3600" dirty="0" smtClean="0"/>
              <a:t>Mobile applications</a:t>
            </a:r>
          </a:p>
          <a:p>
            <a:r>
              <a:rPr lang="en-US" sz="3600" dirty="0" smtClean="0"/>
              <a:t>User Study</a:t>
            </a:r>
          </a:p>
          <a:p>
            <a:r>
              <a:rPr lang="en-US" sz="3600" dirty="0" smtClean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57538"/>
            <a:ext cx="572566" cy="8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6553200"/>
            <a:ext cx="774169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0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Futura LT" panose="02000503000000000000" pitchFamily="2" charset="0"/>
              </a:rPr>
              <a:t>User</a:t>
            </a:r>
            <a:r>
              <a:rPr lang="en-US" dirty="0" smtClean="0"/>
              <a:t>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Participants are given a smartphone with our 2 apps pre-installed</a:t>
            </a:r>
          </a:p>
          <a:p>
            <a:r>
              <a:rPr lang="en-US" dirty="0" smtClean="0"/>
              <a:t>They have to complete all the tasks (20 locations) within one day for each app</a:t>
            </a:r>
          </a:p>
          <a:p>
            <a:r>
              <a:rPr lang="en-US" dirty="0" smtClean="0"/>
              <a:t>After each run, they will fill in a questionnaire measures by using 5-point Likert scale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20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553200"/>
            <a:ext cx="774169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33738"/>
            <a:ext cx="574992" cy="8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8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Futura LT" panose="02000503000000000000" pitchFamily="2" charset="0"/>
              </a:rPr>
              <a:t>Questionnaire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/>
          <a:lstStyle/>
          <a:p>
            <a:r>
              <a:rPr lang="en-US" dirty="0" smtClean="0"/>
              <a:t>7 questions measuring enjoyment from Intrinsic Motivation Inventory (IMI)</a:t>
            </a:r>
          </a:p>
          <a:p>
            <a:r>
              <a:rPr lang="en-US" dirty="0"/>
              <a:t>5</a:t>
            </a:r>
            <a:r>
              <a:rPr lang="en-US" dirty="0" smtClean="0"/>
              <a:t> questions about usage behavior and UI</a:t>
            </a:r>
          </a:p>
          <a:p>
            <a:r>
              <a:rPr lang="en-US" dirty="0" smtClean="0"/>
              <a:t>1 open question for other comment or feedback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21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553200"/>
            <a:ext cx="774169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33738"/>
            <a:ext cx="574992" cy="8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616" y="2183219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76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latin typeface="Futura LT" panose="02000503000000000000" pitchFamily="2" charset="0"/>
              </a:rPr>
              <a:t>Intrinsic</a:t>
            </a:r>
            <a:r>
              <a:rPr lang="en-US" dirty="0" smtClean="0"/>
              <a:t> </a:t>
            </a:r>
            <a:r>
              <a:rPr lang="en-US" sz="4800" dirty="0">
                <a:latin typeface="Futura LT" panose="02000503000000000000" pitchFamily="2" charset="0"/>
              </a:rPr>
              <a:t>Motivation</a:t>
            </a:r>
            <a:r>
              <a:rPr lang="en-US" dirty="0" smtClean="0"/>
              <a:t> </a:t>
            </a:r>
            <a:r>
              <a:rPr lang="en-US" sz="4800" dirty="0">
                <a:latin typeface="Futura LT" panose="02000503000000000000" pitchFamily="2" charset="0"/>
              </a:rPr>
              <a:t>Inventory (IMI)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multidimensional measurement tool that aims to assess user’s subjective experience </a:t>
            </a:r>
          </a:p>
          <a:p>
            <a:r>
              <a:rPr lang="en-US" dirty="0" smtClean="0"/>
              <a:t>Has total of 7 subscales (45 items) </a:t>
            </a:r>
          </a:p>
          <a:p>
            <a:r>
              <a:rPr lang="en-US" dirty="0" smtClean="0"/>
              <a:t>Interest/enjoyment subscale is mainly for measuring intrinsic 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22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553200"/>
            <a:ext cx="774169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33738"/>
            <a:ext cx="574992" cy="8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00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Futura LT" panose="02000503000000000000" pitchFamily="2" charset="0"/>
              </a:rPr>
              <a:t>Intrinsic</a:t>
            </a:r>
            <a:r>
              <a:rPr lang="en-US" dirty="0"/>
              <a:t> </a:t>
            </a:r>
            <a:r>
              <a:rPr lang="en-US" dirty="0">
                <a:latin typeface="Futura LT" panose="02000503000000000000" pitchFamily="2" charset="0"/>
              </a:rPr>
              <a:t>Motivation</a:t>
            </a:r>
            <a:r>
              <a:rPr lang="en-US" dirty="0"/>
              <a:t> </a:t>
            </a:r>
            <a:r>
              <a:rPr lang="en-US" dirty="0">
                <a:latin typeface="Futura LT" panose="02000503000000000000" pitchFamily="2" charset="0"/>
              </a:rPr>
              <a:t>Inventory (IMI)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23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2400" y="1219200"/>
            <a:ext cx="4495800" cy="3802703"/>
            <a:chOff x="228600" y="1378896"/>
            <a:chExt cx="4495800" cy="3802703"/>
          </a:xfrm>
        </p:grpSpPr>
        <p:sp>
          <p:nvSpPr>
            <p:cNvPr id="6" name="Rectangle 5"/>
            <p:cNvSpPr/>
            <p:nvPr/>
          </p:nvSpPr>
          <p:spPr>
            <a:xfrm>
              <a:off x="228600" y="1733464"/>
              <a:ext cx="4495800" cy="344813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5939" y="1966079"/>
              <a:ext cx="4334539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>
                <a:buFont typeface="+mj-lt"/>
                <a:buAutoNum type="arabicPeriod"/>
              </a:pPr>
              <a:r>
                <a:rPr lang="en-US" dirty="0"/>
                <a:t>I enjoyed doing this activity very much</a:t>
              </a:r>
            </a:p>
            <a:p>
              <a:pPr marL="342900" lvl="0" indent="-342900">
                <a:buFont typeface="+mj-lt"/>
                <a:buAutoNum type="arabicPeriod"/>
              </a:pPr>
              <a:r>
                <a:rPr lang="en-US" dirty="0"/>
                <a:t>This activity was fun to do.</a:t>
              </a:r>
            </a:p>
            <a:p>
              <a:pPr marL="342900" lvl="0" indent="-342900">
                <a:buFont typeface="+mj-lt"/>
                <a:buAutoNum type="arabicPeriod"/>
              </a:pPr>
              <a:r>
                <a:rPr lang="en-US" dirty="0"/>
                <a:t>I thought this was a boring activity. (R)</a:t>
              </a:r>
            </a:p>
            <a:p>
              <a:pPr marL="342900" lvl="0" indent="-342900">
                <a:buFont typeface="+mj-lt"/>
                <a:buAutoNum type="arabicPeriod"/>
              </a:pPr>
              <a:r>
                <a:rPr lang="en-US" dirty="0"/>
                <a:t>This activity did not hold my attention at all. (R)</a:t>
              </a:r>
            </a:p>
            <a:p>
              <a:pPr marL="342900" lvl="0" indent="-342900">
                <a:buFont typeface="+mj-lt"/>
                <a:buAutoNum type="arabicPeriod"/>
              </a:pPr>
              <a:r>
                <a:rPr lang="en-US" dirty="0"/>
                <a:t>I would describe this activity as very interesting.</a:t>
              </a:r>
            </a:p>
            <a:p>
              <a:pPr marL="342900" lvl="0" indent="-342900">
                <a:buFont typeface="+mj-lt"/>
                <a:buAutoNum type="arabicPeriod"/>
              </a:pPr>
              <a:r>
                <a:rPr lang="en-US" dirty="0"/>
                <a:t>I thought this activity was quite enjoyable.</a:t>
              </a:r>
            </a:p>
            <a:p>
              <a:pPr marL="342900" lvl="0" indent="-342900">
                <a:buFont typeface="+mj-lt"/>
                <a:buAutoNum type="arabicPeriod"/>
              </a:pPr>
              <a:r>
                <a:rPr lang="en-US" dirty="0"/>
                <a:t>While I was doing this activity, I was thinking about how much I enjoyed it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28600" y="1378896"/>
              <a:ext cx="4495800" cy="511076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" y="1412359"/>
              <a:ext cx="434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7 Items from enjoyment subscale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333166050"/>
              </p:ext>
            </p:extLst>
          </p:nvPr>
        </p:nvGraphicFramePr>
        <p:xfrm>
          <a:off x="4038600" y="2133600"/>
          <a:ext cx="4978695" cy="4215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432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24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762001" y="612032"/>
            <a:ext cx="7619999" cy="1744453"/>
            <a:chOff x="685801" y="612032"/>
            <a:chExt cx="7619999" cy="1744453"/>
          </a:xfrm>
        </p:grpSpPr>
        <p:sp>
          <p:nvSpPr>
            <p:cNvPr id="9" name="Rounded Rectangle 8"/>
            <p:cNvSpPr/>
            <p:nvPr/>
          </p:nvSpPr>
          <p:spPr>
            <a:xfrm>
              <a:off x="685801" y="612032"/>
              <a:ext cx="7239000" cy="155652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209800" y="840632"/>
              <a:ext cx="2057400" cy="45273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14400" y="840632"/>
              <a:ext cx="1295400" cy="1143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4400" y="985591"/>
              <a:ext cx="1600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Broadway" panose="04040905080B02020502" pitchFamily="82" charset="0"/>
                </a:rPr>
                <a:t>64%</a:t>
              </a:r>
              <a:endParaRPr lang="en-US" sz="4400" dirty="0">
                <a:latin typeface="Broadway" panose="04040905080B02020502" pitchFamily="8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9800" y="840632"/>
              <a:ext cx="358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Futura LT" panose="02000503000000000000" pitchFamily="2" charset="0"/>
                </a:rPr>
                <a:t>Gamified app 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5791200" y="688232"/>
              <a:ext cx="1295400" cy="1143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91200" y="833191"/>
              <a:ext cx="1600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Broadway" panose="04040905080B02020502" pitchFamily="82" charset="0"/>
                </a:rPr>
                <a:t>1</a:t>
              </a:r>
              <a:r>
                <a:rPr lang="en-US" sz="4400" dirty="0" smtClean="0">
                  <a:latin typeface="Broadway" panose="04040905080B02020502" pitchFamily="82" charset="0"/>
                </a:rPr>
                <a:t>4%</a:t>
              </a:r>
              <a:endParaRPr lang="en-US" sz="4400" dirty="0">
                <a:latin typeface="Broadway" panose="04040905080B02020502" pitchFamily="8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62200" y="1371600"/>
              <a:ext cx="35433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user say they discovered new route when using the app</a:t>
              </a:r>
            </a:p>
            <a:p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562600" y="1678832"/>
              <a:ext cx="1981200" cy="4001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38800" y="1688423"/>
              <a:ext cx="2667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chemeClr val="accent6">
                      <a:lumMod val="75000"/>
                    </a:schemeClr>
                  </a:solidFill>
                  <a:latin typeface="Helvetica-Normal" pitchFamily="2" charset="0"/>
                </a:rPr>
                <a:t>Ordinary app</a:t>
              </a:r>
              <a:endParaRPr lang="en-US" sz="2200" dirty="0">
                <a:solidFill>
                  <a:schemeClr val="accent6">
                    <a:lumMod val="75000"/>
                  </a:schemeClr>
                </a:solidFill>
                <a:latin typeface="Helvetica-Normal" pitchFamily="2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304800" y="2362200"/>
            <a:ext cx="8305800" cy="0"/>
          </a:xfrm>
          <a:prstGeom prst="line">
            <a:avLst/>
          </a:prstGeom>
          <a:ln w="88900" cap="rnd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545805" y="2438400"/>
            <a:ext cx="8445795" cy="2060944"/>
            <a:chOff x="545805" y="2438400"/>
            <a:chExt cx="8445795" cy="2060944"/>
          </a:xfrm>
        </p:grpSpPr>
        <p:sp>
          <p:nvSpPr>
            <p:cNvPr id="11" name="TextBox 10"/>
            <p:cNvSpPr txBox="1"/>
            <p:nvPr/>
          </p:nvSpPr>
          <p:spPr>
            <a:xfrm>
              <a:off x="5460705" y="3545237"/>
              <a:ext cx="32260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of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Helvetica-Normal" pitchFamily="2" charset="0"/>
                </a:rPr>
                <a:t>Ordinary app</a:t>
              </a: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user say they </a:t>
              </a:r>
              <a:r>
                <a:rPr lang="en-US" b="1" i="1" dirty="0" smtClean="0"/>
                <a:t>did not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 went out from their daily route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29000" y="2934148"/>
              <a:ext cx="2057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>
                  <a:solidFill>
                    <a:schemeClr val="accent6">
                      <a:lumMod val="75000"/>
                    </a:schemeClr>
                  </a:solidFill>
                  <a:latin typeface="Broadway" panose="04040905080B02020502" pitchFamily="82" charset="0"/>
                </a:rPr>
                <a:t>57%</a:t>
              </a:r>
              <a:endParaRPr lang="en-US" sz="6600" dirty="0">
                <a:solidFill>
                  <a:schemeClr val="accent6">
                    <a:lumMod val="75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72100" y="2438400"/>
              <a:ext cx="3619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Agency FB" panose="020B0503020202020204" pitchFamily="34" charset="0"/>
                </a:rPr>
                <a:t>Deviate from daily route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5805" y="2594344"/>
              <a:ext cx="30355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of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Helvetica-Normal" pitchFamily="2" charset="0"/>
                </a:rPr>
                <a:t>Gamified app</a:t>
              </a: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gency FB" panose="020B0503020202020204" pitchFamily="34" charset="0"/>
                </a:rPr>
                <a:t> 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user say they </a:t>
              </a:r>
              <a:r>
                <a:rPr lang="en-US" b="1" i="1" dirty="0" smtClean="0"/>
                <a:t>did</a:t>
              </a:r>
              <a:r>
                <a:rPr lang="en-US" b="1" i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went out from their daily route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352800" y="2594344"/>
              <a:ext cx="1981200" cy="1825256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304800" y="4648200"/>
            <a:ext cx="8305800" cy="0"/>
          </a:xfrm>
          <a:prstGeom prst="line">
            <a:avLst/>
          </a:prstGeom>
          <a:ln w="88900" cap="rnd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1000" y="1524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Discovering new route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15803" y="4825425"/>
            <a:ext cx="8223397" cy="1799748"/>
            <a:chOff x="615803" y="4825425"/>
            <a:chExt cx="8223397" cy="1799748"/>
          </a:xfrm>
        </p:grpSpPr>
        <p:sp>
          <p:nvSpPr>
            <p:cNvPr id="38" name="Rounded Rectangle 37"/>
            <p:cNvSpPr/>
            <p:nvPr/>
          </p:nvSpPr>
          <p:spPr>
            <a:xfrm>
              <a:off x="2368402" y="4825425"/>
              <a:ext cx="4489598" cy="58477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14600" y="4825425"/>
              <a:ext cx="502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Agency FB" panose="020B0503020202020204" pitchFamily="34" charset="0"/>
                </a:rPr>
                <a:t>Perceived monetary incentive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68402" y="5486400"/>
              <a:ext cx="647079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Broadway" panose="04040905080B02020502" pitchFamily="82" charset="0"/>
                </a:rPr>
                <a:t>79%</a:t>
              </a:r>
              <a:r>
                <a:rPr lang="en-US" sz="3200" dirty="0" smtClean="0"/>
                <a:t> </a:t>
              </a:r>
              <a:r>
                <a:rPr lang="en-US" sz="2000" dirty="0" smtClean="0"/>
                <a:t>of Ordinary app &amp;</a:t>
              </a:r>
              <a:r>
                <a:rPr lang="en-US" sz="3200" dirty="0" smtClean="0"/>
                <a:t> </a:t>
              </a:r>
              <a:r>
                <a:rPr lang="en-US" sz="3200" dirty="0" smtClean="0">
                  <a:latin typeface="Broadway" panose="04040905080B02020502" pitchFamily="82" charset="0"/>
                </a:rPr>
                <a:t>70%</a:t>
              </a:r>
              <a:r>
                <a:rPr lang="en-US" sz="3200" dirty="0" smtClean="0"/>
                <a:t> </a:t>
              </a:r>
              <a:r>
                <a:rPr lang="en-US" sz="2000" dirty="0" smtClean="0"/>
                <a:t>of Gamified app </a:t>
              </a:r>
            </a:p>
            <a:p>
              <a:r>
                <a:rPr lang="en-US" dirty="0" smtClean="0"/>
                <a:t>user thinks that they will be more motivated if presented with monetary incentive</a:t>
              </a:r>
              <a:endParaRPr lang="en-US" dirty="0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03" y="5029200"/>
              <a:ext cx="1517797" cy="15177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857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25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3352800"/>
            <a:ext cx="8305800" cy="0"/>
          </a:xfrm>
          <a:prstGeom prst="line">
            <a:avLst/>
          </a:prstGeom>
          <a:ln w="88900" cap="rnd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295400" y="228600"/>
            <a:ext cx="9296400" cy="2895600"/>
            <a:chOff x="1295400" y="228600"/>
            <a:chExt cx="9296400" cy="2895600"/>
          </a:xfrm>
        </p:grpSpPr>
        <p:sp>
          <p:nvSpPr>
            <p:cNvPr id="12" name="Rounded Rectangle 11"/>
            <p:cNvSpPr/>
            <p:nvPr/>
          </p:nvSpPr>
          <p:spPr>
            <a:xfrm>
              <a:off x="4495800" y="813375"/>
              <a:ext cx="2781300" cy="231082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715000" y="228600"/>
              <a:ext cx="487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Agency FB" panose="020B0503020202020204" pitchFamily="34" charset="0"/>
                </a:rPr>
                <a:t>User Friendliness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47800" y="909696"/>
              <a:ext cx="2493335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latin typeface="Broadway" panose="04040905080B02020502" pitchFamily="82" charset="0"/>
                </a:rPr>
                <a:t>43% </a:t>
              </a:r>
            </a:p>
            <a:p>
              <a:pPr algn="ctr"/>
              <a:r>
                <a:rPr lang="en-US" sz="2400" dirty="0" smtClean="0"/>
                <a:t>of user says </a:t>
              </a:r>
              <a:r>
                <a:rPr lang="en-US" sz="2800" dirty="0" smtClean="0"/>
                <a:t>Ordinary app </a:t>
              </a:r>
            </a:p>
            <a:p>
              <a:pPr algn="ctr"/>
              <a:r>
                <a:rPr lang="en-US" sz="2400" dirty="0" smtClean="0"/>
                <a:t>is difficult to use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69465" y="878919"/>
              <a:ext cx="2493335" cy="215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latin typeface="Broadway" panose="04040905080B02020502" pitchFamily="82" charset="0"/>
                </a:rPr>
                <a:t>29% </a:t>
              </a:r>
            </a:p>
            <a:p>
              <a:pPr algn="ctr"/>
              <a:r>
                <a:rPr lang="en-US" sz="2400" dirty="0"/>
                <a:t>of user says </a:t>
              </a:r>
              <a:r>
                <a:rPr lang="en-US" sz="2800" dirty="0" smtClean="0"/>
                <a:t>Gamified app</a:t>
              </a:r>
            </a:p>
            <a:p>
              <a:pPr algn="ctr"/>
              <a:r>
                <a:rPr lang="en-US" sz="2400" dirty="0" smtClean="0"/>
                <a:t>is difficult </a:t>
              </a:r>
              <a:r>
                <a:rPr lang="en-US" sz="2400" dirty="0"/>
                <a:t>to use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295400" y="813375"/>
              <a:ext cx="2781300" cy="2310825"/>
            </a:xfrm>
            <a:prstGeom prst="roundRect">
              <a:avLst/>
            </a:prstGeom>
            <a:noFill/>
            <a:ln w="4127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0239" y="3384161"/>
            <a:ext cx="7141977" cy="3016639"/>
            <a:chOff x="410239" y="3384161"/>
            <a:chExt cx="7141977" cy="3016639"/>
          </a:xfrm>
        </p:grpSpPr>
        <p:grpSp>
          <p:nvGrpSpPr>
            <p:cNvPr id="9" name="Group 8"/>
            <p:cNvGrpSpPr/>
            <p:nvPr/>
          </p:nvGrpSpPr>
          <p:grpSpPr>
            <a:xfrm>
              <a:off x="1219200" y="4114800"/>
              <a:ext cx="2209800" cy="1905000"/>
              <a:chOff x="3352800" y="3962400"/>
              <a:chExt cx="2209800" cy="190500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505200" y="4419600"/>
                <a:ext cx="20574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 smtClean="0">
                    <a:solidFill>
                      <a:schemeClr val="accent6">
                        <a:lumMod val="75000"/>
                      </a:schemeClr>
                    </a:solidFill>
                    <a:latin typeface="Broadway" panose="04040905080B02020502" pitchFamily="82" charset="0"/>
                  </a:rPr>
                  <a:t>71%</a:t>
                </a:r>
                <a:endParaRPr lang="en-US" sz="6600" dirty="0">
                  <a:solidFill>
                    <a:schemeClr val="accent6">
                      <a:lumMod val="75000"/>
                    </a:schemeClr>
                  </a:solidFill>
                  <a:latin typeface="Broadway" panose="04040905080B02020502" pitchFamily="82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352800" y="3962400"/>
                <a:ext cx="2078665" cy="1905000"/>
              </a:xfrm>
              <a:prstGeom prst="ellipse">
                <a:avLst/>
              </a:prstGeom>
              <a:noFill/>
              <a:ln w="114300" cap="flat" cmpd="sng">
                <a:solidFill>
                  <a:schemeClr val="accent6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4155558"/>
              <a:ext cx="1940442" cy="1940442"/>
            </a:xfrm>
            <a:prstGeom prst="rect">
              <a:avLst/>
            </a:prstGeom>
          </p:spPr>
        </p:pic>
        <p:pic>
          <p:nvPicPr>
            <p:cNvPr id="8" name="內容版面配置區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8894" y="3603783"/>
              <a:ext cx="1573322" cy="279701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10239" y="3384161"/>
              <a:ext cx="487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Agency FB" panose="020B0503020202020204" pitchFamily="34" charset="0"/>
                </a:rPr>
                <a:t>Preference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181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>
                <a:latin typeface="Futura LT" panose="02000503000000000000" pitchFamily="2" charset="0"/>
              </a:rPr>
              <a:t>Quantitative</a:t>
            </a:r>
            <a:r>
              <a:rPr lang="en-US" dirty="0" smtClean="0"/>
              <a:t> </a:t>
            </a:r>
            <a:r>
              <a:rPr lang="en-US" sz="4300" dirty="0">
                <a:latin typeface="Futura LT" panose="02000503000000000000" pitchFamily="2" charset="0"/>
              </a:rPr>
              <a:t>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Total Completion time</a:t>
            </a:r>
          </a:p>
          <a:p>
            <a:pPr lvl="1"/>
            <a:r>
              <a:rPr lang="en-US" dirty="0" smtClean="0"/>
              <a:t>Total time spend to complete all the tasks</a:t>
            </a:r>
          </a:p>
          <a:p>
            <a:r>
              <a:rPr lang="en-US" dirty="0" smtClean="0"/>
              <a:t>In-app usage time</a:t>
            </a:r>
          </a:p>
          <a:p>
            <a:pPr lvl="1"/>
            <a:r>
              <a:rPr lang="en-US" dirty="0" smtClean="0"/>
              <a:t>Time user/gamer spends on the app</a:t>
            </a:r>
          </a:p>
          <a:p>
            <a:r>
              <a:rPr lang="en-US" dirty="0" smtClean="0"/>
              <a:t>Video </a:t>
            </a:r>
            <a:r>
              <a:rPr lang="en-US" dirty="0"/>
              <a:t>d</a:t>
            </a:r>
            <a:r>
              <a:rPr lang="en-US" dirty="0" smtClean="0"/>
              <a:t>uration time</a:t>
            </a:r>
          </a:p>
          <a:p>
            <a:pPr lvl="1"/>
            <a:r>
              <a:rPr lang="en-US" dirty="0"/>
              <a:t>The duration time of the video recorded by the </a:t>
            </a:r>
            <a:r>
              <a:rPr lang="en-US" dirty="0" smtClean="0"/>
              <a:t>gamer</a:t>
            </a:r>
          </a:p>
          <a:p>
            <a:r>
              <a:rPr lang="en-US" dirty="0" smtClean="0"/>
              <a:t>Walking distance</a:t>
            </a:r>
          </a:p>
          <a:p>
            <a:pPr lvl="1"/>
            <a:r>
              <a:rPr lang="en-US" dirty="0"/>
              <a:t>The distance that the user/gamer walked during the experiment.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26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553200"/>
            <a:ext cx="774169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33738"/>
            <a:ext cx="574992" cy="8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86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27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5755108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6096000" y="457200"/>
            <a:ext cx="0" cy="5791200"/>
          </a:xfrm>
          <a:prstGeom prst="line">
            <a:avLst/>
          </a:prstGeom>
          <a:ln w="88900" cap="rnd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" y="33534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Comparing Completion time and In-app usage time between Ordinary and Gamified app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67130" y="990600"/>
            <a:ext cx="2438400" cy="1754326"/>
            <a:chOff x="6367130" y="901005"/>
            <a:chExt cx="2438400" cy="1754326"/>
          </a:xfrm>
        </p:grpSpPr>
        <p:sp>
          <p:nvSpPr>
            <p:cNvPr id="9" name="TextBox 8"/>
            <p:cNvSpPr txBox="1"/>
            <p:nvPr/>
          </p:nvSpPr>
          <p:spPr>
            <a:xfrm>
              <a:off x="6367130" y="901005"/>
              <a:ext cx="24384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Completion time</a:t>
              </a:r>
            </a:p>
            <a:p>
              <a:endParaRPr lang="en-US" sz="2400" dirty="0" smtClean="0"/>
            </a:p>
            <a:p>
              <a:pPr algn="ctr"/>
              <a:r>
                <a:rPr lang="en-US" sz="3600" dirty="0" smtClean="0">
                  <a:latin typeface="Broadway" panose="04040905080B02020502" pitchFamily="82" charset="0"/>
                </a:rPr>
                <a:t> </a:t>
              </a:r>
            </a:p>
            <a:p>
              <a:r>
                <a:rPr lang="en-US" sz="2400" dirty="0" smtClean="0"/>
                <a:t>In-app usage time</a:t>
              </a:r>
              <a:endParaRPr lang="en-US" sz="2400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086600" y="1371600"/>
              <a:ext cx="900223" cy="863768"/>
              <a:chOff x="7086600" y="1371600"/>
              <a:chExt cx="900223" cy="863768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7086600" y="1371600"/>
                <a:ext cx="900223" cy="86376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162800" y="1524000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bg1"/>
                    </a:solidFill>
                    <a:latin typeface="Futura LT" panose="02000503000000000000" pitchFamily="2" charset="0"/>
                  </a:rPr>
                  <a:t>2x</a:t>
                </a:r>
                <a:endParaRPr lang="en-US" sz="3200" dirty="0">
                  <a:solidFill>
                    <a:schemeClr val="bg1"/>
                  </a:solidFill>
                  <a:latin typeface="Futura LT" panose="02000503000000000000" pitchFamily="2" charset="0"/>
                </a:endParaRPr>
              </a:p>
            </p:txBody>
          </p:sp>
        </p:grpSp>
      </p:grpSp>
      <p:cxnSp>
        <p:nvCxnSpPr>
          <p:cNvPr id="17" name="Straight Connector 16"/>
          <p:cNvCxnSpPr/>
          <p:nvPr/>
        </p:nvCxnSpPr>
        <p:spPr>
          <a:xfrm>
            <a:off x="6248400" y="3429000"/>
            <a:ext cx="2557130" cy="0"/>
          </a:xfrm>
          <a:prstGeom prst="line">
            <a:avLst/>
          </a:prstGeom>
          <a:ln w="88900" cap="rnd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6367130" y="3960674"/>
            <a:ext cx="2438400" cy="1754326"/>
            <a:chOff x="6367130" y="3810000"/>
            <a:chExt cx="2438400" cy="1754326"/>
          </a:xfrm>
        </p:grpSpPr>
        <p:sp>
          <p:nvSpPr>
            <p:cNvPr id="21" name="TextBox 20"/>
            <p:cNvSpPr txBox="1"/>
            <p:nvPr/>
          </p:nvSpPr>
          <p:spPr>
            <a:xfrm>
              <a:off x="6367130" y="3810000"/>
              <a:ext cx="24384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Gamified app</a:t>
              </a:r>
            </a:p>
            <a:p>
              <a:endParaRPr lang="en-US" sz="2400" dirty="0" smtClean="0"/>
            </a:p>
            <a:p>
              <a:pPr algn="ctr"/>
              <a:r>
                <a:rPr lang="en-US" sz="3600" dirty="0" smtClean="0">
                  <a:latin typeface="Broadway" panose="04040905080B02020502" pitchFamily="82" charset="0"/>
                </a:rPr>
                <a:t> </a:t>
              </a:r>
            </a:p>
            <a:p>
              <a:pPr algn="ctr"/>
              <a:r>
                <a:rPr lang="en-US" sz="2400" dirty="0" smtClean="0"/>
                <a:t>Ordinary app</a:t>
              </a:r>
              <a:endParaRPr lang="en-US" sz="24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7086600" y="4267200"/>
              <a:ext cx="900223" cy="86376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10400" y="4437474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Futura LT" panose="02000503000000000000" pitchFamily="2" charset="0"/>
                </a:rPr>
                <a:t>1.6x</a:t>
              </a:r>
              <a:endParaRPr lang="en-US" sz="2800" dirty="0">
                <a:solidFill>
                  <a:schemeClr val="bg1"/>
                </a:solidFill>
                <a:latin typeface="Futura LT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55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457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Video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r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ecording time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3505200"/>
            <a:ext cx="8305800" cy="0"/>
          </a:xfrm>
          <a:prstGeom prst="line">
            <a:avLst/>
          </a:prstGeom>
          <a:ln w="88900" cap="rnd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676650" y="1523137"/>
            <a:ext cx="1733550" cy="1601063"/>
            <a:chOff x="3676650" y="1422737"/>
            <a:chExt cx="1733550" cy="1601063"/>
          </a:xfrm>
        </p:grpSpPr>
        <p:sp>
          <p:nvSpPr>
            <p:cNvPr id="5" name="TextBox 4"/>
            <p:cNvSpPr txBox="1"/>
            <p:nvPr/>
          </p:nvSpPr>
          <p:spPr>
            <a:xfrm>
              <a:off x="3733800" y="1752600"/>
              <a:ext cx="159842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Futura LT" panose="02000503000000000000" pitchFamily="2" charset="0"/>
                </a:rPr>
                <a:t>MAX</a:t>
              </a:r>
            </a:p>
            <a:p>
              <a:pPr algn="ctr"/>
              <a:r>
                <a:rPr lang="en-US" sz="3200" dirty="0" smtClean="0">
                  <a:solidFill>
                    <a:schemeClr val="accent6">
                      <a:lumMod val="75000"/>
                    </a:schemeClr>
                  </a:solidFill>
                  <a:latin typeface="Futura LT" panose="02000503000000000000" pitchFamily="2" charset="0"/>
                </a:rPr>
                <a:t>35s</a:t>
              </a:r>
              <a:endParaRPr lang="en-US" sz="3200" dirty="0">
                <a:solidFill>
                  <a:schemeClr val="accent6">
                    <a:lumMod val="75000"/>
                  </a:schemeClr>
                </a:solidFill>
                <a:latin typeface="Futura LT" panose="02000503000000000000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676650" y="1422737"/>
              <a:ext cx="1733550" cy="1601063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8200" y="1422737"/>
            <a:ext cx="2438400" cy="1754326"/>
            <a:chOff x="6367130" y="3810000"/>
            <a:chExt cx="2438400" cy="1754326"/>
          </a:xfrm>
        </p:grpSpPr>
        <p:sp>
          <p:nvSpPr>
            <p:cNvPr id="8" name="TextBox 7"/>
            <p:cNvSpPr txBox="1"/>
            <p:nvPr/>
          </p:nvSpPr>
          <p:spPr>
            <a:xfrm>
              <a:off x="6367130" y="3810000"/>
              <a:ext cx="24384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Gamified app</a:t>
              </a:r>
            </a:p>
            <a:p>
              <a:endParaRPr lang="en-US" sz="2400" dirty="0" smtClean="0"/>
            </a:p>
            <a:p>
              <a:pPr algn="ctr"/>
              <a:r>
                <a:rPr lang="en-US" sz="3600" dirty="0" smtClean="0">
                  <a:latin typeface="Broadway" panose="04040905080B02020502" pitchFamily="82" charset="0"/>
                </a:rPr>
                <a:t> </a:t>
              </a:r>
            </a:p>
            <a:p>
              <a:pPr algn="ctr"/>
              <a:r>
                <a:rPr lang="en-US" sz="2400" dirty="0" smtClean="0"/>
                <a:t>Ordinary app</a:t>
              </a:r>
              <a:endParaRPr lang="en-US" sz="24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7086600" y="4267200"/>
              <a:ext cx="900223" cy="86376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0400" y="4437474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Futura LT" panose="02000503000000000000" pitchFamily="2" charset="0"/>
                </a:rPr>
                <a:t>2.5x</a:t>
              </a:r>
              <a:endParaRPr lang="en-US" sz="2800" dirty="0">
                <a:solidFill>
                  <a:schemeClr val="bg1"/>
                </a:solidFill>
                <a:latin typeface="Futura LT" panose="02000503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3400" y="5791200"/>
            <a:ext cx="2539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Walking distance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733800" y="838200"/>
            <a:ext cx="5105400" cy="0"/>
          </a:xfrm>
          <a:prstGeom prst="line">
            <a:avLst/>
          </a:prstGeom>
          <a:ln w="88900" cap="rnd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81600" y="6172200"/>
            <a:ext cx="3657600" cy="0"/>
          </a:xfrm>
          <a:prstGeom prst="line">
            <a:avLst/>
          </a:prstGeom>
          <a:ln w="88900" cap="rnd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337930" y="4191000"/>
            <a:ext cx="6510670" cy="1077218"/>
            <a:chOff x="1337930" y="4191000"/>
            <a:chExt cx="6510670" cy="1077218"/>
          </a:xfrm>
        </p:grpSpPr>
        <p:sp>
          <p:nvSpPr>
            <p:cNvPr id="20" name="TextBox 19"/>
            <p:cNvSpPr txBox="1"/>
            <p:nvPr/>
          </p:nvSpPr>
          <p:spPr>
            <a:xfrm>
              <a:off x="1337930" y="4191000"/>
              <a:ext cx="1905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Total </a:t>
              </a:r>
            </a:p>
            <a:p>
              <a:pPr algn="ctr"/>
              <a:r>
                <a:rPr lang="en-US" sz="3600" dirty="0" smtClean="0"/>
                <a:t>34.22 km</a:t>
              </a:r>
              <a:endParaRPr lang="en-US" sz="3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7600" y="4191000"/>
              <a:ext cx="1905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MAX </a:t>
              </a:r>
            </a:p>
            <a:p>
              <a:pPr algn="ctr"/>
              <a:r>
                <a:rPr lang="en-US" sz="3600" dirty="0" smtClean="0"/>
                <a:t>6.66 km</a:t>
              </a:r>
              <a:endParaRPr lang="en-US" sz="3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43600" y="4191000"/>
              <a:ext cx="1905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MIN </a:t>
              </a:r>
            </a:p>
            <a:p>
              <a:pPr algn="ctr"/>
              <a:r>
                <a:rPr lang="en-US" sz="3600" dirty="0" smtClean="0"/>
                <a:t>2.21 km</a:t>
              </a:r>
              <a:endParaRPr lang="en-US" sz="36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19800" y="1523137"/>
            <a:ext cx="1733550" cy="1601063"/>
            <a:chOff x="3676650" y="1422737"/>
            <a:chExt cx="1733550" cy="1601063"/>
          </a:xfrm>
        </p:grpSpPr>
        <p:sp>
          <p:nvSpPr>
            <p:cNvPr id="25" name="TextBox 24"/>
            <p:cNvSpPr txBox="1"/>
            <p:nvPr/>
          </p:nvSpPr>
          <p:spPr>
            <a:xfrm>
              <a:off x="3733800" y="1752600"/>
              <a:ext cx="159842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Futura LT" panose="02000503000000000000" pitchFamily="2" charset="0"/>
                </a:rPr>
                <a:t>MIN</a:t>
              </a:r>
            </a:p>
            <a:p>
              <a:pPr algn="ctr"/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Futura LT" panose="02000503000000000000" pitchFamily="2" charset="0"/>
                </a:rPr>
                <a:t>1</a:t>
              </a:r>
              <a:r>
                <a:rPr lang="en-US" sz="3200" dirty="0" smtClean="0">
                  <a:solidFill>
                    <a:schemeClr val="accent6">
                      <a:lumMod val="75000"/>
                    </a:schemeClr>
                  </a:solidFill>
                  <a:latin typeface="Futura LT" panose="02000503000000000000" pitchFamily="2" charset="0"/>
                </a:rPr>
                <a:t>s</a:t>
              </a:r>
              <a:endParaRPr lang="en-US" sz="3200" dirty="0">
                <a:solidFill>
                  <a:schemeClr val="accent6">
                    <a:lumMod val="75000"/>
                  </a:schemeClr>
                </a:solidFill>
                <a:latin typeface="Futura LT" panose="02000503000000000000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676650" y="1422737"/>
              <a:ext cx="1733550" cy="1601063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895">
            <a:off x="2700334" y="5842633"/>
            <a:ext cx="2331315" cy="8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1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Futura LT" panose="02000503000000000000" pitchFamily="2" charset="0"/>
              </a:rPr>
              <a:t>Outline</a:t>
            </a:r>
            <a:endParaRPr lang="en-US" sz="4800" dirty="0">
              <a:latin typeface="Futura LT" panose="020005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</a:p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 Statement</a:t>
            </a:r>
          </a:p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Mobile applications</a:t>
            </a:r>
          </a:p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User Study</a:t>
            </a:r>
          </a:p>
          <a:p>
            <a:r>
              <a:rPr lang="en-US" sz="3600" dirty="0" smtClean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29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57538"/>
            <a:ext cx="572566" cy="8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6553200"/>
            <a:ext cx="774169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8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Futura LT" panose="02000503000000000000" pitchFamily="2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Smart </a:t>
            </a:r>
            <a:r>
              <a:rPr lang="en-US" sz="2800" dirty="0" smtClean="0"/>
              <a:t>cities concept </a:t>
            </a:r>
            <a:r>
              <a:rPr lang="en-US" sz="2800" dirty="0"/>
              <a:t>utilize the information and communication technology in sensing and analysis that provide data for monitoring and create awareness in </a:t>
            </a:r>
            <a:r>
              <a:rPr lang="en-US" sz="2800" dirty="0" smtClean="0"/>
              <a:t>running </a:t>
            </a:r>
            <a:r>
              <a:rPr lang="en-US" sz="2800" dirty="0"/>
              <a:t>a city. </a:t>
            </a:r>
            <a:endParaRPr lang="en-US" sz="2800" dirty="0" smtClean="0"/>
          </a:p>
          <a:p>
            <a:r>
              <a:rPr lang="en-US" sz="2800" dirty="0" smtClean="0"/>
              <a:t>The market forecast predicts that it will grow and reach 1.45 trillion USD in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4318000"/>
            <a:ext cx="554355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 LT" panose="02000503000000000000" pitchFamily="2" charset="0"/>
              </a:rPr>
              <a:t>Limitation and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Weather is biggest obstacle</a:t>
            </a:r>
            <a:r>
              <a:rPr lang="en-US" dirty="0" smtClean="0"/>
              <a:t>!</a:t>
            </a:r>
          </a:p>
          <a:p>
            <a:r>
              <a:rPr lang="en-US" dirty="0" smtClean="0"/>
              <a:t>Internet connection needs </a:t>
            </a:r>
            <a:r>
              <a:rPr lang="en-US" dirty="0" smtClean="0"/>
              <a:t>to be strong and </a:t>
            </a:r>
            <a:r>
              <a:rPr lang="en-US" dirty="0" smtClean="0"/>
              <a:t>stable.</a:t>
            </a:r>
          </a:p>
          <a:p>
            <a:pPr lvl="1"/>
            <a:r>
              <a:rPr lang="en-US" dirty="0" smtClean="0"/>
              <a:t>GPS accuracy</a:t>
            </a:r>
          </a:p>
          <a:p>
            <a:r>
              <a:rPr lang="en-US" dirty="0" smtClean="0"/>
              <a:t>Participants might not represent all the population.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30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553200"/>
            <a:ext cx="774169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33738"/>
            <a:ext cx="574992" cy="8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7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>
                <a:latin typeface="Futura LT" panose="02000503000000000000" pitchFamily="2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conducted the user study to prove that </a:t>
            </a:r>
            <a:r>
              <a:rPr lang="en-US" dirty="0" smtClean="0"/>
              <a:t>user enjoy using gamification version of the application.</a:t>
            </a:r>
            <a:endParaRPr lang="en-US" dirty="0" smtClean="0"/>
          </a:p>
          <a:p>
            <a:r>
              <a:rPr lang="en-US" dirty="0" smtClean="0"/>
              <a:t>Overall, user study results are positive towards gamification.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205682"/>
            <a:ext cx="4867677" cy="229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57538"/>
            <a:ext cx="572566" cy="8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6553200"/>
            <a:ext cx="774169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8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Futura LT" panose="02000503000000000000" pitchFamily="2" charset="0"/>
              </a:rPr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Mobile phone users in urban area are ubiquitous and smartphones are equipped with various sensors.</a:t>
            </a:r>
          </a:p>
          <a:p>
            <a:r>
              <a:rPr lang="en-US" sz="2800" dirty="0" smtClean="0"/>
              <a:t>Determining the suitable payment for crowdsourced sensing tasks is a difficult problem.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3200"/>
            <a:ext cx="774169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33738"/>
            <a:ext cx="574992" cy="8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785198"/>
            <a:ext cx="44323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6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Futura LT" panose="02000503000000000000" pitchFamily="2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1527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Gamification might be a substitute incentive as many researchers claimed that gamification can help increase user engagement and motivation.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905000"/>
            <a:ext cx="3276600" cy="32766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553200"/>
            <a:ext cx="774169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33738"/>
            <a:ext cx="574992" cy="8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0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Futura LT" panose="02000503000000000000" pitchFamily="2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“Gamification is </a:t>
            </a:r>
            <a:r>
              <a:rPr lang="en-US" sz="4000" i="1" dirty="0" smtClean="0"/>
              <a:t>the use of game elements and game design techniques in non-game contexts.”</a:t>
            </a:r>
          </a:p>
          <a:p>
            <a:r>
              <a:rPr lang="en-US" dirty="0" smtClean="0"/>
              <a:t>Designing and implementing gamification system is to create gamified environment with realistic purposes.</a:t>
            </a:r>
            <a:endParaRPr lang="en-US" i="1" dirty="0" smtClean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6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553200"/>
            <a:ext cx="774169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33738"/>
            <a:ext cx="574992" cy="8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9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Futura LT" panose="02000503000000000000" pitchFamily="2" charset="0"/>
              </a:rPr>
              <a:t>Outline</a:t>
            </a:r>
            <a:endParaRPr lang="en-US" sz="4800" dirty="0">
              <a:latin typeface="Futura LT" panose="020005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</a:p>
          <a:p>
            <a:r>
              <a:rPr lang="en-US" sz="3600" dirty="0" smtClean="0"/>
              <a:t>Problem Statement</a:t>
            </a:r>
          </a:p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Mobile applications</a:t>
            </a:r>
          </a:p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User Study</a:t>
            </a:r>
          </a:p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57538"/>
            <a:ext cx="572566" cy="8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6553200"/>
            <a:ext cx="774169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8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 LT" panose="02000503000000000000" pitchFamily="2" charset="0"/>
              </a:rPr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The purpose of this study is to investigate how gamification effects:</a:t>
            </a:r>
          </a:p>
          <a:p>
            <a:r>
              <a:rPr lang="en-US" sz="3600" dirty="0" smtClean="0"/>
              <a:t>user enjoyment </a:t>
            </a:r>
          </a:p>
          <a:p>
            <a:r>
              <a:rPr lang="en-US" sz="3600" dirty="0" smtClean="0"/>
              <a:t>routing behavior</a:t>
            </a:r>
          </a:p>
          <a:p>
            <a:r>
              <a:rPr lang="en-US" sz="3600" dirty="0"/>
              <a:t>p</a:t>
            </a:r>
            <a:r>
              <a:rPr lang="en-US" sz="3600" dirty="0" smtClean="0"/>
              <a:t>erception on monetary incentive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8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553200"/>
            <a:ext cx="774169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33738"/>
            <a:ext cx="574992" cy="8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Futura LT" panose="02000503000000000000" pitchFamily="2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designing gamification, the use of game elements varies to the purpose and expected </a:t>
            </a:r>
            <a:r>
              <a:rPr lang="en-US" dirty="0" smtClean="0"/>
              <a:t>outcome from </a:t>
            </a:r>
            <a:r>
              <a:rPr lang="en-US" dirty="0"/>
              <a:t>the application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Common game elements are:-</a:t>
            </a:r>
          </a:p>
          <a:p>
            <a:pPr lvl="1"/>
            <a:r>
              <a:rPr lang="en-US" dirty="0" smtClean="0"/>
              <a:t>Point</a:t>
            </a:r>
            <a:endParaRPr lang="en-US" dirty="0" smtClean="0"/>
          </a:p>
          <a:p>
            <a:pPr lvl="1"/>
            <a:r>
              <a:rPr lang="en-US" dirty="0" smtClean="0"/>
              <a:t>Badges</a:t>
            </a:r>
            <a:endParaRPr lang="en-US" dirty="0" smtClean="0"/>
          </a:p>
          <a:p>
            <a:pPr lvl="1"/>
            <a:r>
              <a:rPr lang="en-US" dirty="0" smtClean="0"/>
              <a:t>Leaderboards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EF0D-EAD6-4C30-845A-077138CCED21}" type="slidenum">
              <a:rPr lang="en-US" smtClean="0"/>
              <a:t>9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553200"/>
            <a:ext cx="774169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33738"/>
            <a:ext cx="574992" cy="8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2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21567</TotalTime>
  <Words>1062</Words>
  <Application>Microsoft Office PowerPoint</Application>
  <PresentationFormat>On-screen Show (4:3)</PresentationFormat>
  <Paragraphs>284</Paragraphs>
  <Slides>32</Slides>
  <Notes>31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User Experience of Gamified Mobile Crowdsourcing in Smart Cities</vt:lpstr>
      <vt:lpstr>Outline</vt:lpstr>
      <vt:lpstr>Introduction</vt:lpstr>
      <vt:lpstr>Introduction</vt:lpstr>
      <vt:lpstr>Introduction</vt:lpstr>
      <vt:lpstr>Introduction</vt:lpstr>
      <vt:lpstr>Outline</vt:lpstr>
      <vt:lpstr>Problem Statement</vt:lpstr>
      <vt:lpstr>Background</vt:lpstr>
      <vt:lpstr>Types of Motivation</vt:lpstr>
      <vt:lpstr>Hypothesis</vt:lpstr>
      <vt:lpstr>Outline</vt:lpstr>
      <vt:lpstr>System Architecture</vt:lpstr>
      <vt:lpstr>Ordinary App</vt:lpstr>
      <vt:lpstr>Ordinary App</vt:lpstr>
      <vt:lpstr>Advanced System Architecture [1]</vt:lpstr>
      <vt:lpstr>Gamified App</vt:lpstr>
      <vt:lpstr>Outline</vt:lpstr>
      <vt:lpstr>User Study</vt:lpstr>
      <vt:lpstr>User Study</vt:lpstr>
      <vt:lpstr>Questionnaire</vt:lpstr>
      <vt:lpstr>Intrinsic Motivation Inventory (IMI)</vt:lpstr>
      <vt:lpstr>Intrinsic Motivation Inventory (IMI)</vt:lpstr>
      <vt:lpstr>PowerPoint Presentation</vt:lpstr>
      <vt:lpstr>PowerPoint Presentation</vt:lpstr>
      <vt:lpstr>Quantitative Result</vt:lpstr>
      <vt:lpstr>PowerPoint Presentation</vt:lpstr>
      <vt:lpstr>PowerPoint Presentation</vt:lpstr>
      <vt:lpstr>Outline</vt:lpstr>
      <vt:lpstr>Limitation and Recommendation</vt:lpstr>
      <vt:lpstr>Conclusion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User Study on Gamifying Mobile Application for Smartphone Augmented Infrastructure Sensing</dc:title>
  <dc:creator>OaK K.</dc:creator>
  <cp:lastModifiedBy>OaK K.</cp:lastModifiedBy>
  <cp:revision>135</cp:revision>
  <cp:lastPrinted>2017-06-29T08:28:30Z</cp:lastPrinted>
  <dcterms:created xsi:type="dcterms:W3CDTF">2017-03-12T09:23:23Z</dcterms:created>
  <dcterms:modified xsi:type="dcterms:W3CDTF">2017-06-30T03:43:19Z</dcterms:modified>
</cp:coreProperties>
</file>