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32"/>
  </p:notesMasterIdLst>
  <p:handoutMasterIdLst>
    <p:handoutMasterId r:id="rId33"/>
  </p:handoutMasterIdLst>
  <p:sldIdLst>
    <p:sldId id="256" r:id="rId3"/>
    <p:sldId id="282" r:id="rId4"/>
    <p:sldId id="290" r:id="rId5"/>
    <p:sldId id="291" r:id="rId6"/>
    <p:sldId id="261" r:id="rId7"/>
    <p:sldId id="260" r:id="rId8"/>
    <p:sldId id="266" r:id="rId9"/>
    <p:sldId id="267" r:id="rId10"/>
    <p:sldId id="265" r:id="rId11"/>
    <p:sldId id="268" r:id="rId12"/>
    <p:sldId id="262" r:id="rId13"/>
    <p:sldId id="269" r:id="rId14"/>
    <p:sldId id="271" r:id="rId15"/>
    <p:sldId id="272" r:id="rId16"/>
    <p:sldId id="264" r:id="rId17"/>
    <p:sldId id="275" r:id="rId18"/>
    <p:sldId id="276" r:id="rId19"/>
    <p:sldId id="277" r:id="rId20"/>
    <p:sldId id="279" r:id="rId21"/>
    <p:sldId id="278" r:id="rId22"/>
    <p:sldId id="273" r:id="rId23"/>
    <p:sldId id="280" r:id="rId24"/>
    <p:sldId id="281" r:id="rId25"/>
    <p:sldId id="283" r:id="rId26"/>
    <p:sldId id="288" r:id="rId27"/>
    <p:sldId id="285" r:id="rId28"/>
    <p:sldId id="289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DN Tutorial" id="{FF5314FD-7F2E-4E71-BDAC-C11F3E885A05}">
          <p14:sldIdLst>
            <p14:sldId id="256"/>
            <p14:sldId id="282"/>
          </p14:sldIdLst>
        </p14:section>
        <p14:section name="Prerequisites" id="{DA38091E-7AD3-4C15-A26F-115697754542}">
          <p14:sldIdLst>
            <p14:sldId id="290"/>
            <p14:sldId id="291"/>
          </p14:sldIdLst>
        </p14:section>
        <p14:section name="Task1" id="{DD127E97-B5FA-428A-A42B-EFD5DEF239E1}">
          <p14:sldIdLst>
            <p14:sldId id="261"/>
            <p14:sldId id="260"/>
            <p14:sldId id="266"/>
            <p14:sldId id="267"/>
            <p14:sldId id="265"/>
            <p14:sldId id="268"/>
          </p14:sldIdLst>
        </p14:section>
        <p14:section name="Task2" id="{D1190DAB-0C9D-439C-B94C-5C3B1B0BFF35}">
          <p14:sldIdLst>
            <p14:sldId id="262"/>
            <p14:sldId id="269"/>
            <p14:sldId id="271"/>
            <p14:sldId id="272"/>
          </p14:sldIdLst>
        </p14:section>
        <p14:section name="Task3" id="{1A154E8E-4D47-46B3-BE2A-52602A9A8E39}">
          <p14:sldIdLst>
            <p14:sldId id="264"/>
            <p14:sldId id="275"/>
            <p14:sldId id="276"/>
          </p14:sldIdLst>
        </p14:section>
        <p14:section name="Task4" id="{E8F5A58E-C5C7-4C9C-B4C5-903F50E96BB2}">
          <p14:sldIdLst>
            <p14:sldId id="277"/>
            <p14:sldId id="279"/>
            <p14:sldId id="278"/>
          </p14:sldIdLst>
        </p14:section>
        <p14:section name="Task5" id="{6B7BE7E8-9AC5-4DF0-809F-C640484BC781}">
          <p14:sldIdLst>
            <p14:sldId id="273"/>
            <p14:sldId id="280"/>
            <p14:sldId id="281"/>
          </p14:sldIdLst>
        </p14:section>
        <p14:section name="Task6" id="{EC9744F0-7F46-4524-BB02-EFBDC4E6A2D3}">
          <p14:sldIdLst>
            <p14:sldId id="283"/>
            <p14:sldId id="288"/>
            <p14:sldId id="285"/>
            <p14:sldId id="289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>
      <p:cViewPr varScale="1">
        <p:scale>
          <a:sx n="78" d="100"/>
          <a:sy n="78" d="100"/>
        </p:scale>
        <p:origin x="12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164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410E2-3586-48DC-B21C-ADE05F87CF0E}" type="datetimeFigureOut">
              <a:rPr lang="zh-TW" altLang="en-US" smtClean="0"/>
              <a:t>2015/6/12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68788-591F-4B9E-B722-C986F72145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3561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3618A891-9467-4CC7-A491-0A34A0A97538}" type="datetimeFigureOut">
              <a:rPr lang="zh-TW" altLang="en-US"/>
              <a:pPr/>
              <a:t>2015/6/12</a:t>
            </a:fld>
            <a:endParaRPr lang="zh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14F9460A-9E81-496F-91AC-92DE7ABF30C4}" type="slidenum">
              <a:rPr/>
              <a:pPr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73173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9460A-9E81-496F-91AC-92DE7ABF30C4}" type="slidenum">
              <a:rPr lang="zh-TW" smtClean="0"/>
              <a:pPr/>
              <a:t>1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1780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207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155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6446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263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3373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0235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2632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961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553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41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37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159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101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717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388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099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25E72-7062-4D8E-BA99-F07B9DD1F028}" type="datetimeFigureOut">
              <a:rPr lang="zh-TW" altLang="en-US" smtClean="0"/>
              <a:pPr/>
              <a:t>2015/6/12</a:t>
            </a:fld>
            <a:endParaRPr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924555-EAFD-4B2F-96F4-A60706EF2138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821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osrg.github.io/ryu-book/en/html/switching_hub.html#id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ryu.readthedocs.org/en/latest/library_packet_ref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srg/ryu-book/blob/master/en/source/openflow_protocol.rst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SDN Tutorial</a:t>
            </a:r>
            <a:endParaRPr lang="zh-TW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5652120" y="3717032"/>
            <a:ext cx="2010853" cy="2788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Exercise1 – Modify JSON file and create a new topology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4608" y="2008745"/>
            <a:ext cx="6347714" cy="3880773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Modify </a:t>
            </a:r>
            <a:r>
              <a:rPr lang="en-US" altLang="zh-TW" dirty="0" err="1" smtClean="0"/>
              <a:t>topo_sample.json</a:t>
            </a:r>
            <a:r>
              <a:rPr lang="en-US" altLang="zh-TW" dirty="0" smtClean="0"/>
              <a:t> to create a new topology like the following picture</a:t>
            </a:r>
          </a:p>
          <a:p>
            <a:r>
              <a:rPr lang="en-US" altLang="zh-TW" dirty="0" smtClean="0"/>
              <a:t>Assign the port number for each interface</a:t>
            </a:r>
          </a:p>
          <a:p>
            <a:r>
              <a:rPr lang="en-US" altLang="zh-TW" dirty="0"/>
              <a:t>Type ‘net’ in </a:t>
            </a:r>
            <a:r>
              <a:rPr lang="en-US" altLang="zh-TW" dirty="0" err="1"/>
              <a:t>mininet</a:t>
            </a:r>
            <a:r>
              <a:rPr lang="en-US" altLang="zh-TW" dirty="0"/>
              <a:t> to show your topology</a:t>
            </a:r>
          </a:p>
          <a:p>
            <a:endParaRPr lang="en-US" altLang="zh-TW" dirty="0" smtClean="0"/>
          </a:p>
        </p:txBody>
      </p:sp>
      <p:grpSp>
        <p:nvGrpSpPr>
          <p:cNvPr id="29" name="群組 28"/>
          <p:cNvGrpSpPr/>
          <p:nvPr/>
        </p:nvGrpSpPr>
        <p:grpSpPr>
          <a:xfrm>
            <a:off x="5597528" y="3656812"/>
            <a:ext cx="2013735" cy="2895116"/>
            <a:chOff x="2737494" y="3553791"/>
            <a:chExt cx="2013735" cy="2895116"/>
          </a:xfrm>
        </p:grpSpPr>
        <p:sp>
          <p:nvSpPr>
            <p:cNvPr id="61" name="橢圓 60"/>
            <p:cNvSpPr/>
            <p:nvPr/>
          </p:nvSpPr>
          <p:spPr>
            <a:xfrm>
              <a:off x="3203848" y="3933056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2" name="橢圓 61"/>
            <p:cNvSpPr/>
            <p:nvPr/>
          </p:nvSpPr>
          <p:spPr>
            <a:xfrm>
              <a:off x="3213510" y="5791236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3" name="橢圓 62"/>
            <p:cNvSpPr/>
            <p:nvPr/>
          </p:nvSpPr>
          <p:spPr>
            <a:xfrm>
              <a:off x="3204113" y="454891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>
              <a:off x="3213510" y="52815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橢圓 64"/>
            <p:cNvSpPr/>
            <p:nvPr/>
          </p:nvSpPr>
          <p:spPr>
            <a:xfrm>
              <a:off x="4135737" y="454617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橢圓 65"/>
            <p:cNvSpPr/>
            <p:nvPr/>
          </p:nvSpPr>
          <p:spPr>
            <a:xfrm>
              <a:off x="4135737" y="530120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橢圓 67"/>
            <p:cNvSpPr/>
            <p:nvPr/>
          </p:nvSpPr>
          <p:spPr>
            <a:xfrm>
              <a:off x="4126429" y="3923119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橢圓 68"/>
            <p:cNvSpPr/>
            <p:nvPr/>
          </p:nvSpPr>
          <p:spPr>
            <a:xfrm>
              <a:off x="4135737" y="5817290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0" name="文字方塊 69"/>
            <p:cNvSpPr txBox="1"/>
            <p:nvPr/>
          </p:nvSpPr>
          <p:spPr>
            <a:xfrm>
              <a:off x="3130756" y="3557787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h1</a:t>
              </a:r>
              <a:endParaRPr lang="zh-TW" altLang="en-US" dirty="0"/>
            </a:p>
          </p:txBody>
        </p:sp>
        <p:sp>
          <p:nvSpPr>
            <p:cNvPr id="71" name="文字方塊 70"/>
            <p:cNvSpPr txBox="1"/>
            <p:nvPr/>
          </p:nvSpPr>
          <p:spPr>
            <a:xfrm>
              <a:off x="3133701" y="6045885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h2</a:t>
              </a:r>
              <a:endParaRPr lang="zh-TW" altLang="en-US" dirty="0"/>
            </a:p>
          </p:txBody>
        </p:sp>
        <p:sp>
          <p:nvSpPr>
            <p:cNvPr id="72" name="文字方塊 71"/>
            <p:cNvSpPr txBox="1"/>
            <p:nvPr/>
          </p:nvSpPr>
          <p:spPr>
            <a:xfrm>
              <a:off x="4028163" y="3553791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h3</a:t>
              </a:r>
              <a:endParaRPr lang="zh-TW" altLang="en-US" dirty="0"/>
            </a:p>
          </p:txBody>
        </p:sp>
        <p:sp>
          <p:nvSpPr>
            <p:cNvPr id="73" name="文字方塊 72"/>
            <p:cNvSpPr txBox="1"/>
            <p:nvPr/>
          </p:nvSpPr>
          <p:spPr>
            <a:xfrm>
              <a:off x="4027183" y="6079575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h4</a:t>
              </a:r>
              <a:endParaRPr lang="zh-TW" altLang="en-US" dirty="0"/>
            </a:p>
          </p:txBody>
        </p:sp>
        <p:cxnSp>
          <p:nvCxnSpPr>
            <p:cNvPr id="6" name="直線接點 5"/>
            <p:cNvCxnSpPr>
              <a:stCxn id="61" idx="4"/>
              <a:endCxn id="63" idx="0"/>
            </p:cNvCxnSpPr>
            <p:nvPr/>
          </p:nvCxnSpPr>
          <p:spPr>
            <a:xfrm>
              <a:off x="3311860" y="4149080"/>
              <a:ext cx="265" cy="3998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>
              <a:stCxn id="63" idx="4"/>
              <a:endCxn id="64" idx="0"/>
            </p:cNvCxnSpPr>
            <p:nvPr/>
          </p:nvCxnSpPr>
          <p:spPr>
            <a:xfrm>
              <a:off x="3312125" y="4764935"/>
              <a:ext cx="9397" cy="5166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>
              <a:stCxn id="64" idx="4"/>
              <a:endCxn id="62" idx="0"/>
            </p:cNvCxnSpPr>
            <p:nvPr/>
          </p:nvCxnSpPr>
          <p:spPr>
            <a:xfrm>
              <a:off x="3321522" y="5497612"/>
              <a:ext cx="0" cy="2936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>
              <a:stCxn id="63" idx="6"/>
              <a:endCxn id="65" idx="2"/>
            </p:cNvCxnSpPr>
            <p:nvPr/>
          </p:nvCxnSpPr>
          <p:spPr>
            <a:xfrm flipV="1">
              <a:off x="3420137" y="4654182"/>
              <a:ext cx="715600" cy="27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/>
            <p:cNvCxnSpPr>
              <a:stCxn id="65" idx="4"/>
              <a:endCxn id="66" idx="0"/>
            </p:cNvCxnSpPr>
            <p:nvPr/>
          </p:nvCxnSpPr>
          <p:spPr>
            <a:xfrm>
              <a:off x="4243749" y="4762194"/>
              <a:ext cx="0" cy="5390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>
              <a:stCxn id="64" idx="6"/>
              <a:endCxn id="66" idx="2"/>
            </p:cNvCxnSpPr>
            <p:nvPr/>
          </p:nvCxnSpPr>
          <p:spPr>
            <a:xfrm>
              <a:off x="3429534" y="5389600"/>
              <a:ext cx="706203" cy="19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>
              <a:stCxn id="66" idx="4"/>
              <a:endCxn id="69" idx="0"/>
            </p:cNvCxnSpPr>
            <p:nvPr/>
          </p:nvCxnSpPr>
          <p:spPr>
            <a:xfrm>
              <a:off x="4243749" y="5517232"/>
              <a:ext cx="0" cy="3000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>
              <a:stCxn id="68" idx="4"/>
              <a:endCxn id="65" idx="0"/>
            </p:cNvCxnSpPr>
            <p:nvPr/>
          </p:nvCxnSpPr>
          <p:spPr>
            <a:xfrm>
              <a:off x="4234441" y="4139143"/>
              <a:ext cx="9308" cy="407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字方塊 73"/>
            <p:cNvSpPr txBox="1"/>
            <p:nvPr/>
          </p:nvSpPr>
          <p:spPr>
            <a:xfrm>
              <a:off x="2737494" y="4469516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s1</a:t>
              </a:r>
              <a:endParaRPr lang="zh-TW" altLang="en-US" dirty="0"/>
            </a:p>
          </p:txBody>
        </p:sp>
        <p:sp>
          <p:nvSpPr>
            <p:cNvPr id="75" name="文字方塊 74"/>
            <p:cNvSpPr txBox="1"/>
            <p:nvPr/>
          </p:nvSpPr>
          <p:spPr>
            <a:xfrm>
              <a:off x="2771628" y="5214744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s2</a:t>
              </a:r>
              <a:endParaRPr lang="zh-TW" altLang="en-US" dirty="0"/>
            </a:p>
          </p:txBody>
        </p:sp>
        <p:sp>
          <p:nvSpPr>
            <p:cNvPr id="76" name="文字方塊 75"/>
            <p:cNvSpPr txBox="1"/>
            <p:nvPr/>
          </p:nvSpPr>
          <p:spPr>
            <a:xfrm>
              <a:off x="4351761" y="4469516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s3</a:t>
              </a:r>
              <a:endParaRPr lang="zh-TW" altLang="en-US" dirty="0"/>
            </a:p>
          </p:txBody>
        </p:sp>
        <p:sp>
          <p:nvSpPr>
            <p:cNvPr id="77" name="文字方塊 76"/>
            <p:cNvSpPr txBox="1"/>
            <p:nvPr/>
          </p:nvSpPr>
          <p:spPr>
            <a:xfrm>
              <a:off x="4351761" y="5250079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s4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05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6347715" cy="1826581"/>
          </a:xfrm>
        </p:spPr>
        <p:txBody>
          <a:bodyPr/>
          <a:lstStyle/>
          <a:p>
            <a:r>
              <a:rPr lang="en-US" altLang="zh-TW" dirty="0" smtClean="0"/>
              <a:t>Task 2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395536" y="2492896"/>
            <a:ext cx="72058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Topics:</a:t>
            </a:r>
            <a:br>
              <a:rPr lang="en-US" altLang="zh-TW" sz="2400" dirty="0" smtClean="0"/>
            </a:br>
            <a:r>
              <a:rPr lang="en-US" altLang="zh-TW" sz="2400" dirty="0" smtClean="0"/>
              <a:t>Simple switch, Add 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</a:t>
            </a:r>
            <a:r>
              <a:rPr lang="en-US" altLang="zh-TW" sz="2400" dirty="0"/>
              <a:t>tools</a:t>
            </a:r>
            <a:r>
              <a:rPr lang="en-US" altLang="zh-TW" sz="2400" dirty="0" smtClean="0"/>
              <a:t>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Ryu</a:t>
            </a:r>
            <a:r>
              <a:rPr lang="en-US" altLang="zh-TW" sz="2400" dirty="0" smtClean="0"/>
              <a:t>, </a:t>
            </a:r>
            <a:r>
              <a:rPr lang="en-US" altLang="zh-TW" sz="2400" dirty="0" err="1" smtClean="0"/>
              <a:t>tcpdump</a:t>
            </a:r>
            <a:r>
              <a:rPr lang="en-US" altLang="zh-TW" sz="2400" dirty="0" smtClean="0"/>
              <a:t>(</a:t>
            </a:r>
            <a:r>
              <a:rPr lang="en-US" altLang="zh-TW" sz="2400" dirty="0" err="1" smtClean="0"/>
              <a:t>wireshark</a:t>
            </a:r>
            <a:r>
              <a:rPr lang="en-US" altLang="zh-TW" sz="2400" dirty="0" smtClean="0"/>
              <a:t>), </a:t>
            </a:r>
            <a:r>
              <a:rPr lang="en-US" altLang="zh-TW" sz="2400" dirty="0" err="1" smtClean="0"/>
              <a:t>ovs-vsctl</a:t>
            </a:r>
            <a:r>
              <a:rPr lang="en-US" altLang="zh-TW" sz="2400" dirty="0" smtClean="0"/>
              <a:t> &amp; </a:t>
            </a:r>
            <a:r>
              <a:rPr lang="en-US" altLang="zh-TW" sz="2400" dirty="0" err="1" smtClean="0"/>
              <a:t>ovs-ofctl</a:t>
            </a:r>
            <a:r>
              <a:rPr lang="en-US" altLang="zh-TW" sz="2400" dirty="0" smtClean="0"/>
              <a:t> </a:t>
            </a:r>
          </a:p>
          <a:p>
            <a:r>
              <a:rPr lang="en-US" altLang="zh-TW" sz="2400" dirty="0" smtClean="0"/>
              <a:t> 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2855651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Task2 – Simple switch in </a:t>
            </a:r>
            <a:r>
              <a:rPr lang="en-US" altLang="zh-TW" dirty="0" err="1" smtClean="0"/>
              <a:t>Ryu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Material:</a:t>
            </a:r>
          </a:p>
          <a:p>
            <a:pPr lvl="1"/>
            <a:r>
              <a:rPr lang="en-US" altLang="zh-TW" dirty="0" smtClean="0"/>
              <a:t>The switch hub implementation tutorial in </a:t>
            </a:r>
            <a:r>
              <a:rPr lang="en-US" altLang="zh-TW" dirty="0" err="1" smtClean="0"/>
              <a:t>Ryu</a:t>
            </a:r>
            <a:r>
              <a:rPr lang="en-US" altLang="zh-TW" dirty="0" smtClean="0"/>
              <a:t> book (Please read it and follow the execution steps.)</a:t>
            </a:r>
            <a:br>
              <a:rPr lang="en-US" altLang="zh-TW" dirty="0" smtClean="0"/>
            </a:br>
            <a:r>
              <a:rPr lang="en-US" altLang="zh-TW" sz="1400" dirty="0" smtClean="0">
                <a:hlinkClick r:id="rId2"/>
              </a:rPr>
              <a:t>http</a:t>
            </a:r>
            <a:r>
              <a:rPr lang="en-US" altLang="zh-TW" sz="1400" dirty="0">
                <a:hlinkClick r:id="rId2"/>
              </a:rPr>
              <a:t>://</a:t>
            </a:r>
            <a:r>
              <a:rPr lang="en-US" altLang="zh-TW" sz="1400" dirty="0" smtClean="0">
                <a:hlinkClick r:id="rId2"/>
              </a:rPr>
              <a:t>osrg.github.io/ryu-book/en/html/switching_hub.html#id1</a:t>
            </a:r>
            <a:endParaRPr lang="en-US" altLang="zh-TW" sz="1400" dirty="0" smtClean="0"/>
          </a:p>
          <a:p>
            <a:r>
              <a:rPr lang="en-US" altLang="zh-TW" dirty="0" smtClean="0"/>
              <a:t>The source code of simple switch is in </a:t>
            </a:r>
            <a:r>
              <a:rPr lang="en-US" altLang="zh-TW" dirty="0" err="1" smtClean="0"/>
              <a:t>Ryu’s</a:t>
            </a:r>
            <a:r>
              <a:rPr lang="en-US" altLang="zh-TW" dirty="0" smtClean="0"/>
              <a:t> source tree:</a:t>
            </a:r>
            <a:br>
              <a:rPr lang="en-US" altLang="zh-TW" dirty="0" smtClean="0"/>
            </a:br>
            <a:r>
              <a:rPr lang="en-US" altLang="zh-TW" dirty="0" smtClean="0"/>
              <a:t>ryu/app/simple_switch_13.py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36730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Exercise2 – Add flow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7069" y="1809908"/>
            <a:ext cx="6347714" cy="3880773"/>
          </a:xfrm>
        </p:spPr>
        <p:txBody>
          <a:bodyPr/>
          <a:lstStyle/>
          <a:p>
            <a:r>
              <a:rPr lang="en-US" altLang="zh-TW" dirty="0" smtClean="0"/>
              <a:t>Delete the function “_</a:t>
            </a:r>
            <a:r>
              <a:rPr lang="en-US" altLang="zh-TW" dirty="0" err="1" smtClean="0"/>
              <a:t>packet_in_handler</a:t>
            </a:r>
            <a:r>
              <a:rPr lang="en-US" altLang="zh-TW" dirty="0" smtClean="0"/>
              <a:t>” and modify the </a:t>
            </a:r>
            <a:r>
              <a:rPr lang="en-US" altLang="zh-TW" dirty="0"/>
              <a:t>function </a:t>
            </a:r>
            <a:r>
              <a:rPr lang="en-US" altLang="zh-TW" dirty="0" smtClean="0"/>
              <a:t>“</a:t>
            </a:r>
            <a:r>
              <a:rPr lang="en-US" altLang="zh-TW" dirty="0" err="1" smtClean="0"/>
              <a:t>switch_features_handler</a:t>
            </a:r>
            <a:r>
              <a:rPr lang="en-US" altLang="zh-TW" dirty="0" smtClean="0"/>
              <a:t>” in </a:t>
            </a:r>
            <a:r>
              <a:rPr lang="en-US" altLang="zh-TW" dirty="0"/>
              <a:t>simple_switch_13.py (start from </a:t>
            </a:r>
            <a:r>
              <a:rPr lang="en-US" altLang="zh-TW" dirty="0" smtClean="0"/>
              <a:t>exercise2.py)</a:t>
            </a:r>
          </a:p>
          <a:p>
            <a:r>
              <a:rPr lang="en-US" altLang="zh-TW" dirty="0" smtClean="0"/>
              <a:t>After finishing the installation of table-miss flow on switches, add flow-entries to build up the communications between h1 and h3 in exercise1’s topology.</a:t>
            </a:r>
          </a:p>
          <a:p>
            <a:endParaRPr lang="en-US" altLang="zh-TW" dirty="0" smtClean="0"/>
          </a:p>
        </p:txBody>
      </p:sp>
      <p:grpSp>
        <p:nvGrpSpPr>
          <p:cNvPr id="51" name="群組 50"/>
          <p:cNvGrpSpPr/>
          <p:nvPr/>
        </p:nvGrpSpPr>
        <p:grpSpPr>
          <a:xfrm>
            <a:off x="5292080" y="3861048"/>
            <a:ext cx="2068204" cy="2895116"/>
            <a:chOff x="4916530" y="3861048"/>
            <a:chExt cx="2068204" cy="2895116"/>
          </a:xfrm>
        </p:grpSpPr>
        <p:grpSp>
          <p:nvGrpSpPr>
            <p:cNvPr id="46" name="群組 45"/>
            <p:cNvGrpSpPr/>
            <p:nvPr/>
          </p:nvGrpSpPr>
          <p:grpSpPr>
            <a:xfrm>
              <a:off x="4916530" y="3861048"/>
              <a:ext cx="2068204" cy="2895116"/>
              <a:chOff x="6156176" y="3717032"/>
              <a:chExt cx="2068204" cy="2895116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4" name="群組 3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5" name="橢圓 4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6" name="橢圓 5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7" name="橢圓 6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8" name="橢圓 7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9" name="橢圓 8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0" name="橢圓 9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橢圓 10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橢圓 11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文字方塊 12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14" name="文字方塊 13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15" name="文字方塊 14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16" name="文字方塊 15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17" name="直線接點 16"/>
                <p:cNvCxnSpPr>
                  <a:stCxn id="5" idx="4"/>
                  <a:endCxn id="7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線接點 17"/>
                <p:cNvCxnSpPr>
                  <a:stCxn id="7" idx="4"/>
                  <a:endCxn id="8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接點 18"/>
                <p:cNvCxnSpPr>
                  <a:stCxn id="8" idx="4"/>
                  <a:endCxn id="6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接點 19"/>
                <p:cNvCxnSpPr>
                  <a:stCxn id="7" idx="6"/>
                  <a:endCxn id="9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接點 20"/>
                <p:cNvCxnSpPr>
                  <a:stCxn id="9" idx="4"/>
                  <a:endCxn id="10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接點 21"/>
                <p:cNvCxnSpPr>
                  <a:stCxn id="8" idx="6"/>
                  <a:endCxn id="10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>
                  <a:stCxn id="10" idx="4"/>
                  <a:endCxn id="12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11" idx="4"/>
                  <a:endCxn id="9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文字方塊 24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26" name="文字方塊 25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27" name="文字方塊 26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28" name="文字方塊 27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sp>
          <p:nvSpPr>
            <p:cNvPr id="49" name="手繪多邊形 48"/>
            <p:cNvSpPr/>
            <p:nvPr/>
          </p:nvSpPr>
          <p:spPr>
            <a:xfrm>
              <a:off x="5444917" y="4663806"/>
              <a:ext cx="425302" cy="356399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手繪多邊形 49"/>
            <p:cNvSpPr/>
            <p:nvPr/>
          </p:nvSpPr>
          <p:spPr>
            <a:xfrm flipH="1">
              <a:off x="6082037" y="4644279"/>
              <a:ext cx="465472" cy="394223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62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Exercise2 -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74032" y="1857680"/>
            <a:ext cx="6347714" cy="3880773"/>
          </a:xfrm>
        </p:spPr>
        <p:txBody>
          <a:bodyPr>
            <a:normAutofit lnSpcReduction="10000"/>
          </a:bodyPr>
          <a:lstStyle/>
          <a:p>
            <a:r>
              <a:rPr lang="en-US" altLang="zh-TW" dirty="0"/>
              <a:t>Hint1: You need to add 2 flow-entries on s1 and </a:t>
            </a:r>
            <a:r>
              <a:rPr lang="en-US" altLang="zh-TW" dirty="0" smtClean="0"/>
              <a:t>s3</a:t>
            </a:r>
          </a:p>
          <a:p>
            <a:pPr lvl="1"/>
            <a:r>
              <a:rPr lang="en-US" altLang="zh-TW" dirty="0" smtClean="0"/>
              <a:t>Ex: (for s1)</a:t>
            </a:r>
          </a:p>
          <a:p>
            <a:pPr lvl="2"/>
            <a:r>
              <a:rPr lang="en-US" altLang="zh-TW" dirty="0" smtClean="0"/>
              <a:t>Flow1: Forward packets from port X to port Y</a:t>
            </a:r>
          </a:p>
          <a:p>
            <a:pPr lvl="2"/>
            <a:r>
              <a:rPr lang="en-US" altLang="zh-TW" dirty="0" smtClean="0"/>
              <a:t>Flow2: Forward </a:t>
            </a:r>
            <a:r>
              <a:rPr lang="en-US" altLang="zh-TW" dirty="0"/>
              <a:t>packets from port </a:t>
            </a:r>
            <a:r>
              <a:rPr lang="en-US" altLang="zh-TW" dirty="0" smtClean="0"/>
              <a:t>Y </a:t>
            </a:r>
            <a:r>
              <a:rPr lang="en-US" altLang="zh-TW" dirty="0"/>
              <a:t>to port X</a:t>
            </a:r>
            <a:r>
              <a:rPr lang="en-US" altLang="zh-TW" dirty="0" smtClean="0"/>
              <a:t> </a:t>
            </a:r>
            <a:endParaRPr lang="en-US" altLang="zh-TW" dirty="0"/>
          </a:p>
          <a:p>
            <a:r>
              <a:rPr lang="en-US" altLang="zh-TW" dirty="0"/>
              <a:t>Hint2: </a:t>
            </a:r>
            <a:r>
              <a:rPr lang="en-US" altLang="zh-TW" dirty="0" smtClean="0"/>
              <a:t>Flow’s attributes</a:t>
            </a:r>
            <a:br>
              <a:rPr lang="en-US" altLang="zh-TW" dirty="0" smtClean="0"/>
            </a:br>
            <a:r>
              <a:rPr lang="en-US" altLang="zh-TW" dirty="0" smtClean="0"/>
              <a:t>match: </a:t>
            </a:r>
            <a:r>
              <a:rPr lang="en-US" altLang="zh-TW" dirty="0" err="1"/>
              <a:t>inport</a:t>
            </a:r>
            <a:r>
              <a:rPr lang="en-US" altLang="zh-TW" dirty="0"/>
              <a:t>, actions: </a:t>
            </a:r>
            <a:r>
              <a:rPr lang="en-US" altLang="zh-TW" dirty="0" err="1" smtClean="0"/>
              <a:t>outport</a:t>
            </a:r>
            <a:r>
              <a:rPr lang="en-US" altLang="zh-TW" dirty="0" smtClean="0"/>
              <a:t>, priority=1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pPr lvl="1"/>
            <a:r>
              <a:rPr lang="en-US" altLang="zh-TW" dirty="0" smtClean="0"/>
              <a:t>(priority=0 is table-miss flow)</a:t>
            </a:r>
          </a:p>
          <a:p>
            <a:r>
              <a:rPr lang="en-US" altLang="zh-TW" dirty="0" smtClean="0"/>
              <a:t>Hint3: Use datapath.id to get switch index</a:t>
            </a:r>
            <a:endParaRPr lang="zh-TW" altLang="en-US" dirty="0"/>
          </a:p>
          <a:p>
            <a:endParaRPr lang="zh-TW" altLang="en-US" dirty="0"/>
          </a:p>
        </p:txBody>
      </p:sp>
      <p:grpSp>
        <p:nvGrpSpPr>
          <p:cNvPr id="35" name="群組 34"/>
          <p:cNvGrpSpPr/>
          <p:nvPr/>
        </p:nvGrpSpPr>
        <p:grpSpPr>
          <a:xfrm>
            <a:off x="6732240" y="3962884"/>
            <a:ext cx="2068204" cy="2895116"/>
            <a:chOff x="4916530" y="3861048"/>
            <a:chExt cx="2068204" cy="2895116"/>
          </a:xfrm>
        </p:grpSpPr>
        <p:grpSp>
          <p:nvGrpSpPr>
            <p:cNvPr id="36" name="群組 35"/>
            <p:cNvGrpSpPr/>
            <p:nvPr/>
          </p:nvGrpSpPr>
          <p:grpSpPr>
            <a:xfrm>
              <a:off x="4916530" y="3861048"/>
              <a:ext cx="2068204" cy="2895116"/>
              <a:chOff x="6156176" y="3717032"/>
              <a:chExt cx="2068204" cy="289511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grpSp>
            <p:nvGrpSpPr>
              <p:cNvPr id="40" name="群組 39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41" name="橢圓 40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2" name="橢圓 41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3" name="橢圓 42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4" name="橢圓 43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5" name="橢圓 44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6" name="橢圓 45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7" name="橢圓 46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8" name="橢圓 47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49" name="文字方塊 48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50" name="文字方塊 49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51" name="文字方塊 50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52" name="文字方塊 51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53" name="直線接點 52"/>
                <p:cNvCxnSpPr>
                  <a:stCxn id="41" idx="4"/>
                  <a:endCxn id="43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接點 53"/>
                <p:cNvCxnSpPr>
                  <a:stCxn id="43" idx="4"/>
                  <a:endCxn id="44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接點 54"/>
                <p:cNvCxnSpPr>
                  <a:stCxn id="44" idx="4"/>
                  <a:endCxn id="42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線接點 55"/>
                <p:cNvCxnSpPr>
                  <a:stCxn id="43" idx="6"/>
                  <a:endCxn id="45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線接點 56"/>
                <p:cNvCxnSpPr>
                  <a:stCxn id="45" idx="4"/>
                  <a:endCxn id="46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接點 57"/>
                <p:cNvCxnSpPr>
                  <a:stCxn id="44" idx="6"/>
                  <a:endCxn id="46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線接點 58"/>
                <p:cNvCxnSpPr>
                  <a:stCxn id="46" idx="4"/>
                  <a:endCxn id="48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接點 59"/>
                <p:cNvCxnSpPr>
                  <a:stCxn id="47" idx="4"/>
                  <a:endCxn id="45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文字方塊 60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62" name="文字方塊 61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63" name="文字方塊 62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64" name="文字方塊 63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sp>
          <p:nvSpPr>
            <p:cNvPr id="37" name="手繪多邊形 36"/>
            <p:cNvSpPr/>
            <p:nvPr/>
          </p:nvSpPr>
          <p:spPr>
            <a:xfrm>
              <a:off x="5444917" y="4663806"/>
              <a:ext cx="425302" cy="356399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8" name="手繪多邊形 37"/>
            <p:cNvSpPr/>
            <p:nvPr/>
          </p:nvSpPr>
          <p:spPr>
            <a:xfrm flipH="1">
              <a:off x="6082037" y="4644279"/>
              <a:ext cx="465472" cy="394223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65" name="文字方塊 64"/>
          <p:cNvSpPr txBox="1"/>
          <p:nvPr/>
        </p:nvSpPr>
        <p:spPr>
          <a:xfrm>
            <a:off x="1121410" y="3792008"/>
            <a:ext cx="3636252" cy="9541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ex: 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match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parser.OFPMatch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in_port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=2)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actions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[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parser.OFPActionOutput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(1)]</a:t>
            </a:r>
          </a:p>
          <a:p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self.add_flow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1, match, actions)</a:t>
            </a:r>
            <a:endParaRPr lang="zh-TW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文字方塊 65"/>
          <p:cNvSpPr txBox="1"/>
          <p:nvPr/>
        </p:nvSpPr>
        <p:spPr>
          <a:xfrm>
            <a:off x="7247288" y="45693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67" name="文字方塊 66"/>
          <p:cNvSpPr txBox="1"/>
          <p:nvPr/>
        </p:nvSpPr>
        <p:spPr>
          <a:xfrm>
            <a:off x="7353258" y="505236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645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6347715" cy="1826581"/>
          </a:xfrm>
        </p:spPr>
        <p:txBody>
          <a:bodyPr/>
          <a:lstStyle/>
          <a:p>
            <a:r>
              <a:rPr lang="en-US" altLang="zh-TW" dirty="0" smtClean="0"/>
              <a:t>Task 3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467544" y="2636912"/>
            <a:ext cx="46099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Topics:</a:t>
            </a:r>
            <a:br>
              <a:rPr lang="en-US" altLang="zh-TW" sz="2400" dirty="0" smtClean="0"/>
            </a:br>
            <a:r>
              <a:rPr lang="en-US" altLang="zh-TW" sz="2400" dirty="0" smtClean="0"/>
              <a:t>Packet-in handler, Packet-out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tool: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Ryu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18939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Exercise3 – Packet-in handler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Modify </a:t>
            </a:r>
            <a:r>
              <a:rPr lang="en-US" altLang="zh-TW" dirty="0"/>
              <a:t>the function </a:t>
            </a:r>
            <a:r>
              <a:rPr lang="en-US" altLang="zh-TW" dirty="0" smtClean="0"/>
              <a:t>“_</a:t>
            </a:r>
            <a:r>
              <a:rPr lang="en-US" altLang="zh-TW" dirty="0" err="1"/>
              <a:t>packet_in_handler</a:t>
            </a:r>
            <a:r>
              <a:rPr lang="en-US" altLang="zh-TW" dirty="0" smtClean="0"/>
              <a:t>” </a:t>
            </a:r>
            <a:r>
              <a:rPr lang="en-US" altLang="zh-TW" dirty="0"/>
              <a:t>in simple_switch_13.py (start from </a:t>
            </a:r>
            <a:r>
              <a:rPr lang="en-US" altLang="zh-TW" dirty="0" smtClean="0"/>
              <a:t>exercise3.py)</a:t>
            </a:r>
          </a:p>
          <a:p>
            <a:endParaRPr lang="en-US" altLang="zh-TW" dirty="0"/>
          </a:p>
          <a:p>
            <a:r>
              <a:rPr lang="en-US" altLang="zh-TW" dirty="0" smtClean="0"/>
              <a:t>Use topology in exercise1.</a:t>
            </a:r>
            <a:br>
              <a:rPr lang="en-US" altLang="zh-TW" dirty="0" smtClean="0"/>
            </a:br>
            <a:r>
              <a:rPr lang="en-US" altLang="zh-TW" dirty="0" smtClean="0"/>
              <a:t>Similar to exercise2, use packet-out to forward packets between h1 and h3.</a:t>
            </a:r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6732240" y="3962884"/>
            <a:ext cx="2068204" cy="2895116"/>
            <a:chOff x="4916530" y="3861048"/>
            <a:chExt cx="2068204" cy="2895116"/>
          </a:xfrm>
        </p:grpSpPr>
        <p:grpSp>
          <p:nvGrpSpPr>
            <p:cNvPr id="5" name="群組 4"/>
            <p:cNvGrpSpPr/>
            <p:nvPr/>
          </p:nvGrpSpPr>
          <p:grpSpPr>
            <a:xfrm>
              <a:off x="4916530" y="3861048"/>
              <a:ext cx="2068204" cy="2895116"/>
              <a:chOff x="6156176" y="3717032"/>
              <a:chExt cx="2068204" cy="289511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9" name="群組 8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10" name="橢圓 9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橢圓 10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橢圓 11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橢圓 12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橢圓 13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橢圓 14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6" name="橢圓 15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7" name="橢圓 16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8" name="文字方塊 17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19" name="文字方塊 18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20" name="文字方塊 19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21" name="文字方塊 20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22" name="直線接點 21"/>
                <p:cNvCxnSpPr>
                  <a:stCxn id="10" idx="4"/>
                  <a:endCxn id="12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>
                  <a:stCxn id="12" idx="4"/>
                  <a:endCxn id="13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13" idx="4"/>
                  <a:endCxn id="11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/>
                <p:cNvCxnSpPr>
                  <a:stCxn id="12" idx="6"/>
                  <a:endCxn id="14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>
                  <a:stCxn id="14" idx="4"/>
                  <a:endCxn id="15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>
                  <a:stCxn id="13" idx="6"/>
                  <a:endCxn id="15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接點 27"/>
                <p:cNvCxnSpPr>
                  <a:stCxn id="15" idx="4"/>
                  <a:endCxn id="17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接點 28"/>
                <p:cNvCxnSpPr>
                  <a:stCxn id="16" idx="4"/>
                  <a:endCxn id="14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字方塊 29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31" name="文字方塊 30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32" name="文字方塊 31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33" name="文字方塊 32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sp>
          <p:nvSpPr>
            <p:cNvPr id="6" name="手繪多邊形 5"/>
            <p:cNvSpPr/>
            <p:nvPr/>
          </p:nvSpPr>
          <p:spPr>
            <a:xfrm>
              <a:off x="5444917" y="4663806"/>
              <a:ext cx="425302" cy="356399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手繪多邊形 6"/>
            <p:cNvSpPr/>
            <p:nvPr/>
          </p:nvSpPr>
          <p:spPr>
            <a:xfrm flipH="1">
              <a:off x="6082037" y="4644279"/>
              <a:ext cx="465472" cy="394223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4475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Exercise3 -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45508" y="1871151"/>
            <a:ext cx="6674705" cy="3880773"/>
          </a:xfrm>
        </p:spPr>
        <p:txBody>
          <a:bodyPr/>
          <a:lstStyle/>
          <a:p>
            <a:r>
              <a:rPr lang="en-US" altLang="zh-TW" dirty="0" smtClean="0"/>
              <a:t>Hint1: Add “--</a:t>
            </a:r>
            <a:r>
              <a:rPr lang="en-US" altLang="zh-TW" dirty="0" err="1" smtClean="0"/>
              <a:t>arp</a:t>
            </a:r>
            <a:r>
              <a:rPr lang="en-US" altLang="zh-TW" dirty="0" smtClean="0"/>
              <a:t>” when running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to let the hosts get the mac addresses of other hosts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Hint2: Use mac address </a:t>
            </a:r>
            <a:r>
              <a:rPr lang="en-US" altLang="zh-TW" dirty="0" err="1" smtClean="0"/>
              <a:t>dst</a:t>
            </a:r>
            <a:r>
              <a:rPr lang="zh-TW" altLang="en-US" dirty="0" smtClean="0"/>
              <a:t> </a:t>
            </a:r>
            <a:r>
              <a:rPr lang="en-US" altLang="zh-TW" dirty="0" smtClean="0"/>
              <a:t>(destination) to decide the </a:t>
            </a:r>
            <a:r>
              <a:rPr lang="en-US" altLang="zh-TW" dirty="0" err="1" smtClean="0"/>
              <a:t>outport</a:t>
            </a:r>
            <a:r>
              <a:rPr lang="en-US" altLang="zh-TW" dirty="0" smtClean="0"/>
              <a:t> of switch</a:t>
            </a:r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7051961" y="2564904"/>
            <a:ext cx="2068204" cy="2895116"/>
            <a:chOff x="4916530" y="3861048"/>
            <a:chExt cx="2068204" cy="2895116"/>
          </a:xfrm>
        </p:grpSpPr>
        <p:grpSp>
          <p:nvGrpSpPr>
            <p:cNvPr id="5" name="群組 4"/>
            <p:cNvGrpSpPr/>
            <p:nvPr/>
          </p:nvGrpSpPr>
          <p:grpSpPr>
            <a:xfrm>
              <a:off x="4916530" y="3861048"/>
              <a:ext cx="2068204" cy="2895116"/>
              <a:chOff x="6156176" y="3717032"/>
              <a:chExt cx="2068204" cy="289511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9" name="群組 8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10" name="橢圓 9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橢圓 10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橢圓 11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橢圓 12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橢圓 13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橢圓 14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6" name="橢圓 15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7" name="橢圓 16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8" name="文字方塊 17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19" name="文字方塊 18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20" name="文字方塊 19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21" name="文字方塊 20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22" name="直線接點 21"/>
                <p:cNvCxnSpPr>
                  <a:stCxn id="10" idx="4"/>
                  <a:endCxn id="12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>
                  <a:stCxn id="12" idx="4"/>
                  <a:endCxn id="13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13" idx="4"/>
                  <a:endCxn id="11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/>
                <p:cNvCxnSpPr>
                  <a:stCxn id="12" idx="6"/>
                  <a:endCxn id="14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>
                  <a:stCxn id="14" idx="4"/>
                  <a:endCxn id="15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>
                  <a:stCxn id="13" idx="6"/>
                  <a:endCxn id="15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接點 27"/>
                <p:cNvCxnSpPr>
                  <a:stCxn id="15" idx="4"/>
                  <a:endCxn id="17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接點 28"/>
                <p:cNvCxnSpPr>
                  <a:stCxn id="16" idx="4"/>
                  <a:endCxn id="14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字方塊 29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31" name="文字方塊 30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32" name="文字方塊 31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33" name="文字方塊 32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sp>
          <p:nvSpPr>
            <p:cNvPr id="6" name="手繪多邊形 5"/>
            <p:cNvSpPr/>
            <p:nvPr/>
          </p:nvSpPr>
          <p:spPr>
            <a:xfrm>
              <a:off x="5444917" y="4663806"/>
              <a:ext cx="425302" cy="356399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手繪多邊形 6"/>
            <p:cNvSpPr/>
            <p:nvPr/>
          </p:nvSpPr>
          <p:spPr>
            <a:xfrm flipH="1">
              <a:off x="6082037" y="4644279"/>
              <a:ext cx="465472" cy="394223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4" name="文字方塊 33"/>
          <p:cNvSpPr txBox="1"/>
          <p:nvPr/>
        </p:nvSpPr>
        <p:spPr>
          <a:xfrm>
            <a:off x="306255" y="3557283"/>
            <a:ext cx="6519221" cy="138499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ex: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if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== '00:00:00:00:00:01':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actions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[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parser.OFPActionOutput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(1)]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out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parser.OFPPacketOut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buffer_id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msg.buffer_id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              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    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in_port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=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in_port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actions=actions, data=data)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datapath.send_msg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(out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  <a:endParaRPr lang="zh-TW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96748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6347715" cy="1826581"/>
          </a:xfrm>
        </p:spPr>
        <p:txBody>
          <a:bodyPr/>
          <a:lstStyle/>
          <a:p>
            <a:r>
              <a:rPr lang="en-US" altLang="zh-TW" dirty="0" smtClean="0"/>
              <a:t>Task 4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467544" y="2636912"/>
            <a:ext cx="47387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Topic:</a:t>
            </a:r>
            <a:br>
              <a:rPr lang="en-US" altLang="zh-TW" sz="2400" dirty="0" smtClean="0"/>
            </a:br>
            <a:r>
              <a:rPr lang="en-US" altLang="zh-TW" sz="2400" dirty="0" smtClean="0"/>
              <a:t>Add filter in packet-in handler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tool: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Ryu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407370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Exercise4 – Packet-in filter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Modify the function “_</a:t>
            </a:r>
            <a:r>
              <a:rPr lang="en-US" altLang="zh-TW" dirty="0" err="1"/>
              <a:t>packet_in_handler</a:t>
            </a:r>
            <a:r>
              <a:rPr lang="en-US" altLang="zh-TW" dirty="0"/>
              <a:t>” in simple_switch_13.py (start from </a:t>
            </a:r>
            <a:r>
              <a:rPr lang="en-US" altLang="zh-TW" dirty="0" smtClean="0"/>
              <a:t>exercise4.py)</a:t>
            </a:r>
            <a:endParaRPr lang="en-US" altLang="zh-TW" dirty="0"/>
          </a:p>
          <a:p>
            <a:r>
              <a:rPr lang="en-US" altLang="zh-TW" dirty="0" smtClean="0"/>
              <a:t>Use </a:t>
            </a:r>
            <a:r>
              <a:rPr lang="en-US" altLang="zh-TW" dirty="0" err="1" smtClean="0"/>
              <a:t>ethertype</a:t>
            </a:r>
            <a:r>
              <a:rPr lang="en-US" altLang="zh-TW" dirty="0" smtClean="0"/>
              <a:t> to identify different types of captured packets and print their 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 and </a:t>
            </a:r>
            <a:r>
              <a:rPr lang="en-US" altLang="zh-TW" dirty="0" err="1" smtClean="0"/>
              <a:t>dst</a:t>
            </a:r>
            <a:r>
              <a:rPr lang="en-US" altLang="zh-TW" dirty="0" smtClean="0"/>
              <a:t> (IP packets and ARP packets)</a:t>
            </a:r>
            <a:endParaRPr lang="en-US" altLang="zh-TW" dirty="0"/>
          </a:p>
          <a:p>
            <a:pPr lvl="1"/>
            <a:r>
              <a:rPr lang="en-US" altLang="zh-TW" dirty="0" smtClean="0"/>
              <a:t>Material: </a:t>
            </a:r>
            <a:r>
              <a:rPr lang="en-US" altLang="zh-TW" dirty="0" err="1" smtClean="0"/>
              <a:t>Ryu</a:t>
            </a:r>
            <a:r>
              <a:rPr lang="en-US" altLang="zh-TW" dirty="0" smtClean="0"/>
              <a:t> Packet library API Reference</a:t>
            </a:r>
            <a:br>
              <a:rPr lang="en-US" altLang="zh-TW" dirty="0" smtClean="0"/>
            </a:br>
            <a:r>
              <a:rPr lang="en-US" altLang="zh-TW" dirty="0">
                <a:hlinkClick r:id="rId2"/>
              </a:rPr>
              <a:t>http://</a:t>
            </a:r>
            <a:r>
              <a:rPr lang="en-US" altLang="zh-TW" dirty="0" smtClean="0">
                <a:hlinkClick r:id="rId2"/>
              </a:rPr>
              <a:t>ryu.readthedocs.org/en/latest/library_packet_ref.html</a:t>
            </a:r>
            <a:endParaRPr lang="en-US" altLang="zh-TW" dirty="0" smtClean="0"/>
          </a:p>
          <a:p>
            <a:r>
              <a:rPr lang="en-US" altLang="zh-TW" dirty="0" smtClean="0"/>
              <a:t>Exercise4(a): Do not use ‘--</a:t>
            </a:r>
            <a:r>
              <a:rPr lang="en-US" altLang="zh-TW" dirty="0" err="1" smtClean="0"/>
              <a:t>arp</a:t>
            </a:r>
            <a:r>
              <a:rPr lang="en-US" altLang="zh-TW" dirty="0" smtClean="0"/>
              <a:t>’ in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to automatically learn mac addresses on hosts, and use ping to generate ARP packets</a:t>
            </a:r>
          </a:p>
          <a:p>
            <a:r>
              <a:rPr lang="en-US" altLang="zh-TW" dirty="0" smtClean="0"/>
              <a:t>Exercise4(b): Use ‘--</a:t>
            </a:r>
            <a:r>
              <a:rPr lang="en-US" altLang="zh-TW" dirty="0" err="1" smtClean="0"/>
              <a:t>arp</a:t>
            </a:r>
            <a:r>
              <a:rPr lang="en-US" altLang="zh-TW" dirty="0" smtClean="0"/>
              <a:t>’ in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to automatically learn mac addresses on hosts, and use ping to </a:t>
            </a:r>
            <a:r>
              <a:rPr lang="en-US" altLang="zh-TW" dirty="0" err="1" smtClean="0"/>
              <a:t>gernerate</a:t>
            </a:r>
            <a:r>
              <a:rPr lang="en-US" altLang="zh-TW" dirty="0" smtClean="0"/>
              <a:t> ICMP packets (IP type)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0276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SDN Tutorial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Topics:</a:t>
            </a:r>
          </a:p>
          <a:p>
            <a:r>
              <a:rPr lang="en-US" altLang="zh-TW" dirty="0" smtClean="0"/>
              <a:t>Prerequisites</a:t>
            </a:r>
          </a:p>
          <a:p>
            <a:pPr>
              <a:buFont typeface="+mj-lt"/>
              <a:buAutoNum type="arabicPeriod"/>
            </a:pPr>
            <a:r>
              <a:rPr lang="en-US" altLang="zh-TW" dirty="0" smtClean="0"/>
              <a:t>Create </a:t>
            </a:r>
            <a:r>
              <a:rPr lang="en-US" altLang="zh-TW" dirty="0"/>
              <a:t>topology, Modify </a:t>
            </a:r>
            <a:r>
              <a:rPr lang="en-US" altLang="zh-TW" dirty="0" smtClean="0"/>
              <a:t>topology</a:t>
            </a:r>
          </a:p>
          <a:p>
            <a:pPr>
              <a:buFont typeface="+mj-lt"/>
              <a:buAutoNum type="arabicPeriod"/>
            </a:pPr>
            <a:r>
              <a:rPr lang="en-US" altLang="zh-TW" dirty="0"/>
              <a:t>Simple switch, Add flow</a:t>
            </a:r>
          </a:p>
          <a:p>
            <a:pPr>
              <a:buFont typeface="+mj-lt"/>
              <a:buAutoNum type="arabicPeriod"/>
            </a:pPr>
            <a:r>
              <a:rPr lang="en-US" altLang="zh-TW" dirty="0"/>
              <a:t>Packet-in handler, Packet-out</a:t>
            </a:r>
          </a:p>
          <a:p>
            <a:pPr>
              <a:buFont typeface="+mj-lt"/>
              <a:buAutoNum type="arabicPeriod"/>
            </a:pPr>
            <a:r>
              <a:rPr lang="en-US" altLang="zh-TW" dirty="0" smtClean="0"/>
              <a:t>Packet </a:t>
            </a:r>
            <a:r>
              <a:rPr lang="en-US" altLang="zh-TW" dirty="0"/>
              <a:t>filter in packet-in handler</a:t>
            </a:r>
          </a:p>
          <a:p>
            <a:pPr>
              <a:buFont typeface="+mj-lt"/>
              <a:buAutoNum type="arabicPeriod"/>
            </a:pPr>
            <a:r>
              <a:rPr lang="en-US" altLang="zh-TW" dirty="0"/>
              <a:t>Add actions to push, pop MPLS </a:t>
            </a:r>
            <a:r>
              <a:rPr lang="en-US" altLang="zh-TW" dirty="0" smtClean="0"/>
              <a:t>labels</a:t>
            </a:r>
            <a:endParaRPr lang="en-US" altLang="zh-TW" dirty="0"/>
          </a:p>
          <a:p>
            <a:pPr>
              <a:buFont typeface="+mj-lt"/>
              <a:buAutoNum type="arabicPeriod"/>
            </a:pPr>
            <a:r>
              <a:rPr lang="en-US" altLang="zh-TW" dirty="0" smtClean="0"/>
              <a:t>Multiple tables</a:t>
            </a:r>
          </a:p>
          <a:p>
            <a:pPr>
              <a:buFont typeface="+mj-lt"/>
              <a:buAutoNum type="arabicPeriod"/>
            </a:pPr>
            <a:endParaRPr lang="en-US" altLang="zh-TW" dirty="0"/>
          </a:p>
          <a:p>
            <a:pPr>
              <a:buFont typeface="+mj-lt"/>
              <a:buAutoNum type="arabicPeriod"/>
            </a:pPr>
            <a:endParaRPr lang="en-US" altLang="zh-TW" dirty="0" smtClean="0"/>
          </a:p>
          <a:p>
            <a:pPr>
              <a:buFont typeface="+mj-lt"/>
              <a:buAutoNum type="arabicPeriod"/>
            </a:pP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1130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Exercise4 -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Hint1: You need the library in </a:t>
            </a:r>
            <a:r>
              <a:rPr lang="en-US" altLang="zh-TW" dirty="0" err="1" smtClean="0"/>
              <a:t>Ryu’s</a:t>
            </a:r>
            <a:r>
              <a:rPr lang="en-US" altLang="zh-TW" dirty="0" smtClean="0"/>
              <a:t> source code</a:t>
            </a:r>
          </a:p>
          <a:p>
            <a:endParaRPr lang="en-US" altLang="zh-TW" dirty="0"/>
          </a:p>
          <a:p>
            <a:endParaRPr lang="en-US" altLang="zh-TW" dirty="0"/>
          </a:p>
          <a:p>
            <a:pPr lvl="1"/>
            <a:r>
              <a:rPr lang="en-US" altLang="zh-TW" dirty="0" smtClean="0"/>
              <a:t>Find the required field of protocols in the library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043608" y="2636912"/>
            <a:ext cx="5130892" cy="52322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rgbClr val="FF00FF"/>
                </a:solidFill>
                <a:latin typeface="+mj-ea"/>
                <a:ea typeface="+mj-ea"/>
              </a:rPr>
              <a:t>from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ryu.ofproto.ether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>
                <a:solidFill>
                  <a:srgbClr val="FF00FF"/>
                </a:solidFill>
                <a:latin typeface="+mj-ea"/>
                <a:ea typeface="+mj-ea"/>
              </a:rPr>
              <a:t>import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ETH_TYPE_IP, ETH_TYPE_ARP</a:t>
            </a:r>
          </a:p>
          <a:p>
            <a:r>
              <a:rPr lang="en-US" altLang="zh-TW" sz="1400" dirty="0">
                <a:solidFill>
                  <a:srgbClr val="FF00FF"/>
                </a:solidFill>
                <a:latin typeface="+mj-ea"/>
                <a:ea typeface="+mj-ea"/>
              </a:rPr>
              <a:t>from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ryu.lib.pacekt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>
                <a:solidFill>
                  <a:srgbClr val="FF00FF"/>
                </a:solidFill>
                <a:latin typeface="+mj-ea"/>
                <a:ea typeface="+mj-ea"/>
              </a:rPr>
              <a:t>import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ipv4, 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arp</a:t>
            </a:r>
            <a:endParaRPr lang="en-US" altLang="zh-TW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86696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6347715" cy="1826581"/>
          </a:xfrm>
        </p:spPr>
        <p:txBody>
          <a:bodyPr/>
          <a:lstStyle/>
          <a:p>
            <a:r>
              <a:rPr lang="en-US" altLang="zh-TW" dirty="0" smtClean="0"/>
              <a:t>Task 5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467544" y="2636912"/>
            <a:ext cx="563968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Topic:</a:t>
            </a:r>
            <a:br>
              <a:rPr lang="en-US" altLang="zh-TW" sz="2400" dirty="0" smtClean="0"/>
            </a:br>
            <a:r>
              <a:rPr lang="en-US" altLang="zh-TW" sz="2400" dirty="0" smtClean="0"/>
              <a:t>Add actions to push, pop MPLS labels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tool: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Ryu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365793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Exercise5 – Add MPLS actions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Delete the function “_</a:t>
            </a:r>
            <a:r>
              <a:rPr lang="en-US" altLang="zh-TW" dirty="0" err="1"/>
              <a:t>packet_in_handler</a:t>
            </a:r>
            <a:r>
              <a:rPr lang="en-US" altLang="zh-TW" dirty="0"/>
              <a:t>” and modify the function “</a:t>
            </a:r>
            <a:r>
              <a:rPr lang="en-US" altLang="zh-TW" dirty="0" err="1"/>
              <a:t>switch_features_handler</a:t>
            </a:r>
            <a:r>
              <a:rPr lang="en-US" altLang="zh-TW" dirty="0"/>
              <a:t>” in </a:t>
            </a:r>
            <a:r>
              <a:rPr lang="en-US" altLang="zh-TW" dirty="0" smtClean="0"/>
              <a:t>simple_switch_13.py (start from exercise5.py)</a:t>
            </a:r>
          </a:p>
          <a:p>
            <a:r>
              <a:rPr lang="en-US" altLang="zh-TW" dirty="0"/>
              <a:t>After finishing the installation of table-miss flow on switches, add flow-entries to build up the communications between h1 and h3 in exercise1’s topology</a:t>
            </a:r>
            <a:r>
              <a:rPr lang="en-US" altLang="zh-TW" dirty="0" smtClean="0"/>
              <a:t>.</a:t>
            </a:r>
            <a:endParaRPr lang="en-US" altLang="zh-TW" dirty="0"/>
          </a:p>
          <a:p>
            <a:r>
              <a:rPr lang="en-US" altLang="zh-TW" dirty="0" smtClean="0"/>
              <a:t>Similar to exercise2, but use MPLS label to distinguish packets between switches.</a:t>
            </a:r>
          </a:p>
          <a:p>
            <a:pPr lvl="1"/>
            <a:r>
              <a:rPr lang="en-US" altLang="zh-TW" dirty="0" smtClean="0"/>
              <a:t>Push and pop MPLS label on edge switch</a:t>
            </a:r>
          </a:p>
          <a:p>
            <a:r>
              <a:rPr lang="en-US" altLang="zh-TW" dirty="0" smtClean="0"/>
              <a:t>Use user-space switch(in </a:t>
            </a:r>
            <a:r>
              <a:rPr lang="en-US" altLang="zh-TW" dirty="0" err="1" smtClean="0"/>
              <a:t>ovs</a:t>
            </a:r>
            <a:r>
              <a:rPr lang="en-US" altLang="zh-TW" dirty="0" smtClean="0"/>
              <a:t>, kernel switch do not support MPLS)</a:t>
            </a:r>
          </a:p>
          <a:p>
            <a:pPr lvl="1"/>
            <a:r>
              <a:rPr lang="en-US" altLang="zh-TW" dirty="0" err="1" smtClean="0"/>
              <a:t>sudo</a:t>
            </a:r>
            <a:r>
              <a:rPr lang="en-US" altLang="zh-TW" dirty="0" smtClean="0"/>
              <a:t> </a:t>
            </a:r>
            <a:r>
              <a:rPr lang="en-US" altLang="zh-TW" dirty="0" err="1"/>
              <a:t>mn</a:t>
            </a:r>
            <a:r>
              <a:rPr lang="en-US" altLang="zh-TW" dirty="0"/>
              <a:t> --custom mytopo.py --topo </a:t>
            </a:r>
            <a:r>
              <a:rPr lang="en-US" altLang="zh-TW" dirty="0" err="1"/>
              <a:t>mytopo</a:t>
            </a:r>
            <a:r>
              <a:rPr lang="en-US" altLang="zh-TW" dirty="0"/>
              <a:t> </a:t>
            </a:r>
            <a:r>
              <a:rPr lang="en-US" altLang="zh-TW" dirty="0">
                <a:solidFill>
                  <a:schemeClr val="accent5"/>
                </a:solidFill>
              </a:rPr>
              <a:t>--switch </a:t>
            </a:r>
            <a:r>
              <a:rPr lang="en-US" altLang="zh-TW" dirty="0" err="1">
                <a:solidFill>
                  <a:schemeClr val="accent5"/>
                </a:solidFill>
              </a:rPr>
              <a:t>ovsk,datapath</a:t>
            </a:r>
            <a:r>
              <a:rPr lang="en-US" altLang="zh-TW" dirty="0">
                <a:solidFill>
                  <a:schemeClr val="accent5"/>
                </a:solidFill>
              </a:rPr>
              <a:t>=user </a:t>
            </a:r>
            <a:r>
              <a:rPr lang="en-US" altLang="zh-TW" dirty="0"/>
              <a:t>--controller remote --mac --link </a:t>
            </a:r>
            <a:r>
              <a:rPr lang="en-US" altLang="zh-TW" dirty="0" err="1"/>
              <a:t>tc</a:t>
            </a:r>
            <a:endParaRPr lang="en-US" altLang="zh-TW" dirty="0" smtClean="0"/>
          </a:p>
        </p:txBody>
      </p:sp>
      <p:grpSp>
        <p:nvGrpSpPr>
          <p:cNvPr id="4" name="群組 3"/>
          <p:cNvGrpSpPr/>
          <p:nvPr/>
        </p:nvGrpSpPr>
        <p:grpSpPr>
          <a:xfrm>
            <a:off x="6876256" y="3717032"/>
            <a:ext cx="2068204" cy="2895116"/>
            <a:chOff x="4916530" y="3861048"/>
            <a:chExt cx="2068204" cy="2895116"/>
          </a:xfrm>
        </p:grpSpPr>
        <p:grpSp>
          <p:nvGrpSpPr>
            <p:cNvPr id="5" name="群組 4"/>
            <p:cNvGrpSpPr/>
            <p:nvPr/>
          </p:nvGrpSpPr>
          <p:grpSpPr>
            <a:xfrm>
              <a:off x="4916530" y="3861048"/>
              <a:ext cx="2068204" cy="2895116"/>
              <a:chOff x="6156176" y="3717032"/>
              <a:chExt cx="2068204" cy="289511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9" name="群組 8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10" name="橢圓 9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橢圓 10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橢圓 11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橢圓 12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橢圓 13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橢圓 14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6" name="橢圓 15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7" name="橢圓 16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8" name="文字方塊 17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19" name="文字方塊 18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20" name="文字方塊 19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21" name="文字方塊 20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22" name="直線接點 21"/>
                <p:cNvCxnSpPr>
                  <a:stCxn id="10" idx="4"/>
                  <a:endCxn id="12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>
                  <a:stCxn id="12" idx="4"/>
                  <a:endCxn id="13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13" idx="4"/>
                  <a:endCxn id="11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/>
                <p:cNvCxnSpPr>
                  <a:stCxn id="12" idx="6"/>
                  <a:endCxn id="14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>
                  <a:stCxn id="14" idx="4"/>
                  <a:endCxn id="15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>
                  <a:stCxn id="13" idx="6"/>
                  <a:endCxn id="15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接點 27"/>
                <p:cNvCxnSpPr>
                  <a:stCxn id="15" idx="4"/>
                  <a:endCxn id="17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接點 28"/>
                <p:cNvCxnSpPr>
                  <a:stCxn id="16" idx="4"/>
                  <a:endCxn id="14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字方塊 29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31" name="文字方塊 30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32" name="文字方塊 31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33" name="文字方塊 32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sp>
          <p:nvSpPr>
            <p:cNvPr id="6" name="手繪多邊形 5"/>
            <p:cNvSpPr/>
            <p:nvPr/>
          </p:nvSpPr>
          <p:spPr>
            <a:xfrm>
              <a:off x="5426226" y="4653618"/>
              <a:ext cx="425302" cy="356399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手繪多邊形 6"/>
            <p:cNvSpPr/>
            <p:nvPr/>
          </p:nvSpPr>
          <p:spPr>
            <a:xfrm flipH="1">
              <a:off x="6079950" y="4627193"/>
              <a:ext cx="465472" cy="394223"/>
            </a:xfrm>
            <a:custGeom>
              <a:avLst/>
              <a:gdLst>
                <a:gd name="connsiteX0" fmla="*/ 0 w 425302"/>
                <a:gd name="connsiteY0" fmla="*/ 0 h 356399"/>
                <a:gd name="connsiteX1" fmla="*/ 85060 w 425302"/>
                <a:gd name="connsiteY1" fmla="*/ 308344 h 356399"/>
                <a:gd name="connsiteX2" fmla="*/ 425302 w 425302"/>
                <a:gd name="connsiteY2" fmla="*/ 350875 h 3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02" h="356399">
                  <a:moveTo>
                    <a:pt x="0" y="0"/>
                  </a:moveTo>
                  <a:cubicBezTo>
                    <a:pt x="7088" y="124932"/>
                    <a:pt x="14176" y="249865"/>
                    <a:pt x="85060" y="308344"/>
                  </a:cubicBezTo>
                  <a:cubicBezTo>
                    <a:pt x="155944" y="366823"/>
                    <a:pt x="290623" y="358849"/>
                    <a:pt x="425302" y="3508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453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Exercise5 -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Hint1: Required match and actions</a:t>
            </a:r>
          </a:p>
          <a:p>
            <a:pPr lvl="1"/>
            <a:r>
              <a:rPr lang="en-US" altLang="zh-TW" dirty="0" smtClean="0"/>
              <a:t>Push: 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Pop:</a:t>
            </a:r>
          </a:p>
          <a:p>
            <a:pPr marL="914400" lvl="2" indent="0">
              <a:buNone/>
            </a:pPr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1117672" y="2852936"/>
            <a:ext cx="6390467" cy="116955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match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parser.OFPMatch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eth_type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=ETH_TYPE_IP,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		     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eth_dst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='00:00:00:00:00:03')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actions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[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datapath.ofproto_parser.OFPActionPushMpls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(ETH_TYPE_MPLS),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datapath.ofproto_parser.OFPActionSetField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mpls_label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=10),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datapath.ofproto_parser.OFPActionOutput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(2)]</a:t>
            </a:r>
            <a:endParaRPr lang="zh-TW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117672" y="4394757"/>
            <a:ext cx="5995359" cy="95410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match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parser.OFPMatch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eth_type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=ETH_TYPE_MPLS,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                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mpls_label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=30)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actions 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 [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datapath.ofproto_parser.OFPActionPopMpls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(ETH_TYPE_IP),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datapath.ofproto_parser.OFPActionOutput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(1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)]</a:t>
            </a:r>
            <a:endParaRPr lang="en-US" altLang="zh-TW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213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6347715" cy="1826581"/>
          </a:xfrm>
        </p:spPr>
        <p:txBody>
          <a:bodyPr/>
          <a:lstStyle/>
          <a:p>
            <a:r>
              <a:rPr lang="en-US" altLang="zh-TW" dirty="0" smtClean="0"/>
              <a:t>Task 6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467544" y="2636912"/>
            <a:ext cx="26757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Topic:</a:t>
            </a:r>
            <a:br>
              <a:rPr lang="en-US" altLang="zh-TW" sz="2400" dirty="0" smtClean="0"/>
            </a:br>
            <a:r>
              <a:rPr lang="en-US" altLang="zh-TW" sz="2400" dirty="0" smtClean="0"/>
              <a:t>Multiple tables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tool: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Ryu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15267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Task6 </a:t>
            </a:r>
            <a:r>
              <a:rPr lang="en-US" altLang="zh-TW" dirty="0"/>
              <a:t>– Multiple tables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Use multiple tables to implement pre-build flows of </a:t>
            </a:r>
            <a:r>
              <a:rPr lang="en-US" altLang="zh-TW" dirty="0" smtClean="0"/>
              <a:t>MPLS </a:t>
            </a:r>
            <a:r>
              <a:rPr lang="en-US" altLang="zh-TW" dirty="0"/>
              <a:t>path</a:t>
            </a:r>
          </a:p>
          <a:p>
            <a:r>
              <a:rPr lang="en-US" altLang="zh-TW" dirty="0" smtClean="0"/>
              <a:t>Find some paths beforehand and assign them with MPLS labels.</a:t>
            </a:r>
            <a:br>
              <a:rPr lang="en-US" altLang="zh-TW" dirty="0" smtClean="0"/>
            </a:br>
            <a:r>
              <a:rPr lang="en-US" altLang="zh-TW" dirty="0" smtClean="0"/>
              <a:t>When the traffic comes, add flows to match certain MAC addressed on edge switches.</a:t>
            </a:r>
          </a:p>
          <a:p>
            <a:r>
              <a:rPr lang="en-US" altLang="zh-TW" dirty="0" smtClean="0"/>
              <a:t>Use instruction to adjust actions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75983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914729" cy="1320800"/>
          </a:xfrm>
        </p:spPr>
        <p:txBody>
          <a:bodyPr/>
          <a:lstStyle/>
          <a:p>
            <a:r>
              <a:rPr lang="en-US" altLang="zh-TW" dirty="0" smtClean="0"/>
              <a:t>Exercise6 – Pre-build flows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7512" y="1368885"/>
            <a:ext cx="6347714" cy="388077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altLang="zh-TW" dirty="0" smtClean="0"/>
              <a:t>After </a:t>
            </a:r>
            <a:r>
              <a:rPr lang="en-US" altLang="zh-TW" dirty="0"/>
              <a:t>finishing the installation of table-miss flow on </a:t>
            </a:r>
            <a:r>
              <a:rPr lang="en-US" altLang="zh-TW" dirty="0" smtClean="0"/>
              <a:t>switches, add flows to match certain MPLS labels.</a:t>
            </a:r>
          </a:p>
          <a:p>
            <a:r>
              <a:rPr lang="en-US" altLang="zh-TW" dirty="0"/>
              <a:t>A</a:t>
            </a:r>
            <a:r>
              <a:rPr lang="en-US" altLang="zh-TW" dirty="0" smtClean="0"/>
              <a:t>dd flows: (ex: for the path from s1 to s3)</a:t>
            </a:r>
            <a:endParaRPr lang="en-US" altLang="zh-TW" dirty="0"/>
          </a:p>
          <a:p>
            <a:pPr lvl="1"/>
            <a:r>
              <a:rPr lang="en-US" altLang="zh-TW" dirty="0" smtClean="0"/>
              <a:t>(on s1): table 10, match: label 10, actions: output, instruction: apply actions</a:t>
            </a:r>
          </a:p>
          <a:p>
            <a:pPr lvl="1"/>
            <a:r>
              <a:rPr lang="en-US" altLang="zh-TW" dirty="0" smtClean="0"/>
              <a:t>(on s3): table 0, match: label 10, actions: pop </a:t>
            </a:r>
            <a:r>
              <a:rPr lang="en-US" altLang="zh-TW" dirty="0" err="1" smtClean="0"/>
              <a:t>mpls</a:t>
            </a:r>
            <a:r>
              <a:rPr lang="en-US" altLang="zh-TW" dirty="0" smtClean="0"/>
              <a:t> label, instruction: apply actions, </a:t>
            </a:r>
            <a:r>
              <a:rPr lang="en-US" altLang="zh-TW" dirty="0" err="1" smtClean="0"/>
              <a:t>goto</a:t>
            </a:r>
            <a:r>
              <a:rPr lang="en-US" altLang="zh-TW" dirty="0" smtClean="0"/>
              <a:t> table 10</a:t>
            </a:r>
          </a:p>
        </p:txBody>
      </p:sp>
      <p:grpSp>
        <p:nvGrpSpPr>
          <p:cNvPr id="72" name="群組 71"/>
          <p:cNvGrpSpPr/>
          <p:nvPr/>
        </p:nvGrpSpPr>
        <p:grpSpPr>
          <a:xfrm>
            <a:off x="2699792" y="3802100"/>
            <a:ext cx="2068204" cy="2895116"/>
            <a:chOff x="6919336" y="292485"/>
            <a:chExt cx="2068204" cy="2895116"/>
          </a:xfrm>
        </p:grpSpPr>
        <p:grpSp>
          <p:nvGrpSpPr>
            <p:cNvPr id="5" name="群組 4"/>
            <p:cNvGrpSpPr/>
            <p:nvPr/>
          </p:nvGrpSpPr>
          <p:grpSpPr>
            <a:xfrm>
              <a:off x="6919336" y="292485"/>
              <a:ext cx="2068204" cy="2895116"/>
              <a:chOff x="6156176" y="3717032"/>
              <a:chExt cx="2068204" cy="289511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213527" y="3750294"/>
                <a:ext cx="2010853" cy="27881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grpSp>
            <p:nvGrpSpPr>
              <p:cNvPr id="9" name="群組 8"/>
              <p:cNvGrpSpPr/>
              <p:nvPr/>
            </p:nvGrpSpPr>
            <p:grpSpPr>
              <a:xfrm>
                <a:off x="6156176" y="3717032"/>
                <a:ext cx="2013735" cy="2895116"/>
                <a:chOff x="2737494" y="3553791"/>
                <a:chExt cx="2013735" cy="2895116"/>
              </a:xfrm>
            </p:grpSpPr>
            <p:sp>
              <p:nvSpPr>
                <p:cNvPr id="10" name="橢圓 9"/>
                <p:cNvSpPr/>
                <p:nvPr/>
              </p:nvSpPr>
              <p:spPr>
                <a:xfrm>
                  <a:off x="3203848" y="393305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1" name="橢圓 10"/>
                <p:cNvSpPr/>
                <p:nvPr/>
              </p:nvSpPr>
              <p:spPr>
                <a:xfrm>
                  <a:off x="3213510" y="5791236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2" name="橢圓 11"/>
                <p:cNvSpPr/>
                <p:nvPr/>
              </p:nvSpPr>
              <p:spPr>
                <a:xfrm>
                  <a:off x="3204113" y="4548911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3" name="橢圓 12"/>
                <p:cNvSpPr/>
                <p:nvPr/>
              </p:nvSpPr>
              <p:spPr>
                <a:xfrm>
                  <a:off x="3213510" y="528158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4" name="橢圓 13"/>
                <p:cNvSpPr/>
                <p:nvPr/>
              </p:nvSpPr>
              <p:spPr>
                <a:xfrm>
                  <a:off x="4135737" y="454617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5" name="橢圓 14"/>
                <p:cNvSpPr/>
                <p:nvPr/>
              </p:nvSpPr>
              <p:spPr>
                <a:xfrm>
                  <a:off x="4135737" y="5301208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6" name="橢圓 15"/>
                <p:cNvSpPr/>
                <p:nvPr/>
              </p:nvSpPr>
              <p:spPr>
                <a:xfrm>
                  <a:off x="4126429" y="3923119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7" name="橢圓 16"/>
                <p:cNvSpPr/>
                <p:nvPr/>
              </p:nvSpPr>
              <p:spPr>
                <a:xfrm>
                  <a:off x="4135737" y="5817290"/>
                  <a:ext cx="216024" cy="216024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sp>
              <p:nvSpPr>
                <p:cNvPr id="18" name="文字方塊 17"/>
                <p:cNvSpPr txBox="1"/>
                <p:nvPr/>
              </p:nvSpPr>
              <p:spPr>
                <a:xfrm>
                  <a:off x="3130756" y="3557787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h1</a:t>
                  </a:r>
                  <a:endParaRPr lang="zh-TW" altLang="en-US" dirty="0"/>
                </a:p>
              </p:txBody>
            </p:sp>
            <p:sp>
              <p:nvSpPr>
                <p:cNvPr id="19" name="文字方塊 18"/>
                <p:cNvSpPr txBox="1"/>
                <p:nvPr/>
              </p:nvSpPr>
              <p:spPr>
                <a:xfrm>
                  <a:off x="3133701" y="604588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h2</a:t>
                  </a:r>
                  <a:endParaRPr lang="zh-TW" altLang="en-US" dirty="0"/>
                </a:p>
              </p:txBody>
            </p:sp>
            <p:sp>
              <p:nvSpPr>
                <p:cNvPr id="20" name="文字方塊 19"/>
                <p:cNvSpPr txBox="1"/>
                <p:nvPr/>
              </p:nvSpPr>
              <p:spPr>
                <a:xfrm>
                  <a:off x="4028163" y="3553791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h3</a:t>
                  </a:r>
                  <a:endParaRPr lang="zh-TW" altLang="en-US" dirty="0"/>
                </a:p>
              </p:txBody>
            </p:sp>
            <p:sp>
              <p:nvSpPr>
                <p:cNvPr id="21" name="文字方塊 20"/>
                <p:cNvSpPr txBox="1"/>
                <p:nvPr/>
              </p:nvSpPr>
              <p:spPr>
                <a:xfrm>
                  <a:off x="4027183" y="6079575"/>
                  <a:ext cx="4331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h4</a:t>
                  </a:r>
                  <a:endParaRPr lang="zh-TW" altLang="en-US" dirty="0"/>
                </a:p>
              </p:txBody>
            </p:sp>
            <p:cxnSp>
              <p:nvCxnSpPr>
                <p:cNvPr id="22" name="直線接點 21"/>
                <p:cNvCxnSpPr>
                  <a:stCxn id="10" idx="4"/>
                  <a:endCxn id="12" idx="0"/>
                </p:cNvCxnSpPr>
                <p:nvPr/>
              </p:nvCxnSpPr>
              <p:spPr>
                <a:xfrm>
                  <a:off x="3311860" y="4149080"/>
                  <a:ext cx="265" cy="3998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接點 22"/>
                <p:cNvCxnSpPr>
                  <a:stCxn id="12" idx="4"/>
                  <a:endCxn id="13" idx="0"/>
                </p:cNvCxnSpPr>
                <p:nvPr/>
              </p:nvCxnSpPr>
              <p:spPr>
                <a:xfrm>
                  <a:off x="3312125" y="4764935"/>
                  <a:ext cx="9397" cy="5166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接點 23"/>
                <p:cNvCxnSpPr>
                  <a:stCxn id="13" idx="4"/>
                  <a:endCxn id="11" idx="0"/>
                </p:cNvCxnSpPr>
                <p:nvPr/>
              </p:nvCxnSpPr>
              <p:spPr>
                <a:xfrm>
                  <a:off x="3321522" y="5497612"/>
                  <a:ext cx="0" cy="29362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接點 24"/>
                <p:cNvCxnSpPr>
                  <a:stCxn id="12" idx="6"/>
                  <a:endCxn id="14" idx="2"/>
                </p:cNvCxnSpPr>
                <p:nvPr/>
              </p:nvCxnSpPr>
              <p:spPr>
                <a:xfrm flipV="1">
                  <a:off x="3420137" y="4654182"/>
                  <a:ext cx="715600" cy="274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接點 25"/>
                <p:cNvCxnSpPr>
                  <a:stCxn id="14" idx="4"/>
                  <a:endCxn id="15" idx="0"/>
                </p:cNvCxnSpPr>
                <p:nvPr/>
              </p:nvCxnSpPr>
              <p:spPr>
                <a:xfrm>
                  <a:off x="4243749" y="4762194"/>
                  <a:ext cx="0" cy="5390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接點 26"/>
                <p:cNvCxnSpPr>
                  <a:stCxn id="13" idx="6"/>
                  <a:endCxn id="15" idx="2"/>
                </p:cNvCxnSpPr>
                <p:nvPr/>
              </p:nvCxnSpPr>
              <p:spPr>
                <a:xfrm>
                  <a:off x="3429534" y="5389600"/>
                  <a:ext cx="706203" cy="196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接點 27"/>
                <p:cNvCxnSpPr>
                  <a:stCxn id="15" idx="4"/>
                  <a:endCxn id="17" idx="0"/>
                </p:cNvCxnSpPr>
                <p:nvPr/>
              </p:nvCxnSpPr>
              <p:spPr>
                <a:xfrm>
                  <a:off x="4243749" y="5517232"/>
                  <a:ext cx="0" cy="30005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接點 28"/>
                <p:cNvCxnSpPr>
                  <a:stCxn id="16" idx="4"/>
                  <a:endCxn id="14" idx="0"/>
                </p:cNvCxnSpPr>
                <p:nvPr/>
              </p:nvCxnSpPr>
              <p:spPr>
                <a:xfrm>
                  <a:off x="4234441" y="4139143"/>
                  <a:ext cx="9308" cy="4070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文字方塊 29"/>
                <p:cNvSpPr txBox="1"/>
                <p:nvPr/>
              </p:nvSpPr>
              <p:spPr>
                <a:xfrm>
                  <a:off x="2737494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s1</a:t>
                  </a:r>
                  <a:endParaRPr lang="zh-TW" altLang="en-US" dirty="0"/>
                </a:p>
              </p:txBody>
            </p:sp>
            <p:sp>
              <p:nvSpPr>
                <p:cNvPr id="31" name="文字方塊 30"/>
                <p:cNvSpPr txBox="1"/>
                <p:nvPr/>
              </p:nvSpPr>
              <p:spPr>
                <a:xfrm>
                  <a:off x="2771628" y="5214744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s2</a:t>
                  </a:r>
                  <a:endParaRPr lang="zh-TW" altLang="en-US" dirty="0"/>
                </a:p>
              </p:txBody>
            </p:sp>
            <p:sp>
              <p:nvSpPr>
                <p:cNvPr id="32" name="文字方塊 31"/>
                <p:cNvSpPr txBox="1"/>
                <p:nvPr/>
              </p:nvSpPr>
              <p:spPr>
                <a:xfrm>
                  <a:off x="4351761" y="4469516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s3</a:t>
                  </a:r>
                  <a:endParaRPr lang="zh-TW" altLang="en-US" dirty="0"/>
                </a:p>
              </p:txBody>
            </p:sp>
            <p:sp>
              <p:nvSpPr>
                <p:cNvPr id="33" name="文字方塊 32"/>
                <p:cNvSpPr txBox="1"/>
                <p:nvPr/>
              </p:nvSpPr>
              <p:spPr>
                <a:xfrm>
                  <a:off x="4351761" y="5250079"/>
                  <a:ext cx="39946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smtClean="0"/>
                    <a:t>s4</a:t>
                  </a:r>
                  <a:endParaRPr lang="zh-TW" altLang="en-US" dirty="0"/>
                </a:p>
              </p:txBody>
            </p:sp>
          </p:grpSp>
        </p:grpSp>
        <p:cxnSp>
          <p:nvCxnSpPr>
            <p:cNvPr id="35" name="直線單箭頭接點 34"/>
            <p:cNvCxnSpPr/>
            <p:nvPr/>
          </p:nvCxnSpPr>
          <p:spPr>
            <a:xfrm flipV="1">
              <a:off x="7601714" y="1263932"/>
              <a:ext cx="706557" cy="6848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字方塊 37"/>
            <p:cNvSpPr txBox="1"/>
            <p:nvPr/>
          </p:nvSpPr>
          <p:spPr>
            <a:xfrm>
              <a:off x="7528089" y="753481"/>
              <a:ext cx="9749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(table 10)</a:t>
              </a:r>
            </a:p>
            <a:p>
              <a:r>
                <a:rPr lang="en-US" altLang="zh-TW" sz="1400" dirty="0" smtClean="0"/>
                <a:t>label 10</a:t>
              </a:r>
              <a:endParaRPr lang="zh-TW" altLang="en-US" sz="1400" dirty="0"/>
            </a:p>
          </p:txBody>
        </p:sp>
        <p:cxnSp>
          <p:nvCxnSpPr>
            <p:cNvPr id="39" name="直線單箭頭接點 38"/>
            <p:cNvCxnSpPr/>
            <p:nvPr/>
          </p:nvCxnSpPr>
          <p:spPr>
            <a:xfrm flipH="1">
              <a:off x="7644393" y="1535198"/>
              <a:ext cx="673186" cy="11951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字方塊 43"/>
            <p:cNvSpPr txBox="1"/>
            <p:nvPr/>
          </p:nvSpPr>
          <p:spPr>
            <a:xfrm>
              <a:off x="7556255" y="1532462"/>
              <a:ext cx="9749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(table 10)</a:t>
              </a:r>
            </a:p>
            <a:p>
              <a:r>
                <a:rPr lang="en-US" altLang="zh-TW" sz="1400" dirty="0" smtClean="0"/>
                <a:t>label 30</a:t>
              </a:r>
              <a:endParaRPr lang="zh-TW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364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Exercise6 – Traffic comes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9353" y="1416897"/>
            <a:ext cx="6347714" cy="3880773"/>
          </a:xfrm>
        </p:spPr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zh-TW" dirty="0" smtClean="0"/>
              <a:t>When switches get ARP or IP packets from h1 or h3 to each others, add flows to push MPLS label</a:t>
            </a:r>
          </a:p>
          <a:p>
            <a:r>
              <a:rPr lang="en-US" altLang="zh-TW" dirty="0" smtClean="0"/>
              <a:t>Add flows: </a:t>
            </a:r>
            <a:r>
              <a:rPr lang="en-US" altLang="zh-TW" dirty="0"/>
              <a:t>(ex: for the path from s1 to s3)</a:t>
            </a:r>
          </a:p>
          <a:p>
            <a:pPr lvl="1"/>
            <a:r>
              <a:rPr lang="en-US" altLang="zh-TW" dirty="0" smtClean="0"/>
              <a:t>(on s1): table 0, match: dst:0x03, actions: push label 10, instruction: apply actions, </a:t>
            </a:r>
            <a:r>
              <a:rPr lang="en-US" altLang="zh-TW" dirty="0" err="1" smtClean="0"/>
              <a:t>goto</a:t>
            </a:r>
            <a:r>
              <a:rPr lang="en-US" altLang="zh-TW" dirty="0" smtClean="0"/>
              <a:t> table 10</a:t>
            </a:r>
          </a:p>
          <a:p>
            <a:pPr lvl="1"/>
            <a:r>
              <a:rPr lang="en-US" altLang="zh-TW" dirty="0" smtClean="0"/>
              <a:t>(on s3): table 10, match: dst:0x03, actions: </a:t>
            </a:r>
            <a:r>
              <a:rPr lang="en-US" altLang="zh-TW" dirty="0" err="1" smtClean="0"/>
              <a:t>outport</a:t>
            </a:r>
            <a:r>
              <a:rPr lang="en-US" altLang="zh-TW" dirty="0" smtClean="0"/>
              <a:t> 1, instruction: apply actions</a:t>
            </a:r>
          </a:p>
          <a:p>
            <a:endParaRPr lang="en-US" altLang="zh-TW" dirty="0" smtClean="0"/>
          </a:p>
        </p:txBody>
      </p:sp>
      <p:grpSp>
        <p:nvGrpSpPr>
          <p:cNvPr id="4" name="群組 3"/>
          <p:cNvGrpSpPr/>
          <p:nvPr/>
        </p:nvGrpSpPr>
        <p:grpSpPr>
          <a:xfrm>
            <a:off x="1331640" y="3850112"/>
            <a:ext cx="2010853" cy="2895116"/>
            <a:chOff x="6213527" y="3717032"/>
            <a:chExt cx="2010853" cy="2895116"/>
          </a:xfrm>
        </p:grpSpPr>
        <p:sp>
          <p:nvSpPr>
            <p:cNvPr id="5" name="矩形 4"/>
            <p:cNvSpPr/>
            <p:nvPr/>
          </p:nvSpPr>
          <p:spPr>
            <a:xfrm>
              <a:off x="6213527" y="3750294"/>
              <a:ext cx="2010853" cy="27881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grpSp>
          <p:nvGrpSpPr>
            <p:cNvPr id="6" name="群組 5"/>
            <p:cNvGrpSpPr/>
            <p:nvPr/>
          </p:nvGrpSpPr>
          <p:grpSpPr>
            <a:xfrm>
              <a:off x="6549438" y="3717032"/>
              <a:ext cx="1365914" cy="2895116"/>
              <a:chOff x="3130756" y="3553791"/>
              <a:chExt cx="1365914" cy="2895116"/>
            </a:xfrm>
          </p:grpSpPr>
          <p:sp>
            <p:nvSpPr>
              <p:cNvPr id="7" name="橢圓 6"/>
              <p:cNvSpPr/>
              <p:nvPr/>
            </p:nvSpPr>
            <p:spPr>
              <a:xfrm>
                <a:off x="3203848" y="3933056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" name="橢圓 7"/>
              <p:cNvSpPr/>
              <p:nvPr/>
            </p:nvSpPr>
            <p:spPr>
              <a:xfrm>
                <a:off x="3213510" y="5791236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" name="橢圓 8"/>
              <p:cNvSpPr/>
              <p:nvPr/>
            </p:nvSpPr>
            <p:spPr>
              <a:xfrm>
                <a:off x="3204113" y="4548911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0" name="橢圓 9"/>
              <p:cNvSpPr/>
              <p:nvPr/>
            </p:nvSpPr>
            <p:spPr>
              <a:xfrm>
                <a:off x="3213510" y="5281588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" name="橢圓 10"/>
              <p:cNvSpPr/>
              <p:nvPr/>
            </p:nvSpPr>
            <p:spPr>
              <a:xfrm>
                <a:off x="4135737" y="454617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橢圓 11"/>
              <p:cNvSpPr/>
              <p:nvPr/>
            </p:nvSpPr>
            <p:spPr>
              <a:xfrm>
                <a:off x="4135737" y="5301208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3" name="橢圓 12"/>
              <p:cNvSpPr/>
              <p:nvPr/>
            </p:nvSpPr>
            <p:spPr>
              <a:xfrm>
                <a:off x="4126429" y="3923119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" name="橢圓 13"/>
              <p:cNvSpPr/>
              <p:nvPr/>
            </p:nvSpPr>
            <p:spPr>
              <a:xfrm>
                <a:off x="4135737" y="581729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" name="文字方塊 14"/>
              <p:cNvSpPr txBox="1"/>
              <p:nvPr/>
            </p:nvSpPr>
            <p:spPr>
              <a:xfrm>
                <a:off x="3130756" y="3557787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h1</a:t>
                </a:r>
                <a:endParaRPr lang="zh-TW" altLang="en-US" dirty="0"/>
              </a:p>
            </p:txBody>
          </p:sp>
          <p:sp>
            <p:nvSpPr>
              <p:cNvPr id="16" name="文字方塊 15"/>
              <p:cNvSpPr txBox="1"/>
              <p:nvPr/>
            </p:nvSpPr>
            <p:spPr>
              <a:xfrm>
                <a:off x="3133701" y="6045885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h2</a:t>
                </a:r>
                <a:endParaRPr lang="zh-TW" altLang="en-US" dirty="0"/>
              </a:p>
            </p:txBody>
          </p:sp>
          <p:sp>
            <p:nvSpPr>
              <p:cNvPr id="17" name="文字方塊 16"/>
              <p:cNvSpPr txBox="1"/>
              <p:nvPr/>
            </p:nvSpPr>
            <p:spPr>
              <a:xfrm>
                <a:off x="4028163" y="3553791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h3</a:t>
                </a:r>
                <a:endParaRPr lang="zh-TW" altLang="en-US" dirty="0"/>
              </a:p>
            </p:txBody>
          </p:sp>
          <p:sp>
            <p:nvSpPr>
              <p:cNvPr id="18" name="文字方塊 17"/>
              <p:cNvSpPr txBox="1"/>
              <p:nvPr/>
            </p:nvSpPr>
            <p:spPr>
              <a:xfrm>
                <a:off x="4027183" y="6079575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h4</a:t>
                </a:r>
                <a:endParaRPr lang="zh-TW" altLang="en-US" dirty="0"/>
              </a:p>
            </p:txBody>
          </p:sp>
          <p:cxnSp>
            <p:nvCxnSpPr>
              <p:cNvPr id="19" name="直線接點 18"/>
              <p:cNvCxnSpPr>
                <a:stCxn id="7" idx="4"/>
                <a:endCxn id="9" idx="0"/>
              </p:cNvCxnSpPr>
              <p:nvPr/>
            </p:nvCxnSpPr>
            <p:spPr>
              <a:xfrm>
                <a:off x="3311860" y="4149080"/>
                <a:ext cx="265" cy="3998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接點 19"/>
              <p:cNvCxnSpPr>
                <a:stCxn id="9" idx="4"/>
                <a:endCxn id="10" idx="0"/>
              </p:cNvCxnSpPr>
              <p:nvPr/>
            </p:nvCxnSpPr>
            <p:spPr>
              <a:xfrm>
                <a:off x="3312125" y="4764935"/>
                <a:ext cx="9397" cy="5166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接點 20"/>
              <p:cNvCxnSpPr>
                <a:stCxn id="10" idx="4"/>
                <a:endCxn id="8" idx="0"/>
              </p:cNvCxnSpPr>
              <p:nvPr/>
            </p:nvCxnSpPr>
            <p:spPr>
              <a:xfrm>
                <a:off x="3321522" y="5497612"/>
                <a:ext cx="0" cy="2936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/>
              <p:cNvCxnSpPr>
                <a:stCxn id="9" idx="6"/>
                <a:endCxn id="11" idx="2"/>
              </p:cNvCxnSpPr>
              <p:nvPr/>
            </p:nvCxnSpPr>
            <p:spPr>
              <a:xfrm flipV="1">
                <a:off x="3420137" y="4654182"/>
                <a:ext cx="715600" cy="274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接點 22"/>
              <p:cNvCxnSpPr>
                <a:stCxn id="11" idx="4"/>
                <a:endCxn id="12" idx="0"/>
              </p:cNvCxnSpPr>
              <p:nvPr/>
            </p:nvCxnSpPr>
            <p:spPr>
              <a:xfrm>
                <a:off x="4243749" y="4762194"/>
                <a:ext cx="0" cy="5390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接點 23"/>
              <p:cNvCxnSpPr>
                <a:stCxn id="10" idx="6"/>
                <a:endCxn id="12" idx="2"/>
              </p:cNvCxnSpPr>
              <p:nvPr/>
            </p:nvCxnSpPr>
            <p:spPr>
              <a:xfrm>
                <a:off x="3429534" y="5389600"/>
                <a:ext cx="706203" cy="196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接點 24"/>
              <p:cNvCxnSpPr>
                <a:stCxn id="12" idx="4"/>
                <a:endCxn id="14" idx="0"/>
              </p:cNvCxnSpPr>
              <p:nvPr/>
            </p:nvCxnSpPr>
            <p:spPr>
              <a:xfrm>
                <a:off x="4243749" y="5517232"/>
                <a:ext cx="0" cy="30005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接點 25"/>
              <p:cNvCxnSpPr>
                <a:stCxn id="13" idx="4"/>
                <a:endCxn id="11" idx="0"/>
              </p:cNvCxnSpPr>
              <p:nvPr/>
            </p:nvCxnSpPr>
            <p:spPr>
              <a:xfrm>
                <a:off x="4234441" y="4139143"/>
                <a:ext cx="9308" cy="407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文字方塊 26"/>
              <p:cNvSpPr txBox="1"/>
              <p:nvPr/>
            </p:nvSpPr>
            <p:spPr>
              <a:xfrm>
                <a:off x="3188915" y="5274081"/>
                <a:ext cx="399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s2</a:t>
                </a:r>
                <a:endParaRPr lang="zh-TW" altLang="en-US" dirty="0"/>
              </a:p>
            </p:txBody>
          </p:sp>
          <p:sp>
            <p:nvSpPr>
              <p:cNvPr id="28" name="文字方塊 27"/>
              <p:cNvSpPr txBox="1"/>
              <p:nvPr/>
            </p:nvSpPr>
            <p:spPr>
              <a:xfrm>
                <a:off x="3954268" y="4490464"/>
                <a:ext cx="399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s3</a:t>
                </a:r>
                <a:endParaRPr lang="zh-TW" altLang="en-US" dirty="0"/>
              </a:p>
            </p:txBody>
          </p:sp>
          <p:sp>
            <p:nvSpPr>
              <p:cNvPr id="29" name="文字方塊 28"/>
              <p:cNvSpPr txBox="1"/>
              <p:nvPr/>
            </p:nvSpPr>
            <p:spPr>
              <a:xfrm>
                <a:off x="4097202" y="5247883"/>
                <a:ext cx="3994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s4</a:t>
                </a:r>
                <a:endParaRPr lang="zh-TW" altLang="en-US" dirty="0"/>
              </a:p>
            </p:txBody>
          </p:sp>
        </p:grpSp>
      </p:grpSp>
      <p:cxnSp>
        <p:nvCxnSpPr>
          <p:cNvPr id="30" name="直線單箭頭接點 29"/>
          <p:cNvCxnSpPr/>
          <p:nvPr/>
        </p:nvCxnSpPr>
        <p:spPr>
          <a:xfrm>
            <a:off x="2826228" y="4738110"/>
            <a:ext cx="0" cy="3447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單箭頭接點 31"/>
          <p:cNvCxnSpPr>
            <a:stCxn id="11" idx="1"/>
          </p:cNvCxnSpPr>
          <p:nvPr/>
        </p:nvCxnSpPr>
        <p:spPr>
          <a:xfrm flipV="1">
            <a:off x="2704168" y="4472331"/>
            <a:ext cx="14402" cy="4017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/>
          <p:cNvCxnSpPr/>
          <p:nvPr/>
        </p:nvCxnSpPr>
        <p:spPr>
          <a:xfrm flipH="1" flipV="1">
            <a:off x="1928885" y="4472300"/>
            <a:ext cx="9662" cy="4891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>
            <a:off x="1741182" y="4450148"/>
            <a:ext cx="14088" cy="4060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/>
          <p:cNvCxnSpPr/>
          <p:nvPr/>
        </p:nvCxnSpPr>
        <p:spPr>
          <a:xfrm flipV="1">
            <a:off x="1973433" y="4831778"/>
            <a:ext cx="706557" cy="684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1909469" y="4550954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label 10</a:t>
            </a:r>
            <a:endParaRPr lang="zh-TW" altLang="en-US" sz="1400" dirty="0"/>
          </a:p>
        </p:txBody>
      </p:sp>
      <p:cxnSp>
        <p:nvCxnSpPr>
          <p:cNvPr id="40" name="直線單箭頭接點 39"/>
          <p:cNvCxnSpPr/>
          <p:nvPr/>
        </p:nvCxnSpPr>
        <p:spPr>
          <a:xfrm flipH="1">
            <a:off x="2016112" y="5103044"/>
            <a:ext cx="673186" cy="1195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1927974" y="5100308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label 30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2637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Exercise6 -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484784"/>
            <a:ext cx="6347714" cy="5184576"/>
          </a:xfrm>
        </p:spPr>
        <p:txBody>
          <a:bodyPr>
            <a:normAutofit/>
          </a:bodyPr>
          <a:lstStyle/>
          <a:p>
            <a:endParaRPr lang="en-US" altLang="zh-TW" dirty="0" smtClean="0"/>
          </a:p>
          <a:p>
            <a:r>
              <a:rPr lang="en-US" altLang="zh-TW" dirty="0" smtClean="0"/>
              <a:t>Hint1: for flow with lower table-id, use instructions to go to another table</a:t>
            </a:r>
            <a:br>
              <a:rPr lang="en-US" altLang="zh-TW" dirty="0" smtClean="0"/>
            </a:br>
            <a:r>
              <a:rPr lang="en-US" altLang="zh-TW" dirty="0" smtClean="0"/>
              <a:t>Material: </a:t>
            </a:r>
            <a:r>
              <a:rPr lang="en-US" altLang="zh-TW" dirty="0" smtClean="0">
                <a:hlinkClick r:id="rId2"/>
              </a:rPr>
              <a:t>https</a:t>
            </a:r>
            <a:r>
              <a:rPr lang="en-US" altLang="zh-TW" dirty="0">
                <a:hlinkClick r:id="rId2"/>
              </a:rPr>
              <a:t>://</a:t>
            </a:r>
            <a:r>
              <a:rPr lang="en-US" altLang="zh-TW" dirty="0" smtClean="0">
                <a:hlinkClick r:id="rId2"/>
              </a:rPr>
              <a:t>github.com/osrg/ryu-book/blob/master/en/source/openflow_protocol.rst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 smtClean="0"/>
          </a:p>
          <a:p>
            <a:r>
              <a:rPr lang="en-US" altLang="zh-TW" dirty="0" smtClean="0"/>
              <a:t>Hint2: Add parameter of </a:t>
            </a:r>
            <a:r>
              <a:rPr lang="en-US" altLang="zh-TW" dirty="0" err="1" smtClean="0"/>
              <a:t>table_id</a:t>
            </a:r>
            <a:r>
              <a:rPr lang="en-US" altLang="zh-TW" dirty="0" smtClean="0"/>
              <a:t> and instruction in function “</a:t>
            </a:r>
            <a:r>
              <a:rPr lang="en-US" altLang="zh-TW" dirty="0" err="1" smtClean="0"/>
              <a:t>add_flow</a:t>
            </a:r>
            <a:r>
              <a:rPr lang="en-US" altLang="zh-TW" dirty="0" smtClean="0"/>
              <a:t>”</a:t>
            </a:r>
            <a:br>
              <a:rPr lang="en-US" altLang="zh-TW" dirty="0" smtClean="0"/>
            </a:br>
            <a:r>
              <a:rPr lang="en-US" altLang="zh-TW" dirty="0" smtClean="0"/>
              <a:t> 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410888" y="3191884"/>
            <a:ext cx="8114144" cy="73866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ex: 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instruction = [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parser.OFPInstructionActions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datapath.ofproto.OFPIT_APPLY_ACTIONS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, actions),</a:t>
            </a:r>
          </a:p>
          <a:p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                          </a:t>
            </a:r>
            <a:r>
              <a:rPr lang="en-US" altLang="zh-TW" sz="1400" dirty="0" err="1" smtClean="0">
                <a:solidFill>
                  <a:schemeClr val="bg1"/>
                </a:solidFill>
                <a:latin typeface="+mj-ea"/>
                <a:ea typeface="+mj-ea"/>
              </a:rPr>
              <a:t>parser.OFPInstructionGotoTable</a:t>
            </a:r>
            <a:r>
              <a:rPr lang="en-US" altLang="zh-TW" sz="1400" dirty="0" smtClean="0">
                <a:solidFill>
                  <a:schemeClr val="bg1"/>
                </a:solidFill>
                <a:latin typeface="+mj-ea"/>
                <a:ea typeface="+mj-ea"/>
              </a:rPr>
              <a:t>(10)]</a:t>
            </a:r>
            <a:endParaRPr lang="en-US" altLang="zh-TW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388640" y="4941168"/>
            <a:ext cx="7754559" cy="160043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rgbClr val="FFFF00"/>
                </a:solidFill>
                <a:latin typeface="+mj-ea"/>
                <a:ea typeface="+mj-ea"/>
              </a:rPr>
              <a:t>def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rgbClr val="00FFFF"/>
                </a:solidFill>
                <a:latin typeface="+mj-ea"/>
                <a:ea typeface="+mj-ea"/>
              </a:rPr>
              <a:t>add_flow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(self,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table_id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priority, match, instruction, actions,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buffer_id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=None):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ofproto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</a:t>
            </a:r>
            <a:endParaRPr lang="en-US" altLang="zh-TW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parser 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datapath.ofproto_parser</a:t>
            </a:r>
            <a:endParaRPr lang="en-US" altLang="zh-TW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inst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= instruction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mod 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parser.OFPFlowMod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priority=priority,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                        match=match,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table_id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=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table_id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, instructions=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inst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)</a:t>
            </a:r>
          </a:p>
          <a:p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      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datapath.send_msg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(mod)</a:t>
            </a:r>
            <a:endParaRPr lang="zh-TW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213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Exercise6 - Hints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1628800"/>
            <a:ext cx="6347714" cy="3880773"/>
          </a:xfrm>
        </p:spPr>
        <p:txBody>
          <a:bodyPr/>
          <a:lstStyle/>
          <a:p>
            <a:r>
              <a:rPr lang="en-US" altLang="zh-TW" dirty="0" smtClean="0"/>
              <a:t>Hint3: Use </a:t>
            </a:r>
            <a:r>
              <a:rPr lang="en-US" altLang="zh-TW" dirty="0" err="1" smtClean="0"/>
              <a:t>self.dpset</a:t>
            </a:r>
            <a:r>
              <a:rPr lang="en-US" altLang="zh-TW" dirty="0" smtClean="0"/>
              <a:t> to get </a:t>
            </a:r>
            <a:r>
              <a:rPr lang="en-US" altLang="zh-TW" dirty="0" err="1" smtClean="0"/>
              <a:t>datapath</a:t>
            </a:r>
            <a:r>
              <a:rPr lang="en-US" altLang="zh-TW" dirty="0" smtClean="0"/>
              <a:t> structure in </a:t>
            </a:r>
            <a:r>
              <a:rPr lang="en-US" altLang="zh-TW" dirty="0" err="1" smtClean="0"/>
              <a:t>Ryu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self.dpset</a:t>
            </a:r>
            <a:r>
              <a:rPr lang="en-US" altLang="zh-TW" dirty="0" smtClean="0"/>
              <a:t> = { </a:t>
            </a:r>
            <a:r>
              <a:rPr lang="en-US" altLang="zh-TW" dirty="0" err="1" smtClean="0"/>
              <a:t>dpid</a:t>
            </a:r>
            <a:r>
              <a:rPr lang="en-US" altLang="zh-TW" dirty="0" smtClean="0"/>
              <a:t>: </a:t>
            </a:r>
            <a:r>
              <a:rPr lang="en-US" altLang="zh-TW" dirty="0" err="1" smtClean="0"/>
              <a:t>datapath</a:t>
            </a:r>
            <a:r>
              <a:rPr lang="en-US" altLang="zh-TW" dirty="0" smtClean="0"/>
              <a:t> structure of </a:t>
            </a:r>
            <a:r>
              <a:rPr lang="en-US" altLang="zh-TW" dirty="0" err="1" smtClean="0"/>
              <a:t>dpid</a:t>
            </a:r>
            <a:r>
              <a:rPr lang="en-US" altLang="zh-TW" dirty="0" smtClean="0"/>
              <a:t> }</a:t>
            </a:r>
          </a:p>
          <a:p>
            <a:pPr lvl="1"/>
            <a:r>
              <a:rPr lang="en-US" altLang="zh-TW" dirty="0" smtClean="0"/>
              <a:t>ex: to get </a:t>
            </a:r>
            <a:r>
              <a:rPr lang="en-US" altLang="zh-TW" dirty="0" err="1" smtClean="0"/>
              <a:t>dpid</a:t>
            </a:r>
            <a:r>
              <a:rPr lang="en-US" altLang="zh-TW" dirty="0" smtClean="0"/>
              <a:t> 1</a:t>
            </a:r>
          </a:p>
          <a:p>
            <a:pPr lvl="1"/>
            <a:endParaRPr lang="en-US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1403648" y="2795711"/>
            <a:ext cx="2180084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datapath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 = </a:t>
            </a:r>
            <a:r>
              <a:rPr lang="en-US" altLang="zh-TW" sz="1400" dirty="0" err="1">
                <a:solidFill>
                  <a:schemeClr val="bg1"/>
                </a:solidFill>
                <a:latin typeface="+mj-ea"/>
                <a:ea typeface="+mj-ea"/>
              </a:rPr>
              <a:t>self.dpset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[</a:t>
            </a:r>
            <a:r>
              <a:rPr lang="en-US" altLang="zh-TW" sz="1400" dirty="0">
                <a:solidFill>
                  <a:schemeClr val="accent5"/>
                </a:solidFill>
                <a:latin typeface="+mj-ea"/>
                <a:ea typeface="+mj-ea"/>
              </a:rPr>
              <a:t>1</a:t>
            </a:r>
            <a:r>
              <a:rPr lang="en-US" altLang="zh-TW" sz="1400" dirty="0">
                <a:solidFill>
                  <a:schemeClr val="bg1"/>
                </a:solidFill>
                <a:latin typeface="+mj-ea"/>
                <a:ea typeface="+mj-ea"/>
              </a:rPr>
              <a:t>]</a:t>
            </a:r>
            <a:endParaRPr lang="zh-TW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164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Prerequisites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598" y="1628800"/>
            <a:ext cx="6914729" cy="3880773"/>
          </a:xfrm>
        </p:spPr>
        <p:txBody>
          <a:bodyPr/>
          <a:lstStyle/>
          <a:p>
            <a:r>
              <a:rPr lang="en-US" altLang="zh-TW" dirty="0" smtClean="0">
                <a:ea typeface="Cambria Math" panose="02040503050406030204" pitchFamily="18" charset="0"/>
              </a:rPr>
              <a:t>Required tools</a:t>
            </a:r>
            <a:r>
              <a:rPr lang="zh-TW" altLang="en-US" dirty="0" smtClean="0">
                <a:ea typeface="Cambria Math" panose="02040503050406030204" pitchFamily="18" charset="0"/>
              </a:rPr>
              <a:t> </a:t>
            </a:r>
            <a:r>
              <a:rPr lang="en-US" altLang="zh-TW" dirty="0" smtClean="0">
                <a:ea typeface="Cambria Math" panose="02040503050406030204" pitchFamily="18" charset="0"/>
              </a:rPr>
              <a:t>and versions:</a:t>
            </a:r>
          </a:p>
          <a:p>
            <a:pPr lvl="1"/>
            <a:r>
              <a:rPr lang="en-US" altLang="zh-TW" dirty="0" smtClean="0">
                <a:ea typeface="Cambria Math" panose="02040503050406030204" pitchFamily="18" charset="0"/>
              </a:rPr>
              <a:t>Open </a:t>
            </a:r>
            <a:r>
              <a:rPr lang="en-US" altLang="zh-TW" dirty="0" err="1" smtClean="0">
                <a:ea typeface="Cambria Math" panose="02040503050406030204" pitchFamily="18" charset="0"/>
              </a:rPr>
              <a:t>vSwitch</a:t>
            </a:r>
            <a:r>
              <a:rPr lang="en-US" altLang="zh-TW" dirty="0" smtClean="0">
                <a:ea typeface="Cambria Math" panose="02040503050406030204" pitchFamily="18" charset="0"/>
              </a:rPr>
              <a:t> 2.3.0</a:t>
            </a:r>
          </a:p>
          <a:p>
            <a:pPr lvl="1"/>
            <a:r>
              <a:rPr lang="en-US" altLang="zh-TW" dirty="0" err="1" smtClean="0">
                <a:ea typeface="Cambria Math" panose="02040503050406030204" pitchFamily="18" charset="0"/>
              </a:rPr>
              <a:t>Mininet</a:t>
            </a:r>
            <a:r>
              <a:rPr lang="en-US" altLang="zh-TW" dirty="0" smtClean="0">
                <a:ea typeface="Cambria Math" panose="02040503050406030204" pitchFamily="18" charset="0"/>
              </a:rPr>
              <a:t> 2.1.0p</a:t>
            </a:r>
          </a:p>
          <a:p>
            <a:pPr lvl="1"/>
            <a:r>
              <a:rPr lang="en-US" altLang="zh-TW" dirty="0" err="1" smtClean="0">
                <a:ea typeface="Cambria Math" panose="02040503050406030204" pitchFamily="18" charset="0"/>
              </a:rPr>
              <a:t>Ryu</a:t>
            </a:r>
            <a:r>
              <a:rPr lang="en-US" altLang="zh-TW" dirty="0" smtClean="0">
                <a:ea typeface="Cambria Math" panose="02040503050406030204" pitchFamily="18" charset="0"/>
              </a:rPr>
              <a:t> 3.17</a:t>
            </a:r>
          </a:p>
          <a:p>
            <a:r>
              <a:rPr lang="en-US" altLang="zh-TW" dirty="0" smtClean="0">
                <a:ea typeface="Cambria Math" panose="02040503050406030204" pitchFamily="18" charset="0"/>
              </a:rPr>
              <a:t>Install:</a:t>
            </a:r>
            <a:endParaRPr lang="en-US" altLang="zh-TW" dirty="0">
              <a:ea typeface="Cambria Math" panose="02040503050406030204" pitchFamily="18" charset="0"/>
            </a:endParaRPr>
          </a:p>
          <a:p>
            <a:pPr lvl="1"/>
            <a:r>
              <a:rPr lang="en-US" altLang="zh-TW" dirty="0" smtClean="0"/>
              <a:t>Please follow the instruction in files under </a:t>
            </a:r>
            <a:r>
              <a:rPr lang="en-US" altLang="zh-TW" dirty="0" err="1" smtClean="0"/>
              <a:t>SDN_Tutorial</a:t>
            </a:r>
            <a:r>
              <a:rPr lang="en-US" altLang="zh-TW" dirty="0" smtClean="0"/>
              <a:t>/Installation to install the </a:t>
            </a:r>
            <a:r>
              <a:rPr lang="en-US" altLang="zh-TW" dirty="0" err="1" smtClean="0"/>
              <a:t>OpenvSwitch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, and </a:t>
            </a:r>
            <a:r>
              <a:rPr lang="en-US" altLang="zh-TW" dirty="0" err="1" smtClean="0"/>
              <a:t>Ryu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732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ea typeface="Cambria Math" panose="02040503050406030204" pitchFamily="18" charset="0"/>
              </a:rPr>
              <a:t>Terminology</a:t>
            </a:r>
            <a:r>
              <a:rPr lang="en-US" altLang="zh-TW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zh-TW" altLang="en-US" dirty="0"/>
          </a:p>
        </p:txBody>
      </p:sp>
      <p:graphicFrame>
        <p:nvGraphicFramePr>
          <p:cNvPr id="4" name="內容版面配置區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168644"/>
              </p:ext>
            </p:extLst>
          </p:nvPr>
        </p:nvGraphicFramePr>
        <p:xfrm>
          <a:off x="323528" y="2060848"/>
          <a:ext cx="718615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735967"/>
                <a:gridCol w="2220094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+mn-lt"/>
                          <a:ea typeface="Cambria Math" panose="02040503050406030204" pitchFamily="18" charset="0"/>
                        </a:rPr>
                        <a:t>Terminology </a:t>
                      </a:r>
                      <a:endParaRPr lang="zh-TW" altLang="en-US" sz="18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Open</a:t>
                      </a:r>
                      <a:r>
                        <a:rPr lang="en-US" altLang="zh-TW" baseline="0" dirty="0" smtClean="0">
                          <a:latin typeface="+mn-lt"/>
                        </a:rPr>
                        <a:t> </a:t>
                      </a:r>
                      <a:r>
                        <a:rPr lang="en-US" altLang="zh-TW" baseline="0" dirty="0" err="1" smtClean="0">
                          <a:latin typeface="+mn-lt"/>
                        </a:rPr>
                        <a:t>vSwitch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OpenFlow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Ryu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Switch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Bridge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OpenFlow</a:t>
                      </a:r>
                      <a:r>
                        <a:rPr lang="en-US" altLang="zh-TW" dirty="0" smtClean="0"/>
                        <a:t> Switch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Datapath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Port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Port/Interface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 smtClean="0"/>
                        <a:t>OpenFlow</a:t>
                      </a:r>
                      <a:r>
                        <a:rPr lang="en-US" altLang="zh-TW" dirty="0" smtClean="0"/>
                        <a:t> Port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Port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Flow</a:t>
                      </a:r>
                      <a:r>
                        <a:rPr lang="en-US" altLang="zh-TW" baseline="0" dirty="0" smtClean="0">
                          <a:latin typeface="+mn-lt"/>
                        </a:rPr>
                        <a:t> Entry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+mn-lt"/>
                        </a:rPr>
                        <a:t>Flow/Flow Entry</a:t>
                      </a:r>
                      <a:endParaRPr lang="zh-TW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Flow Entry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Flow Entry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3175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1301896"/>
          </a:xfrm>
        </p:spPr>
        <p:txBody>
          <a:bodyPr/>
          <a:lstStyle/>
          <a:p>
            <a:r>
              <a:rPr lang="en-US" altLang="zh-TW" dirty="0" smtClean="0"/>
              <a:t>Task 1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787142" y="2348880"/>
            <a:ext cx="50481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Topics:</a:t>
            </a:r>
            <a:br>
              <a:rPr lang="en-US" altLang="zh-TW" sz="2400" dirty="0" smtClean="0"/>
            </a:br>
            <a:r>
              <a:rPr lang="en-US" altLang="zh-TW" sz="2400" dirty="0" smtClean="0"/>
              <a:t>Create topology, Modify topology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400" dirty="0" smtClean="0"/>
              <a:t>Using tool:</a:t>
            </a:r>
            <a:br>
              <a:rPr lang="en-US" altLang="zh-TW" sz="2400" dirty="0" smtClean="0"/>
            </a:b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Mininet</a:t>
            </a:r>
            <a:endParaRPr lang="en-US" altLang="zh-TW" sz="2400" dirty="0"/>
          </a:p>
          <a:p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8152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Task1 –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Custom Topology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topo-2sw-2host.py (by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)</a:t>
            </a:r>
          </a:p>
          <a:p>
            <a:pPr lvl="1"/>
            <a:r>
              <a:rPr lang="en-US" altLang="zh-TW" dirty="0" smtClean="0"/>
              <a:t>The source code is in </a:t>
            </a:r>
            <a:r>
              <a:rPr lang="en-US" altLang="zh-TW" dirty="0" err="1" smtClean="0"/>
              <a:t>Mininet’s</a:t>
            </a:r>
            <a:r>
              <a:rPr lang="en-US" altLang="zh-TW" dirty="0" smtClean="0"/>
              <a:t> source tree: mininet/custom/topo-2sw-2host.py</a:t>
            </a:r>
          </a:p>
          <a:p>
            <a:pPr lvl="1"/>
            <a:endParaRPr lang="en-US" altLang="zh-TW" dirty="0"/>
          </a:p>
          <a:p>
            <a:r>
              <a:rPr lang="en-US" altLang="zh-TW" dirty="0" smtClean="0"/>
              <a:t>To start up a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with the custom topology</a:t>
            </a:r>
          </a:p>
          <a:p>
            <a:pPr lvl="1"/>
            <a:r>
              <a:rPr lang="en-US" altLang="zh-TW" dirty="0" err="1" smtClean="0"/>
              <a:t>sudo</a:t>
            </a:r>
            <a:r>
              <a:rPr lang="en-US" altLang="zh-TW" dirty="0" smtClean="0"/>
              <a:t> </a:t>
            </a:r>
            <a:r>
              <a:rPr lang="en-US" altLang="zh-TW" dirty="0" err="1"/>
              <a:t>mn</a:t>
            </a:r>
            <a:r>
              <a:rPr lang="en-US" altLang="zh-TW" dirty="0"/>
              <a:t> --custom topo-2sw-2host.py --topo </a:t>
            </a:r>
            <a:r>
              <a:rPr lang="en-US" altLang="zh-TW" dirty="0" err="1"/>
              <a:t>mytopo</a:t>
            </a:r>
            <a:r>
              <a:rPr lang="en-US" altLang="zh-TW" dirty="0"/>
              <a:t> </a:t>
            </a:r>
            <a:r>
              <a:rPr lang="en-US" altLang="zh-TW" dirty="0" smtClean="0"/>
              <a:t>--controller remote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Use ‘exit’ to close the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2262678" y="4761148"/>
            <a:ext cx="2854448" cy="576064"/>
            <a:chOff x="2262678" y="4761148"/>
            <a:chExt cx="2854448" cy="576064"/>
          </a:xfrm>
        </p:grpSpPr>
        <p:sp>
          <p:nvSpPr>
            <p:cNvPr id="5" name="橢圓 4"/>
            <p:cNvSpPr/>
            <p:nvPr/>
          </p:nvSpPr>
          <p:spPr>
            <a:xfrm>
              <a:off x="2339752" y="5121188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橢圓 5"/>
            <p:cNvSpPr/>
            <p:nvPr/>
          </p:nvSpPr>
          <p:spPr>
            <a:xfrm>
              <a:off x="3131840" y="51211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7" name="橢圓 6"/>
            <p:cNvSpPr/>
            <p:nvPr/>
          </p:nvSpPr>
          <p:spPr>
            <a:xfrm>
              <a:off x="4000460" y="51211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橢圓 7"/>
            <p:cNvSpPr/>
            <p:nvPr/>
          </p:nvSpPr>
          <p:spPr>
            <a:xfrm>
              <a:off x="4792548" y="5121188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" name="直線接點 8"/>
            <p:cNvCxnSpPr>
              <a:stCxn id="5" idx="6"/>
              <a:endCxn id="6" idx="2"/>
            </p:cNvCxnSpPr>
            <p:nvPr/>
          </p:nvCxnSpPr>
          <p:spPr>
            <a:xfrm>
              <a:off x="2555776" y="5229200"/>
              <a:ext cx="576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>
              <a:stCxn id="6" idx="6"/>
              <a:endCxn id="7" idx="2"/>
            </p:cNvCxnSpPr>
            <p:nvPr/>
          </p:nvCxnSpPr>
          <p:spPr>
            <a:xfrm>
              <a:off x="3347864" y="5229200"/>
              <a:ext cx="65259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接點 10"/>
            <p:cNvCxnSpPr>
              <a:stCxn id="7" idx="6"/>
              <a:endCxn id="8" idx="2"/>
            </p:cNvCxnSpPr>
            <p:nvPr/>
          </p:nvCxnSpPr>
          <p:spPr>
            <a:xfrm>
              <a:off x="4216484" y="5229200"/>
              <a:ext cx="576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字方塊 11"/>
            <p:cNvSpPr txBox="1"/>
            <p:nvPr/>
          </p:nvSpPr>
          <p:spPr>
            <a:xfrm>
              <a:off x="2262678" y="4784442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h1</a:t>
              </a:r>
              <a:endParaRPr lang="zh-TW" altLang="en-US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4683994" y="4761148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h2</a:t>
              </a:r>
              <a:endParaRPr lang="zh-TW" altLang="en-US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3036226" y="4784442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s1</a:t>
              </a:r>
              <a:endParaRPr lang="zh-TW" altLang="en-US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3923063" y="4784442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s2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090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Task</a:t>
            </a:r>
            <a:r>
              <a:rPr lang="en-US" altLang="zh-TW" dirty="0" smtClean="0"/>
              <a:t>1 – Read topology from JSON and create it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mytopo.py	(in Exercise_1)</a:t>
            </a:r>
          </a:p>
          <a:p>
            <a:pPr lvl="1"/>
            <a:r>
              <a:rPr lang="en-US" altLang="zh-TW" dirty="0"/>
              <a:t>A</a:t>
            </a:r>
            <a:r>
              <a:rPr lang="zh-TW" altLang="en-US" dirty="0"/>
              <a:t> </a:t>
            </a:r>
            <a:r>
              <a:rPr lang="en-US" altLang="zh-TW" dirty="0"/>
              <a:t>sample code modified from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custom topology </a:t>
            </a:r>
          </a:p>
          <a:p>
            <a:pPr lvl="1"/>
            <a:r>
              <a:rPr lang="en-US" altLang="zh-TW" dirty="0" smtClean="0"/>
              <a:t>Read topology description from </a:t>
            </a:r>
            <a:r>
              <a:rPr lang="en-US" altLang="zh-TW" dirty="0" err="1" smtClean="0"/>
              <a:t>json</a:t>
            </a:r>
            <a:r>
              <a:rPr lang="en-US" altLang="zh-TW" dirty="0" smtClean="0"/>
              <a:t> file then use custom topology to create it</a:t>
            </a:r>
            <a:endParaRPr lang="en-US" altLang="zh-TW" dirty="0"/>
          </a:p>
          <a:p>
            <a:r>
              <a:rPr lang="en-US" altLang="zh-TW" dirty="0" smtClean="0"/>
              <a:t>Run mytopo.py:</a:t>
            </a:r>
          </a:p>
          <a:p>
            <a:pPr lvl="1"/>
            <a:r>
              <a:rPr lang="en-US" altLang="zh-TW" dirty="0" err="1"/>
              <a:t>sudo</a:t>
            </a:r>
            <a:r>
              <a:rPr lang="en-US" altLang="zh-TW" dirty="0"/>
              <a:t> </a:t>
            </a:r>
            <a:r>
              <a:rPr lang="en-US" altLang="zh-TW" dirty="0" err="1"/>
              <a:t>mn</a:t>
            </a:r>
            <a:r>
              <a:rPr lang="en-US" altLang="zh-TW" dirty="0"/>
              <a:t> --custom mytopo.py --topo </a:t>
            </a:r>
            <a:r>
              <a:rPr lang="en-US" altLang="zh-TW" dirty="0" err="1"/>
              <a:t>mytopo</a:t>
            </a:r>
            <a:r>
              <a:rPr lang="en-US" altLang="zh-TW" dirty="0"/>
              <a:t> --switch </a:t>
            </a:r>
            <a:r>
              <a:rPr lang="en-US" altLang="zh-TW" dirty="0" err="1"/>
              <a:t>ovsk</a:t>
            </a:r>
            <a:r>
              <a:rPr lang="en-US" altLang="zh-TW" dirty="0"/>
              <a:t> --controller remote --mac --link </a:t>
            </a:r>
            <a:r>
              <a:rPr lang="en-US" altLang="zh-TW" dirty="0" err="1"/>
              <a:t>tc</a:t>
            </a:r>
            <a:endParaRPr lang="en-US" altLang="zh-TW" dirty="0" smtClean="0"/>
          </a:p>
        </p:txBody>
      </p:sp>
      <p:grpSp>
        <p:nvGrpSpPr>
          <p:cNvPr id="57" name="群組 56"/>
          <p:cNvGrpSpPr/>
          <p:nvPr/>
        </p:nvGrpSpPr>
        <p:grpSpPr>
          <a:xfrm>
            <a:off x="1835696" y="4581128"/>
            <a:ext cx="2518664" cy="2143612"/>
            <a:chOff x="1856822" y="4540328"/>
            <a:chExt cx="2518664" cy="2143612"/>
          </a:xfrm>
        </p:grpSpPr>
        <p:sp>
          <p:nvSpPr>
            <p:cNvPr id="20" name="橢圓 19"/>
            <p:cNvSpPr/>
            <p:nvPr/>
          </p:nvSpPr>
          <p:spPr>
            <a:xfrm>
              <a:off x="1979712" y="5933351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1" name="橢圓 20"/>
            <p:cNvSpPr/>
            <p:nvPr/>
          </p:nvSpPr>
          <p:spPr>
            <a:xfrm>
              <a:off x="2771800" y="59333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橢圓 22"/>
            <p:cNvSpPr/>
            <p:nvPr/>
          </p:nvSpPr>
          <p:spPr>
            <a:xfrm>
              <a:off x="2771800" y="4854628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4" name="直線接點 23"/>
            <p:cNvCxnSpPr>
              <a:stCxn id="20" idx="6"/>
              <a:endCxn id="21" idx="2"/>
            </p:cNvCxnSpPr>
            <p:nvPr/>
          </p:nvCxnSpPr>
          <p:spPr>
            <a:xfrm>
              <a:off x="2195736" y="6041363"/>
              <a:ext cx="576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字方塊 26"/>
            <p:cNvSpPr txBox="1"/>
            <p:nvPr/>
          </p:nvSpPr>
          <p:spPr>
            <a:xfrm>
              <a:off x="2696774" y="4540328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h1</a:t>
              </a:r>
              <a:endParaRPr lang="zh-TW" altLang="en-US" dirty="0"/>
            </a:p>
          </p:txBody>
        </p:sp>
        <p:sp>
          <p:nvSpPr>
            <p:cNvPr id="28" name="文字方塊 27"/>
            <p:cNvSpPr txBox="1"/>
            <p:nvPr/>
          </p:nvSpPr>
          <p:spPr>
            <a:xfrm>
              <a:off x="3942354" y="6165273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h2</a:t>
              </a:r>
              <a:endParaRPr lang="zh-TW" altLang="en-US" dirty="0"/>
            </a:p>
          </p:txBody>
        </p:sp>
        <p:sp>
          <p:nvSpPr>
            <p:cNvPr id="32" name="橢圓 31"/>
            <p:cNvSpPr/>
            <p:nvPr/>
          </p:nvSpPr>
          <p:spPr>
            <a:xfrm>
              <a:off x="3875272" y="6447116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橢圓 32"/>
            <p:cNvSpPr/>
            <p:nvPr/>
          </p:nvSpPr>
          <p:spPr>
            <a:xfrm>
              <a:off x="2771800" y="5408667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橢圓 33"/>
            <p:cNvSpPr/>
            <p:nvPr/>
          </p:nvSpPr>
          <p:spPr>
            <a:xfrm>
              <a:off x="3303625" y="6157753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6" name="直線接點 35"/>
            <p:cNvCxnSpPr>
              <a:stCxn id="23" idx="4"/>
              <a:endCxn id="33" idx="0"/>
            </p:cNvCxnSpPr>
            <p:nvPr/>
          </p:nvCxnSpPr>
          <p:spPr>
            <a:xfrm>
              <a:off x="2879812" y="5070652"/>
              <a:ext cx="0" cy="3380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>
              <a:stCxn id="33" idx="4"/>
              <a:endCxn id="21" idx="0"/>
            </p:cNvCxnSpPr>
            <p:nvPr/>
          </p:nvCxnSpPr>
          <p:spPr>
            <a:xfrm>
              <a:off x="2879812" y="5624691"/>
              <a:ext cx="0" cy="308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接點 39"/>
            <p:cNvCxnSpPr>
              <a:stCxn id="21" idx="5"/>
              <a:endCxn id="34" idx="2"/>
            </p:cNvCxnSpPr>
            <p:nvPr/>
          </p:nvCxnSpPr>
          <p:spPr>
            <a:xfrm>
              <a:off x="2956188" y="6117739"/>
              <a:ext cx="347437" cy="1480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>
              <a:stCxn id="34" idx="5"/>
              <a:endCxn id="32" idx="1"/>
            </p:cNvCxnSpPr>
            <p:nvPr/>
          </p:nvCxnSpPr>
          <p:spPr>
            <a:xfrm>
              <a:off x="3488013" y="6342141"/>
              <a:ext cx="418895" cy="1366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字方塊 42"/>
            <p:cNvSpPr txBox="1"/>
            <p:nvPr/>
          </p:nvSpPr>
          <p:spPr>
            <a:xfrm>
              <a:off x="2845413" y="4972034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2845413" y="5218320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2470947" y="5180056"/>
              <a:ext cx="399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s</a:t>
              </a:r>
              <a:r>
                <a:rPr lang="en-US" altLang="zh-TW" dirty="0" smtClean="0"/>
                <a:t>1</a:t>
              </a:r>
              <a:endParaRPr lang="zh-TW" altLang="en-US" dirty="0"/>
            </a:p>
          </p:txBody>
        </p:sp>
        <p:sp>
          <p:nvSpPr>
            <p:cNvPr id="46" name="文字方塊 45"/>
            <p:cNvSpPr txBox="1"/>
            <p:nvPr/>
          </p:nvSpPr>
          <p:spPr>
            <a:xfrm>
              <a:off x="2455999" y="5654953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</a:t>
              </a:r>
              <a:r>
                <a:rPr lang="en-US" altLang="zh-TW" dirty="0"/>
                <a:t>3</a:t>
              </a:r>
              <a:endParaRPr lang="zh-TW" altLang="en-US" dirty="0"/>
            </a:p>
          </p:txBody>
        </p:sp>
        <p:sp>
          <p:nvSpPr>
            <p:cNvPr id="47" name="文字方塊 46"/>
            <p:cNvSpPr txBox="1"/>
            <p:nvPr/>
          </p:nvSpPr>
          <p:spPr>
            <a:xfrm>
              <a:off x="3211903" y="5803961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</a:t>
              </a:r>
              <a:r>
                <a:rPr lang="en-US" altLang="zh-TW" dirty="0"/>
                <a:t>2</a:t>
              </a:r>
              <a:endParaRPr lang="zh-TW" altLang="en-US" dirty="0"/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1856822" y="5574882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h3</a:t>
              </a:r>
              <a:endParaRPr lang="zh-TW" altLang="en-US" dirty="0"/>
            </a:p>
          </p:txBody>
        </p:sp>
        <p:sp>
          <p:nvSpPr>
            <p:cNvPr id="49" name="文字方塊 48"/>
            <p:cNvSpPr txBox="1"/>
            <p:nvPr/>
          </p:nvSpPr>
          <p:spPr>
            <a:xfrm>
              <a:off x="2865024" y="5514232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0" name="文字方塊 49"/>
            <p:cNvSpPr txBox="1"/>
            <p:nvPr/>
          </p:nvSpPr>
          <p:spPr>
            <a:xfrm>
              <a:off x="2879812" y="5792072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1" name="文字方塊 50"/>
            <p:cNvSpPr txBox="1"/>
            <p:nvPr/>
          </p:nvSpPr>
          <p:spPr>
            <a:xfrm>
              <a:off x="2504213" y="601925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e3</a:t>
              </a:r>
              <a:endParaRPr lang="zh-TW" altLang="en-US" sz="1200" dirty="0"/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2830190" y="6069071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3036773" y="616527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4" name="文字方塊 53"/>
            <p:cNvSpPr txBox="1"/>
            <p:nvPr/>
          </p:nvSpPr>
          <p:spPr>
            <a:xfrm>
              <a:off x="3335291" y="626267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55" name="文字方塊 54"/>
            <p:cNvSpPr txBox="1"/>
            <p:nvPr/>
          </p:nvSpPr>
          <p:spPr>
            <a:xfrm>
              <a:off x="2071643" y="603479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6" name="文字方塊 55"/>
            <p:cNvSpPr txBox="1"/>
            <p:nvPr/>
          </p:nvSpPr>
          <p:spPr>
            <a:xfrm>
              <a:off x="3624621" y="6406941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</p:grpSp>
      <p:sp>
        <p:nvSpPr>
          <p:cNvPr id="58" name="手繪多邊形 57"/>
          <p:cNvSpPr/>
          <p:nvPr/>
        </p:nvSpPr>
        <p:spPr>
          <a:xfrm>
            <a:off x="3101925" y="5005952"/>
            <a:ext cx="469232" cy="84221"/>
          </a:xfrm>
          <a:custGeom>
            <a:avLst/>
            <a:gdLst>
              <a:gd name="connsiteX0" fmla="*/ 0 w 469232"/>
              <a:gd name="connsiteY0" fmla="*/ 84221 h 84221"/>
              <a:gd name="connsiteX1" fmla="*/ 228600 w 469232"/>
              <a:gd name="connsiteY1" fmla="*/ 48127 h 84221"/>
              <a:gd name="connsiteX2" fmla="*/ 469232 w 469232"/>
              <a:gd name="connsiteY2" fmla="*/ 0 h 8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9232" h="84221">
                <a:moveTo>
                  <a:pt x="0" y="84221"/>
                </a:moveTo>
                <a:cubicBezTo>
                  <a:pt x="75197" y="73192"/>
                  <a:pt x="150395" y="62164"/>
                  <a:pt x="228600" y="48127"/>
                </a:cubicBezTo>
                <a:cubicBezTo>
                  <a:pt x="306805" y="34090"/>
                  <a:pt x="469232" y="0"/>
                  <a:pt x="469232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文字方塊 58"/>
          <p:cNvSpPr txBox="1"/>
          <p:nvPr/>
        </p:nvSpPr>
        <p:spPr>
          <a:xfrm>
            <a:off x="3500623" y="4783307"/>
            <a:ext cx="274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the port number of node</a:t>
            </a:r>
            <a:endParaRPr lang="zh-TW" altLang="en-US" dirty="0"/>
          </a:p>
        </p:txBody>
      </p:sp>
      <p:sp>
        <p:nvSpPr>
          <p:cNvPr id="60" name="橢圓 59"/>
          <p:cNvSpPr/>
          <p:nvPr/>
        </p:nvSpPr>
        <p:spPr>
          <a:xfrm>
            <a:off x="2984516" y="5018968"/>
            <a:ext cx="147324" cy="210232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文字方塊 60"/>
          <p:cNvSpPr txBox="1"/>
          <p:nvPr/>
        </p:nvSpPr>
        <p:spPr>
          <a:xfrm>
            <a:off x="4492875" y="6382941"/>
            <a:ext cx="30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T</a:t>
            </a:r>
            <a:r>
              <a:rPr lang="en-US" altLang="zh-TW" dirty="0" smtClean="0"/>
              <a:t>he topology in sample file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68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Task</a:t>
            </a:r>
            <a:r>
              <a:rPr lang="en-US" altLang="zh-TW" dirty="0" smtClean="0"/>
              <a:t>1 – Options in </a:t>
            </a:r>
            <a:r>
              <a:rPr lang="en-US" altLang="zh-TW" dirty="0" err="1" smtClean="0"/>
              <a:t>mininet</a:t>
            </a:r>
            <a:r>
              <a:rPr lang="en-US" altLang="zh-TW" dirty="0" smtClean="0"/>
              <a:t> command (</a:t>
            </a:r>
            <a:r>
              <a:rPr lang="en-US" altLang="zh-TW" dirty="0" err="1" smtClean="0"/>
              <a:t>mn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598" y="1844824"/>
            <a:ext cx="6347714" cy="4697410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Switch type:</a:t>
            </a:r>
          </a:p>
          <a:p>
            <a:pPr lvl="1"/>
            <a:r>
              <a:rPr lang="en-US" altLang="zh-TW" dirty="0" smtClean="0"/>
              <a:t>--switch=</a:t>
            </a:r>
            <a:r>
              <a:rPr lang="en-US" altLang="zh-TW" dirty="0" err="1" smtClean="0"/>
              <a:t>ovsk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Use </a:t>
            </a:r>
            <a:r>
              <a:rPr lang="en-US" altLang="zh-TW" dirty="0" err="1" smtClean="0"/>
              <a:t>openvswitch</a:t>
            </a:r>
            <a:r>
              <a:rPr lang="en-US" altLang="zh-TW" dirty="0" smtClean="0"/>
              <a:t> kernel switch</a:t>
            </a:r>
          </a:p>
          <a:p>
            <a:pPr lvl="1"/>
            <a:r>
              <a:rPr lang="en-US" altLang="zh-TW" dirty="0" smtClean="0"/>
              <a:t>--switch=user</a:t>
            </a:r>
          </a:p>
          <a:p>
            <a:pPr lvl="2"/>
            <a:r>
              <a:rPr lang="en-US" altLang="zh-TW" dirty="0" smtClean="0"/>
              <a:t>Use </a:t>
            </a:r>
            <a:r>
              <a:rPr lang="en-US" altLang="zh-TW" dirty="0" err="1"/>
              <a:t>openvswitch</a:t>
            </a:r>
            <a:r>
              <a:rPr lang="en-US" altLang="zh-TW" dirty="0"/>
              <a:t> </a:t>
            </a:r>
            <a:r>
              <a:rPr lang="en-US" altLang="zh-TW" dirty="0" smtClean="0"/>
              <a:t>user-space </a:t>
            </a:r>
            <a:r>
              <a:rPr lang="en-US" altLang="zh-TW" dirty="0"/>
              <a:t>switch</a:t>
            </a:r>
          </a:p>
          <a:p>
            <a:pPr lvl="1"/>
            <a:r>
              <a:rPr lang="en-US" altLang="zh-TW" dirty="0"/>
              <a:t>--</a:t>
            </a:r>
            <a:r>
              <a:rPr lang="en-US" altLang="zh-TW" dirty="0" smtClean="0"/>
              <a:t>custom=CUSTOM</a:t>
            </a:r>
          </a:p>
          <a:p>
            <a:pPr lvl="2"/>
            <a:r>
              <a:rPr lang="en-US" altLang="zh-TW" dirty="0" smtClean="0"/>
              <a:t>Read </a:t>
            </a:r>
            <a:r>
              <a:rPr lang="en-US" altLang="zh-TW" dirty="0"/>
              <a:t>custom topo and node </a:t>
            </a:r>
            <a:r>
              <a:rPr lang="en-US" altLang="zh-TW" dirty="0" err="1"/>
              <a:t>params</a:t>
            </a:r>
            <a:r>
              <a:rPr lang="en-US" altLang="zh-TW" dirty="0"/>
              <a:t> from .</a:t>
            </a:r>
            <a:r>
              <a:rPr lang="en-US" altLang="zh-TW" dirty="0" err="1"/>
              <a:t>pyfile</a:t>
            </a:r>
            <a:endParaRPr lang="en-US" altLang="zh-TW" dirty="0"/>
          </a:p>
          <a:p>
            <a:pPr lvl="1"/>
            <a:r>
              <a:rPr lang="en-US" altLang="zh-TW" dirty="0"/>
              <a:t>--</a:t>
            </a:r>
            <a:r>
              <a:rPr lang="en-US" altLang="zh-TW" dirty="0" smtClean="0"/>
              <a:t>mac</a:t>
            </a:r>
          </a:p>
          <a:p>
            <a:pPr lvl="2"/>
            <a:r>
              <a:rPr lang="en-US" altLang="zh-TW" dirty="0" smtClean="0"/>
              <a:t>Automatically </a:t>
            </a:r>
            <a:r>
              <a:rPr lang="en-US" altLang="zh-TW" dirty="0"/>
              <a:t>set host </a:t>
            </a:r>
            <a:r>
              <a:rPr lang="en-US" altLang="zh-TW" dirty="0" smtClean="0"/>
              <a:t>MACs for hosts</a:t>
            </a:r>
          </a:p>
          <a:p>
            <a:pPr lvl="1"/>
            <a:r>
              <a:rPr lang="en-US" altLang="zh-TW" dirty="0"/>
              <a:t>--</a:t>
            </a:r>
            <a:r>
              <a:rPr lang="en-US" altLang="zh-TW" dirty="0" smtClean="0"/>
              <a:t>controller=remote</a:t>
            </a:r>
          </a:p>
          <a:p>
            <a:pPr lvl="2"/>
            <a:r>
              <a:rPr lang="en-US" altLang="zh-TW" dirty="0" smtClean="0"/>
              <a:t>Connect to remote controller (Default IP is 127.0.0.1)</a:t>
            </a:r>
          </a:p>
          <a:p>
            <a:pPr lvl="1"/>
            <a:r>
              <a:rPr lang="en-US" altLang="zh-TW" dirty="0"/>
              <a:t>--link </a:t>
            </a:r>
            <a:r>
              <a:rPr lang="en-US" altLang="zh-TW" dirty="0" err="1"/>
              <a:t>tc</a:t>
            </a:r>
            <a:endParaRPr lang="en-US" altLang="zh-TW" dirty="0"/>
          </a:p>
          <a:p>
            <a:pPr lvl="2"/>
            <a:r>
              <a:rPr lang="en-US" altLang="zh-TW" dirty="0" smtClean="0"/>
              <a:t>Use </a:t>
            </a:r>
            <a:r>
              <a:rPr lang="en-US" altLang="zh-TW" dirty="0" err="1" smtClean="0"/>
              <a:t>tc</a:t>
            </a:r>
            <a:r>
              <a:rPr lang="en-US" altLang="zh-TW" dirty="0" smtClean="0"/>
              <a:t> link in </a:t>
            </a:r>
            <a:r>
              <a:rPr lang="en-US" altLang="zh-TW" dirty="0" err="1" smtClean="0"/>
              <a:t>mininet</a:t>
            </a:r>
            <a:r>
              <a:rPr lang="en-US" altLang="zh-TW" dirty="0"/>
              <a:t> </a:t>
            </a:r>
            <a:r>
              <a:rPr lang="en-US" altLang="zh-TW" dirty="0" smtClean="0"/>
              <a:t>(Set bandwidth, delay, jitter, loss… for links)</a:t>
            </a:r>
          </a:p>
          <a:p>
            <a:pPr indent="-285750"/>
            <a:r>
              <a:rPr lang="en-US" altLang="zh-TW" dirty="0" smtClean="0"/>
              <a:t>Type “</a:t>
            </a:r>
            <a:r>
              <a:rPr lang="en-US" altLang="zh-TW" dirty="0" err="1" smtClean="0"/>
              <a:t>mn</a:t>
            </a:r>
            <a:r>
              <a:rPr lang="en-US" altLang="zh-TW" dirty="0" smtClean="0"/>
              <a:t> –help” to see more</a:t>
            </a:r>
          </a:p>
        </p:txBody>
      </p:sp>
    </p:spTree>
    <p:extLst>
      <p:ext uri="{BB962C8B-B14F-4D97-AF65-F5344CB8AC3E}">
        <p14:creationId xmlns:p14="http://schemas.microsoft.com/office/powerpoint/2010/main" val="1026638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Task</a:t>
            </a:r>
            <a:r>
              <a:rPr lang="en-US" altLang="zh-TW" dirty="0" smtClean="0"/>
              <a:t>1 – Topology JSON file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40111" y="1443788"/>
            <a:ext cx="6347714" cy="3880773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Define “node” and “link” in topology</a:t>
            </a:r>
          </a:p>
          <a:p>
            <a:r>
              <a:rPr lang="en-US" altLang="zh-TW" dirty="0" smtClean="0"/>
              <a:t>node:</a:t>
            </a:r>
          </a:p>
          <a:p>
            <a:pPr lvl="1"/>
            <a:r>
              <a:rPr lang="en-US" altLang="zh-TW" dirty="0" smtClean="0"/>
              <a:t>The node name in </a:t>
            </a:r>
            <a:r>
              <a:rPr lang="en-US" altLang="zh-TW" dirty="0" err="1" smtClean="0"/>
              <a:t>mininet</a:t>
            </a:r>
            <a:endParaRPr lang="en-US" altLang="zh-TW" dirty="0" smtClean="0"/>
          </a:p>
          <a:p>
            <a:r>
              <a:rPr lang="en-US" altLang="zh-TW" dirty="0" smtClean="0"/>
              <a:t>link:</a:t>
            </a:r>
          </a:p>
          <a:p>
            <a:pPr lvl="1"/>
            <a:r>
              <a:rPr lang="en-US" altLang="zh-TW" dirty="0" smtClean="0"/>
              <a:t>“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”: the 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 node of this link</a:t>
            </a:r>
          </a:p>
          <a:p>
            <a:pPr lvl="1"/>
            <a:r>
              <a:rPr lang="en-US" altLang="zh-TW" dirty="0" smtClean="0"/>
              <a:t>“</a:t>
            </a:r>
            <a:r>
              <a:rPr lang="en-US" altLang="zh-TW" dirty="0" err="1" smtClean="0"/>
              <a:t>dst</a:t>
            </a:r>
            <a:r>
              <a:rPr lang="en-US" altLang="zh-TW" dirty="0" smtClean="0"/>
              <a:t>”: the </a:t>
            </a:r>
            <a:r>
              <a:rPr lang="en-US" altLang="zh-TW" dirty="0" err="1" smtClean="0"/>
              <a:t>dst</a:t>
            </a:r>
            <a:r>
              <a:rPr lang="en-US" altLang="zh-TW" dirty="0" smtClean="0"/>
              <a:t> node of this link</a:t>
            </a:r>
          </a:p>
          <a:p>
            <a:pPr lvl="1"/>
            <a:r>
              <a:rPr lang="en-US" altLang="zh-TW" dirty="0" smtClean="0"/>
              <a:t>“</a:t>
            </a:r>
            <a:r>
              <a:rPr lang="en-US" altLang="zh-TW" dirty="0" err="1" smtClean="0"/>
              <a:t>bw</a:t>
            </a:r>
            <a:r>
              <a:rPr lang="en-US" altLang="zh-TW" dirty="0" smtClean="0"/>
              <a:t>”: the bandwidth of this link</a:t>
            </a:r>
          </a:p>
          <a:p>
            <a:pPr lvl="1"/>
            <a:r>
              <a:rPr lang="en-US" altLang="zh-TW" dirty="0" smtClean="0"/>
              <a:t>“delay”:</a:t>
            </a:r>
            <a:r>
              <a:rPr lang="zh-TW" altLang="en-US" dirty="0" smtClean="0"/>
              <a:t> </a:t>
            </a:r>
            <a:r>
              <a:rPr lang="en-US" altLang="zh-TW" dirty="0" smtClean="0"/>
              <a:t>the delay value of this link</a:t>
            </a:r>
          </a:p>
          <a:p>
            <a:pPr lvl="1"/>
            <a:r>
              <a:rPr lang="en-US" altLang="zh-TW" dirty="0" smtClean="0"/>
              <a:t>“p1”: the port number of 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 node</a:t>
            </a:r>
          </a:p>
          <a:p>
            <a:pPr lvl="1"/>
            <a:r>
              <a:rPr lang="en-US" altLang="zh-TW" dirty="0" smtClean="0"/>
              <a:t>“p2”: the port number of </a:t>
            </a:r>
            <a:r>
              <a:rPr lang="en-US" altLang="zh-TW" dirty="0" err="1" smtClean="0"/>
              <a:t>dst</a:t>
            </a:r>
            <a:r>
              <a:rPr lang="en-US" altLang="zh-TW" dirty="0" smtClean="0"/>
              <a:t> node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006678" y="5249652"/>
            <a:ext cx="5296643" cy="156966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{"node": [ "s1", "s2", "s3", "h1", "h2", "h3"],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"link": [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{"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src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"h1",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"s1",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bw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10, "delay": "100ms", "p1": 1, "p2": 2},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{"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src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"h2",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"s2",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bw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10, "delay": "100ms", "p1": 1, "p2": 2},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{"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src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"h3",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"s3",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bw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10, "delay": "100ms", "p1": 1, "p2": 3},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{"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src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"s1",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"s3",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bw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10, "delay": "100ms", "p1": 1, "p2": 1},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{"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src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"s2",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dst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"s3", "</a:t>
            </a:r>
            <a:r>
              <a:rPr lang="en-US" altLang="zh-TW" sz="1200" dirty="0" err="1">
                <a:solidFill>
                  <a:schemeClr val="bg1"/>
                </a:solidFill>
                <a:latin typeface="+mj-ea"/>
                <a:ea typeface="+mj-ea"/>
              </a:rPr>
              <a:t>bw</a:t>
            </a:r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": 10, "delay": "100ms", "p1": 1, "p2": 2}</a:t>
            </a:r>
          </a:p>
          <a:p>
            <a:r>
              <a:rPr lang="en-US" altLang="zh-TW" sz="1200" dirty="0">
                <a:solidFill>
                  <a:schemeClr val="bg1"/>
                </a:solidFill>
                <a:latin typeface="+mj-ea"/>
                <a:ea typeface="+mj-ea"/>
              </a:rPr>
              <a:t>                        </a:t>
            </a:r>
            <a:r>
              <a:rPr lang="en-US" altLang="zh-TW" sz="1200" dirty="0" smtClean="0">
                <a:solidFill>
                  <a:schemeClr val="bg1"/>
                </a:solidFill>
                <a:latin typeface="+mj-ea"/>
                <a:ea typeface="+mj-ea"/>
              </a:rPr>
              <a:t>]}</a:t>
            </a:r>
            <a:endParaRPr lang="en-US" altLang="zh-TW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3" name="群組 32"/>
          <p:cNvGrpSpPr/>
          <p:nvPr/>
        </p:nvGrpSpPr>
        <p:grpSpPr>
          <a:xfrm>
            <a:off x="5148064" y="2500833"/>
            <a:ext cx="2518664" cy="2143612"/>
            <a:chOff x="1856822" y="4540328"/>
            <a:chExt cx="2518664" cy="2143612"/>
          </a:xfrm>
        </p:grpSpPr>
        <p:sp>
          <p:nvSpPr>
            <p:cNvPr id="34" name="橢圓 33"/>
            <p:cNvSpPr/>
            <p:nvPr/>
          </p:nvSpPr>
          <p:spPr>
            <a:xfrm>
              <a:off x="1979712" y="5933351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橢圓 34"/>
            <p:cNvSpPr/>
            <p:nvPr/>
          </p:nvSpPr>
          <p:spPr>
            <a:xfrm>
              <a:off x="2771800" y="5933351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橢圓 35"/>
            <p:cNvSpPr/>
            <p:nvPr/>
          </p:nvSpPr>
          <p:spPr>
            <a:xfrm>
              <a:off x="2771800" y="4854628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7" name="直線接點 36"/>
            <p:cNvCxnSpPr>
              <a:stCxn id="34" idx="6"/>
              <a:endCxn id="35" idx="2"/>
            </p:cNvCxnSpPr>
            <p:nvPr/>
          </p:nvCxnSpPr>
          <p:spPr>
            <a:xfrm>
              <a:off x="2195736" y="6041363"/>
              <a:ext cx="576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字方塊 37"/>
            <p:cNvSpPr txBox="1"/>
            <p:nvPr/>
          </p:nvSpPr>
          <p:spPr>
            <a:xfrm>
              <a:off x="2696774" y="4540328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h1</a:t>
              </a:r>
              <a:endParaRPr lang="zh-TW" altLang="en-US" dirty="0"/>
            </a:p>
          </p:txBody>
        </p:sp>
        <p:sp>
          <p:nvSpPr>
            <p:cNvPr id="39" name="文字方塊 38"/>
            <p:cNvSpPr txBox="1"/>
            <p:nvPr/>
          </p:nvSpPr>
          <p:spPr>
            <a:xfrm>
              <a:off x="3942354" y="6165273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h2</a:t>
              </a:r>
              <a:endParaRPr lang="zh-TW" altLang="en-US" dirty="0"/>
            </a:p>
          </p:txBody>
        </p:sp>
        <p:sp>
          <p:nvSpPr>
            <p:cNvPr id="40" name="橢圓 39"/>
            <p:cNvSpPr/>
            <p:nvPr/>
          </p:nvSpPr>
          <p:spPr>
            <a:xfrm>
              <a:off x="3875272" y="6447116"/>
              <a:ext cx="216024" cy="21602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1" name="橢圓 40"/>
            <p:cNvSpPr/>
            <p:nvPr/>
          </p:nvSpPr>
          <p:spPr>
            <a:xfrm>
              <a:off x="2771800" y="5408667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2" name="橢圓 41"/>
            <p:cNvSpPr/>
            <p:nvPr/>
          </p:nvSpPr>
          <p:spPr>
            <a:xfrm>
              <a:off x="3303625" y="6157753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43" name="直線接點 42"/>
            <p:cNvCxnSpPr>
              <a:stCxn id="36" idx="4"/>
              <a:endCxn id="41" idx="0"/>
            </p:cNvCxnSpPr>
            <p:nvPr/>
          </p:nvCxnSpPr>
          <p:spPr>
            <a:xfrm>
              <a:off x="2879812" y="5070652"/>
              <a:ext cx="0" cy="3380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>
              <a:stCxn id="41" idx="4"/>
              <a:endCxn id="35" idx="0"/>
            </p:cNvCxnSpPr>
            <p:nvPr/>
          </p:nvCxnSpPr>
          <p:spPr>
            <a:xfrm>
              <a:off x="2879812" y="5624691"/>
              <a:ext cx="0" cy="3086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接點 44"/>
            <p:cNvCxnSpPr>
              <a:stCxn id="35" idx="5"/>
              <a:endCxn id="42" idx="2"/>
            </p:cNvCxnSpPr>
            <p:nvPr/>
          </p:nvCxnSpPr>
          <p:spPr>
            <a:xfrm>
              <a:off x="2956188" y="6117739"/>
              <a:ext cx="347437" cy="1480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>
              <a:stCxn id="42" idx="5"/>
              <a:endCxn id="40" idx="1"/>
            </p:cNvCxnSpPr>
            <p:nvPr/>
          </p:nvCxnSpPr>
          <p:spPr>
            <a:xfrm>
              <a:off x="3488013" y="6342141"/>
              <a:ext cx="418895" cy="1366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字方塊 46"/>
            <p:cNvSpPr txBox="1"/>
            <p:nvPr/>
          </p:nvSpPr>
          <p:spPr>
            <a:xfrm>
              <a:off x="2845413" y="4972034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2845413" y="5218320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49" name="文字方塊 48"/>
            <p:cNvSpPr txBox="1"/>
            <p:nvPr/>
          </p:nvSpPr>
          <p:spPr>
            <a:xfrm>
              <a:off x="2470947" y="5180056"/>
              <a:ext cx="399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/>
                <a:t>s</a:t>
              </a:r>
              <a:r>
                <a:rPr lang="en-US" altLang="zh-TW" dirty="0" smtClean="0"/>
                <a:t>1</a:t>
              </a:r>
              <a:endParaRPr lang="zh-TW" altLang="en-US" dirty="0"/>
            </a:p>
          </p:txBody>
        </p:sp>
        <p:sp>
          <p:nvSpPr>
            <p:cNvPr id="50" name="文字方塊 49"/>
            <p:cNvSpPr txBox="1"/>
            <p:nvPr/>
          </p:nvSpPr>
          <p:spPr>
            <a:xfrm>
              <a:off x="2455999" y="5654953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</a:t>
              </a:r>
              <a:r>
                <a:rPr lang="en-US" altLang="zh-TW" dirty="0"/>
                <a:t>3</a:t>
              </a:r>
              <a:endParaRPr lang="zh-TW" altLang="en-US" dirty="0"/>
            </a:p>
          </p:txBody>
        </p:sp>
        <p:sp>
          <p:nvSpPr>
            <p:cNvPr id="51" name="文字方塊 50"/>
            <p:cNvSpPr txBox="1"/>
            <p:nvPr/>
          </p:nvSpPr>
          <p:spPr>
            <a:xfrm>
              <a:off x="3211903" y="5803961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s</a:t>
              </a:r>
              <a:r>
                <a:rPr lang="en-US" altLang="zh-TW" dirty="0"/>
                <a:t>2</a:t>
              </a:r>
              <a:endParaRPr lang="zh-TW" altLang="en-US" dirty="0"/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1856822" y="5574882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h3</a:t>
              </a:r>
              <a:endParaRPr lang="zh-TW" altLang="en-US" dirty="0"/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2865024" y="5514232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4" name="文字方塊 53"/>
            <p:cNvSpPr txBox="1"/>
            <p:nvPr/>
          </p:nvSpPr>
          <p:spPr>
            <a:xfrm>
              <a:off x="2879812" y="5792072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5" name="文字方塊 54"/>
            <p:cNvSpPr txBox="1"/>
            <p:nvPr/>
          </p:nvSpPr>
          <p:spPr>
            <a:xfrm>
              <a:off x="2504213" y="601925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e3</a:t>
              </a:r>
              <a:endParaRPr lang="zh-TW" altLang="en-US" sz="1200" dirty="0"/>
            </a:p>
          </p:txBody>
        </p:sp>
        <p:sp>
          <p:nvSpPr>
            <p:cNvPr id="56" name="文字方塊 55"/>
            <p:cNvSpPr txBox="1"/>
            <p:nvPr/>
          </p:nvSpPr>
          <p:spPr>
            <a:xfrm>
              <a:off x="2830190" y="6069071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57" name="文字方塊 56"/>
            <p:cNvSpPr txBox="1"/>
            <p:nvPr/>
          </p:nvSpPr>
          <p:spPr>
            <a:xfrm>
              <a:off x="3036773" y="616527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58" name="文字方塊 57"/>
            <p:cNvSpPr txBox="1"/>
            <p:nvPr/>
          </p:nvSpPr>
          <p:spPr>
            <a:xfrm>
              <a:off x="3335291" y="626267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e2</a:t>
              </a:r>
              <a:endParaRPr lang="zh-TW" altLang="en-US" sz="1200" dirty="0"/>
            </a:p>
          </p:txBody>
        </p:sp>
        <p:sp>
          <p:nvSpPr>
            <p:cNvPr id="59" name="文字方塊 58"/>
            <p:cNvSpPr txBox="1"/>
            <p:nvPr/>
          </p:nvSpPr>
          <p:spPr>
            <a:xfrm>
              <a:off x="2071643" y="6034793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3624621" y="6406941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dirty="0" smtClean="0"/>
                <a:t>e1</a:t>
              </a:r>
              <a:endParaRPr lang="zh-TW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371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523A661-0D20-415E-ADB6-87A54D99F5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1446</Words>
  <Application>Microsoft Office PowerPoint</Application>
  <PresentationFormat>如螢幕大小 (4:3)</PresentationFormat>
  <Paragraphs>333</Paragraphs>
  <Slides>29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37" baseType="lpstr">
      <vt:lpstr>微軟正黑體</vt:lpstr>
      <vt:lpstr>新細明體</vt:lpstr>
      <vt:lpstr>Arial</vt:lpstr>
      <vt:lpstr>Calibri</vt:lpstr>
      <vt:lpstr>Cambria Math</vt:lpstr>
      <vt:lpstr>Trebuchet MS</vt:lpstr>
      <vt:lpstr>Wingdings 3</vt:lpstr>
      <vt:lpstr>多面向</vt:lpstr>
      <vt:lpstr>SDN Tutorial</vt:lpstr>
      <vt:lpstr>SDN Tutorial</vt:lpstr>
      <vt:lpstr>Prerequisites</vt:lpstr>
      <vt:lpstr>Terminology </vt:lpstr>
      <vt:lpstr>Task 1</vt:lpstr>
      <vt:lpstr>Task1 – Mininet Custom Topology</vt:lpstr>
      <vt:lpstr>Task1 – Read topology from JSON and create it</vt:lpstr>
      <vt:lpstr>Task1 – Options in mininet command (mn)</vt:lpstr>
      <vt:lpstr>Task1 – Topology JSON file</vt:lpstr>
      <vt:lpstr>Exercise1 – Modify JSON file and create a new topology</vt:lpstr>
      <vt:lpstr>Task 2</vt:lpstr>
      <vt:lpstr>Task2 – Simple switch in Ryu</vt:lpstr>
      <vt:lpstr>Exercise2 – Add flow</vt:lpstr>
      <vt:lpstr>Exercise2 - Hints</vt:lpstr>
      <vt:lpstr>Task 3</vt:lpstr>
      <vt:lpstr>Exercise3 – Packet-in handler</vt:lpstr>
      <vt:lpstr>Exercise3 - Hints</vt:lpstr>
      <vt:lpstr>Task 4</vt:lpstr>
      <vt:lpstr>Exercise4 – Packet-in filter</vt:lpstr>
      <vt:lpstr>Exercise4 - Hints</vt:lpstr>
      <vt:lpstr>Task 5</vt:lpstr>
      <vt:lpstr>Exercise5 – Add MPLS actions</vt:lpstr>
      <vt:lpstr>Exercise5 - Hints</vt:lpstr>
      <vt:lpstr>Task 6</vt:lpstr>
      <vt:lpstr>Task6 – Multiple tables</vt:lpstr>
      <vt:lpstr>Exercise6 – Pre-build flows</vt:lpstr>
      <vt:lpstr>Exercise6 – Traffic comes</vt:lpstr>
      <vt:lpstr>Exercise6 - Hints</vt:lpstr>
      <vt:lpstr>Exercise6 - Hints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2015-02-11T05:28:24Z</dcterms:created>
  <dcterms:modified xsi:type="dcterms:W3CDTF">2015-06-12T07:37:30Z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TC102202119990</vt:lpwstr>
  </property>
</Properties>
</file>