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1038" r:id="rId2"/>
    <p:sldId id="1041" r:id="rId3"/>
    <p:sldId id="1039" r:id="rId4"/>
    <p:sldId id="1042" r:id="rId5"/>
    <p:sldId id="1043" r:id="rId6"/>
    <p:sldId id="1044" r:id="rId7"/>
    <p:sldId id="1045" r:id="rId8"/>
    <p:sldId id="1046" r:id="rId9"/>
    <p:sldId id="1047" r:id="rId10"/>
    <p:sldId id="1048" r:id="rId11"/>
    <p:sldId id="1049" r:id="rId12"/>
    <p:sldId id="1050" r:id="rId13"/>
    <p:sldId id="1051" r:id="rId14"/>
    <p:sldId id="1052" r:id="rId15"/>
    <p:sldId id="1053" r:id="rId16"/>
    <p:sldId id="1054" r:id="rId17"/>
    <p:sldId id="1055" r:id="rId18"/>
    <p:sldId id="1057" r:id="rId19"/>
    <p:sldId id="1058" r:id="rId20"/>
    <p:sldId id="1060" r:id="rId21"/>
    <p:sldId id="1063" r:id="rId22"/>
    <p:sldId id="1064" r:id="rId23"/>
    <p:sldId id="1059" r:id="rId24"/>
    <p:sldId id="1062" r:id="rId25"/>
    <p:sldId id="1061" r:id="rId26"/>
    <p:sldId id="1073" r:id="rId27"/>
    <p:sldId id="1066" r:id="rId28"/>
    <p:sldId id="1067" r:id="rId29"/>
    <p:sldId id="1068" r:id="rId30"/>
    <p:sldId id="1069" r:id="rId31"/>
    <p:sldId id="1070" r:id="rId32"/>
    <p:sldId id="1071" r:id="rId33"/>
    <p:sldId id="1072" r:id="rId34"/>
    <p:sldId id="1074" r:id="rId35"/>
    <p:sldId id="1076" r:id="rId36"/>
    <p:sldId id="1077" r:id="rId37"/>
    <p:sldId id="1078" r:id="rId38"/>
    <p:sldId id="1079" r:id="rId39"/>
    <p:sldId id="1080" r:id="rId40"/>
    <p:sldId id="1081" r:id="rId41"/>
    <p:sldId id="1082" r:id="rId42"/>
    <p:sldId id="1095" r:id="rId43"/>
    <p:sldId id="1083" r:id="rId44"/>
    <p:sldId id="1084" r:id="rId45"/>
    <p:sldId id="1085" r:id="rId46"/>
    <p:sldId id="1086" r:id="rId47"/>
    <p:sldId id="1087" r:id="rId48"/>
    <p:sldId id="1088" r:id="rId49"/>
    <p:sldId id="1089" r:id="rId50"/>
    <p:sldId id="1098" r:id="rId51"/>
    <p:sldId id="1097" r:id="rId52"/>
    <p:sldId id="1096" r:id="rId53"/>
    <p:sldId id="1094" r:id="rId54"/>
    <p:sldId id="1090" r:id="rId55"/>
    <p:sldId id="1091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B"/>
    <a:srgbClr val="FF3300"/>
    <a:srgbClr val="333300"/>
    <a:srgbClr val="00FF00"/>
    <a:srgbClr val="FF6600"/>
    <a:srgbClr val="993300"/>
    <a:srgbClr val="FF00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 autoAdjust="0"/>
    <p:restoredTop sz="99382" autoAdjust="0"/>
  </p:normalViewPr>
  <p:slideViewPr>
    <p:cSldViewPr snapToGrid="0">
      <p:cViewPr>
        <p:scale>
          <a:sx n="200" d="100"/>
          <a:sy n="200" d="100"/>
        </p:scale>
        <p:origin x="-30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072" y="-73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B393185-4BF4-4CBD-B2E0-1F39877B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0" tIns="47447" rIns="94890" bIns="47447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C26620-775E-4E95-AFA5-8D74D1B3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A4DA2-BDCF-4D2F-A50F-6EEFA5080B5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90" tIns="47447" rIns="94890" bIns="47447" anchor="b"/>
          <a:lstStyle/>
          <a:p>
            <a:pPr algn="r" defTabSz="949325" eaLnBrk="0" hangingPunct="0"/>
            <a:fld id="{BB5A301E-062B-4D78-98E4-8FFDFDDB75FE}" type="slidenum">
              <a:rPr lang="en-US" sz="1200">
                <a:latin typeface="Times New Roman" pitchFamily="18" charset="0"/>
              </a:rPr>
              <a:pPr algn="r" defTabSz="949325" eaLnBrk="0" hangingPunct="0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2287588" y="730250"/>
            <a:ext cx="27432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6762" cy="43211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90" tIns="47447" rIns="94890" bIns="47447" anchor="b"/>
          <a:lstStyle/>
          <a:p>
            <a:pPr algn="r" defTabSz="949325" eaLnBrk="0" hangingPunct="0"/>
            <a:fld id="{46F5365E-5953-4876-A31B-61ECC5330A5F}" type="slidenum">
              <a:rPr lang="en-US" sz="1200">
                <a:latin typeface="Times New Roman" pitchFamily="18" charset="0"/>
              </a:rPr>
              <a:pPr algn="r" defTabSz="949325" eaLnBrk="0" hangingPunct="0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2287588" y="730250"/>
            <a:ext cx="27432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6762" cy="43211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90" tIns="47447" rIns="94890" bIns="47447" anchor="b"/>
          <a:lstStyle/>
          <a:p>
            <a:pPr algn="r" defTabSz="949325" eaLnBrk="0" hangingPunct="0"/>
            <a:fld id="{46F5365E-5953-4876-A31B-61ECC5330A5F}" type="slidenum">
              <a:rPr lang="en-US" sz="1200">
                <a:latin typeface="Times New Roman" pitchFamily="18" charset="0"/>
              </a:rPr>
              <a:pPr algn="r" defTabSz="949325" eaLnBrk="0" hangingPunct="0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2287588" y="730250"/>
            <a:ext cx="27432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6762" cy="43211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90" tIns="47447" rIns="94890" bIns="47447" anchor="b"/>
          <a:lstStyle/>
          <a:p>
            <a:pPr algn="r" defTabSz="949325" eaLnBrk="0" hangingPunct="0"/>
            <a:fld id="{46F5365E-5953-4876-A31B-61ECC5330A5F}" type="slidenum">
              <a:rPr lang="en-US" sz="1200">
                <a:latin typeface="Times New Roman" pitchFamily="18" charset="0"/>
              </a:rPr>
              <a:pPr algn="r" defTabSz="949325" eaLnBrk="0" hangingPunct="0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2287588" y="730250"/>
            <a:ext cx="27432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6762" cy="43211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90" tIns="47447" rIns="94890" bIns="47447" anchor="b"/>
          <a:lstStyle/>
          <a:p>
            <a:pPr algn="r" defTabSz="949325" eaLnBrk="0" hangingPunct="0"/>
            <a:fld id="{46F5365E-5953-4876-A31B-61ECC5330A5F}" type="slidenum">
              <a:rPr lang="en-US" sz="1200">
                <a:latin typeface="Times New Roman" pitchFamily="18" charset="0"/>
              </a:rPr>
              <a:pPr algn="r" defTabSz="949325" eaLnBrk="0" hangingPunct="0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2287588" y="730250"/>
            <a:ext cx="27432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6762" cy="43211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496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3BD7-F8FE-43AE-8F14-E89E38381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CD5A-1220-4FCC-8871-B58DCBF98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06375"/>
            <a:ext cx="1982787" cy="586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206375"/>
            <a:ext cx="5799138" cy="586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4BB8-919C-4E47-987E-DC23372B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75"/>
            <a:ext cx="7756525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D79D-EC91-411D-A36D-F52D549E1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04800"/>
            <a:ext cx="6848475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356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733800"/>
            <a:ext cx="8356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76874C1-B895-1A4D-B56D-E253EA364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580E66-1903-480C-BBD1-80B22E7F4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0868-F78F-4C54-B8CC-8FB0BBAD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311275"/>
            <a:ext cx="3770313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11275"/>
            <a:ext cx="3770312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F7E6-C88F-400B-82A3-6098BA27F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755E-49F5-46E1-9B79-FC0CAFED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B75B-5E79-4060-A563-F19B5DC0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4854-D64B-4BBB-B872-38A348E6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E78E-BB6D-4DF6-AEC3-8900FAADB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11500" y="6400800"/>
            <a:ext cx="2260600" cy="2540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/>
              <a:t>Mohamed Hefeeda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E799-7480-46F6-BE90-2ACC38B2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06375"/>
            <a:ext cx="775652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1311275"/>
            <a:ext cx="7693025" cy="475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0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4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0F33D028-EB27-4BF2-93DB-AB8236DF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4488" name="Rectangle 8"/>
          <p:cNvSpPr>
            <a:spLocks noChangeArrowheads="1"/>
          </p:cNvSpPr>
          <p:nvPr userDrawn="1"/>
        </p:nvSpPr>
        <p:spPr bwMode="auto">
          <a:xfrm>
            <a:off x="-3903663" y="28575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2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13" r:id="rId12"/>
    <p:sldLayoutId id="214748382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0"/>
        </a:spcAft>
        <a:buClr>
          <a:srgbClr val="114FFF"/>
        </a:buClr>
        <a:buFont typeface="Wingdings" pitchFamily="2" charset="2"/>
        <a:buChar char="§"/>
        <a:defRPr sz="2800" b="1">
          <a:solidFill>
            <a:srgbClr val="0000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-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41463" indent="-16986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10D5E6-B5E3-4277-B939-3B3379B8745B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06375"/>
            <a:ext cx="7823200" cy="6699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Department of Computer Science</a:t>
            </a:r>
            <a:br>
              <a:rPr lang="en-US" sz="2400" dirty="0" smtClean="0"/>
            </a:br>
            <a:r>
              <a:rPr lang="en-US" sz="2400" dirty="0" smtClean="0"/>
              <a:t>National </a:t>
            </a:r>
            <a:r>
              <a:rPr lang="en-US" sz="2400" dirty="0" err="1" smtClean="0"/>
              <a:t>Tsing</a:t>
            </a:r>
            <a:r>
              <a:rPr lang="en-US" sz="2400" dirty="0" smtClean="0"/>
              <a:t> </a:t>
            </a:r>
            <a:r>
              <a:rPr lang="en-US" sz="2400" dirty="0" err="1" smtClean="0"/>
              <a:t>Hua</a:t>
            </a:r>
            <a:r>
              <a:rPr lang="en-US" sz="2400" dirty="0" smtClean="0"/>
              <a:t> University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38"/>
            <a:ext cx="8255000" cy="4656137"/>
          </a:xfrm>
          <a:solidFill>
            <a:schemeClr val="bg1"/>
          </a:solidFill>
        </p:spPr>
        <p:txBody>
          <a:bodyPr lIns="91440" tIns="45720" rIns="91440" bIns="45720"/>
          <a:lstStyle/>
          <a:p>
            <a:pPr algn="ctr">
              <a:spcBef>
                <a:spcPct val="100000"/>
              </a:spcBef>
              <a:buFont typeface="Wingdings" pitchFamily="2" charset="2"/>
              <a:buNone/>
            </a:pPr>
            <a:endParaRPr lang="en-US" sz="7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0000"/>
                </a:solidFill>
                <a:latin typeface="Arial Black" pitchFamily="34" charset="0"/>
              </a:rPr>
              <a:t>CS 5262: Multimedia Networking and Systems</a:t>
            </a:r>
          </a:p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en-US" b="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dirty="0" smtClean="0"/>
              <a:t>Media On Demand and Live Broadcast</a:t>
            </a:r>
            <a:endParaRPr lang="en-US" sz="3200" dirty="0" smtClean="0"/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 algn="ctr">
              <a:buNone/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Instructor: Cheng-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Hsin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Hsu</a:t>
            </a:r>
          </a:p>
          <a:p>
            <a:pPr algn="ctr"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Acknowledgement: The instructor thanks Prof. Mohamed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Hefeeda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Simon Fraser University for sharing his course materials</a:t>
            </a:r>
          </a:p>
          <a:p>
            <a:pPr algn="ctr"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 algn="ctr">
              <a:buFont typeface="Wingdings" pitchFamily="2" charset="2"/>
              <a:buNone/>
            </a:pP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08338" y="6459538"/>
            <a:ext cx="1930400" cy="2032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488" tIns="44450" rIns="90488" bIns="44450"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0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ASX Meta Files (basic)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  <a:t>&lt;ASX version="3.0”&gt;</a:t>
            </a:r>
            <a:b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  <a:t>	&lt;ENTRY&gt;</a:t>
            </a:r>
            <a:b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  <a:t>	  &lt;REF HREF="Path"/&gt;</a:t>
            </a:r>
            <a:b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  <a:t>	&lt;/ENTRY&gt;</a:t>
            </a:r>
            <a:b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  <a:t>&lt;/ASX&gt;</a:t>
            </a:r>
            <a:br>
              <a:rPr lang="en-US" sz="1600" b="0" dirty="0" smtClean="0">
                <a:solidFill>
                  <a:srgbClr val="000000"/>
                </a:solidFill>
                <a:latin typeface="Courier"/>
                <a:cs typeface="Courier"/>
              </a:rPr>
            </a:br>
            <a:endParaRPr lang="en-US" sz="1600" b="0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3556000"/>
            <a:ext cx="8433317" cy="2417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7100" y="5981700"/>
            <a:ext cx="474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Microsoft. Introduction to Windows Media Metafiles. 2004.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2966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ASX Meta Files (advance)</a:t>
            </a:r>
          </a:p>
          <a:p>
            <a:pPr lvl="1"/>
            <a:r>
              <a:rPr lang="en-US" dirty="0" smtClean="0"/>
              <a:t>Ad Insertion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Server or Protocol rollover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2171701"/>
            <a:ext cx="607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&lt;ASX version="3.0”&gt;</a:t>
            </a:r>
            <a:b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&lt;ENTRY&gt;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	&lt;REF HREF="http://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  <a:cs typeface="Courier"/>
              </a:rPr>
              <a:t>sample.microsoft.com/BallGame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" /&gt;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&lt;/ENTRY&gt;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&lt;EVENT NAME="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  <a:cs typeface="Courier"/>
              </a:rPr>
              <a:t>TimeOut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" WHENDONE="RESUME"&gt;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	&lt;ENTRY CLIENTSKIP="NO"&gt;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	   &lt;REF HREF="http://Server/Content/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  <a:cs typeface="Courier"/>
              </a:rPr>
              <a:t>Advert.asf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" /&gt;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	&lt;/ENTRY&gt;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&lt;/EVENT&gt;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&lt;/ASX&gt;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0" y="4559301"/>
            <a:ext cx="607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&lt;ASX version="3.0”&gt;</a:t>
            </a:r>
            <a:b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&lt;ENTRY&gt;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    &lt;REF HREF="rtsp://Server1/Path/File1.asf"/&gt;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    &lt;REF HREF="mms://Server2/Path/File1.asf"/&gt;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    &lt;REF HREF="http://WebServer/Path/File1.asf"/&gt;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  &lt;/ENTRY&gt;</a:t>
            </a:r>
          </a:p>
          <a:p>
            <a:pPr lvl="1"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Courier"/>
                <a:cs typeface="Courier"/>
              </a:rPr>
              <a:t>&lt;/ASX&gt;</a:t>
            </a:r>
          </a:p>
        </p:txBody>
      </p:sp>
    </p:spTree>
    <p:extLst>
      <p:ext uri="{BB962C8B-B14F-4D97-AF65-F5344CB8AC3E}">
        <p14:creationId xmlns:p14="http://schemas.microsoft.com/office/powerpoint/2010/main" val="378587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Protocol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High-level control protocol to enable the client to interactively control playback using VCR-like functions.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Commands are sent over TCP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Real Time Streaming Protocol (RTSP)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HTTP-like protocol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Basic control commands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Extension for dynamic selections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-9459" r="-93" b="-9460"/>
          <a:stretch>
            <a:fillRect/>
          </a:stretch>
        </p:blipFill>
        <p:spPr>
          <a:xfrm>
            <a:off x="1352550" y="2641600"/>
            <a:ext cx="67246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252866"/>
            <a:ext cx="7473950" cy="46569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5100" y="6032500"/>
            <a:ext cx="370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Adobe. Streaming Media Primer. Pg 17.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622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RTSP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8577"/>
          <a:stretch>
            <a:fillRect/>
          </a:stretch>
        </p:blipFill>
        <p:spPr>
          <a:xfrm>
            <a:off x="323390" y="1295400"/>
            <a:ext cx="8344360" cy="4216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8700" y="5537200"/>
            <a:ext cx="4753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Multimedia over IP and Wireless Networks. Pg 459, Table 14.1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30900" y="3022600"/>
            <a:ext cx="3147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sym typeface="Wingdings"/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Dynamic stream / protocol selection)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0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transport protocol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Real-time Transfer Protocol (RTP)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RTP over UDP , RTP over TCP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Standardized with RTSP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Preferred for bandwidth efficiency</a:t>
            </a:r>
          </a:p>
          <a:p>
            <a:pPr lvl="2"/>
            <a:r>
              <a:rPr lang="en-US" dirty="0" smtClean="0"/>
              <a:t>RTP over UDP :</a:t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error &amp; transmission rate control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8000"/>
                </a:solidFill>
              </a:rPr>
              <a:t> the application!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HTTP over TCP</a:t>
            </a:r>
          </a:p>
          <a:p>
            <a:pPr lvl="2"/>
            <a:r>
              <a:rPr lang="en-US" dirty="0" smtClean="0">
                <a:solidFill>
                  <a:srgbClr val="FF3300"/>
                </a:solidFill>
              </a:rPr>
              <a:t>Avoid firewall issues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Appropriate only for playback (e.g. YouTube)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6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RTSP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65550" y="1327150"/>
            <a:ext cx="5038894" cy="4982349"/>
            <a:chOff x="2101850" y="1327150"/>
            <a:chExt cx="5038894" cy="49823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850" y="1327150"/>
              <a:ext cx="5038894" cy="44386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90900" y="6032500"/>
              <a:ext cx="2301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Adapted from W3C. Ret 2010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6100" y="1866900"/>
              <a:ext cx="4590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SDP</a:t>
              </a:r>
              <a:endParaRPr lang="en-US" sz="1050" b="1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3187700" y="4279900"/>
              <a:ext cx="284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368800" y="4051300"/>
              <a:ext cx="5487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RTCP</a:t>
              </a:r>
              <a:endParaRPr lang="en-US" sz="105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596900" y="2933700"/>
            <a:ext cx="4356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   Real Time Control Protocol</a:t>
            </a:r>
            <a:br>
              <a:rPr lang="en-US" sz="2000" dirty="0" smtClean="0"/>
            </a:br>
            <a:endParaRPr lang="en-US" sz="2000" dirty="0" smtClean="0"/>
          </a:p>
          <a:p>
            <a:pPr lvl="2"/>
            <a:r>
              <a:rPr lang="en-US" sz="2000" dirty="0" smtClean="0">
                <a:solidFill>
                  <a:srgbClr val="008000"/>
                </a:solidFill>
              </a:rPr>
              <a:t>- Usually paired with RTP.</a:t>
            </a:r>
            <a:br>
              <a:rPr lang="en-US" sz="2000" dirty="0" smtClean="0">
                <a:solidFill>
                  <a:srgbClr val="008000"/>
                </a:solidFill>
              </a:rPr>
            </a:br>
            <a:endParaRPr lang="en-US" sz="2000" dirty="0" smtClean="0">
              <a:solidFill>
                <a:srgbClr val="008000"/>
              </a:solidFill>
            </a:endParaRPr>
          </a:p>
          <a:p>
            <a:pPr lvl="2"/>
            <a:r>
              <a:rPr lang="en-US" sz="2000" dirty="0" smtClean="0">
                <a:solidFill>
                  <a:srgbClr val="008000"/>
                </a:solidFill>
              </a:rPr>
              <a:t>- Provide statistical feedback  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  to the sender.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138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RTP over UDP: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Windows Media system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Transmission Rate Control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constant bit rate transmission at the source coding rate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client monitors its buffer for congestions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signal to the sender to switch the coding rate down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absence of congestion can raise up the rate again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Error control</a:t>
            </a:r>
          </a:p>
          <a:p>
            <a:pPr lvl="2"/>
            <a:r>
              <a:rPr lang="en-US" dirty="0" smtClean="0"/>
              <a:t>Selective retransmission </a:t>
            </a:r>
            <a:r>
              <a:rPr lang="en-US" dirty="0" smtClean="0"/>
              <a:t>(gaps in </a:t>
            </a:r>
            <a:r>
              <a:rPr lang="en-US" dirty="0" smtClean="0"/>
              <a:t>sequence)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Highest priority:</a:t>
            </a:r>
            <a:r>
              <a:rPr lang="en-US" dirty="0" smtClean="0"/>
              <a:t> Audio packets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Lowest priority:</a:t>
            </a:r>
            <a:r>
              <a:rPr lang="en-US" dirty="0" smtClean="0"/>
              <a:t> Video packets closest to the deadline</a:t>
            </a:r>
          </a:p>
          <a:p>
            <a:pPr lvl="2"/>
            <a:r>
              <a:rPr lang="en-US" dirty="0" smtClean="0"/>
              <a:t>stall if lost audio packets – skip lost video packets.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9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11275"/>
            <a:ext cx="7693025" cy="4873625"/>
          </a:xfrm>
        </p:spPr>
        <p:txBody>
          <a:bodyPr/>
          <a:lstStyle/>
          <a:p>
            <a:r>
              <a:rPr lang="en-US" dirty="0" smtClean="0"/>
              <a:t>Media on Demand</a:t>
            </a:r>
          </a:p>
          <a:p>
            <a:pPr lvl="1"/>
            <a:r>
              <a:rPr lang="en-US" dirty="0" smtClean="0"/>
              <a:t>Encoder cannot predict network &amp; clients conditions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must consider flexibility in files.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adaption is left to the server in real time conditions.</a:t>
            </a:r>
          </a:p>
          <a:p>
            <a:pPr lvl="1"/>
            <a:r>
              <a:rPr lang="en-US" dirty="0" smtClean="0"/>
              <a:t>Raw (uncompressed) files?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the file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huge storage space needed.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  <a:sym typeface="Wingdings"/>
              </a:rPr>
              <a:t>real-time encoding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 computational complexity</a:t>
            </a:r>
          </a:p>
          <a:p>
            <a:pPr lvl="1"/>
            <a:r>
              <a:rPr lang="en-US" dirty="0" smtClean="0">
                <a:sym typeface="Wingdings"/>
              </a:rPr>
              <a:t>Less extreme: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  <a:sym typeface="Wingdings"/>
              </a:rPr>
              <a:t>high bit rate encoding for file’s content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  <a:sym typeface="Wingdings"/>
              </a:rPr>
              <a:t>online 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transcode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/ recompress content for each client.</a:t>
            </a:r>
          </a:p>
          <a:p>
            <a:pPr lvl="1"/>
            <a:r>
              <a:rPr lang="en-US" dirty="0" smtClean="0">
                <a:sym typeface="Wingdings"/>
              </a:rPr>
              <a:t>Opposite end</a:t>
            </a:r>
            <a:r>
              <a:rPr lang="en-US" dirty="0" smtClean="0">
                <a:sym typeface="Wingdings"/>
              </a:rPr>
              <a:t>! </a:t>
            </a:r>
            <a:r>
              <a:rPr lang="en-US" dirty="0" smtClean="0">
                <a:sym typeface="Wingdings"/>
              </a:rPr>
              <a:t> no adaptation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olidFill>
                  <a:srgbClr val="008000"/>
                </a:solidFill>
                <a:sym typeface="Wingdings"/>
              </a:rPr>
              <a:t>Fixed encoding. Simply copied onto network connection.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6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11275"/>
            <a:ext cx="7693025" cy="4873625"/>
          </a:xfrm>
        </p:spPr>
        <p:txBody>
          <a:bodyPr/>
          <a:lstStyle/>
          <a:p>
            <a:r>
              <a:rPr lang="en-US" dirty="0" smtClean="0"/>
              <a:t>Better engineering: </a:t>
            </a:r>
          </a:p>
          <a:p>
            <a:pPr lvl="1"/>
            <a:r>
              <a:rPr lang="en-US" dirty="0" smtClean="0"/>
              <a:t>Maintain flexibility. Provide indexing for contents.</a:t>
            </a:r>
          </a:p>
          <a:p>
            <a:r>
              <a:rPr lang="en-US" dirty="0" smtClean="0"/>
              <a:t>Streaming file formats</a:t>
            </a:r>
          </a:p>
          <a:p>
            <a:pPr lvl="1"/>
            <a:r>
              <a:rPr lang="en-US" dirty="0" smtClean="0"/>
              <a:t>MPEG-4				-  Apple’s QuickTime</a:t>
            </a:r>
          </a:p>
          <a:p>
            <a:pPr lvl="1"/>
            <a:r>
              <a:rPr lang="en-US" dirty="0" err="1" smtClean="0"/>
              <a:t>RealNetworks</a:t>
            </a:r>
            <a:r>
              <a:rPr lang="en-US" dirty="0" smtClean="0"/>
              <a:t>’ </a:t>
            </a:r>
            <a:r>
              <a:rPr lang="en-US" dirty="0" err="1" smtClean="0"/>
              <a:t>RealMedia</a:t>
            </a:r>
            <a:r>
              <a:rPr lang="en-US" dirty="0" smtClean="0"/>
              <a:t>		-  Microsoft’s ASF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Common Characteristics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Contain multiple version of each medium.</a:t>
            </a:r>
          </a:p>
          <a:p>
            <a:pPr lvl="2"/>
            <a:r>
              <a:rPr lang="en-US" dirty="0" smtClean="0"/>
              <a:t>Each version is recorded in a </a:t>
            </a:r>
            <a:r>
              <a:rPr lang="en-US" i="1" dirty="0" smtClean="0">
                <a:solidFill>
                  <a:schemeClr val="accent1"/>
                </a:solidFill>
              </a:rPr>
              <a:t>track</a:t>
            </a:r>
            <a:r>
              <a:rPr lang="en-US" dirty="0" smtClean="0"/>
              <a:t>.</a:t>
            </a:r>
            <a:endParaRPr lang="en-US" i="1" dirty="0" smtClean="0"/>
          </a:p>
          <a:p>
            <a:pPr lvl="2"/>
            <a:r>
              <a:rPr lang="en-US" dirty="0" smtClean="0"/>
              <a:t>Each track is decomposed into a sequence of </a:t>
            </a:r>
            <a:r>
              <a:rPr lang="en-US" i="1" dirty="0" smtClean="0">
                <a:solidFill>
                  <a:srgbClr val="FC0128"/>
                </a:solidFill>
              </a:rPr>
              <a:t>chunks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Chunks contain actual media data.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header structures in each file contain static metadata</a:t>
            </a:r>
          </a:p>
          <a:p>
            <a:pPr lvl="3"/>
            <a:r>
              <a:rPr lang="en-US" dirty="0" smtClean="0"/>
              <a:t> relate to overall file as well as to specific tracks.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9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8AF7CC2-45E9-4AB8-8496-7F02C2F53A26}" type="slidenum">
              <a:rPr lang="en-US" sz="1200" b="1"/>
              <a:pPr algn="r" eaLnBrk="0" hangingPunct="0"/>
              <a:t>2</a:t>
            </a:fld>
            <a:endParaRPr lang="en-US" sz="1200" b="1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116013"/>
            <a:ext cx="81708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Media on demand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Playback audio or video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Control over start time, and other interactive controls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Live Broadcast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Tuning in to a radio or TV program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Limited control (join / leave)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algn="ctr" defTabSz="45720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0" dirty="0" smtClean="0">
                <a:solidFill>
                  <a:srgbClr val="008000"/>
                </a:solidFill>
              </a:rPr>
              <a:t>Both scenarios exist today on the internet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0637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Introduction</a:t>
            </a: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 eaLnBrk="0" hangingPunct="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82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11275"/>
            <a:ext cx="7693025" cy="4924425"/>
          </a:xfrm>
        </p:spPr>
        <p:txBody>
          <a:bodyPr/>
          <a:lstStyle/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Title, author, date of composition, encryption, copyrights, table of contents…</a:t>
            </a:r>
          </a:p>
          <a:p>
            <a:pPr lvl="1"/>
            <a:r>
              <a:rPr lang="en-US" dirty="0" smtClean="0"/>
              <a:t>track enumeration, relationships…</a:t>
            </a:r>
          </a:p>
          <a:p>
            <a:pPr lvl="1"/>
            <a:r>
              <a:rPr lang="en-US" dirty="0" smtClean="0"/>
              <a:t>Individual track properties: start time, duration, bit rate, buffer size, sampling rate…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Time-varying metadata associated with each track: </a:t>
            </a:r>
            <a:br>
              <a:rPr lang="en-US" dirty="0" smtClean="0"/>
            </a:br>
            <a:r>
              <a:rPr lang="en-US" dirty="0" smtClean="0"/>
              <a:t>e.g. network </a:t>
            </a:r>
            <a:r>
              <a:rPr lang="en-US" dirty="0" err="1" smtClean="0"/>
              <a:t>packetization</a:t>
            </a:r>
            <a:r>
              <a:rPr lang="en-US" dirty="0" smtClean="0"/>
              <a:t> info, SMPTE time </a:t>
            </a:r>
            <a:r>
              <a:rPr lang="en-US" dirty="0" err="1" smtClean="0"/>
              <a:t>codecs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Differences between formats in how these metadata are associated with individual chunks.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11275"/>
            <a:ext cx="7693025" cy="4924425"/>
          </a:xfrm>
        </p:spPr>
        <p:txBody>
          <a:bodyPr/>
          <a:lstStyle/>
          <a:p>
            <a:r>
              <a:rPr lang="en-US" dirty="0" smtClean="0"/>
              <a:t>Media data</a:t>
            </a:r>
          </a:p>
          <a:p>
            <a:pPr lvl="1"/>
            <a:r>
              <a:rPr lang="en-US" dirty="0" smtClean="0"/>
              <a:t>Only appropriate subset of the data to be transmitted.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Subset selection : coarse-grained or fine-grained</a:t>
            </a:r>
          </a:p>
          <a:p>
            <a:pPr lvl="1"/>
            <a:r>
              <a:rPr lang="en-US" dirty="0" smtClean="0"/>
              <a:t>Coarse-</a:t>
            </a:r>
            <a:r>
              <a:rPr lang="en-US" dirty="0" err="1" smtClean="0"/>
              <a:t>garined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Per-stream basis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Change on a timescale &gt; data unit</a:t>
            </a:r>
          </a:p>
          <a:p>
            <a:pPr lvl="1"/>
            <a:r>
              <a:rPr lang="en-US" dirty="0" smtClean="0"/>
              <a:t>Fine-grained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Selection at the data unit level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Also portion of each data unit can be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coding rate control</a:t>
            </a:r>
          </a:p>
          <a:p>
            <a:pPr lvl="1"/>
            <a:r>
              <a:rPr lang="en-US" dirty="0" err="1" smtClean="0"/>
              <a:t>Multibit</a:t>
            </a:r>
            <a:r>
              <a:rPr lang="en-US" dirty="0" smtClean="0"/>
              <a:t> rate (MBR): independent streams</a:t>
            </a:r>
          </a:p>
          <a:p>
            <a:pPr lvl="1"/>
            <a:r>
              <a:rPr lang="en-US" dirty="0" smtClean="0"/>
              <a:t>Scalable coding: enhancement layers</a:t>
            </a:r>
          </a:p>
          <a:p>
            <a:endParaRPr lang="en-US" dirty="0" smtClean="0"/>
          </a:p>
          <a:p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After the selection of data units, they are prepared for transmission</a:t>
            </a:r>
          </a:p>
          <a:p>
            <a:pPr lvl="2"/>
            <a:r>
              <a:rPr lang="en-US" dirty="0" err="1" smtClean="0"/>
              <a:t>Packetization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re-encapsulate the encoded media data from one transport protocol (the file format) into another (e.g. RTP).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MPEG-4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143000"/>
            <a:ext cx="5759450" cy="232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3474797"/>
            <a:ext cx="5581650" cy="2844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7600" y="2667000"/>
            <a:ext cx="26853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Structures “atoms”</a:t>
            </a:r>
          </a:p>
          <a:p>
            <a:r>
              <a:rPr lang="en-US" sz="2000" dirty="0" smtClean="0"/>
              <a:t>- Unique tag &amp; length</a:t>
            </a:r>
          </a:p>
          <a:p>
            <a:endParaRPr lang="en-US" sz="2000" dirty="0" smtClean="0"/>
          </a:p>
          <a:p>
            <a:r>
              <a:rPr lang="en-US" sz="2000" dirty="0" smtClean="0"/>
              <a:t>- Atoms are in </a:t>
            </a:r>
            <a:r>
              <a:rPr lang="en-US" sz="2000" dirty="0" err="1" smtClean="0"/>
              <a:t>moov</a:t>
            </a:r>
            <a:endParaRPr lang="en-US" sz="2000" dirty="0" smtClean="0"/>
          </a:p>
          <a:p>
            <a:r>
              <a:rPr lang="en-US" sz="2000" dirty="0" smtClean="0"/>
              <a:t>- Data can be in </a:t>
            </a:r>
            <a:r>
              <a:rPr lang="en-US" sz="2000" dirty="0" err="1" smtClean="0"/>
              <a:t>mdat</a:t>
            </a:r>
            <a:endParaRPr lang="en-US" sz="2000" dirty="0" smtClean="0"/>
          </a:p>
          <a:p>
            <a:r>
              <a:rPr lang="en-US" sz="2000" dirty="0" smtClean="0"/>
              <a:t>or referenced via URL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1900" y="6286500"/>
            <a:ext cx="484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MPEG-4 Overview. ISO/IEC JTC1/SC29/WG11 (2002). Fig 13 &amp; 14.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5815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 Tracks &amp;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350"/>
            <a:ext cx="5157191" cy="395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1200" y="196281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 smtClean="0"/>
              <a:t>Indexing</a:t>
            </a:r>
            <a:br>
              <a:rPr lang="en-US" sz="2000" dirty="0" smtClean="0"/>
            </a:br>
            <a:r>
              <a:rPr lang="en-US" sz="2000" dirty="0" smtClean="0"/>
              <a:t>to allow seeking in each track (search efficiency)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Fixed length records </a:t>
            </a: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/>
              <a:t>unit of time (e.g. 1-s interval)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Each record contains a pointer into each track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5900" y="5130800"/>
            <a:ext cx="4523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MPEG-4 Overview. ISO/IEC JTC1/SC29/WG11 (2002). Fig 16.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318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016414"/>
            <a:ext cx="4432300" cy="5645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500" y="1587500"/>
            <a:ext cx="25871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Highly Extensible</a:t>
            </a:r>
          </a:p>
          <a:p>
            <a:r>
              <a:rPr lang="en-US" sz="2000" dirty="0" smtClean="0"/>
              <a:t>- Unique codes &amp;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GUIDs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- Extensions must be understandable by servers and clients to use it</a:t>
            </a:r>
          </a:p>
          <a:p>
            <a:endParaRPr lang="en-US" sz="2000" dirty="0" smtClean="0"/>
          </a:p>
          <a:p>
            <a:r>
              <a:rPr lang="en-US" sz="2000" dirty="0" smtClean="0"/>
              <a:t>- Static metadata: </a:t>
            </a:r>
            <a:br>
              <a:rPr lang="en-US" sz="2000" dirty="0" smtClean="0"/>
            </a:br>
            <a:r>
              <a:rPr lang="en-US" sz="2000" dirty="0" smtClean="0"/>
              <a:t>transmitted.</a:t>
            </a:r>
          </a:p>
          <a:p>
            <a:endParaRPr lang="en-US" sz="2000" dirty="0" smtClean="0"/>
          </a:p>
          <a:p>
            <a:r>
              <a:rPr lang="en-US" sz="2000" dirty="0" smtClean="0"/>
              <a:t>- Indexing info:</a:t>
            </a:r>
            <a:br>
              <a:rPr lang="en-US" sz="2000" dirty="0" smtClean="0"/>
            </a:br>
            <a:r>
              <a:rPr lang="en-US" sz="2000" dirty="0" smtClean="0"/>
              <a:t>not transmitted.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4800" y="6581001"/>
            <a:ext cx="3085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Apple QuickTime File Format. Ret 2001.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0961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8B69CA1-6EF0-4698-A67C-79E84EF2C16E}" type="slidenum">
              <a:rPr lang="en-US" sz="1200" b="1"/>
              <a:pPr algn="r" eaLnBrk="0" hangingPunct="0"/>
              <a:t>26</a:t>
            </a:fld>
            <a:endParaRPr lang="en-US" sz="1200" b="1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116013"/>
            <a:ext cx="81708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Introduction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FB"/>
                </a:solidFill>
              </a:rPr>
              <a:t>Multimedia Architecture, Protocols, and </a:t>
            </a:r>
            <a:r>
              <a:rPr lang="en-GB" dirty="0">
                <a:solidFill>
                  <a:srgbClr val="0000FB"/>
                </a:solidFill>
              </a:rPr>
              <a:t>Files </a:t>
            </a:r>
            <a:r>
              <a:rPr lang="en-GB" dirty="0" smtClean="0">
                <a:solidFill>
                  <a:srgbClr val="0000FB"/>
                </a:solidFill>
              </a:rPr>
              <a:t>Formats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>
                <a:solidFill>
                  <a:srgbClr val="FF3300"/>
                </a:solidFill>
              </a:rPr>
              <a:t>Live Broadcast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/>
              <a:t>Fundamental </a:t>
            </a:r>
            <a:r>
              <a:rPr lang="en-CA" dirty="0"/>
              <a:t>Abstractions </a:t>
            </a:r>
            <a:endParaRPr lang="en-CA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Streaming Media over Packet Networks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0637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 eaLnBrk="0" hangingPunct="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012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12368" y="1930400"/>
            <a:ext cx="3375053" cy="3707311"/>
            <a:chOff x="5531468" y="1930400"/>
            <a:chExt cx="3375053" cy="37073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1468" y="1930400"/>
              <a:ext cx="3375053" cy="3632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5751" y="5060950"/>
              <a:ext cx="349250" cy="576761"/>
            </a:xfrm>
            <a:prstGeom prst="rect">
              <a:avLst/>
            </a:prstGeom>
            <a:solidFill>
              <a:srgbClr val="FFFF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issue: </a:t>
            </a:r>
            <a:r>
              <a:rPr lang="en-US" dirty="0" smtClean="0">
                <a:solidFill>
                  <a:schemeClr val="tx1"/>
                </a:solidFill>
              </a:rPr>
              <a:t>heterogeneity across clients in</a:t>
            </a:r>
          </a:p>
          <a:p>
            <a:pPr lvl="1"/>
            <a:r>
              <a:rPr lang="en-US" dirty="0" smtClean="0"/>
              <a:t>Channels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Error control &amp; bit rate</a:t>
            </a:r>
          </a:p>
          <a:p>
            <a:pPr lvl="1"/>
            <a:r>
              <a:rPr lang="en-US" dirty="0" smtClean="0"/>
              <a:t>Devices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Resolution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Computational power</a:t>
            </a:r>
          </a:p>
          <a:p>
            <a:pPr lvl="2"/>
            <a:endParaRPr lang="en-US" dirty="0" smtClean="0">
              <a:solidFill>
                <a:srgbClr val="008000"/>
              </a:solidFill>
            </a:endParaRPr>
          </a:p>
          <a:p>
            <a:pPr lvl="2">
              <a:buNone/>
            </a:pPr>
            <a:r>
              <a:rPr lang="en-US" dirty="0" smtClean="0">
                <a:solidFill>
                  <a:schemeClr val="accent1"/>
                </a:solidFill>
              </a:rPr>
              <a:t>Single encoding is not sufficient!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880100"/>
            <a:ext cx="2170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Apple QuickTime. Ret 2010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814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Broadcast: bit rate adaption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Simulcast</a:t>
            </a:r>
          </a:p>
          <a:p>
            <a:pPr lvl="1"/>
            <a:r>
              <a:rPr lang="en-US" dirty="0" smtClean="0"/>
              <a:t>E.g. </a:t>
            </a:r>
            <a:br>
              <a:rPr lang="en-US" dirty="0" smtClean="0"/>
            </a:br>
            <a:r>
              <a:rPr lang="en-US" dirty="0" smtClean="0"/>
              <a:t>simultaneously broadcasting standard definition and HD TV.</a:t>
            </a:r>
          </a:p>
          <a:p>
            <a:pPr lvl="1"/>
            <a:r>
              <a:rPr lang="en-US" dirty="0" smtClean="0"/>
              <a:t>Analogues to </a:t>
            </a:r>
            <a:r>
              <a:rPr lang="en-US" dirty="0" err="1" smtClean="0"/>
              <a:t>multibit</a:t>
            </a:r>
            <a:r>
              <a:rPr lang="en-US" dirty="0" smtClean="0"/>
              <a:t> rate files.</a:t>
            </a:r>
          </a:p>
          <a:p>
            <a:pPr lvl="1"/>
            <a:r>
              <a:rPr lang="en-US" dirty="0" smtClean="0"/>
              <a:t>Simulcast streams with different bit rates, error protection, source resolution, and decoding requirements.</a:t>
            </a:r>
          </a:p>
          <a:p>
            <a:pPr lvl="1"/>
            <a:r>
              <a:rPr lang="en-US" dirty="0" smtClean="0"/>
              <a:t>Clients tune in to the appropriate channel</a:t>
            </a:r>
          </a:p>
          <a:p>
            <a:r>
              <a:rPr lang="en-US" dirty="0" smtClean="0"/>
              <a:t>Layered Multicast</a:t>
            </a:r>
          </a:p>
          <a:p>
            <a:pPr lvl="1"/>
            <a:r>
              <a:rPr lang="en-US" dirty="0" smtClean="0"/>
              <a:t>Based on scalable coding</a:t>
            </a:r>
          </a:p>
          <a:p>
            <a:pPr lvl="1"/>
            <a:r>
              <a:rPr lang="en-US" dirty="0" smtClean="0"/>
              <a:t>Each layer is multicast to different address</a:t>
            </a:r>
          </a:p>
          <a:p>
            <a:pPr lvl="1"/>
            <a:r>
              <a:rPr lang="en-US" dirty="0" smtClean="0"/>
              <a:t>Client subscribe/unsubscribe from the topmost enhance layer</a:t>
            </a:r>
          </a:p>
          <a:p>
            <a:pPr lvl="1"/>
            <a:r>
              <a:rPr lang="en-US" dirty="0" smtClean="0"/>
              <a:t>More 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0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Broadcast: error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retransmission?</a:t>
            </a:r>
          </a:p>
          <a:p>
            <a:pPr lvl="1"/>
            <a:r>
              <a:rPr lang="en-US" dirty="0" smtClean="0"/>
              <a:t>Limitation on feedback to the server</a:t>
            </a:r>
          </a:p>
          <a:p>
            <a:pPr lvl="1"/>
            <a:r>
              <a:rPr lang="en-US" dirty="0" smtClean="0"/>
              <a:t>Timely feedback (ACK or NACK)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feedback implosion</a:t>
            </a:r>
          </a:p>
          <a:p>
            <a:pPr lvl="1"/>
            <a:r>
              <a:rPr lang="en-US" dirty="0" smtClean="0">
                <a:sym typeface="Wingdings"/>
              </a:rPr>
              <a:t>Does not scale to large numbers of clients</a:t>
            </a:r>
          </a:p>
          <a:p>
            <a:r>
              <a:rPr lang="en-US" dirty="0" smtClean="0"/>
              <a:t>Statistical feedback</a:t>
            </a:r>
          </a:p>
          <a:p>
            <a:pPr lvl="1"/>
            <a:r>
              <a:rPr lang="en-US" dirty="0" smtClean="0"/>
              <a:t>E.g. RTCP</a:t>
            </a:r>
          </a:p>
          <a:p>
            <a:pPr lvl="1"/>
            <a:r>
              <a:rPr lang="en-US" dirty="0" smtClean="0"/>
              <a:t>Client: average packet-loss rate</a:t>
            </a:r>
          </a:p>
          <a:p>
            <a:pPr lvl="1"/>
            <a:r>
              <a:rPr lang="en-US" dirty="0" smtClean="0"/>
              <a:t>Server: understand clients population. Tailor streams. </a:t>
            </a:r>
          </a:p>
          <a:p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Forward Error Correction (FEC)</a:t>
            </a:r>
          </a:p>
          <a:p>
            <a:pPr lvl="1"/>
            <a:r>
              <a:rPr lang="en-US" dirty="0" smtClean="0"/>
              <a:t>Priority Encoded Transmission (PET)  (</a:t>
            </a:r>
            <a:r>
              <a:rPr lang="en-US" dirty="0" smtClean="0">
                <a:solidFill>
                  <a:srgbClr val="FC0128"/>
                </a:solidFill>
              </a:rPr>
              <a:t>scalable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8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8B69CA1-6EF0-4698-A67C-79E84EF2C16E}" type="slidenum">
              <a:rPr lang="en-US" sz="1200" b="1"/>
              <a:pPr algn="r" eaLnBrk="0" hangingPunct="0"/>
              <a:t>3</a:t>
            </a:fld>
            <a:endParaRPr lang="en-US" sz="1200" b="1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116013"/>
            <a:ext cx="81708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Introduction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FF3300"/>
                </a:solidFill>
              </a:rPr>
              <a:t>Multimedia Architecture, Protocols, and </a:t>
            </a:r>
            <a:r>
              <a:rPr lang="en-GB" dirty="0">
                <a:solidFill>
                  <a:srgbClr val="FF3300"/>
                </a:solidFill>
              </a:rPr>
              <a:t>Files </a:t>
            </a:r>
            <a:r>
              <a:rPr lang="en-GB" dirty="0" smtClean="0">
                <a:solidFill>
                  <a:srgbClr val="FF3300"/>
                </a:solidFill>
              </a:rPr>
              <a:t>Formats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/>
              <a:t>Live Broadcast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/>
              <a:t>Fundamental </a:t>
            </a:r>
            <a:r>
              <a:rPr lang="en-CA" dirty="0"/>
              <a:t>Abstractions </a:t>
            </a:r>
            <a:endParaRPr lang="en-CA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Streaming Media over Packet Networks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0637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 eaLnBrk="0" hangingPunct="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90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</a:t>
            </a:r>
            <a:r>
              <a:rPr lang="en-US" dirty="0" err="1" smtClean="0"/>
              <a:t>packetization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946150"/>
            <a:ext cx="3871324" cy="508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6108700"/>
            <a:ext cx="4593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Multimedia over IP and Wireless Networks. Pg 492, Fig 14.12</a:t>
            </a:r>
            <a:endParaRPr lang="en-US" sz="1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26024" y="3308727"/>
            <a:ext cx="2647576" cy="409972"/>
            <a:chOff x="2026024" y="3308727"/>
            <a:chExt cx="2647576" cy="409972"/>
          </a:xfrm>
        </p:grpSpPr>
        <p:sp>
          <p:nvSpPr>
            <p:cNvPr id="10" name="Left Brace 9"/>
            <p:cNvSpPr/>
            <p:nvPr/>
          </p:nvSpPr>
          <p:spPr bwMode="auto">
            <a:xfrm rot="16200000" flipV="1">
              <a:off x="3251575" y="2083176"/>
              <a:ext cx="196474" cy="2647576"/>
            </a:xfrm>
            <a:prstGeom prst="leftBrace">
              <a:avLst/>
            </a:prstGeom>
            <a:noFill/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9900" y="3441700"/>
              <a:ext cx="680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C0128"/>
                  </a:solidFill>
                </a:rPr>
                <a:t>Layers</a:t>
              </a:r>
              <a:endParaRPr lang="en-US" sz="1200" b="1" dirty="0">
                <a:solidFill>
                  <a:srgbClr val="FC0128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75300" y="3467100"/>
            <a:ext cx="30060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Layer K is protected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(N, K) RS code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Any K out of N packets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received can recover the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first K layers.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2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331808"/>
            <a:ext cx="5156200" cy="4224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4100" y="6108700"/>
            <a:ext cx="4593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Multimedia over IP and Wireless Networks. Pg 493, Fig 14.13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4852" y="1714500"/>
            <a:ext cx="13706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Zero packets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received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142" y="4648200"/>
            <a:ext cx="17243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 out of 8</a:t>
            </a:r>
            <a:br>
              <a:rPr lang="en-US" sz="1600" dirty="0" smtClean="0"/>
            </a:br>
            <a:r>
              <a:rPr lang="en-US" sz="1600" dirty="0" smtClean="0"/>
              <a:t>packets received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641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&amp; Bit rate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Protection (FEC or PET) with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Simulcast (straight forward)</a:t>
            </a:r>
          </a:p>
          <a:p>
            <a:pPr lvl="2"/>
            <a:r>
              <a:rPr lang="en-US" dirty="0" smtClean="0"/>
              <a:t>Apply FEC or PET on each stream with a certain bit rate.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Layered multicast</a:t>
            </a:r>
          </a:p>
          <a:p>
            <a:pPr lvl="2"/>
            <a:r>
              <a:rPr lang="en-US" dirty="0" smtClean="0"/>
              <a:t>Insufficient protection of a lower layer will render a higher layer irrelevant.</a:t>
            </a:r>
          </a:p>
          <a:p>
            <a:pPr lvl="2"/>
            <a:r>
              <a:rPr lang="en-US" dirty="0" smtClean="0"/>
              <a:t>The lower layers need more error protection than the higher layers.</a:t>
            </a:r>
          </a:p>
          <a:p>
            <a:pPr lvl="2"/>
            <a:r>
              <a:rPr lang="en-US" dirty="0" smtClean="0"/>
              <a:t>New enhancement layer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add more protection to preceding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9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 on Demand </a:t>
            </a:r>
          </a:p>
          <a:p>
            <a:pPr lvl="1"/>
            <a:r>
              <a:rPr lang="en-US" dirty="0" smtClean="0"/>
              <a:t>More flexibility in protocols, error, and transmission control.</a:t>
            </a:r>
          </a:p>
          <a:p>
            <a:pPr lvl="1"/>
            <a:r>
              <a:rPr lang="en-US" dirty="0" smtClean="0"/>
              <a:t>Use standard protocols to ensure interoperability.</a:t>
            </a:r>
          </a:p>
          <a:p>
            <a:pPr lvl="1"/>
            <a:r>
              <a:rPr lang="en-US" dirty="0" err="1" smtClean="0"/>
              <a:t>Streamable</a:t>
            </a:r>
            <a:r>
              <a:rPr lang="en-US" dirty="0" smtClean="0"/>
              <a:t> file formats: flexible, extensible, and provide easy access to required contents.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Live Broadcasting</a:t>
            </a:r>
          </a:p>
          <a:p>
            <a:pPr lvl="1"/>
            <a:r>
              <a:rPr lang="en-US" dirty="0" smtClean="0"/>
              <a:t>Biggest challenge in heterogeneous clients and real time requirements.</a:t>
            </a:r>
          </a:p>
          <a:p>
            <a:pPr lvl="1"/>
            <a:r>
              <a:rPr lang="en-US" dirty="0" smtClean="0"/>
              <a:t>Combine protection from errors with variable bit rate coding for efficient use of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7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8B69CA1-6EF0-4698-A67C-79E84EF2C16E}" type="slidenum">
              <a:rPr lang="en-US" sz="1200" b="1"/>
              <a:pPr algn="r" eaLnBrk="0" hangingPunct="0"/>
              <a:t>34</a:t>
            </a:fld>
            <a:endParaRPr lang="en-US" sz="1200" b="1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116013"/>
            <a:ext cx="81708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Introduction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FB"/>
                </a:solidFill>
              </a:rPr>
              <a:t>Multimedia Architecture, Protocols, and </a:t>
            </a:r>
            <a:r>
              <a:rPr lang="en-GB" dirty="0">
                <a:solidFill>
                  <a:srgbClr val="0000FB"/>
                </a:solidFill>
              </a:rPr>
              <a:t>Files </a:t>
            </a:r>
            <a:r>
              <a:rPr lang="en-GB" dirty="0" smtClean="0">
                <a:solidFill>
                  <a:srgbClr val="0000FB"/>
                </a:solidFill>
              </a:rPr>
              <a:t>Formats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/>
              <a:t>Live Broadcast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>
                <a:solidFill>
                  <a:srgbClr val="FF3300"/>
                </a:solidFill>
              </a:rPr>
              <a:t>Fundamental </a:t>
            </a:r>
            <a:r>
              <a:rPr lang="en-CA" dirty="0">
                <a:solidFill>
                  <a:srgbClr val="FF3300"/>
                </a:solidFill>
              </a:rPr>
              <a:t>Abstractions </a:t>
            </a:r>
            <a:endParaRPr lang="en-CA" dirty="0" smtClean="0">
              <a:solidFill>
                <a:srgbClr val="FF3300"/>
              </a:solidFill>
            </a:endParaRP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Streaming Media over Packet Networks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0637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 eaLnBrk="0" hangingPunct="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76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EF54102-DE8B-7245-8210-81B18B22346F}" type="slidenum">
              <a:rPr lang="en-US"/>
              <a:pPr/>
              <a:t>35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Context for Fundamental Abstractions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 smtClean="0"/>
              <a:t>Context</a:t>
            </a:r>
            <a:r>
              <a:rPr lang="en-CA" sz="2800" dirty="0"/>
              <a:t>: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>
                <a:cs typeface="Arial Unicode MS" charset="0"/>
              </a:rPr>
              <a:t>The </a:t>
            </a:r>
            <a:r>
              <a:rPr lang="en-US" sz="1800" dirty="0" smtClean="0">
                <a:cs typeface="Arial Unicode MS" charset="0"/>
              </a:rPr>
              <a:t>Internet </a:t>
            </a:r>
            <a:r>
              <a:rPr lang="en-US" sz="1800" dirty="0">
                <a:cs typeface="Arial Unicode MS" charset="0"/>
              </a:rPr>
              <a:t>is </a:t>
            </a:r>
            <a:r>
              <a:rPr lang="en-US" sz="1800" b="1" dirty="0">
                <a:solidFill>
                  <a:srgbClr val="FF0000"/>
                </a:solidFill>
                <a:cs typeface="Arial Unicode MS" charset="0"/>
              </a:rPr>
              <a:t>not </a:t>
            </a:r>
            <a:r>
              <a:rPr lang="en-US" sz="1800" b="1" dirty="0" smtClean="0">
                <a:solidFill>
                  <a:srgbClr val="FF0000"/>
                </a:solidFill>
                <a:cs typeface="Arial Unicode MS" charset="0"/>
              </a:rPr>
              <a:t>reliable</a:t>
            </a:r>
            <a:endParaRPr lang="en-US" sz="1800" dirty="0">
              <a:cs typeface="Arial Unicode MS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 smtClean="0">
                <a:cs typeface="Arial Unicode MS" charset="0"/>
              </a:rPr>
              <a:t>We assume it </a:t>
            </a:r>
            <a:r>
              <a:rPr lang="en-US" sz="1800" i="1" u="sng" dirty="0">
                <a:solidFill>
                  <a:srgbClr val="FF0000"/>
                </a:solidFill>
                <a:cs typeface="Arial Unicode MS" charset="0"/>
              </a:rPr>
              <a:t>is</a:t>
            </a:r>
            <a:r>
              <a:rPr lang="en-US" sz="1800" dirty="0">
                <a:cs typeface="Arial Unicode MS" charset="0"/>
              </a:rPr>
              <a:t> </a:t>
            </a:r>
            <a:r>
              <a:rPr lang="en-US" sz="1800" dirty="0" smtClean="0">
                <a:cs typeface="Arial Unicode MS" charset="0"/>
              </a:rPr>
              <a:t>reliable in our discussion</a:t>
            </a:r>
            <a:endParaRPr lang="en-US" sz="1800" dirty="0">
              <a:cs typeface="Arial Unicode MS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>
                <a:cs typeface="Arial Unicode MS" charset="0"/>
              </a:rPr>
              <a:t>Focus is on buffering and transmission of encoded signals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>
                <a:cs typeface="Arial Unicode MS" charset="0"/>
              </a:rPr>
              <a:t>Encoding and Decoding assumed to be instantaneous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cs typeface="Arial Unicode MS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 Unicode MS" charset="0"/>
              </a:rPr>
              <a:t>Goals</a:t>
            </a:r>
            <a:r>
              <a:rPr lang="en-US" sz="2800" dirty="0">
                <a:cs typeface="Arial Unicode MS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>
                <a:cs typeface="Arial Unicode MS" charset="0"/>
              </a:rPr>
              <a:t>Understand fundamental abstractions of streaming media on demand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>
                <a:cs typeface="Arial Unicode MS" charset="0"/>
              </a:rPr>
              <a:t>Understand Leaky Bucket models for idealized bit streams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>
                <a:cs typeface="Arial Unicode MS" charset="0"/>
              </a:rPr>
              <a:t>Understand when it is safe for a client to begin playback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sz="1800" dirty="0">
                <a:cs typeface="Arial Unicode MS" charset="0"/>
              </a:rPr>
              <a:t>Understand terms: CBR </a:t>
            </a:r>
            <a:r>
              <a:rPr lang="en-US" sz="1800" dirty="0" err="1">
                <a:cs typeface="Arial Unicode MS" charset="0"/>
              </a:rPr>
              <a:t>vs</a:t>
            </a:r>
            <a:r>
              <a:rPr lang="en-US" sz="1800" dirty="0">
                <a:cs typeface="Arial Unicode MS" charset="0"/>
              </a:rPr>
              <a:t> VBR Streams, </a:t>
            </a:r>
            <a:r>
              <a:rPr lang="en-US" sz="1800" dirty="0" err="1">
                <a:cs typeface="Arial Unicode MS" charset="0"/>
              </a:rPr>
              <a:t>Preroll</a:t>
            </a:r>
            <a:r>
              <a:rPr lang="en-US" sz="1800" dirty="0">
                <a:cs typeface="Arial Unicode MS" charset="0"/>
              </a:rPr>
              <a:t> Delay, Timestamps</a:t>
            </a:r>
            <a:endParaRPr lang="en-CA" sz="1800" dirty="0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3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3E01F1A-62FF-7C49-980F-80823CDFFF26}" type="slidenum">
              <a:rPr lang="en-US"/>
              <a:pPr/>
              <a:t>36</a:t>
            </a:fld>
            <a:endParaRPr lang="en-US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Buffering and Leaky Bucket Models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§"/>
            </a:pPr>
            <a:r>
              <a:rPr lang="en-CA" dirty="0"/>
              <a:t>Communication Pipeline</a:t>
            </a:r>
          </a:p>
          <a:p>
            <a:pPr>
              <a:buFont typeface="Wingdings" charset="0"/>
              <a:buChar char="§"/>
            </a:pPr>
            <a:r>
              <a:rPr lang="en-CA" dirty="0"/>
              <a:t>Constant Bit Rate (CBR) Transmission </a:t>
            </a:r>
          </a:p>
          <a:p>
            <a:pPr>
              <a:buFont typeface="Wingdings" charset="0"/>
              <a:buChar char="§"/>
            </a:pPr>
            <a:r>
              <a:rPr lang="en-CA" dirty="0"/>
              <a:t>Variable Bit Rate (VBR) Transmission</a:t>
            </a:r>
          </a:p>
          <a:p>
            <a:pPr>
              <a:buFont typeface="Wingdings" charset="0"/>
              <a:buChar char="§"/>
            </a:pPr>
            <a:r>
              <a:rPr lang="en-CA" dirty="0"/>
              <a:t>Buffer Tubes</a:t>
            </a:r>
          </a:p>
          <a:p>
            <a:pPr>
              <a:buFont typeface="Wingdings" charset="0"/>
              <a:buChar char="§"/>
            </a:pPr>
            <a:r>
              <a:rPr lang="en-CA" dirty="0"/>
              <a:t>Leaky Buckets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19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E54938-0935-0342-BD98-9C8B65CE698C}" type="slidenum">
              <a:rPr lang="en-US"/>
              <a:pPr/>
              <a:t>37</a:t>
            </a:fld>
            <a:endParaRPr lang="en-US"/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Communications Pipeline</a:t>
            </a:r>
          </a:p>
        </p:txBody>
      </p:sp>
      <p:sp>
        <p:nvSpPr>
          <p:cNvPr id="65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0"/>
            <a:ext cx="8356600" cy="990600"/>
          </a:xfrm>
        </p:spPr>
        <p:txBody>
          <a:bodyPr/>
          <a:lstStyle/>
          <a:p>
            <a:pPr marL="0" indent="0"/>
            <a:r>
              <a:rPr lang="en-CA" sz="1600"/>
              <a:t>Point A – captured frames instantaneously encoded and put into the encoder buffer</a:t>
            </a:r>
          </a:p>
          <a:p>
            <a:pPr marL="0" indent="0"/>
            <a:r>
              <a:rPr lang="en-CA" sz="1600"/>
              <a:t>Point B – when bits enter the communication channel</a:t>
            </a:r>
          </a:p>
          <a:p>
            <a:pPr marL="0" indent="0"/>
            <a:r>
              <a:rPr lang="en-CA" sz="1600"/>
              <a:t>Point C – when bits leave the communication channel</a:t>
            </a:r>
          </a:p>
          <a:p>
            <a:pPr marL="0" indent="0"/>
            <a:r>
              <a:rPr lang="en-CA" sz="1600"/>
              <a:t>Point D – when frames removed from decoder buffer and instantaneously decoded</a:t>
            </a:r>
          </a:p>
          <a:p>
            <a:pPr marL="0" indent="0"/>
            <a:endParaRPr lang="en-CA"/>
          </a:p>
        </p:txBody>
      </p:sp>
      <p:pic>
        <p:nvPicPr>
          <p:cNvPr id="658442" name="Picture 10" descr="Fig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08660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443" name="Rectangle 11"/>
          <p:cNvSpPr>
            <a:spLocks noChangeArrowheads="1"/>
          </p:cNvSpPr>
          <p:nvPr/>
        </p:nvSpPr>
        <p:spPr bwMode="auto">
          <a:xfrm>
            <a:off x="533400" y="1219200"/>
            <a:ext cx="800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buFont typeface="Wingdings" charset="0"/>
              <a:buNone/>
            </a:pPr>
            <a:r>
              <a:rPr lang="en-CA" sz="2000" b="0" dirty="0" smtClean="0">
                <a:latin typeface="+mj-lt"/>
              </a:rPr>
              <a:t>On</a:t>
            </a:r>
            <a:r>
              <a:rPr lang="en-CA" sz="2000" b="0" dirty="0">
                <a:latin typeface="+mj-lt"/>
              </a:rPr>
              <a:t>-Line Streaming </a:t>
            </a:r>
            <a:r>
              <a:rPr lang="en-CA" sz="2000" b="0" dirty="0" smtClean="0">
                <a:latin typeface="+mj-lt"/>
              </a:rPr>
              <a:t>Models:</a:t>
            </a:r>
            <a:endParaRPr lang="en-CA" sz="2000" b="0" dirty="0">
              <a:latin typeface="+mj-lt"/>
            </a:endParaRPr>
          </a:p>
          <a:p>
            <a:pPr lvl="1">
              <a:buFont typeface="Wingdings" charset="0"/>
              <a:buChar char="§"/>
            </a:pPr>
            <a:r>
              <a:rPr lang="en-CA" sz="2000" b="0" dirty="0">
                <a:latin typeface="+mj-lt"/>
              </a:rPr>
              <a:t>Isochronous (synchronous) noiseless communication channel</a:t>
            </a:r>
          </a:p>
          <a:p>
            <a:pPr lvl="1">
              <a:buFont typeface="Wingdings" charset="0"/>
              <a:buChar char="§"/>
            </a:pPr>
            <a:r>
              <a:rPr lang="en-CA" sz="2000" b="0" dirty="0">
                <a:latin typeface="+mj-lt"/>
              </a:rPr>
              <a:t>Encoder constant bit-rate transmission rate over the channel</a:t>
            </a:r>
          </a:p>
          <a:p>
            <a:pPr lvl="1">
              <a:buFont typeface="Wingdings" charset="0"/>
              <a:buChar char="§"/>
            </a:pPr>
            <a:r>
              <a:rPr lang="en-CA" sz="2000" b="0" dirty="0">
                <a:latin typeface="+mj-lt"/>
              </a:rPr>
              <a:t>Instantaneous source coding </a:t>
            </a:r>
            <a:r>
              <a:rPr lang="en-CA" sz="2000" b="0" dirty="0" smtClean="0">
                <a:latin typeface="+mj-lt"/>
              </a:rPr>
              <a:t>rate</a:t>
            </a:r>
            <a:endParaRPr lang="en-CA" sz="2000" b="0" dirty="0">
              <a:latin typeface="+mj-lt"/>
            </a:endParaRPr>
          </a:p>
          <a:p>
            <a:pPr algn="l">
              <a:spcBef>
                <a:spcPct val="0"/>
              </a:spcBef>
              <a:buFont typeface="Wingdings" charset="0"/>
              <a:buNone/>
            </a:pPr>
            <a:r>
              <a:rPr lang="en-CA" sz="2000" b="0" dirty="0" smtClean="0">
                <a:latin typeface="+mj-lt"/>
              </a:rPr>
              <a:t>To match </a:t>
            </a:r>
            <a:r>
              <a:rPr lang="en-CA" sz="2000" b="0" dirty="0">
                <a:latin typeface="+mj-lt"/>
              </a:rPr>
              <a:t>encode/decode rates to transmission rate:</a:t>
            </a:r>
          </a:p>
          <a:p>
            <a:pPr algn="l">
              <a:spcBef>
                <a:spcPct val="0"/>
              </a:spcBef>
              <a:buFont typeface="Wingdings" charset="0"/>
              <a:buChar char="§"/>
            </a:pPr>
            <a:r>
              <a:rPr lang="en-CA" sz="2000" b="0" dirty="0">
                <a:latin typeface="+mj-lt"/>
              </a:rPr>
              <a:t> Encoding Buffer required between Encoder and the Channel</a:t>
            </a:r>
          </a:p>
          <a:p>
            <a:pPr algn="l">
              <a:spcBef>
                <a:spcPct val="0"/>
              </a:spcBef>
              <a:buFont typeface="Wingdings" charset="0"/>
              <a:buChar char="§"/>
            </a:pPr>
            <a:r>
              <a:rPr lang="en-CA" sz="2000" b="0" dirty="0">
                <a:latin typeface="+mj-lt"/>
              </a:rPr>
              <a:t> Decoding Buffer required between Channel and the Decoder </a:t>
            </a:r>
            <a:endParaRPr lang="en-CA" sz="2000" b="0" dirty="0" smtClean="0">
              <a:latin typeface="+mj-lt"/>
            </a:endParaRPr>
          </a:p>
          <a:p>
            <a:pPr algn="l">
              <a:spcBef>
                <a:spcPct val="0"/>
              </a:spcBef>
              <a:buFont typeface="Wingdings" charset="0"/>
              <a:buChar char="§"/>
            </a:pPr>
            <a:r>
              <a:rPr lang="en-CA" sz="2000" dirty="0">
                <a:latin typeface="+mj-lt"/>
              </a:rPr>
              <a:t> </a:t>
            </a:r>
            <a:r>
              <a:rPr lang="en-CA" sz="2000" dirty="0" smtClean="0">
                <a:latin typeface="+mj-lt"/>
              </a:rPr>
              <a:t>I call it </a:t>
            </a:r>
            <a:r>
              <a:rPr lang="en-CA" sz="2400" b="1" dirty="0" smtClean="0">
                <a:solidFill>
                  <a:srgbClr val="FF3300"/>
                </a:solidFill>
                <a:latin typeface="+mj-lt"/>
              </a:rPr>
              <a:t>rate regulation</a:t>
            </a:r>
            <a:r>
              <a:rPr lang="en-CA" sz="2000" dirty="0" smtClean="0">
                <a:latin typeface="+mj-lt"/>
              </a:rPr>
              <a:t>!</a:t>
            </a:r>
            <a:endParaRPr lang="en-CA" sz="2000" b="0" dirty="0">
              <a:latin typeface="+mj-lt"/>
            </a:endParaRPr>
          </a:p>
          <a:p>
            <a:pPr algn="l">
              <a:spcBef>
                <a:spcPct val="0"/>
              </a:spcBef>
              <a:buFont typeface="Wingdings" charset="0"/>
              <a:buNone/>
            </a:pPr>
            <a:endParaRPr lang="en-CA" sz="2000" b="0" dirty="0">
              <a:latin typeface="+mj-lt"/>
            </a:endParaRPr>
          </a:p>
        </p:txBody>
      </p:sp>
      <p:sp>
        <p:nvSpPr>
          <p:cNvPr id="658445" name="Rectangle 3"/>
          <p:cNvSpPr>
            <a:spLocks noChangeArrowheads="1"/>
          </p:cNvSpPr>
          <p:nvPr/>
        </p:nvSpPr>
        <p:spPr bwMode="auto">
          <a:xfrm>
            <a:off x="1905000" y="6096000"/>
            <a:ext cx="4724400" cy="2508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CA" sz="1000" b="0" i="1">
                <a:cs typeface="Arial" charset="0"/>
              </a:rPr>
              <a:t>MULTIMEDIA OVER IP AND WIRELESS NETWORKS, pg 465 FIGURE 14.3</a:t>
            </a:r>
          </a:p>
        </p:txBody>
      </p:sp>
    </p:spTree>
    <p:extLst>
      <p:ext uri="{BB962C8B-B14F-4D97-AF65-F5344CB8AC3E}">
        <p14:creationId xmlns:p14="http://schemas.microsoft.com/office/powerpoint/2010/main" val="400020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A06A8A3-B197-654B-A8B4-E17636E81179}" type="slidenum">
              <a:rPr lang="en-US"/>
              <a:pPr/>
              <a:t>38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/>
              <a:t>Constant Bit Rate (CBR) Media Streams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56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Used by On-Line Media on Demand Streaming when:</a:t>
            </a:r>
          </a:p>
          <a:p>
            <a:pPr lvl="1">
              <a:lnSpc>
                <a:spcPct val="90000"/>
              </a:lnSpc>
            </a:pPr>
            <a:r>
              <a:rPr lang="en-CA" sz="1800" dirty="0"/>
              <a:t>Constrained by maximum transmission bit rate</a:t>
            </a:r>
          </a:p>
          <a:p>
            <a:pPr lvl="1">
              <a:lnSpc>
                <a:spcPct val="90000"/>
              </a:lnSpc>
            </a:pPr>
            <a:r>
              <a:rPr lang="en-CA" sz="1800" dirty="0"/>
              <a:t>Consistent bit-rate more important than Quality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CA" sz="2000" dirty="0"/>
              <a:t>Encoder uses </a:t>
            </a:r>
            <a:r>
              <a:rPr lang="en-CA" sz="2000" i="1" dirty="0"/>
              <a:t>Quantization Control</a:t>
            </a:r>
            <a:r>
              <a:rPr lang="en-CA" sz="2000" dirty="0"/>
              <a:t> to control bit rate of Encoded stream </a:t>
            </a:r>
          </a:p>
        </p:txBody>
      </p:sp>
      <p:pic>
        <p:nvPicPr>
          <p:cNvPr id="66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781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631" name="Text Box 7"/>
          <p:cNvSpPr txBox="1">
            <a:spLocks noChangeArrowheads="1"/>
          </p:cNvSpPr>
          <p:nvPr/>
        </p:nvSpPr>
        <p:spPr bwMode="auto">
          <a:xfrm>
            <a:off x="5334000" y="2565400"/>
            <a:ext cx="1339850" cy="25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900">
                <a:solidFill>
                  <a:schemeClr val="tx2"/>
                </a:solidFill>
              </a:rPr>
              <a:t>Quantization Control</a:t>
            </a:r>
          </a:p>
        </p:txBody>
      </p:sp>
      <p:pic>
        <p:nvPicPr>
          <p:cNvPr id="6666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633" name="Text Box 9"/>
          <p:cNvSpPr txBox="1">
            <a:spLocks noChangeArrowheads="1"/>
          </p:cNvSpPr>
          <p:nvPr/>
        </p:nvSpPr>
        <p:spPr bwMode="auto">
          <a:xfrm>
            <a:off x="4953000" y="2590800"/>
            <a:ext cx="1600200" cy="254000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900">
                <a:solidFill>
                  <a:schemeClr val="tx2"/>
                </a:solidFill>
              </a:rPr>
              <a:t>Quantization Control</a:t>
            </a:r>
          </a:p>
        </p:txBody>
      </p:sp>
    </p:spTree>
    <p:extLst>
      <p:ext uri="{BB962C8B-B14F-4D97-AF65-F5344CB8AC3E}">
        <p14:creationId xmlns:p14="http://schemas.microsoft.com/office/powerpoint/2010/main" val="213585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3422D98-2EE7-6042-BF15-86E3D36D59DD}" type="slidenum">
              <a:rPr lang="en-US"/>
              <a:pPr/>
              <a:t>39</a:t>
            </a:fld>
            <a:endParaRPr 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Coded Bit Stream Schedules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39800"/>
            <a:ext cx="8356600" cy="1524000"/>
          </a:xfrm>
        </p:spPr>
        <p:txBody>
          <a:bodyPr/>
          <a:lstStyle/>
          <a:p>
            <a:r>
              <a:rPr lang="en-CA" sz="1600" i="1" dirty="0"/>
              <a:t>Coding Schedule</a:t>
            </a:r>
            <a:r>
              <a:rPr lang="en-CA" sz="1600" dirty="0"/>
              <a:t>: Sequence of times at which successive bits in the coded bit stream pass a given point in the communications pipeline</a:t>
            </a:r>
          </a:p>
          <a:p>
            <a:pPr lvl="1"/>
            <a:r>
              <a:rPr lang="en-CA" sz="1400" dirty="0"/>
              <a:t>Schedule A – Staircase function which increases by </a:t>
            </a:r>
            <a:r>
              <a:rPr lang="en-CA" sz="1400" i="1" dirty="0"/>
              <a:t>b(n)</a:t>
            </a:r>
            <a:r>
              <a:rPr lang="en-CA" sz="1400" dirty="0"/>
              <a:t> bits at time </a:t>
            </a:r>
            <a:r>
              <a:rPr lang="en-CA" sz="1400" i="1" dirty="0">
                <a:cs typeface="Arial" charset="0"/>
              </a:rPr>
              <a:t>T</a:t>
            </a:r>
            <a:r>
              <a:rPr lang="en-CA" sz="1400" i="1" dirty="0"/>
              <a:t>(n)</a:t>
            </a:r>
          </a:p>
          <a:p>
            <a:pPr lvl="1"/>
            <a:r>
              <a:rPr lang="en-CA" sz="1400" dirty="0"/>
              <a:t>Schedule B – when bits enter the communication channel with 	slope R bits/second</a:t>
            </a:r>
          </a:p>
          <a:p>
            <a:pPr lvl="1"/>
            <a:r>
              <a:rPr lang="en-CA" sz="1400" dirty="0"/>
              <a:t>Schedule C – when bits leave the communication channel with 	slope R bits/</a:t>
            </a:r>
            <a:r>
              <a:rPr lang="en-CA" sz="1400" dirty="0" smtClean="0"/>
              <a:t>second</a:t>
            </a:r>
            <a:endParaRPr lang="en-CA" sz="1400" dirty="0"/>
          </a:p>
          <a:p>
            <a:pPr lvl="1"/>
            <a:r>
              <a:rPr lang="en-CA" sz="1400" dirty="0"/>
              <a:t>Schedule D – when frames removed from decoder buffer and instantaneously decoded</a:t>
            </a:r>
          </a:p>
        </p:txBody>
      </p:sp>
      <p:pic>
        <p:nvPicPr>
          <p:cNvPr id="660484" name="Picture 4" descr="Fig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695564"/>
            <a:ext cx="5314950" cy="25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485" name="Picture 5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70200"/>
            <a:ext cx="7086600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86" name="Rectangle 3"/>
          <p:cNvSpPr>
            <a:spLocks noChangeArrowheads="1"/>
          </p:cNvSpPr>
          <p:nvPr/>
        </p:nvSpPr>
        <p:spPr bwMode="auto">
          <a:xfrm>
            <a:off x="1905000" y="6096000"/>
            <a:ext cx="4724400" cy="2508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CA" sz="1000" b="0" i="1">
                <a:cs typeface="Arial" charset="0"/>
              </a:rPr>
              <a:t>MULTIMEDIA OVER IP AND WIRELESS NETWORKS, pg 465 FIGURE 14.4</a:t>
            </a:r>
          </a:p>
        </p:txBody>
      </p:sp>
      <p:sp>
        <p:nvSpPr>
          <p:cNvPr id="660490" name="Rectangle 10"/>
          <p:cNvSpPr>
            <a:spLocks noChangeArrowheads="1"/>
          </p:cNvSpPr>
          <p:nvPr/>
        </p:nvSpPr>
        <p:spPr bwMode="auto">
          <a:xfrm>
            <a:off x="5410200" y="3505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0491" name="Rectangle 11"/>
          <p:cNvSpPr>
            <a:spLocks noChangeArrowheads="1"/>
          </p:cNvSpPr>
          <p:nvPr/>
        </p:nvSpPr>
        <p:spPr bwMode="auto">
          <a:xfrm>
            <a:off x="6019800" y="3505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0492" name="Rectangle 12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0493" name="Rectangle 13"/>
          <p:cNvSpPr>
            <a:spLocks noChangeArrowheads="1"/>
          </p:cNvSpPr>
          <p:nvPr/>
        </p:nvSpPr>
        <p:spPr bwMode="auto">
          <a:xfrm>
            <a:off x="3505200" y="25908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0494" name="Rectangle 14"/>
          <p:cNvSpPr>
            <a:spLocks noChangeArrowheads="1"/>
          </p:cNvSpPr>
          <p:nvPr/>
        </p:nvSpPr>
        <p:spPr bwMode="auto">
          <a:xfrm>
            <a:off x="5029200" y="25908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0495" name="Rectangle 15"/>
          <p:cNvSpPr>
            <a:spLocks noChangeArrowheads="1"/>
          </p:cNvSpPr>
          <p:nvPr/>
        </p:nvSpPr>
        <p:spPr bwMode="auto">
          <a:xfrm>
            <a:off x="6553200" y="25908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6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6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6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6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6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6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90" grpId="0" animBg="1"/>
      <p:bldP spid="660491" grpId="0" animBg="1"/>
      <p:bldP spid="660492" grpId="0" animBg="1"/>
      <p:bldP spid="660493" grpId="0" animBg="1"/>
      <p:bldP spid="660494" grpId="0" animBg="1"/>
      <p:bldP spid="6604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6674"/>
          <a:stretch>
            <a:fillRect/>
          </a:stretch>
        </p:blipFill>
        <p:spPr>
          <a:xfrm>
            <a:off x="723900" y="1803400"/>
            <a:ext cx="7988300" cy="108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Media on Demand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6900" y="2795588"/>
            <a:ext cx="1570337" cy="875744"/>
            <a:chOff x="596900" y="2795588"/>
            <a:chExt cx="1570337" cy="875744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1087041" y="3080147"/>
              <a:ext cx="57070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6900" y="3302000"/>
              <a:ext cx="1570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Media source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5400" y="2781298"/>
            <a:ext cx="2159000" cy="1558355"/>
            <a:chOff x="584200" y="2795588"/>
            <a:chExt cx="2159000" cy="958753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5400000" flipH="1" flipV="1">
              <a:off x="1087041" y="3080147"/>
              <a:ext cx="57070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4200" y="3356696"/>
              <a:ext cx="2159000" cy="39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Media is encoded off line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97100" y="2769389"/>
            <a:ext cx="2159000" cy="1887763"/>
            <a:chOff x="584200" y="2796081"/>
            <a:chExt cx="2159000" cy="1161416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986421" y="3182055"/>
              <a:ext cx="773535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4200" y="3559852"/>
              <a:ext cx="2159000" cy="39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File format to support streaming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84601" y="2795588"/>
            <a:ext cx="1244599" cy="1152743"/>
            <a:chOff x="762001" y="2795588"/>
            <a:chExt cx="1244599" cy="115274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5400000" flipH="1" flipV="1">
              <a:off x="1087041" y="3080147"/>
              <a:ext cx="57070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001" y="3302000"/>
              <a:ext cx="1244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Streaming Protocols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24501" y="2795588"/>
            <a:ext cx="1714499" cy="2814736"/>
            <a:chOff x="571501" y="2795588"/>
            <a:chExt cx="1714499" cy="2814736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1087041" y="3080147"/>
              <a:ext cx="57070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1501" y="3302000"/>
              <a:ext cx="17144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“Client Buffer”</a:t>
              </a:r>
            </a:p>
            <a:p>
              <a:r>
                <a:rPr lang="en-US" sz="1800" dirty="0" smtClean="0">
                  <a:solidFill>
                    <a:srgbClr val="FF0000"/>
                  </a:solidFill>
                </a:rPr>
                <a:t>Relatively long</a:t>
              </a:r>
            </a:p>
            <a:p>
              <a:endParaRPr lang="en-US" sz="1800" dirty="0" smtClean="0">
                <a:solidFill>
                  <a:srgbClr val="FF0000"/>
                </a:solidFill>
              </a:endParaRPr>
            </a:p>
            <a:p>
              <a:r>
                <a:rPr lang="en-US" sz="1800" dirty="0" smtClean="0">
                  <a:solidFill>
                    <a:srgbClr val="FF0000"/>
                  </a:solidFill>
                </a:rPr>
                <a:t>network jitter compensation</a:t>
              </a:r>
            </a:p>
            <a:p>
              <a:endParaRPr lang="en-US" sz="1800" dirty="0" smtClean="0">
                <a:solidFill>
                  <a:srgbClr val="FF0000"/>
                </a:solidFill>
              </a:endParaRPr>
            </a:p>
            <a:p>
              <a:r>
                <a:rPr lang="en-US" sz="1800" dirty="0" smtClean="0">
                  <a:solidFill>
                    <a:srgbClr val="FF0000"/>
                  </a:solidFill>
                </a:rPr>
                <a:t>error recovery …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46901" y="2847182"/>
            <a:ext cx="1854199" cy="2178248"/>
            <a:chOff x="571501" y="2796382"/>
            <a:chExt cx="1854199" cy="2178248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745332" y="3423444"/>
              <a:ext cx="125571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1" y="4051300"/>
              <a:ext cx="18541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Only to buffer relatively large decoded frames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270500" y="1816100"/>
            <a:ext cx="3704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Multimedia over IP and Wireless Networks. Pg 454, Fig 14.1 (a)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44520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C0B70-80A2-C844-9692-99C6CA7A0A1A}" type="slidenum">
              <a:rPr lang="en-US"/>
              <a:pPr/>
              <a:t>40</a:t>
            </a:fld>
            <a:endParaRPr 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Coded Bit Stream </a:t>
            </a:r>
            <a:r>
              <a:rPr lang="en-CA" dirty="0" smtClean="0"/>
              <a:t>Schedules (cont.)</a:t>
            </a:r>
            <a:endParaRPr lang="en-CA" dirty="0"/>
          </a:p>
        </p:txBody>
      </p:sp>
      <p:pic>
        <p:nvPicPr>
          <p:cNvPr id="662533" name="Picture 5" descr="Fig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600450"/>
            <a:ext cx="56642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2535" name="Rectangle 3"/>
          <p:cNvSpPr>
            <a:spLocks noChangeArrowheads="1"/>
          </p:cNvSpPr>
          <p:nvPr/>
        </p:nvSpPr>
        <p:spPr bwMode="auto">
          <a:xfrm>
            <a:off x="1905000" y="6096000"/>
            <a:ext cx="4724400" cy="2508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CA" sz="1000" b="0" i="1">
                <a:cs typeface="Arial" charset="0"/>
              </a:rPr>
              <a:t>MULTIMEDIA OVER IP AND WIRELESS NETWORKS, pg 465 FIGURE 14.4</a:t>
            </a: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330200" y="911225"/>
            <a:ext cx="8686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CA" sz="2000" b="0" dirty="0" smtClean="0">
                <a:latin typeface="+mj-lt"/>
              </a:rPr>
              <a:t>Gap </a:t>
            </a:r>
            <a:r>
              <a:rPr lang="en-CA" sz="2000" b="0" dirty="0">
                <a:latin typeface="+mj-lt"/>
              </a:rPr>
              <a:t>between A and B represents, at any point in time, the number of bits in encoder buffer</a:t>
            </a:r>
          </a:p>
          <a:p>
            <a:pPr algn="l">
              <a:buFontTx/>
              <a:buChar char="•"/>
            </a:pPr>
            <a:r>
              <a:rPr lang="en-CA" sz="2000" b="0" dirty="0">
                <a:latin typeface="+mj-lt"/>
              </a:rPr>
              <a:t>Gap between B and C is transmission delay</a:t>
            </a:r>
          </a:p>
          <a:p>
            <a:pPr algn="l">
              <a:buFontTx/>
              <a:buChar char="•"/>
            </a:pPr>
            <a:r>
              <a:rPr lang="en-CA" sz="2000" b="0" dirty="0">
                <a:latin typeface="+mj-lt"/>
              </a:rPr>
              <a:t>Gap between C and D represents, at any point in time, the number of bits in decoder buffer</a:t>
            </a:r>
          </a:p>
          <a:p>
            <a:pPr algn="l">
              <a:buFontTx/>
              <a:buChar char="•"/>
            </a:pPr>
            <a:r>
              <a:rPr lang="en-CA" sz="2000" b="0" dirty="0">
                <a:latin typeface="+mj-lt"/>
              </a:rPr>
              <a:t>Line A and D are the same shaped </a:t>
            </a:r>
            <a:r>
              <a:rPr lang="en-CA" sz="2000" b="0" dirty="0" smtClean="0">
                <a:latin typeface="+mj-lt"/>
              </a:rPr>
              <a:t>line </a:t>
            </a:r>
            <a:r>
              <a:rPr lang="en-CA" sz="2000" b="0" dirty="0" smtClean="0">
                <a:latin typeface="+mj-lt"/>
                <a:sym typeface="Wingdings"/>
              </a:rPr>
              <a:t> defined by frame sizes</a:t>
            </a:r>
            <a:endParaRPr lang="en-CA" sz="2000" b="0" dirty="0">
              <a:latin typeface="+mj-lt"/>
            </a:endParaRPr>
          </a:p>
          <a:p>
            <a:pPr algn="l">
              <a:buFontTx/>
              <a:buChar char="•"/>
            </a:pPr>
            <a:r>
              <a:rPr lang="en-CA" sz="2000" b="0" dirty="0">
                <a:latin typeface="+mj-lt"/>
              </a:rPr>
              <a:t>Line B is the lower bound to schedule A (if A goes slower than B, buffer will empty</a:t>
            </a:r>
            <a:r>
              <a:rPr lang="en-CA" sz="2000" b="0" dirty="0" smtClean="0">
                <a:latin typeface="+mj-lt"/>
              </a:rPr>
              <a:t>) </a:t>
            </a:r>
            <a:r>
              <a:rPr lang="en-CA" sz="2000" b="0" dirty="0" smtClean="0">
                <a:latin typeface="+mj-lt"/>
                <a:sym typeface="Wingdings"/>
              </a:rPr>
              <a:t> </a:t>
            </a:r>
            <a:r>
              <a:rPr lang="en-CA" sz="2000" b="0" dirty="0" smtClean="0">
                <a:solidFill>
                  <a:srgbClr val="FF3300"/>
                </a:solidFill>
                <a:latin typeface="+mj-lt"/>
                <a:sym typeface="Wingdings"/>
              </a:rPr>
              <a:t>Underflow</a:t>
            </a:r>
            <a:endParaRPr lang="en-CA" sz="2000" b="0" dirty="0">
              <a:solidFill>
                <a:srgbClr val="FF3300"/>
              </a:solidFill>
              <a:latin typeface="+mj-lt"/>
            </a:endParaRPr>
          </a:p>
          <a:p>
            <a:pPr algn="l">
              <a:buFontTx/>
              <a:buChar char="•"/>
            </a:pPr>
            <a:r>
              <a:rPr lang="en-CA" sz="2000" b="0" dirty="0">
                <a:latin typeface="+mj-lt"/>
              </a:rPr>
              <a:t>Line C is upper bound to schedule D (D can’t go any faster than C</a:t>
            </a:r>
            <a:r>
              <a:rPr lang="en-CA" sz="2000" b="0" dirty="0" smtClean="0">
                <a:latin typeface="+mj-lt"/>
              </a:rPr>
              <a:t>) </a:t>
            </a:r>
            <a:r>
              <a:rPr lang="en-CA" sz="2000" b="0" dirty="0" smtClean="0">
                <a:latin typeface="+mj-lt"/>
                <a:sym typeface="Wingdings"/>
              </a:rPr>
              <a:t> </a:t>
            </a:r>
            <a:r>
              <a:rPr lang="en-CA" sz="2000" b="0" dirty="0" smtClean="0">
                <a:solidFill>
                  <a:srgbClr val="FF3300"/>
                </a:solidFill>
                <a:latin typeface="+mj-lt"/>
                <a:sym typeface="Wingdings"/>
              </a:rPr>
              <a:t>Overflow</a:t>
            </a:r>
            <a:endParaRPr lang="en-CA" sz="2000" b="0" i="1" dirty="0">
              <a:solidFill>
                <a:srgbClr val="FF3300"/>
              </a:solidFill>
              <a:latin typeface="+mj-lt"/>
            </a:endParaRPr>
          </a:p>
          <a:p>
            <a:pPr lvl="1" algn="l">
              <a:buFontTx/>
              <a:buChar char="•"/>
            </a:pPr>
            <a:endParaRPr lang="en-CA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322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5A43DCA-6847-3544-B84F-C98B33A23510}" type="slidenum">
              <a:rPr lang="en-US"/>
              <a:pPr/>
              <a:t>41</a:t>
            </a:fld>
            <a:endParaRPr lang="en-US"/>
          </a:p>
        </p:txBody>
      </p:sp>
      <p:pic>
        <p:nvPicPr>
          <p:cNvPr id="661509" name="Picture 5" descr="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06738"/>
            <a:ext cx="5181600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04800"/>
            <a:ext cx="8428037" cy="533400"/>
          </a:xfrm>
        </p:spPr>
        <p:txBody>
          <a:bodyPr/>
          <a:lstStyle/>
          <a:p>
            <a:r>
              <a:rPr lang="en-CA" dirty="0"/>
              <a:t>Buffer Tube contains a Coding Schedule</a:t>
            </a:r>
          </a:p>
        </p:txBody>
      </p:sp>
      <p:sp>
        <p:nvSpPr>
          <p:cNvPr id="661508" name="Rectangle 3"/>
          <p:cNvSpPr>
            <a:spLocks noChangeArrowheads="1"/>
          </p:cNvSpPr>
          <p:nvPr/>
        </p:nvSpPr>
        <p:spPr bwMode="auto">
          <a:xfrm>
            <a:off x="1905000" y="6096000"/>
            <a:ext cx="4724400" cy="2508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CA" sz="1000" b="0" i="1">
                <a:cs typeface="Arial" charset="0"/>
              </a:rPr>
              <a:t>MULTIMEDIA OVER IP AND WIRELESS NETWORKS, pg 466 FIGURE 14.5</a:t>
            </a:r>
          </a:p>
        </p:txBody>
      </p:sp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139700" y="904875"/>
            <a:ext cx="889635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CA" sz="2400" b="1" i="1" dirty="0">
                <a:solidFill>
                  <a:srgbClr val="0000FB"/>
                </a:solidFill>
                <a:latin typeface="+mj-lt"/>
              </a:rPr>
              <a:t>Buffer Tube</a:t>
            </a:r>
            <a:r>
              <a:rPr lang="en-CA" sz="2400" b="1" dirty="0">
                <a:solidFill>
                  <a:srgbClr val="0000FB"/>
                </a:solidFill>
                <a:latin typeface="+mj-lt"/>
              </a:rPr>
              <a:t>: </a:t>
            </a:r>
            <a:r>
              <a:rPr lang="en-CA" sz="2400" b="1" i="1" dirty="0">
                <a:solidFill>
                  <a:srgbClr val="0000FB"/>
                </a:solidFill>
                <a:latin typeface="+mj-lt"/>
              </a:rPr>
              <a:t>Contains</a:t>
            </a:r>
            <a:r>
              <a:rPr lang="en-CA" sz="2400" b="1" dirty="0">
                <a:solidFill>
                  <a:srgbClr val="0000FB"/>
                </a:solidFill>
                <a:latin typeface="+mj-lt"/>
              </a:rPr>
              <a:t> the source coding schedule </a:t>
            </a:r>
            <a:r>
              <a:rPr lang="en-CA" sz="2400" b="1" dirty="0" smtClean="0">
                <a:solidFill>
                  <a:srgbClr val="0000FB"/>
                </a:solidFill>
                <a:latin typeface="+mj-lt"/>
              </a:rPr>
              <a:t>(line </a:t>
            </a:r>
            <a:r>
              <a:rPr lang="en-CA" sz="2400" b="1" dirty="0">
                <a:solidFill>
                  <a:srgbClr val="0000FB"/>
                </a:solidFill>
                <a:latin typeface="+mj-lt"/>
              </a:rPr>
              <a:t>A or D)</a:t>
            </a:r>
          </a:p>
          <a:p>
            <a:pPr algn="l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CA" sz="2000" b="0" dirty="0">
                <a:latin typeface="+mj-lt"/>
              </a:rPr>
              <a:t>Encoder uses a “rate control” algorithm to assign number of bits </a:t>
            </a:r>
            <a:r>
              <a:rPr lang="en-CA" sz="2000" b="0" i="1" dirty="0">
                <a:latin typeface="+mj-lt"/>
              </a:rPr>
              <a:t>b(n)</a:t>
            </a:r>
            <a:r>
              <a:rPr lang="en-CA" sz="2000" b="0" dirty="0">
                <a:latin typeface="+mj-lt"/>
              </a:rPr>
              <a:t> to each frame to maintain buffer within Tube</a:t>
            </a:r>
          </a:p>
          <a:p>
            <a:pPr algn="l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CA" sz="2000" b="0" dirty="0">
                <a:latin typeface="+mj-lt"/>
              </a:rPr>
              <a:t>Resultant Bit Stream is called a </a:t>
            </a:r>
            <a:r>
              <a:rPr lang="en-CA" sz="2000" b="0" i="1" dirty="0">
                <a:latin typeface="+mj-lt"/>
              </a:rPr>
              <a:t>CBR bit stream</a:t>
            </a:r>
            <a:r>
              <a:rPr lang="en-CA" sz="2000" b="0" dirty="0">
                <a:latin typeface="+mj-lt"/>
              </a:rPr>
              <a:t> with average rate R </a:t>
            </a:r>
          </a:p>
          <a:p>
            <a:pPr algn="l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CA" sz="2000" b="0" dirty="0">
                <a:latin typeface="+mj-lt"/>
              </a:rPr>
              <a:t>Used by On-Line source encoder to ensure output will not cause decoder to overflow/under-run </a:t>
            </a:r>
            <a:r>
              <a:rPr lang="en-CA" sz="2000" b="0" dirty="0" smtClean="0">
                <a:latin typeface="+mj-lt"/>
              </a:rPr>
              <a:t>buffer </a:t>
            </a:r>
            <a:r>
              <a:rPr lang="en-CA" sz="2000" b="0" dirty="0" smtClean="0">
                <a:latin typeface="+mj-lt"/>
                <a:sym typeface="Wingdings"/>
              </a:rPr>
              <a:t> </a:t>
            </a:r>
            <a:r>
              <a:rPr lang="en-CA" sz="2000" b="0" dirty="0" smtClean="0">
                <a:solidFill>
                  <a:srgbClr val="FF3300"/>
                </a:solidFill>
                <a:latin typeface="+mj-lt"/>
                <a:sym typeface="Wingdings"/>
              </a:rPr>
              <a:t>called HRD model in H.264/SVC</a:t>
            </a:r>
            <a:endParaRPr lang="en-CA" sz="2000" b="0" dirty="0">
              <a:solidFill>
                <a:srgbClr val="FF3300"/>
              </a:solidFill>
              <a:latin typeface="+mj-lt"/>
            </a:endParaRPr>
          </a:p>
          <a:p>
            <a:pPr algn="l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endParaRPr lang="en-CA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69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5A43DCA-6847-3544-B84F-C98B33A23510}" type="slidenum">
              <a:rPr lang="en-US"/>
              <a:pPr/>
              <a:t>42</a:t>
            </a:fld>
            <a:endParaRPr lang="en-US"/>
          </a:p>
        </p:txBody>
      </p:sp>
      <p:pic>
        <p:nvPicPr>
          <p:cNvPr id="661509" name="Picture 5" descr="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00388"/>
            <a:ext cx="5181600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04800"/>
            <a:ext cx="8428037" cy="533400"/>
          </a:xfrm>
        </p:spPr>
        <p:txBody>
          <a:bodyPr/>
          <a:lstStyle/>
          <a:p>
            <a:r>
              <a:rPr lang="en-CA" dirty="0"/>
              <a:t>Buffer Tube contains a Coding </a:t>
            </a:r>
            <a:r>
              <a:rPr lang="en-CA" dirty="0" smtClean="0"/>
              <a:t>Schedule (cont.)</a:t>
            </a:r>
            <a:endParaRPr lang="en-CA" dirty="0"/>
          </a:p>
        </p:txBody>
      </p:sp>
      <p:sp>
        <p:nvSpPr>
          <p:cNvPr id="661508" name="Rectangle 3"/>
          <p:cNvSpPr>
            <a:spLocks noChangeArrowheads="1"/>
          </p:cNvSpPr>
          <p:nvPr/>
        </p:nvSpPr>
        <p:spPr bwMode="auto">
          <a:xfrm>
            <a:off x="1905000" y="6096000"/>
            <a:ext cx="4724400" cy="2508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CA" sz="1000" b="0" i="1">
                <a:cs typeface="Arial" charset="0"/>
              </a:rPr>
              <a:t>MULTIMEDIA OVER IP AND WIRELESS NETWORKS, pg 466 FIGURE 14.5</a:t>
            </a:r>
          </a:p>
        </p:txBody>
      </p:sp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508000" y="904875"/>
            <a:ext cx="8451850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CA" sz="2000" b="0" dirty="0" smtClean="0">
                <a:solidFill>
                  <a:srgbClr val="FF3300"/>
                </a:solidFill>
                <a:latin typeface="+mj-lt"/>
              </a:rPr>
              <a:t>Buffer </a:t>
            </a:r>
            <a:r>
              <a:rPr lang="en-CA" sz="2000" b="0" dirty="0">
                <a:solidFill>
                  <a:srgbClr val="FF3300"/>
                </a:solidFill>
                <a:latin typeface="+mj-lt"/>
              </a:rPr>
              <a:t>Tube characterized by three parameters (R, B, </a:t>
            </a:r>
            <a:r>
              <a:rPr lang="en-CA" sz="2000" b="0" dirty="0" err="1">
                <a:solidFill>
                  <a:srgbClr val="FF3300"/>
                </a:solidFill>
                <a:latin typeface="+mj-lt"/>
              </a:rPr>
              <a:t>F</a:t>
            </a:r>
            <a:r>
              <a:rPr lang="en-CA" sz="2000" b="0" baseline="-25000" dirty="0" err="1">
                <a:solidFill>
                  <a:srgbClr val="FF3300"/>
                </a:solidFill>
                <a:latin typeface="+mj-lt"/>
              </a:rPr>
              <a:t>d</a:t>
            </a:r>
            <a:r>
              <a:rPr lang="en-CA" sz="2000" b="0" dirty="0">
                <a:solidFill>
                  <a:srgbClr val="FF3300"/>
                </a:solidFill>
                <a:latin typeface="+mj-lt"/>
              </a:rPr>
              <a:t>) 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CA" sz="1800" b="0" dirty="0">
                <a:latin typeface="+mj-lt"/>
              </a:rPr>
              <a:t>Slope R = transmission speed in bits/second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CA" sz="1800" b="0" dirty="0">
                <a:latin typeface="+mj-lt"/>
              </a:rPr>
              <a:t>Height B = Capacity in bits of each buffer (end-to-end delay = B/R seconds)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CA" sz="1800" b="0" dirty="0" err="1">
                <a:latin typeface="+mj-lt"/>
              </a:rPr>
              <a:t>F</a:t>
            </a:r>
            <a:r>
              <a:rPr lang="en-CA" sz="1800" b="0" baseline="-25000" dirty="0" err="1">
                <a:latin typeface="+mj-lt"/>
              </a:rPr>
              <a:t>d</a:t>
            </a:r>
            <a:r>
              <a:rPr lang="en-CA" sz="1800" b="0" dirty="0">
                <a:latin typeface="+mj-lt"/>
              </a:rPr>
              <a:t> = Number of bits in decoder buffer before it starts presenting the data   (</a:t>
            </a:r>
            <a:r>
              <a:rPr lang="en-CA" sz="1800" b="0" dirty="0" err="1">
                <a:latin typeface="+mj-lt"/>
              </a:rPr>
              <a:t>F</a:t>
            </a:r>
            <a:r>
              <a:rPr lang="en-CA" sz="1800" b="0" baseline="-25000" dirty="0" err="1">
                <a:latin typeface="+mj-lt"/>
              </a:rPr>
              <a:t>d</a:t>
            </a:r>
            <a:r>
              <a:rPr lang="en-CA" sz="1800" b="0" dirty="0">
                <a:latin typeface="+mj-lt"/>
              </a:rPr>
              <a:t> = B – F</a:t>
            </a:r>
            <a:r>
              <a:rPr lang="en-CA" sz="1800" b="0" baseline="-25000" dirty="0">
                <a:latin typeface="+mj-lt"/>
              </a:rPr>
              <a:t>e</a:t>
            </a:r>
            <a:r>
              <a:rPr lang="en-CA" sz="1800" b="0" dirty="0">
                <a:latin typeface="+mj-lt"/>
              </a:rPr>
              <a:t>) </a:t>
            </a:r>
            <a:r>
              <a:rPr lang="en-CA" sz="1800" b="0" dirty="0" smtClean="0">
                <a:latin typeface="+mj-lt"/>
              </a:rPr>
              <a:t> (</a:t>
            </a:r>
            <a:r>
              <a:rPr lang="en-CA" sz="1800" b="0" dirty="0">
                <a:latin typeface="+mj-lt"/>
              </a:rPr>
              <a:t>delay </a:t>
            </a:r>
            <a:r>
              <a:rPr lang="en-CA" sz="1800" b="0" dirty="0" err="1">
                <a:latin typeface="+mj-lt"/>
              </a:rPr>
              <a:t>D</a:t>
            </a:r>
            <a:r>
              <a:rPr lang="en-CA" sz="1800" b="0" baseline="-25000" dirty="0" err="1">
                <a:latin typeface="+mj-lt"/>
              </a:rPr>
              <a:t>d</a:t>
            </a:r>
            <a:r>
              <a:rPr lang="en-CA" sz="1800" b="0" dirty="0">
                <a:latin typeface="+mj-lt"/>
              </a:rPr>
              <a:t> = </a:t>
            </a:r>
            <a:r>
              <a:rPr lang="en-CA" sz="1800" b="0" dirty="0" err="1">
                <a:latin typeface="+mj-lt"/>
              </a:rPr>
              <a:t>F</a:t>
            </a:r>
            <a:r>
              <a:rPr lang="en-CA" sz="1800" b="0" baseline="-25000" dirty="0" err="1">
                <a:latin typeface="+mj-lt"/>
              </a:rPr>
              <a:t>d</a:t>
            </a:r>
            <a:r>
              <a:rPr lang="en-CA" sz="1800" b="0" dirty="0">
                <a:latin typeface="+mj-lt"/>
              </a:rPr>
              <a:t>/R) 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CA" sz="1800" b="0" dirty="0">
                <a:latin typeface="+mj-lt"/>
              </a:rPr>
              <a:t>F</a:t>
            </a:r>
            <a:r>
              <a:rPr lang="en-CA" sz="1800" b="0" baseline="-25000" dirty="0">
                <a:latin typeface="+mj-lt"/>
              </a:rPr>
              <a:t>e</a:t>
            </a:r>
            <a:r>
              <a:rPr lang="en-CA" sz="1800" b="0" dirty="0">
                <a:latin typeface="+mj-lt"/>
              </a:rPr>
              <a:t> = Number of bits in encoder buffer before it starts transmitting the </a:t>
            </a:r>
            <a:r>
              <a:rPr lang="en-CA" sz="1800" b="0" dirty="0" smtClean="0">
                <a:latin typeface="+mj-lt"/>
              </a:rPr>
              <a:t>data (</a:t>
            </a:r>
            <a:r>
              <a:rPr lang="en-CA" sz="1800" b="0" dirty="0">
                <a:latin typeface="+mj-lt"/>
              </a:rPr>
              <a:t>delay D</a:t>
            </a:r>
            <a:r>
              <a:rPr lang="en-CA" sz="1800" b="0" baseline="-25000" dirty="0">
                <a:latin typeface="+mj-lt"/>
              </a:rPr>
              <a:t>e</a:t>
            </a:r>
            <a:r>
              <a:rPr lang="en-CA" sz="1800" b="0" dirty="0">
                <a:latin typeface="+mj-lt"/>
              </a:rPr>
              <a:t> = F</a:t>
            </a:r>
            <a:r>
              <a:rPr lang="en-CA" sz="1800" b="0" baseline="-25000" dirty="0">
                <a:latin typeface="+mj-lt"/>
              </a:rPr>
              <a:t>e</a:t>
            </a:r>
            <a:r>
              <a:rPr lang="en-CA" sz="1800" b="0" dirty="0">
                <a:latin typeface="+mj-lt"/>
              </a:rPr>
              <a:t>/R)</a:t>
            </a:r>
          </a:p>
          <a:p>
            <a:pPr algn="l"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endParaRPr lang="en-CA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68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2FC77AF-CA5C-0747-AF1B-262961A03B87}" type="slidenum">
              <a:rPr lang="en-US"/>
              <a:pPr/>
              <a:t>43</a:t>
            </a:fld>
            <a:endParaRPr lang="en-US"/>
          </a:p>
        </p:txBody>
      </p:sp>
      <p:pic>
        <p:nvPicPr>
          <p:cNvPr id="665604" name="Picture 4" descr="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343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Selecting the best Buffer Tube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2057400"/>
          </a:xfrm>
        </p:spPr>
        <p:txBody>
          <a:bodyPr/>
          <a:lstStyle/>
          <a:p>
            <a:r>
              <a:rPr lang="en-CA" sz="2000" dirty="0"/>
              <a:t>Infinite number of buffer tubes can contain a </a:t>
            </a:r>
            <a:r>
              <a:rPr lang="en-CA" sz="2000" dirty="0" smtClean="0"/>
              <a:t>finite</a:t>
            </a:r>
            <a:r>
              <a:rPr lang="en-CA" sz="2000" dirty="0"/>
              <a:t>-duration bit stream</a:t>
            </a:r>
          </a:p>
          <a:p>
            <a:pPr lvl="1"/>
            <a:r>
              <a:rPr lang="en-CA" sz="1800" dirty="0"/>
              <a:t>Slope R, width B, and offset F</a:t>
            </a:r>
            <a:r>
              <a:rPr lang="en-CA" sz="1800" baseline="-25000" dirty="0"/>
              <a:t>e</a:t>
            </a:r>
            <a:r>
              <a:rPr lang="en-CA" sz="1800" dirty="0"/>
              <a:t> are not unique</a:t>
            </a:r>
          </a:p>
          <a:p>
            <a:pPr lvl="1"/>
            <a:r>
              <a:rPr lang="en-CA" sz="1800" dirty="0"/>
              <a:t>Lower channel bit rate R can be accommodated with more buffering B</a:t>
            </a:r>
          </a:p>
          <a:p>
            <a:pPr>
              <a:spcBef>
                <a:spcPct val="50000"/>
              </a:spcBef>
            </a:pPr>
            <a:r>
              <a:rPr lang="en-CA" sz="2000" dirty="0"/>
              <a:t>Selecting the best Buffer Tube, select slope R:</a:t>
            </a:r>
          </a:p>
          <a:p>
            <a:pPr lvl="1"/>
            <a:r>
              <a:rPr lang="en-CA" sz="1600" dirty="0"/>
              <a:t>with tightest fit to stream’s schedule {(b(n), T(n))}</a:t>
            </a:r>
          </a:p>
          <a:p>
            <a:pPr lvl="1"/>
            <a:r>
              <a:rPr lang="en-CA" sz="1600" dirty="0"/>
              <a:t>with average bit rate = (Total Number of Bits)/(Duration of Bit Stream)</a:t>
            </a:r>
            <a:endParaRPr lang="en-CA" sz="1800" dirty="0"/>
          </a:p>
          <a:p>
            <a:endParaRPr lang="en-CA" sz="2000" dirty="0"/>
          </a:p>
        </p:txBody>
      </p:sp>
      <p:sp>
        <p:nvSpPr>
          <p:cNvPr id="665605" name="Rectangle 3"/>
          <p:cNvSpPr>
            <a:spLocks noChangeArrowheads="1"/>
          </p:cNvSpPr>
          <p:nvPr/>
        </p:nvSpPr>
        <p:spPr bwMode="auto">
          <a:xfrm>
            <a:off x="1905000" y="6096000"/>
            <a:ext cx="4724400" cy="2508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CA" sz="1000" b="0" i="1">
                <a:cs typeface="Arial" charset="0"/>
              </a:rPr>
              <a:t>MULTIMEDIA OVER IP AND WIRELESS NETWORKS, pg 467 FIGURE 14.6</a:t>
            </a:r>
          </a:p>
        </p:txBody>
      </p:sp>
    </p:spTree>
    <p:extLst>
      <p:ext uri="{BB962C8B-B14F-4D97-AF65-F5344CB8AC3E}">
        <p14:creationId xmlns:p14="http://schemas.microsoft.com/office/powerpoint/2010/main" val="375095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77379EC-FD64-DB42-9841-18CA9EB0A75E}" type="slidenum">
              <a:rPr lang="en-US"/>
              <a:pPr/>
              <a:t>44</a:t>
            </a:fld>
            <a:endParaRPr lang="en-US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Preroll Delay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89963" cy="5029200"/>
          </a:xfrm>
        </p:spPr>
        <p:txBody>
          <a:bodyPr/>
          <a:lstStyle/>
          <a:p>
            <a:r>
              <a:rPr lang="en-CA" sz="2000" i="1" dirty="0"/>
              <a:t>Decoder buffer delay </a:t>
            </a:r>
            <a:r>
              <a:rPr lang="en-CA" sz="2000" i="1" dirty="0" err="1"/>
              <a:t>D</a:t>
            </a:r>
            <a:r>
              <a:rPr lang="en-CA" sz="2000" i="1" baseline="-25000" dirty="0" err="1"/>
              <a:t>d</a:t>
            </a:r>
            <a:r>
              <a:rPr lang="en-CA" sz="2000" i="1" dirty="0"/>
              <a:t> also referred to as </a:t>
            </a:r>
            <a:r>
              <a:rPr lang="en-CA" sz="2000" i="1" dirty="0" err="1"/>
              <a:t>Preroll</a:t>
            </a:r>
            <a:r>
              <a:rPr lang="en-CA" sz="2000" i="1" dirty="0"/>
              <a:t> Delay</a:t>
            </a:r>
            <a:r>
              <a:rPr lang="en-CA" sz="2000" dirty="0"/>
              <a:t> </a:t>
            </a:r>
          </a:p>
          <a:p>
            <a:pPr lvl="1">
              <a:spcBef>
                <a:spcPct val="25000"/>
              </a:spcBef>
            </a:pPr>
            <a:r>
              <a:rPr lang="en-CA" sz="1600" dirty="0"/>
              <a:t>Typically largest component of start up delay for Streaming Media on Demand</a:t>
            </a:r>
          </a:p>
          <a:p>
            <a:pPr lvl="1"/>
            <a:r>
              <a:rPr lang="en-CA" sz="1600" dirty="0"/>
              <a:t>For off-line source encoding, encoder delay not important</a:t>
            </a:r>
          </a:p>
          <a:p>
            <a:pPr lvl="1"/>
            <a:r>
              <a:rPr lang="en-CA" sz="1600" dirty="0"/>
              <a:t>Focus is on decoder buffer delay </a:t>
            </a:r>
            <a:r>
              <a:rPr lang="en-CA" sz="1600" dirty="0" err="1"/>
              <a:t>D</a:t>
            </a:r>
            <a:r>
              <a:rPr lang="en-CA" sz="1600" baseline="-25000" dirty="0" err="1"/>
              <a:t>d</a:t>
            </a:r>
            <a:r>
              <a:rPr lang="en-CA" sz="1600" dirty="0"/>
              <a:t> = </a:t>
            </a:r>
            <a:r>
              <a:rPr lang="en-CA" sz="1600" dirty="0" err="1"/>
              <a:t>F</a:t>
            </a:r>
            <a:r>
              <a:rPr lang="en-CA" sz="1600" baseline="-25000" dirty="0" err="1"/>
              <a:t>d</a:t>
            </a:r>
            <a:r>
              <a:rPr lang="en-CA" sz="1600" dirty="0"/>
              <a:t>/R only</a:t>
            </a:r>
          </a:p>
          <a:p>
            <a:pPr lvl="1"/>
            <a:r>
              <a:rPr lang="en-CA" sz="1600" dirty="0"/>
              <a:t>trade-off between reduced </a:t>
            </a:r>
            <a:r>
              <a:rPr lang="en-CA" sz="1600" dirty="0" err="1"/>
              <a:t>preroll</a:t>
            </a:r>
            <a:r>
              <a:rPr lang="en-CA" sz="1600" dirty="0"/>
              <a:t> delay and initial frame quality </a:t>
            </a:r>
          </a:p>
          <a:p>
            <a:pPr lvl="1"/>
            <a:r>
              <a:rPr lang="en-CA" sz="1600" dirty="0"/>
              <a:t>See 14.4 for more details </a:t>
            </a:r>
            <a:endParaRPr lang="en-CA" sz="1600" dirty="0" smtClean="0"/>
          </a:p>
          <a:p>
            <a:r>
              <a:rPr lang="en-CA" i="1" dirty="0" smtClean="0"/>
              <a:t>Also called </a:t>
            </a:r>
            <a:r>
              <a:rPr lang="en-CA" i="1" dirty="0" smtClean="0">
                <a:solidFill>
                  <a:srgbClr val="FF3300"/>
                </a:solidFill>
              </a:rPr>
              <a:t>initial buffering delay</a:t>
            </a:r>
            <a:endParaRPr lang="en-CA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3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FDA364F-1DA5-F146-A2F2-B15B12E8EC85}" type="slidenum">
              <a:rPr lang="en-US"/>
              <a:pPr/>
              <a:t>45</a:t>
            </a:fld>
            <a:endParaRPr lang="en-US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Variable Bit Rate (VBR) Streams</a:t>
            </a:r>
          </a:p>
        </p:txBody>
      </p:sp>
      <p:grpSp>
        <p:nvGrpSpPr>
          <p:cNvPr id="664590" name="Group 14"/>
          <p:cNvGrpSpPr>
            <a:grpSpLocks/>
          </p:cNvGrpSpPr>
          <p:nvPr/>
        </p:nvGrpSpPr>
        <p:grpSpPr bwMode="auto">
          <a:xfrm>
            <a:off x="4724400" y="3200400"/>
            <a:ext cx="3886200" cy="2689225"/>
            <a:chOff x="384" y="2016"/>
            <a:chExt cx="2448" cy="1694"/>
          </a:xfrm>
        </p:grpSpPr>
        <p:pic>
          <p:nvPicPr>
            <p:cNvPr id="664582" name="Picture 6" descr="Fig 2 VBC Sched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208"/>
              <a:ext cx="2448" cy="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4585" name="Text Box 9"/>
            <p:cNvSpPr txBox="1">
              <a:spLocks noChangeArrowheads="1"/>
            </p:cNvSpPr>
            <p:nvPr/>
          </p:nvSpPr>
          <p:spPr bwMode="auto">
            <a:xfrm>
              <a:off x="1536" y="2016"/>
              <a:ext cx="3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sz="1400" u="sng"/>
                <a:t>VBR</a:t>
              </a:r>
            </a:p>
          </p:txBody>
        </p:sp>
        <p:sp>
          <p:nvSpPr>
            <p:cNvPr id="664587" name="Rectangle 3"/>
            <p:cNvSpPr>
              <a:spLocks noChangeArrowheads="1"/>
            </p:cNvSpPr>
            <p:nvPr/>
          </p:nvSpPr>
          <p:spPr bwMode="auto">
            <a:xfrm>
              <a:off x="864" y="3552"/>
              <a:ext cx="1680" cy="158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CA" sz="1000" b="0" i="1">
                  <a:cs typeface="Arial" charset="0"/>
                </a:rPr>
                <a:t>Jordi Ribas-Corbera [2], pg 675 FIGURE 2</a:t>
              </a:r>
            </a:p>
          </p:txBody>
        </p:sp>
      </p:grpSp>
      <p:grpSp>
        <p:nvGrpSpPr>
          <p:cNvPr id="664589" name="Group 13"/>
          <p:cNvGrpSpPr>
            <a:grpSpLocks/>
          </p:cNvGrpSpPr>
          <p:nvPr/>
        </p:nvGrpSpPr>
        <p:grpSpPr bwMode="auto">
          <a:xfrm>
            <a:off x="533400" y="3200400"/>
            <a:ext cx="3810000" cy="2689225"/>
            <a:chOff x="2976" y="2016"/>
            <a:chExt cx="2400" cy="1694"/>
          </a:xfrm>
        </p:grpSpPr>
        <p:pic>
          <p:nvPicPr>
            <p:cNvPr id="664583" name="Picture 7" descr="Fig 1 CBR Schedu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08"/>
              <a:ext cx="2400" cy="1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4586" name="Text Box 10"/>
            <p:cNvSpPr txBox="1">
              <a:spLocks noChangeArrowheads="1"/>
            </p:cNvSpPr>
            <p:nvPr/>
          </p:nvSpPr>
          <p:spPr bwMode="auto">
            <a:xfrm>
              <a:off x="4153" y="2016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sz="1400" u="sng"/>
                <a:t>CBR</a:t>
              </a:r>
            </a:p>
          </p:txBody>
        </p:sp>
        <p:sp>
          <p:nvSpPr>
            <p:cNvPr id="664588" name="Rectangle 3"/>
            <p:cNvSpPr>
              <a:spLocks noChangeArrowheads="1"/>
            </p:cNvSpPr>
            <p:nvPr/>
          </p:nvSpPr>
          <p:spPr bwMode="auto">
            <a:xfrm>
              <a:off x="3408" y="3552"/>
              <a:ext cx="1680" cy="158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CA" sz="1000" b="0" i="1">
                  <a:cs typeface="Arial" charset="0"/>
                </a:rPr>
                <a:t>Jordi Ribas-Corbera [2], pg 674 FIGURE 1</a:t>
              </a:r>
            </a:p>
          </p:txBody>
        </p:sp>
      </p:grp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55700"/>
            <a:ext cx="8356600" cy="19812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CA" sz="1400" dirty="0"/>
              <a:t>VBR Used for producing Media Stream with constant distortion for consistent quality</a:t>
            </a:r>
          </a:p>
          <a:p>
            <a:pPr lvl="1">
              <a:lnSpc>
                <a:spcPct val="90000"/>
              </a:lnSpc>
            </a:pPr>
            <a:r>
              <a:rPr lang="en-CA" sz="1400" dirty="0"/>
              <a:t>Can not maintain constant bit rate using QC to control encoded frame size b(n)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CA" sz="1400" dirty="0"/>
              <a:t>A VBR steam model is a generalization of the CBR stream model:</a:t>
            </a:r>
          </a:p>
          <a:p>
            <a:pPr lvl="1">
              <a:lnSpc>
                <a:spcPct val="90000"/>
              </a:lnSpc>
            </a:pPr>
            <a:r>
              <a:rPr lang="en-CA" sz="1400" dirty="0"/>
              <a:t>Both CBR and VBR have schedules with finite sequences of frame sizes over time</a:t>
            </a:r>
          </a:p>
          <a:p>
            <a:pPr lvl="1">
              <a:lnSpc>
                <a:spcPct val="90000"/>
              </a:lnSpc>
            </a:pPr>
            <a:r>
              <a:rPr lang="en-CA" sz="1400" dirty="0">
                <a:solidFill>
                  <a:srgbClr val="FF3300"/>
                </a:solidFill>
              </a:rPr>
              <a:t>Both can be contained in Buffer Tubes with the appropriate (R, B, </a:t>
            </a:r>
            <a:r>
              <a:rPr lang="en-CA" sz="1400" dirty="0" err="1">
                <a:solidFill>
                  <a:srgbClr val="FF3300"/>
                </a:solidFill>
              </a:rPr>
              <a:t>F</a:t>
            </a:r>
            <a:r>
              <a:rPr lang="en-CA" sz="1400" baseline="-25000" dirty="0" err="1">
                <a:solidFill>
                  <a:srgbClr val="FF3300"/>
                </a:solidFill>
              </a:rPr>
              <a:t>d</a:t>
            </a:r>
            <a:r>
              <a:rPr lang="en-CA" sz="1400" dirty="0">
                <a:solidFill>
                  <a:srgbClr val="FF33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CA" sz="1400" dirty="0"/>
              <a:t>VBR requires wider Buffer Tube than for equivalent CBR stream </a:t>
            </a:r>
          </a:p>
          <a:p>
            <a:pPr lvl="1">
              <a:lnSpc>
                <a:spcPct val="90000"/>
              </a:lnSpc>
            </a:pPr>
            <a:r>
              <a:rPr lang="en-CA" sz="1400" dirty="0"/>
              <a:t>VBR requires larger </a:t>
            </a:r>
            <a:r>
              <a:rPr lang="en-CA" sz="1400" dirty="0" err="1"/>
              <a:t>preroll</a:t>
            </a:r>
            <a:r>
              <a:rPr lang="en-CA" sz="1400" dirty="0"/>
              <a:t> delays than CBR due to variability in bit rate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CA" sz="1200" dirty="0"/>
              <a:t>	- allows the decoder to have more bits in its buffer to prevent decoder buffer under-run</a:t>
            </a:r>
          </a:p>
          <a:p>
            <a:pPr lvl="1">
              <a:lnSpc>
                <a:spcPct val="90000"/>
              </a:lnSpc>
            </a:pPr>
            <a:endParaRPr lang="en-CA" sz="1400" dirty="0"/>
          </a:p>
          <a:p>
            <a:pPr>
              <a:lnSpc>
                <a:spcPct val="90000"/>
              </a:lnSpc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5069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DE60BD8-E508-FB4F-B1B0-F97CA4F7EEC2}" type="slidenum">
              <a:rPr lang="en-US"/>
              <a:pPr/>
              <a:t>46</a:t>
            </a:fld>
            <a:endParaRPr lang="en-US"/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Leaky Bucket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3581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1600" dirty="0"/>
              <a:t>Extend model to case where encoder does not use channel continuously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dirty="0"/>
              <a:t>Peak transmission rate R higher than average bit rate of stream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dirty="0"/>
              <a:t>When encoder has bits to send, it sends them at rate R, idle otherwise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dirty="0"/>
              <a:t>More realistic model for packet </a:t>
            </a:r>
            <a:r>
              <a:rPr lang="en-CA" sz="1600" dirty="0" smtClean="0"/>
              <a:t>networks</a:t>
            </a:r>
            <a:endParaRPr lang="en-CA" sz="1600" dirty="0"/>
          </a:p>
          <a:p>
            <a:pPr>
              <a:lnSpc>
                <a:spcPct val="90000"/>
              </a:lnSpc>
            </a:pPr>
            <a:r>
              <a:rPr lang="en-CA" sz="1600" dirty="0"/>
              <a:t>Modelled as a </a:t>
            </a:r>
            <a:r>
              <a:rPr lang="en-CA" sz="1600" i="1" dirty="0">
                <a:solidFill>
                  <a:schemeClr val="tx2"/>
                </a:solidFill>
              </a:rPr>
              <a:t>Leaky Bucket</a:t>
            </a:r>
            <a:r>
              <a:rPr lang="en-CA" sz="1600" i="1" dirty="0"/>
              <a:t>: (R, B ,F</a:t>
            </a:r>
            <a:r>
              <a:rPr lang="en-CA" sz="1600" i="1" baseline="-25000" dirty="0"/>
              <a:t>e</a:t>
            </a:r>
            <a:r>
              <a:rPr lang="en-CA" sz="1600" i="1" dirty="0"/>
              <a:t>)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dirty="0"/>
              <a:t>Encoder dumps </a:t>
            </a:r>
            <a:r>
              <a:rPr lang="en-CA" sz="1600" i="1" dirty="0"/>
              <a:t>b(n)</a:t>
            </a:r>
            <a:r>
              <a:rPr lang="en-CA" sz="1600" dirty="0"/>
              <a:t> bits into leaky bucket at time </a:t>
            </a:r>
            <a:r>
              <a:rPr lang="en-CA" sz="1600" i="1" dirty="0"/>
              <a:t>T(n)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dirty="0"/>
              <a:t>Bits leak out of the bucket and into the channel at rate R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dirty="0"/>
              <a:t>Bucket has capacity B and initial fullness of F</a:t>
            </a:r>
            <a:r>
              <a:rPr lang="en-CA" sz="1600" baseline="-25000" dirty="0"/>
              <a:t>e</a:t>
            </a:r>
            <a:r>
              <a:rPr lang="en-CA" sz="1600" dirty="0"/>
              <a:t> bits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i="1" dirty="0"/>
              <a:t>B</a:t>
            </a:r>
            <a:r>
              <a:rPr lang="en-CA" sz="1600" i="1" baseline="-25000" dirty="0"/>
              <a:t>e</a:t>
            </a:r>
            <a:r>
              <a:rPr lang="en-CA" sz="1600" i="1" dirty="0"/>
              <a:t>(n)</a:t>
            </a:r>
            <a:r>
              <a:rPr lang="en-CA" sz="1600" dirty="0"/>
              <a:t>: Encoder buffer fullness  after   frame </a:t>
            </a:r>
            <a:r>
              <a:rPr lang="en-CA" sz="1600" i="1" dirty="0"/>
              <a:t>n</a:t>
            </a:r>
            <a:r>
              <a:rPr lang="en-CA" sz="1600" dirty="0"/>
              <a:t> added to buffer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CA" sz="1600" i="1" dirty="0"/>
              <a:t>F</a:t>
            </a:r>
            <a:r>
              <a:rPr lang="en-CA" sz="1600" i="1" baseline="-25000" dirty="0"/>
              <a:t>e</a:t>
            </a:r>
            <a:r>
              <a:rPr lang="en-CA" sz="1600" i="1" dirty="0"/>
              <a:t>(n)</a:t>
            </a:r>
            <a:r>
              <a:rPr lang="en-CA" sz="1600" dirty="0"/>
              <a:t>: Encoder buffer fullness before frame </a:t>
            </a:r>
            <a:r>
              <a:rPr lang="en-CA" sz="1600" i="1" dirty="0"/>
              <a:t>n</a:t>
            </a:r>
            <a:r>
              <a:rPr lang="en-CA" sz="1600" dirty="0"/>
              <a:t> added to buffer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endParaRPr lang="en-CA" sz="1600" dirty="0"/>
          </a:p>
          <a:p>
            <a:pPr>
              <a:lnSpc>
                <a:spcPct val="90000"/>
              </a:lnSpc>
            </a:pPr>
            <a:r>
              <a:rPr lang="en-CA" sz="1600" dirty="0"/>
              <a:t>Given initial Leaky Bucket Fullness F</a:t>
            </a:r>
            <a:r>
              <a:rPr lang="en-CA" sz="1600" baseline="-25000" dirty="0"/>
              <a:t>e</a:t>
            </a:r>
            <a:r>
              <a:rPr lang="en-CA" sz="1600" dirty="0"/>
              <a:t> before bit transmission starts,</a:t>
            </a:r>
          </a:p>
          <a:p>
            <a:pPr>
              <a:lnSpc>
                <a:spcPct val="90000"/>
              </a:lnSpc>
            </a:pPr>
            <a:r>
              <a:rPr lang="en-CA" sz="1600" dirty="0"/>
              <a:t>The system can be modelled as:</a:t>
            </a:r>
          </a:p>
        </p:txBody>
      </p:sp>
      <p:pic>
        <p:nvPicPr>
          <p:cNvPr id="667652" name="Picture 4" descr="Formula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416550"/>
            <a:ext cx="6934200" cy="91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600">
                <a:latin typeface="+mj-lt"/>
              </a:rPr>
              <a:t>Slide </a:t>
            </a:r>
            <a:fld id="{397BFB4A-9F18-6644-9823-BA7DA3CCF506}" type="slidenum">
              <a:rPr lang="en-US" sz="1600">
                <a:latin typeface="+mj-lt"/>
              </a:rPr>
              <a:pPr/>
              <a:t>47</a:t>
            </a:fld>
            <a:endParaRPr lang="en-US" sz="1600">
              <a:latin typeface="+mj-lt"/>
            </a:endParaRPr>
          </a:p>
        </p:txBody>
      </p:sp>
      <p:pic>
        <p:nvPicPr>
          <p:cNvPr id="673816" name="Picture 24" descr="Formula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62550"/>
            <a:ext cx="552926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815" name="Picture 23" descr="Formula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73600"/>
            <a:ext cx="55626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6" name="Picture 4" descr="Formula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04800"/>
            <a:ext cx="8072437" cy="533400"/>
          </a:xfrm>
        </p:spPr>
        <p:txBody>
          <a:bodyPr/>
          <a:lstStyle/>
          <a:p>
            <a:r>
              <a:rPr lang="en-CA" sz="3600"/>
              <a:t>The Tightest Leaky Bucket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56600" cy="1676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solidFill>
                  <a:schemeClr val="tx1"/>
                </a:solidFill>
                <a:latin typeface="+mj-lt"/>
              </a:rPr>
              <a:t>A leaky bucket 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(R, B, F</a:t>
            </a:r>
            <a:r>
              <a:rPr lang="en-CA" sz="1600" i="1" baseline="-250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is said to 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contain 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a bit stream with schedule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1600" dirty="0">
                <a:solidFill>
                  <a:schemeClr val="tx1"/>
                </a:solidFill>
                <a:latin typeface="+mj-lt"/>
              </a:rPr>
              <a:t>{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(b(n), </a:t>
            </a:r>
            <a:r>
              <a:rPr lang="en-CA" sz="1600" i="1" dirty="0" err="1">
                <a:solidFill>
                  <a:schemeClr val="tx1"/>
                </a:solidFill>
                <a:latin typeface="+mj-lt"/>
              </a:rPr>
              <a:t>τ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(n))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}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solidFill>
                  <a:schemeClr val="tx1"/>
                </a:solidFill>
                <a:latin typeface="+mj-lt"/>
              </a:rPr>
              <a:t>if the bucket does not overflow, that is, 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B</a:t>
            </a:r>
            <a:r>
              <a:rPr lang="en-CA" sz="1600" i="1" baseline="-250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(n) 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≤ 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B 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for all 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n 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= 0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CA" sz="1600" i="1" dirty="0">
                <a:solidFill>
                  <a:schemeClr val="tx1"/>
                </a:solidFill>
                <a:latin typeface="+mj-lt"/>
              </a:rPr>
              <a:t>, . . . , N</a:t>
            </a:r>
            <a:endParaRPr lang="en-CA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CA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solidFill>
                  <a:schemeClr val="tx1"/>
                </a:solidFill>
                <a:latin typeface="+mj-lt"/>
              </a:rPr>
              <a:t>For a given stream, want the Tightest Leaky Bucket which contains it.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1600" dirty="0">
                <a:solidFill>
                  <a:schemeClr val="tx1"/>
                </a:solidFill>
                <a:latin typeface="+mj-lt"/>
              </a:rPr>
              <a:t>Define minimum bucket capacity given leak rate R and initial fullness F</a:t>
            </a:r>
            <a:r>
              <a:rPr lang="en-CA" sz="1600" baseline="-250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CA" sz="1600" dirty="0">
                <a:solidFill>
                  <a:schemeClr val="tx1"/>
                </a:solidFill>
                <a:latin typeface="+mj-lt"/>
              </a:rPr>
              <a:t> as:</a:t>
            </a:r>
          </a:p>
        </p:txBody>
      </p:sp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565150" y="3530600"/>
            <a:ext cx="501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sz="1600" b="0">
                <a:latin typeface="+mj-lt"/>
              </a:rPr>
              <a:t>Define the corresponding initial decoder buffer fullness as:</a:t>
            </a:r>
          </a:p>
        </p:txBody>
      </p:sp>
      <p:sp>
        <p:nvSpPr>
          <p:cNvPr id="673798" name="Text Box 6"/>
          <p:cNvSpPr txBox="1">
            <a:spLocks noChangeArrowheads="1"/>
          </p:cNvSpPr>
          <p:nvPr/>
        </p:nvSpPr>
        <p:spPr bwMode="auto">
          <a:xfrm>
            <a:off x="565150" y="4292600"/>
            <a:ext cx="41940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sz="1600" b="0">
                <a:latin typeface="+mj-lt"/>
              </a:rPr>
              <a:t>Denote the minimum of each of these over F</a:t>
            </a:r>
            <a:r>
              <a:rPr lang="en-CA" sz="1600" b="0" baseline="-25000">
                <a:latin typeface="+mj-lt"/>
              </a:rPr>
              <a:t>e</a:t>
            </a:r>
            <a:r>
              <a:rPr lang="en-CA" sz="1600" b="0">
                <a:latin typeface="+mj-lt"/>
              </a:rPr>
              <a:t> as:</a:t>
            </a:r>
          </a:p>
        </p:txBody>
      </p:sp>
      <p:sp>
        <p:nvSpPr>
          <p:cNvPr id="673799" name="Text Box 7"/>
          <p:cNvSpPr txBox="1">
            <a:spLocks noChangeArrowheads="1"/>
          </p:cNvSpPr>
          <p:nvPr/>
        </p:nvSpPr>
        <p:spPr bwMode="auto">
          <a:xfrm>
            <a:off x="533400" y="5588000"/>
            <a:ext cx="519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sz="1600" b="0">
                <a:latin typeface="+mj-lt"/>
              </a:rPr>
              <a:t>Each is minimized by the same value of F</a:t>
            </a:r>
            <a:r>
              <a:rPr lang="en-CA" sz="1600" b="0" baseline="-25000">
                <a:latin typeface="+mj-lt"/>
              </a:rPr>
              <a:t>e</a:t>
            </a:r>
            <a:r>
              <a:rPr lang="en-CA" sz="1600" b="0">
                <a:latin typeface="+mj-lt"/>
              </a:rPr>
              <a:t> which is equal to:</a:t>
            </a:r>
          </a:p>
        </p:txBody>
      </p:sp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565150" y="4292600"/>
            <a:ext cx="41940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sz="1600" b="0">
                <a:latin typeface="+mj-lt"/>
              </a:rPr>
              <a:t>Denote the minimum of each of these over F</a:t>
            </a:r>
            <a:r>
              <a:rPr lang="en-CA" sz="1600" b="0" baseline="-25000">
                <a:latin typeface="+mj-lt"/>
              </a:rPr>
              <a:t>e</a:t>
            </a:r>
            <a:r>
              <a:rPr lang="en-CA" sz="1600" b="0">
                <a:latin typeface="+mj-lt"/>
              </a:rPr>
              <a:t> as:</a:t>
            </a:r>
          </a:p>
        </p:txBody>
      </p:sp>
      <p:sp>
        <p:nvSpPr>
          <p:cNvPr id="673806" name="Text Box 14"/>
          <p:cNvSpPr txBox="1">
            <a:spLocks noChangeArrowheads="1"/>
          </p:cNvSpPr>
          <p:nvPr/>
        </p:nvSpPr>
        <p:spPr bwMode="auto">
          <a:xfrm>
            <a:off x="565150" y="3530600"/>
            <a:ext cx="50182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CA" sz="1600" b="0" dirty="0">
                <a:latin typeface="+mj-lt"/>
              </a:rPr>
              <a:t>Define the corresponding initial decoder buffer fullness as:</a:t>
            </a:r>
          </a:p>
        </p:txBody>
      </p:sp>
      <p:pic>
        <p:nvPicPr>
          <p:cNvPr id="673810" name="Picture 18" descr="Formula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71913"/>
            <a:ext cx="5486400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818" name="Picture 26" descr="Formula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69000"/>
            <a:ext cx="5486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462F382-D4F6-6642-9555-F6C7CDC5BB63}" type="slidenum">
              <a:rPr lang="en-US"/>
              <a:pPr/>
              <a:t>48</a:t>
            </a:fld>
            <a:endParaRPr lang="en-US"/>
          </a:p>
        </p:txBody>
      </p:sp>
      <p:pic>
        <p:nvPicPr>
          <p:cNvPr id="668676" name="Picture 4" descr="Fig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05150"/>
            <a:ext cx="5257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/>
              <a:t>Leaky Bucket Parameters as a function of R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566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000" dirty="0"/>
              <a:t>Buffer size </a:t>
            </a:r>
            <a:r>
              <a:rPr lang="en-CA" sz="2000" dirty="0" err="1"/>
              <a:t>B</a:t>
            </a:r>
            <a:r>
              <a:rPr lang="en-CA" sz="2000" baseline="30000" dirty="0" err="1"/>
              <a:t>min</a:t>
            </a:r>
            <a:r>
              <a:rPr lang="en-CA" sz="2000" dirty="0"/>
              <a:t> depends on Bucket Leak Rate R</a:t>
            </a:r>
          </a:p>
          <a:p>
            <a:pPr lvl="1">
              <a:lnSpc>
                <a:spcPct val="80000"/>
              </a:lnSpc>
            </a:pPr>
            <a:r>
              <a:rPr lang="en-CA" sz="1600" dirty="0"/>
              <a:t>For R &lt;   </a:t>
            </a:r>
            <a:r>
              <a:rPr lang="en-CA" sz="1600" dirty="0" err="1"/>
              <a:t>Rc</a:t>
            </a:r>
            <a:r>
              <a:rPr lang="en-CA" sz="1600" dirty="0"/>
              <a:t>, larger and larger buffers are required</a:t>
            </a:r>
          </a:p>
          <a:p>
            <a:pPr lvl="1">
              <a:lnSpc>
                <a:spcPct val="80000"/>
              </a:lnSpc>
            </a:pPr>
            <a:r>
              <a:rPr lang="en-CA" sz="1600" dirty="0"/>
              <a:t>For R &gt;&gt; </a:t>
            </a:r>
            <a:r>
              <a:rPr lang="en-CA" sz="1600" dirty="0" err="1"/>
              <a:t>Rc</a:t>
            </a:r>
            <a:r>
              <a:rPr lang="en-CA" sz="1600" dirty="0"/>
              <a:t>, buffers seldom filled and few </a:t>
            </a:r>
            <a:r>
              <a:rPr lang="en-CA" sz="1600" dirty="0" smtClean="0"/>
              <a:t>required</a:t>
            </a:r>
            <a:endParaRPr lang="en-CA" sz="1800" dirty="0"/>
          </a:p>
          <a:p>
            <a:pPr>
              <a:lnSpc>
                <a:spcPct val="80000"/>
              </a:lnSpc>
            </a:pPr>
            <a:r>
              <a:rPr lang="en-CA" sz="1800" dirty="0"/>
              <a:t>For off-line encoding of media on demand, </a:t>
            </a:r>
          </a:p>
          <a:p>
            <a:pPr lvl="1">
              <a:lnSpc>
                <a:spcPct val="80000"/>
              </a:lnSpc>
            </a:pPr>
            <a:r>
              <a:rPr lang="en-CA" sz="1600" dirty="0"/>
              <a:t>Value of R used by client often differs from source coding rate </a:t>
            </a:r>
            <a:r>
              <a:rPr lang="en-CA" sz="1600" dirty="0" err="1"/>
              <a:t>R</a:t>
            </a:r>
            <a:r>
              <a:rPr lang="en-CA" sz="1600" baseline="-25000" dirty="0" err="1"/>
              <a:t>c</a:t>
            </a:r>
            <a:endParaRPr lang="en-CA" sz="1600" baseline="-25000" dirty="0"/>
          </a:p>
          <a:p>
            <a:pPr lvl="1">
              <a:lnSpc>
                <a:spcPct val="80000"/>
              </a:lnSpc>
            </a:pPr>
            <a:r>
              <a:rPr lang="en-CA" sz="1600" dirty="0"/>
              <a:t>Encoder pre-computes required buffer size and </a:t>
            </a:r>
            <a:r>
              <a:rPr lang="en-CA" sz="1600" dirty="0" err="1"/>
              <a:t>preroll</a:t>
            </a:r>
            <a:r>
              <a:rPr lang="en-CA" sz="1600" dirty="0"/>
              <a:t> delay for various values of R</a:t>
            </a:r>
          </a:p>
          <a:p>
            <a:pPr lvl="1">
              <a:lnSpc>
                <a:spcPct val="80000"/>
              </a:lnSpc>
            </a:pPr>
            <a:r>
              <a:rPr lang="en-CA" sz="1600" dirty="0"/>
              <a:t>Pre-computed values for various R can be stored in header as (R, </a:t>
            </a:r>
            <a:r>
              <a:rPr lang="en-CA" sz="1600" dirty="0" err="1"/>
              <a:t>B</a:t>
            </a:r>
            <a:r>
              <a:rPr lang="en-CA" sz="1600" baseline="30000" dirty="0" err="1"/>
              <a:t>min</a:t>
            </a:r>
            <a:r>
              <a:rPr lang="en-CA" sz="1600" dirty="0"/>
              <a:t>, </a:t>
            </a:r>
            <a:r>
              <a:rPr lang="en-CA" sz="1600" dirty="0" err="1"/>
              <a:t>F</a:t>
            </a:r>
            <a:r>
              <a:rPr lang="en-CA" sz="1600" baseline="-25000" dirty="0" err="1"/>
              <a:t>d</a:t>
            </a:r>
            <a:r>
              <a:rPr lang="en-CA" sz="1600" dirty="0"/>
              <a:t>) triplets</a:t>
            </a:r>
          </a:p>
        </p:txBody>
      </p:sp>
      <p:sp>
        <p:nvSpPr>
          <p:cNvPr id="668677" name="Rectangle 3"/>
          <p:cNvSpPr>
            <a:spLocks noChangeArrowheads="1"/>
          </p:cNvSpPr>
          <p:nvPr/>
        </p:nvSpPr>
        <p:spPr bwMode="auto">
          <a:xfrm>
            <a:off x="1905000" y="6096000"/>
            <a:ext cx="4724400" cy="2508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CA" sz="1000" b="0" i="1">
                <a:cs typeface="Arial" charset="0"/>
              </a:rPr>
              <a:t>MULTIMEDIA OVER IP AND WIRELESS NETWORKS, pg 470 FIGURE 14.7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3276600" y="3810000"/>
            <a:ext cx="1457325" cy="31115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1400"/>
              <a:t>R</a:t>
            </a:r>
            <a:r>
              <a:rPr lang="en-CA" sz="1400" baseline="-25000"/>
              <a:t>c</a:t>
            </a:r>
            <a:r>
              <a:rPr lang="en-CA" sz="1400"/>
              <a:t> = 600Kbps</a:t>
            </a:r>
          </a:p>
        </p:txBody>
      </p:sp>
      <p:sp>
        <p:nvSpPr>
          <p:cNvPr id="668679" name="Line 7"/>
          <p:cNvSpPr>
            <a:spLocks noChangeShapeType="1"/>
          </p:cNvSpPr>
          <p:nvPr/>
        </p:nvSpPr>
        <p:spPr bwMode="auto">
          <a:xfrm flipV="1">
            <a:off x="2895600" y="3200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8680" name="AutoShape 8"/>
          <p:cNvSpPr>
            <a:spLocks noChangeArrowheads="1"/>
          </p:cNvSpPr>
          <p:nvPr/>
        </p:nvSpPr>
        <p:spPr bwMode="auto">
          <a:xfrm>
            <a:off x="2971800" y="3886200"/>
            <a:ext cx="3048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CD47F0C-5A1B-F64F-9115-060472B2ED8D}" type="slidenum">
              <a:rPr lang="en-US"/>
              <a:pPr/>
              <a:t>49</a:t>
            </a:fld>
            <a:endParaRPr lang="en-US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Compound Streams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56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1800" dirty="0"/>
              <a:t>Streaming Media files often contain multiple independent streams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Audio Stream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Video Streams</a:t>
            </a:r>
          </a:p>
          <a:p>
            <a:pPr>
              <a:lnSpc>
                <a:spcPct val="90000"/>
              </a:lnSpc>
            </a:pPr>
            <a:r>
              <a:rPr lang="en-CA" sz="1800" dirty="0" smtClean="0"/>
              <a:t>Leaky </a:t>
            </a:r>
            <a:r>
              <a:rPr lang="en-CA" sz="1800" dirty="0"/>
              <a:t>bucket for aggregate stream: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Derived as sum of leaky buckets containing each component stream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Will </a:t>
            </a:r>
            <a:r>
              <a:rPr lang="en-CA" sz="1600" i="1" dirty="0"/>
              <a:t>contain</a:t>
            </a:r>
            <a:r>
              <a:rPr lang="en-CA" sz="1600" dirty="0"/>
              <a:t> the combined stream, but not strictly the tightest </a:t>
            </a:r>
            <a:r>
              <a:rPr lang="en-CA" sz="1600" dirty="0" smtClean="0"/>
              <a:t>possible</a:t>
            </a:r>
            <a:endParaRPr lang="en-CA" sz="1600" dirty="0"/>
          </a:p>
          <a:p>
            <a:pPr>
              <a:lnSpc>
                <a:spcPct val="90000"/>
              </a:lnSpc>
            </a:pPr>
            <a:r>
              <a:rPr lang="en-CA" sz="1800" dirty="0"/>
              <a:t>Given: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Audio stream with leaky bucket (R</a:t>
            </a:r>
            <a:r>
              <a:rPr lang="en-CA" sz="1600" baseline="30000" dirty="0"/>
              <a:t>a</a:t>
            </a:r>
            <a:r>
              <a:rPr lang="en-CA" sz="1600" dirty="0"/>
              <a:t>, B</a:t>
            </a:r>
            <a:r>
              <a:rPr lang="en-CA" sz="1600" baseline="30000" dirty="0"/>
              <a:t>a</a:t>
            </a:r>
            <a:r>
              <a:rPr lang="en-CA" sz="1600" dirty="0"/>
              <a:t>, </a:t>
            </a:r>
            <a:r>
              <a:rPr lang="en-CA" sz="1600" dirty="0" err="1"/>
              <a:t>F</a:t>
            </a:r>
            <a:r>
              <a:rPr lang="en-CA" sz="1600" baseline="30000" dirty="0" err="1"/>
              <a:t>a</a:t>
            </a:r>
            <a:r>
              <a:rPr lang="en-CA" sz="16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CA" sz="1600" dirty="0"/>
              <a:t>Video stream with leaky bucket (</a:t>
            </a:r>
            <a:r>
              <a:rPr lang="en-CA" sz="1600" dirty="0" err="1"/>
              <a:t>R</a:t>
            </a:r>
            <a:r>
              <a:rPr lang="en-CA" sz="1600" baseline="30000" dirty="0" err="1"/>
              <a:t>v</a:t>
            </a:r>
            <a:r>
              <a:rPr lang="en-CA" sz="1600" dirty="0"/>
              <a:t>, </a:t>
            </a:r>
            <a:r>
              <a:rPr lang="en-CA" sz="1600" dirty="0" err="1"/>
              <a:t>B</a:t>
            </a:r>
            <a:r>
              <a:rPr lang="en-CA" sz="1600" baseline="30000" dirty="0" err="1"/>
              <a:t>v</a:t>
            </a:r>
            <a:r>
              <a:rPr lang="en-CA" sz="1600" dirty="0"/>
              <a:t>, </a:t>
            </a:r>
            <a:r>
              <a:rPr lang="en-CA" sz="1600" dirty="0" err="1"/>
              <a:t>F</a:t>
            </a:r>
            <a:r>
              <a:rPr lang="en-CA" sz="1600" baseline="30000" dirty="0" err="1"/>
              <a:t>v</a:t>
            </a:r>
            <a:r>
              <a:rPr lang="en-CA" sz="1600" dirty="0"/>
              <a:t>)</a:t>
            </a:r>
          </a:p>
          <a:p>
            <a:pPr>
              <a:lnSpc>
                <a:spcPct val="90000"/>
              </a:lnSpc>
            </a:pPr>
            <a:r>
              <a:rPr lang="en-CA" sz="1800" dirty="0" smtClean="0"/>
              <a:t>Compute </a:t>
            </a:r>
            <a:r>
              <a:rPr lang="en-CA" sz="1800" dirty="0"/>
              <a:t>aggregate stream leaky bucket as follows:</a:t>
            </a:r>
          </a:p>
        </p:txBody>
      </p:sp>
      <p:pic>
        <p:nvPicPr>
          <p:cNvPr id="669700" name="Picture 4" descr="Formula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5253038" cy="130016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8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6674"/>
          <a:stretch>
            <a:fillRect/>
          </a:stretch>
        </p:blipFill>
        <p:spPr>
          <a:xfrm>
            <a:off x="723900" y="1803400"/>
            <a:ext cx="7988300" cy="108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Media on Demand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entire file is available on the server (flexibility)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“progressive downloading” is possible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Maximum download speed, real time playback speed.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Large client buffer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Limited buffer devices can use TCP flow control.</a:t>
            </a:r>
          </a:p>
          <a:p>
            <a:pPr lvl="1"/>
            <a:r>
              <a:rPr lang="en-US" dirty="0" smtClean="0"/>
              <a:t>Only when network bandwidth &gt; </a:t>
            </a:r>
            <a:r>
              <a:rPr lang="en-US" dirty="0" smtClean="0"/>
              <a:t>source </a:t>
            </a:r>
            <a:r>
              <a:rPr lang="en-US" dirty="0" smtClean="0"/>
              <a:t>coding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270500" y="1816100"/>
            <a:ext cx="3704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Multimedia over IP and Wireless Networks. Pg 454, Fig 14.1 (a)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494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F8C93D0-81F7-BD43-999D-BEE7D99931A4}" type="slidenum">
              <a:rPr lang="en-US"/>
              <a:pPr/>
              <a:t>50</a:t>
            </a:fld>
            <a:endParaRPr 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Temporal Coordinate Systems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56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Media time    refers to clock running on capture device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Monotonically increasing timestamps of the original content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One second of media time elapses in one second of real </a:t>
            </a:r>
            <a:r>
              <a:rPr lang="en-CA" dirty="0" smtClean="0"/>
              <a:t>time</a:t>
            </a: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Client time </a:t>
            </a:r>
            <a:r>
              <a:rPr lang="en-CA" i="1" dirty="0"/>
              <a:t>t</a:t>
            </a:r>
            <a:r>
              <a:rPr lang="en-CA" dirty="0"/>
              <a:t> refers to playback time at client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Time of media playback at client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Content may be played back at different values of </a:t>
            </a:r>
            <a:r>
              <a:rPr lang="en-CA" i="1" dirty="0"/>
              <a:t>V</a:t>
            </a:r>
            <a:r>
              <a:rPr lang="en-CA" dirty="0"/>
              <a:t> </a:t>
            </a:r>
          </a:p>
          <a:p>
            <a:pPr lvl="2">
              <a:lnSpc>
                <a:spcPct val="90000"/>
              </a:lnSpc>
            </a:pPr>
            <a:r>
              <a:rPr lang="en-CA" i="1" dirty="0"/>
              <a:t>V</a:t>
            </a:r>
            <a:r>
              <a:rPr lang="en-CA" dirty="0"/>
              <a:t> &lt; 1 for Slow-Motion</a:t>
            </a:r>
            <a:r>
              <a:rPr lang="en-CA" i="1" dirty="0"/>
              <a:t> </a:t>
            </a:r>
          </a:p>
          <a:p>
            <a:pPr lvl="2">
              <a:lnSpc>
                <a:spcPct val="90000"/>
              </a:lnSpc>
            </a:pPr>
            <a:r>
              <a:rPr lang="en-CA" i="1" dirty="0"/>
              <a:t>V </a:t>
            </a:r>
            <a:r>
              <a:rPr lang="en-CA" dirty="0"/>
              <a:t>= 1 for PLAY</a:t>
            </a:r>
          </a:p>
          <a:p>
            <a:pPr lvl="2">
              <a:lnSpc>
                <a:spcPct val="90000"/>
              </a:lnSpc>
            </a:pPr>
            <a:r>
              <a:rPr lang="en-CA" i="1" dirty="0"/>
              <a:t>V </a:t>
            </a:r>
            <a:r>
              <a:rPr lang="en-CA" dirty="0"/>
              <a:t>&gt; 1 for Fast-</a:t>
            </a:r>
            <a:r>
              <a:rPr lang="en-CA" dirty="0" smtClean="0"/>
              <a:t>Forward</a:t>
            </a:r>
            <a:endParaRPr lang="en-CA" dirty="0"/>
          </a:p>
          <a:p>
            <a:pPr>
              <a:lnSpc>
                <a:spcPct val="90000"/>
              </a:lnSpc>
            </a:pPr>
            <a:r>
              <a:rPr lang="en-CA" dirty="0" smtClean="0"/>
              <a:t>Conversion </a:t>
            </a:r>
            <a:r>
              <a:rPr lang="en-CA" dirty="0"/>
              <a:t>from media time to client time:</a:t>
            </a:r>
          </a:p>
          <a:p>
            <a:pPr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>
              <a:lnSpc>
                <a:spcPct val="90000"/>
              </a:lnSpc>
            </a:pPr>
            <a:endParaRPr lang="en-CA" dirty="0"/>
          </a:p>
        </p:txBody>
      </p:sp>
      <p:pic>
        <p:nvPicPr>
          <p:cNvPr id="675845" name="Picture 5" descr="Formula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5257800"/>
            <a:ext cx="2390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46" name="Picture 6" descr="T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1" y="1193800"/>
            <a:ext cx="266528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21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0A0384C-B232-874C-81D6-4D42BD1407CD}" type="slidenum">
              <a:rPr lang="en-US"/>
              <a:pPr/>
              <a:t>51</a:t>
            </a:fld>
            <a:endParaRPr 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05800" cy="533400"/>
          </a:xfrm>
        </p:spPr>
        <p:txBody>
          <a:bodyPr/>
          <a:lstStyle/>
          <a:p>
            <a:r>
              <a:rPr lang="en-CA"/>
              <a:t>Timestamps 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Decoder timestamp (DTS)</a:t>
            </a:r>
          </a:p>
          <a:p>
            <a:pPr lvl="1"/>
            <a:r>
              <a:rPr lang="en-CA"/>
              <a:t>arrival deadline for decoding the frame at the client</a:t>
            </a:r>
          </a:p>
          <a:p>
            <a:pPr lvl="1"/>
            <a:r>
              <a:rPr lang="en-CA"/>
              <a:t>Provides decoding dependency order for P and B Frames</a:t>
            </a:r>
          </a:p>
          <a:p>
            <a:pPr lvl="1"/>
            <a:endParaRPr lang="en-CA"/>
          </a:p>
          <a:p>
            <a:r>
              <a:rPr lang="en-CA"/>
              <a:t>Presentation timestamp (PTS)</a:t>
            </a:r>
          </a:p>
          <a:p>
            <a:pPr lvl="1"/>
            <a:r>
              <a:rPr lang="en-CA"/>
              <a:t>Tells renderer when to render and present the frames</a:t>
            </a:r>
          </a:p>
          <a:p>
            <a:pPr lvl="1"/>
            <a:r>
              <a:rPr lang="en-CA"/>
              <a:t>Useful for synchronizing concurrent streams</a:t>
            </a:r>
          </a:p>
          <a:p>
            <a:endParaRPr lang="en-CA"/>
          </a:p>
          <a:p>
            <a:r>
              <a:rPr lang="en-CA"/>
              <a:t>Decoder and Presentation order can differ</a:t>
            </a:r>
          </a:p>
          <a:p>
            <a:pPr lvl="1">
              <a:buFontTx/>
              <a:buNone/>
            </a:pPr>
            <a:r>
              <a:rPr lang="en-CA"/>
              <a:t>Presentation Order: 	I</a:t>
            </a:r>
            <a:r>
              <a:rPr lang="en-CA" baseline="-25000"/>
              <a:t>0</a:t>
            </a:r>
            <a:r>
              <a:rPr lang="en-CA"/>
              <a:t>B</a:t>
            </a:r>
            <a:r>
              <a:rPr lang="en-CA" baseline="-25000"/>
              <a:t>1</a:t>
            </a:r>
            <a:r>
              <a:rPr lang="en-CA"/>
              <a:t>B</a:t>
            </a:r>
            <a:r>
              <a:rPr lang="en-CA" baseline="-25000"/>
              <a:t>2</a:t>
            </a:r>
            <a:r>
              <a:rPr lang="en-CA"/>
              <a:t>P</a:t>
            </a:r>
            <a:r>
              <a:rPr lang="en-CA" baseline="-25000"/>
              <a:t>3</a:t>
            </a:r>
            <a:r>
              <a:rPr lang="en-CA"/>
              <a:t>B</a:t>
            </a:r>
            <a:r>
              <a:rPr lang="en-CA" baseline="-25000"/>
              <a:t>4</a:t>
            </a:r>
            <a:r>
              <a:rPr lang="en-CA"/>
              <a:t>B</a:t>
            </a:r>
            <a:r>
              <a:rPr lang="en-CA" baseline="-25000"/>
              <a:t>5</a:t>
            </a:r>
            <a:r>
              <a:rPr lang="en-CA"/>
              <a:t>P</a:t>
            </a:r>
            <a:r>
              <a:rPr lang="en-CA" baseline="-25000"/>
              <a:t>6</a:t>
            </a:r>
          </a:p>
          <a:p>
            <a:pPr lvl="1">
              <a:buFontTx/>
              <a:buNone/>
            </a:pPr>
            <a:r>
              <a:rPr lang="en-CA"/>
              <a:t>Decoding Order:	I</a:t>
            </a:r>
            <a:r>
              <a:rPr lang="en-CA" baseline="-25000"/>
              <a:t>0</a:t>
            </a:r>
            <a:r>
              <a:rPr lang="en-CA"/>
              <a:t>P</a:t>
            </a:r>
            <a:r>
              <a:rPr lang="en-CA" baseline="-25000"/>
              <a:t>3</a:t>
            </a:r>
            <a:r>
              <a:rPr lang="en-CA"/>
              <a:t>B</a:t>
            </a:r>
            <a:r>
              <a:rPr lang="en-CA" baseline="-25000"/>
              <a:t>1</a:t>
            </a:r>
            <a:r>
              <a:rPr lang="en-CA"/>
              <a:t>B</a:t>
            </a:r>
            <a:r>
              <a:rPr lang="en-CA" baseline="-25000"/>
              <a:t>2</a:t>
            </a:r>
            <a:r>
              <a:rPr lang="en-CA"/>
              <a:t>P</a:t>
            </a:r>
            <a:r>
              <a:rPr lang="en-CA" baseline="-25000"/>
              <a:t>6</a:t>
            </a:r>
            <a:r>
              <a:rPr lang="en-CA"/>
              <a:t>B</a:t>
            </a:r>
            <a:r>
              <a:rPr lang="en-CA" baseline="-25000"/>
              <a:t>4</a:t>
            </a:r>
            <a:r>
              <a:rPr lang="en-CA"/>
              <a:t>B</a:t>
            </a:r>
            <a:r>
              <a:rPr lang="en-CA" baseline="-25000"/>
              <a:t>5</a:t>
            </a:r>
          </a:p>
          <a:p>
            <a:pPr lvl="1">
              <a:buFontTx/>
              <a:buNone/>
            </a:pPr>
            <a:endParaRPr lang="en-CA" baseline="-25000"/>
          </a:p>
          <a:p>
            <a:pPr lvl="1">
              <a:buFontTx/>
              <a:buNone/>
            </a:pPr>
            <a:endParaRPr lang="en-CA"/>
          </a:p>
          <a:p>
            <a:pPr lvl="1">
              <a:buFontTx/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215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7DB9C843-F325-D04B-AE69-499075178B1D}" type="slidenum">
              <a:rPr lang="en-US"/>
              <a:pPr/>
              <a:t>52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143000"/>
            <a:ext cx="8589962" cy="5029200"/>
          </a:xfrm>
        </p:spPr>
        <p:txBody>
          <a:bodyPr/>
          <a:lstStyle/>
          <a:p>
            <a:pPr marL="457200" indent="-457200">
              <a:buFont typeface="Wingdings" charset="0"/>
              <a:buChar char="§"/>
            </a:pPr>
            <a:r>
              <a:rPr lang="en-CA" sz="2800" dirty="0"/>
              <a:t>Media on Demand streams modelled by Encoder using Buffer Tubes</a:t>
            </a:r>
          </a:p>
          <a:p>
            <a:pPr marL="457200" indent="-457200">
              <a:buFont typeface="Wingdings" charset="0"/>
              <a:buChar char="§"/>
            </a:pPr>
            <a:r>
              <a:rPr lang="en-CA" sz="2800" dirty="0"/>
              <a:t>Leaky Bucket model more appropriate for transmission over packet networks</a:t>
            </a:r>
          </a:p>
          <a:p>
            <a:pPr marL="457200" indent="-457200">
              <a:buFont typeface="Wingdings" charset="0"/>
              <a:buChar char="§"/>
            </a:pPr>
            <a:r>
              <a:rPr lang="en-CA" sz="2800" dirty="0"/>
              <a:t>Leaky Bucket parameters can be summed for aggregate streams</a:t>
            </a:r>
          </a:p>
          <a:p>
            <a:pPr marL="457200" indent="-457200">
              <a:buFont typeface="Wingdings" charset="0"/>
              <a:buChar char="§"/>
            </a:pPr>
            <a:r>
              <a:rPr lang="en-US" sz="2800" dirty="0" err="1" smtClean="0">
                <a:cs typeface="Arial Unicode MS" charset="0"/>
              </a:rPr>
              <a:t>Preroll</a:t>
            </a:r>
            <a:r>
              <a:rPr lang="en-US" sz="2800" dirty="0" smtClean="0">
                <a:cs typeface="Arial Unicode MS" charset="0"/>
              </a:rPr>
              <a:t> </a:t>
            </a:r>
            <a:r>
              <a:rPr lang="en-US" sz="2800" dirty="0">
                <a:cs typeface="Arial Unicode MS" charset="0"/>
              </a:rPr>
              <a:t>Delay a function of Buffer requirements and Transmission Rate </a:t>
            </a:r>
            <a:r>
              <a:rPr lang="en-US" sz="2800" i="1" dirty="0">
                <a:cs typeface="Arial Unicode MS" charset="0"/>
              </a:rPr>
              <a:t>R</a:t>
            </a:r>
          </a:p>
          <a:p>
            <a:pPr marL="457200" indent="-457200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41201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7DB9C843-F325-D04B-AE69-499075178B1D}" type="slidenum">
              <a:rPr lang="en-US"/>
              <a:pPr/>
              <a:t>53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Backup</a:t>
            </a:r>
            <a:endParaRPr lang="en-CA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143000"/>
            <a:ext cx="8589962" cy="5029200"/>
          </a:xfrm>
        </p:spPr>
        <p:txBody>
          <a:bodyPr/>
          <a:lstStyle/>
          <a:p>
            <a:pPr marL="457200" indent="-457200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252140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C15BB23-92F2-3148-9849-F4267B9A0C2F}" type="slidenum">
              <a:rPr lang="en-US"/>
              <a:pPr/>
              <a:t>54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04800"/>
            <a:ext cx="7539037" cy="533400"/>
          </a:xfrm>
        </p:spPr>
        <p:txBody>
          <a:bodyPr/>
          <a:lstStyle/>
          <a:p>
            <a:r>
              <a:rPr lang="en-CA" sz="2400"/>
              <a:t>Component Streams with Multiple Leaky Buckets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32800" cy="5334000"/>
          </a:xfrm>
        </p:spPr>
        <p:txBody>
          <a:bodyPr/>
          <a:lstStyle/>
          <a:p>
            <a:r>
              <a:rPr lang="en-CA" sz="1400"/>
              <a:t>Given L</a:t>
            </a:r>
            <a:r>
              <a:rPr lang="en-CA" sz="1400" baseline="30000"/>
              <a:t>a</a:t>
            </a:r>
            <a:r>
              <a:rPr lang="en-CA" sz="1400"/>
              <a:t> audio and L</a:t>
            </a:r>
            <a:r>
              <a:rPr lang="en-CA" sz="1400" baseline="30000"/>
              <a:t>v</a:t>
            </a:r>
            <a:r>
              <a:rPr lang="en-CA" sz="1400"/>
              <a:t> video leaky buckets: </a:t>
            </a:r>
          </a:p>
          <a:p>
            <a:endParaRPr lang="en-CA" sz="1400"/>
          </a:p>
          <a:p>
            <a:endParaRPr lang="en-CA" sz="1400"/>
          </a:p>
          <a:p>
            <a:r>
              <a:rPr lang="en-CA" sz="1400"/>
              <a:t>There are (L</a:t>
            </a:r>
            <a:r>
              <a:rPr lang="en-CA" sz="1400" baseline="30000"/>
              <a:t>a </a:t>
            </a:r>
            <a:r>
              <a:rPr lang="en-CA" sz="1400"/>
              <a:t>x L</a:t>
            </a:r>
            <a:r>
              <a:rPr lang="en-CA" sz="1400" baseline="30000"/>
              <a:t>v</a:t>
            </a:r>
            <a:r>
              <a:rPr lang="en-CA" sz="1400"/>
              <a:t>) possible pairs but only (L</a:t>
            </a:r>
            <a:r>
              <a:rPr lang="en-CA" sz="1400" baseline="30000"/>
              <a:t>a </a:t>
            </a:r>
            <a:r>
              <a:rPr lang="en-CA" sz="1400"/>
              <a:t>+ L</a:t>
            </a:r>
            <a:r>
              <a:rPr lang="en-CA" sz="1400" baseline="30000"/>
              <a:t>v</a:t>
            </a:r>
            <a:r>
              <a:rPr lang="en-CA" sz="1400"/>
              <a:t>) pairs are of interest.</a:t>
            </a:r>
          </a:p>
          <a:p>
            <a:r>
              <a:rPr lang="en-CA" sz="1400"/>
              <a:t>They lie on lower convex hull of set used to compute B</a:t>
            </a:r>
            <a:r>
              <a:rPr lang="en-CA" sz="1400" baseline="-25000"/>
              <a:t>e</a:t>
            </a:r>
            <a:r>
              <a:rPr lang="en-CA" sz="1400" baseline="30000"/>
              <a:t>min</a:t>
            </a:r>
            <a:r>
              <a:rPr lang="en-CA" sz="1400"/>
              <a:t>(R) &amp; F</a:t>
            </a:r>
            <a:r>
              <a:rPr lang="en-CA" sz="1400" baseline="-25000"/>
              <a:t>d</a:t>
            </a:r>
            <a:r>
              <a:rPr lang="en-CA" sz="1400" baseline="30000"/>
              <a:t>min</a:t>
            </a:r>
            <a:r>
              <a:rPr lang="en-CA" sz="1400"/>
              <a:t>(R)</a:t>
            </a:r>
          </a:p>
          <a:p>
            <a:endParaRPr lang="en-CA" sz="1400"/>
          </a:p>
          <a:p>
            <a:endParaRPr lang="en-CA" sz="1400"/>
          </a:p>
          <a:p>
            <a:r>
              <a:rPr lang="en-CA" sz="1400"/>
              <a:t>Indices for pairs </a:t>
            </a:r>
            <a:r>
              <a:rPr lang="en-CA" sz="1400" i="1"/>
              <a:t>easily</a:t>
            </a:r>
            <a:r>
              <a:rPr lang="en-CA" sz="1400"/>
              <a:t> found by minimizing the Lagrangian for some positive Lagrange multiplier </a:t>
            </a:r>
            <a:r>
              <a:rPr lang="el-GR" sz="1400">
                <a:cs typeface="Arial" charset="0"/>
              </a:rPr>
              <a:t>λ</a:t>
            </a:r>
            <a:r>
              <a:rPr lang="en-CA" sz="1400"/>
              <a:t>&gt;0 :</a:t>
            </a:r>
          </a:p>
          <a:p>
            <a:endParaRPr lang="en-CA" sz="1400"/>
          </a:p>
          <a:p>
            <a:endParaRPr lang="en-CA" sz="1400"/>
          </a:p>
          <a:p>
            <a:endParaRPr lang="en-CA" sz="1400"/>
          </a:p>
          <a:p>
            <a:endParaRPr lang="en-CA" sz="1400"/>
          </a:p>
          <a:p>
            <a:endParaRPr lang="en-CA" sz="1400"/>
          </a:p>
          <a:p>
            <a:r>
              <a:rPr lang="en-CA" sz="1400"/>
              <a:t>Chose L</a:t>
            </a:r>
            <a:r>
              <a:rPr lang="en-CA" sz="1400" baseline="30000"/>
              <a:t>a</a:t>
            </a:r>
            <a:r>
              <a:rPr lang="en-CA" sz="1400"/>
              <a:t> audio 	leaky buckets by minimizing the Lagrangian:</a:t>
            </a:r>
          </a:p>
          <a:p>
            <a:r>
              <a:rPr lang="en-CA" sz="1400"/>
              <a:t>Chose L</a:t>
            </a:r>
            <a:r>
              <a:rPr lang="en-CA" sz="1400" baseline="30000"/>
              <a:t>v</a:t>
            </a:r>
            <a:r>
              <a:rPr lang="en-CA" sz="1400"/>
              <a:t> video 	leaky buckets by minimizing the Lagrangian:</a:t>
            </a:r>
          </a:p>
          <a:p>
            <a:r>
              <a:rPr lang="en-CA" sz="1400"/>
              <a:t>Pair up Audio and Video leaky buckets with same </a:t>
            </a:r>
            <a:r>
              <a:rPr lang="el-GR" sz="1400">
                <a:cs typeface="Arial" charset="0"/>
              </a:rPr>
              <a:t>λ</a:t>
            </a:r>
          </a:p>
          <a:p>
            <a:endParaRPr lang="en-CA" sz="1400"/>
          </a:p>
          <a:p>
            <a:pPr lvl="1">
              <a:buFontTx/>
              <a:buNone/>
            </a:pPr>
            <a:endParaRPr lang="en-CA" sz="1200"/>
          </a:p>
        </p:txBody>
      </p:sp>
      <p:pic>
        <p:nvPicPr>
          <p:cNvPr id="674820" name="Picture 4" descr="Formula for Leaky Set of Buckets p47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4958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2" name="Picture 6" descr="Lagrangian A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34025"/>
            <a:ext cx="99060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3" name="Picture 7" descr="Lagrangian Vid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38825"/>
            <a:ext cx="10668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4" name="Picture 8" descr="Lagrangian S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429101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5" name="Picture 9" descr="Lagrangian Minim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548640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7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C9DC953-792B-B243-9F6C-3DE659825D1F}" type="slidenum">
              <a:rPr lang="en-US"/>
              <a:pPr/>
              <a:t>55</a:t>
            </a:fld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MBR and Scalable Streams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029200"/>
          </a:xfrm>
        </p:spPr>
        <p:txBody>
          <a:bodyPr/>
          <a:lstStyle/>
          <a:p>
            <a:r>
              <a:rPr lang="en-CA" sz="1800"/>
              <a:t>MBR adds choice of streaming from set of mutually exclusive media streams, each with a different coding rate.</a:t>
            </a:r>
          </a:p>
          <a:p>
            <a:r>
              <a:rPr lang="en-CA" sz="1800"/>
              <a:t>Scalable Streams similar to compound streams except must chose sets of layers.</a:t>
            </a:r>
          </a:p>
          <a:p>
            <a:endParaRPr lang="en-CA" sz="1800"/>
          </a:p>
          <a:p>
            <a:r>
              <a:rPr lang="en-CA" sz="1800"/>
              <a:t>Lots of combinations! Most are not useful. </a:t>
            </a:r>
          </a:p>
          <a:p>
            <a:r>
              <a:rPr lang="en-CA" sz="1800"/>
              <a:t>Choose based on selecting a desired distortion level versus bit rate.</a:t>
            </a:r>
          </a:p>
          <a:p>
            <a:endParaRPr lang="en-CA" sz="1800"/>
          </a:p>
          <a:p>
            <a:r>
              <a:rPr lang="en-CA" sz="1800"/>
              <a:t>For each combined stream (i,j), define an over-all distortion and source rate:</a:t>
            </a:r>
          </a:p>
          <a:p>
            <a:endParaRPr lang="en-CA" sz="1800"/>
          </a:p>
          <a:p>
            <a:endParaRPr lang="en-CA" sz="1800"/>
          </a:p>
          <a:p>
            <a:endParaRPr lang="en-CA" sz="1800"/>
          </a:p>
          <a:p>
            <a:endParaRPr lang="en-CA" sz="1800"/>
          </a:p>
          <a:p>
            <a:endParaRPr lang="en-CA" sz="1800"/>
          </a:p>
          <a:p>
            <a:r>
              <a:rPr lang="en-CA" sz="1800"/>
              <a:t>Select a “desirable” subset of audio/video combinations (i,j) such that:</a:t>
            </a:r>
          </a:p>
          <a:p>
            <a:pPr lvl="1">
              <a:buFontTx/>
              <a:buNone/>
            </a:pPr>
            <a:r>
              <a:rPr lang="en-CA" sz="1600"/>
              <a:t>			D</a:t>
            </a:r>
            <a:r>
              <a:rPr lang="en-CA" sz="1600" baseline="-25000"/>
              <a:t>i,j</a:t>
            </a:r>
            <a:r>
              <a:rPr lang="en-CA" sz="1600"/>
              <a:t> </a:t>
            </a:r>
            <a:r>
              <a:rPr lang="en-CA" sz="1600">
                <a:cs typeface="Arial" charset="0"/>
              </a:rPr>
              <a:t>≤ D</a:t>
            </a:r>
            <a:r>
              <a:rPr lang="en-CA" sz="1600" baseline="-25000">
                <a:cs typeface="Arial" charset="0"/>
              </a:rPr>
              <a:t>i’,j’</a:t>
            </a:r>
            <a:r>
              <a:rPr lang="en-CA" sz="1600">
                <a:cs typeface="Arial" charset="0"/>
              </a:rPr>
              <a:t> for all (i’,j’) such that R</a:t>
            </a:r>
            <a:r>
              <a:rPr lang="en-CA" sz="1600" baseline="-25000">
                <a:cs typeface="Arial" charset="0"/>
              </a:rPr>
              <a:t>i’,j’</a:t>
            </a:r>
            <a:r>
              <a:rPr lang="en-CA" sz="1600">
                <a:cs typeface="Arial" charset="0"/>
              </a:rPr>
              <a:t> ≤ R</a:t>
            </a:r>
            <a:r>
              <a:rPr lang="en-CA" sz="1600" baseline="-25000">
                <a:cs typeface="Arial" charset="0"/>
              </a:rPr>
              <a:t>i,j</a:t>
            </a:r>
          </a:p>
          <a:p>
            <a:pPr lvl="1">
              <a:buFontTx/>
              <a:buNone/>
            </a:pPr>
            <a:endParaRPr lang="en-CA" sz="1600" baseline="-25000">
              <a:cs typeface="Arial" charset="0"/>
            </a:endParaRPr>
          </a:p>
          <a:p>
            <a:r>
              <a:rPr lang="en-CA" sz="1800">
                <a:cs typeface="Arial" charset="0"/>
              </a:rPr>
              <a:t>As with compound streams, use Lagrangian method to find desirable pairs.</a:t>
            </a:r>
            <a:endParaRPr lang="en-CA" sz="1800" baseline="-25000">
              <a:cs typeface="Arial" charset="0"/>
            </a:endParaRPr>
          </a:p>
        </p:txBody>
      </p:sp>
      <p:pic>
        <p:nvPicPr>
          <p:cNvPr id="670724" name="Picture 4" descr="Formula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5248275" cy="81121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1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9980" y="1568451"/>
            <a:ext cx="8321119" cy="1962150"/>
            <a:chOff x="479980" y="1797051"/>
            <a:chExt cx="8321119" cy="1962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980" y="1797051"/>
              <a:ext cx="8321119" cy="1962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2959100" y="3086100"/>
              <a:ext cx="14605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11275"/>
            <a:ext cx="7693025" cy="5013325"/>
          </a:xfrm>
        </p:spPr>
        <p:txBody>
          <a:bodyPr/>
          <a:lstStyle/>
          <a:p>
            <a:r>
              <a:rPr lang="en-US" dirty="0" smtClean="0"/>
              <a:t>Live broadcast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possible:</a:t>
            </a:r>
          </a:p>
          <a:p>
            <a:pPr lvl="2"/>
            <a:r>
              <a:rPr lang="en-US" dirty="0" smtClean="0"/>
              <a:t>to allow VCR-like control for clients.</a:t>
            </a:r>
          </a:p>
          <a:p>
            <a:pPr lvl="2"/>
            <a:r>
              <a:rPr lang="en-US" dirty="0" smtClean="0"/>
              <a:t>to adapt one transmission rate for a particular client.</a:t>
            </a:r>
          </a:p>
          <a:p>
            <a:pPr lvl="2"/>
            <a:r>
              <a:rPr lang="en-US" dirty="0" smtClean="0"/>
              <a:t>to use retransmission-based error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1" y="2681288"/>
            <a:ext cx="3263899" cy="1178143"/>
            <a:chOff x="571501" y="2757488"/>
            <a:chExt cx="3263899" cy="1178143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1087041" y="3042047"/>
              <a:ext cx="570706" cy="1588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1501" y="3289300"/>
              <a:ext cx="3263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Limited buffer</a:t>
              </a:r>
            </a:p>
            <a:p>
              <a:r>
                <a:rPr lang="en-US" sz="1800" dirty="0" smtClean="0">
                  <a:solidFill>
                    <a:srgbClr val="008000"/>
                  </a:solidFill>
                </a:rPr>
                <a:t>minimize end-to-end delay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70500" y="1270000"/>
            <a:ext cx="3704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Multimedia over IP and Wireless Networks. Pg 454, Fig 14.1 (</a:t>
            </a:r>
            <a:r>
              <a:rPr lang="en-US" sz="900" b="1" dirty="0" err="1" smtClean="0"/>
              <a:t>b</a:t>
            </a:r>
            <a:r>
              <a:rPr lang="en-US" sz="900" b="1" dirty="0" smtClean="0"/>
              <a:t>)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7461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8B69CA1-6EF0-4698-A67C-79E84EF2C16E}" type="slidenum">
              <a:rPr lang="en-US" sz="1200" b="1"/>
              <a:pPr algn="r" eaLnBrk="0" hangingPunct="0"/>
              <a:t>7</a:t>
            </a:fld>
            <a:endParaRPr lang="en-US" sz="1200" b="1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116013"/>
            <a:ext cx="81708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Introduction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Architectures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Media on Demand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Live Broadcast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Communication Protocols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CECECE"/>
                </a:solidFill>
              </a:rPr>
              <a:t>File Formats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CECECE"/>
                </a:solidFill>
              </a:rPr>
              <a:t>Live Broadcast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206375"/>
            <a:ext cx="7756525" cy="568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 eaLnBrk="0" hangingPunct="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169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protocols, at different levels</a:t>
            </a:r>
          </a:p>
          <a:p>
            <a:pPr lvl="1"/>
            <a:r>
              <a:rPr lang="en-US" dirty="0" smtClean="0"/>
              <a:t>Content discovery</a:t>
            </a:r>
          </a:p>
          <a:p>
            <a:pPr lvl="1"/>
            <a:r>
              <a:rPr lang="en-US" dirty="0" smtClean="0"/>
              <a:t>Auxiliary files, content description</a:t>
            </a:r>
          </a:p>
          <a:p>
            <a:pPr lvl="1"/>
            <a:r>
              <a:rPr lang="en-US" dirty="0" smtClean="0"/>
              <a:t>Streaming control protocol</a:t>
            </a:r>
          </a:p>
          <a:p>
            <a:pPr lvl="1"/>
            <a:r>
              <a:rPr lang="en-US" dirty="0" smtClean="0"/>
              <a:t>Data transfer protocol</a:t>
            </a:r>
          </a:p>
          <a:p>
            <a:pPr lvl="1"/>
            <a:r>
              <a:rPr lang="en-US" dirty="0" smtClean="0"/>
              <a:t>Transmission rate control</a:t>
            </a:r>
          </a:p>
          <a:p>
            <a:pPr lvl="1"/>
            <a:r>
              <a:rPr lang="en-US" dirty="0" smtClean="0"/>
              <a:t>Error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discovery</a:t>
            </a:r>
          </a:p>
          <a:p>
            <a:pPr lvl="1"/>
            <a:r>
              <a:rPr lang="en-US" dirty="0" smtClean="0"/>
              <a:t>Usually through URLs</a:t>
            </a:r>
          </a:p>
          <a:p>
            <a:pPr lvl="1"/>
            <a:r>
              <a:rPr lang="en-US" dirty="0" smtClean="0"/>
              <a:t>Typically have a form such as</a:t>
            </a:r>
            <a:br>
              <a:rPr lang="en-US" dirty="0" smtClean="0"/>
            </a:br>
            <a:r>
              <a:rPr lang="en-US" sz="1600" dirty="0" smtClean="0">
                <a:solidFill>
                  <a:schemeClr val="tx2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Courier"/>
                <a:cs typeface="Courier"/>
              </a:rPr>
            </a:br>
            <a:r>
              <a:rPr lang="en-US" sz="1600" b="0" u="sng" dirty="0" smtClean="0">
                <a:solidFill>
                  <a:srgbClr val="114FFB"/>
                </a:solidFill>
                <a:latin typeface="Courier"/>
                <a:cs typeface="Courier"/>
              </a:rPr>
              <a:t>http://www.microsoft.com/directory/contentname.asx</a:t>
            </a:r>
            <a:br>
              <a:rPr lang="en-US" sz="1600" b="0" u="sng" dirty="0" smtClean="0">
                <a:solidFill>
                  <a:srgbClr val="114FFB"/>
                </a:solidFill>
                <a:latin typeface="Courier"/>
                <a:cs typeface="Courier"/>
              </a:rPr>
            </a:br>
            <a:r>
              <a:rPr lang="en-US" sz="1600" b="0" u="sng" dirty="0" smtClean="0">
                <a:solidFill>
                  <a:srgbClr val="114FFB"/>
                </a:solidFill>
                <a:latin typeface="Courier"/>
                <a:cs typeface="Courier"/>
              </a:rPr>
              <a:t>http://www.realnetworks.com/directory/contentname.ram</a:t>
            </a:r>
            <a:br>
              <a:rPr lang="en-US" sz="1600" b="0" u="sng" dirty="0" smtClean="0">
                <a:solidFill>
                  <a:srgbClr val="114FFB"/>
                </a:solidFill>
                <a:latin typeface="Courier"/>
                <a:cs typeface="Courier"/>
              </a:rPr>
            </a:br>
            <a:r>
              <a:rPr lang="en-US" sz="1600" b="0" u="sng" dirty="0" smtClean="0">
                <a:solidFill>
                  <a:srgbClr val="114FFB"/>
                </a:solidFill>
                <a:latin typeface="Courier"/>
                <a:cs typeface="Courier"/>
              </a:rPr>
              <a:t>http://www.apple.com/directory/contentname.mov</a:t>
            </a:r>
            <a:endParaRPr lang="en-US" b="0" u="sng" dirty="0" smtClean="0">
              <a:solidFill>
                <a:srgbClr val="114FFB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80E66-1903-480C-BBD1-80B22E7F42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17600" y="3651250"/>
            <a:ext cx="7505700" cy="2759849"/>
            <a:chOff x="1117600" y="3651250"/>
            <a:chExt cx="7505700" cy="27598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600" y="3651250"/>
              <a:ext cx="7505700" cy="25052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21000" y="6134100"/>
              <a:ext cx="370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Adobe. Streaming Media Primer. Pg 37.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85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mmary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FDAAAC"/>
      </a:accent5>
      <a:accent6>
        <a:srgbClr val="2D5BE3"/>
      </a:accent6>
      <a:hlink>
        <a:srgbClr val="FE9B03"/>
      </a:hlink>
      <a:folHlink>
        <a:srgbClr val="D93192"/>
      </a:folHlink>
    </a:clrScheme>
    <a:fontScheme name="summ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umma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mma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ma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60313</TotalTime>
  <Words>3053</Words>
  <Application>Microsoft Macintosh PowerPoint</Application>
  <PresentationFormat>On-screen Show (4:3)</PresentationFormat>
  <Paragraphs>578</Paragraphs>
  <Slides>55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summary</vt:lpstr>
      <vt:lpstr>Department of Computer Science National Tsing Hua University</vt:lpstr>
      <vt:lpstr>Introduction</vt:lpstr>
      <vt:lpstr>Outline</vt:lpstr>
      <vt:lpstr>Architectures</vt:lpstr>
      <vt:lpstr>Architectures</vt:lpstr>
      <vt:lpstr>Architectures</vt:lpstr>
      <vt:lpstr>Outline</vt:lpstr>
      <vt:lpstr>Communication Protocols</vt:lpstr>
      <vt:lpstr>Communication Protocols</vt:lpstr>
      <vt:lpstr>Communication Protocols</vt:lpstr>
      <vt:lpstr>Communication Protocols</vt:lpstr>
      <vt:lpstr>Communication Protocols</vt:lpstr>
      <vt:lpstr>Communication Protocols</vt:lpstr>
      <vt:lpstr>RTSP Commands</vt:lpstr>
      <vt:lpstr>Communication Protocols</vt:lpstr>
      <vt:lpstr>RTSP Commands</vt:lpstr>
      <vt:lpstr>Communication Protocols</vt:lpstr>
      <vt:lpstr>File Formats</vt:lpstr>
      <vt:lpstr>File Formats</vt:lpstr>
      <vt:lpstr>File Formats</vt:lpstr>
      <vt:lpstr>File Formats</vt:lpstr>
      <vt:lpstr>File Formats</vt:lpstr>
      <vt:lpstr>MPEG-4 File Format</vt:lpstr>
      <vt:lpstr>Hint Tracks &amp; Indexing</vt:lpstr>
      <vt:lpstr>MOV File Format</vt:lpstr>
      <vt:lpstr>Outline</vt:lpstr>
      <vt:lpstr>Live Broadcast</vt:lpstr>
      <vt:lpstr>Live Broadcast: bit rate adaption</vt:lpstr>
      <vt:lpstr>Live Broadcast: error control</vt:lpstr>
      <vt:lpstr>PET packetization</vt:lpstr>
      <vt:lpstr>PET quality</vt:lpstr>
      <vt:lpstr>Error &amp; Bit rate controls</vt:lpstr>
      <vt:lpstr>Conclusion</vt:lpstr>
      <vt:lpstr>Outline</vt:lpstr>
      <vt:lpstr>Context for Fundamental Abstractions</vt:lpstr>
      <vt:lpstr>Buffering and Leaky Bucket Models</vt:lpstr>
      <vt:lpstr>Communications Pipeline</vt:lpstr>
      <vt:lpstr>Constant Bit Rate (CBR) Media Streams</vt:lpstr>
      <vt:lpstr>Coded Bit Stream Schedules</vt:lpstr>
      <vt:lpstr>Coded Bit Stream Schedules (cont.)</vt:lpstr>
      <vt:lpstr>Buffer Tube contains a Coding Schedule</vt:lpstr>
      <vt:lpstr>Buffer Tube contains a Coding Schedule (cont.)</vt:lpstr>
      <vt:lpstr>Selecting the best Buffer Tube</vt:lpstr>
      <vt:lpstr>Preroll Delay</vt:lpstr>
      <vt:lpstr>Variable Bit Rate (VBR) Streams</vt:lpstr>
      <vt:lpstr>Leaky Bucket</vt:lpstr>
      <vt:lpstr>The Tightest Leaky Bucket</vt:lpstr>
      <vt:lpstr>Leaky Bucket Parameters as a function of R</vt:lpstr>
      <vt:lpstr>Compound Streams</vt:lpstr>
      <vt:lpstr>Temporal Coordinate Systems</vt:lpstr>
      <vt:lpstr>Timestamps </vt:lpstr>
      <vt:lpstr>Conclusions</vt:lpstr>
      <vt:lpstr>Backup</vt:lpstr>
      <vt:lpstr>Component Streams with Multiple Leaky Buckets</vt:lpstr>
      <vt:lpstr>MBR and Scalable Streams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2007 - GHS</dc:title>
  <dc:creator>Mohamed Hefeeda</dc:creator>
  <cp:lastModifiedBy>Bear Hsu</cp:lastModifiedBy>
  <cp:revision>2009</cp:revision>
  <cp:lastPrinted>2000-09-13T22:50:43Z</cp:lastPrinted>
  <dcterms:created xsi:type="dcterms:W3CDTF">2008-12-02T19:39:01Z</dcterms:created>
  <dcterms:modified xsi:type="dcterms:W3CDTF">2011-12-06T04:07:37Z</dcterms:modified>
</cp:coreProperties>
</file>