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59"/>
  </p:notesMasterIdLst>
  <p:handoutMasterIdLst>
    <p:handoutMasterId r:id="rId60"/>
  </p:handoutMasterIdLst>
  <p:sldIdLst>
    <p:sldId id="1000" r:id="rId2"/>
    <p:sldId id="899" r:id="rId3"/>
    <p:sldId id="999" r:id="rId4"/>
    <p:sldId id="996" r:id="rId5"/>
    <p:sldId id="997" r:id="rId6"/>
    <p:sldId id="998" r:id="rId7"/>
    <p:sldId id="950" r:id="rId8"/>
    <p:sldId id="951" r:id="rId9"/>
    <p:sldId id="969" r:id="rId10"/>
    <p:sldId id="954" r:id="rId11"/>
    <p:sldId id="956" r:id="rId12"/>
    <p:sldId id="957" r:id="rId13"/>
    <p:sldId id="963" r:id="rId14"/>
    <p:sldId id="926" r:id="rId15"/>
    <p:sldId id="970" r:id="rId16"/>
    <p:sldId id="952" r:id="rId17"/>
    <p:sldId id="971" r:id="rId18"/>
    <p:sldId id="975" r:id="rId19"/>
    <p:sldId id="976" r:id="rId20"/>
    <p:sldId id="977" r:id="rId21"/>
    <p:sldId id="978" r:id="rId22"/>
    <p:sldId id="979" r:id="rId23"/>
    <p:sldId id="980" r:id="rId24"/>
    <p:sldId id="981" r:id="rId25"/>
    <p:sldId id="982" r:id="rId26"/>
    <p:sldId id="983" r:id="rId27"/>
    <p:sldId id="984" r:id="rId28"/>
    <p:sldId id="989" r:id="rId29"/>
    <p:sldId id="988" r:id="rId30"/>
    <p:sldId id="1001" r:id="rId31"/>
    <p:sldId id="986" r:id="rId32"/>
    <p:sldId id="994" r:id="rId33"/>
    <p:sldId id="990" r:id="rId34"/>
    <p:sldId id="991" r:id="rId35"/>
    <p:sldId id="992" r:id="rId36"/>
    <p:sldId id="1005" r:id="rId37"/>
    <p:sldId id="1006" r:id="rId38"/>
    <p:sldId id="1007" r:id="rId39"/>
    <p:sldId id="1008" r:id="rId40"/>
    <p:sldId id="1010" r:id="rId41"/>
    <p:sldId id="1011" r:id="rId42"/>
    <p:sldId id="1012" r:id="rId43"/>
    <p:sldId id="1013" r:id="rId44"/>
    <p:sldId id="1016" r:id="rId45"/>
    <p:sldId id="1017" r:id="rId46"/>
    <p:sldId id="1018" r:id="rId47"/>
    <p:sldId id="1014" r:id="rId48"/>
    <p:sldId id="1015" r:id="rId49"/>
    <p:sldId id="1019" r:id="rId50"/>
    <p:sldId id="1020" r:id="rId51"/>
    <p:sldId id="1021" r:id="rId52"/>
    <p:sldId id="1022" r:id="rId53"/>
    <p:sldId id="1023" r:id="rId54"/>
    <p:sldId id="1025" r:id="rId55"/>
    <p:sldId id="1026" r:id="rId56"/>
    <p:sldId id="995" r:id="rId57"/>
    <p:sldId id="1027" r:id="rId5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B"/>
    <a:srgbClr val="FF3300"/>
    <a:srgbClr val="333300"/>
    <a:srgbClr val="00FF00"/>
    <a:srgbClr val="FF6600"/>
    <a:srgbClr val="993300"/>
    <a:srgbClr val="FF0000"/>
    <a:srgbClr val="F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28" autoAdjust="0"/>
    <p:restoredTop sz="99382" autoAdjust="0"/>
  </p:normalViewPr>
  <p:slideViewPr>
    <p:cSldViewPr snapToGrid="0">
      <p:cViewPr>
        <p:scale>
          <a:sx n="150" d="100"/>
          <a:sy n="150" d="100"/>
        </p:scale>
        <p:origin x="-2648" y="-6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3072" y="-732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0" tIns="47447" rIns="94890" bIns="47447" numCol="1" anchor="t" anchorCtr="0" compatLnSpc="1">
            <a:prstTxWarp prst="textNoShape">
              <a:avLst/>
            </a:prstTxWarp>
          </a:bodyPr>
          <a:lstStyle>
            <a:lvl1pPr defTabSz="9493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0" tIns="47447" rIns="94890" bIns="47447" numCol="1" anchor="t" anchorCtr="0" compatLnSpc="1">
            <a:prstTxWarp prst="textNoShape">
              <a:avLst/>
            </a:prstTxWarp>
          </a:bodyPr>
          <a:lstStyle>
            <a:lvl1pPr algn="r" defTabSz="9493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0" tIns="47447" rIns="94890" bIns="47447" numCol="1" anchor="b" anchorCtr="0" compatLnSpc="1">
            <a:prstTxWarp prst="textNoShape">
              <a:avLst/>
            </a:prstTxWarp>
          </a:bodyPr>
          <a:lstStyle>
            <a:lvl1pPr defTabSz="9493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0" tIns="47447" rIns="94890" bIns="47447" numCol="1" anchor="b" anchorCtr="0" compatLnSpc="1">
            <a:prstTxWarp prst="textNoShape">
              <a:avLst/>
            </a:prstTxWarp>
          </a:bodyPr>
          <a:lstStyle>
            <a:lvl1pPr algn="r" defTabSz="9493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B393185-4BF4-4CBD-B2E0-1F39877B7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1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0" tIns="47447" rIns="94890" bIns="47447" numCol="1" anchor="t" anchorCtr="0" compatLnSpc="1">
            <a:prstTxWarp prst="textNoShape">
              <a:avLst/>
            </a:prstTxWarp>
          </a:bodyPr>
          <a:lstStyle>
            <a:lvl1pPr defTabSz="9493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0" tIns="47447" rIns="94890" bIns="47447" numCol="1" anchor="t" anchorCtr="0" compatLnSpc="1">
            <a:prstTxWarp prst="textNoShape">
              <a:avLst/>
            </a:prstTxWarp>
          </a:bodyPr>
          <a:lstStyle>
            <a:lvl1pPr algn="r" defTabSz="9493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2188" cy="3602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59300"/>
            <a:ext cx="53625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0" tIns="47447" rIns="94890" bIns="474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0" tIns="47447" rIns="94890" bIns="47447" numCol="1" anchor="b" anchorCtr="0" compatLnSpc="1">
            <a:prstTxWarp prst="textNoShape">
              <a:avLst/>
            </a:prstTxWarp>
          </a:bodyPr>
          <a:lstStyle>
            <a:lvl1pPr defTabSz="9493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0" tIns="47447" rIns="94890" bIns="47447" numCol="1" anchor="b" anchorCtr="0" compatLnSpc="1">
            <a:prstTxWarp prst="textNoShape">
              <a:avLst/>
            </a:prstTxWarp>
          </a:bodyPr>
          <a:lstStyle>
            <a:lvl1pPr algn="r" defTabSz="9493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9C26620-775E-4E95-AFA5-8D74D1B31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70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6A4DA2-BDCF-4D2F-A50F-6EEFA5080B5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1300" dirty="0">
                <a:latin typeface="+mn-lt"/>
              </a:rPr>
              <a:t>An H.264 encoder may optionally insert a picture delimiter RBSP unit at the boundary</a:t>
            </a:r>
          </a:p>
          <a:p>
            <a:r>
              <a:rPr lang="en-CA" sz="1300" dirty="0">
                <a:latin typeface="+mn-lt"/>
              </a:rPr>
              <a:t>between coded pictures. This indicates the start of a new coded picture and indicates which</a:t>
            </a:r>
          </a:p>
          <a:p>
            <a:r>
              <a:rPr lang="en-CA" sz="1300" dirty="0">
                <a:latin typeface="+mn-lt"/>
              </a:rPr>
              <a:t>slice types are allowed in the following coded picture. If the picture delimiter is not used, the</a:t>
            </a:r>
          </a:p>
          <a:p>
            <a:r>
              <a:rPr lang="en-CA" sz="1300" dirty="0">
                <a:latin typeface="+mn-lt"/>
              </a:rPr>
              <a:t>decoder is expected to detect the occurrence of a new picture based on the header of the first</a:t>
            </a:r>
          </a:p>
          <a:p>
            <a:r>
              <a:rPr lang="en-CA" sz="1300" dirty="0">
                <a:latin typeface="+mn-lt"/>
              </a:rPr>
              <a:t>slice in the new picture.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CE6F7-314C-4068-A631-59E087243E97}" type="slidenum">
              <a:rPr lang="en-CA" smtClean="0"/>
              <a:pPr/>
              <a:t>47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858B04-A7AF-4D49-833A-A71A532910FB}" type="slidenum">
              <a:rPr lang="en-US"/>
              <a:pPr/>
              <a:t>51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300" dirty="0">
                <a:latin typeface="+mn-lt"/>
              </a:rPr>
              <a:t>It would be desirable if only 16-bit multiplications were required, since many processors cannot perform 32-bit multiplications with a single instruction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Ringing is still there, just they are smaller, and harder to see.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/>
              <a:t>The wide range of </a:t>
            </a:r>
            <a:r>
              <a:rPr lang="en-CA" dirty="0" err="1" smtClean="0"/>
              <a:t>quantiser</a:t>
            </a:r>
            <a:r>
              <a:rPr lang="en-CA" dirty="0" smtClean="0"/>
              <a:t> step sizes makes it possible for an encoder to control the </a:t>
            </a:r>
            <a:r>
              <a:rPr lang="en-CA" dirty="0" err="1" smtClean="0"/>
              <a:t>tradeoff</a:t>
            </a:r>
            <a:r>
              <a:rPr lang="en-CA" dirty="0" smtClean="0"/>
              <a:t> accurately and flexibly between bit rate and quality. The values of QP can be different for </a:t>
            </a:r>
            <a:r>
              <a:rPr lang="en-CA" dirty="0" err="1" smtClean="0"/>
              <a:t>luma</a:t>
            </a:r>
            <a:r>
              <a:rPr lang="en-CA" dirty="0" smtClean="0"/>
              <a:t> and </a:t>
            </a:r>
            <a:r>
              <a:rPr lang="en-CA" dirty="0" err="1" smtClean="0"/>
              <a:t>chroma</a:t>
            </a:r>
            <a:r>
              <a:rPr lang="en-CA" dirty="0" smtClean="0"/>
              <a:t>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CE6F7-314C-4068-A631-59E087243E97}" type="slidenum">
              <a:rPr lang="en-CA" smtClean="0"/>
              <a:pPr/>
              <a:t>52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772551-BC5F-45EC-A1F8-AC9F51F8310C}" type="slidenum">
              <a:rPr lang="en-US"/>
              <a:pPr/>
              <a:t>53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Previous standards usually have SEPARATE VLC tables for different elements, because they tend to have different probability characteristics</a:t>
            </a:r>
          </a:p>
          <a:p>
            <a:pPr eaLnBrk="1" hangingPunct="1"/>
            <a:r>
              <a:rPr lang="en-US" smtClean="0"/>
              <a:t>In H.264/AVC a simple and efficient infinite-extent codeword table is shared by all elements	</a:t>
            </a:r>
          </a:p>
          <a:p>
            <a:pPr eaLnBrk="1" hangingPunct="1"/>
            <a:r>
              <a:rPr lang="en-US" smtClean="0"/>
              <a:t>For different element, only a mapping to this single codeword book is required.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Arithmetic coding: non-integer number of bit to each symbol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90" tIns="47447" rIns="94890" bIns="47447" anchor="b"/>
          <a:lstStyle/>
          <a:p>
            <a:pPr algn="r" defTabSz="949325" eaLnBrk="0" hangingPunct="0"/>
            <a:fld id="{46F5365E-5953-4876-A31B-61ECC5330A5F}" type="slidenum">
              <a:rPr lang="en-US" sz="1200">
                <a:latin typeface="Times New Roman" pitchFamily="18" charset="0"/>
              </a:rPr>
              <a:pPr algn="r" defTabSz="949325" eaLnBrk="0" hangingPunct="0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9091" name="Text Box 2"/>
          <p:cNvSpPr txBox="1">
            <a:spLocks noChangeArrowheads="1"/>
          </p:cNvSpPr>
          <p:nvPr/>
        </p:nvSpPr>
        <p:spPr bwMode="auto">
          <a:xfrm>
            <a:off x="2287588" y="730250"/>
            <a:ext cx="27432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9092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59300"/>
            <a:ext cx="5846762" cy="43211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MPEG-2: an enabling technology for digital television systems</a:t>
            </a:r>
          </a:p>
          <a:p>
            <a:pPr eaLnBrk="1" hangingPunct="1"/>
            <a:r>
              <a:rPr lang="en-US" dirty="0" smtClean="0"/>
              <a:t>    initially designed to extend MPEG-1 and support interlaced video coding</a:t>
            </a:r>
          </a:p>
          <a:p>
            <a:pPr eaLnBrk="1" hangingPunct="1"/>
            <a:r>
              <a:rPr lang="en-US" dirty="0" smtClean="0"/>
              <a:t>    Used by transmission of SD/HD TV signal and storage of SD video onto DVDs.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H.263/+/++: conversation/communication application</a:t>
            </a:r>
          </a:p>
          <a:p>
            <a:pPr eaLnBrk="1" hangingPunct="1"/>
            <a:r>
              <a:rPr lang="en-US" dirty="0" smtClean="0"/>
              <a:t>    Support diversified networks and adapted to their characteristics, e.g. PSTN, mobile, LAN/Internet</a:t>
            </a:r>
          </a:p>
          <a:p>
            <a:pPr eaLnBrk="1" hangingPunct="1"/>
            <a:r>
              <a:rPr lang="en-US" dirty="0" smtClean="0"/>
              <a:t>    Considering loss and error robustness requirements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MPEG-4 Visual: object-based video coding</a:t>
            </a:r>
          </a:p>
          <a:p>
            <a:pPr eaLnBrk="1" hangingPunct="1"/>
            <a:r>
              <a:rPr lang="en-US" dirty="0" smtClean="0"/>
              <a:t>    Provide shape coding</a:t>
            </a:r>
          </a:p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C26620-775E-4E95-AFA5-8D74D1B31B2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90" tIns="47447" rIns="94890" bIns="47447" anchor="b"/>
          <a:lstStyle/>
          <a:p>
            <a:pPr algn="r" defTabSz="949325" eaLnBrk="0" hangingPunct="0"/>
            <a:fld id="{0B3B7BD7-025F-4F26-83AF-353C94CA54E8}" type="slidenum">
              <a:rPr lang="en-US" sz="1200">
                <a:latin typeface="Times New Roman" pitchFamily="18" charset="0"/>
              </a:rPr>
              <a:pPr algn="r" defTabSz="949325" eaLnBrk="0" hangingPunct="0"/>
              <a:t>14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3363" name="Text Box 2"/>
          <p:cNvSpPr txBox="1">
            <a:spLocks noChangeArrowheads="1"/>
          </p:cNvSpPr>
          <p:nvPr/>
        </p:nvSpPr>
        <p:spPr bwMode="auto">
          <a:xfrm>
            <a:off x="2287588" y="730250"/>
            <a:ext cx="27432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364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59300"/>
            <a:ext cx="5846762" cy="43211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34B1C4-7D70-4DA5-A6F1-5E6564C3DD74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62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D795B5-C53E-4BE5-942A-B6F775D791A2}" type="slidenum">
              <a:rPr lang="en-US"/>
              <a:pPr/>
              <a:t>38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To address the heterogeneity of applications and networks, H.264/AVC adopt a layered design, where …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C974DE-7D7F-470D-BFFA-7BBAA7B402F3}" type="slidenum">
              <a:rPr lang="en-US"/>
              <a:pPr/>
              <a:t>39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main objective of NAL is to enable simple and effective customization of sending video data over different network systems.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FDEA92-A979-412D-BF59-FF9EED219751}" type="slidenum">
              <a:rPr lang="en-US"/>
              <a:pPr/>
              <a:t>41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Now, we know the building blocks. But how to put NAL units together to represent ONE picture?</a:t>
            </a:r>
          </a:p>
          <a:p>
            <a:pPr eaLnBrk="1" hangingPunct="1"/>
            <a:r>
              <a:rPr lang="en-US" dirty="0" smtClean="0"/>
              <a:t>* Delimiter for seeking in byte-stream format</a:t>
            </a:r>
          </a:p>
          <a:p>
            <a:pPr eaLnBrk="1" hangingPunct="1"/>
            <a:r>
              <a:rPr lang="en-US" dirty="0" smtClean="0"/>
              <a:t>* SEI: timing information and other supplemental data that may enhance application usability.</a:t>
            </a:r>
          </a:p>
          <a:p>
            <a:pPr eaLnBrk="1" hangingPunct="1"/>
            <a:r>
              <a:rPr lang="en-US" dirty="0" smtClean="0"/>
              <a:t>* Consist of a set of VCL NAL units which together compose a primary coded picture.</a:t>
            </a:r>
          </a:p>
          <a:p>
            <a:pPr eaLnBrk="1" hangingPunct="1"/>
            <a:r>
              <a:rPr lang="en-US" dirty="0" smtClean="0"/>
              <a:t>* Several redundant slices for error recovery.</a:t>
            </a:r>
          </a:p>
          <a:p>
            <a:pPr eaLnBrk="1" hangingPunct="1"/>
            <a:r>
              <a:rPr lang="en-US" dirty="0" smtClean="0"/>
              <a:t>Redundant coded pictures are usually not decoded. Only when decoders fail to decode the primary coded picture, they will try to decode redundant coded picture.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CC285C-A00C-4BE6-B13D-F6FEE3D0FBB5}" type="slidenum">
              <a:rPr lang="en-US"/>
              <a:pPr/>
              <a:t>43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Intuitively, aggregating several access units (pictures) gives us a sequence. But, video sequence carries other requirement in H.264/AVC.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49600" y="6400800"/>
            <a:ext cx="2260600" cy="2540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93BD7-F8FE-43AE-8F14-E89E38381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11500" y="6400800"/>
            <a:ext cx="2260600" cy="2540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/>
              <a:t>Mohamed Hefeeda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6CD5A-1220-4FCC-8871-B58DCBF98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8138" y="206375"/>
            <a:ext cx="1982787" cy="5864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6600" y="206375"/>
            <a:ext cx="5799138" cy="5864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11500" y="6400800"/>
            <a:ext cx="2260600" cy="2540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/>
              <a:t>Mohamed Hefeeda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E4BB8-919C-4E47-987E-DC23372BB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6375"/>
            <a:ext cx="7756525" cy="568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36600" y="1311275"/>
            <a:ext cx="3770313" cy="4759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311275"/>
            <a:ext cx="3770312" cy="4759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9D79D-EC91-411D-A36D-F52D549E1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/>
            </a:lvl1pPr>
            <a:lvl2pPr>
              <a:defRPr sz="20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49580E66-1903-480C-BBD1-80B22E7F42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11500" y="6400800"/>
            <a:ext cx="2260600" cy="2540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/>
              <a:t>Mohamed Hefeeda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40868-F78F-4C54-B8CC-8FB0BBAD0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6600" y="1311275"/>
            <a:ext cx="3770313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311275"/>
            <a:ext cx="3770312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7F7E6-C88F-400B-82A3-6098BA27F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111500" y="6400800"/>
            <a:ext cx="2260600" cy="2540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/>
              <a:t>Mohamed Hefeeda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4755E-49F5-46E1-9B79-FC0CAFED4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11500" y="6400800"/>
            <a:ext cx="2260600" cy="2540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/>
              <a:t>Mohamed Hefeeda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7B75B-5E79-4060-A563-F19B5DC01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111500" y="6400800"/>
            <a:ext cx="2260600" cy="2540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/>
              <a:t>Mohamed Hefeeda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F4854-D64B-4BBB-B872-38A348E65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11500" y="6400800"/>
            <a:ext cx="2260600" cy="2540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/>
              <a:t>Mohamed Hefeeda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6E78E-BB6D-4DF6-AEC3-8900FAADB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11500" y="6400800"/>
            <a:ext cx="2260600" cy="2540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/>
              <a:t>Mohamed Hefeeda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7E799-7480-46F6-BE90-2ACC38B22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06375"/>
            <a:ext cx="7756525" cy="568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79" tIns="44446" rIns="90479" bIns="4444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6600" y="1311275"/>
            <a:ext cx="7693025" cy="475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79" tIns="44446" rIns="90479" bIns="44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4484" name="Rectangle 4"/>
          <p:cNvSpPr>
            <a:spLocks noChangeArrowheads="1"/>
          </p:cNvSpPr>
          <p:nvPr/>
        </p:nvSpPr>
        <p:spPr bwMode="auto">
          <a:xfrm>
            <a:off x="0" y="908050"/>
            <a:ext cx="9144000" cy="50800"/>
          </a:xfrm>
          <a:prstGeom prst="rect">
            <a:avLst/>
          </a:prstGeom>
          <a:gradFill rotWithShape="0">
            <a:gsLst>
              <a:gs pos="0">
                <a:srgbClr val="99CCFF">
                  <a:gamma/>
                  <a:shade val="46275"/>
                  <a:invGamma/>
                </a:srgbClr>
              </a:gs>
              <a:gs pos="100000">
                <a:srgbClr val="99CCFF"/>
              </a:gs>
            </a:gsLst>
            <a:lin ang="0" scaled="1"/>
          </a:gradFill>
          <a:ln w="508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4044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Arial" pitchFamily="34" charset="0"/>
              </a:defRPr>
            </a:lvl1pPr>
          </a:lstStyle>
          <a:p>
            <a:pPr>
              <a:defRPr/>
            </a:pPr>
            <a:fld id="{0F33D028-EB27-4BF2-93DB-AB8236DFF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04488" name="Rectangle 8"/>
          <p:cNvSpPr>
            <a:spLocks noChangeArrowheads="1"/>
          </p:cNvSpPr>
          <p:nvPr userDrawn="1"/>
        </p:nvSpPr>
        <p:spPr bwMode="auto">
          <a:xfrm>
            <a:off x="-3903663" y="2857500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2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13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285750" indent="-285750" algn="l" rtl="0" eaLnBrk="0" fontAlgn="base" hangingPunct="0">
        <a:spcBef>
          <a:spcPct val="40000"/>
        </a:spcBef>
        <a:spcAft>
          <a:spcPct val="0"/>
        </a:spcAft>
        <a:buClr>
          <a:srgbClr val="114FFF"/>
        </a:buClr>
        <a:buFont typeface="Wingdings" pitchFamily="2" charset="2"/>
        <a:buChar char="§"/>
        <a:defRPr sz="2800" b="1">
          <a:solidFill>
            <a:srgbClr val="0000FF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Char char="-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541463" indent="-169863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://jdong.h265.net/2010_chapter.pdf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E10D5E6-B5E3-4277-B939-3B3379B8745B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74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0" y="206375"/>
            <a:ext cx="7823200" cy="669925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Department of Computer Science</a:t>
            </a:r>
            <a:br>
              <a:rPr lang="en-US" sz="2400" dirty="0" smtClean="0"/>
            </a:br>
            <a:r>
              <a:rPr lang="en-US" sz="2400" dirty="0" smtClean="0"/>
              <a:t>National </a:t>
            </a:r>
            <a:r>
              <a:rPr lang="en-US" sz="2400" dirty="0" err="1" smtClean="0"/>
              <a:t>Tsing</a:t>
            </a:r>
            <a:r>
              <a:rPr lang="en-US" sz="2400" dirty="0" smtClean="0"/>
              <a:t> </a:t>
            </a:r>
            <a:r>
              <a:rPr lang="en-US" sz="2400" dirty="0" err="1" smtClean="0"/>
              <a:t>Hua</a:t>
            </a:r>
            <a:r>
              <a:rPr lang="en-US" sz="2400" dirty="0" smtClean="0"/>
              <a:t> University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4438"/>
            <a:ext cx="8255000" cy="4656137"/>
          </a:xfrm>
          <a:solidFill>
            <a:schemeClr val="bg1"/>
          </a:solidFill>
        </p:spPr>
        <p:txBody>
          <a:bodyPr lIns="91440" tIns="45720" rIns="91440" bIns="45720"/>
          <a:lstStyle/>
          <a:p>
            <a:pPr algn="ctr">
              <a:spcBef>
                <a:spcPct val="100000"/>
              </a:spcBef>
              <a:buFont typeface="Wingdings" pitchFamily="2" charset="2"/>
              <a:buNone/>
            </a:pPr>
            <a:endParaRPr lang="en-US" sz="7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lnSpc>
                <a:spcPct val="110000"/>
              </a:lnSpc>
              <a:buFont typeface="Wingdings" pitchFamily="2" charset="2"/>
              <a:buNone/>
            </a:pPr>
            <a:r>
              <a:rPr lang="en-US" sz="2400" b="0" dirty="0" smtClean="0">
                <a:solidFill>
                  <a:srgbClr val="FF0000"/>
                </a:solidFill>
                <a:latin typeface="Arial Black" pitchFamily="34" charset="0"/>
              </a:rPr>
              <a:t>CS 5262: Multimedia Networking and Systems</a:t>
            </a:r>
          </a:p>
          <a:p>
            <a:pPr algn="ctr">
              <a:lnSpc>
                <a:spcPct val="110000"/>
              </a:lnSpc>
              <a:buFont typeface="Wingdings" pitchFamily="2" charset="2"/>
              <a:buNone/>
            </a:pPr>
            <a:endParaRPr lang="en-US" b="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lnSpc>
                <a:spcPct val="110000"/>
              </a:lnSpc>
              <a:buFont typeface="Wingdings" pitchFamily="2" charset="2"/>
              <a:buNone/>
            </a:pPr>
            <a:r>
              <a:rPr lang="en-US" b="0" smtClean="0">
                <a:solidFill>
                  <a:srgbClr val="FF0000"/>
                </a:solidFill>
                <a:latin typeface="Arial Black" pitchFamily="34" charset="0"/>
              </a:rPr>
              <a:t>Basics of Video </a:t>
            </a:r>
            <a:r>
              <a:rPr lang="en-US" b="0" dirty="0" smtClean="0">
                <a:solidFill>
                  <a:srgbClr val="FF0000"/>
                </a:solidFill>
                <a:latin typeface="Arial Black" pitchFamily="34" charset="0"/>
              </a:rPr>
              <a:t>Coding</a:t>
            </a:r>
          </a:p>
          <a:p>
            <a:pPr algn="ctr">
              <a:buFont typeface="Wingdings" pitchFamily="2" charset="2"/>
              <a:buNone/>
            </a:pPr>
            <a:endParaRPr lang="en-US" sz="2400" dirty="0" smtClean="0"/>
          </a:p>
          <a:p>
            <a:pPr algn="ctr">
              <a:buNone/>
              <a:defRPr/>
            </a:pPr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Instructor: Cheng-</a:t>
            </a:r>
            <a:r>
              <a:rPr lang="en-US" sz="24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Hsin</a:t>
            </a:r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Hsu</a:t>
            </a:r>
          </a:p>
          <a:p>
            <a:pPr algn="ctr"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None/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Acknowledgement: The instructor thanks Prof. Mohamed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Hefeeda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at Simon Fraser University for sharing his course materials</a:t>
            </a:r>
          </a:p>
          <a:p>
            <a:pPr algn="ctr">
              <a:buNone/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>
              <a:buFont typeface="Wingdings" pitchFamily="2" charset="2"/>
              <a:buNone/>
            </a:pPr>
            <a:endParaRPr lang="en-US" sz="1800" dirty="0" smtClean="0"/>
          </a:p>
          <a:p>
            <a:pPr algn="ctr">
              <a:buFont typeface="Wingdings" pitchFamily="2" charset="2"/>
              <a:buNone/>
            </a:pPr>
            <a:endParaRPr lang="en-US" sz="1800" dirty="0" smtClean="0"/>
          </a:p>
          <a:p>
            <a:pPr>
              <a:buFont typeface="Wingdings" pitchFamily="2" charset="2"/>
              <a:buNone/>
            </a:pP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208338" y="6459538"/>
            <a:ext cx="1930400" cy="203200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488" tIns="44450" rIns="90488" bIns="44450"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936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350" y="962025"/>
            <a:ext cx="65913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49225"/>
            <a:ext cx="7756525" cy="568325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Temporal Compression: Motion Compensation</a:t>
            </a:r>
            <a:endParaRPr lang="en-US" sz="2800" dirty="0"/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575" y="3629025"/>
            <a:ext cx="8505825" cy="2562225"/>
          </a:xfrm>
        </p:spPr>
        <p:txBody>
          <a:bodyPr/>
          <a:lstStyle/>
          <a:p>
            <a:r>
              <a:rPr lang="en-US" sz="2000" smtClean="0"/>
              <a:t>Motion compensation is performed at macroblock level</a:t>
            </a:r>
          </a:p>
          <a:p>
            <a:r>
              <a:rPr lang="en-US" sz="2000" smtClean="0"/>
              <a:t>Current frame is referred to as </a:t>
            </a:r>
            <a:r>
              <a:rPr lang="en-US" sz="2000" i="1" smtClean="0">
                <a:solidFill>
                  <a:srgbClr val="FF3300"/>
                </a:solidFill>
              </a:rPr>
              <a:t>Target Frame</a:t>
            </a:r>
            <a:endParaRPr lang="en-US" sz="2000" smtClean="0"/>
          </a:p>
          <a:p>
            <a:r>
              <a:rPr lang="en-US" sz="2000" smtClean="0"/>
              <a:t>Closet match is found in previous and/or future frame(s), called </a:t>
            </a:r>
            <a:r>
              <a:rPr lang="en-US" sz="2000" i="1" smtClean="0">
                <a:solidFill>
                  <a:srgbClr val="FF3300"/>
                </a:solidFill>
              </a:rPr>
              <a:t>Reference</a:t>
            </a:r>
            <a:r>
              <a:rPr lang="en-US" sz="2000" i="1" smtClean="0"/>
              <a:t> </a:t>
            </a:r>
            <a:r>
              <a:rPr lang="en-US" sz="2000" i="1" smtClean="0">
                <a:solidFill>
                  <a:srgbClr val="FF3300"/>
                </a:solidFill>
              </a:rPr>
              <a:t>Frame(s)</a:t>
            </a:r>
          </a:p>
          <a:p>
            <a:pPr lvl="1"/>
            <a:r>
              <a:rPr lang="en-US" smtClean="0"/>
              <a:t>Search is usually limited to small neighborhood: range [</a:t>
            </a:r>
            <a:r>
              <a:rPr lang="en-US" i="1" smtClean="0"/>
              <a:t>−p, p</a:t>
            </a:r>
            <a:r>
              <a:rPr lang="en-US" smtClean="0"/>
              <a:t>] </a:t>
            </a:r>
            <a:r>
              <a:rPr lang="en-US" smtClean="0">
                <a:sym typeface="Wingdings" pitchFamily="2" charset="2"/>
              </a:rPr>
              <a:t> </a:t>
            </a:r>
            <a:r>
              <a:rPr lang="en-US" smtClean="0"/>
              <a:t>search window size: (2</a:t>
            </a:r>
            <a:r>
              <a:rPr lang="en-US" i="1" smtClean="0"/>
              <a:t>p </a:t>
            </a:r>
            <a:r>
              <a:rPr lang="en-US" smtClean="0"/>
              <a:t>+ 1) x (2</a:t>
            </a:r>
            <a:r>
              <a:rPr lang="en-US" i="1" smtClean="0"/>
              <a:t>p </a:t>
            </a:r>
            <a:r>
              <a:rPr lang="en-US" smtClean="0"/>
              <a:t>+ 1)</a:t>
            </a:r>
          </a:p>
          <a:p>
            <a:pPr lvl="1"/>
            <a:r>
              <a:rPr lang="en-US" smtClean="0"/>
              <a:t>Displacement  is called  </a:t>
            </a:r>
            <a:r>
              <a:rPr lang="en-US" i="1" smtClean="0">
                <a:solidFill>
                  <a:srgbClr val="FF3300"/>
                </a:solidFill>
              </a:rPr>
              <a:t>Motion Vector </a:t>
            </a:r>
            <a:r>
              <a:rPr lang="en-US" smtClean="0"/>
              <a:t>(MV)</a:t>
            </a:r>
          </a:p>
          <a:p>
            <a:endParaRPr lang="en-US" sz="2000" smtClean="0"/>
          </a:p>
          <a:p>
            <a:endParaRPr lang="en-US" sz="20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Search </a:t>
            </a:r>
            <a:r>
              <a:rPr lang="en-US" dirty="0"/>
              <a:t>for Motion Vectors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953000"/>
          </a:xfrm>
        </p:spPr>
        <p:txBody>
          <a:bodyPr/>
          <a:lstStyle/>
          <a:p>
            <a:r>
              <a:rPr lang="en-US" dirty="0" smtClean="0"/>
              <a:t>Difference between two macroblocks can be measured by </a:t>
            </a:r>
            <a:r>
              <a:rPr lang="en-US" dirty="0" smtClean="0">
                <a:solidFill>
                  <a:srgbClr val="FF3300"/>
                </a:solidFill>
              </a:rPr>
              <a:t>Mean Absolute Difference (MAD):</a:t>
            </a:r>
            <a:endParaRPr lang="en-US" dirty="0" smtClean="0"/>
          </a:p>
          <a:p>
            <a:pPr>
              <a:buFontTx/>
              <a:buNone/>
            </a:pPr>
            <a:endParaRPr lang="en-US" sz="1600" i="1" dirty="0" smtClean="0"/>
          </a:p>
          <a:p>
            <a:pPr>
              <a:buFontTx/>
              <a:buNone/>
            </a:pPr>
            <a:endParaRPr lang="en-US" sz="1600" i="1" dirty="0" smtClean="0"/>
          </a:p>
          <a:p>
            <a:pPr>
              <a:buFontTx/>
              <a:buNone/>
            </a:pPr>
            <a:r>
              <a:rPr lang="en-US" sz="2000" i="1" dirty="0" smtClean="0"/>
              <a:t>	</a:t>
            </a:r>
            <a:r>
              <a:rPr lang="en-US" sz="1600" i="1" dirty="0" smtClean="0"/>
              <a:t>	</a:t>
            </a:r>
          </a:p>
          <a:p>
            <a:pPr lvl="1"/>
            <a:r>
              <a:rPr lang="en-US" i="1" dirty="0" smtClean="0"/>
              <a:t>N: </a:t>
            </a:r>
            <a:r>
              <a:rPr lang="en-US" dirty="0" smtClean="0"/>
              <a:t>size of macroblock</a:t>
            </a:r>
          </a:p>
          <a:p>
            <a:pPr lvl="1"/>
            <a:r>
              <a:rPr lang="en-US" i="1" dirty="0" smtClean="0"/>
              <a:t>k,</a:t>
            </a:r>
            <a:r>
              <a:rPr lang="en-US" dirty="0" smtClean="0"/>
              <a:t> </a:t>
            </a:r>
            <a:r>
              <a:rPr lang="en-US" i="1" dirty="0" smtClean="0"/>
              <a:t>l: </a:t>
            </a:r>
            <a:r>
              <a:rPr lang="en-US" dirty="0" smtClean="0"/>
              <a:t>indices for pixels in macroblock</a:t>
            </a:r>
          </a:p>
          <a:p>
            <a:pPr lvl="1"/>
            <a:r>
              <a:rPr lang="en-US" i="1" dirty="0" err="1" smtClean="0"/>
              <a:t>i</a:t>
            </a:r>
            <a:r>
              <a:rPr lang="en-US" i="1" dirty="0" smtClean="0"/>
              <a:t>, j: </a:t>
            </a:r>
            <a:r>
              <a:rPr lang="en-US" dirty="0" smtClean="0"/>
              <a:t> horizontal and vertical displacements</a:t>
            </a:r>
          </a:p>
          <a:p>
            <a:pPr lvl="1"/>
            <a:r>
              <a:rPr lang="en-US" i="1" dirty="0" smtClean="0"/>
              <a:t>T </a:t>
            </a:r>
            <a:r>
              <a:rPr lang="en-US" dirty="0" smtClean="0"/>
              <a:t>( </a:t>
            </a:r>
            <a:r>
              <a:rPr lang="en-US" i="1" dirty="0" smtClean="0"/>
              <a:t>x </a:t>
            </a:r>
            <a:r>
              <a:rPr lang="en-US" dirty="0" smtClean="0"/>
              <a:t>+ </a:t>
            </a:r>
            <a:r>
              <a:rPr lang="en-US" i="1" dirty="0" smtClean="0"/>
              <a:t>k, y  </a:t>
            </a:r>
            <a:r>
              <a:rPr lang="en-US" dirty="0" smtClean="0"/>
              <a:t>+ </a:t>
            </a:r>
            <a:r>
              <a:rPr lang="en-US" i="1" dirty="0" smtClean="0"/>
              <a:t>l </a:t>
            </a:r>
            <a:r>
              <a:rPr lang="en-US" dirty="0" smtClean="0"/>
              <a:t>): pixels in macroblock in Target frame</a:t>
            </a:r>
          </a:p>
          <a:p>
            <a:pPr lvl="1"/>
            <a:r>
              <a:rPr lang="en-US" i="1" dirty="0" smtClean="0"/>
              <a:t>R </a:t>
            </a:r>
            <a:r>
              <a:rPr lang="en-US" dirty="0" smtClean="0"/>
              <a:t>( </a:t>
            </a:r>
            <a:r>
              <a:rPr lang="en-US" i="1" dirty="0" smtClean="0"/>
              <a:t>x </a:t>
            </a:r>
            <a:r>
              <a:rPr lang="en-US" dirty="0" smtClean="0"/>
              <a:t>+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+ </a:t>
            </a:r>
            <a:r>
              <a:rPr lang="en-US" i="1" dirty="0" smtClean="0"/>
              <a:t>k, y </a:t>
            </a:r>
            <a:r>
              <a:rPr lang="en-US" dirty="0" smtClean="0"/>
              <a:t>+ </a:t>
            </a:r>
            <a:r>
              <a:rPr lang="en-US" i="1" dirty="0" smtClean="0"/>
              <a:t>j </a:t>
            </a:r>
            <a:r>
              <a:rPr lang="en-US" dirty="0" smtClean="0"/>
              <a:t>+ </a:t>
            </a:r>
            <a:r>
              <a:rPr lang="en-US" i="1" dirty="0" smtClean="0"/>
              <a:t>l </a:t>
            </a:r>
            <a:r>
              <a:rPr lang="en-US" dirty="0" smtClean="0"/>
              <a:t>): pixels in macroblock in Reference frame</a:t>
            </a:r>
          </a:p>
          <a:p>
            <a:endParaRPr lang="en-US" sz="1600" dirty="0" smtClean="0"/>
          </a:p>
          <a:p>
            <a:r>
              <a:rPr lang="en-US" dirty="0" smtClean="0"/>
              <a:t>We want to find the MV with minimum MAD </a:t>
            </a:r>
            <a:r>
              <a:rPr lang="en-US" dirty="0" smtClean="0">
                <a:sym typeface="Wingdings"/>
              </a:rPr>
              <a:t> </a:t>
            </a:r>
            <a:r>
              <a:rPr lang="en-US" dirty="0" smtClean="0">
                <a:solidFill>
                  <a:schemeClr val="accent1"/>
                </a:solidFill>
                <a:sym typeface="Wingdings"/>
              </a:rPr>
              <a:t>Why?</a:t>
            </a:r>
            <a:endParaRPr lang="en-US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10242" name="Object 5"/>
          <p:cNvGraphicFramePr>
            <a:graphicFrameLocks noChangeAspect="1"/>
          </p:cNvGraphicFramePr>
          <p:nvPr/>
        </p:nvGraphicFramePr>
        <p:xfrm>
          <a:off x="1168400" y="2028825"/>
          <a:ext cx="7335838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" name="Equation" r:id="rId3" imgW="3695400" imgH="431640" progId="Equation.DSMT4">
                  <p:embed/>
                </p:oleObj>
              </mc:Choice>
              <mc:Fallback>
                <p:oleObj name="Equation" r:id="rId3" imgW="369540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2028825"/>
                        <a:ext cx="7335838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1950" y="2209800"/>
            <a:ext cx="4843463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Search for Motion Vectors</a:t>
            </a: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066800"/>
            <a:ext cx="8039100" cy="4819650"/>
          </a:xfrm>
        </p:spPr>
        <p:txBody>
          <a:bodyPr/>
          <a:lstStyle/>
          <a:p>
            <a:pPr marL="285750" lvl="1" indent="-285750">
              <a:spcBef>
                <a:spcPct val="40000"/>
              </a:spcBef>
              <a:buClr>
                <a:srgbClr val="114FFF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0000FF"/>
                </a:solidFill>
                <a:ea typeface="+mn-ea"/>
                <a:cs typeface="+mn-cs"/>
              </a:rPr>
              <a:t>Full search: check the (2p + 1) x (2p + 1) window </a:t>
            </a:r>
            <a:r>
              <a:rPr lang="en-US" sz="2400" dirty="0" smtClean="0">
                <a:solidFill>
                  <a:srgbClr val="0000FF"/>
                </a:solidFill>
                <a:ea typeface="+mn-ea"/>
                <a:cs typeface="+mn-cs"/>
                <a:sym typeface="Wingdings"/>
              </a:rPr>
              <a:t></a:t>
            </a:r>
            <a:r>
              <a:rPr lang="en-US" sz="2400" dirty="0" smtClean="0">
                <a:solidFill>
                  <a:srgbClr val="0000FF"/>
                </a:solidFill>
                <a:ea typeface="+mn-ea"/>
                <a:cs typeface="+mn-cs"/>
              </a:rPr>
              <a:t> expensive</a:t>
            </a:r>
            <a:br>
              <a:rPr lang="en-US" sz="2400" dirty="0" smtClean="0">
                <a:solidFill>
                  <a:srgbClr val="0000FF"/>
                </a:solidFill>
                <a:ea typeface="+mn-ea"/>
                <a:cs typeface="+mn-cs"/>
              </a:rPr>
            </a:br>
            <a:r>
              <a:rPr lang="en-US" sz="2400" dirty="0" smtClean="0">
                <a:solidFill>
                  <a:srgbClr val="0000FF"/>
                </a:solidFill>
                <a:ea typeface="+mn-ea"/>
                <a:cs typeface="+mn-cs"/>
                <a:sym typeface="Wingdings" pitchFamily="2" charset="2"/>
              </a:rPr>
              <a:t> </a:t>
            </a:r>
            <a:r>
              <a:rPr lang="en-US" sz="2400" dirty="0" smtClean="0"/>
              <a:t>Time complexity</a:t>
            </a:r>
            <a:r>
              <a:rPr lang="en-US" sz="2400" dirty="0" smtClean="0">
                <a:ea typeface="+mn-ea"/>
                <a:cs typeface="+mn-cs"/>
              </a:rPr>
              <a:t>: </a:t>
            </a:r>
            <a:r>
              <a:rPr lang="en-US" sz="2400" i="1" dirty="0" smtClean="0">
                <a:ea typeface="+mn-ea"/>
                <a:cs typeface="+mn-cs"/>
              </a:rPr>
              <a:t>O (p</a:t>
            </a:r>
            <a:r>
              <a:rPr lang="en-US" sz="2400" i="1" baseline="30000" dirty="0" smtClean="0">
                <a:ea typeface="+mn-ea"/>
                <a:cs typeface="+mn-cs"/>
              </a:rPr>
              <a:t>2</a:t>
            </a:r>
            <a:r>
              <a:rPr lang="en-US" sz="2400" i="1" dirty="0" smtClean="0">
                <a:ea typeface="+mn-ea"/>
                <a:cs typeface="+mn-cs"/>
              </a:rPr>
              <a:t> N</a:t>
            </a:r>
            <a:r>
              <a:rPr lang="en-US" sz="2400" i="1" baseline="30000" dirty="0" smtClean="0">
                <a:ea typeface="+mn-ea"/>
                <a:cs typeface="+mn-cs"/>
              </a:rPr>
              <a:t>2</a:t>
            </a:r>
            <a:r>
              <a:rPr lang="en-US" sz="2400" i="1" dirty="0" smtClean="0">
                <a:ea typeface="+mn-ea"/>
                <a:cs typeface="+mn-cs"/>
              </a:rPr>
              <a:t>) </a:t>
            </a:r>
            <a:r>
              <a:rPr lang="en-US" sz="2400" dirty="0" smtClean="0">
                <a:ea typeface="+mn-ea"/>
                <a:cs typeface="+mn-cs"/>
                <a:sym typeface="Wingdings"/>
              </a:rPr>
              <a:t> conservative: sub-pixel, multiple-reference</a:t>
            </a:r>
            <a:endParaRPr lang="en-US" sz="2400" i="1" dirty="0" smtClean="0">
              <a:ea typeface="+mn-ea"/>
              <a:cs typeface="+mn-cs"/>
            </a:endParaRPr>
          </a:p>
          <a:p>
            <a:pPr marL="285750" lvl="1" indent="-285750">
              <a:spcBef>
                <a:spcPct val="40000"/>
              </a:spcBef>
              <a:buClr>
                <a:srgbClr val="114FFF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0000FF"/>
                </a:solidFill>
                <a:ea typeface="+mn-ea"/>
                <a:cs typeface="+mn-cs"/>
              </a:rPr>
              <a:t>2D Logarithmic search</a:t>
            </a:r>
          </a:p>
          <a:p>
            <a:pPr lvl="1">
              <a:defRPr/>
            </a:pPr>
            <a:r>
              <a:rPr lang="en-US" dirty="0" smtClean="0"/>
              <a:t>Compare 9 blocks evenly spaced </a:t>
            </a:r>
            <a:br>
              <a:rPr lang="en-US" dirty="0" smtClean="0"/>
            </a:br>
            <a:r>
              <a:rPr lang="en-US" dirty="0" smtClean="0"/>
              <a:t>within distance </a:t>
            </a:r>
            <a:r>
              <a:rPr lang="en-US" i="1" dirty="0" smtClean="0"/>
              <a:t>p </a:t>
            </a:r>
            <a:r>
              <a:rPr lang="en-US" dirty="0" smtClean="0"/>
              <a:t>and find best </a:t>
            </a:r>
            <a:br>
              <a:rPr lang="en-US" dirty="0" smtClean="0"/>
            </a:br>
            <a:r>
              <a:rPr lang="en-US" dirty="0" smtClean="0"/>
              <a:t>matching macroblock</a:t>
            </a:r>
          </a:p>
          <a:p>
            <a:pPr lvl="1">
              <a:defRPr/>
            </a:pPr>
            <a:r>
              <a:rPr lang="en-US" dirty="0" smtClean="0"/>
              <a:t>Compare 9 blocks within </a:t>
            </a:r>
            <a:r>
              <a:rPr lang="en-US" i="1" dirty="0" smtClean="0"/>
              <a:t>p/2</a:t>
            </a:r>
          </a:p>
          <a:p>
            <a:pPr lvl="1">
              <a:defRPr/>
            </a:pPr>
            <a:r>
              <a:rPr lang="en-US" dirty="0" smtClean="0"/>
              <a:t>And so on</a:t>
            </a:r>
          </a:p>
          <a:p>
            <a:pPr lvl="1">
              <a:defRPr/>
            </a:pPr>
            <a:r>
              <a:rPr lang="en-US" dirty="0" smtClean="0"/>
              <a:t>Complexity: </a:t>
            </a:r>
            <a:r>
              <a:rPr lang="en-US" i="1" dirty="0" smtClean="0"/>
              <a:t>O (log(p</a:t>
            </a:r>
            <a:r>
              <a:rPr lang="en-US" i="1" dirty="0"/>
              <a:t>) N</a:t>
            </a:r>
            <a:r>
              <a:rPr lang="en-US" i="1" baseline="30000" dirty="0"/>
              <a:t>2</a:t>
            </a:r>
            <a:r>
              <a:rPr lang="en-US" i="1" dirty="0" smtClean="0"/>
              <a:t>)</a:t>
            </a:r>
            <a:endParaRPr lang="en-US" dirty="0" smtClean="0"/>
          </a:p>
          <a:p>
            <a:pPr lvl="1">
              <a:defRPr/>
            </a:pPr>
            <a:endParaRPr lang="en-US" sz="1600" dirty="0" smtClean="0"/>
          </a:p>
          <a:p>
            <a:pPr>
              <a:defRPr/>
            </a:pP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Search for Motion Vectors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066800"/>
            <a:ext cx="4181475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79" tIns="44446" rIns="90479" bIns="44446"/>
          <a:lstStyle/>
          <a:p>
            <a:pPr marL="285750" indent="-285750" eaLnBrk="0" hangingPunct="0">
              <a:spcBef>
                <a:spcPct val="40000"/>
              </a:spcBef>
              <a:buClr>
                <a:srgbClr val="114FFF"/>
              </a:buClr>
              <a:buFont typeface="Wingdings" pitchFamily="2" charset="2"/>
              <a:buChar char="§"/>
              <a:defRPr/>
            </a:pPr>
            <a:r>
              <a:rPr lang="en-US" sz="2400" b="1" kern="0" dirty="0">
                <a:solidFill>
                  <a:srgbClr val="0000FF"/>
                </a:solidFill>
                <a:latin typeface="+mn-lt"/>
              </a:rPr>
              <a:t>Hierarchical search</a:t>
            </a:r>
          </a:p>
          <a:p>
            <a:pPr marL="742950" lvl="1" indent="-285750" eaLnBrk="0" hangingPunct="0">
              <a:spcBef>
                <a:spcPct val="40000"/>
              </a:spcBef>
              <a:buClr>
                <a:srgbClr val="114FFF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latin typeface="+mn-lt"/>
              </a:rPr>
              <a:t>multi-resolutions </a:t>
            </a:r>
            <a:br>
              <a:rPr lang="en-US" sz="2000" b="1" dirty="0">
                <a:latin typeface="+mn-lt"/>
              </a:rPr>
            </a:br>
            <a:r>
              <a:rPr lang="en-US" sz="2000" b="1" dirty="0">
                <a:latin typeface="+mn-lt"/>
              </a:rPr>
              <a:t>by down sampling</a:t>
            </a:r>
          </a:p>
          <a:p>
            <a:pPr marL="742950" lvl="1" indent="-285750" eaLnBrk="0" hangingPunct="0">
              <a:spcBef>
                <a:spcPct val="40000"/>
              </a:spcBef>
              <a:buClr>
                <a:srgbClr val="114FFF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latin typeface="+mn-lt"/>
              </a:rPr>
              <a:t>Search for MV in </a:t>
            </a:r>
            <a:br>
              <a:rPr lang="en-US" sz="2000" b="1" dirty="0">
                <a:latin typeface="+mn-lt"/>
              </a:rPr>
            </a:br>
            <a:r>
              <a:rPr lang="en-US" sz="2000" b="1" dirty="0">
                <a:latin typeface="+mn-lt"/>
              </a:rPr>
              <a:t>reduced resolutions </a:t>
            </a:r>
            <a:br>
              <a:rPr lang="en-US" sz="2000" b="1" dirty="0">
                <a:latin typeface="+mn-lt"/>
              </a:rPr>
            </a:br>
            <a:r>
              <a:rPr lang="en-US" sz="2000" b="1" dirty="0">
                <a:latin typeface="+mn-lt"/>
              </a:rPr>
              <a:t>first (faster)</a:t>
            </a: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4371975" y="1143000"/>
          <a:ext cx="4498975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" name="Image" r:id="rId3" imgW="9231746" imgH="10158730" progId="">
                  <p:embed/>
                </p:oleObj>
              </mc:Choice>
              <mc:Fallback>
                <p:oleObj name="Image" r:id="rId3" imgW="9231746" imgH="1015873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1975" y="1143000"/>
                        <a:ext cx="4498975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5913" y="1114425"/>
            <a:ext cx="61626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9" name="Slide Number Placeholder 4"/>
          <p:cNvSpPr txBox="1">
            <a:spLocks noGrp="1"/>
          </p:cNvSpPr>
          <p:nvPr/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25FA44CB-6B31-44EA-ADE5-547662C6FCA8}" type="slidenum">
              <a:rPr lang="en-US" sz="1200" b="1"/>
              <a:pPr algn="r" eaLnBrk="0" hangingPunct="0"/>
              <a:t>14</a:t>
            </a:fld>
            <a:endParaRPr lang="en-US" sz="1200" b="1"/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4838" y="1116013"/>
            <a:ext cx="8170862" cy="5116512"/>
          </a:xfrm>
        </p:spPr>
        <p:txBody>
          <a:bodyPr lIns="90000" tIns="46800" rIns="90000" bIns="46800"/>
          <a:lstStyle/>
          <a:p>
            <a:pPr marL="336550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dirty="0" smtClean="0"/>
          </a:p>
          <a:p>
            <a:pPr marL="336550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dirty="0" smtClean="0"/>
          </a:p>
          <a:p>
            <a:pPr marL="336550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dirty="0" smtClean="0"/>
          </a:p>
          <a:p>
            <a:pPr marL="336550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dirty="0" smtClean="0"/>
          </a:p>
          <a:p>
            <a:pPr marL="336550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Sometimes a good match cannot be found in previous frame, but easily found in next frame</a:t>
            </a:r>
          </a:p>
          <a:p>
            <a:pPr marL="336550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B-frames can use one </a:t>
            </a:r>
            <a:r>
              <a:rPr lang="en-GB" dirty="0" smtClean="0">
                <a:solidFill>
                  <a:srgbClr val="FF3300"/>
                </a:solidFill>
              </a:rPr>
              <a:t>or</a:t>
            </a:r>
            <a:r>
              <a:rPr lang="en-GB" dirty="0" smtClean="0"/>
              <a:t> two motion vectors</a:t>
            </a:r>
          </a:p>
          <a:p>
            <a:pPr marL="736600" lvl="1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1 MV: if either previous or next frame is used</a:t>
            </a:r>
          </a:p>
          <a:p>
            <a:pPr marL="736600" lvl="1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2 MVs: if both frames are used</a:t>
            </a:r>
          </a:p>
          <a:p>
            <a:pPr marL="1193800" lvl="2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Difference is computed between target frame and the </a:t>
            </a:r>
            <a:r>
              <a:rPr lang="en-GB" dirty="0" smtClean="0">
                <a:solidFill>
                  <a:srgbClr val="0000FB"/>
                </a:solidFill>
              </a:rPr>
              <a:t>average</a:t>
            </a:r>
            <a:r>
              <a:rPr lang="en-GB" dirty="0" smtClean="0"/>
              <a:t> of both previous &amp; next frames </a:t>
            </a:r>
            <a:r>
              <a:rPr lang="en-GB" dirty="0" smtClean="0">
                <a:sym typeface="Wingdings"/>
              </a:rPr>
              <a:t> weighted sum is also possible</a:t>
            </a:r>
            <a:endParaRPr lang="en-GB" dirty="0" smtClean="0"/>
          </a:p>
        </p:txBody>
      </p:sp>
      <p:sp>
        <p:nvSpPr>
          <p:cNvPr id="12492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76300" y="206375"/>
            <a:ext cx="7756525" cy="568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Need for B Frame</a:t>
            </a:r>
          </a:p>
        </p:txBody>
      </p:sp>
      <p:sp>
        <p:nvSpPr>
          <p:cNvPr id="80902" name="Rectangle 10"/>
          <p:cNvSpPr>
            <a:spLocks noChangeArrowheads="1"/>
          </p:cNvSpPr>
          <p:nvPr/>
        </p:nvSpPr>
        <p:spPr bwMode="auto">
          <a:xfrm>
            <a:off x="401638" y="4418013"/>
            <a:ext cx="8348662" cy="1878012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6550" indent="-336550" defTabSz="457200" eaLnBrk="0" hangingPunct="0">
              <a:spcBef>
                <a:spcPts val="700"/>
              </a:spcBef>
              <a:buClr>
                <a:srgbClr val="114FFF"/>
              </a:buClr>
              <a:buFont typeface="Wingdings" pitchFamily="2" charset="2"/>
              <a:buChar char="§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800" b="1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B-frame coding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739B46-F57F-4C9B-9347-E7B09BB6AA7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8192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92250" y="1235075"/>
            <a:ext cx="6181725" cy="4759325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Basic Video Encoder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9E3F8F-4407-4883-8EA9-F0ACDE784EF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8294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12800" y="1327150"/>
            <a:ext cx="7693025" cy="4194175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Basic Video Decoder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866751-3C8B-46C6-87F9-C0AA45EE3A4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8397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6600" y="1274763"/>
            <a:ext cx="7693025" cy="43561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Errors and Video Coding Tools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5" y="1285875"/>
            <a:ext cx="7686675" cy="1971676"/>
          </a:xfrm>
        </p:spPr>
        <p:txBody>
          <a:bodyPr/>
          <a:lstStyle/>
          <a:p>
            <a:r>
              <a:rPr lang="en-CA" dirty="0" smtClean="0"/>
              <a:t>Video is usually transmitted over </a:t>
            </a:r>
            <a:r>
              <a:rPr lang="en-CA" dirty="0" err="1" smtClean="0"/>
              <a:t>lossy</a:t>
            </a:r>
            <a:r>
              <a:rPr lang="en-CA" dirty="0" smtClean="0"/>
              <a:t> channels, e.g., wireless network and the Internet</a:t>
            </a:r>
          </a:p>
          <a:p>
            <a:pPr lvl="1"/>
            <a:r>
              <a:rPr lang="en-CA" dirty="0" smtClean="0">
                <a:sym typeface="Wingdings" pitchFamily="2" charset="2"/>
              </a:rPr>
              <a:t> some video data may not arrive at the receiver</a:t>
            </a:r>
            <a:endParaRPr lang="en-CA" dirty="0" smtClean="0"/>
          </a:p>
          <a:p>
            <a:r>
              <a:rPr lang="en-CA" dirty="0" smtClean="0"/>
              <a:t>Video data is also considered lost if it </a:t>
            </a:r>
            <a:r>
              <a:rPr lang="en-CA" dirty="0" smtClean="0">
                <a:solidFill>
                  <a:srgbClr val="FF0000"/>
                </a:solidFill>
              </a:rPr>
              <a:t>arrives</a:t>
            </a:r>
            <a:r>
              <a:rPr lang="en-CA" dirty="0" smtClean="0"/>
              <a:t> </a:t>
            </a:r>
            <a:r>
              <a:rPr lang="en-CA" dirty="0" smtClean="0">
                <a:solidFill>
                  <a:srgbClr val="FF0000"/>
                </a:solidFill>
              </a:rPr>
              <a:t>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80E66-1903-480C-BBD1-80B22E7F423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337" y="3267074"/>
            <a:ext cx="7010400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Error Propagation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80E66-1903-480C-BBD1-80B22E7F423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36600" y="1085850"/>
            <a:ext cx="7693025" cy="5038725"/>
          </a:xfrm>
        </p:spPr>
        <p:txBody>
          <a:bodyPr/>
          <a:lstStyle/>
          <a:p>
            <a:r>
              <a:rPr lang="en-US" dirty="0" smtClean="0"/>
              <a:t>Because of temporal compression, decoding of a video frame may depend on a previous frame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/>
              <a:t>Thus, even if a frame arrives on time,  it may not be decoded correctly</a:t>
            </a:r>
          </a:p>
          <a:p>
            <a:r>
              <a:rPr lang="en-US" dirty="0" smtClean="0"/>
              <a:t>Example: to decode a P-frame, we need its reference frame (previous I or P-frame in the </a:t>
            </a:r>
            <a:r>
              <a:rPr lang="en-US" dirty="0" err="1" smtClean="0"/>
              <a:t>GoP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What do we do if the reference frame is lost/damaged?</a:t>
            </a:r>
          </a:p>
          <a:p>
            <a:r>
              <a:rPr lang="en-US" dirty="0" smtClean="0">
                <a:solidFill>
                  <a:srgbClr val="0000FB"/>
                </a:solidFill>
              </a:rPr>
              <a:t>Try to </a:t>
            </a:r>
            <a:r>
              <a:rPr lang="en-US" dirty="0" smtClean="0">
                <a:solidFill>
                  <a:srgbClr val="FF0000"/>
                </a:solidFill>
              </a:rPr>
              <a:t>conceal</a:t>
            </a:r>
            <a:r>
              <a:rPr lang="en-US" dirty="0" smtClean="0">
                <a:solidFill>
                  <a:srgbClr val="0000FB"/>
                </a:solidFill>
              </a:rPr>
              <a:t> the lost frame</a:t>
            </a:r>
          </a:p>
          <a:p>
            <a:r>
              <a:rPr lang="en-US" dirty="0" smtClean="0">
                <a:solidFill>
                  <a:srgbClr val="0000FB"/>
                </a:solidFill>
              </a:rPr>
              <a:t>Simplest approach is: </a:t>
            </a:r>
          </a:p>
          <a:p>
            <a:pPr lvl="1"/>
            <a:r>
              <a:rPr lang="en-US" dirty="0" smtClean="0">
                <a:solidFill>
                  <a:srgbClr val="0000FB"/>
                </a:solidFill>
              </a:rPr>
              <a:t>Decoder skips decoding the lost frame and the display buffer is not updated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 txBox="1">
            <a:spLocks noGrp="1"/>
          </p:cNvSpPr>
          <p:nvPr/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78B69CA1-6EF0-4698-A67C-79E84EF2C16E}" type="slidenum">
              <a:rPr lang="en-US" sz="1200" b="1"/>
              <a:pPr algn="r" eaLnBrk="0" hangingPunct="0"/>
              <a:t>2</a:t>
            </a:fld>
            <a:endParaRPr lang="en-US" sz="1200" b="1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4838" y="1116013"/>
            <a:ext cx="8170862" cy="5116512"/>
          </a:xfrm>
        </p:spPr>
        <p:txBody>
          <a:bodyPr lIns="90000" tIns="46800" rIns="90000" bIns="46800"/>
          <a:lstStyle/>
          <a:p>
            <a:pPr marL="336550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Video Coding Standard</a:t>
            </a:r>
          </a:p>
          <a:p>
            <a:pPr marL="336550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Intra and Inter-frame Compression </a:t>
            </a:r>
          </a:p>
          <a:p>
            <a:pPr marL="336550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MPEG Video Compression</a:t>
            </a:r>
          </a:p>
          <a:p>
            <a:pPr marL="336550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Scalable Video Coding</a:t>
            </a:r>
          </a:p>
          <a:p>
            <a:pPr marL="336550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Error </a:t>
            </a:r>
            <a:r>
              <a:rPr lang="en-GB" dirty="0" smtClean="0"/>
              <a:t>Propagation</a:t>
            </a:r>
          </a:p>
          <a:p>
            <a:pPr marL="336550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Introduction to H.264/AVC</a:t>
            </a:r>
            <a:endParaRPr lang="en-GB" dirty="0" smtClean="0"/>
          </a:p>
        </p:txBody>
      </p:sp>
      <p:sp>
        <p:nvSpPr>
          <p:cNvPr id="12492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76300" y="206375"/>
            <a:ext cx="7756525" cy="568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Outline</a:t>
            </a:r>
          </a:p>
        </p:txBody>
      </p:sp>
      <p:sp>
        <p:nvSpPr>
          <p:cNvPr id="24581" name="Rectangle 10"/>
          <p:cNvSpPr>
            <a:spLocks noChangeArrowheads="1"/>
          </p:cNvSpPr>
          <p:nvPr/>
        </p:nvSpPr>
        <p:spPr bwMode="auto">
          <a:xfrm>
            <a:off x="401638" y="4418013"/>
            <a:ext cx="8348662" cy="1878012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6550" indent="-336550" defTabSz="457200" eaLnBrk="0" hangingPunct="0">
              <a:spcBef>
                <a:spcPts val="700"/>
              </a:spcBef>
              <a:buClr>
                <a:srgbClr val="114FFF"/>
              </a:buClr>
              <a:buFont typeface="Wingdings" pitchFamily="2" charset="2"/>
              <a:buChar char="§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800" b="1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Error Propagation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0" y="1200150"/>
            <a:ext cx="7693025" cy="4870451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Problems with the simple error concealment approach? </a:t>
            </a:r>
          </a:p>
          <a:p>
            <a:r>
              <a:rPr lang="en-US" dirty="0" smtClean="0">
                <a:solidFill>
                  <a:srgbClr val="0000FB"/>
                </a:solidFill>
              </a:rPr>
              <a:t>Some loss in the smoothness of the motion </a:t>
            </a:r>
          </a:p>
          <a:p>
            <a:pPr lvl="1"/>
            <a:r>
              <a:rPr lang="en-US" dirty="0" smtClean="0">
                <a:solidFill>
                  <a:srgbClr val="0000FB"/>
                </a:solidFill>
              </a:rPr>
              <a:t>We display the same frame for twice its time</a:t>
            </a:r>
          </a:p>
          <a:p>
            <a:r>
              <a:rPr lang="en-US" dirty="0" smtClean="0">
                <a:solidFill>
                  <a:srgbClr val="0000FB"/>
                </a:solidFill>
              </a:rPr>
              <a:t>And …. </a:t>
            </a:r>
          </a:p>
          <a:p>
            <a:r>
              <a:rPr lang="en-US" dirty="0" smtClean="0">
                <a:solidFill>
                  <a:srgbClr val="0000FB"/>
                </a:solidFill>
              </a:rPr>
              <a:t>some future frames could be damaged (error propagation). </a:t>
            </a:r>
            <a:r>
              <a:rPr lang="en-US" dirty="0" smtClean="0">
                <a:solidFill>
                  <a:srgbClr val="FF0000"/>
                </a:solidFill>
              </a:rPr>
              <a:t>Why?</a:t>
            </a:r>
          </a:p>
          <a:p>
            <a:r>
              <a:rPr lang="en-US" dirty="0" smtClean="0">
                <a:solidFill>
                  <a:srgbClr val="0000FB"/>
                </a:solidFill>
              </a:rPr>
              <a:t>Because the decoder will use a different reference frame in decoding than one used during encoding </a:t>
            </a:r>
          </a:p>
          <a:p>
            <a:pPr lvl="1"/>
            <a:r>
              <a:rPr lang="en-US" dirty="0" smtClean="0">
                <a:solidFill>
                  <a:srgbClr val="0000FB"/>
                </a:solidFill>
              </a:rPr>
              <a:t>Known as reconstruction mismatch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80E66-1903-480C-BBD1-80B22E7F423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Error Propagation: 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625" y="1076325"/>
            <a:ext cx="7693025" cy="2419350"/>
          </a:xfrm>
        </p:spPr>
        <p:txBody>
          <a:bodyPr/>
          <a:lstStyle/>
          <a:p>
            <a:r>
              <a:rPr lang="en-CA" sz="2000" dirty="0" smtClean="0"/>
              <a:t>Frame at t = 0 is lost </a:t>
            </a:r>
            <a:r>
              <a:rPr lang="en-CA" sz="2000" dirty="0" smtClean="0">
                <a:sym typeface="Wingdings" pitchFamily="2" charset="2"/>
              </a:rPr>
              <a:t> use frame at t = -1 as reference for decoding frames at t = 1, 2, …, 8   </a:t>
            </a:r>
          </a:p>
          <a:p>
            <a:r>
              <a:rPr lang="en-CA" sz="2000" dirty="0" smtClean="0">
                <a:sym typeface="Wingdings" pitchFamily="2" charset="2"/>
              </a:rPr>
              <a:t>Frames 1—8 are not perfectly reconstructed, although they were received correctly  error propagated through all of them</a:t>
            </a:r>
            <a:endParaRPr lang="en-CA" sz="1600" dirty="0" smtClean="0">
              <a:sym typeface="Wingdings" pitchFamily="2" charset="2"/>
            </a:endParaRPr>
          </a:p>
          <a:p>
            <a:r>
              <a:rPr lang="en-CA" sz="2000" dirty="0" smtClean="0">
                <a:sym typeface="Wingdings" pitchFamily="2" charset="2"/>
              </a:rPr>
              <a:t>Error stooped with an new intra-coded (I) frame  (at t = 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80E66-1903-480C-BBD1-80B22E7F423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151" y="3314700"/>
            <a:ext cx="7676964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36195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Original sequence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5305425"/>
            <a:ext cx="1438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Reconstructed sequence</a:t>
            </a:r>
            <a:endParaRPr lang="en-US" sz="16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rot="5400000">
            <a:off x="3338514" y="3376611"/>
            <a:ext cx="361950" cy="33337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rot="16200000" flipH="1">
            <a:off x="3252788" y="3433761"/>
            <a:ext cx="514348" cy="23812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2381250" y="5543550"/>
            <a:ext cx="762000" cy="2857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Handling Error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 indent="-285750">
              <a:spcBef>
                <a:spcPct val="40000"/>
              </a:spcBef>
              <a:buClr>
                <a:srgbClr val="114FFF"/>
              </a:buClr>
              <a:buFont typeface="Wingdings" pitchFamily="2" charset="2"/>
              <a:buChar char="§"/>
            </a:pPr>
            <a:r>
              <a:rPr lang="en-CA" dirty="0" smtClean="0">
                <a:solidFill>
                  <a:srgbClr val="FF0000"/>
                </a:solidFill>
              </a:rPr>
              <a:t>Note: </a:t>
            </a:r>
            <a:r>
              <a:rPr lang="en-CA" dirty="0" smtClean="0"/>
              <a:t>Most error-resilience coding tools (e.g., using intra-coded macro blocks, slice coding, …) </a:t>
            </a:r>
            <a:r>
              <a:rPr lang="en-CA" dirty="0" smtClean="0">
                <a:solidFill>
                  <a:srgbClr val="FF0000"/>
                </a:solidFill>
              </a:rPr>
              <a:t>decrease</a:t>
            </a:r>
            <a:r>
              <a:rPr lang="en-CA" dirty="0" smtClean="0"/>
              <a:t> compression efficiency </a:t>
            </a:r>
          </a:p>
          <a:p>
            <a:pPr lvl="1"/>
            <a:r>
              <a:rPr lang="en-CA" dirty="0" smtClean="0"/>
              <a:t>Trade off: error resiliency  </a:t>
            </a:r>
            <a:r>
              <a:rPr lang="en-CA" dirty="0" smtClean="0">
                <a:sym typeface="Wingdings" pitchFamily="2" charset="2"/>
              </a:rPr>
              <a:t> compression efficiency</a:t>
            </a:r>
          </a:p>
          <a:p>
            <a:r>
              <a:rPr lang="en-CA" dirty="0" smtClean="0">
                <a:sym typeface="Wingdings" pitchFamily="2" charset="2"/>
              </a:rPr>
              <a:t>Shannon’s Separation Principle</a:t>
            </a:r>
          </a:p>
          <a:p>
            <a:pPr lvl="1"/>
            <a:r>
              <a:rPr lang="en-CA" dirty="0" smtClean="0">
                <a:solidFill>
                  <a:srgbClr val="FF0000"/>
                </a:solidFill>
                <a:sym typeface="Wingdings" pitchFamily="2" charset="2"/>
              </a:rPr>
              <a:t>Separate compression (source coding) from transport (channel coding)</a:t>
            </a:r>
            <a:r>
              <a:rPr lang="en-CA" dirty="0" smtClean="0">
                <a:sym typeface="Wingdings" pitchFamily="2" charset="2"/>
              </a:rPr>
              <a:t>, that is:</a:t>
            </a:r>
          </a:p>
          <a:p>
            <a:pPr lvl="1"/>
            <a:r>
              <a:rPr lang="en-CA" dirty="0" smtClean="0">
                <a:sym typeface="Wingdings" pitchFamily="2" charset="2"/>
              </a:rPr>
              <a:t>Employ link features (e.g., retransmission, FEC) to avoid/recover  from losses, and </a:t>
            </a:r>
          </a:p>
          <a:p>
            <a:pPr lvl="1"/>
            <a:r>
              <a:rPr lang="en-CA" dirty="0" smtClean="0">
                <a:sym typeface="Wingdings" pitchFamily="2" charset="2"/>
              </a:rPr>
              <a:t>Maintain high compression efficiency  (without worrying about error resiliency)</a:t>
            </a:r>
          </a:p>
          <a:p>
            <a:r>
              <a:rPr lang="en-CA" dirty="0" smtClean="0">
                <a:sym typeface="Wingdings" pitchFamily="2" charset="2"/>
              </a:rPr>
              <a:t>In many practical situations, we cannot totally avoid losses or recover from them, e.g., in low delay systems  </a:t>
            </a:r>
          </a:p>
          <a:p>
            <a:endParaRPr lang="en-CA" dirty="0" smtClean="0">
              <a:sym typeface="Wingdings" pitchFamily="2" charset="2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80E66-1903-480C-BBD1-80B22E7F423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Handling Error: Principles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Loss correction </a:t>
            </a:r>
            <a:r>
              <a:rPr lang="en-CA" u="sng" dirty="0" smtClean="0"/>
              <a:t>below</a:t>
            </a:r>
            <a:r>
              <a:rPr lang="en-CA" dirty="0" smtClean="0"/>
              <a:t> codec layer </a:t>
            </a:r>
          </a:p>
          <a:p>
            <a:pPr lvl="1"/>
            <a:r>
              <a:rPr lang="en-CA" dirty="0" smtClean="0"/>
              <a:t>Done in transport layer (i.e., coder is unaware of it) to minimize amount of losses</a:t>
            </a:r>
          </a:p>
          <a:p>
            <a:pPr lvl="1"/>
            <a:r>
              <a:rPr lang="en-CA" dirty="0" smtClean="0"/>
              <a:t>Examples: </a:t>
            </a:r>
          </a:p>
          <a:p>
            <a:pPr lvl="2"/>
            <a:r>
              <a:rPr lang="en-CA" dirty="0" smtClean="0"/>
              <a:t>TCP (retransmission)</a:t>
            </a:r>
          </a:p>
          <a:p>
            <a:pPr lvl="2"/>
            <a:r>
              <a:rPr lang="en-CA" dirty="0" smtClean="0"/>
              <a:t>Forward Error Correction (FEC) </a:t>
            </a:r>
          </a:p>
          <a:p>
            <a:r>
              <a:rPr lang="en-CA" dirty="0" smtClean="0"/>
              <a:t>Error detection</a:t>
            </a:r>
          </a:p>
          <a:p>
            <a:pPr lvl="1"/>
            <a:r>
              <a:rPr lang="en-CA" dirty="0" smtClean="0"/>
              <a:t>Detect and localize erroneous video data</a:t>
            </a:r>
          </a:p>
          <a:p>
            <a:r>
              <a:rPr lang="en-CA" dirty="0" smtClean="0"/>
              <a:t>Prioritization methods</a:t>
            </a:r>
          </a:p>
          <a:p>
            <a:pPr lvl="1"/>
            <a:r>
              <a:rPr lang="en-CA" dirty="0" smtClean="0"/>
              <a:t>If losses are unavoidable, minimize losses for important data (e.g., motion vectors, reference frames)</a:t>
            </a:r>
          </a:p>
          <a:p>
            <a:pPr lvl="1">
              <a:buNone/>
            </a:pPr>
            <a:endParaRPr lang="en-CA" dirty="0" smtClean="0"/>
          </a:p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80E66-1903-480C-BBD1-80B22E7F423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Handling Error: Principles (cont’d)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Error recovery and concealment</a:t>
            </a:r>
          </a:p>
          <a:p>
            <a:pPr lvl="1"/>
            <a:r>
              <a:rPr lang="en-CA" dirty="0" smtClean="0"/>
              <a:t>In case of losses, minimize visual impacts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Encoder-decoder mismatch avoidance</a:t>
            </a:r>
          </a:p>
          <a:p>
            <a:pPr lvl="1"/>
            <a:r>
              <a:rPr lang="en-CA" dirty="0" smtClean="0"/>
              <a:t>Reduce encoder-decoder mismatch to reduce error propagation</a:t>
            </a:r>
          </a:p>
          <a:p>
            <a:endParaRPr lang="en-CA" dirty="0" smtClean="0"/>
          </a:p>
          <a:p>
            <a:r>
              <a:rPr lang="en-CA" dirty="0" smtClean="0"/>
              <a:t>Details are given [Ch 2, SC07]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80E66-1903-480C-BBD1-80B22E7F423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Coding Tools for Error Resilience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We discuss coding tools to improve error resiliency</a:t>
            </a:r>
          </a:p>
          <a:p>
            <a:pPr lvl="1"/>
            <a:r>
              <a:rPr lang="en-CA" dirty="0" smtClean="0"/>
              <a:t>These are used for both compression AND error resiliency </a:t>
            </a:r>
          </a:p>
          <a:p>
            <a:pPr lvl="1"/>
            <a:r>
              <a:rPr lang="en-CA" dirty="0" smtClean="0"/>
              <a:t>E.g., Slice coding, Flexible Reference Frame, …</a:t>
            </a:r>
          </a:p>
          <a:p>
            <a:r>
              <a:rPr lang="en-CA" dirty="0" smtClean="0"/>
              <a:t>Different tools are used in different standards and in different profiles within the same standard</a:t>
            </a:r>
          </a:p>
          <a:p>
            <a:endParaRPr lang="en-CA" dirty="0" smtClean="0"/>
          </a:p>
          <a:p>
            <a:r>
              <a:rPr lang="en-CA" dirty="0" smtClean="0"/>
              <a:t>Most tools are included in the state-of-the-art </a:t>
            </a:r>
            <a:r>
              <a:rPr lang="en-CA" dirty="0" smtClean="0">
                <a:solidFill>
                  <a:srgbClr val="FF0000"/>
                </a:solidFill>
              </a:rPr>
              <a:t>MPEG-4/AVC (aka H.264/AVC) </a:t>
            </a:r>
            <a:r>
              <a:rPr lang="en-CA" dirty="0" smtClean="0"/>
              <a:t> video coding standard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80E66-1903-480C-BBD1-80B22E7F423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Slice Structured Coding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0" y="1181101"/>
            <a:ext cx="7693025" cy="4889500"/>
          </a:xfrm>
        </p:spPr>
        <p:txBody>
          <a:bodyPr/>
          <a:lstStyle/>
          <a:p>
            <a:r>
              <a:rPr lang="en-CA" dirty="0" smtClean="0"/>
              <a:t>A video frame is divided in multiple slices</a:t>
            </a:r>
          </a:p>
          <a:p>
            <a:pPr lvl="1"/>
            <a:r>
              <a:rPr lang="en-CA" dirty="0" smtClean="0"/>
              <a:t>Different parts of the frame have different visual complexities (i.e., data redundancies) </a:t>
            </a:r>
          </a:p>
          <a:p>
            <a:pPr lvl="1"/>
            <a:r>
              <a:rPr lang="en-CA" dirty="0" smtClean="0"/>
              <a:t>A whole frame may be larger than a network packet size </a:t>
            </a:r>
            <a:r>
              <a:rPr lang="en-CA" dirty="0" smtClean="0">
                <a:sym typeface="Wingdings" pitchFamily="2" charset="2"/>
              </a:rPr>
              <a:t> lower layers may divide it into multiple packets (and losing any of them makes decoding difficult)</a:t>
            </a:r>
          </a:p>
          <a:p>
            <a:r>
              <a:rPr lang="en-CA" dirty="0" smtClean="0">
                <a:sym typeface="Wingdings" pitchFamily="2" charset="2"/>
              </a:rPr>
              <a:t>Slice:  group of macroblocks (an independent unit) </a:t>
            </a:r>
          </a:p>
          <a:p>
            <a:pPr lvl="1"/>
            <a:r>
              <a:rPr lang="en-CA" dirty="0" smtClean="0">
                <a:sym typeface="Wingdings" pitchFamily="2" charset="2"/>
              </a:rPr>
              <a:t>Encoded and decoded independently of others</a:t>
            </a:r>
          </a:p>
          <a:p>
            <a:pPr lvl="1"/>
            <a:r>
              <a:rPr lang="en-CA" dirty="0" smtClean="0">
                <a:sym typeface="Wingdings" pitchFamily="2" charset="2"/>
              </a:rPr>
              <a:t>intra prediction and motion vector prediction are not allowed across slices</a:t>
            </a:r>
          </a:p>
          <a:p>
            <a:pPr lvl="1"/>
            <a:r>
              <a:rPr lang="en-CA" dirty="0" smtClean="0">
                <a:sym typeface="Wingdings" pitchFamily="2" charset="2"/>
              </a:rPr>
              <a:t>Has slice header</a:t>
            </a:r>
          </a:p>
          <a:p>
            <a:pPr lvl="1"/>
            <a:r>
              <a:rPr lang="en-CA" dirty="0" smtClean="0">
                <a:sym typeface="Wingdings" pitchFamily="2" charset="2"/>
              </a:rPr>
              <a:t>Could have fixed number of blocks or </a:t>
            </a:r>
          </a:p>
          <a:p>
            <a:pPr lvl="1"/>
            <a:r>
              <a:rPr lang="en-CA" dirty="0" smtClean="0">
                <a:sym typeface="Wingdings" pitchFamily="2" charset="2"/>
              </a:rPr>
              <a:t>fixed number of bits (preferred for network transmission)</a:t>
            </a:r>
          </a:p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80E66-1903-480C-BBD1-80B22E7F423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Slice Structured Coding: Example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80E66-1903-480C-BBD1-80B22E7F423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7600" y="1185862"/>
            <a:ext cx="4032571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00024" y="1038224"/>
            <a:ext cx="4981575" cy="5229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79" tIns="44446" rIns="90479" bIns="44446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114F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C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Mapping of blocks to slices in raster-scan manner</a:t>
            </a:r>
          </a:p>
          <a:p>
            <a:pPr marL="742950" lvl="1" indent="-285750" eaLnBrk="0" hangingPunct="0">
              <a:spcBef>
                <a:spcPct val="40000"/>
              </a:spcBef>
              <a:buClr>
                <a:srgbClr val="114FFF"/>
              </a:buClr>
              <a:buFont typeface="Wingdings" pitchFamily="2" charset="2"/>
              <a:buChar char="§"/>
            </a:pPr>
            <a:r>
              <a:rPr lang="en-CA" sz="2000" b="1" dirty="0" smtClean="0">
                <a:latin typeface="+mn-lt"/>
              </a:rPr>
              <a:t>Simple (used in MPEG-1, MPEG-2, and H.263)</a:t>
            </a:r>
          </a:p>
          <a:p>
            <a:pPr marL="285750" indent="-285750" eaLnBrk="0" hangingPunct="0">
              <a:spcBef>
                <a:spcPct val="40000"/>
              </a:spcBef>
              <a:buClr>
                <a:srgbClr val="114FFF"/>
              </a:buClr>
              <a:buFont typeface="Wingdings" pitchFamily="2" charset="2"/>
              <a:buChar char="§"/>
            </a:pPr>
            <a:r>
              <a:rPr lang="en-CA" sz="2400" b="1" kern="0" dirty="0" smtClean="0">
                <a:solidFill>
                  <a:srgbClr val="FF0000"/>
                </a:solidFill>
                <a:latin typeface="+mn-lt"/>
              </a:rPr>
              <a:t>Any disadvantages of this simple mapping?</a:t>
            </a:r>
          </a:p>
          <a:p>
            <a:pPr marL="285750" indent="-285750" eaLnBrk="0" hangingPunct="0">
              <a:spcBef>
                <a:spcPct val="40000"/>
              </a:spcBef>
              <a:buClr>
                <a:srgbClr val="114FFF"/>
              </a:buClr>
              <a:buFont typeface="Wingdings" pitchFamily="2" charset="2"/>
              <a:buChar char="§"/>
            </a:pPr>
            <a:r>
              <a:rPr lang="en-CA" sz="2000" b="1" dirty="0" smtClean="0">
                <a:latin typeface="+mn-lt"/>
              </a:rPr>
              <a:t>Not very efficient in error concealment: if MB is damaged, neighbouring blocks are used to estimate it</a:t>
            </a:r>
          </a:p>
          <a:p>
            <a:pPr marL="285750" indent="-285750" eaLnBrk="0" hangingPunct="0">
              <a:spcBef>
                <a:spcPct val="40000"/>
              </a:spcBef>
              <a:buClr>
                <a:srgbClr val="114FFF"/>
              </a:buClr>
              <a:buFont typeface="Wingdings" pitchFamily="2" charset="2"/>
              <a:buChar char="§"/>
            </a:pPr>
            <a:r>
              <a:rPr lang="en-CA" sz="2000" b="1" dirty="0" smtClean="0">
                <a:latin typeface="+mn-lt"/>
              </a:rPr>
              <a:t>Does not support Region of Interest (ROI) protection:</a:t>
            </a:r>
          </a:p>
          <a:p>
            <a:pPr marL="742950" lvl="1" indent="-285750" eaLnBrk="0" hangingPunct="0">
              <a:spcBef>
                <a:spcPct val="40000"/>
              </a:spcBef>
              <a:buClr>
                <a:srgbClr val="114FFF"/>
              </a:buClr>
              <a:buFont typeface="Wingdings" pitchFamily="2" charset="2"/>
              <a:buChar char="§"/>
            </a:pPr>
            <a:r>
              <a:rPr lang="en-CA" sz="2000" b="1" dirty="0" smtClean="0">
                <a:latin typeface="+mn-lt"/>
              </a:rPr>
              <a:t>Video conference: Human face in frame </a:t>
            </a:r>
            <a:r>
              <a:rPr lang="en-CA" sz="2000" b="1" dirty="0" smtClean="0">
                <a:latin typeface="+mn-lt"/>
                <a:sym typeface="Wingdings" pitchFamily="2" charset="2"/>
              </a:rPr>
              <a:t> higher protection against error </a:t>
            </a:r>
            <a:r>
              <a:rPr lang="en-CA" sz="2000" b="1" dirty="0" smtClean="0">
                <a:latin typeface="+mn-lt"/>
                <a:sym typeface="Wingdings"/>
              </a:rPr>
              <a:t> </a:t>
            </a:r>
            <a:r>
              <a:rPr lang="en-CA" sz="2000" b="1" dirty="0" smtClean="0">
                <a:solidFill>
                  <a:srgbClr val="FF0000"/>
                </a:solidFill>
                <a:latin typeface="+mn-lt"/>
                <a:sym typeface="Wingdings"/>
              </a:rPr>
              <a:t>Solution: Slice Group</a:t>
            </a:r>
            <a:endParaRPr lang="en-CA" sz="2000" b="1" dirty="0" smtClean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Flexible </a:t>
            </a:r>
            <a:r>
              <a:rPr lang="en-CA" dirty="0" err="1" smtClean="0"/>
              <a:t>Macroblock</a:t>
            </a:r>
            <a:r>
              <a:rPr lang="en-CA" dirty="0" smtClean="0"/>
              <a:t> </a:t>
            </a:r>
            <a:r>
              <a:rPr lang="en-CA" dirty="0" err="1" smtClean="0"/>
              <a:t>Orderg</a:t>
            </a:r>
            <a:r>
              <a:rPr lang="en-CA" dirty="0" smtClean="0"/>
              <a:t> in (FMO) in AVC</a:t>
            </a:r>
            <a:endParaRPr lang="en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835388"/>
            <a:ext cx="8072462" cy="2077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31574"/>
            <a:ext cx="2357454" cy="198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4831" y="1523797"/>
            <a:ext cx="2428892" cy="202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1531574"/>
            <a:ext cx="2357454" cy="202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000100" y="1174384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smtClean="0">
                <a:latin typeface="Calibri" pitchFamily="34" charset="0"/>
              </a:rPr>
              <a:t>Interleaved</a:t>
            </a:r>
            <a:endParaRPr lang="en-CA" sz="1600" b="1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7620" y="1174384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smtClean="0">
                <a:latin typeface="Calibri" pitchFamily="34" charset="0"/>
              </a:rPr>
              <a:t>Dispersed</a:t>
            </a:r>
            <a:endParaRPr lang="en-CA" sz="1600" b="1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20682" y="985828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smtClean="0">
                <a:latin typeface="Calibri" pitchFamily="34" charset="0"/>
              </a:rPr>
              <a:t>Foreground and Background</a:t>
            </a:r>
            <a:endParaRPr lang="en-CA" sz="16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ASO in H.264/AVC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268349"/>
            <a:ext cx="8229600" cy="4608576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Arbitrary Slice Order (ASO) allows</a:t>
            </a:r>
          </a:p>
          <a:p>
            <a:pPr lvl="1"/>
            <a:r>
              <a:rPr lang="en-US" altLang="zh-TW" dirty="0" smtClean="0"/>
              <a:t>sending/receiving slices of frame in any order relative to each other</a:t>
            </a:r>
          </a:p>
          <a:p>
            <a:pPr lvl="1"/>
            <a:endParaRPr lang="en-US" altLang="zh-TW" dirty="0" smtClean="0"/>
          </a:p>
          <a:p>
            <a:r>
              <a:rPr lang="en-US" altLang="zh-TW" dirty="0" smtClean="0"/>
              <a:t>ASO can improve end-to-end delay in real-time applications</a:t>
            </a:r>
          </a:p>
          <a:p>
            <a:pPr lvl="1"/>
            <a:r>
              <a:rPr lang="en-US" altLang="zh-TW" dirty="0" smtClean="0"/>
              <a:t>For example, sending the ROI slices first</a:t>
            </a:r>
          </a:p>
          <a:p>
            <a:pPr lvl="1"/>
            <a:r>
              <a:rPr lang="en-US" altLang="zh-TW" dirty="0" smtClean="0"/>
              <a:t>particularly in networks having out-of-order delivery behavior</a:t>
            </a:r>
          </a:p>
          <a:p>
            <a:pPr lvl="1"/>
            <a:endParaRPr lang="en-US" altLang="zh-TW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736600" y="1219200"/>
            <a:ext cx="7693025" cy="4851400"/>
          </a:xfrm>
        </p:spPr>
        <p:txBody>
          <a:bodyPr/>
          <a:lstStyle/>
          <a:p>
            <a:r>
              <a:rPr lang="en-US" dirty="0" smtClean="0"/>
              <a:t>Enabled by two properties of human vision system</a:t>
            </a:r>
          </a:p>
          <a:p>
            <a:r>
              <a:rPr lang="en-US" dirty="0" smtClean="0"/>
              <a:t>Persistence of vision: </a:t>
            </a:r>
          </a:p>
          <a:p>
            <a:pPr lvl="1"/>
            <a:r>
              <a:rPr lang="en-US" dirty="0" smtClean="0"/>
              <a:t>Tendency to continue to see something for a short period after it is gone</a:t>
            </a:r>
          </a:p>
          <a:p>
            <a:r>
              <a:rPr lang="en-US" dirty="0" smtClean="0"/>
              <a:t>Flicker fusion:</a:t>
            </a:r>
          </a:p>
          <a:p>
            <a:pPr lvl="1"/>
            <a:r>
              <a:rPr lang="en-US" dirty="0" smtClean="0"/>
              <a:t>The ability of human vision system to fuse successive images into one fluid moving image</a:t>
            </a:r>
          </a:p>
          <a:p>
            <a:r>
              <a:rPr lang="en-US" dirty="0" smtClean="0"/>
              <a:t>Interesting discussion on video capturing, editing, processing, standards, etc. in [Ch. 6, 7 </a:t>
            </a:r>
            <a:r>
              <a:rPr lang="en-US" smtClean="0"/>
              <a:t>of Burg09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We focus on video coding/compression </a:t>
            </a:r>
          </a:p>
          <a:p>
            <a:pPr lvl="2"/>
            <a:endParaRPr lang="en-US" dirty="0" smtClean="0"/>
          </a:p>
          <a:p>
            <a:pPr lvl="1">
              <a:buFontTx/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69AD5A-F49B-4933-8B7D-176B9463B27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776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Scalability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80E66-1903-480C-BBD1-80B22E7F423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6600" y="1311275"/>
            <a:ext cx="7693025" cy="5013325"/>
          </a:xfrm>
        </p:spPr>
        <p:txBody>
          <a:bodyPr/>
          <a:lstStyle/>
          <a:p>
            <a:r>
              <a:rPr lang="en-US" dirty="0" smtClean="0"/>
              <a:t>Supports decoding at different extraction points with a single coded stream</a:t>
            </a:r>
          </a:p>
          <a:p>
            <a:pPr lvl="1"/>
            <a:r>
              <a:rPr lang="en-US" dirty="0" smtClean="0"/>
              <a:t>&lt;Resolution, Frame Rate, QP&gt;: {&lt;VGA, 15 fps, 12&gt;, &lt;720P, 30 fps, 40&gt;}</a:t>
            </a:r>
          </a:p>
          <a:p>
            <a:endParaRPr lang="en-US" dirty="0" smtClean="0"/>
          </a:p>
          <a:p>
            <a:r>
              <a:rPr lang="en-US" dirty="0" smtClean="0"/>
              <a:t>Often realized as </a:t>
            </a:r>
            <a:r>
              <a:rPr lang="en-US" i="1" dirty="0" smtClean="0"/>
              <a:t>embedded bit streams</a:t>
            </a:r>
          </a:p>
          <a:p>
            <a:pPr lvl="1"/>
            <a:r>
              <a:rPr lang="en-US" dirty="0" smtClean="0"/>
              <a:t>E.g., the stream with lower resolution is embedded in that with higher resolution</a:t>
            </a:r>
          </a:p>
          <a:p>
            <a:pPr lvl="1"/>
            <a:r>
              <a:rPr lang="en-US" dirty="0" smtClean="0"/>
              <a:t>Provides successive refinement</a:t>
            </a:r>
          </a:p>
          <a:p>
            <a:pPr lvl="1"/>
            <a:endParaRPr lang="en-US" dirty="0"/>
          </a:p>
          <a:p>
            <a:r>
              <a:rPr lang="en-US" dirty="0" smtClean="0"/>
              <a:t>More details next week.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115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Data Partitioning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0" y="3848100"/>
            <a:ext cx="7693025" cy="2222500"/>
          </a:xfrm>
        </p:spPr>
        <p:txBody>
          <a:bodyPr/>
          <a:lstStyle/>
          <a:p>
            <a:r>
              <a:rPr lang="en-CA" dirty="0" smtClean="0"/>
              <a:t>Some parts of data are more important than others</a:t>
            </a:r>
          </a:p>
          <a:p>
            <a:pPr lvl="1"/>
            <a:r>
              <a:rPr lang="en-CA" dirty="0" smtClean="0"/>
              <a:t>Header  </a:t>
            </a:r>
            <a:r>
              <a:rPr lang="en-CA" dirty="0" smtClean="0"/>
              <a:t>&gt;  </a:t>
            </a:r>
            <a:r>
              <a:rPr lang="en-CA" dirty="0" smtClean="0"/>
              <a:t>MV </a:t>
            </a:r>
            <a:r>
              <a:rPr lang="en-CA" dirty="0" smtClean="0"/>
              <a:t>&gt; </a:t>
            </a:r>
            <a:r>
              <a:rPr lang="en-CA" dirty="0" smtClean="0"/>
              <a:t>Texture (Transform residual)</a:t>
            </a:r>
          </a:p>
          <a:p>
            <a:r>
              <a:rPr lang="en-CA" dirty="0" smtClean="0"/>
              <a:t>Group important info and apply UEP (Unequal Error Protection)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80E66-1903-480C-BBD1-80B22E7F423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4951" y="1076326"/>
            <a:ext cx="7439024" cy="2862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6225" y="1181100"/>
            <a:ext cx="162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Before MPEG-4 and H.263++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225" y="2571750"/>
            <a:ext cx="1628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MPEG-4, H.263++, H.264/AVC (more than this)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Redundant Slices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H.264/AVC encoder can transmit redundant slices</a:t>
            </a:r>
          </a:p>
          <a:p>
            <a:pPr lvl="1"/>
            <a:r>
              <a:rPr lang="en-CA" dirty="0" smtClean="0"/>
              <a:t>Using possible different coding parameters</a:t>
            </a:r>
          </a:p>
          <a:p>
            <a:r>
              <a:rPr lang="en-CA" dirty="0" smtClean="0"/>
              <a:t>H.264/AVC decoder uses them in case of errors</a:t>
            </a:r>
          </a:p>
          <a:p>
            <a:pPr lvl="1"/>
            <a:r>
              <a:rPr lang="en-CA" dirty="0" smtClean="0"/>
              <a:t>discards redundant slices if no errors </a:t>
            </a:r>
          </a:p>
          <a:p>
            <a:r>
              <a:rPr lang="en-CA" dirty="0" smtClean="0"/>
              <a:t>Example:</a:t>
            </a:r>
          </a:p>
          <a:p>
            <a:pPr lvl="1"/>
            <a:r>
              <a:rPr lang="en-CA" dirty="0" smtClean="0"/>
              <a:t>Encoder can send a coarsely quantized (i.e., smaller size) version of  ROI  (e.g., face) as redundant slice</a:t>
            </a:r>
          </a:p>
          <a:p>
            <a:pPr lvl="1"/>
            <a:r>
              <a:rPr lang="en-CA" dirty="0" smtClean="0"/>
              <a:t>In case of loss, the decoder can display ROI, with lower quality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80E66-1903-480C-BBD1-80B22E7F423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Flexible Reference Frame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MPEG-2 and H.263: </a:t>
            </a:r>
          </a:p>
          <a:p>
            <a:pPr lvl="1"/>
            <a:r>
              <a:rPr lang="en-CA" dirty="0" smtClean="0"/>
              <a:t>1 reference frame for P-frame and up to 2 for B-frame</a:t>
            </a:r>
          </a:p>
          <a:p>
            <a:r>
              <a:rPr lang="en-CA" dirty="0" smtClean="0"/>
              <a:t>But there could be similarity with more than one frame</a:t>
            </a:r>
          </a:p>
          <a:p>
            <a:pPr lvl="1"/>
            <a:r>
              <a:rPr lang="en-CA" dirty="0">
                <a:sym typeface="Wingdings" pitchFamily="2" charset="2"/>
              </a:rPr>
              <a:t>T</a:t>
            </a:r>
            <a:r>
              <a:rPr lang="en-CA" dirty="0" smtClean="0">
                <a:sym typeface="Wingdings" pitchFamily="2" charset="2"/>
              </a:rPr>
              <a:t>arget frame may be closer to frame </a:t>
            </a:r>
            <a:r>
              <a:rPr lang="en-CA" i="1" dirty="0" smtClean="0">
                <a:sym typeface="Wingdings" pitchFamily="2" charset="2"/>
              </a:rPr>
              <a:t>r</a:t>
            </a:r>
            <a:r>
              <a:rPr lang="en-CA" i="1" baseline="-25000" dirty="0" smtClean="0">
                <a:sym typeface="Wingdings" pitchFamily="2" charset="2"/>
              </a:rPr>
              <a:t>1</a:t>
            </a:r>
            <a:r>
              <a:rPr lang="en-CA" dirty="0" smtClean="0">
                <a:sym typeface="Wingdings" pitchFamily="2" charset="2"/>
              </a:rPr>
              <a:t>, which is different </a:t>
            </a:r>
            <a:r>
              <a:rPr lang="en-CA" smtClean="0">
                <a:sym typeface="Wingdings" pitchFamily="2" charset="2"/>
              </a:rPr>
              <a:t>from predetermined </a:t>
            </a:r>
            <a:r>
              <a:rPr lang="en-CA" dirty="0" smtClean="0">
                <a:sym typeface="Wingdings" pitchFamily="2" charset="2"/>
              </a:rPr>
              <a:t>reference frame </a:t>
            </a:r>
            <a:r>
              <a:rPr lang="en-CA" i="1" dirty="0" smtClean="0">
                <a:sym typeface="Wingdings" pitchFamily="2" charset="2"/>
              </a:rPr>
              <a:t>r</a:t>
            </a:r>
            <a:r>
              <a:rPr lang="en-CA" i="1" baseline="-25000" dirty="0" smtClean="0">
                <a:sym typeface="Wingdings" pitchFamily="2" charset="2"/>
              </a:rPr>
              <a:t>2</a:t>
            </a:r>
          </a:p>
          <a:p>
            <a:pPr lvl="1"/>
            <a:r>
              <a:rPr lang="en-CA" dirty="0" smtClean="0">
                <a:sym typeface="Wingdings" pitchFamily="2" charset="2"/>
              </a:rPr>
              <a:t>More flexible </a:t>
            </a:r>
            <a:r>
              <a:rPr lang="en-CA" dirty="0" smtClean="0">
                <a:solidFill>
                  <a:srgbClr val="FF0000"/>
                </a:solidFill>
                <a:sym typeface="Wingdings" pitchFamily="2" charset="2"/>
              </a:rPr>
              <a:t>prediction structure</a:t>
            </a:r>
            <a:r>
              <a:rPr lang="en-CA" dirty="0" smtClean="0">
                <a:sym typeface="Wingdings" pitchFamily="2" charset="2"/>
              </a:rPr>
              <a:t> higher compression and better error resiliency</a:t>
            </a:r>
          </a:p>
          <a:p>
            <a:r>
              <a:rPr lang="en-CA" dirty="0" smtClean="0">
                <a:sym typeface="Wingdings" pitchFamily="2" charset="2"/>
              </a:rPr>
              <a:t>MPEG-4 and H.263+:</a:t>
            </a:r>
          </a:p>
          <a:p>
            <a:pPr lvl="1"/>
            <a:r>
              <a:rPr lang="en-CA" dirty="0" smtClean="0">
                <a:sym typeface="Wingdings" pitchFamily="2" charset="2"/>
              </a:rPr>
              <a:t>Supports Reference Picture Selection (RPS)  temporal prediction is possible from other correctly received frames</a:t>
            </a:r>
          </a:p>
          <a:p>
            <a:r>
              <a:rPr lang="en-CA" dirty="0" smtClean="0">
                <a:sym typeface="Wingdings" pitchFamily="2" charset="2"/>
              </a:rPr>
              <a:t>H.264/AVC: </a:t>
            </a:r>
          </a:p>
          <a:p>
            <a:pPr lvl="1"/>
            <a:r>
              <a:rPr lang="en-CA" dirty="0" smtClean="0">
                <a:sym typeface="Wingdings" pitchFamily="2" charset="2"/>
              </a:rPr>
              <a:t>Generalized this to macroblock level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80E66-1903-480C-BBD1-80B22E7F4234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Flexible Reference Frame (cont’d)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0" y="4810124"/>
            <a:ext cx="7693025" cy="1260475"/>
          </a:xfrm>
        </p:spPr>
        <p:txBody>
          <a:bodyPr/>
          <a:lstStyle/>
          <a:p>
            <a:r>
              <a:rPr lang="en-CA" dirty="0" smtClean="0"/>
              <a:t>A MB can be predicted from multiple reference </a:t>
            </a:r>
            <a:r>
              <a:rPr lang="en-CA" dirty="0" err="1" smtClean="0"/>
              <a:t>MBs</a:t>
            </a:r>
            <a:r>
              <a:rPr lang="en-CA" dirty="0" smtClean="0"/>
              <a:t> or a combination of them in H.264/AVC</a:t>
            </a:r>
          </a:p>
          <a:p>
            <a:r>
              <a:rPr lang="en-CA" dirty="0" smtClean="0"/>
              <a:t>Multiple frames are kept in the buffer for prediction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80E66-1903-480C-BBD1-80B22E7F4234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5925" y="1128714"/>
            <a:ext cx="6238875" cy="366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Summary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Video coding:  Spatial and temporal compression</a:t>
            </a:r>
          </a:p>
          <a:p>
            <a:r>
              <a:rPr lang="en-CA" dirty="0" smtClean="0"/>
              <a:t>Most common (MPEG, H.26x)</a:t>
            </a:r>
          </a:p>
          <a:p>
            <a:pPr lvl="1"/>
            <a:r>
              <a:rPr lang="en-CA" dirty="0" smtClean="0"/>
              <a:t>Transform coding</a:t>
            </a:r>
          </a:p>
          <a:p>
            <a:pPr lvl="1"/>
            <a:r>
              <a:rPr lang="en-CA" dirty="0" smtClean="0"/>
              <a:t>Hybrid coding</a:t>
            </a:r>
          </a:p>
          <a:p>
            <a:pPr lvl="1"/>
            <a:r>
              <a:rPr lang="en-CA" dirty="0" smtClean="0"/>
              <a:t>Predictive coding </a:t>
            </a:r>
          </a:p>
          <a:p>
            <a:r>
              <a:rPr lang="en-CA" dirty="0" smtClean="0"/>
              <a:t>Main steps for video coder and decoder</a:t>
            </a:r>
          </a:p>
          <a:p>
            <a:r>
              <a:rPr lang="en-CA" dirty="0" smtClean="0"/>
              <a:t>Errors/losses can have severe impacts on video quality</a:t>
            </a:r>
          </a:p>
          <a:p>
            <a:pPr lvl="1"/>
            <a:r>
              <a:rPr lang="en-CA" dirty="0" smtClean="0"/>
              <a:t>Dependency among frames </a:t>
            </a:r>
            <a:r>
              <a:rPr lang="en-CA" dirty="0" smtClean="0">
                <a:sym typeface="Wingdings" pitchFamily="2" charset="2"/>
              </a:rPr>
              <a:t> error propagation</a:t>
            </a:r>
          </a:p>
          <a:p>
            <a:pPr lvl="1"/>
            <a:r>
              <a:rPr lang="en-CA" dirty="0" smtClean="0">
                <a:sym typeface="Wingdings" pitchFamily="2" charset="2"/>
              </a:rPr>
              <a:t>Tools for error resilience coding: Slice, FMO, partitioning, …</a:t>
            </a:r>
          </a:p>
          <a:p>
            <a:pPr lvl="1"/>
            <a:r>
              <a:rPr lang="en-CA" dirty="0" smtClean="0">
                <a:sym typeface="Wingdings" pitchFamily="2" charset="2"/>
              </a:rPr>
              <a:t>Error concealment (later)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80E66-1903-480C-BBD1-80B22E7F4234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</p:txBody>
      </p:sp>
      <p:sp>
        <p:nvSpPr>
          <p:cNvPr id="6195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n-US" sz="3200" dirty="0" smtClean="0">
              <a:solidFill>
                <a:schemeClr val="accent1"/>
              </a:solidFill>
            </a:endParaRPr>
          </a:p>
          <a:p>
            <a:pPr algn="ctr">
              <a:buFont typeface="Wingdings" pitchFamily="2" charset="2"/>
              <a:buNone/>
            </a:pPr>
            <a:endParaRPr lang="en-US" sz="3200" dirty="0" smtClean="0">
              <a:solidFill>
                <a:schemeClr val="accent1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A Quick Overview of H.264/AVC</a:t>
            </a:r>
            <a:endParaRPr lang="en-US" sz="3200" dirty="0" smtClean="0"/>
          </a:p>
          <a:p>
            <a:endParaRPr lang="en-US" sz="2800" dirty="0" smtClean="0"/>
          </a:p>
          <a:p>
            <a:pPr lvl="1">
              <a:buFontTx/>
              <a:buNone/>
            </a:pPr>
            <a:endParaRPr lang="en-US" sz="2800" dirty="0" smtClean="0"/>
          </a:p>
          <a:p>
            <a:pPr lvl="1">
              <a:buFontTx/>
              <a:buNone/>
            </a:pPr>
            <a:endParaRPr lang="en-US" sz="2800" dirty="0" smtClean="0"/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9FFC58-50E0-4994-AF4F-ED8D771D376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961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</a:t>
            </a:r>
            <a:r>
              <a:rPr lang="en-US" dirty="0" smtClean="0"/>
              <a:t>Goals of H.264/AVC</a:t>
            </a:r>
            <a:endParaRPr lang="en-GB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600" dirty="0" smtClean="0"/>
              <a:t>Cut the bit rate by at least half, compared to previous standards (MPEG-2)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Reduce the network load or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Increase video quality</a:t>
            </a:r>
            <a:endParaRPr lang="en-US" sz="2200" dirty="0" smtClean="0"/>
          </a:p>
          <a:p>
            <a:pPr>
              <a:lnSpc>
                <a:spcPct val="80000"/>
              </a:lnSpc>
            </a:pPr>
            <a:endParaRPr lang="en-US" sz="2600" dirty="0"/>
          </a:p>
          <a:p>
            <a:pPr>
              <a:lnSpc>
                <a:spcPct val="80000"/>
              </a:lnSpc>
            </a:pPr>
            <a:r>
              <a:rPr lang="en-GB" dirty="0" smtClean="0"/>
              <a:t>Make it flexible and suitable to various applications</a:t>
            </a:r>
          </a:p>
          <a:p>
            <a:pPr lvl="1">
              <a:lnSpc>
                <a:spcPct val="80000"/>
              </a:lnSpc>
            </a:pPr>
            <a:r>
              <a:rPr lang="en-GB" dirty="0" smtClean="0"/>
              <a:t>Replace MPEG-2 for pre-recorded videos</a:t>
            </a:r>
          </a:p>
          <a:p>
            <a:pPr lvl="1">
              <a:lnSpc>
                <a:spcPct val="80000"/>
              </a:lnSpc>
            </a:pPr>
            <a:r>
              <a:rPr lang="en-GB" dirty="0" smtClean="0"/>
              <a:t>Replace H.263 for live videos</a:t>
            </a:r>
          </a:p>
          <a:p>
            <a:pPr>
              <a:lnSpc>
                <a:spcPct val="80000"/>
              </a:lnSpc>
            </a:pPr>
            <a:endParaRPr lang="en-GB" dirty="0"/>
          </a:p>
          <a:p>
            <a:pPr>
              <a:lnSpc>
                <a:spcPct val="80000"/>
              </a:lnSpc>
            </a:pPr>
            <a:r>
              <a:rPr lang="en-GB" dirty="0" smtClean="0"/>
              <a:t>Keep the complexity manageable</a:t>
            </a:r>
          </a:p>
          <a:p>
            <a:pPr lvl="1">
              <a:lnSpc>
                <a:spcPct val="80000"/>
              </a:lnSpc>
            </a:pPr>
            <a:r>
              <a:rPr lang="en-GB" dirty="0" smtClean="0"/>
              <a:t>So it will be implemented at reasonable cost</a:t>
            </a:r>
          </a:p>
        </p:txBody>
      </p:sp>
    </p:spTree>
    <p:extLst>
      <p:ext uri="{BB962C8B-B14F-4D97-AF65-F5344CB8AC3E}">
        <p14:creationId xmlns:p14="http://schemas.microsoft.com/office/powerpoint/2010/main" val="7825850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Layered Design</a:t>
            </a:r>
            <a:endParaRPr lang="en-US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1174773"/>
            <a:ext cx="4546600" cy="45307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Network Abstraction Layer (NAL</a:t>
            </a:r>
            <a:r>
              <a:rPr lang="en-US" dirty="0" smtClean="0"/>
              <a:t>)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F</a:t>
            </a:r>
            <a:r>
              <a:rPr lang="en-US" dirty="0" smtClean="0"/>
              <a:t>ormats </a:t>
            </a:r>
            <a:r>
              <a:rPr lang="en-US" dirty="0" smtClean="0"/>
              <a:t>video and meta data for variety of </a:t>
            </a:r>
            <a:r>
              <a:rPr lang="en-US" dirty="0" smtClean="0"/>
              <a:t>networks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Transport specific features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Video Coding Layer (VCL</a:t>
            </a:r>
            <a:r>
              <a:rPr lang="en-US" dirty="0" smtClean="0"/>
              <a:t>)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Represents (encodes)  </a:t>
            </a:r>
            <a:r>
              <a:rPr lang="en-US" dirty="0" smtClean="0"/>
              <a:t>video in an efficient </a:t>
            </a:r>
            <a:r>
              <a:rPr lang="en-US" dirty="0" smtClean="0"/>
              <a:t>way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Coding specific features</a:t>
            </a:r>
            <a:endParaRPr lang="en-US" dirty="0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8050" y="2263768"/>
            <a:ext cx="4267200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457825" y="2120893"/>
            <a:ext cx="3384550" cy="2447925"/>
          </a:xfrm>
          <a:prstGeom prst="rect">
            <a:avLst/>
          </a:prstGeom>
          <a:noFill/>
          <a:ln w="31750" cap="rnd">
            <a:solidFill>
              <a:srgbClr val="FF33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162300" y="4857750"/>
            <a:ext cx="3147015" cy="491305"/>
            <a:chOff x="3162300" y="4857750"/>
            <a:chExt cx="3147015" cy="491305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3162300" y="5072056"/>
              <a:ext cx="314701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rgbClr val="FF3300"/>
                  </a:solidFill>
                </a:rPr>
                <a:t>Container file formats or transport protocols</a:t>
              </a:r>
              <a:endParaRPr lang="en-US" sz="1200" dirty="0">
                <a:solidFill>
                  <a:srgbClr val="FF3300"/>
                </a:solidFill>
              </a:endParaRPr>
            </a:p>
          </p:txBody>
        </p:sp>
        <p:cxnSp>
          <p:nvCxnSpPr>
            <p:cNvPr id="4" name="Straight Arrow Connector 3"/>
            <p:cNvCxnSpPr>
              <a:stCxn id="7" idx="0"/>
            </p:cNvCxnSpPr>
            <p:nvPr/>
          </p:nvCxnSpPr>
          <p:spPr bwMode="auto">
            <a:xfrm flipV="1">
              <a:off x="4735808" y="4857750"/>
              <a:ext cx="39392" cy="21430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3" name="Group 12"/>
          <p:cNvGrpSpPr/>
          <p:nvPr/>
        </p:nvGrpSpPr>
        <p:grpSpPr>
          <a:xfrm>
            <a:off x="4953000" y="1687506"/>
            <a:ext cx="2667000" cy="395294"/>
            <a:chOff x="4953000" y="1687506"/>
            <a:chExt cx="2667000" cy="395294"/>
          </a:xfrm>
        </p:grpSpPr>
        <p:sp>
          <p:nvSpPr>
            <p:cNvPr id="10246" name="Text Box 6"/>
            <p:cNvSpPr txBox="1">
              <a:spLocks noChangeArrowheads="1"/>
            </p:cNvSpPr>
            <p:nvPr/>
          </p:nvSpPr>
          <p:spPr bwMode="auto">
            <a:xfrm>
              <a:off x="4953000" y="1687506"/>
              <a:ext cx="188713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FF3300"/>
                  </a:solidFill>
                </a:rPr>
                <a:t>Scope of H.264 standard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>
              <a:off x="6798581" y="1884356"/>
              <a:ext cx="821419" cy="19844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1" name="Group 10"/>
          <p:cNvGrpSpPr/>
          <p:nvPr/>
        </p:nvGrpSpPr>
        <p:grpSpPr>
          <a:xfrm>
            <a:off x="2927350" y="3860800"/>
            <a:ext cx="1854200" cy="631005"/>
            <a:chOff x="2927350" y="3860800"/>
            <a:chExt cx="1854200" cy="631005"/>
          </a:xfrm>
        </p:grpSpPr>
        <p:cxnSp>
          <p:nvCxnSpPr>
            <p:cNvPr id="14" name="Straight Arrow Connector 13"/>
            <p:cNvCxnSpPr/>
            <p:nvPr/>
          </p:nvCxnSpPr>
          <p:spPr bwMode="auto">
            <a:xfrm flipV="1">
              <a:off x="3949700" y="3860800"/>
              <a:ext cx="831850" cy="37465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2927350" y="4214806"/>
              <a:ext cx="143328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smtClean="0">
                  <a:solidFill>
                    <a:srgbClr val="FF3300"/>
                  </a:solidFill>
                </a:rPr>
                <a:t>Network </a:t>
              </a:r>
              <a:r>
                <a:rPr lang="en-US" sz="1200" smtClean="0">
                  <a:solidFill>
                    <a:srgbClr val="FF3300"/>
                  </a:solidFill>
                </a:rPr>
                <a:t>Protocols</a:t>
              </a:r>
              <a:endParaRPr lang="en-US" sz="1200" dirty="0">
                <a:solidFill>
                  <a:srgbClr val="FF33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073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Network Abstraction Layer	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241416"/>
            <a:ext cx="8229600" cy="482283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To be network friendly, supports various </a:t>
            </a:r>
            <a:r>
              <a:rPr lang="en-US" i="1" dirty="0" smtClean="0"/>
              <a:t>transports</a:t>
            </a:r>
            <a:endParaRPr lang="en-US" dirty="0" smtClean="0"/>
          </a:p>
          <a:p>
            <a:pPr lvl="1" eaLnBrk="1" hangingPunct="1"/>
            <a:r>
              <a:rPr lang="en-US" dirty="0" smtClean="0"/>
              <a:t>RTP/IP for Internet applications</a:t>
            </a:r>
          </a:p>
          <a:p>
            <a:pPr lvl="1" eaLnBrk="1" hangingPunct="1"/>
            <a:r>
              <a:rPr lang="en-US" dirty="0" smtClean="0"/>
              <a:t>MPEG-2 streams for broadcast services</a:t>
            </a:r>
          </a:p>
          <a:p>
            <a:pPr lvl="1" eaLnBrk="1" hangingPunct="1"/>
            <a:r>
              <a:rPr lang="en-US" dirty="0" smtClean="0"/>
              <a:t>ISO File formats for storage </a:t>
            </a:r>
            <a:r>
              <a:rPr lang="en-US" dirty="0" smtClean="0"/>
              <a:t>applications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Essentially are packets </a:t>
            </a:r>
            <a:r>
              <a:rPr lang="en-US" dirty="0"/>
              <a:t>consist of video data</a:t>
            </a:r>
          </a:p>
          <a:p>
            <a:pPr lvl="1" eaLnBrk="1" hangingPunct="1"/>
            <a:r>
              <a:rPr lang="en-US" dirty="0"/>
              <a:t>short packet header: one byte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Support </a:t>
            </a:r>
            <a:r>
              <a:rPr lang="en-US" dirty="0"/>
              <a:t>two types of transports</a:t>
            </a:r>
          </a:p>
          <a:p>
            <a:pPr lvl="1" eaLnBrk="1" hangingPunct="1"/>
            <a:r>
              <a:rPr lang="en-US" dirty="0"/>
              <a:t>stream-oriented: no free unit boundaries </a:t>
            </a:r>
            <a:r>
              <a:rPr lang="en-US" dirty="0">
                <a:sym typeface="Wingdings" pitchFamily="2" charset="2"/>
              </a:rPr>
              <a:t> use a 3-byte start code prefix</a:t>
            </a:r>
          </a:p>
          <a:p>
            <a:pPr lvl="1" eaLnBrk="1" hangingPunct="1"/>
            <a:r>
              <a:rPr lang="en-US" dirty="0">
                <a:sym typeface="Wingdings" pitchFamily="2" charset="2"/>
              </a:rPr>
              <a:t>packet-oriented: start code prefix is a waste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Have two types:</a:t>
            </a:r>
            <a:endParaRPr lang="en-US" dirty="0"/>
          </a:p>
          <a:p>
            <a:pPr lvl="1" eaLnBrk="1" hangingPunct="1"/>
            <a:r>
              <a:rPr lang="en-US" dirty="0"/>
              <a:t>VCL units: data for video pictures</a:t>
            </a:r>
          </a:p>
          <a:p>
            <a:pPr lvl="1" eaLnBrk="1" hangingPunct="1"/>
            <a:r>
              <a:rPr lang="en-US" dirty="0"/>
              <a:t>Non-VCL units: meta data and additional </a:t>
            </a:r>
            <a:r>
              <a:rPr lang="en-US" dirty="0" smtClean="0"/>
              <a:t>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674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Video Coding Standards</a:t>
            </a:r>
            <a:endParaRPr lang="en-US" dirty="0"/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>
          <a:xfrm>
            <a:off x="508000" y="1058863"/>
            <a:ext cx="8302625" cy="5197475"/>
          </a:xfrm>
        </p:spPr>
        <p:txBody>
          <a:bodyPr/>
          <a:lstStyle/>
          <a:p>
            <a:r>
              <a:rPr lang="en-US" dirty="0" err="1" smtClean="0"/>
              <a:t>lTU</a:t>
            </a:r>
            <a:r>
              <a:rPr lang="en-US" dirty="0" smtClean="0"/>
              <a:t>: International Telecommunication Union</a:t>
            </a:r>
          </a:p>
          <a:p>
            <a:pPr lvl="1"/>
            <a:r>
              <a:rPr lang="en-US" dirty="0" smtClean="0"/>
              <a:t>Coordinates global telecom networks and services </a:t>
            </a:r>
          </a:p>
          <a:p>
            <a:pPr lvl="1"/>
            <a:r>
              <a:rPr lang="en-US" dirty="0" smtClean="0"/>
              <a:t>3 sectors: ITU-T (telecom);  ITU-R (radio); ITU-D (development)</a:t>
            </a:r>
          </a:p>
          <a:p>
            <a:pPr lvl="1"/>
            <a:r>
              <a:rPr lang="en-US" dirty="0" smtClean="0">
                <a:solidFill>
                  <a:srgbClr val="FF3300"/>
                </a:solidFill>
              </a:rPr>
              <a:t>Video Coding Expert Group </a:t>
            </a:r>
            <a:r>
              <a:rPr lang="en-US" dirty="0" smtClean="0"/>
              <a:t>(subcommittee for ITU-T) produced the H.26* codec series, where * is replaced by a digit, e.g., 1, 2, 3, 4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H.261 (~1990): for video conferencing and video over ISDN</a:t>
            </a:r>
          </a:p>
          <a:p>
            <a:pPr lvl="1"/>
            <a:r>
              <a:rPr lang="en-US" dirty="0" smtClean="0"/>
              <a:t>H.263 (~1995):  improved H.261 to transmit video over phone lines</a:t>
            </a:r>
          </a:p>
          <a:p>
            <a:pPr lvl="1"/>
            <a:r>
              <a:rPr lang="en-US" dirty="0" smtClean="0"/>
              <a:t>H.264/AVC (~2003): most common, high compression ratios</a:t>
            </a:r>
          </a:p>
          <a:p>
            <a:pPr lvl="2"/>
            <a:r>
              <a:rPr lang="en-US" dirty="0" smtClean="0"/>
              <a:t>Also known as MPEG-4 Part 10 or MPEG-4/AVC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NOTE</a:t>
            </a:r>
            <a:r>
              <a:rPr lang="en-US" dirty="0" smtClean="0"/>
              <a:t>: Most video coding standards only specify </a:t>
            </a:r>
            <a:r>
              <a:rPr lang="en-US" dirty="0" smtClean="0">
                <a:solidFill>
                  <a:srgbClr val="FF0000"/>
                </a:solidFill>
              </a:rPr>
              <a:t>decoder</a:t>
            </a:r>
            <a:r>
              <a:rPr lang="en-US" dirty="0" smtClean="0"/>
              <a:t> operation and stream syntax </a:t>
            </a:r>
            <a:r>
              <a:rPr lang="en-US" dirty="0" smtClean="0">
                <a:sym typeface="Wingdings" pitchFamily="2" charset="2"/>
              </a:rPr>
              <a:t> lots of room for innovation at the encoder side</a:t>
            </a:r>
            <a:endParaRPr lang="en-US" dirty="0" smtClean="0"/>
          </a:p>
          <a:p>
            <a:pPr lvl="1">
              <a:buFontTx/>
              <a:buNone/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5852C-EE9A-4456-A774-D774F20B88B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265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Network Abstract Layer Format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Each NAL unit contains an RBSP</a:t>
            </a:r>
            <a:endParaRPr lang="en-CA" dirty="0" smtClean="0"/>
          </a:p>
          <a:p>
            <a:r>
              <a:rPr lang="en-CA" dirty="0" smtClean="0"/>
              <a:t>Raw </a:t>
            </a:r>
            <a:r>
              <a:rPr lang="en-CA" dirty="0" smtClean="0"/>
              <a:t>Byte Sequence Payload (RBSP</a:t>
            </a:r>
            <a:r>
              <a:rPr lang="en-CA" dirty="0" smtClean="0"/>
              <a:t>)</a:t>
            </a:r>
            <a:endParaRPr lang="en-CA" dirty="0"/>
          </a:p>
          <a:p>
            <a:pPr lvl="1"/>
            <a:r>
              <a:rPr lang="en-CA" dirty="0" smtClean="0"/>
              <a:t>a </a:t>
            </a:r>
            <a:r>
              <a:rPr lang="en-CA" dirty="0" smtClean="0"/>
              <a:t>set of data corresponding to coded video data or header information.</a:t>
            </a:r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064006"/>
            <a:ext cx="87439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000232" y="4849824"/>
            <a:ext cx="5214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/>
              <a:t>Sequence of NAL units (Access Unit)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2946144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Access Units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85904"/>
            <a:ext cx="5400684" cy="4530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 set of NAL units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Decoding an access unit results in one picture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Structure: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Delimiter: for seeking in a stream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SEI (Supp. Enhancement Info.): timing and other info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primary coded picture: VCL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redundant coded picture: for error recovery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7154" y="1206499"/>
            <a:ext cx="2295496" cy="515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3057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RBSP </a:t>
            </a:r>
            <a:r>
              <a:rPr lang="en-CA" dirty="0" smtClean="0"/>
              <a:t>Format</a:t>
            </a:r>
            <a:endParaRPr lang="en-CA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" y="1177906"/>
            <a:ext cx="89217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0" y="1968882"/>
            <a:ext cx="7785430" cy="4228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2325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Video Sequences and IDR Frames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311300"/>
            <a:ext cx="8229600" cy="4781550"/>
          </a:xfrm>
        </p:spPr>
        <p:txBody>
          <a:bodyPr/>
          <a:lstStyle/>
          <a:p>
            <a:pPr eaLnBrk="1" hangingPunct="1"/>
            <a:r>
              <a:rPr lang="en-US" sz="2600" dirty="0" smtClean="0"/>
              <a:t>Sequence: </a:t>
            </a:r>
            <a:r>
              <a:rPr lang="en-US" sz="2600" dirty="0" smtClean="0"/>
              <a:t>a sequence of decodable </a:t>
            </a:r>
            <a:r>
              <a:rPr lang="en-US" sz="2600" dirty="0" smtClean="0"/>
              <a:t>NAL </a:t>
            </a:r>
            <a:r>
              <a:rPr lang="en-US" sz="2600" dirty="0" smtClean="0"/>
              <a:t>units</a:t>
            </a:r>
            <a:endParaRPr lang="en-US" sz="2600" dirty="0" smtClean="0"/>
          </a:p>
          <a:p>
            <a:pPr lvl="1" eaLnBrk="1" hangingPunct="1"/>
            <a:r>
              <a:rPr lang="en-US" sz="2200" dirty="0"/>
              <a:t>W</a:t>
            </a:r>
            <a:r>
              <a:rPr lang="en-US" sz="2200" dirty="0" smtClean="0"/>
              <a:t>ith </a:t>
            </a:r>
            <a:r>
              <a:rPr lang="en-US" sz="2200" dirty="0" smtClean="0"/>
              <a:t>one sequence parameter set</a:t>
            </a:r>
          </a:p>
          <a:p>
            <a:pPr lvl="1" eaLnBrk="1" hangingPunct="1"/>
            <a:r>
              <a:rPr lang="en-US" sz="2200" dirty="0"/>
              <a:t>S</a:t>
            </a:r>
            <a:r>
              <a:rPr lang="en-US" sz="2200" dirty="0" smtClean="0"/>
              <a:t>tarts </a:t>
            </a:r>
            <a:r>
              <a:rPr lang="en-US" sz="2200" dirty="0" smtClean="0"/>
              <a:t>with an </a:t>
            </a:r>
            <a:r>
              <a:rPr lang="en-US" sz="2200" i="1" dirty="0" smtClean="0"/>
              <a:t>instantaneous decoding refresh</a:t>
            </a:r>
            <a:r>
              <a:rPr lang="en-US" sz="2200" dirty="0" smtClean="0"/>
              <a:t> (IDR) access unit</a:t>
            </a:r>
          </a:p>
          <a:p>
            <a:pPr eaLnBrk="1" hangingPunct="1"/>
            <a:r>
              <a:rPr lang="en-US" sz="2600" dirty="0" smtClean="0"/>
              <a:t>IDR frames: random access points</a:t>
            </a:r>
          </a:p>
          <a:p>
            <a:pPr lvl="1" eaLnBrk="1" hangingPunct="1"/>
            <a:r>
              <a:rPr lang="en-US" sz="2200" dirty="0" smtClean="0"/>
              <a:t>Intra-coded frames</a:t>
            </a:r>
          </a:p>
          <a:p>
            <a:pPr lvl="1" eaLnBrk="1" hangingPunct="1"/>
            <a:r>
              <a:rPr lang="en-US" sz="2200" dirty="0">
                <a:solidFill>
                  <a:srgbClr val="FF3300"/>
                </a:solidFill>
              </a:rPr>
              <a:t>N</a:t>
            </a:r>
            <a:r>
              <a:rPr lang="en-US" sz="2200" dirty="0" smtClean="0">
                <a:solidFill>
                  <a:srgbClr val="FF3300"/>
                </a:solidFill>
              </a:rPr>
              <a:t>o future frame </a:t>
            </a:r>
            <a:r>
              <a:rPr lang="en-US" sz="2200" dirty="0" smtClean="0">
                <a:solidFill>
                  <a:srgbClr val="FF3300"/>
                </a:solidFill>
              </a:rPr>
              <a:t>will </a:t>
            </a:r>
            <a:r>
              <a:rPr lang="en-US" sz="2200" dirty="0" smtClean="0">
                <a:solidFill>
                  <a:srgbClr val="FF3300"/>
                </a:solidFill>
              </a:rPr>
              <a:t>refer </a:t>
            </a:r>
            <a:r>
              <a:rPr lang="en-US" sz="2200" dirty="0" smtClean="0">
                <a:solidFill>
                  <a:srgbClr val="FF3300"/>
                </a:solidFill>
              </a:rPr>
              <a:t>to </a:t>
            </a:r>
            <a:r>
              <a:rPr lang="en-US" sz="2200" dirty="0" smtClean="0">
                <a:solidFill>
                  <a:srgbClr val="FF3300"/>
                </a:solidFill>
              </a:rPr>
              <a:t>frames prior </a:t>
            </a:r>
            <a:r>
              <a:rPr lang="en-US" sz="2200" dirty="0" smtClean="0">
                <a:solidFill>
                  <a:srgbClr val="FF3300"/>
                </a:solidFill>
              </a:rPr>
              <a:t>to </a:t>
            </a:r>
            <a:r>
              <a:rPr lang="en-US" sz="2200" dirty="0" smtClean="0">
                <a:solidFill>
                  <a:srgbClr val="FF3300"/>
                </a:solidFill>
              </a:rPr>
              <a:t>an IDR frame </a:t>
            </a:r>
            <a:r>
              <a:rPr lang="en-US" sz="2200" dirty="0" smtClean="0">
                <a:solidFill>
                  <a:srgbClr val="FF3300"/>
                </a:solidFill>
                <a:sym typeface="Wingdings"/>
              </a:rPr>
              <a:t> main difference from I-frames</a:t>
            </a:r>
            <a:endParaRPr lang="en-US" sz="2200" dirty="0" smtClean="0">
              <a:solidFill>
                <a:srgbClr val="FF3300"/>
              </a:solidFill>
            </a:endParaRPr>
          </a:p>
          <a:p>
            <a:pPr lvl="1" eaLnBrk="1" hangingPunct="1"/>
            <a:r>
              <a:rPr lang="en-US" sz="2200" dirty="0"/>
              <a:t>D</a:t>
            </a:r>
            <a:r>
              <a:rPr lang="en-US" sz="2200" dirty="0" smtClean="0"/>
              <a:t>ecoders flush </a:t>
            </a:r>
            <a:r>
              <a:rPr lang="en-US" sz="2200" dirty="0" smtClean="0"/>
              <a:t>buffered reference pictures </a:t>
            </a:r>
            <a:r>
              <a:rPr lang="en-US" sz="2200" dirty="0" smtClean="0"/>
              <a:t>once </a:t>
            </a:r>
            <a:r>
              <a:rPr lang="en-US" sz="2200" dirty="0" smtClean="0"/>
              <a:t>seeing an IDR </a:t>
            </a:r>
            <a:r>
              <a:rPr lang="en-US" sz="2200" dirty="0" smtClean="0"/>
              <a:t>frame</a:t>
            </a:r>
          </a:p>
        </p:txBody>
      </p:sp>
    </p:spTree>
    <p:extLst>
      <p:ext uri="{BB962C8B-B14F-4D97-AF65-F5344CB8AC3E}">
        <p14:creationId xmlns:p14="http://schemas.microsoft.com/office/powerpoint/2010/main" val="3735453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Coding Layer Features (1/3)</a:t>
            </a:r>
            <a:endParaRPr lang="en-GB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600" dirty="0"/>
              <a:t>Features for enhancement of prediction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Directional spatial prediction for intra coding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Variable block-size motion compensation with small block size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Quarter-sample-accurate motion compensation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Motion vectors over picture boundaries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Multiple reference picture motion compensation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Decoupling of referencing order form display order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Decoupling of picture representation methods from picture referencing capability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Weighted prediction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Improved “skipped” and “direct” motion inference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In-the-loop </a:t>
            </a:r>
            <a:r>
              <a:rPr lang="en-US" sz="2200" dirty="0" err="1"/>
              <a:t>deblocking</a:t>
            </a:r>
            <a:r>
              <a:rPr lang="en-US" sz="2200" dirty="0"/>
              <a:t> filtering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0307552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Coding Layer </a:t>
            </a:r>
            <a:r>
              <a:rPr lang="en-US" dirty="0" smtClean="0"/>
              <a:t>Features (2/3)</a:t>
            </a:r>
            <a:endParaRPr lang="en-GB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Features for improved coding efficiency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Small block-size transform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Exact-match inverse transform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Short word-length transform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Hierarchical block transform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Arithmetic entropy coding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Context-adaptive entropy coding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9256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Coding Layer </a:t>
            </a:r>
            <a:r>
              <a:rPr lang="en-US" dirty="0" smtClean="0"/>
              <a:t>Features (3/3)</a:t>
            </a:r>
            <a:endParaRPr lang="en-GB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Features for robustness to data errors/losses</a:t>
            </a:r>
          </a:p>
          <a:p>
            <a:pPr lvl="1"/>
            <a:r>
              <a:rPr lang="en-US" dirty="0" smtClean="0"/>
              <a:t>Flexible </a:t>
            </a:r>
            <a:r>
              <a:rPr lang="en-US" dirty="0"/>
              <a:t>slice size</a:t>
            </a:r>
          </a:p>
          <a:p>
            <a:pPr lvl="1"/>
            <a:r>
              <a:rPr lang="en-US" dirty="0"/>
              <a:t>Flexible </a:t>
            </a:r>
            <a:r>
              <a:rPr lang="en-US" dirty="0" err="1"/>
              <a:t>macroblock</a:t>
            </a:r>
            <a:r>
              <a:rPr lang="en-US" dirty="0"/>
              <a:t> ordering (FMO)</a:t>
            </a:r>
          </a:p>
          <a:p>
            <a:pPr lvl="1"/>
            <a:r>
              <a:rPr lang="en-US" dirty="0"/>
              <a:t>Arbitrary slice ordering (ASO)</a:t>
            </a:r>
          </a:p>
          <a:p>
            <a:pPr lvl="1"/>
            <a:r>
              <a:rPr lang="en-US" dirty="0"/>
              <a:t>Redundant pictures</a:t>
            </a:r>
          </a:p>
          <a:p>
            <a:pPr lvl="1"/>
            <a:r>
              <a:rPr lang="en-US" dirty="0"/>
              <a:t>Data Partitioning</a:t>
            </a:r>
          </a:p>
          <a:p>
            <a:pPr lvl="1"/>
            <a:r>
              <a:rPr lang="en-US" dirty="0"/>
              <a:t>SP/SI synchronization/switching pictures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1499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H.264 Slice Modes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9751244"/>
              </p:ext>
            </p:extLst>
          </p:nvPr>
        </p:nvGraphicFramePr>
        <p:xfrm>
          <a:off x="142844" y="2071678"/>
          <a:ext cx="8858312" cy="4119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6"/>
                <a:gridCol w="5286412"/>
                <a:gridCol w="1643074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Slice Type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Description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Profile(s)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C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(Intra)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C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Contains only I </a:t>
                      </a:r>
                      <a:r>
                        <a:rPr kumimoji="0" lang="en-CA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macroblocks</a:t>
                      </a:r>
                      <a:r>
                        <a:rPr kumimoji="0" lang="en-C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(each block or MB is predicted from previously coded data within the same slice).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All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C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 (Predicted)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C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Contains P </a:t>
                      </a:r>
                      <a:r>
                        <a:rPr kumimoji="0" lang="en-CA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macroblocks</a:t>
                      </a:r>
                      <a:r>
                        <a:rPr kumimoji="0" lang="en-C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(each MB </a:t>
                      </a:r>
                      <a:r>
                        <a:rPr kumimoji="0" lang="en-C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 </a:t>
                      </a:r>
                      <a:r>
                        <a:rPr kumimoji="0" lang="en-C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predicted from one list 0 reference picture) and/or I MBs.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All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C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 (Bi-predictive)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C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Contains B </a:t>
                      </a:r>
                      <a:r>
                        <a:rPr kumimoji="0" lang="en-CA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macroblocks</a:t>
                      </a:r>
                      <a:r>
                        <a:rPr kumimoji="0" lang="en-C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(each MB </a:t>
                      </a:r>
                      <a:r>
                        <a:rPr kumimoji="0" lang="en-C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 </a:t>
                      </a:r>
                      <a:r>
                        <a:rPr kumimoji="0" lang="en-C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predicted from a list 0 and/or a list 1 reference picture) and/or I </a:t>
                      </a:r>
                      <a:r>
                        <a:rPr kumimoji="0" lang="en-CA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macroblocks</a:t>
                      </a:r>
                      <a:r>
                        <a:rPr kumimoji="0" lang="en-C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Extended and Main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C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 (Switching P)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C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Facilitates switching between coded streams; contains P and/or I </a:t>
                      </a:r>
                      <a:r>
                        <a:rPr kumimoji="0" lang="en-CA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macroblocks</a:t>
                      </a:r>
                      <a:r>
                        <a:rPr kumimoji="0" lang="en-C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Extended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C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 (Switching I)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C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Facilitates switching between coded streams; contains SI </a:t>
                      </a:r>
                      <a:r>
                        <a:rPr kumimoji="0" lang="en-CA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macroblocks</a:t>
                      </a:r>
                      <a:r>
                        <a:rPr kumimoji="0" lang="en-C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(a special type of intra coded MB).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Extended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94732" y="1248771"/>
            <a:ext cx="8568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Recall: Slice is a </a:t>
            </a:r>
            <a:r>
              <a:rPr lang="en-US" sz="2000" dirty="0"/>
              <a:t>set of MBs that can be decoded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467" y="132080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244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Inter Prediction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H</a:t>
            </a:r>
            <a:r>
              <a:rPr lang="en-CA" dirty="0" smtClean="0"/>
              <a:t>.</a:t>
            </a:r>
            <a:r>
              <a:rPr lang="en-CA" dirty="0" smtClean="0"/>
              <a:t>264/AVC </a:t>
            </a:r>
            <a:r>
              <a:rPr lang="en-CA" dirty="0" smtClean="0"/>
              <a:t>supports a range of block sizes (from 16 × 16 down to 4×4) and fine </a:t>
            </a:r>
            <a:r>
              <a:rPr lang="en-CA" i="1" dirty="0" smtClean="0"/>
              <a:t>subsample</a:t>
            </a:r>
            <a:r>
              <a:rPr lang="en-CA" dirty="0" smtClean="0"/>
              <a:t> </a:t>
            </a:r>
            <a:r>
              <a:rPr lang="en-CA" dirty="0" smtClean="0"/>
              <a:t>(1/4-pixel) motion vectors</a:t>
            </a:r>
            <a:endParaRPr lang="en-CA" dirty="0" smtClean="0"/>
          </a:p>
          <a:p>
            <a:r>
              <a:rPr lang="en-CA" dirty="0" smtClean="0"/>
              <a:t>Partitioning MBs into motion compensated sub-blocks of varying size is known as tree structured motion </a:t>
            </a:r>
            <a:r>
              <a:rPr lang="en-CA" dirty="0" smtClean="0"/>
              <a:t>compensation</a:t>
            </a:r>
          </a:p>
          <a:p>
            <a:r>
              <a:rPr lang="en-CA" dirty="0" smtClean="0"/>
              <a:t>Intuitions:</a:t>
            </a:r>
          </a:p>
          <a:p>
            <a:pPr lvl="1"/>
            <a:r>
              <a:rPr lang="en-CA" dirty="0" smtClean="0"/>
              <a:t>MV are expensive</a:t>
            </a:r>
          </a:p>
          <a:p>
            <a:pPr lvl="1"/>
            <a:r>
              <a:rPr lang="en-CA" dirty="0" smtClean="0"/>
              <a:t>Smooth areas </a:t>
            </a:r>
            <a:r>
              <a:rPr lang="en-CA" dirty="0" smtClean="0">
                <a:sym typeface="Wingdings"/>
              </a:rPr>
              <a:t> larger</a:t>
            </a:r>
          </a:p>
          <a:p>
            <a:pPr lvl="1"/>
            <a:r>
              <a:rPr lang="en-CA" dirty="0" smtClean="0">
                <a:sym typeface="Wingdings"/>
              </a:rPr>
              <a:t>Detailed areas smaller</a:t>
            </a:r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3801" y="3539067"/>
            <a:ext cx="3724892" cy="295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56784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Intra Prediction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Intra </a:t>
            </a:r>
            <a:r>
              <a:rPr lang="en-CA" dirty="0" smtClean="0"/>
              <a:t>prediction in H.264 is conducted in the </a:t>
            </a:r>
            <a:r>
              <a:rPr lang="en-CA" dirty="0" smtClean="0"/>
              <a:t>spatial domain</a:t>
            </a:r>
            <a:endParaRPr lang="en-CA" dirty="0" smtClean="0"/>
          </a:p>
          <a:p>
            <a:r>
              <a:rPr lang="en-CA" dirty="0" smtClean="0"/>
              <a:t>Intra prediction </a:t>
            </a:r>
            <a:r>
              <a:rPr lang="en-CA" dirty="0" smtClean="0"/>
              <a:t>is restricted to </a:t>
            </a:r>
            <a:r>
              <a:rPr lang="en-CA" i="1" dirty="0" smtClean="0"/>
              <a:t>Intra-coded</a:t>
            </a:r>
            <a:r>
              <a:rPr lang="en-CA" dirty="0" smtClean="0"/>
              <a:t> </a:t>
            </a:r>
            <a:r>
              <a:rPr lang="en-CA" dirty="0" err="1" smtClean="0"/>
              <a:t>neighboring</a:t>
            </a:r>
            <a:r>
              <a:rPr lang="en-CA" dirty="0" smtClean="0"/>
              <a:t> </a:t>
            </a:r>
            <a:r>
              <a:rPr lang="en-CA" dirty="0" smtClean="0"/>
              <a:t>MBs</a:t>
            </a:r>
            <a:r>
              <a:rPr lang="en-CA" dirty="0"/>
              <a:t> </a:t>
            </a:r>
            <a:r>
              <a:rPr lang="en-CA" dirty="0" smtClean="0">
                <a:sym typeface="Wingdings"/>
              </a:rPr>
              <a:t> to avoid error propagation</a:t>
            </a:r>
          </a:p>
          <a:p>
            <a:r>
              <a:rPr lang="en-CA" dirty="0" smtClean="0">
                <a:sym typeface="Wingdings"/>
              </a:rPr>
              <a:t>4x4 (for detailed areas, 9 modes) and 16x16 (for smooth areas, 4 modes) predictions</a:t>
            </a:r>
            <a:endParaRPr lang="en-C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079346"/>
            <a:ext cx="874388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28745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Video Coding Standards</a:t>
            </a:r>
            <a:endParaRPr lang="en-US" dirty="0"/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>
          <a:xfrm>
            <a:off x="508000" y="1001713"/>
            <a:ext cx="8215313" cy="5254625"/>
          </a:xfrm>
        </p:spPr>
        <p:txBody>
          <a:bodyPr/>
          <a:lstStyle/>
          <a:p>
            <a:r>
              <a:rPr lang="en-US" smtClean="0"/>
              <a:t>MPEG: Motion Picture Expert Group</a:t>
            </a:r>
          </a:p>
          <a:p>
            <a:pPr lvl="1"/>
            <a:r>
              <a:rPr lang="en-US" smtClean="0"/>
              <a:t>From ISO (International Organization for Standardization) and IEC (International Electrotechnical Commission)</a:t>
            </a:r>
          </a:p>
          <a:p>
            <a:pPr lvl="1"/>
            <a:r>
              <a:rPr lang="en-US" smtClean="0"/>
              <a:t>Audio and video coding for a wide range of multimedia applications</a:t>
            </a:r>
          </a:p>
          <a:p>
            <a:pPr lvl="1"/>
            <a:r>
              <a:rPr lang="en-US" smtClean="0"/>
              <a:t>Several versions: MPEG-1, -2, -4, (-7 &amp; -21: for content description)</a:t>
            </a:r>
          </a:p>
          <a:p>
            <a:pPr lvl="2"/>
            <a:r>
              <a:rPr lang="en-US" smtClean="0"/>
              <a:t>MPEG-1  =  ISO/IEC 11172 Standard</a:t>
            </a:r>
          </a:p>
          <a:p>
            <a:pPr lvl="1"/>
            <a:r>
              <a:rPr lang="en-US" smtClean="0"/>
              <a:t>Each version has several </a:t>
            </a:r>
            <a:r>
              <a:rPr lang="en-US" smtClean="0">
                <a:solidFill>
                  <a:srgbClr val="FF3300"/>
                </a:solidFill>
              </a:rPr>
              <a:t>Parts; </a:t>
            </a:r>
            <a:r>
              <a:rPr lang="en-US" smtClean="0"/>
              <a:t>each has multiple </a:t>
            </a:r>
            <a:r>
              <a:rPr lang="en-US" smtClean="0">
                <a:solidFill>
                  <a:srgbClr val="FF3300"/>
                </a:solidFill>
              </a:rPr>
              <a:t>Profiles</a:t>
            </a:r>
          </a:p>
          <a:p>
            <a:pPr lvl="1"/>
            <a:r>
              <a:rPr lang="en-US" smtClean="0"/>
              <a:t>Each Part is related to specific component: audio, video, system, etc</a:t>
            </a:r>
          </a:p>
          <a:p>
            <a:pPr lvl="2"/>
            <a:r>
              <a:rPr lang="en-US" smtClean="0"/>
              <a:t>MPEG-1 has 6 parts, MPEG-2 has 9, and MPEG-4 has 23 </a:t>
            </a:r>
          </a:p>
          <a:p>
            <a:pPr lvl="2"/>
            <a:r>
              <a:rPr lang="en-US" smtClean="0"/>
              <a:t>MPEG-4 Part 10: Advanced Video coding = H.264/AVC</a:t>
            </a:r>
          </a:p>
          <a:p>
            <a:pPr lvl="1"/>
            <a:r>
              <a:rPr lang="en-US" smtClean="0"/>
              <a:t>Each Profile identifies subset of features to be implemented, e.g., sub-sampling type, quantization methods, etc</a:t>
            </a:r>
          </a:p>
          <a:p>
            <a:pPr lvl="1"/>
            <a:r>
              <a:rPr lang="en-US" smtClean="0"/>
              <a:t>Each Profile can have multiple levels</a:t>
            </a:r>
          </a:p>
          <a:p>
            <a:pPr lvl="2"/>
            <a:r>
              <a:rPr lang="en-US" smtClean="0"/>
              <a:t>Level indicates encoding computation complexity</a:t>
            </a:r>
          </a:p>
          <a:p>
            <a:pPr lvl="2"/>
            <a:endParaRPr lang="en-US" smtClean="0"/>
          </a:p>
          <a:p>
            <a:pPr lvl="1">
              <a:buFontTx/>
              <a:buNone/>
            </a:pPr>
            <a:endParaRPr lang="en-US" sz="16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0EF819-655B-4A8F-95E1-88943CB7381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565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Deblocking</a:t>
            </a:r>
            <a:r>
              <a:rPr lang="en-CA" dirty="0" smtClean="0"/>
              <a:t> Filter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47207"/>
            <a:ext cx="6273800" cy="47593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CA" dirty="0" smtClean="0"/>
              <a:t>Smooth out block edges</a:t>
            </a:r>
          </a:p>
          <a:p>
            <a:pPr>
              <a:spcBef>
                <a:spcPts val="300"/>
              </a:spcBef>
            </a:pPr>
            <a:r>
              <a:rPr lang="en-CA" dirty="0"/>
              <a:t>A</a:t>
            </a:r>
            <a:r>
              <a:rPr lang="en-CA" dirty="0" smtClean="0"/>
              <a:t>fter inverse DCT (both encoder/decoder)</a:t>
            </a:r>
          </a:p>
          <a:p>
            <a:pPr>
              <a:spcBef>
                <a:spcPts val="300"/>
              </a:spcBef>
            </a:pPr>
            <a:r>
              <a:rPr lang="en-CA" dirty="0" smtClean="0"/>
              <a:t>Idea: </a:t>
            </a:r>
          </a:p>
          <a:p>
            <a:pPr lvl="1">
              <a:spcBef>
                <a:spcPts val="300"/>
              </a:spcBef>
            </a:pPr>
            <a:r>
              <a:rPr lang="en-CA" dirty="0" smtClean="0"/>
              <a:t>large </a:t>
            </a:r>
            <a:r>
              <a:rPr lang="en-CA" dirty="0"/>
              <a:t>diff. between pixels across block edges </a:t>
            </a:r>
            <a:r>
              <a:rPr lang="en-CA" dirty="0">
                <a:sym typeface="Wingdings"/>
              </a:rPr>
              <a:t></a:t>
            </a:r>
            <a:r>
              <a:rPr lang="en-CA" dirty="0"/>
              <a:t>blocking </a:t>
            </a:r>
            <a:r>
              <a:rPr lang="en-CA" dirty="0" err="1"/>
              <a:t>artifacts</a:t>
            </a:r>
            <a:endParaRPr lang="en-CA" dirty="0"/>
          </a:p>
          <a:p>
            <a:pPr lvl="1">
              <a:spcBef>
                <a:spcPts val="300"/>
              </a:spcBef>
            </a:pPr>
            <a:r>
              <a:rPr lang="en-CA" dirty="0"/>
              <a:t>But if the diff. is very large </a:t>
            </a:r>
            <a:r>
              <a:rPr lang="en-CA" dirty="0">
                <a:sym typeface="Wingdings"/>
              </a:rPr>
              <a:t> probably real edges in original frame</a:t>
            </a:r>
            <a:endParaRPr lang="en-CA" dirty="0"/>
          </a:p>
          <a:p>
            <a:pPr>
              <a:spcBef>
                <a:spcPts val="300"/>
              </a:spcBef>
            </a:pPr>
            <a:endParaRPr lang="en-CA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0709" y="989219"/>
            <a:ext cx="2820091" cy="232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543" y="3564472"/>
            <a:ext cx="7922575" cy="299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880743" y="3252376"/>
            <a:ext cx="1928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smtClean="0">
                <a:latin typeface="Calibri" pitchFamily="34" charset="0"/>
              </a:rPr>
              <a:t>Original Frame</a:t>
            </a:r>
            <a:endParaRPr lang="en-CA" sz="1600" b="1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8765" y="6512066"/>
            <a:ext cx="2928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smtClean="0">
                <a:latin typeface="Calibri" pitchFamily="34" charset="0"/>
              </a:rPr>
              <a:t>Reconstructed, QP=36 (no filter)</a:t>
            </a:r>
            <a:endParaRPr lang="en-CA" sz="1600" b="1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4945" y="6493430"/>
            <a:ext cx="3143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smtClean="0">
                <a:latin typeface="Calibri" pitchFamily="34" charset="0"/>
              </a:rPr>
              <a:t>Reconstructed, QP=36 (with filter)</a:t>
            </a:r>
            <a:endParaRPr lang="en-CA" sz="16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360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4x4 Integer Transform</a:t>
            </a:r>
            <a:endParaRPr lang="en-CA" dirty="0"/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144" y="1053594"/>
            <a:ext cx="8218488" cy="4102097"/>
          </a:xfrm>
        </p:spPr>
        <p:txBody>
          <a:bodyPr/>
          <a:lstStyle/>
          <a:p>
            <a:pPr eaLnBrk="1" hangingPunct="1"/>
            <a:r>
              <a:rPr lang="en-US" sz="2600" dirty="0" smtClean="0"/>
              <a:t>Why smaller </a:t>
            </a:r>
            <a:r>
              <a:rPr lang="en-US" sz="2600" dirty="0" smtClean="0"/>
              <a:t>transform</a:t>
            </a:r>
            <a:endParaRPr lang="en-US" sz="2600" dirty="0" smtClean="0"/>
          </a:p>
          <a:p>
            <a:pPr lvl="1" eaLnBrk="1" hangingPunct="1"/>
            <a:r>
              <a:rPr lang="en-US" sz="2200" dirty="0" smtClean="0"/>
              <a:t>Only use add and shift, an exact inverse transform is possible </a:t>
            </a:r>
            <a:r>
              <a:rPr lang="en-US" sz="2200" dirty="0" smtClean="0">
                <a:sym typeface="Wingdings" pitchFamily="2" charset="2"/>
              </a:rPr>
              <a:t> no decoding mismatch</a:t>
            </a:r>
            <a:endParaRPr lang="en-US" sz="2200" dirty="0" smtClean="0"/>
          </a:p>
          <a:p>
            <a:pPr lvl="1" eaLnBrk="1" hangingPunct="1"/>
            <a:r>
              <a:rPr lang="en-US" sz="2200" dirty="0" smtClean="0"/>
              <a:t>Not too much residue to </a:t>
            </a:r>
            <a:r>
              <a:rPr lang="en-US" sz="2200" dirty="0" smtClean="0"/>
              <a:t>code </a:t>
            </a:r>
            <a:r>
              <a:rPr lang="en-US" sz="2200" dirty="0" smtClean="0">
                <a:sym typeface="Wingdings"/>
              </a:rPr>
              <a:t> ME is good enough</a:t>
            </a:r>
            <a:endParaRPr lang="en-US" sz="2200" dirty="0" smtClean="0"/>
          </a:p>
          <a:p>
            <a:pPr lvl="1" eaLnBrk="1" hangingPunct="1"/>
            <a:r>
              <a:rPr lang="en-US" sz="2200" dirty="0" smtClean="0"/>
              <a:t>Less noise around edge (ringing or mosquito noise)</a:t>
            </a:r>
          </a:p>
          <a:p>
            <a:pPr lvl="1" eaLnBrk="1" hangingPunct="1"/>
            <a:r>
              <a:rPr lang="en-US" sz="2200" dirty="0" smtClean="0"/>
              <a:t>Less computations and shorter data type (16-bit)</a:t>
            </a:r>
          </a:p>
          <a:p>
            <a:pPr eaLnBrk="1" hangingPunct="1"/>
            <a:r>
              <a:rPr lang="en-US" sz="2600" dirty="0" smtClean="0"/>
              <a:t>An approximation to 4x4 </a:t>
            </a:r>
            <a:r>
              <a:rPr lang="en-US" sz="2600" dirty="0" smtClean="0"/>
              <a:t>DCT</a:t>
            </a:r>
            <a:endParaRPr lang="en-US" sz="2600" dirty="0" smtClean="0"/>
          </a:p>
          <a:p>
            <a:pPr eaLnBrk="1" hangingPunct="1"/>
            <a:endParaRPr lang="en-US" sz="2600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825" y="4131231"/>
            <a:ext cx="81343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655" y="5859463"/>
            <a:ext cx="32480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26889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Quantization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33" y="1719783"/>
            <a:ext cx="8229600" cy="4325112"/>
          </a:xfrm>
        </p:spPr>
        <p:txBody>
          <a:bodyPr>
            <a:normAutofit/>
          </a:bodyPr>
          <a:lstStyle/>
          <a:p>
            <a:r>
              <a:rPr lang="en-CA" dirty="0" smtClean="0"/>
              <a:t>A </a:t>
            </a:r>
            <a:r>
              <a:rPr lang="en-CA" dirty="0" smtClean="0"/>
              <a:t>total of 52 values of </a:t>
            </a:r>
            <a:r>
              <a:rPr lang="en-CA" dirty="0" err="1" smtClean="0"/>
              <a:t>Q</a:t>
            </a:r>
            <a:r>
              <a:rPr lang="en-CA" baseline="-25000" dirty="0" err="1" smtClean="0"/>
              <a:t>step</a:t>
            </a:r>
            <a:r>
              <a:rPr lang="en-CA" dirty="0" smtClean="0"/>
              <a:t> are supported by the standard, indexed by a Quantisation Parameter, QP. </a:t>
            </a:r>
          </a:p>
          <a:p>
            <a:r>
              <a:rPr lang="en-CA" dirty="0" err="1" smtClean="0"/>
              <a:t>Q</a:t>
            </a:r>
            <a:r>
              <a:rPr lang="en-CA" baseline="-25000" dirty="0" err="1" smtClean="0"/>
              <a:t>step</a:t>
            </a:r>
            <a:r>
              <a:rPr lang="en-CA" dirty="0" smtClean="0"/>
              <a:t> doubles in size for every increment of 6 in QP. </a:t>
            </a:r>
          </a:p>
          <a:p>
            <a:endParaRPr lang="en-CA" dirty="0" smtClean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482" y="3624949"/>
            <a:ext cx="8311651" cy="123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09933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Entropy Coding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495979"/>
            <a:ext cx="8229600" cy="48529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Non-transform coefficients: </a:t>
            </a:r>
            <a:r>
              <a:rPr lang="en-US" dirty="0" err="1" smtClean="0"/>
              <a:t>Exp</a:t>
            </a:r>
            <a:r>
              <a:rPr lang="en-US" dirty="0" err="1" smtClean="0"/>
              <a:t>-</a:t>
            </a:r>
            <a:r>
              <a:rPr lang="en-US" dirty="0" err="1" smtClean="0"/>
              <a:t>Golomb</a:t>
            </a:r>
            <a:r>
              <a:rPr lang="en-US" dirty="0"/>
              <a:t> </a:t>
            </a:r>
            <a:r>
              <a:rPr lang="en-US" dirty="0" smtClean="0">
                <a:sym typeface="Wingdings"/>
              </a:rPr>
              <a:t> </a:t>
            </a:r>
            <a:r>
              <a:rPr lang="en-US" dirty="0" err="1" smtClean="0">
                <a:sym typeface="Wingdings"/>
              </a:rPr>
              <a:t>loseless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Transform coefficients: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Context-Adaptive Variable Length Coding (CAVLC)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several VLC tables are switched dep. on prior transmitted data </a:t>
            </a:r>
            <a:r>
              <a:rPr lang="en-US" dirty="0" smtClean="0">
                <a:sym typeface="Wingdings" pitchFamily="2" charset="2"/>
              </a:rPr>
              <a:t> better than a single VLC table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Context-Adaptive Binary Arithmetic Coding (CABAC)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flexible symbol probability than CAVLC </a:t>
            </a:r>
            <a:r>
              <a:rPr lang="en-US" dirty="0" smtClean="0">
                <a:sym typeface="Wingdings" pitchFamily="2" charset="2"/>
              </a:rPr>
              <a:t> 5 – 15% rate reduction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sym typeface="Wingdings" pitchFamily="2" charset="2"/>
              </a:rPr>
              <a:t>multiplication </a:t>
            </a:r>
            <a:r>
              <a:rPr lang="en-US" dirty="0" smtClean="0">
                <a:sym typeface="Wingdings" pitchFamily="2" charset="2"/>
              </a:rPr>
              <a:t>free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1255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H.264 Profiles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700" y="1439325"/>
            <a:ext cx="720064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1211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Potential Applications</a:t>
            </a:r>
            <a:endParaRPr lang="en-GB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900"/>
              <a:t>Baseline (low latency)</a:t>
            </a:r>
          </a:p>
          <a:p>
            <a:pPr lvl="1">
              <a:lnSpc>
                <a:spcPct val="80000"/>
              </a:lnSpc>
            </a:pPr>
            <a:r>
              <a:rPr lang="en-US" sz="1700"/>
              <a:t>H.320 conversational video services</a:t>
            </a:r>
          </a:p>
          <a:p>
            <a:pPr lvl="1">
              <a:lnSpc>
                <a:spcPct val="80000"/>
              </a:lnSpc>
            </a:pPr>
            <a:r>
              <a:rPr lang="en-US" sz="1700"/>
              <a:t>3GPP conversational H.324/M services</a:t>
            </a:r>
          </a:p>
          <a:p>
            <a:pPr lvl="1">
              <a:lnSpc>
                <a:spcPct val="80000"/>
              </a:lnSpc>
            </a:pPr>
            <a:r>
              <a:rPr lang="en-US" sz="1700"/>
              <a:t>H.323 with IP/RTP </a:t>
            </a:r>
          </a:p>
          <a:p>
            <a:pPr lvl="1">
              <a:lnSpc>
                <a:spcPct val="80000"/>
              </a:lnSpc>
            </a:pPr>
            <a:r>
              <a:rPr lang="en-US" sz="1700"/>
              <a:t>3GPP using IP/RTP and SIP</a:t>
            </a:r>
          </a:p>
          <a:p>
            <a:pPr lvl="1">
              <a:lnSpc>
                <a:spcPct val="80000"/>
              </a:lnSpc>
            </a:pPr>
            <a:r>
              <a:rPr lang="en-US" sz="1700"/>
              <a:t>3GPP streaming using IP/RTP and RTSP</a:t>
            </a:r>
          </a:p>
          <a:p>
            <a:pPr>
              <a:lnSpc>
                <a:spcPct val="80000"/>
              </a:lnSpc>
            </a:pPr>
            <a:r>
              <a:rPr lang="en-US" sz="1900"/>
              <a:t>Main (moderate latency)</a:t>
            </a:r>
          </a:p>
          <a:p>
            <a:pPr lvl="1">
              <a:lnSpc>
                <a:spcPct val="80000"/>
              </a:lnSpc>
            </a:pPr>
            <a:r>
              <a:rPr lang="en-US" sz="1700"/>
              <a:t>Modified H.222.0/MPEG-2</a:t>
            </a:r>
          </a:p>
          <a:p>
            <a:pPr lvl="1">
              <a:lnSpc>
                <a:spcPct val="80000"/>
              </a:lnSpc>
            </a:pPr>
            <a:r>
              <a:rPr lang="en-US" sz="1700"/>
              <a:t>Broadcast via satellite, cable, terrestrial or DSL</a:t>
            </a:r>
          </a:p>
          <a:p>
            <a:pPr lvl="1">
              <a:lnSpc>
                <a:spcPct val="80000"/>
              </a:lnSpc>
            </a:pPr>
            <a:r>
              <a:rPr lang="en-US" sz="1700"/>
              <a:t>DVD and VOD</a:t>
            </a:r>
          </a:p>
          <a:p>
            <a:pPr>
              <a:lnSpc>
                <a:spcPct val="80000"/>
              </a:lnSpc>
            </a:pPr>
            <a:r>
              <a:rPr lang="en-US" sz="1900"/>
              <a:t>Extended</a:t>
            </a:r>
          </a:p>
          <a:p>
            <a:pPr lvl="1">
              <a:lnSpc>
                <a:spcPct val="80000"/>
              </a:lnSpc>
            </a:pPr>
            <a:r>
              <a:rPr lang="en-US" sz="1700"/>
              <a:t>Streaming over wired Internet</a:t>
            </a:r>
          </a:p>
          <a:p>
            <a:pPr>
              <a:lnSpc>
                <a:spcPct val="80000"/>
              </a:lnSpc>
            </a:pPr>
            <a:r>
              <a:rPr lang="en-US" sz="1900"/>
              <a:t>Any (no requirement on latency)</a:t>
            </a:r>
          </a:p>
          <a:p>
            <a:pPr lvl="1">
              <a:lnSpc>
                <a:spcPct val="80000"/>
              </a:lnSpc>
            </a:pPr>
            <a:r>
              <a:rPr lang="en-US" sz="1700"/>
              <a:t>3GPP MMS</a:t>
            </a:r>
          </a:p>
          <a:p>
            <a:pPr lvl="1">
              <a:lnSpc>
                <a:spcPct val="80000"/>
              </a:lnSpc>
            </a:pPr>
            <a:r>
              <a:rPr lang="en-US" sz="1700"/>
              <a:t>Video mail</a:t>
            </a:r>
          </a:p>
          <a:p>
            <a:pPr lvl="1">
              <a:lnSpc>
                <a:spcPct val="80000"/>
              </a:lnSpc>
            </a:pPr>
            <a:endParaRPr lang="en-US" sz="1700"/>
          </a:p>
          <a:p>
            <a:pPr>
              <a:lnSpc>
                <a:spcPct val="80000"/>
              </a:lnSpc>
            </a:pPr>
            <a:endParaRPr lang="en-GB" sz="1900"/>
          </a:p>
        </p:txBody>
      </p:sp>
    </p:spTree>
    <p:extLst>
      <p:ext uri="{BB962C8B-B14F-4D97-AF65-F5344CB8AC3E}">
        <p14:creationId xmlns:p14="http://schemas.microsoft.com/office/powerpoint/2010/main" val="18149011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Performance of H.264/AVC</a:t>
            </a:r>
            <a:endParaRPr lang="en-CA" dirty="0"/>
          </a:p>
        </p:txBody>
      </p:sp>
      <p:grpSp>
        <p:nvGrpSpPr>
          <p:cNvPr id="3" name="Group 169"/>
          <p:cNvGrpSpPr/>
          <p:nvPr/>
        </p:nvGrpSpPr>
        <p:grpSpPr>
          <a:xfrm>
            <a:off x="1743077" y="1062029"/>
            <a:ext cx="5819773" cy="3700471"/>
            <a:chOff x="333375" y="1265238"/>
            <a:chExt cx="8597919" cy="501173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4043363" y="1265238"/>
              <a:ext cx="19685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Tempete CIF 30Hz</a:t>
              </a:r>
              <a:endParaRPr lang="en-US" sz="3200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2149475" y="1668463"/>
              <a:ext cx="6200775" cy="3998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2149475" y="5524500"/>
              <a:ext cx="62007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2149475" y="5238750"/>
              <a:ext cx="62007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2149475" y="4951413"/>
              <a:ext cx="620077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2149475" y="4665663"/>
              <a:ext cx="620077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2149475" y="4378325"/>
              <a:ext cx="62007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2149475" y="4090988"/>
              <a:ext cx="620077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2149475" y="3805238"/>
              <a:ext cx="620077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149475" y="3530600"/>
              <a:ext cx="62007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2149475" y="3244850"/>
              <a:ext cx="6200775" cy="31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2149475" y="2957513"/>
              <a:ext cx="620077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2149475" y="2671763"/>
              <a:ext cx="6200775" cy="31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2149475" y="2384425"/>
              <a:ext cx="62007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2149475" y="2098675"/>
              <a:ext cx="6200775" cy="31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2149475" y="1811338"/>
              <a:ext cx="6200775" cy="31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2149475" y="5381625"/>
              <a:ext cx="62007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2149475" y="5094288"/>
              <a:ext cx="620077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2149475" y="4808538"/>
              <a:ext cx="620077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2149475" y="4521200"/>
              <a:ext cx="62007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2149475" y="4235450"/>
              <a:ext cx="62007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2149475" y="3948113"/>
              <a:ext cx="620077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2149475" y="3675063"/>
              <a:ext cx="6200775" cy="31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2149475" y="3387725"/>
              <a:ext cx="62007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2149475" y="3101975"/>
              <a:ext cx="6200775" cy="31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>
              <a:off x="2149475" y="2814638"/>
              <a:ext cx="6200775" cy="31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2149475" y="2527300"/>
              <a:ext cx="62007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>
              <a:off x="2149475" y="2241550"/>
              <a:ext cx="6200775" cy="31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2149475" y="1954213"/>
              <a:ext cx="620077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>
              <a:off x="2149475" y="1668463"/>
              <a:ext cx="6200775" cy="31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>
              <a:off x="3030538" y="1668463"/>
              <a:ext cx="1587" cy="39989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>
              <a:off x="3922713" y="1668463"/>
              <a:ext cx="1587" cy="39989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>
              <a:off x="4803775" y="1668463"/>
              <a:ext cx="1588" cy="39989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>
              <a:off x="5695950" y="1668463"/>
              <a:ext cx="1588" cy="39989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>
              <a:off x="6577013" y="1668463"/>
              <a:ext cx="1587" cy="39989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>
              <a:off x="7469188" y="1668463"/>
              <a:ext cx="1587" cy="39989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" name="Line 40"/>
            <p:cNvSpPr>
              <a:spLocks noChangeShapeType="1"/>
            </p:cNvSpPr>
            <p:nvPr/>
          </p:nvSpPr>
          <p:spPr bwMode="auto">
            <a:xfrm>
              <a:off x="8350250" y="1668463"/>
              <a:ext cx="1588" cy="39989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" name="Rectangle 41"/>
            <p:cNvSpPr>
              <a:spLocks noChangeArrowheads="1"/>
            </p:cNvSpPr>
            <p:nvPr/>
          </p:nvSpPr>
          <p:spPr bwMode="auto">
            <a:xfrm>
              <a:off x="2149475" y="1668463"/>
              <a:ext cx="6200775" cy="3998912"/>
            </a:xfrm>
            <a:prstGeom prst="rect">
              <a:avLst/>
            </a:prstGeom>
            <a:noFill/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>
              <a:off x="2149475" y="1668463"/>
              <a:ext cx="1588" cy="399891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" name="Line 43"/>
            <p:cNvSpPr>
              <a:spLocks noChangeShapeType="1"/>
            </p:cNvSpPr>
            <p:nvPr/>
          </p:nvSpPr>
          <p:spPr bwMode="auto">
            <a:xfrm>
              <a:off x="2149475" y="5667375"/>
              <a:ext cx="44450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>
              <a:off x="2149475" y="5381625"/>
              <a:ext cx="44450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" name="Line 45"/>
            <p:cNvSpPr>
              <a:spLocks noChangeShapeType="1"/>
            </p:cNvSpPr>
            <p:nvPr/>
          </p:nvSpPr>
          <p:spPr bwMode="auto">
            <a:xfrm>
              <a:off x="2149475" y="5094288"/>
              <a:ext cx="44450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" name="Line 46"/>
            <p:cNvSpPr>
              <a:spLocks noChangeShapeType="1"/>
            </p:cNvSpPr>
            <p:nvPr/>
          </p:nvSpPr>
          <p:spPr bwMode="auto">
            <a:xfrm>
              <a:off x="2149475" y="4808538"/>
              <a:ext cx="44450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Line 47"/>
            <p:cNvSpPr>
              <a:spLocks noChangeShapeType="1"/>
            </p:cNvSpPr>
            <p:nvPr/>
          </p:nvSpPr>
          <p:spPr bwMode="auto">
            <a:xfrm>
              <a:off x="2149475" y="4521200"/>
              <a:ext cx="44450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" name="Line 48"/>
            <p:cNvSpPr>
              <a:spLocks noChangeShapeType="1"/>
            </p:cNvSpPr>
            <p:nvPr/>
          </p:nvSpPr>
          <p:spPr bwMode="auto">
            <a:xfrm>
              <a:off x="2149475" y="4235450"/>
              <a:ext cx="44450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" name="Line 49"/>
            <p:cNvSpPr>
              <a:spLocks noChangeShapeType="1"/>
            </p:cNvSpPr>
            <p:nvPr/>
          </p:nvSpPr>
          <p:spPr bwMode="auto">
            <a:xfrm>
              <a:off x="2149475" y="3948113"/>
              <a:ext cx="44450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" name="Line 50"/>
            <p:cNvSpPr>
              <a:spLocks noChangeShapeType="1"/>
            </p:cNvSpPr>
            <p:nvPr/>
          </p:nvSpPr>
          <p:spPr bwMode="auto">
            <a:xfrm>
              <a:off x="2149475" y="3675063"/>
              <a:ext cx="44450" cy="317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" name="Line 51"/>
            <p:cNvSpPr>
              <a:spLocks noChangeShapeType="1"/>
            </p:cNvSpPr>
            <p:nvPr/>
          </p:nvSpPr>
          <p:spPr bwMode="auto">
            <a:xfrm>
              <a:off x="2149475" y="3387725"/>
              <a:ext cx="44450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" name="Line 52"/>
            <p:cNvSpPr>
              <a:spLocks noChangeShapeType="1"/>
            </p:cNvSpPr>
            <p:nvPr/>
          </p:nvSpPr>
          <p:spPr bwMode="auto">
            <a:xfrm>
              <a:off x="2149475" y="3101975"/>
              <a:ext cx="44450" cy="317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" name="Line 53"/>
            <p:cNvSpPr>
              <a:spLocks noChangeShapeType="1"/>
            </p:cNvSpPr>
            <p:nvPr/>
          </p:nvSpPr>
          <p:spPr bwMode="auto">
            <a:xfrm>
              <a:off x="2149475" y="2814638"/>
              <a:ext cx="44450" cy="317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" name="Line 54"/>
            <p:cNvSpPr>
              <a:spLocks noChangeShapeType="1"/>
            </p:cNvSpPr>
            <p:nvPr/>
          </p:nvSpPr>
          <p:spPr bwMode="auto">
            <a:xfrm>
              <a:off x="2149475" y="2527300"/>
              <a:ext cx="44450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5" name="Line 55"/>
            <p:cNvSpPr>
              <a:spLocks noChangeShapeType="1"/>
            </p:cNvSpPr>
            <p:nvPr/>
          </p:nvSpPr>
          <p:spPr bwMode="auto">
            <a:xfrm>
              <a:off x="2149475" y="2241550"/>
              <a:ext cx="44450" cy="317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" name="Line 56"/>
            <p:cNvSpPr>
              <a:spLocks noChangeShapeType="1"/>
            </p:cNvSpPr>
            <p:nvPr/>
          </p:nvSpPr>
          <p:spPr bwMode="auto">
            <a:xfrm>
              <a:off x="2149475" y="1954213"/>
              <a:ext cx="44450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7" name="Line 57"/>
            <p:cNvSpPr>
              <a:spLocks noChangeShapeType="1"/>
            </p:cNvSpPr>
            <p:nvPr/>
          </p:nvSpPr>
          <p:spPr bwMode="auto">
            <a:xfrm>
              <a:off x="2149475" y="1668463"/>
              <a:ext cx="44450" cy="317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8" name="Line 58"/>
            <p:cNvSpPr>
              <a:spLocks noChangeShapeType="1"/>
            </p:cNvSpPr>
            <p:nvPr/>
          </p:nvSpPr>
          <p:spPr bwMode="auto">
            <a:xfrm>
              <a:off x="2149475" y="5667375"/>
              <a:ext cx="6200775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9" name="Line 59"/>
            <p:cNvSpPr>
              <a:spLocks noChangeShapeType="1"/>
            </p:cNvSpPr>
            <p:nvPr/>
          </p:nvSpPr>
          <p:spPr bwMode="auto">
            <a:xfrm flipV="1">
              <a:off x="2149475" y="5614988"/>
              <a:ext cx="1588" cy="523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0" name="Line 60"/>
            <p:cNvSpPr>
              <a:spLocks noChangeShapeType="1"/>
            </p:cNvSpPr>
            <p:nvPr/>
          </p:nvSpPr>
          <p:spPr bwMode="auto">
            <a:xfrm flipV="1">
              <a:off x="3030538" y="5614988"/>
              <a:ext cx="1587" cy="523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" name="Line 61"/>
            <p:cNvSpPr>
              <a:spLocks noChangeShapeType="1"/>
            </p:cNvSpPr>
            <p:nvPr/>
          </p:nvSpPr>
          <p:spPr bwMode="auto">
            <a:xfrm flipV="1">
              <a:off x="3922713" y="5614988"/>
              <a:ext cx="1587" cy="523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" name="Line 62"/>
            <p:cNvSpPr>
              <a:spLocks noChangeShapeType="1"/>
            </p:cNvSpPr>
            <p:nvPr/>
          </p:nvSpPr>
          <p:spPr bwMode="auto">
            <a:xfrm flipV="1">
              <a:off x="4803775" y="5614988"/>
              <a:ext cx="1588" cy="523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3" name="Line 63"/>
            <p:cNvSpPr>
              <a:spLocks noChangeShapeType="1"/>
            </p:cNvSpPr>
            <p:nvPr/>
          </p:nvSpPr>
          <p:spPr bwMode="auto">
            <a:xfrm flipV="1">
              <a:off x="5695950" y="5614988"/>
              <a:ext cx="1588" cy="523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4" name="Line 64"/>
            <p:cNvSpPr>
              <a:spLocks noChangeShapeType="1"/>
            </p:cNvSpPr>
            <p:nvPr/>
          </p:nvSpPr>
          <p:spPr bwMode="auto">
            <a:xfrm flipV="1">
              <a:off x="6577013" y="5614988"/>
              <a:ext cx="1587" cy="523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5" name="Line 65"/>
            <p:cNvSpPr>
              <a:spLocks noChangeShapeType="1"/>
            </p:cNvSpPr>
            <p:nvPr/>
          </p:nvSpPr>
          <p:spPr bwMode="auto">
            <a:xfrm flipV="1">
              <a:off x="7469188" y="5614988"/>
              <a:ext cx="1587" cy="523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6" name="Line 66"/>
            <p:cNvSpPr>
              <a:spLocks noChangeShapeType="1"/>
            </p:cNvSpPr>
            <p:nvPr/>
          </p:nvSpPr>
          <p:spPr bwMode="auto">
            <a:xfrm flipV="1">
              <a:off x="8350250" y="5614988"/>
              <a:ext cx="1588" cy="523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67" name="Group 67"/>
            <p:cNvGrpSpPr>
              <a:grpSpLocks/>
            </p:cNvGrpSpPr>
            <p:nvPr/>
          </p:nvGrpSpPr>
          <p:grpSpPr bwMode="auto">
            <a:xfrm>
              <a:off x="2651125" y="1825625"/>
              <a:ext cx="5095875" cy="3400425"/>
              <a:chOff x="1670" y="1150"/>
              <a:chExt cx="3210" cy="2142"/>
            </a:xfrm>
          </p:grpSpPr>
          <p:sp>
            <p:nvSpPr>
              <p:cNvPr id="68" name="Freeform 68"/>
              <p:cNvSpPr>
                <a:spLocks/>
              </p:cNvSpPr>
              <p:nvPr/>
            </p:nvSpPr>
            <p:spPr bwMode="auto">
              <a:xfrm>
                <a:off x="4164" y="1150"/>
                <a:ext cx="716" cy="262"/>
              </a:xfrm>
              <a:custGeom>
                <a:avLst/>
                <a:gdLst/>
                <a:ahLst/>
                <a:cxnLst>
                  <a:cxn ang="0">
                    <a:pos x="716" y="0"/>
                  </a:cxn>
                  <a:cxn ang="0">
                    <a:pos x="632" y="28"/>
                  </a:cxn>
                  <a:cxn ang="0">
                    <a:pos x="548" y="49"/>
                  </a:cxn>
                  <a:cxn ang="0">
                    <a:pos x="379" y="98"/>
                  </a:cxn>
                  <a:cxn ang="0">
                    <a:pos x="295" y="127"/>
                  </a:cxn>
                  <a:cxn ang="0">
                    <a:pos x="203" y="155"/>
                  </a:cxn>
                  <a:cxn ang="0">
                    <a:pos x="105" y="190"/>
                  </a:cxn>
                  <a:cxn ang="0">
                    <a:pos x="0" y="225"/>
                  </a:cxn>
                </a:cxnLst>
                <a:rect l="0" t="0" r="r" b="b"/>
                <a:pathLst>
                  <a:path w="716" h="225">
                    <a:moveTo>
                      <a:pt x="716" y="0"/>
                    </a:moveTo>
                    <a:lnTo>
                      <a:pt x="632" y="28"/>
                    </a:lnTo>
                    <a:lnTo>
                      <a:pt x="548" y="49"/>
                    </a:lnTo>
                    <a:lnTo>
                      <a:pt x="379" y="98"/>
                    </a:lnTo>
                    <a:lnTo>
                      <a:pt x="295" y="127"/>
                    </a:lnTo>
                    <a:lnTo>
                      <a:pt x="203" y="155"/>
                    </a:lnTo>
                    <a:lnTo>
                      <a:pt x="105" y="190"/>
                    </a:lnTo>
                    <a:lnTo>
                      <a:pt x="0" y="225"/>
                    </a:lnTo>
                  </a:path>
                </a:pathLst>
              </a:custGeom>
              <a:noFill/>
              <a:ln w="19050" cmpd="sng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9" name="Freeform 69"/>
              <p:cNvSpPr>
                <a:spLocks/>
              </p:cNvSpPr>
              <p:nvPr/>
            </p:nvSpPr>
            <p:spPr bwMode="auto">
              <a:xfrm>
                <a:off x="3096" y="1412"/>
                <a:ext cx="1068" cy="468"/>
              </a:xfrm>
              <a:custGeom>
                <a:avLst/>
                <a:gdLst/>
                <a:ahLst/>
                <a:cxnLst>
                  <a:cxn ang="0">
                    <a:pos x="1068" y="0"/>
                  </a:cxn>
                  <a:cxn ang="0">
                    <a:pos x="948" y="42"/>
                  </a:cxn>
                  <a:cxn ang="0">
                    <a:pos x="808" y="91"/>
                  </a:cxn>
                  <a:cxn ang="0">
                    <a:pos x="667" y="147"/>
                  </a:cxn>
                  <a:cxn ang="0">
                    <a:pos x="513" y="197"/>
                  </a:cxn>
                  <a:cxn ang="0">
                    <a:pos x="372" y="253"/>
                  </a:cxn>
                  <a:cxn ang="0">
                    <a:pos x="232" y="309"/>
                  </a:cxn>
                  <a:cxn ang="0">
                    <a:pos x="105" y="358"/>
                  </a:cxn>
                  <a:cxn ang="0">
                    <a:pos x="49" y="379"/>
                  </a:cxn>
                  <a:cxn ang="0">
                    <a:pos x="0" y="400"/>
                  </a:cxn>
                </a:cxnLst>
                <a:rect l="0" t="0" r="r" b="b"/>
                <a:pathLst>
                  <a:path w="1068" h="400">
                    <a:moveTo>
                      <a:pt x="1068" y="0"/>
                    </a:moveTo>
                    <a:lnTo>
                      <a:pt x="948" y="42"/>
                    </a:lnTo>
                    <a:lnTo>
                      <a:pt x="808" y="91"/>
                    </a:lnTo>
                    <a:lnTo>
                      <a:pt x="667" y="147"/>
                    </a:lnTo>
                    <a:lnTo>
                      <a:pt x="513" y="197"/>
                    </a:lnTo>
                    <a:lnTo>
                      <a:pt x="372" y="253"/>
                    </a:lnTo>
                    <a:lnTo>
                      <a:pt x="232" y="309"/>
                    </a:lnTo>
                    <a:lnTo>
                      <a:pt x="105" y="358"/>
                    </a:lnTo>
                    <a:lnTo>
                      <a:pt x="49" y="379"/>
                    </a:lnTo>
                    <a:lnTo>
                      <a:pt x="0" y="400"/>
                    </a:lnTo>
                  </a:path>
                </a:pathLst>
              </a:custGeom>
              <a:noFill/>
              <a:ln w="19050" cmpd="sng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0" name="Freeform 70"/>
              <p:cNvSpPr>
                <a:spLocks/>
              </p:cNvSpPr>
              <p:nvPr/>
            </p:nvSpPr>
            <p:spPr bwMode="auto">
              <a:xfrm>
                <a:off x="2660" y="1880"/>
                <a:ext cx="436" cy="262"/>
              </a:xfrm>
              <a:custGeom>
                <a:avLst/>
                <a:gdLst/>
                <a:ahLst/>
                <a:cxnLst>
                  <a:cxn ang="0">
                    <a:pos x="436" y="0"/>
                  </a:cxn>
                  <a:cxn ang="0">
                    <a:pos x="359" y="35"/>
                  </a:cxn>
                  <a:cxn ang="0">
                    <a:pos x="288" y="64"/>
                  </a:cxn>
                  <a:cxn ang="0">
                    <a:pos x="232" y="92"/>
                  </a:cxn>
                  <a:cxn ang="0">
                    <a:pos x="183" y="120"/>
                  </a:cxn>
                  <a:cxn ang="0">
                    <a:pos x="92" y="169"/>
                  </a:cxn>
                  <a:cxn ang="0">
                    <a:pos x="0" y="225"/>
                  </a:cxn>
                </a:cxnLst>
                <a:rect l="0" t="0" r="r" b="b"/>
                <a:pathLst>
                  <a:path w="436" h="225">
                    <a:moveTo>
                      <a:pt x="436" y="0"/>
                    </a:moveTo>
                    <a:lnTo>
                      <a:pt x="359" y="35"/>
                    </a:lnTo>
                    <a:lnTo>
                      <a:pt x="288" y="64"/>
                    </a:lnTo>
                    <a:lnTo>
                      <a:pt x="232" y="92"/>
                    </a:lnTo>
                    <a:lnTo>
                      <a:pt x="183" y="120"/>
                    </a:lnTo>
                    <a:lnTo>
                      <a:pt x="92" y="169"/>
                    </a:lnTo>
                    <a:lnTo>
                      <a:pt x="0" y="225"/>
                    </a:lnTo>
                  </a:path>
                </a:pathLst>
              </a:custGeom>
              <a:noFill/>
              <a:ln w="19050" cmpd="sng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1" name="Freeform 71"/>
              <p:cNvSpPr>
                <a:spLocks/>
              </p:cNvSpPr>
              <p:nvPr/>
            </p:nvSpPr>
            <p:spPr bwMode="auto">
              <a:xfrm>
                <a:off x="2225" y="2142"/>
                <a:ext cx="435" cy="329"/>
              </a:xfrm>
              <a:custGeom>
                <a:avLst/>
                <a:gdLst/>
                <a:ahLst/>
                <a:cxnLst>
                  <a:cxn ang="0">
                    <a:pos x="435" y="0"/>
                  </a:cxn>
                  <a:cxn ang="0">
                    <a:pos x="323" y="70"/>
                  </a:cxn>
                  <a:cxn ang="0">
                    <a:pos x="203" y="141"/>
                  </a:cxn>
                  <a:cxn ang="0">
                    <a:pos x="91" y="218"/>
                  </a:cxn>
                  <a:cxn ang="0">
                    <a:pos x="42" y="253"/>
                  </a:cxn>
                  <a:cxn ang="0">
                    <a:pos x="0" y="281"/>
                  </a:cxn>
                </a:cxnLst>
                <a:rect l="0" t="0" r="r" b="b"/>
                <a:pathLst>
                  <a:path w="435" h="281">
                    <a:moveTo>
                      <a:pt x="435" y="0"/>
                    </a:moveTo>
                    <a:lnTo>
                      <a:pt x="323" y="70"/>
                    </a:lnTo>
                    <a:lnTo>
                      <a:pt x="203" y="141"/>
                    </a:lnTo>
                    <a:lnTo>
                      <a:pt x="91" y="218"/>
                    </a:lnTo>
                    <a:lnTo>
                      <a:pt x="42" y="253"/>
                    </a:lnTo>
                    <a:lnTo>
                      <a:pt x="0" y="281"/>
                    </a:lnTo>
                  </a:path>
                </a:pathLst>
              </a:custGeom>
              <a:noFill/>
              <a:ln w="19050" cmpd="sng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2" name="Freeform 72"/>
              <p:cNvSpPr>
                <a:spLocks/>
              </p:cNvSpPr>
              <p:nvPr/>
            </p:nvSpPr>
            <p:spPr bwMode="auto">
              <a:xfrm>
                <a:off x="2021" y="2471"/>
                <a:ext cx="204" cy="222"/>
              </a:xfrm>
              <a:custGeom>
                <a:avLst/>
                <a:gdLst/>
                <a:ahLst/>
                <a:cxnLst>
                  <a:cxn ang="0">
                    <a:pos x="204" y="0"/>
                  </a:cxn>
                  <a:cxn ang="0">
                    <a:pos x="169" y="28"/>
                  </a:cxn>
                  <a:cxn ang="0">
                    <a:pos x="140" y="49"/>
                  </a:cxn>
                  <a:cxn ang="0">
                    <a:pos x="91" y="98"/>
                  </a:cxn>
                  <a:cxn ang="0">
                    <a:pos x="49" y="141"/>
                  </a:cxn>
                  <a:cxn ang="0">
                    <a:pos x="0" y="190"/>
                  </a:cxn>
                </a:cxnLst>
                <a:rect l="0" t="0" r="r" b="b"/>
                <a:pathLst>
                  <a:path w="204" h="190">
                    <a:moveTo>
                      <a:pt x="204" y="0"/>
                    </a:moveTo>
                    <a:lnTo>
                      <a:pt x="169" y="28"/>
                    </a:lnTo>
                    <a:lnTo>
                      <a:pt x="140" y="49"/>
                    </a:lnTo>
                    <a:lnTo>
                      <a:pt x="91" y="98"/>
                    </a:lnTo>
                    <a:lnTo>
                      <a:pt x="49" y="141"/>
                    </a:lnTo>
                    <a:lnTo>
                      <a:pt x="0" y="190"/>
                    </a:lnTo>
                  </a:path>
                </a:pathLst>
              </a:custGeom>
              <a:noFill/>
              <a:ln w="19050" cmpd="sng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3" name="Freeform 73"/>
              <p:cNvSpPr>
                <a:spLocks/>
              </p:cNvSpPr>
              <p:nvPr/>
            </p:nvSpPr>
            <p:spPr bwMode="auto">
              <a:xfrm>
                <a:off x="1782" y="2693"/>
                <a:ext cx="239" cy="303"/>
              </a:xfrm>
              <a:custGeom>
                <a:avLst/>
                <a:gdLst/>
                <a:ahLst/>
                <a:cxnLst>
                  <a:cxn ang="0">
                    <a:pos x="239" y="0"/>
                  </a:cxn>
                  <a:cxn ang="0">
                    <a:pos x="176" y="63"/>
                  </a:cxn>
                  <a:cxn ang="0">
                    <a:pos x="113" y="126"/>
                  </a:cxn>
                  <a:cxn ang="0">
                    <a:pos x="49" y="197"/>
                  </a:cxn>
                  <a:cxn ang="0">
                    <a:pos x="0" y="260"/>
                  </a:cxn>
                </a:cxnLst>
                <a:rect l="0" t="0" r="r" b="b"/>
                <a:pathLst>
                  <a:path w="239" h="260">
                    <a:moveTo>
                      <a:pt x="239" y="0"/>
                    </a:moveTo>
                    <a:lnTo>
                      <a:pt x="176" y="63"/>
                    </a:lnTo>
                    <a:lnTo>
                      <a:pt x="113" y="126"/>
                    </a:lnTo>
                    <a:lnTo>
                      <a:pt x="49" y="197"/>
                    </a:lnTo>
                    <a:lnTo>
                      <a:pt x="0" y="260"/>
                    </a:lnTo>
                  </a:path>
                </a:pathLst>
              </a:custGeom>
              <a:noFill/>
              <a:ln w="19050" cmpd="sng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4" name="Freeform 74"/>
              <p:cNvSpPr>
                <a:spLocks/>
              </p:cNvSpPr>
              <p:nvPr/>
            </p:nvSpPr>
            <p:spPr bwMode="auto">
              <a:xfrm>
                <a:off x="1670" y="2996"/>
                <a:ext cx="112" cy="296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77" y="63"/>
                  </a:cxn>
                  <a:cxn ang="0">
                    <a:pos x="49" y="126"/>
                  </a:cxn>
                  <a:cxn ang="0">
                    <a:pos x="28" y="189"/>
                  </a:cxn>
                  <a:cxn ang="0">
                    <a:pos x="0" y="253"/>
                  </a:cxn>
                </a:cxnLst>
                <a:rect l="0" t="0" r="r" b="b"/>
                <a:pathLst>
                  <a:path w="112" h="253">
                    <a:moveTo>
                      <a:pt x="112" y="0"/>
                    </a:moveTo>
                    <a:lnTo>
                      <a:pt x="77" y="63"/>
                    </a:lnTo>
                    <a:lnTo>
                      <a:pt x="49" y="126"/>
                    </a:lnTo>
                    <a:lnTo>
                      <a:pt x="28" y="189"/>
                    </a:lnTo>
                    <a:lnTo>
                      <a:pt x="0" y="253"/>
                    </a:lnTo>
                  </a:path>
                </a:pathLst>
              </a:custGeom>
              <a:noFill/>
              <a:ln w="19050" cmpd="sng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75" name="Group 75"/>
            <p:cNvGrpSpPr>
              <a:grpSpLocks/>
            </p:cNvGrpSpPr>
            <p:nvPr/>
          </p:nvGrpSpPr>
          <p:grpSpPr bwMode="auto">
            <a:xfrm>
              <a:off x="2427288" y="2255838"/>
              <a:ext cx="3211512" cy="3113087"/>
              <a:chOff x="1529" y="1421"/>
              <a:chExt cx="2023" cy="1961"/>
            </a:xfrm>
          </p:grpSpPr>
          <p:sp>
            <p:nvSpPr>
              <p:cNvPr id="76" name="Freeform 76"/>
              <p:cNvSpPr>
                <a:spLocks/>
              </p:cNvSpPr>
              <p:nvPr/>
            </p:nvSpPr>
            <p:spPr bwMode="auto">
              <a:xfrm>
                <a:off x="3082" y="1421"/>
                <a:ext cx="470" cy="246"/>
              </a:xfrm>
              <a:custGeom>
                <a:avLst/>
                <a:gdLst/>
                <a:ahLst/>
                <a:cxnLst>
                  <a:cxn ang="0">
                    <a:pos x="470" y="0"/>
                  </a:cxn>
                  <a:cxn ang="0">
                    <a:pos x="358" y="49"/>
                  </a:cxn>
                  <a:cxn ang="0">
                    <a:pos x="253" y="98"/>
                  </a:cxn>
                  <a:cxn ang="0">
                    <a:pos x="133" y="147"/>
                  </a:cxn>
                  <a:cxn ang="0">
                    <a:pos x="70" y="176"/>
                  </a:cxn>
                  <a:cxn ang="0">
                    <a:pos x="0" y="211"/>
                  </a:cxn>
                </a:cxnLst>
                <a:rect l="0" t="0" r="r" b="b"/>
                <a:pathLst>
                  <a:path w="470" h="211">
                    <a:moveTo>
                      <a:pt x="470" y="0"/>
                    </a:moveTo>
                    <a:lnTo>
                      <a:pt x="358" y="49"/>
                    </a:lnTo>
                    <a:lnTo>
                      <a:pt x="253" y="98"/>
                    </a:lnTo>
                    <a:lnTo>
                      <a:pt x="133" y="147"/>
                    </a:lnTo>
                    <a:lnTo>
                      <a:pt x="70" y="176"/>
                    </a:lnTo>
                    <a:lnTo>
                      <a:pt x="0" y="211"/>
                    </a:lnTo>
                  </a:path>
                </a:pathLst>
              </a:custGeom>
              <a:noFill/>
              <a:ln w="190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7" name="Freeform 77"/>
              <p:cNvSpPr>
                <a:spLocks/>
              </p:cNvSpPr>
              <p:nvPr/>
            </p:nvSpPr>
            <p:spPr bwMode="auto">
              <a:xfrm>
                <a:off x="2358" y="1667"/>
                <a:ext cx="724" cy="410"/>
              </a:xfrm>
              <a:custGeom>
                <a:avLst/>
                <a:gdLst/>
                <a:ahLst/>
                <a:cxnLst>
                  <a:cxn ang="0">
                    <a:pos x="724" y="0"/>
                  </a:cxn>
                  <a:cxn ang="0">
                    <a:pos x="639" y="35"/>
                  </a:cxn>
                  <a:cxn ang="0">
                    <a:pos x="548" y="84"/>
                  </a:cxn>
                  <a:cxn ang="0">
                    <a:pos x="450" y="126"/>
                  </a:cxn>
                  <a:cxn ang="0">
                    <a:pos x="351" y="175"/>
                  </a:cxn>
                  <a:cxn ang="0">
                    <a:pos x="253" y="225"/>
                  </a:cxn>
                  <a:cxn ang="0">
                    <a:pos x="155" y="274"/>
                  </a:cxn>
                  <a:cxn ang="0">
                    <a:pos x="70" y="316"/>
                  </a:cxn>
                  <a:cxn ang="0">
                    <a:pos x="0" y="351"/>
                  </a:cxn>
                </a:cxnLst>
                <a:rect l="0" t="0" r="r" b="b"/>
                <a:pathLst>
                  <a:path w="724" h="351">
                    <a:moveTo>
                      <a:pt x="724" y="0"/>
                    </a:moveTo>
                    <a:lnTo>
                      <a:pt x="639" y="35"/>
                    </a:lnTo>
                    <a:lnTo>
                      <a:pt x="548" y="84"/>
                    </a:lnTo>
                    <a:lnTo>
                      <a:pt x="450" y="126"/>
                    </a:lnTo>
                    <a:lnTo>
                      <a:pt x="351" y="175"/>
                    </a:lnTo>
                    <a:lnTo>
                      <a:pt x="253" y="225"/>
                    </a:lnTo>
                    <a:lnTo>
                      <a:pt x="155" y="274"/>
                    </a:lnTo>
                    <a:lnTo>
                      <a:pt x="70" y="316"/>
                    </a:lnTo>
                    <a:lnTo>
                      <a:pt x="0" y="351"/>
                    </a:lnTo>
                  </a:path>
                </a:pathLst>
              </a:custGeom>
              <a:noFill/>
              <a:ln w="190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8" name="Freeform 78"/>
              <p:cNvSpPr>
                <a:spLocks/>
              </p:cNvSpPr>
              <p:nvPr/>
            </p:nvSpPr>
            <p:spPr bwMode="auto">
              <a:xfrm>
                <a:off x="2084" y="2077"/>
                <a:ext cx="274" cy="222"/>
              </a:xfrm>
              <a:custGeom>
                <a:avLst/>
                <a:gdLst/>
                <a:ahLst/>
                <a:cxnLst>
                  <a:cxn ang="0">
                    <a:pos x="274" y="0"/>
                  </a:cxn>
                  <a:cxn ang="0">
                    <a:pos x="225" y="28"/>
                  </a:cxn>
                  <a:cxn ang="0">
                    <a:pos x="183" y="56"/>
                  </a:cxn>
                  <a:cxn ang="0">
                    <a:pos x="141" y="77"/>
                  </a:cxn>
                  <a:cxn ang="0">
                    <a:pos x="113" y="98"/>
                  </a:cxn>
                  <a:cxn ang="0">
                    <a:pos x="56" y="147"/>
                  </a:cxn>
                  <a:cxn ang="0">
                    <a:pos x="0" y="190"/>
                  </a:cxn>
                </a:cxnLst>
                <a:rect l="0" t="0" r="r" b="b"/>
                <a:pathLst>
                  <a:path w="274" h="190">
                    <a:moveTo>
                      <a:pt x="274" y="0"/>
                    </a:moveTo>
                    <a:lnTo>
                      <a:pt x="225" y="28"/>
                    </a:lnTo>
                    <a:lnTo>
                      <a:pt x="183" y="56"/>
                    </a:lnTo>
                    <a:lnTo>
                      <a:pt x="141" y="77"/>
                    </a:lnTo>
                    <a:lnTo>
                      <a:pt x="113" y="98"/>
                    </a:lnTo>
                    <a:lnTo>
                      <a:pt x="56" y="147"/>
                    </a:lnTo>
                    <a:lnTo>
                      <a:pt x="0" y="190"/>
                    </a:lnTo>
                  </a:path>
                </a:pathLst>
              </a:custGeom>
              <a:noFill/>
              <a:ln w="190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838" y="2299"/>
                <a:ext cx="246" cy="286"/>
              </a:xfrm>
              <a:custGeom>
                <a:avLst/>
                <a:gdLst/>
                <a:ahLst/>
                <a:cxnLst>
                  <a:cxn ang="0">
                    <a:pos x="246" y="0"/>
                  </a:cxn>
                  <a:cxn ang="0">
                    <a:pos x="183" y="56"/>
                  </a:cxn>
                  <a:cxn ang="0">
                    <a:pos x="113" y="126"/>
                  </a:cxn>
                  <a:cxn ang="0">
                    <a:pos x="49" y="189"/>
                  </a:cxn>
                  <a:cxn ang="0">
                    <a:pos x="0" y="245"/>
                  </a:cxn>
                </a:cxnLst>
                <a:rect l="0" t="0" r="r" b="b"/>
                <a:pathLst>
                  <a:path w="246" h="245">
                    <a:moveTo>
                      <a:pt x="246" y="0"/>
                    </a:moveTo>
                    <a:lnTo>
                      <a:pt x="183" y="56"/>
                    </a:lnTo>
                    <a:lnTo>
                      <a:pt x="113" y="126"/>
                    </a:lnTo>
                    <a:lnTo>
                      <a:pt x="49" y="189"/>
                    </a:lnTo>
                    <a:lnTo>
                      <a:pt x="0" y="245"/>
                    </a:lnTo>
                  </a:path>
                </a:pathLst>
              </a:custGeom>
              <a:noFill/>
              <a:ln w="190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719" y="2585"/>
                <a:ext cx="119" cy="206"/>
              </a:xfrm>
              <a:custGeom>
                <a:avLst/>
                <a:gdLst/>
                <a:ahLst/>
                <a:cxnLst>
                  <a:cxn ang="0">
                    <a:pos x="119" y="0"/>
                  </a:cxn>
                  <a:cxn ang="0">
                    <a:pos x="84" y="50"/>
                  </a:cxn>
                  <a:cxn ang="0">
                    <a:pos x="56" y="85"/>
                  </a:cxn>
                  <a:cxn ang="0">
                    <a:pos x="28" y="127"/>
                  </a:cxn>
                  <a:cxn ang="0">
                    <a:pos x="0" y="176"/>
                  </a:cxn>
                </a:cxnLst>
                <a:rect l="0" t="0" r="r" b="b"/>
                <a:pathLst>
                  <a:path w="119" h="176">
                    <a:moveTo>
                      <a:pt x="119" y="0"/>
                    </a:moveTo>
                    <a:lnTo>
                      <a:pt x="84" y="50"/>
                    </a:lnTo>
                    <a:lnTo>
                      <a:pt x="56" y="85"/>
                    </a:lnTo>
                    <a:lnTo>
                      <a:pt x="28" y="127"/>
                    </a:lnTo>
                    <a:lnTo>
                      <a:pt x="0" y="176"/>
                    </a:lnTo>
                  </a:path>
                </a:pathLst>
              </a:custGeom>
              <a:noFill/>
              <a:ln w="190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85" y="2791"/>
                <a:ext cx="134" cy="295"/>
              </a:xfrm>
              <a:custGeom>
                <a:avLst/>
                <a:gdLst/>
                <a:ahLst/>
                <a:cxnLst>
                  <a:cxn ang="0">
                    <a:pos x="134" y="0"/>
                  </a:cxn>
                  <a:cxn ang="0">
                    <a:pos x="99" y="56"/>
                  </a:cxn>
                  <a:cxn ang="0">
                    <a:pos x="64" y="120"/>
                  </a:cxn>
                  <a:cxn ang="0">
                    <a:pos x="29" y="190"/>
                  </a:cxn>
                  <a:cxn ang="0">
                    <a:pos x="0" y="253"/>
                  </a:cxn>
                </a:cxnLst>
                <a:rect l="0" t="0" r="r" b="b"/>
                <a:pathLst>
                  <a:path w="134" h="253">
                    <a:moveTo>
                      <a:pt x="134" y="0"/>
                    </a:moveTo>
                    <a:lnTo>
                      <a:pt x="99" y="56"/>
                    </a:lnTo>
                    <a:lnTo>
                      <a:pt x="64" y="120"/>
                    </a:lnTo>
                    <a:lnTo>
                      <a:pt x="29" y="190"/>
                    </a:lnTo>
                    <a:lnTo>
                      <a:pt x="0" y="253"/>
                    </a:lnTo>
                  </a:path>
                </a:pathLst>
              </a:custGeom>
              <a:noFill/>
              <a:ln w="190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29" y="3086"/>
                <a:ext cx="56" cy="296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35" y="63"/>
                  </a:cxn>
                  <a:cxn ang="0">
                    <a:pos x="21" y="126"/>
                  </a:cxn>
                  <a:cxn ang="0">
                    <a:pos x="0" y="253"/>
                  </a:cxn>
                </a:cxnLst>
                <a:rect l="0" t="0" r="r" b="b"/>
                <a:pathLst>
                  <a:path w="56" h="253">
                    <a:moveTo>
                      <a:pt x="56" y="0"/>
                    </a:moveTo>
                    <a:lnTo>
                      <a:pt x="35" y="63"/>
                    </a:lnTo>
                    <a:lnTo>
                      <a:pt x="21" y="126"/>
                    </a:lnTo>
                    <a:lnTo>
                      <a:pt x="0" y="253"/>
                    </a:lnTo>
                  </a:path>
                </a:pathLst>
              </a:custGeom>
              <a:noFill/>
              <a:ln w="19050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83" name="Group 83"/>
            <p:cNvGrpSpPr>
              <a:grpSpLocks/>
            </p:cNvGrpSpPr>
            <p:nvPr/>
          </p:nvGrpSpPr>
          <p:grpSpPr bwMode="auto">
            <a:xfrm>
              <a:off x="2316163" y="2398713"/>
              <a:ext cx="2809875" cy="3086100"/>
              <a:chOff x="1459" y="1511"/>
              <a:chExt cx="1770" cy="1944"/>
            </a:xfrm>
          </p:grpSpPr>
          <p:sp>
            <p:nvSpPr>
              <p:cNvPr id="84" name="Freeform 84"/>
              <p:cNvSpPr>
                <a:spLocks/>
              </p:cNvSpPr>
              <p:nvPr/>
            </p:nvSpPr>
            <p:spPr bwMode="auto">
              <a:xfrm>
                <a:off x="2780" y="1511"/>
                <a:ext cx="449" cy="213"/>
              </a:xfrm>
              <a:custGeom>
                <a:avLst/>
                <a:gdLst/>
                <a:ahLst/>
                <a:cxnLst>
                  <a:cxn ang="0">
                    <a:pos x="449" y="0"/>
                  </a:cxn>
                  <a:cxn ang="0">
                    <a:pos x="344" y="42"/>
                  </a:cxn>
                  <a:cxn ang="0">
                    <a:pos x="231" y="85"/>
                  </a:cxn>
                  <a:cxn ang="0">
                    <a:pos x="126" y="127"/>
                  </a:cxn>
                  <a:cxn ang="0">
                    <a:pos x="0" y="183"/>
                  </a:cxn>
                </a:cxnLst>
                <a:rect l="0" t="0" r="r" b="b"/>
                <a:pathLst>
                  <a:path w="449" h="183">
                    <a:moveTo>
                      <a:pt x="449" y="0"/>
                    </a:moveTo>
                    <a:lnTo>
                      <a:pt x="344" y="42"/>
                    </a:lnTo>
                    <a:lnTo>
                      <a:pt x="231" y="85"/>
                    </a:lnTo>
                    <a:lnTo>
                      <a:pt x="126" y="127"/>
                    </a:lnTo>
                    <a:lnTo>
                      <a:pt x="0" y="183"/>
                    </a:lnTo>
                  </a:path>
                </a:pathLst>
              </a:custGeom>
              <a:noFill/>
              <a:ln w="19050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5" name="Freeform 85"/>
              <p:cNvSpPr>
                <a:spLocks/>
              </p:cNvSpPr>
              <p:nvPr/>
            </p:nvSpPr>
            <p:spPr bwMode="auto">
              <a:xfrm>
                <a:off x="2168" y="1724"/>
                <a:ext cx="612" cy="378"/>
              </a:xfrm>
              <a:custGeom>
                <a:avLst/>
                <a:gdLst/>
                <a:ahLst/>
                <a:cxnLst>
                  <a:cxn ang="0">
                    <a:pos x="612" y="0"/>
                  </a:cxn>
                  <a:cxn ang="0">
                    <a:pos x="541" y="35"/>
                  </a:cxn>
                  <a:cxn ang="0">
                    <a:pos x="464" y="77"/>
                  </a:cxn>
                  <a:cxn ang="0">
                    <a:pos x="296" y="161"/>
                  </a:cxn>
                  <a:cxn ang="0">
                    <a:pos x="211" y="204"/>
                  </a:cxn>
                  <a:cxn ang="0">
                    <a:pos x="127" y="246"/>
                  </a:cxn>
                  <a:cxn ang="0">
                    <a:pos x="57" y="288"/>
                  </a:cxn>
                  <a:cxn ang="0">
                    <a:pos x="0" y="323"/>
                  </a:cxn>
                </a:cxnLst>
                <a:rect l="0" t="0" r="r" b="b"/>
                <a:pathLst>
                  <a:path w="612" h="323">
                    <a:moveTo>
                      <a:pt x="612" y="0"/>
                    </a:moveTo>
                    <a:lnTo>
                      <a:pt x="541" y="35"/>
                    </a:lnTo>
                    <a:lnTo>
                      <a:pt x="464" y="77"/>
                    </a:lnTo>
                    <a:lnTo>
                      <a:pt x="296" y="161"/>
                    </a:lnTo>
                    <a:lnTo>
                      <a:pt x="211" y="204"/>
                    </a:lnTo>
                    <a:lnTo>
                      <a:pt x="127" y="246"/>
                    </a:lnTo>
                    <a:lnTo>
                      <a:pt x="57" y="288"/>
                    </a:lnTo>
                    <a:lnTo>
                      <a:pt x="0" y="323"/>
                    </a:lnTo>
                  </a:path>
                </a:pathLst>
              </a:custGeom>
              <a:noFill/>
              <a:ln w="19050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6" name="Freeform 86"/>
              <p:cNvSpPr>
                <a:spLocks/>
              </p:cNvSpPr>
              <p:nvPr/>
            </p:nvSpPr>
            <p:spPr bwMode="auto">
              <a:xfrm>
                <a:off x="1937" y="2102"/>
                <a:ext cx="231" cy="222"/>
              </a:xfrm>
              <a:custGeom>
                <a:avLst/>
                <a:gdLst/>
                <a:ahLst/>
                <a:cxnLst>
                  <a:cxn ang="0">
                    <a:pos x="231" y="0"/>
                  </a:cxn>
                  <a:cxn ang="0">
                    <a:pos x="189" y="28"/>
                  </a:cxn>
                  <a:cxn ang="0">
                    <a:pos x="154" y="56"/>
                  </a:cxn>
                  <a:cxn ang="0">
                    <a:pos x="119" y="77"/>
                  </a:cxn>
                  <a:cxn ang="0">
                    <a:pos x="91" y="98"/>
                  </a:cxn>
                  <a:cxn ang="0">
                    <a:pos x="49" y="141"/>
                  </a:cxn>
                  <a:cxn ang="0">
                    <a:pos x="0" y="190"/>
                  </a:cxn>
                </a:cxnLst>
                <a:rect l="0" t="0" r="r" b="b"/>
                <a:pathLst>
                  <a:path w="231" h="190">
                    <a:moveTo>
                      <a:pt x="231" y="0"/>
                    </a:moveTo>
                    <a:lnTo>
                      <a:pt x="189" y="28"/>
                    </a:lnTo>
                    <a:lnTo>
                      <a:pt x="154" y="56"/>
                    </a:lnTo>
                    <a:lnTo>
                      <a:pt x="119" y="77"/>
                    </a:lnTo>
                    <a:lnTo>
                      <a:pt x="91" y="98"/>
                    </a:lnTo>
                    <a:lnTo>
                      <a:pt x="49" y="141"/>
                    </a:lnTo>
                    <a:lnTo>
                      <a:pt x="0" y="190"/>
                    </a:lnTo>
                  </a:path>
                </a:pathLst>
              </a:custGeom>
              <a:noFill/>
              <a:ln w="19050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7" name="Freeform 87"/>
              <p:cNvSpPr>
                <a:spLocks/>
              </p:cNvSpPr>
              <p:nvPr/>
            </p:nvSpPr>
            <p:spPr bwMode="auto">
              <a:xfrm>
                <a:off x="1726" y="2324"/>
                <a:ext cx="211" cy="287"/>
              </a:xfrm>
              <a:custGeom>
                <a:avLst/>
                <a:gdLst/>
                <a:ahLst/>
                <a:cxnLst>
                  <a:cxn ang="0">
                    <a:pos x="211" y="0"/>
                  </a:cxn>
                  <a:cxn ang="0">
                    <a:pos x="154" y="56"/>
                  </a:cxn>
                  <a:cxn ang="0">
                    <a:pos x="98" y="126"/>
                  </a:cxn>
                  <a:cxn ang="0">
                    <a:pos x="42" y="189"/>
                  </a:cxn>
                  <a:cxn ang="0">
                    <a:pos x="0" y="246"/>
                  </a:cxn>
                </a:cxnLst>
                <a:rect l="0" t="0" r="r" b="b"/>
                <a:pathLst>
                  <a:path w="211" h="246">
                    <a:moveTo>
                      <a:pt x="211" y="0"/>
                    </a:moveTo>
                    <a:lnTo>
                      <a:pt x="154" y="56"/>
                    </a:lnTo>
                    <a:lnTo>
                      <a:pt x="98" y="126"/>
                    </a:lnTo>
                    <a:lnTo>
                      <a:pt x="42" y="189"/>
                    </a:lnTo>
                    <a:lnTo>
                      <a:pt x="0" y="246"/>
                    </a:lnTo>
                  </a:path>
                </a:pathLst>
              </a:custGeom>
              <a:noFill/>
              <a:ln w="19050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8" name="Freeform 88"/>
              <p:cNvSpPr>
                <a:spLocks/>
              </p:cNvSpPr>
              <p:nvPr/>
            </p:nvSpPr>
            <p:spPr bwMode="auto">
              <a:xfrm>
                <a:off x="1621" y="2611"/>
                <a:ext cx="105" cy="213"/>
              </a:xfrm>
              <a:custGeom>
                <a:avLst/>
                <a:gdLst/>
                <a:ahLst/>
                <a:cxnLst>
                  <a:cxn ang="0">
                    <a:pos x="105" y="0"/>
                  </a:cxn>
                  <a:cxn ang="0">
                    <a:pos x="70" y="49"/>
                  </a:cxn>
                  <a:cxn ang="0">
                    <a:pos x="49" y="91"/>
                  </a:cxn>
                  <a:cxn ang="0">
                    <a:pos x="21" y="133"/>
                  </a:cxn>
                  <a:cxn ang="0">
                    <a:pos x="0" y="182"/>
                  </a:cxn>
                </a:cxnLst>
                <a:rect l="0" t="0" r="r" b="b"/>
                <a:pathLst>
                  <a:path w="105" h="182">
                    <a:moveTo>
                      <a:pt x="105" y="0"/>
                    </a:moveTo>
                    <a:lnTo>
                      <a:pt x="70" y="49"/>
                    </a:lnTo>
                    <a:lnTo>
                      <a:pt x="49" y="91"/>
                    </a:lnTo>
                    <a:lnTo>
                      <a:pt x="21" y="133"/>
                    </a:lnTo>
                    <a:lnTo>
                      <a:pt x="0" y="182"/>
                    </a:lnTo>
                  </a:path>
                </a:pathLst>
              </a:custGeom>
              <a:noFill/>
              <a:ln w="19050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9" name="Freeform 89"/>
              <p:cNvSpPr>
                <a:spLocks/>
              </p:cNvSpPr>
              <p:nvPr/>
            </p:nvSpPr>
            <p:spPr bwMode="auto">
              <a:xfrm>
                <a:off x="1515" y="2824"/>
                <a:ext cx="106" cy="303"/>
              </a:xfrm>
              <a:custGeom>
                <a:avLst/>
                <a:gdLst/>
                <a:ahLst/>
                <a:cxnLst>
                  <a:cxn ang="0">
                    <a:pos x="106" y="0"/>
                  </a:cxn>
                  <a:cxn ang="0">
                    <a:pos x="77" y="56"/>
                  </a:cxn>
                  <a:cxn ang="0">
                    <a:pos x="49" y="127"/>
                  </a:cxn>
                  <a:cxn ang="0">
                    <a:pos x="21" y="190"/>
                  </a:cxn>
                  <a:cxn ang="0">
                    <a:pos x="0" y="260"/>
                  </a:cxn>
                </a:cxnLst>
                <a:rect l="0" t="0" r="r" b="b"/>
                <a:pathLst>
                  <a:path w="106" h="260">
                    <a:moveTo>
                      <a:pt x="106" y="0"/>
                    </a:moveTo>
                    <a:lnTo>
                      <a:pt x="77" y="56"/>
                    </a:lnTo>
                    <a:lnTo>
                      <a:pt x="49" y="127"/>
                    </a:lnTo>
                    <a:lnTo>
                      <a:pt x="21" y="190"/>
                    </a:lnTo>
                    <a:lnTo>
                      <a:pt x="0" y="260"/>
                    </a:lnTo>
                  </a:path>
                </a:pathLst>
              </a:custGeom>
              <a:noFill/>
              <a:ln w="19050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0" name="Freeform 90"/>
              <p:cNvSpPr>
                <a:spLocks/>
              </p:cNvSpPr>
              <p:nvPr/>
            </p:nvSpPr>
            <p:spPr bwMode="auto">
              <a:xfrm>
                <a:off x="1459" y="3127"/>
                <a:ext cx="56" cy="328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42" y="70"/>
                  </a:cxn>
                  <a:cxn ang="0">
                    <a:pos x="28" y="141"/>
                  </a:cxn>
                  <a:cxn ang="0">
                    <a:pos x="0" y="281"/>
                  </a:cxn>
                </a:cxnLst>
                <a:rect l="0" t="0" r="r" b="b"/>
                <a:pathLst>
                  <a:path w="56" h="281">
                    <a:moveTo>
                      <a:pt x="56" y="0"/>
                    </a:moveTo>
                    <a:lnTo>
                      <a:pt x="42" y="70"/>
                    </a:lnTo>
                    <a:lnTo>
                      <a:pt x="28" y="141"/>
                    </a:lnTo>
                    <a:lnTo>
                      <a:pt x="0" y="281"/>
                    </a:lnTo>
                  </a:path>
                </a:pathLst>
              </a:custGeom>
              <a:noFill/>
              <a:ln w="19050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91" name="Group 91"/>
            <p:cNvGrpSpPr>
              <a:grpSpLocks/>
            </p:cNvGrpSpPr>
            <p:nvPr/>
          </p:nvGrpSpPr>
          <p:grpSpPr bwMode="auto">
            <a:xfrm>
              <a:off x="2282825" y="1889125"/>
              <a:ext cx="2532063" cy="3595688"/>
              <a:chOff x="1438" y="1190"/>
              <a:chExt cx="1595" cy="2265"/>
            </a:xfrm>
          </p:grpSpPr>
          <p:sp>
            <p:nvSpPr>
              <p:cNvPr id="92" name="Freeform 92"/>
              <p:cNvSpPr>
                <a:spLocks/>
              </p:cNvSpPr>
              <p:nvPr/>
            </p:nvSpPr>
            <p:spPr bwMode="auto">
              <a:xfrm>
                <a:off x="2569" y="1190"/>
                <a:ext cx="464" cy="271"/>
              </a:xfrm>
              <a:custGeom>
                <a:avLst/>
                <a:gdLst/>
                <a:ahLst/>
                <a:cxnLst>
                  <a:cxn ang="0">
                    <a:pos x="464" y="0"/>
                  </a:cxn>
                  <a:cxn ang="0">
                    <a:pos x="344" y="56"/>
                  </a:cxn>
                  <a:cxn ang="0">
                    <a:pos x="225" y="120"/>
                  </a:cxn>
                  <a:cxn ang="0">
                    <a:pos x="105" y="176"/>
                  </a:cxn>
                  <a:cxn ang="0">
                    <a:pos x="0" y="232"/>
                  </a:cxn>
                </a:cxnLst>
                <a:rect l="0" t="0" r="r" b="b"/>
                <a:pathLst>
                  <a:path w="464" h="232">
                    <a:moveTo>
                      <a:pt x="464" y="0"/>
                    </a:moveTo>
                    <a:lnTo>
                      <a:pt x="344" y="56"/>
                    </a:lnTo>
                    <a:lnTo>
                      <a:pt x="225" y="120"/>
                    </a:lnTo>
                    <a:lnTo>
                      <a:pt x="105" y="176"/>
                    </a:lnTo>
                    <a:lnTo>
                      <a:pt x="0" y="232"/>
                    </a:ln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3" name="Freeform 93"/>
              <p:cNvSpPr>
                <a:spLocks/>
              </p:cNvSpPr>
              <p:nvPr/>
            </p:nvSpPr>
            <p:spPr bwMode="auto">
              <a:xfrm>
                <a:off x="2225" y="1461"/>
                <a:ext cx="344" cy="255"/>
              </a:xfrm>
              <a:custGeom>
                <a:avLst/>
                <a:gdLst/>
                <a:ahLst/>
                <a:cxnLst>
                  <a:cxn ang="0">
                    <a:pos x="344" y="0"/>
                  </a:cxn>
                  <a:cxn ang="0">
                    <a:pos x="246" y="56"/>
                  </a:cxn>
                  <a:cxn ang="0">
                    <a:pos x="161" y="112"/>
                  </a:cxn>
                  <a:cxn ang="0">
                    <a:pos x="77" y="162"/>
                  </a:cxn>
                  <a:cxn ang="0">
                    <a:pos x="0" y="218"/>
                  </a:cxn>
                </a:cxnLst>
                <a:rect l="0" t="0" r="r" b="b"/>
                <a:pathLst>
                  <a:path w="344" h="218">
                    <a:moveTo>
                      <a:pt x="344" y="0"/>
                    </a:moveTo>
                    <a:lnTo>
                      <a:pt x="246" y="56"/>
                    </a:lnTo>
                    <a:lnTo>
                      <a:pt x="161" y="112"/>
                    </a:lnTo>
                    <a:lnTo>
                      <a:pt x="77" y="162"/>
                    </a:lnTo>
                    <a:lnTo>
                      <a:pt x="0" y="218"/>
                    </a:ln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4" name="Freeform 94"/>
              <p:cNvSpPr>
                <a:spLocks/>
              </p:cNvSpPr>
              <p:nvPr/>
            </p:nvSpPr>
            <p:spPr bwMode="auto">
              <a:xfrm>
                <a:off x="1972" y="1716"/>
                <a:ext cx="253" cy="247"/>
              </a:xfrm>
              <a:custGeom>
                <a:avLst/>
                <a:gdLst/>
                <a:ahLst/>
                <a:cxnLst>
                  <a:cxn ang="0">
                    <a:pos x="253" y="0"/>
                  </a:cxn>
                  <a:cxn ang="0">
                    <a:pos x="182" y="49"/>
                  </a:cxn>
                  <a:cxn ang="0">
                    <a:pos x="119" y="98"/>
                  </a:cxn>
                  <a:cxn ang="0">
                    <a:pos x="63" y="154"/>
                  </a:cxn>
                  <a:cxn ang="0">
                    <a:pos x="0" y="211"/>
                  </a:cxn>
                </a:cxnLst>
                <a:rect l="0" t="0" r="r" b="b"/>
                <a:pathLst>
                  <a:path w="253" h="211">
                    <a:moveTo>
                      <a:pt x="253" y="0"/>
                    </a:moveTo>
                    <a:lnTo>
                      <a:pt x="182" y="49"/>
                    </a:lnTo>
                    <a:lnTo>
                      <a:pt x="119" y="98"/>
                    </a:lnTo>
                    <a:lnTo>
                      <a:pt x="63" y="154"/>
                    </a:lnTo>
                    <a:lnTo>
                      <a:pt x="0" y="211"/>
                    </a:ln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5" name="Freeform 95"/>
              <p:cNvSpPr>
                <a:spLocks/>
              </p:cNvSpPr>
              <p:nvPr/>
            </p:nvSpPr>
            <p:spPr bwMode="auto">
              <a:xfrm>
                <a:off x="1719" y="1963"/>
                <a:ext cx="253" cy="344"/>
              </a:xfrm>
              <a:custGeom>
                <a:avLst/>
                <a:gdLst/>
                <a:ahLst/>
                <a:cxnLst>
                  <a:cxn ang="0">
                    <a:pos x="253" y="0"/>
                  </a:cxn>
                  <a:cxn ang="0">
                    <a:pos x="190" y="70"/>
                  </a:cxn>
                  <a:cxn ang="0">
                    <a:pos x="119" y="140"/>
                  </a:cxn>
                  <a:cxn ang="0">
                    <a:pos x="56" y="217"/>
                  </a:cxn>
                  <a:cxn ang="0">
                    <a:pos x="0" y="295"/>
                  </a:cxn>
                </a:cxnLst>
                <a:rect l="0" t="0" r="r" b="b"/>
                <a:pathLst>
                  <a:path w="253" h="295">
                    <a:moveTo>
                      <a:pt x="253" y="0"/>
                    </a:moveTo>
                    <a:lnTo>
                      <a:pt x="190" y="70"/>
                    </a:lnTo>
                    <a:lnTo>
                      <a:pt x="119" y="140"/>
                    </a:lnTo>
                    <a:lnTo>
                      <a:pt x="56" y="217"/>
                    </a:lnTo>
                    <a:lnTo>
                      <a:pt x="0" y="295"/>
                    </a:ln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6" name="Freeform 96"/>
              <p:cNvSpPr>
                <a:spLocks/>
              </p:cNvSpPr>
              <p:nvPr/>
            </p:nvSpPr>
            <p:spPr bwMode="auto">
              <a:xfrm>
                <a:off x="1571" y="2307"/>
                <a:ext cx="148" cy="337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99" y="70"/>
                  </a:cxn>
                  <a:cxn ang="0">
                    <a:pos x="64" y="140"/>
                  </a:cxn>
                  <a:cxn ang="0">
                    <a:pos x="28" y="217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8">
                    <a:moveTo>
                      <a:pt x="148" y="0"/>
                    </a:moveTo>
                    <a:lnTo>
                      <a:pt x="99" y="70"/>
                    </a:lnTo>
                    <a:lnTo>
                      <a:pt x="64" y="140"/>
                    </a:lnTo>
                    <a:lnTo>
                      <a:pt x="28" y="217"/>
                    </a:lnTo>
                    <a:lnTo>
                      <a:pt x="0" y="288"/>
                    </a:ln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7" name="Freeform 97"/>
              <p:cNvSpPr>
                <a:spLocks/>
              </p:cNvSpPr>
              <p:nvPr/>
            </p:nvSpPr>
            <p:spPr bwMode="auto">
              <a:xfrm>
                <a:off x="1494" y="2644"/>
                <a:ext cx="77" cy="344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49" y="70"/>
                  </a:cxn>
                  <a:cxn ang="0">
                    <a:pos x="35" y="140"/>
                  </a:cxn>
                  <a:cxn ang="0">
                    <a:pos x="14" y="210"/>
                  </a:cxn>
                  <a:cxn ang="0">
                    <a:pos x="0" y="295"/>
                  </a:cxn>
                </a:cxnLst>
                <a:rect l="0" t="0" r="r" b="b"/>
                <a:pathLst>
                  <a:path w="77" h="295">
                    <a:moveTo>
                      <a:pt x="77" y="0"/>
                    </a:moveTo>
                    <a:lnTo>
                      <a:pt x="49" y="70"/>
                    </a:lnTo>
                    <a:lnTo>
                      <a:pt x="35" y="140"/>
                    </a:lnTo>
                    <a:lnTo>
                      <a:pt x="14" y="210"/>
                    </a:lnTo>
                    <a:lnTo>
                      <a:pt x="0" y="295"/>
                    </a:ln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8" name="Freeform 98"/>
              <p:cNvSpPr>
                <a:spLocks/>
              </p:cNvSpPr>
              <p:nvPr/>
            </p:nvSpPr>
            <p:spPr bwMode="auto">
              <a:xfrm>
                <a:off x="1438" y="2988"/>
                <a:ext cx="56" cy="467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42" y="91"/>
                  </a:cxn>
                  <a:cxn ang="0">
                    <a:pos x="28" y="196"/>
                  </a:cxn>
                  <a:cxn ang="0">
                    <a:pos x="14" y="295"/>
                  </a:cxn>
                  <a:cxn ang="0">
                    <a:pos x="0" y="400"/>
                  </a:cxn>
                </a:cxnLst>
                <a:rect l="0" t="0" r="r" b="b"/>
                <a:pathLst>
                  <a:path w="56" h="400">
                    <a:moveTo>
                      <a:pt x="56" y="0"/>
                    </a:moveTo>
                    <a:lnTo>
                      <a:pt x="42" y="91"/>
                    </a:lnTo>
                    <a:lnTo>
                      <a:pt x="28" y="196"/>
                    </a:lnTo>
                    <a:lnTo>
                      <a:pt x="14" y="295"/>
                    </a:lnTo>
                    <a:lnTo>
                      <a:pt x="0" y="400"/>
                    </a:ln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99" name="Oval 99"/>
            <p:cNvSpPr>
              <a:spLocks noChangeArrowheads="1"/>
            </p:cNvSpPr>
            <p:nvPr/>
          </p:nvSpPr>
          <p:spPr bwMode="auto">
            <a:xfrm>
              <a:off x="7713663" y="1785938"/>
              <a:ext cx="55562" cy="65087"/>
            </a:xfrm>
            <a:prstGeom prst="ellipse">
              <a:avLst/>
            </a:prstGeom>
            <a:solidFill>
              <a:srgbClr val="FF00FF"/>
            </a:solidFill>
            <a:ln w="1111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0" name="Oval 100"/>
            <p:cNvSpPr>
              <a:spLocks noChangeArrowheads="1"/>
            </p:cNvSpPr>
            <p:nvPr/>
          </p:nvSpPr>
          <p:spPr bwMode="auto">
            <a:xfrm>
              <a:off x="6577013" y="2203450"/>
              <a:ext cx="55562" cy="65088"/>
            </a:xfrm>
            <a:prstGeom prst="ellipse">
              <a:avLst/>
            </a:prstGeom>
            <a:solidFill>
              <a:srgbClr val="FF00FF"/>
            </a:solidFill>
            <a:ln w="1111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1" name="Oval 101"/>
            <p:cNvSpPr>
              <a:spLocks noChangeArrowheads="1"/>
            </p:cNvSpPr>
            <p:nvPr/>
          </p:nvSpPr>
          <p:spPr bwMode="auto">
            <a:xfrm>
              <a:off x="4881563" y="2944813"/>
              <a:ext cx="55562" cy="65087"/>
            </a:xfrm>
            <a:prstGeom prst="ellipse">
              <a:avLst/>
            </a:prstGeom>
            <a:solidFill>
              <a:srgbClr val="FF00FF"/>
            </a:solidFill>
            <a:ln w="1111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" name="Oval 102"/>
            <p:cNvSpPr>
              <a:spLocks noChangeArrowheads="1"/>
            </p:cNvSpPr>
            <p:nvPr/>
          </p:nvSpPr>
          <p:spPr bwMode="auto">
            <a:xfrm>
              <a:off x="4189413" y="3362325"/>
              <a:ext cx="55562" cy="65088"/>
            </a:xfrm>
            <a:prstGeom prst="ellipse">
              <a:avLst/>
            </a:prstGeom>
            <a:solidFill>
              <a:srgbClr val="FF00FF"/>
            </a:solidFill>
            <a:ln w="1111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" name="Oval 103"/>
            <p:cNvSpPr>
              <a:spLocks noChangeArrowheads="1"/>
            </p:cNvSpPr>
            <p:nvPr/>
          </p:nvSpPr>
          <p:spPr bwMode="auto">
            <a:xfrm>
              <a:off x="3498850" y="3883025"/>
              <a:ext cx="55563" cy="65088"/>
            </a:xfrm>
            <a:prstGeom prst="ellipse">
              <a:avLst/>
            </a:prstGeom>
            <a:solidFill>
              <a:srgbClr val="FF00FF"/>
            </a:solidFill>
            <a:ln w="1111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" name="Oval 104"/>
            <p:cNvSpPr>
              <a:spLocks noChangeArrowheads="1"/>
            </p:cNvSpPr>
            <p:nvPr/>
          </p:nvSpPr>
          <p:spPr bwMode="auto">
            <a:xfrm>
              <a:off x="3175000" y="4235450"/>
              <a:ext cx="55563" cy="65088"/>
            </a:xfrm>
            <a:prstGeom prst="ellipse">
              <a:avLst/>
            </a:prstGeom>
            <a:solidFill>
              <a:srgbClr val="FF00FF"/>
            </a:solidFill>
            <a:ln w="1111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" name="Oval 105"/>
            <p:cNvSpPr>
              <a:spLocks noChangeArrowheads="1"/>
            </p:cNvSpPr>
            <p:nvPr/>
          </p:nvSpPr>
          <p:spPr bwMode="auto">
            <a:xfrm>
              <a:off x="2795588" y="4718050"/>
              <a:ext cx="55562" cy="65088"/>
            </a:xfrm>
            <a:prstGeom prst="ellipse">
              <a:avLst/>
            </a:prstGeom>
            <a:solidFill>
              <a:srgbClr val="FF00FF"/>
            </a:solidFill>
            <a:ln w="1111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" name="Oval 106"/>
            <p:cNvSpPr>
              <a:spLocks noChangeArrowheads="1"/>
            </p:cNvSpPr>
            <p:nvPr/>
          </p:nvSpPr>
          <p:spPr bwMode="auto">
            <a:xfrm>
              <a:off x="2617788" y="5186363"/>
              <a:ext cx="55562" cy="65087"/>
            </a:xfrm>
            <a:prstGeom prst="ellipse">
              <a:avLst/>
            </a:prstGeom>
            <a:solidFill>
              <a:srgbClr val="FF00FF"/>
            </a:solidFill>
            <a:ln w="1111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" name="Freeform 107"/>
            <p:cNvSpPr>
              <a:spLocks/>
            </p:cNvSpPr>
            <p:nvPr/>
          </p:nvSpPr>
          <p:spPr bwMode="auto">
            <a:xfrm>
              <a:off x="5605463" y="2216150"/>
              <a:ext cx="66675" cy="7778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2" y="42"/>
                </a:cxn>
                <a:cxn ang="0">
                  <a:pos x="0" y="42"/>
                </a:cxn>
                <a:cxn ang="0">
                  <a:pos x="21" y="0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lnTo>
                    <a:pt x="42" y="42"/>
                  </a:lnTo>
                  <a:lnTo>
                    <a:pt x="0" y="4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8000"/>
            </a:solidFill>
            <a:ln w="11113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" name="Freeform 108"/>
            <p:cNvSpPr>
              <a:spLocks/>
            </p:cNvSpPr>
            <p:nvPr/>
          </p:nvSpPr>
          <p:spPr bwMode="auto">
            <a:xfrm>
              <a:off x="4859338" y="2608263"/>
              <a:ext cx="66675" cy="77787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2" y="42"/>
                </a:cxn>
                <a:cxn ang="0">
                  <a:pos x="0" y="42"/>
                </a:cxn>
                <a:cxn ang="0">
                  <a:pos x="21" y="0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lnTo>
                    <a:pt x="42" y="42"/>
                  </a:lnTo>
                  <a:lnTo>
                    <a:pt x="0" y="4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8000"/>
            </a:solidFill>
            <a:ln w="11113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" name="Freeform 109"/>
            <p:cNvSpPr>
              <a:spLocks/>
            </p:cNvSpPr>
            <p:nvPr/>
          </p:nvSpPr>
          <p:spPr bwMode="auto">
            <a:xfrm>
              <a:off x="3709988" y="3259138"/>
              <a:ext cx="66675" cy="77787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2" y="42"/>
                </a:cxn>
                <a:cxn ang="0">
                  <a:pos x="0" y="42"/>
                </a:cxn>
                <a:cxn ang="0">
                  <a:pos x="21" y="0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lnTo>
                    <a:pt x="42" y="42"/>
                  </a:lnTo>
                  <a:lnTo>
                    <a:pt x="0" y="4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8000"/>
            </a:solidFill>
            <a:ln w="11113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" name="Freeform 110"/>
            <p:cNvSpPr>
              <a:spLocks/>
            </p:cNvSpPr>
            <p:nvPr/>
          </p:nvSpPr>
          <p:spPr bwMode="auto">
            <a:xfrm>
              <a:off x="3275013" y="3609975"/>
              <a:ext cx="66675" cy="7937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2" y="42"/>
                </a:cxn>
                <a:cxn ang="0">
                  <a:pos x="0" y="42"/>
                </a:cxn>
                <a:cxn ang="0">
                  <a:pos x="21" y="0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lnTo>
                    <a:pt x="42" y="42"/>
                  </a:lnTo>
                  <a:lnTo>
                    <a:pt x="0" y="4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8000"/>
            </a:solidFill>
            <a:ln w="11113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" name="Freeform 111"/>
            <p:cNvSpPr>
              <a:spLocks/>
            </p:cNvSpPr>
            <p:nvPr/>
          </p:nvSpPr>
          <p:spPr bwMode="auto">
            <a:xfrm>
              <a:off x="2884488" y="4065588"/>
              <a:ext cx="66675" cy="7937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2" y="43"/>
                </a:cxn>
                <a:cxn ang="0">
                  <a:pos x="0" y="43"/>
                </a:cxn>
                <a:cxn ang="0">
                  <a:pos x="21" y="0"/>
                </a:cxn>
              </a:cxnLst>
              <a:rect l="0" t="0" r="r" b="b"/>
              <a:pathLst>
                <a:path w="42" h="43">
                  <a:moveTo>
                    <a:pt x="21" y="0"/>
                  </a:moveTo>
                  <a:lnTo>
                    <a:pt x="42" y="43"/>
                  </a:lnTo>
                  <a:lnTo>
                    <a:pt x="0" y="4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8000"/>
            </a:solidFill>
            <a:ln w="11113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2" name="Freeform 112"/>
            <p:cNvSpPr>
              <a:spLocks/>
            </p:cNvSpPr>
            <p:nvPr/>
          </p:nvSpPr>
          <p:spPr bwMode="auto">
            <a:xfrm>
              <a:off x="2695575" y="4391025"/>
              <a:ext cx="66675" cy="7778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2" y="42"/>
                </a:cxn>
                <a:cxn ang="0">
                  <a:pos x="0" y="42"/>
                </a:cxn>
                <a:cxn ang="0">
                  <a:pos x="21" y="0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lnTo>
                    <a:pt x="42" y="42"/>
                  </a:lnTo>
                  <a:lnTo>
                    <a:pt x="0" y="4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8000"/>
            </a:solidFill>
            <a:ln w="11113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3" name="Freeform 113"/>
            <p:cNvSpPr>
              <a:spLocks/>
            </p:cNvSpPr>
            <p:nvPr/>
          </p:nvSpPr>
          <p:spPr bwMode="auto">
            <a:xfrm>
              <a:off x="2482850" y="4860925"/>
              <a:ext cx="66675" cy="7778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2" y="42"/>
                </a:cxn>
                <a:cxn ang="0">
                  <a:pos x="0" y="42"/>
                </a:cxn>
                <a:cxn ang="0">
                  <a:pos x="21" y="0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lnTo>
                    <a:pt x="42" y="42"/>
                  </a:lnTo>
                  <a:lnTo>
                    <a:pt x="0" y="4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8000"/>
            </a:solidFill>
            <a:ln w="11113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4" name="Freeform 114"/>
            <p:cNvSpPr>
              <a:spLocks/>
            </p:cNvSpPr>
            <p:nvPr/>
          </p:nvSpPr>
          <p:spPr bwMode="auto">
            <a:xfrm>
              <a:off x="2393950" y="5329238"/>
              <a:ext cx="66675" cy="77787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2" y="42"/>
                </a:cxn>
                <a:cxn ang="0">
                  <a:pos x="0" y="42"/>
                </a:cxn>
                <a:cxn ang="0">
                  <a:pos x="21" y="0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lnTo>
                    <a:pt x="42" y="42"/>
                  </a:lnTo>
                  <a:lnTo>
                    <a:pt x="0" y="4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8000"/>
            </a:solidFill>
            <a:ln w="11113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5" name="Freeform 115"/>
            <p:cNvSpPr>
              <a:spLocks/>
            </p:cNvSpPr>
            <p:nvPr/>
          </p:nvSpPr>
          <p:spPr bwMode="auto">
            <a:xfrm>
              <a:off x="5092700" y="2359025"/>
              <a:ext cx="66675" cy="7778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2" y="21"/>
                </a:cxn>
                <a:cxn ang="0">
                  <a:pos x="21" y="42"/>
                </a:cxn>
                <a:cxn ang="0">
                  <a:pos x="0" y="21"/>
                </a:cxn>
                <a:cxn ang="0">
                  <a:pos x="21" y="0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lnTo>
                    <a:pt x="42" y="21"/>
                  </a:lnTo>
                  <a:lnTo>
                    <a:pt x="21" y="42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6" name="Freeform 116"/>
            <p:cNvSpPr>
              <a:spLocks/>
            </p:cNvSpPr>
            <p:nvPr/>
          </p:nvSpPr>
          <p:spPr bwMode="auto">
            <a:xfrm>
              <a:off x="4379913" y="2698750"/>
              <a:ext cx="66675" cy="7778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2" y="21"/>
                </a:cxn>
                <a:cxn ang="0">
                  <a:pos x="21" y="42"/>
                </a:cxn>
                <a:cxn ang="0">
                  <a:pos x="0" y="21"/>
                </a:cxn>
                <a:cxn ang="0">
                  <a:pos x="21" y="0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lnTo>
                    <a:pt x="42" y="21"/>
                  </a:lnTo>
                  <a:lnTo>
                    <a:pt x="21" y="42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7" name="Freeform 117"/>
            <p:cNvSpPr>
              <a:spLocks/>
            </p:cNvSpPr>
            <p:nvPr/>
          </p:nvSpPr>
          <p:spPr bwMode="auto">
            <a:xfrm>
              <a:off x="3408363" y="3297238"/>
              <a:ext cx="68262" cy="77787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3" y="21"/>
                </a:cxn>
                <a:cxn ang="0">
                  <a:pos x="21" y="42"/>
                </a:cxn>
                <a:cxn ang="0">
                  <a:pos x="0" y="21"/>
                </a:cxn>
                <a:cxn ang="0">
                  <a:pos x="21" y="0"/>
                </a:cxn>
              </a:cxnLst>
              <a:rect l="0" t="0" r="r" b="b"/>
              <a:pathLst>
                <a:path w="43" h="42">
                  <a:moveTo>
                    <a:pt x="21" y="0"/>
                  </a:moveTo>
                  <a:lnTo>
                    <a:pt x="43" y="21"/>
                  </a:lnTo>
                  <a:lnTo>
                    <a:pt x="21" y="42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8" name="Freeform 118"/>
            <p:cNvSpPr>
              <a:spLocks/>
            </p:cNvSpPr>
            <p:nvPr/>
          </p:nvSpPr>
          <p:spPr bwMode="auto">
            <a:xfrm>
              <a:off x="3041650" y="3649663"/>
              <a:ext cx="66675" cy="77787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2" y="21"/>
                </a:cxn>
                <a:cxn ang="0">
                  <a:pos x="21" y="42"/>
                </a:cxn>
                <a:cxn ang="0">
                  <a:pos x="0" y="21"/>
                </a:cxn>
                <a:cxn ang="0">
                  <a:pos x="21" y="0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lnTo>
                    <a:pt x="42" y="21"/>
                  </a:lnTo>
                  <a:lnTo>
                    <a:pt x="21" y="42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9" name="Freeform 119"/>
            <p:cNvSpPr>
              <a:spLocks/>
            </p:cNvSpPr>
            <p:nvPr/>
          </p:nvSpPr>
          <p:spPr bwMode="auto">
            <a:xfrm>
              <a:off x="2706688" y="4103688"/>
              <a:ext cx="66675" cy="7937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2" y="22"/>
                </a:cxn>
                <a:cxn ang="0">
                  <a:pos x="21" y="43"/>
                </a:cxn>
                <a:cxn ang="0">
                  <a:pos x="0" y="22"/>
                </a:cxn>
                <a:cxn ang="0">
                  <a:pos x="21" y="0"/>
                </a:cxn>
              </a:cxnLst>
              <a:rect l="0" t="0" r="r" b="b"/>
              <a:pathLst>
                <a:path w="42" h="43">
                  <a:moveTo>
                    <a:pt x="21" y="0"/>
                  </a:moveTo>
                  <a:lnTo>
                    <a:pt x="42" y="22"/>
                  </a:lnTo>
                  <a:lnTo>
                    <a:pt x="21" y="43"/>
                  </a:lnTo>
                  <a:lnTo>
                    <a:pt x="0" y="2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0" name="Freeform 120"/>
            <p:cNvSpPr>
              <a:spLocks/>
            </p:cNvSpPr>
            <p:nvPr/>
          </p:nvSpPr>
          <p:spPr bwMode="auto">
            <a:xfrm>
              <a:off x="2538413" y="4443413"/>
              <a:ext cx="68262" cy="7778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43" y="21"/>
                </a:cxn>
                <a:cxn ang="0">
                  <a:pos x="22" y="42"/>
                </a:cxn>
                <a:cxn ang="0">
                  <a:pos x="0" y="21"/>
                </a:cxn>
                <a:cxn ang="0">
                  <a:pos x="22" y="0"/>
                </a:cxn>
              </a:cxnLst>
              <a:rect l="0" t="0" r="r" b="b"/>
              <a:pathLst>
                <a:path w="43" h="42">
                  <a:moveTo>
                    <a:pt x="22" y="0"/>
                  </a:moveTo>
                  <a:lnTo>
                    <a:pt x="43" y="21"/>
                  </a:lnTo>
                  <a:lnTo>
                    <a:pt x="22" y="42"/>
                  </a:lnTo>
                  <a:lnTo>
                    <a:pt x="0" y="2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1" name="Freeform 121"/>
            <p:cNvSpPr>
              <a:spLocks/>
            </p:cNvSpPr>
            <p:nvPr/>
          </p:nvSpPr>
          <p:spPr bwMode="auto">
            <a:xfrm>
              <a:off x="2371725" y="4926013"/>
              <a:ext cx="66675" cy="77787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2" y="21"/>
                </a:cxn>
                <a:cxn ang="0">
                  <a:pos x="21" y="42"/>
                </a:cxn>
                <a:cxn ang="0">
                  <a:pos x="0" y="21"/>
                </a:cxn>
                <a:cxn ang="0">
                  <a:pos x="21" y="0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lnTo>
                    <a:pt x="42" y="21"/>
                  </a:lnTo>
                  <a:lnTo>
                    <a:pt x="21" y="42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2" name="Freeform 122"/>
            <p:cNvSpPr>
              <a:spLocks/>
            </p:cNvSpPr>
            <p:nvPr/>
          </p:nvSpPr>
          <p:spPr bwMode="auto">
            <a:xfrm>
              <a:off x="2282825" y="5446713"/>
              <a:ext cx="66675" cy="77787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2" y="21"/>
                </a:cxn>
                <a:cxn ang="0">
                  <a:pos x="21" y="42"/>
                </a:cxn>
                <a:cxn ang="0">
                  <a:pos x="0" y="21"/>
                </a:cxn>
                <a:cxn ang="0">
                  <a:pos x="21" y="0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lnTo>
                    <a:pt x="42" y="21"/>
                  </a:lnTo>
                  <a:lnTo>
                    <a:pt x="21" y="42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3" name="Rectangle 123"/>
            <p:cNvSpPr>
              <a:spLocks noChangeArrowheads="1"/>
            </p:cNvSpPr>
            <p:nvPr/>
          </p:nvSpPr>
          <p:spPr bwMode="auto">
            <a:xfrm>
              <a:off x="4779963" y="1851025"/>
              <a:ext cx="57150" cy="65088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4" name="Rectangle 124"/>
            <p:cNvSpPr>
              <a:spLocks noChangeArrowheads="1"/>
            </p:cNvSpPr>
            <p:nvPr/>
          </p:nvSpPr>
          <p:spPr bwMode="auto">
            <a:xfrm>
              <a:off x="4044950" y="2281238"/>
              <a:ext cx="55563" cy="65087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5" name="Rectangle 125"/>
            <p:cNvSpPr>
              <a:spLocks noChangeArrowheads="1"/>
            </p:cNvSpPr>
            <p:nvPr/>
          </p:nvSpPr>
          <p:spPr bwMode="auto">
            <a:xfrm>
              <a:off x="3498850" y="2686050"/>
              <a:ext cx="55563" cy="6350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6" name="Rectangle 126"/>
            <p:cNvSpPr>
              <a:spLocks noChangeArrowheads="1"/>
            </p:cNvSpPr>
            <p:nvPr/>
          </p:nvSpPr>
          <p:spPr bwMode="auto">
            <a:xfrm>
              <a:off x="3003550" y="3205163"/>
              <a:ext cx="55563" cy="65087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7" name="Rectangle 127"/>
            <p:cNvSpPr>
              <a:spLocks noChangeArrowheads="1"/>
            </p:cNvSpPr>
            <p:nvPr/>
          </p:nvSpPr>
          <p:spPr bwMode="auto">
            <a:xfrm>
              <a:off x="2695575" y="3624263"/>
              <a:ext cx="55563" cy="65087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8" name="Rectangle 128"/>
            <p:cNvSpPr>
              <a:spLocks noChangeArrowheads="1"/>
            </p:cNvSpPr>
            <p:nvPr/>
          </p:nvSpPr>
          <p:spPr bwMode="auto">
            <a:xfrm>
              <a:off x="2460625" y="4157663"/>
              <a:ext cx="55563" cy="65087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9" name="Rectangle 129"/>
            <p:cNvSpPr>
              <a:spLocks noChangeArrowheads="1"/>
            </p:cNvSpPr>
            <p:nvPr/>
          </p:nvSpPr>
          <p:spPr bwMode="auto">
            <a:xfrm>
              <a:off x="2338388" y="4705350"/>
              <a:ext cx="55562" cy="65088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0" name="Rectangle 130"/>
            <p:cNvSpPr>
              <a:spLocks noChangeArrowheads="1"/>
            </p:cNvSpPr>
            <p:nvPr/>
          </p:nvSpPr>
          <p:spPr bwMode="auto">
            <a:xfrm>
              <a:off x="2249488" y="5446713"/>
              <a:ext cx="55562" cy="65087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1" name="Rectangle 131"/>
            <p:cNvSpPr>
              <a:spLocks noChangeArrowheads="1"/>
            </p:cNvSpPr>
            <p:nvPr/>
          </p:nvSpPr>
          <p:spPr bwMode="auto">
            <a:xfrm>
              <a:off x="1858963" y="5278438"/>
              <a:ext cx="22542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25</a:t>
              </a:r>
              <a:endParaRPr lang="en-US" sz="1600"/>
            </a:p>
          </p:txBody>
        </p:sp>
        <p:sp>
          <p:nvSpPr>
            <p:cNvPr id="132" name="Rectangle 132"/>
            <p:cNvSpPr>
              <a:spLocks noChangeArrowheads="1"/>
            </p:cNvSpPr>
            <p:nvPr/>
          </p:nvSpPr>
          <p:spPr bwMode="auto">
            <a:xfrm>
              <a:off x="1858963" y="4991100"/>
              <a:ext cx="22542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26</a:t>
              </a:r>
              <a:endParaRPr lang="en-US" sz="1600"/>
            </a:p>
          </p:txBody>
        </p:sp>
        <p:sp>
          <p:nvSpPr>
            <p:cNvPr id="133" name="Rectangle 133"/>
            <p:cNvSpPr>
              <a:spLocks noChangeArrowheads="1"/>
            </p:cNvSpPr>
            <p:nvPr/>
          </p:nvSpPr>
          <p:spPr bwMode="auto">
            <a:xfrm>
              <a:off x="1858963" y="4705350"/>
              <a:ext cx="22542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27</a:t>
              </a:r>
              <a:endParaRPr lang="en-US" sz="1600"/>
            </a:p>
          </p:txBody>
        </p:sp>
        <p:sp>
          <p:nvSpPr>
            <p:cNvPr id="134" name="Rectangle 134"/>
            <p:cNvSpPr>
              <a:spLocks noChangeArrowheads="1"/>
            </p:cNvSpPr>
            <p:nvPr/>
          </p:nvSpPr>
          <p:spPr bwMode="auto">
            <a:xfrm>
              <a:off x="1858963" y="4418013"/>
              <a:ext cx="22542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28</a:t>
              </a:r>
              <a:endParaRPr lang="en-US" sz="1600"/>
            </a:p>
          </p:txBody>
        </p:sp>
        <p:sp>
          <p:nvSpPr>
            <p:cNvPr id="135" name="Rectangle 135"/>
            <p:cNvSpPr>
              <a:spLocks noChangeArrowheads="1"/>
            </p:cNvSpPr>
            <p:nvPr/>
          </p:nvSpPr>
          <p:spPr bwMode="auto">
            <a:xfrm>
              <a:off x="1858963" y="4132263"/>
              <a:ext cx="22542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29</a:t>
              </a:r>
              <a:endParaRPr lang="en-US" sz="1600"/>
            </a:p>
          </p:txBody>
        </p:sp>
        <p:sp>
          <p:nvSpPr>
            <p:cNvPr id="136" name="Rectangle 136"/>
            <p:cNvSpPr>
              <a:spLocks noChangeArrowheads="1"/>
            </p:cNvSpPr>
            <p:nvPr/>
          </p:nvSpPr>
          <p:spPr bwMode="auto">
            <a:xfrm>
              <a:off x="1858963" y="3844925"/>
              <a:ext cx="22542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30</a:t>
              </a:r>
              <a:endParaRPr lang="en-US" sz="1600"/>
            </a:p>
          </p:txBody>
        </p:sp>
        <p:sp>
          <p:nvSpPr>
            <p:cNvPr id="137" name="Rectangle 137"/>
            <p:cNvSpPr>
              <a:spLocks noChangeArrowheads="1"/>
            </p:cNvSpPr>
            <p:nvPr/>
          </p:nvSpPr>
          <p:spPr bwMode="auto">
            <a:xfrm>
              <a:off x="1858963" y="3570288"/>
              <a:ext cx="22542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31</a:t>
              </a:r>
              <a:endParaRPr lang="en-US" sz="1600"/>
            </a:p>
          </p:txBody>
        </p:sp>
        <p:sp>
          <p:nvSpPr>
            <p:cNvPr id="138" name="Rectangle 138"/>
            <p:cNvSpPr>
              <a:spLocks noChangeArrowheads="1"/>
            </p:cNvSpPr>
            <p:nvPr/>
          </p:nvSpPr>
          <p:spPr bwMode="auto">
            <a:xfrm>
              <a:off x="1858963" y="3284538"/>
              <a:ext cx="22542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32</a:t>
              </a:r>
              <a:endParaRPr lang="en-US" sz="1600"/>
            </a:p>
          </p:txBody>
        </p:sp>
        <p:sp>
          <p:nvSpPr>
            <p:cNvPr id="139" name="Rectangle 139"/>
            <p:cNvSpPr>
              <a:spLocks noChangeArrowheads="1"/>
            </p:cNvSpPr>
            <p:nvPr/>
          </p:nvSpPr>
          <p:spPr bwMode="auto">
            <a:xfrm>
              <a:off x="1858963" y="2997200"/>
              <a:ext cx="22542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33</a:t>
              </a:r>
              <a:endParaRPr lang="en-US" sz="1600"/>
            </a:p>
          </p:txBody>
        </p:sp>
        <p:sp>
          <p:nvSpPr>
            <p:cNvPr id="140" name="Rectangle 140"/>
            <p:cNvSpPr>
              <a:spLocks noChangeArrowheads="1"/>
            </p:cNvSpPr>
            <p:nvPr/>
          </p:nvSpPr>
          <p:spPr bwMode="auto">
            <a:xfrm>
              <a:off x="1858963" y="2711450"/>
              <a:ext cx="22542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34</a:t>
              </a:r>
              <a:endParaRPr lang="en-US" sz="1600"/>
            </a:p>
          </p:txBody>
        </p:sp>
        <p:sp>
          <p:nvSpPr>
            <p:cNvPr id="141" name="Rectangle 141"/>
            <p:cNvSpPr>
              <a:spLocks noChangeArrowheads="1"/>
            </p:cNvSpPr>
            <p:nvPr/>
          </p:nvSpPr>
          <p:spPr bwMode="auto">
            <a:xfrm>
              <a:off x="1858963" y="2424113"/>
              <a:ext cx="22542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35</a:t>
              </a:r>
              <a:endParaRPr lang="en-US" sz="1600"/>
            </a:p>
          </p:txBody>
        </p:sp>
        <p:sp>
          <p:nvSpPr>
            <p:cNvPr id="142" name="Rectangle 142"/>
            <p:cNvSpPr>
              <a:spLocks noChangeArrowheads="1"/>
            </p:cNvSpPr>
            <p:nvPr/>
          </p:nvSpPr>
          <p:spPr bwMode="auto">
            <a:xfrm>
              <a:off x="1858963" y="2138363"/>
              <a:ext cx="22542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36</a:t>
              </a:r>
              <a:endParaRPr lang="en-US" sz="1600"/>
            </a:p>
          </p:txBody>
        </p:sp>
        <p:sp>
          <p:nvSpPr>
            <p:cNvPr id="143" name="Rectangle 143"/>
            <p:cNvSpPr>
              <a:spLocks noChangeArrowheads="1"/>
            </p:cNvSpPr>
            <p:nvPr/>
          </p:nvSpPr>
          <p:spPr bwMode="auto">
            <a:xfrm>
              <a:off x="1858963" y="1851025"/>
              <a:ext cx="22542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37</a:t>
              </a:r>
              <a:endParaRPr lang="en-US" sz="1600"/>
            </a:p>
          </p:txBody>
        </p:sp>
        <p:sp>
          <p:nvSpPr>
            <p:cNvPr id="144" name="Rectangle 144"/>
            <p:cNvSpPr>
              <a:spLocks noChangeArrowheads="1"/>
            </p:cNvSpPr>
            <p:nvPr/>
          </p:nvSpPr>
          <p:spPr bwMode="auto">
            <a:xfrm>
              <a:off x="1858963" y="1565275"/>
              <a:ext cx="22542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38</a:t>
              </a:r>
              <a:endParaRPr lang="en-US" sz="1600"/>
            </a:p>
          </p:txBody>
        </p:sp>
        <p:sp>
          <p:nvSpPr>
            <p:cNvPr id="145" name="Rectangle 145"/>
            <p:cNvSpPr>
              <a:spLocks noChangeArrowheads="1"/>
            </p:cNvSpPr>
            <p:nvPr/>
          </p:nvSpPr>
          <p:spPr bwMode="auto">
            <a:xfrm>
              <a:off x="2103438" y="5719763"/>
              <a:ext cx="112712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1600"/>
            </a:p>
          </p:txBody>
        </p:sp>
        <p:sp>
          <p:nvSpPr>
            <p:cNvPr id="146" name="Rectangle 146"/>
            <p:cNvSpPr>
              <a:spLocks noChangeArrowheads="1"/>
            </p:cNvSpPr>
            <p:nvPr/>
          </p:nvSpPr>
          <p:spPr bwMode="auto">
            <a:xfrm>
              <a:off x="2895600" y="5719763"/>
              <a:ext cx="33813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500</a:t>
              </a:r>
              <a:endParaRPr lang="en-US" sz="1600"/>
            </a:p>
          </p:txBody>
        </p:sp>
        <p:sp>
          <p:nvSpPr>
            <p:cNvPr id="147" name="Rectangle 147"/>
            <p:cNvSpPr>
              <a:spLocks noChangeArrowheads="1"/>
            </p:cNvSpPr>
            <p:nvPr/>
          </p:nvSpPr>
          <p:spPr bwMode="auto">
            <a:xfrm>
              <a:off x="3743325" y="5719763"/>
              <a:ext cx="4508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1000</a:t>
              </a:r>
              <a:endParaRPr lang="en-US" sz="1600"/>
            </a:p>
          </p:txBody>
        </p:sp>
        <p:sp>
          <p:nvSpPr>
            <p:cNvPr id="148" name="Rectangle 148"/>
            <p:cNvSpPr>
              <a:spLocks noChangeArrowheads="1"/>
            </p:cNvSpPr>
            <p:nvPr/>
          </p:nvSpPr>
          <p:spPr bwMode="auto">
            <a:xfrm>
              <a:off x="4624388" y="5719763"/>
              <a:ext cx="4508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1500</a:t>
              </a:r>
              <a:endParaRPr lang="en-US" sz="1600"/>
            </a:p>
          </p:txBody>
        </p:sp>
        <p:sp>
          <p:nvSpPr>
            <p:cNvPr id="149" name="Rectangle 149"/>
            <p:cNvSpPr>
              <a:spLocks noChangeArrowheads="1"/>
            </p:cNvSpPr>
            <p:nvPr/>
          </p:nvSpPr>
          <p:spPr bwMode="auto">
            <a:xfrm>
              <a:off x="5516563" y="5719763"/>
              <a:ext cx="4508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2000</a:t>
              </a:r>
              <a:endParaRPr lang="en-US" sz="1600"/>
            </a:p>
          </p:txBody>
        </p:sp>
        <p:sp>
          <p:nvSpPr>
            <p:cNvPr id="150" name="Rectangle 150"/>
            <p:cNvSpPr>
              <a:spLocks noChangeArrowheads="1"/>
            </p:cNvSpPr>
            <p:nvPr/>
          </p:nvSpPr>
          <p:spPr bwMode="auto">
            <a:xfrm>
              <a:off x="6397625" y="5719763"/>
              <a:ext cx="4508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2500</a:t>
              </a:r>
              <a:endParaRPr lang="en-US" sz="1600"/>
            </a:p>
          </p:txBody>
        </p:sp>
        <p:sp>
          <p:nvSpPr>
            <p:cNvPr id="151" name="Rectangle 151"/>
            <p:cNvSpPr>
              <a:spLocks noChangeArrowheads="1"/>
            </p:cNvSpPr>
            <p:nvPr/>
          </p:nvSpPr>
          <p:spPr bwMode="auto">
            <a:xfrm>
              <a:off x="7289800" y="5719763"/>
              <a:ext cx="4508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3000</a:t>
              </a:r>
              <a:endParaRPr lang="en-US" sz="1600"/>
            </a:p>
          </p:txBody>
        </p:sp>
        <p:sp>
          <p:nvSpPr>
            <p:cNvPr id="152" name="Rectangle 152"/>
            <p:cNvSpPr>
              <a:spLocks noChangeArrowheads="1"/>
            </p:cNvSpPr>
            <p:nvPr/>
          </p:nvSpPr>
          <p:spPr bwMode="auto">
            <a:xfrm>
              <a:off x="8170863" y="5719763"/>
              <a:ext cx="4508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3500</a:t>
              </a:r>
              <a:endParaRPr lang="en-US" sz="1600"/>
            </a:p>
          </p:txBody>
        </p:sp>
        <p:sp>
          <p:nvSpPr>
            <p:cNvPr id="153" name="Rectangle 153"/>
            <p:cNvSpPr>
              <a:spLocks noChangeArrowheads="1"/>
            </p:cNvSpPr>
            <p:nvPr/>
          </p:nvSpPr>
          <p:spPr bwMode="auto">
            <a:xfrm>
              <a:off x="4668838" y="6032500"/>
              <a:ext cx="143827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Bit-rate [kbit/s]</a:t>
              </a:r>
              <a:endParaRPr lang="en-US" sz="1600"/>
            </a:p>
          </p:txBody>
        </p:sp>
        <p:sp>
          <p:nvSpPr>
            <p:cNvPr id="154" name="Rectangle 154"/>
            <p:cNvSpPr>
              <a:spLocks noChangeArrowheads="1"/>
            </p:cNvSpPr>
            <p:nvPr/>
          </p:nvSpPr>
          <p:spPr bwMode="auto">
            <a:xfrm>
              <a:off x="333375" y="3228975"/>
              <a:ext cx="1228725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de-DE" sz="1600" b="1">
                  <a:solidFill>
                    <a:srgbClr val="000000"/>
                  </a:solidFill>
                  <a:latin typeface="Arial" charset="0"/>
                </a:rPr>
                <a:t>Quality</a:t>
              </a:r>
            </a:p>
            <a:p>
              <a:pPr algn="ctr"/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Y-PSNR [dB]</a:t>
              </a:r>
              <a:endParaRPr lang="en-US" sz="1600"/>
            </a:p>
          </p:txBody>
        </p:sp>
        <p:sp>
          <p:nvSpPr>
            <p:cNvPr id="155" name="Rectangle 155"/>
            <p:cNvSpPr>
              <a:spLocks noChangeArrowheads="1"/>
            </p:cNvSpPr>
            <p:nvPr/>
          </p:nvSpPr>
          <p:spPr bwMode="auto">
            <a:xfrm>
              <a:off x="5708650" y="4027488"/>
              <a:ext cx="2495550" cy="149701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6" name="Line 156"/>
            <p:cNvSpPr>
              <a:spLocks noChangeShapeType="1"/>
            </p:cNvSpPr>
            <p:nvPr/>
          </p:nvSpPr>
          <p:spPr bwMode="auto">
            <a:xfrm>
              <a:off x="5965825" y="4899025"/>
              <a:ext cx="301625" cy="1588"/>
            </a:xfrm>
            <a:prstGeom prst="line">
              <a:avLst/>
            </a:prstGeom>
            <a:noFill/>
            <a:ln w="1111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7" name="Oval 157"/>
            <p:cNvSpPr>
              <a:spLocks noChangeArrowheads="1"/>
            </p:cNvSpPr>
            <p:nvPr/>
          </p:nvSpPr>
          <p:spPr bwMode="auto">
            <a:xfrm>
              <a:off x="6078538" y="4859338"/>
              <a:ext cx="55562" cy="65087"/>
            </a:xfrm>
            <a:prstGeom prst="ellipse">
              <a:avLst/>
            </a:prstGeom>
            <a:solidFill>
              <a:srgbClr val="FF00FF"/>
            </a:solidFill>
            <a:ln w="1111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8" name="Rectangle 158"/>
            <p:cNvSpPr>
              <a:spLocks noChangeArrowheads="1"/>
            </p:cNvSpPr>
            <p:nvPr/>
          </p:nvSpPr>
          <p:spPr bwMode="auto">
            <a:xfrm>
              <a:off x="6311900" y="4792663"/>
              <a:ext cx="8763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MPEG-2</a:t>
              </a:r>
              <a:endParaRPr lang="en-US" sz="3600"/>
            </a:p>
          </p:txBody>
        </p:sp>
        <p:sp>
          <p:nvSpPr>
            <p:cNvPr id="159" name="Line 159"/>
            <p:cNvSpPr>
              <a:spLocks noChangeShapeType="1"/>
            </p:cNvSpPr>
            <p:nvPr/>
          </p:nvSpPr>
          <p:spPr bwMode="auto">
            <a:xfrm>
              <a:off x="5965825" y="5199063"/>
              <a:ext cx="301625" cy="1587"/>
            </a:xfrm>
            <a:prstGeom prst="line">
              <a:avLst/>
            </a:prstGeom>
            <a:noFill/>
            <a:ln w="11113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0" name="Freeform 160"/>
            <p:cNvSpPr>
              <a:spLocks/>
            </p:cNvSpPr>
            <p:nvPr/>
          </p:nvSpPr>
          <p:spPr bwMode="auto">
            <a:xfrm>
              <a:off x="6078538" y="5159375"/>
              <a:ext cx="66675" cy="7778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2" y="42"/>
                </a:cxn>
                <a:cxn ang="0">
                  <a:pos x="0" y="42"/>
                </a:cxn>
                <a:cxn ang="0">
                  <a:pos x="21" y="0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lnTo>
                    <a:pt x="42" y="42"/>
                  </a:lnTo>
                  <a:lnTo>
                    <a:pt x="0" y="4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8000"/>
            </a:solidFill>
            <a:ln w="11113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1" name="Rectangle 161"/>
            <p:cNvSpPr>
              <a:spLocks noChangeArrowheads="1"/>
            </p:cNvSpPr>
            <p:nvPr/>
          </p:nvSpPr>
          <p:spPr bwMode="auto">
            <a:xfrm>
              <a:off x="6311900" y="5094288"/>
              <a:ext cx="6096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H.263</a:t>
              </a:r>
              <a:endParaRPr lang="en-US" sz="3600"/>
            </a:p>
          </p:txBody>
        </p:sp>
        <p:sp>
          <p:nvSpPr>
            <p:cNvPr id="162" name="Line 162"/>
            <p:cNvSpPr>
              <a:spLocks noChangeShapeType="1"/>
            </p:cNvSpPr>
            <p:nvPr/>
          </p:nvSpPr>
          <p:spPr bwMode="auto">
            <a:xfrm>
              <a:off x="5956300" y="4598988"/>
              <a:ext cx="301625" cy="1587"/>
            </a:xfrm>
            <a:prstGeom prst="line">
              <a:avLst/>
            </a:prstGeom>
            <a:noFill/>
            <a:ln w="11113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3" name="Freeform 163"/>
            <p:cNvSpPr>
              <a:spLocks/>
            </p:cNvSpPr>
            <p:nvPr/>
          </p:nvSpPr>
          <p:spPr bwMode="auto">
            <a:xfrm>
              <a:off x="6069013" y="4557713"/>
              <a:ext cx="66675" cy="80962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2" y="22"/>
                </a:cxn>
                <a:cxn ang="0">
                  <a:pos x="21" y="43"/>
                </a:cxn>
                <a:cxn ang="0">
                  <a:pos x="0" y="22"/>
                </a:cxn>
                <a:cxn ang="0">
                  <a:pos x="21" y="0"/>
                </a:cxn>
              </a:cxnLst>
              <a:rect l="0" t="0" r="r" b="b"/>
              <a:pathLst>
                <a:path w="42" h="43">
                  <a:moveTo>
                    <a:pt x="21" y="0"/>
                  </a:moveTo>
                  <a:lnTo>
                    <a:pt x="42" y="22"/>
                  </a:lnTo>
                  <a:lnTo>
                    <a:pt x="21" y="43"/>
                  </a:lnTo>
                  <a:lnTo>
                    <a:pt x="0" y="2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" name="Rectangle 164"/>
            <p:cNvSpPr>
              <a:spLocks noChangeArrowheads="1"/>
            </p:cNvSpPr>
            <p:nvPr/>
          </p:nvSpPr>
          <p:spPr bwMode="auto">
            <a:xfrm>
              <a:off x="6302375" y="4492625"/>
              <a:ext cx="8763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MPEG-4</a:t>
              </a:r>
              <a:endParaRPr lang="en-US" sz="3600"/>
            </a:p>
          </p:txBody>
        </p:sp>
        <p:sp>
          <p:nvSpPr>
            <p:cNvPr id="165" name="Line 165"/>
            <p:cNvSpPr>
              <a:spLocks noChangeShapeType="1"/>
            </p:cNvSpPr>
            <p:nvPr/>
          </p:nvSpPr>
          <p:spPr bwMode="auto">
            <a:xfrm>
              <a:off x="5967413" y="4291013"/>
              <a:ext cx="301625" cy="1587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6" name="Rectangle 166"/>
            <p:cNvSpPr>
              <a:spLocks noChangeArrowheads="1"/>
            </p:cNvSpPr>
            <p:nvPr/>
          </p:nvSpPr>
          <p:spPr bwMode="auto">
            <a:xfrm>
              <a:off x="6080125" y="4252913"/>
              <a:ext cx="55563" cy="6350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7" name="Rectangle 167"/>
            <p:cNvSpPr>
              <a:spLocks noChangeArrowheads="1"/>
            </p:cNvSpPr>
            <p:nvPr/>
          </p:nvSpPr>
          <p:spPr bwMode="auto">
            <a:xfrm>
              <a:off x="6313488" y="4168775"/>
              <a:ext cx="16129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800">
                  <a:solidFill>
                    <a:srgbClr val="000000"/>
                  </a:solidFill>
                  <a:latin typeface="Arial" charset="0"/>
                </a:rPr>
                <a:t>JVT/</a:t>
              </a:r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H.264/AVC</a:t>
              </a:r>
              <a:endParaRPr lang="en-US" sz="3600"/>
            </a:p>
          </p:txBody>
        </p:sp>
        <p:sp>
          <p:nvSpPr>
            <p:cNvPr id="168" name="Freeform 168"/>
            <p:cNvSpPr>
              <a:spLocks/>
            </p:cNvSpPr>
            <p:nvPr/>
          </p:nvSpPr>
          <p:spPr bwMode="auto">
            <a:xfrm>
              <a:off x="3894138" y="2978150"/>
              <a:ext cx="68262" cy="7778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3" y="21"/>
                </a:cxn>
                <a:cxn ang="0">
                  <a:pos x="21" y="42"/>
                </a:cxn>
                <a:cxn ang="0">
                  <a:pos x="0" y="21"/>
                </a:cxn>
                <a:cxn ang="0">
                  <a:pos x="21" y="0"/>
                </a:cxn>
              </a:cxnLst>
              <a:rect l="0" t="0" r="r" b="b"/>
              <a:pathLst>
                <a:path w="43" h="42">
                  <a:moveTo>
                    <a:pt x="21" y="0"/>
                  </a:moveTo>
                  <a:lnTo>
                    <a:pt x="43" y="21"/>
                  </a:lnTo>
                  <a:lnTo>
                    <a:pt x="21" y="42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9" name="Rectangle 170"/>
            <p:cNvSpPr>
              <a:spLocks noChangeArrowheads="1"/>
            </p:cNvSpPr>
            <p:nvPr/>
          </p:nvSpPr>
          <p:spPr bwMode="auto">
            <a:xfrm>
              <a:off x="7691102" y="4505325"/>
              <a:ext cx="1240192" cy="375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  <a:latin typeface="Arial" charset="0"/>
                </a:rPr>
                <a:t>Visual</a:t>
              </a:r>
              <a:endParaRPr lang="en-US" sz="3600" dirty="0"/>
            </a:p>
          </p:txBody>
        </p:sp>
      </p:grpSp>
      <p:sp>
        <p:nvSpPr>
          <p:cNvPr id="170" name="Content Placeholder 2"/>
          <p:cNvSpPr>
            <a:spLocks noGrp="1"/>
          </p:cNvSpPr>
          <p:nvPr>
            <p:ph idx="1"/>
          </p:nvPr>
        </p:nvSpPr>
        <p:spPr>
          <a:xfrm>
            <a:off x="269875" y="4571999"/>
            <a:ext cx="8416925" cy="1724026"/>
          </a:xfrm>
        </p:spPr>
        <p:txBody>
          <a:bodyPr/>
          <a:lstStyle/>
          <a:p>
            <a:r>
              <a:rPr lang="en-CA" dirty="0" smtClean="0"/>
              <a:t>R-D (rate-distortion) curves</a:t>
            </a:r>
          </a:p>
          <a:p>
            <a:pPr lvl="1"/>
            <a:r>
              <a:rPr lang="en-CA" dirty="0" smtClean="0"/>
              <a:t>Encode at different bit rates</a:t>
            </a:r>
          </a:p>
          <a:p>
            <a:pPr lvl="1"/>
            <a:r>
              <a:rPr lang="en-CA" dirty="0" smtClean="0"/>
              <a:t>Decode and compare quality (distortion) relative to original video</a:t>
            </a:r>
          </a:p>
          <a:p>
            <a:r>
              <a:rPr lang="en-CA" dirty="0" smtClean="0"/>
              <a:t>EX:  to get 35 dB </a:t>
            </a:r>
            <a:r>
              <a:rPr lang="en-CA" dirty="0" smtClean="0">
                <a:sym typeface="Wingdings" pitchFamily="2" charset="2"/>
              </a:rPr>
              <a:t> </a:t>
            </a:r>
            <a:r>
              <a:rPr lang="en-CA" dirty="0" smtClean="0"/>
              <a:t> ~ 900 Kbps (AVC), 2.1 </a:t>
            </a:r>
            <a:r>
              <a:rPr lang="en-CA" dirty="0" err="1" smtClean="0"/>
              <a:t>Mbp</a:t>
            </a:r>
            <a:r>
              <a:rPr lang="en-CA" dirty="0" smtClean="0"/>
              <a:t> (MPEG-2)</a:t>
            </a:r>
            <a:endParaRPr lang="en-CA" dirty="0"/>
          </a:p>
        </p:txBody>
      </p:sp>
      <p:cxnSp>
        <p:nvCxnSpPr>
          <p:cNvPr id="175" name="Straight Connector 174"/>
          <p:cNvCxnSpPr/>
          <p:nvPr/>
        </p:nvCxnSpPr>
        <p:spPr bwMode="auto">
          <a:xfrm>
            <a:off x="2886075" y="2000250"/>
            <a:ext cx="394335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8" name="Straight Connector 177"/>
          <p:cNvCxnSpPr/>
          <p:nvPr/>
        </p:nvCxnSpPr>
        <p:spPr bwMode="auto">
          <a:xfrm rot="5400000">
            <a:off x="2795587" y="3233739"/>
            <a:ext cx="256222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Straight Connector 180"/>
          <p:cNvCxnSpPr/>
          <p:nvPr/>
        </p:nvCxnSpPr>
        <p:spPr bwMode="auto">
          <a:xfrm rot="5400000">
            <a:off x="3557589" y="3224212"/>
            <a:ext cx="240982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2" name="Straight Connector 181"/>
          <p:cNvCxnSpPr/>
          <p:nvPr/>
        </p:nvCxnSpPr>
        <p:spPr bwMode="auto">
          <a:xfrm rot="16200000" flipH="1">
            <a:off x="4286251" y="3219450"/>
            <a:ext cx="2447925" cy="2857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6" name="TextBox 185"/>
          <p:cNvSpPr txBox="1"/>
          <p:nvPr/>
        </p:nvSpPr>
        <p:spPr>
          <a:xfrm>
            <a:off x="2286000" y="962025"/>
            <a:ext cx="1390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Specific video</a:t>
            </a:r>
            <a:endParaRPr lang="en-US" sz="16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88" name="Straight Arrow Connector 187"/>
          <p:cNvCxnSpPr>
            <a:stCxn id="186" idx="3"/>
            <a:endCxn id="4" idx="1"/>
          </p:cNvCxnSpPr>
          <p:nvPr/>
        </p:nvCxnSpPr>
        <p:spPr bwMode="auto">
          <a:xfrm>
            <a:off x="3676124" y="1131302"/>
            <a:ext cx="578176" cy="3211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3" name="TextBox 192"/>
          <p:cNvSpPr txBox="1"/>
          <p:nvPr/>
        </p:nvSpPr>
        <p:spPr>
          <a:xfrm>
            <a:off x="523875" y="1495425"/>
            <a:ext cx="1891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Range is small (dB)</a:t>
            </a:r>
            <a:endParaRPr lang="en-US" sz="16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94" name="Straight Arrow Connector 193"/>
          <p:cNvCxnSpPr>
            <a:endCxn id="154" idx="0"/>
          </p:cNvCxnSpPr>
          <p:nvPr/>
        </p:nvCxnSpPr>
        <p:spPr bwMode="auto">
          <a:xfrm rot="16200000" flipH="1">
            <a:off x="1479477" y="1832524"/>
            <a:ext cx="704399" cy="6545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Conclusion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H.264 includes many coding tools for high coding efficiency</a:t>
            </a:r>
          </a:p>
          <a:p>
            <a:endParaRPr lang="en-CA" dirty="0" smtClean="0"/>
          </a:p>
          <a:p>
            <a:r>
              <a:rPr lang="en-CA" dirty="0" smtClean="0"/>
              <a:t>H.264 supports various kinds of multimedia communication applications</a:t>
            </a:r>
          </a:p>
          <a:p>
            <a:endParaRPr lang="en-CA" dirty="0"/>
          </a:p>
          <a:p>
            <a:r>
              <a:rPr lang="en-CA" dirty="0" smtClean="0"/>
              <a:t>H.264 indeed achieves the design goal of reducing the bit rate by half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306333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8F4854-D64B-4BBB-B872-38A348E65DA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206375"/>
            <a:ext cx="7756525" cy="5683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Timeline for Video Coding Standards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543675" y="3886200"/>
            <a:ext cx="504825" cy="25717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" y="1752600"/>
            <a:ext cx="8650155" cy="3086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6701" y="5384800"/>
            <a:ext cx="8521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J. Dong and K. </a:t>
            </a:r>
            <a:r>
              <a:rPr lang="en-US" sz="2000" dirty="0" err="1" smtClean="0">
                <a:latin typeface="+mn-lt"/>
              </a:rPr>
              <a:t>Ngan</a:t>
            </a:r>
            <a:r>
              <a:rPr lang="en-US" sz="2000" dirty="0" smtClean="0">
                <a:latin typeface="+mn-lt"/>
              </a:rPr>
              <a:t>, Present and Future Video Coding Standards, </a:t>
            </a:r>
            <a:r>
              <a:rPr lang="en-US" sz="2000" dirty="0">
                <a:latin typeface="+mn-lt"/>
              </a:rPr>
              <a:t>book chapter at </a:t>
            </a:r>
            <a:r>
              <a:rPr lang="en-US" sz="2000" dirty="0">
                <a:latin typeface="+mn-lt"/>
                <a:hlinkClick r:id="rId4"/>
              </a:rPr>
              <a:t>http://jdong.h265.net/</a:t>
            </a:r>
            <a:r>
              <a:rPr lang="en-US" sz="2000" dirty="0" smtClean="0">
                <a:latin typeface="+mn-lt"/>
                <a:hlinkClick r:id="rId4"/>
              </a:rPr>
              <a:t>2010_chapter.pdf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4700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Video Coding</a:t>
            </a:r>
            <a:endParaRPr lang="en-US" dirty="0"/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746125" y="1009650"/>
            <a:ext cx="7978775" cy="5381625"/>
          </a:xfrm>
        </p:spPr>
        <p:txBody>
          <a:bodyPr/>
          <a:lstStyle/>
          <a:p>
            <a:r>
              <a:rPr lang="en-US" smtClean="0"/>
              <a:t>Video is a sequence of images</a:t>
            </a:r>
          </a:p>
          <a:p>
            <a:pPr lvl="1"/>
            <a:r>
              <a:rPr lang="en-US" smtClean="0"/>
              <a:t>Typical frame rates (fps): 29.97, 24, 15</a:t>
            </a:r>
          </a:p>
          <a:p>
            <a:r>
              <a:rPr lang="en-US" smtClean="0"/>
              <a:t>Common method for compressing videos</a:t>
            </a:r>
          </a:p>
          <a:p>
            <a:pPr lvl="1"/>
            <a:r>
              <a:rPr lang="en-US" smtClean="0"/>
              <a:t>Remove redundancies inside the frame </a:t>
            </a:r>
          </a:p>
          <a:p>
            <a:pPr lvl="2"/>
            <a:r>
              <a:rPr lang="en-US" smtClean="0">
                <a:solidFill>
                  <a:srgbClr val="FF3300"/>
                </a:solidFill>
              </a:rPr>
              <a:t>Intraframe</a:t>
            </a:r>
            <a:r>
              <a:rPr lang="en-US" smtClean="0"/>
              <a:t> compression or spatial compression </a:t>
            </a:r>
          </a:p>
          <a:p>
            <a:pPr lvl="2"/>
            <a:r>
              <a:rPr lang="en-US" smtClean="0"/>
              <a:t>Usually using transform encoding (e.g., in JPEG)</a:t>
            </a:r>
          </a:p>
          <a:p>
            <a:pPr lvl="1"/>
            <a:r>
              <a:rPr lang="en-US" smtClean="0"/>
              <a:t>Remove redundancies across frames</a:t>
            </a:r>
          </a:p>
          <a:p>
            <a:pPr lvl="2"/>
            <a:r>
              <a:rPr lang="en-US" smtClean="0">
                <a:solidFill>
                  <a:srgbClr val="FF3300"/>
                </a:solidFill>
              </a:rPr>
              <a:t>Interframe</a:t>
            </a:r>
            <a:r>
              <a:rPr lang="en-US" smtClean="0"/>
              <a:t> compression or temporal compression </a:t>
            </a:r>
          </a:p>
          <a:p>
            <a:pPr lvl="2"/>
            <a:r>
              <a:rPr lang="en-US" smtClean="0"/>
              <a:t>Visual scenes do not change much in neighboring frames </a:t>
            </a:r>
            <a:r>
              <a:rPr lang="en-US" smtClean="0">
                <a:sym typeface="Wingdings" pitchFamily="2" charset="2"/>
              </a:rPr>
              <a:t></a:t>
            </a:r>
            <a:endParaRPr lang="en-US" smtClean="0"/>
          </a:p>
          <a:p>
            <a:pPr lvl="2"/>
            <a:r>
              <a:rPr lang="en-US" smtClean="0"/>
              <a:t>Detect how objects move from one frame to another</a:t>
            </a:r>
          </a:p>
          <a:p>
            <a:pPr lvl="3"/>
            <a:r>
              <a:rPr lang="en-US" smtClean="0"/>
              <a:t>motion vector; computed by motion estimation</a:t>
            </a:r>
          </a:p>
          <a:p>
            <a:pPr lvl="2"/>
            <a:r>
              <a:rPr lang="en-US" smtClean="0"/>
              <a:t>Use motion vectors and differences among frames</a:t>
            </a:r>
          </a:p>
          <a:p>
            <a:pPr lvl="3"/>
            <a:r>
              <a:rPr lang="en-US" smtClean="0"/>
              <a:t>Differences are small </a:t>
            </a:r>
            <a:r>
              <a:rPr lang="en-US" smtClean="0">
                <a:sym typeface="Wingdings" pitchFamily="2" charset="2"/>
              </a:rPr>
              <a:t> good for compression</a:t>
            </a:r>
            <a:endParaRPr lang="en-US" smtClean="0"/>
          </a:p>
          <a:p>
            <a:pPr lvl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43BCF5-FADF-4EDD-9B29-07E4F9E5F8C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MPEG Compression: Basics</a:t>
            </a:r>
            <a:endParaRPr lang="en-US" dirty="0"/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466725" y="1133475"/>
            <a:ext cx="5267325" cy="5238750"/>
          </a:xfrm>
        </p:spPr>
        <p:txBody>
          <a:bodyPr/>
          <a:lstStyle/>
          <a:p>
            <a:r>
              <a:rPr lang="en-US" smtClean="0"/>
              <a:t>Divide video into groups of pictures (GOPs), identifying I, P, B frames </a:t>
            </a:r>
          </a:p>
          <a:p>
            <a:r>
              <a:rPr lang="en-US" smtClean="0"/>
              <a:t>I frame (intraframe): </a:t>
            </a:r>
          </a:p>
          <a:p>
            <a:pPr lvl="1"/>
            <a:r>
              <a:rPr lang="en-US" smtClean="0"/>
              <a:t>Compressed spatially with JPEG</a:t>
            </a:r>
          </a:p>
          <a:p>
            <a:r>
              <a:rPr lang="en-US" smtClean="0"/>
              <a:t>P frame (forward </a:t>
            </a:r>
            <a:r>
              <a:rPr lang="en-US" smtClean="0">
                <a:solidFill>
                  <a:srgbClr val="FF3300"/>
                </a:solidFill>
              </a:rPr>
              <a:t>prediction</a:t>
            </a:r>
            <a:r>
              <a:rPr lang="en-US" smtClean="0"/>
              <a:t> frame):</a:t>
            </a:r>
          </a:p>
          <a:p>
            <a:pPr lvl="1"/>
            <a:r>
              <a:rPr lang="en-US" smtClean="0"/>
              <a:t>Compressed temporally relative </a:t>
            </a:r>
            <a:br>
              <a:rPr lang="en-US" smtClean="0"/>
            </a:br>
            <a:r>
              <a:rPr lang="en-US" smtClean="0"/>
              <a:t>to a preceding I or P frame</a:t>
            </a:r>
          </a:p>
          <a:p>
            <a:pPr lvl="1"/>
            <a:r>
              <a:rPr lang="en-US" smtClean="0"/>
              <a:t>Then compressed spatially </a:t>
            </a:r>
          </a:p>
          <a:p>
            <a:r>
              <a:rPr lang="en-US" smtClean="0"/>
              <a:t>B frame (</a:t>
            </a:r>
            <a:r>
              <a:rPr lang="en-US" smtClean="0">
                <a:solidFill>
                  <a:srgbClr val="FF3300"/>
                </a:solidFill>
              </a:rPr>
              <a:t>bidirectional</a:t>
            </a:r>
            <a:r>
              <a:rPr lang="en-US" smtClean="0"/>
              <a:t> frame): </a:t>
            </a:r>
          </a:p>
          <a:p>
            <a:pPr lvl="1"/>
            <a:r>
              <a:rPr lang="en-US" smtClean="0"/>
              <a:t>Compressed temporally relative</a:t>
            </a:r>
            <a:br>
              <a:rPr lang="en-US" smtClean="0"/>
            </a:br>
            <a:r>
              <a:rPr lang="en-US" smtClean="0"/>
              <a:t>to preceding and following I and/or </a:t>
            </a:r>
            <a:br>
              <a:rPr lang="en-US" smtClean="0"/>
            </a:br>
            <a:r>
              <a:rPr lang="en-US" smtClean="0"/>
              <a:t>P frames </a:t>
            </a:r>
          </a:p>
          <a:p>
            <a:pPr lvl="1"/>
            <a:r>
              <a:rPr lang="en-US" smtClean="0"/>
              <a:t>Then compressed spatially </a:t>
            </a:r>
          </a:p>
          <a:p>
            <a:pPr lvl="1"/>
            <a:endParaRPr lang="en-US" smtClean="0"/>
          </a:p>
          <a:p>
            <a:endParaRPr lang="en-US" sz="20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71479-CD44-4246-8AF3-CAD8979AC09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6805" name="Picture 4" descr="f0400-0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2075" y="1428750"/>
            <a:ext cx="3905250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Spatial Compression</a:t>
            </a:r>
            <a:endParaRPr lang="en-US" dirty="0"/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Frames are divided into 16 x 16 macroblocks</a:t>
            </a:r>
          </a:p>
          <a:p>
            <a:r>
              <a:rPr lang="en-US" smtClean="0"/>
              <a:t>Chroma subsampling is usually used, e.g., 4:1:1, 4:2:0</a:t>
            </a:r>
          </a:p>
          <a:p>
            <a:r>
              <a:rPr lang="en-US" smtClean="0">
                <a:sym typeface="Wingdings" pitchFamily="2" charset="2"/>
              </a:rPr>
              <a:t> </a:t>
            </a:r>
            <a:r>
              <a:rPr lang="en-US" smtClean="0"/>
              <a:t>We get 8 x 8 blocks for Y and CbCr</a:t>
            </a:r>
          </a:p>
          <a:p>
            <a:r>
              <a:rPr lang="en-US" smtClean="0"/>
              <a:t>Then we apply DCT and the rest of JPEG compression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E8D45-68B2-45C4-BFF1-937F06BF470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ummary">
  <a:themeElements>
    <a:clrScheme name="">
      <a:dk1>
        <a:srgbClr val="000000"/>
      </a:dk1>
      <a:lt1>
        <a:srgbClr val="FFFFFF"/>
      </a:lt1>
      <a:dk2>
        <a:srgbClr val="114FFB"/>
      </a:dk2>
      <a:lt2>
        <a:srgbClr val="CECECE"/>
      </a:lt2>
      <a:accent1>
        <a:srgbClr val="FC0128"/>
      </a:accent1>
      <a:accent2>
        <a:srgbClr val="3365FB"/>
      </a:accent2>
      <a:accent3>
        <a:srgbClr val="FFFFFF"/>
      </a:accent3>
      <a:accent4>
        <a:srgbClr val="000000"/>
      </a:accent4>
      <a:accent5>
        <a:srgbClr val="FDAAAC"/>
      </a:accent5>
      <a:accent6>
        <a:srgbClr val="2D5BE3"/>
      </a:accent6>
      <a:hlink>
        <a:srgbClr val="FE9B03"/>
      </a:hlink>
      <a:folHlink>
        <a:srgbClr val="D93192"/>
      </a:folHlink>
    </a:clrScheme>
    <a:fontScheme name="summar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ummar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mar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mmar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mar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mar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mar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mar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59506</TotalTime>
  <Words>3925</Words>
  <Application>Microsoft Macintosh PowerPoint</Application>
  <PresentationFormat>On-screen Show (4:3)</PresentationFormat>
  <Paragraphs>546</Paragraphs>
  <Slides>57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0" baseType="lpstr">
      <vt:lpstr>summary</vt:lpstr>
      <vt:lpstr>Equation</vt:lpstr>
      <vt:lpstr>Image</vt:lpstr>
      <vt:lpstr>Department of Computer Science National Tsing Hua University</vt:lpstr>
      <vt:lpstr>Outline</vt:lpstr>
      <vt:lpstr>Video</vt:lpstr>
      <vt:lpstr>Video Coding Standards</vt:lpstr>
      <vt:lpstr>Video Coding Standards</vt:lpstr>
      <vt:lpstr>PowerPoint Presentation</vt:lpstr>
      <vt:lpstr>Video Coding</vt:lpstr>
      <vt:lpstr>MPEG Compression: Basics</vt:lpstr>
      <vt:lpstr>Spatial Compression</vt:lpstr>
      <vt:lpstr>Temporal Compression: Motion Compensation</vt:lpstr>
      <vt:lpstr>Search for Motion Vectors</vt:lpstr>
      <vt:lpstr>Search for Motion Vectors</vt:lpstr>
      <vt:lpstr>Search for Motion Vectors</vt:lpstr>
      <vt:lpstr>The Need for B Frame</vt:lpstr>
      <vt:lpstr>B-frame coding</vt:lpstr>
      <vt:lpstr>Basic Video Encoder</vt:lpstr>
      <vt:lpstr>Basic Video Decoder</vt:lpstr>
      <vt:lpstr>Errors and Video Coding Tools</vt:lpstr>
      <vt:lpstr>Error Propagation</vt:lpstr>
      <vt:lpstr>Error Propagation</vt:lpstr>
      <vt:lpstr>Error Propagation: Example</vt:lpstr>
      <vt:lpstr>Handling Error</vt:lpstr>
      <vt:lpstr>Handling Error: Principles</vt:lpstr>
      <vt:lpstr>Handling Error: Principles (cont’d)</vt:lpstr>
      <vt:lpstr>Coding Tools for Error Resilience</vt:lpstr>
      <vt:lpstr>Slice Structured Coding</vt:lpstr>
      <vt:lpstr>Slice Structured Coding: Example</vt:lpstr>
      <vt:lpstr>Flexible Macroblock Orderg in (FMO) in AVC</vt:lpstr>
      <vt:lpstr>ASO in H.264/AVC</vt:lpstr>
      <vt:lpstr>Scalability</vt:lpstr>
      <vt:lpstr>Data Partitioning</vt:lpstr>
      <vt:lpstr>Redundant Slices</vt:lpstr>
      <vt:lpstr>Flexible Reference Frame</vt:lpstr>
      <vt:lpstr>Flexible Reference Frame (cont’d)</vt:lpstr>
      <vt:lpstr>Summary</vt:lpstr>
      <vt:lpstr>PowerPoint Presentation</vt:lpstr>
      <vt:lpstr>Design Goals of H.264/AVC</vt:lpstr>
      <vt:lpstr>Layered Design</vt:lpstr>
      <vt:lpstr>Network Abstraction Layer </vt:lpstr>
      <vt:lpstr>Network Abstract Layer Format</vt:lpstr>
      <vt:lpstr>Access Units</vt:lpstr>
      <vt:lpstr>RBSP Format</vt:lpstr>
      <vt:lpstr>Video Sequences and IDR Frames</vt:lpstr>
      <vt:lpstr>Video Coding Layer Features (1/3)</vt:lpstr>
      <vt:lpstr>Video Coding Layer Features (2/3)</vt:lpstr>
      <vt:lpstr>Video Coding Layer Features (3/3)</vt:lpstr>
      <vt:lpstr>H.264 Slice Modes</vt:lpstr>
      <vt:lpstr>Inter Prediction</vt:lpstr>
      <vt:lpstr>Intra Prediction</vt:lpstr>
      <vt:lpstr>Deblocking Filter</vt:lpstr>
      <vt:lpstr>4x4 Integer Transform</vt:lpstr>
      <vt:lpstr>Quantization</vt:lpstr>
      <vt:lpstr>Entropy Coding</vt:lpstr>
      <vt:lpstr>H.264 Profiles</vt:lpstr>
      <vt:lpstr>Potential Applications</vt:lpstr>
      <vt:lpstr>Performance of H.264/AVC</vt:lpstr>
      <vt:lpstr>Conclusion</vt:lpstr>
    </vt:vector>
  </TitlesOfParts>
  <Company>Simon Fraser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 2007 - GHS</dc:title>
  <dc:creator>Mohamed Hefeeda</dc:creator>
  <cp:lastModifiedBy>Bear Hsu</cp:lastModifiedBy>
  <cp:revision>1961</cp:revision>
  <cp:lastPrinted>2000-09-13T22:50:43Z</cp:lastPrinted>
  <dcterms:created xsi:type="dcterms:W3CDTF">2008-12-02T19:39:01Z</dcterms:created>
  <dcterms:modified xsi:type="dcterms:W3CDTF">2011-11-02T01:54:41Z</dcterms:modified>
</cp:coreProperties>
</file>