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42"/>
  </p:notesMasterIdLst>
  <p:handoutMasterIdLst>
    <p:handoutMasterId r:id="rId43"/>
  </p:handoutMasterIdLst>
  <p:sldIdLst>
    <p:sldId id="1062" r:id="rId2"/>
    <p:sldId id="994" r:id="rId3"/>
    <p:sldId id="1051" r:id="rId4"/>
    <p:sldId id="996" r:id="rId5"/>
    <p:sldId id="1052" r:id="rId6"/>
    <p:sldId id="1053" r:id="rId7"/>
    <p:sldId id="1001" r:id="rId8"/>
    <p:sldId id="1054" r:id="rId9"/>
    <p:sldId id="998" r:id="rId10"/>
    <p:sldId id="1005" r:id="rId11"/>
    <p:sldId id="1006" r:id="rId12"/>
    <p:sldId id="1007" r:id="rId13"/>
    <p:sldId id="1008" r:id="rId14"/>
    <p:sldId id="1009" r:id="rId15"/>
    <p:sldId id="1011" r:id="rId16"/>
    <p:sldId id="1012" r:id="rId17"/>
    <p:sldId id="1013" r:id="rId18"/>
    <p:sldId id="1014" r:id="rId19"/>
    <p:sldId id="1019" r:id="rId20"/>
    <p:sldId id="1022" r:id="rId21"/>
    <p:sldId id="1057" r:id="rId22"/>
    <p:sldId id="1058" r:id="rId23"/>
    <p:sldId id="1039" r:id="rId24"/>
    <p:sldId id="1055" r:id="rId25"/>
    <p:sldId id="1040" r:id="rId26"/>
    <p:sldId id="1059" r:id="rId27"/>
    <p:sldId id="1060" r:id="rId28"/>
    <p:sldId id="1041" r:id="rId29"/>
    <p:sldId id="1061" r:id="rId30"/>
    <p:sldId id="1056" r:id="rId31"/>
    <p:sldId id="992" r:id="rId32"/>
    <p:sldId id="1063" r:id="rId33"/>
    <p:sldId id="1064" r:id="rId34"/>
    <p:sldId id="1065" r:id="rId35"/>
    <p:sldId id="1066" r:id="rId36"/>
    <p:sldId id="1070" r:id="rId37"/>
    <p:sldId id="1069" r:id="rId38"/>
    <p:sldId id="1068" r:id="rId39"/>
    <p:sldId id="1071" r:id="rId40"/>
    <p:sldId id="1072" r:id="rId4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B"/>
    <a:srgbClr val="FF3300"/>
    <a:srgbClr val="333300"/>
    <a:srgbClr val="00FF00"/>
    <a:srgbClr val="FF6600"/>
    <a:srgbClr val="993300"/>
    <a:srgbClr val="FF0000"/>
    <a:srgbClr val="F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28" autoAdjust="0"/>
    <p:restoredTop sz="86633" autoAdjust="0"/>
  </p:normalViewPr>
  <p:slideViewPr>
    <p:cSldViewPr snapToGrid="0">
      <p:cViewPr varScale="1">
        <p:scale>
          <a:sx n="86" d="100"/>
          <a:sy n="86" d="100"/>
        </p:scale>
        <p:origin x="-213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200" d="100"/>
          <a:sy n="200" d="100"/>
        </p:scale>
        <p:origin x="-144" y="-78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handoutMaster" Target="handoutMasters/handoutMaster1.xml"/><Relationship Id="rId44" Type="http://schemas.openxmlformats.org/officeDocument/2006/relationships/printerSettings" Target="printerSettings/printerSettings1.bin"/><Relationship Id="rId4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EB393185-4BF4-4CBD-B2E0-1F39877B7C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7997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2188" cy="3602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59300"/>
            <a:ext cx="536257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E9C26620-775E-4E95-AFA5-8D74D1B31B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1828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6A4DA2-BDCF-4D2F-A50F-6EEFA5080B50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5BFAEB-BAE5-4937-822E-D84B40940D77}" type="slidenum">
              <a:rPr lang="en-CA" smtClean="0"/>
              <a:pPr/>
              <a:t>10</a:t>
            </a:fld>
            <a:endParaRPr lang="en-CA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CA" smtClean="0"/>
              <a:t>GoP,</a:t>
            </a:r>
          </a:p>
          <a:p>
            <a:r>
              <a:rPr lang="en-CA" smtClean="0"/>
              <a:t>Temporal layer IDs,</a:t>
            </a:r>
          </a:p>
          <a:p>
            <a:r>
              <a:rPr lang="en-CA" smtClean="0"/>
              <a:t>Decoding order,</a:t>
            </a:r>
          </a:p>
          <a:p>
            <a:endParaRPr lang="en-CA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D0F71D-6D5D-4D76-B92A-ADC3C52497E5}" type="slidenum">
              <a:rPr lang="en-CA" smtClean="0"/>
              <a:pPr/>
              <a:t>11</a:t>
            </a:fld>
            <a:endParaRPr lang="en-CA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277A5C-6842-44D0-8E08-29056993BA7D}" type="slidenum">
              <a:rPr lang="en-CA" smtClean="0"/>
              <a:pPr/>
              <a:t>12</a:t>
            </a:fld>
            <a:endParaRPr lang="en-CA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CA" smtClean="0"/>
              <a:t>Also, prediction structure of the base layer can be arbitrarily modified, e.g., such as for increasing coding efficiency.</a:t>
            </a:r>
          </a:p>
          <a:p>
            <a:endParaRPr lang="en-CA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757EA2-5F97-43F5-A622-89023188ED4F}" type="slidenum">
              <a:rPr lang="en-CA" smtClean="0"/>
              <a:pPr/>
              <a:t>13</a:t>
            </a:fld>
            <a:endParaRPr lang="en-CA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CA" dirty="0" smtClean="0"/>
              <a:t> </a:t>
            </a:r>
          </a:p>
          <a:p>
            <a:endParaRPr lang="en-CA" dirty="0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D1FFC8-62A8-4904-8707-4A01C2F4C85E}" type="slidenum">
              <a:rPr lang="en-CA" smtClean="0"/>
              <a:pPr/>
              <a:t>14</a:t>
            </a:fld>
            <a:endParaRPr lang="en-CA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CA" dirty="0" smtClean="0"/>
              <a:t>Foreman, CIF, 30 Hz.</a:t>
            </a:r>
          </a:p>
          <a:p>
            <a:r>
              <a:rPr lang="en-CA" dirty="0" smtClean="0"/>
              <a:t>Coding efficiency is continuously improved by increasing </a:t>
            </a:r>
            <a:r>
              <a:rPr lang="en-CA" dirty="0" err="1" smtClean="0"/>
              <a:t>GoP</a:t>
            </a:r>
            <a:r>
              <a:rPr lang="en-CA" dirty="0" smtClean="0"/>
              <a:t> size.</a:t>
            </a:r>
          </a:p>
          <a:p>
            <a:r>
              <a:rPr lang="en-CA" dirty="0" smtClean="0"/>
              <a:t>In comparison to the widely used IBBP coding structure, PSNR gain of more than 1 dB can be obtained for medium bitrates.</a:t>
            </a: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62C9A3-62B2-4909-9FFA-B8C5A849CA89}" type="slidenum">
              <a:rPr lang="en-CA" smtClean="0"/>
              <a:pPr/>
              <a:t>15</a:t>
            </a:fld>
            <a:endParaRPr lang="en-CA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335EF5-0AD7-4BDE-8450-B2B45799BBF4}" type="slidenum">
              <a:rPr lang="en-CA" smtClean="0"/>
              <a:pPr/>
              <a:t>16</a:t>
            </a:fld>
            <a:endParaRPr lang="en-CA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CA" smtClean="0"/>
              <a:t>Low delay test set: video conferencing sequences.</a:t>
            </a:r>
          </a:p>
          <a:p>
            <a:r>
              <a:rPr lang="en-CA" smtClean="0"/>
              <a:t>Coding efficiencies are significantly smaller than the previous slide.</a:t>
            </a:r>
          </a:p>
          <a:p>
            <a:endParaRPr lang="en-CA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A6F904-9786-41EF-91A9-4C695BDF75F5}" type="slidenum">
              <a:rPr lang="en-CA" smtClean="0"/>
              <a:pPr/>
              <a:t>17</a:t>
            </a:fld>
            <a:endParaRPr lang="en-CA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C58CB4-AF25-435B-845A-5C180080E843}" type="slidenum">
              <a:rPr lang="en-CA" smtClean="0"/>
              <a:pPr/>
              <a:t>18</a:t>
            </a:fld>
            <a:endParaRPr lang="en-CA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CA" smtClean="0"/>
              <a:t>Access units: lower layer pictures do not need to be present in all access units.</a:t>
            </a:r>
          </a:p>
          <a:p>
            <a:r>
              <a:rPr lang="en-CA" smtClean="0"/>
              <a:t>Combination of spatial and temporal scalabilities.</a:t>
            </a:r>
          </a:p>
          <a:p>
            <a:endParaRPr lang="en-CA" smtClean="0"/>
          </a:p>
        </p:txBody>
      </p:sp>
      <p:sp>
        <p:nvSpPr>
          <p:cNvPr id="108548" name="Slide Number Placeholder 3"/>
          <p:cNvSpPr txBox="1">
            <a:spLocks noGrp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/>
            <a:fld id="{3CB887BB-9DF2-436B-A8DF-B01D6F2C285B}" type="slidenum">
              <a:rPr lang="en-CA" sz="1300"/>
              <a:pPr algn="r"/>
              <a:t>19</a:t>
            </a:fld>
            <a:endParaRPr lang="en-CA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805E47-B0EA-4CDC-AA51-5C4BAD9350A1}" type="slidenum">
              <a:rPr lang="en-CA" smtClean="0"/>
              <a:pPr/>
              <a:t>2</a:t>
            </a:fld>
            <a:endParaRPr lang="en-CA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CA" dirty="0" smtClean="0"/>
              <a:t>Two additional inter-layer prediction concepts …</a:t>
            </a:r>
          </a:p>
          <a:p>
            <a:endParaRPr lang="en-CA" dirty="0" smtClean="0"/>
          </a:p>
        </p:txBody>
      </p:sp>
      <p:sp>
        <p:nvSpPr>
          <p:cNvPr id="120836" name="Slide Number Placeholder 3"/>
          <p:cNvSpPr txBox="1">
            <a:spLocks noGrp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/>
            <a:fld id="{A5628F3F-82F7-4E3E-8BC4-F54151DEFF4E}" type="slidenum">
              <a:rPr lang="en-CA" sz="1300"/>
              <a:pPr algn="r"/>
              <a:t>20</a:t>
            </a:fld>
            <a:endParaRPr lang="en-CA" sz="1300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CA" dirty="0" smtClean="0"/>
              <a:t>Two additional inter-layer prediction concepts …</a:t>
            </a:r>
          </a:p>
          <a:p>
            <a:endParaRPr lang="en-CA" dirty="0" smtClean="0"/>
          </a:p>
        </p:txBody>
      </p:sp>
      <p:sp>
        <p:nvSpPr>
          <p:cNvPr id="120836" name="Slide Number Placeholder 3"/>
          <p:cNvSpPr txBox="1">
            <a:spLocks noGrp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/>
            <a:fld id="{A5628F3F-82F7-4E3E-8BC4-F54151DEFF4E}" type="slidenum">
              <a:rPr lang="en-CA" sz="1300"/>
              <a:pPr algn="r"/>
              <a:t>21</a:t>
            </a:fld>
            <a:endParaRPr lang="en-CA" sz="1300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CA" dirty="0" smtClean="0"/>
              <a:t>Two additional inter-layer prediction concepts …</a:t>
            </a:r>
          </a:p>
          <a:p>
            <a:endParaRPr lang="en-CA" dirty="0" smtClean="0"/>
          </a:p>
        </p:txBody>
      </p:sp>
      <p:sp>
        <p:nvSpPr>
          <p:cNvPr id="120836" name="Slide Number Placeholder 3"/>
          <p:cNvSpPr txBox="1">
            <a:spLocks noGrp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/>
            <a:fld id="{A5628F3F-82F7-4E3E-8BC4-F54151DEFF4E}" type="slidenum">
              <a:rPr lang="en-CA" sz="1300"/>
              <a:pPr algn="r"/>
              <a:t>22</a:t>
            </a:fld>
            <a:endParaRPr lang="en-CA" sz="1300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smtClean="0"/>
          </a:p>
        </p:txBody>
      </p:sp>
      <p:sp>
        <p:nvSpPr>
          <p:cNvPr id="100356" name="Slide Number Placeholder 3"/>
          <p:cNvSpPr txBox="1">
            <a:spLocks noGrp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/>
            <a:fld id="{8126D03E-24DF-4956-83E8-DA5061CCE95A}" type="slidenum">
              <a:rPr lang="en-CA" sz="1300"/>
              <a:pPr algn="r"/>
              <a:t>23</a:t>
            </a:fld>
            <a:endParaRPr lang="en-CA" sz="1300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smtClean="0"/>
          </a:p>
        </p:txBody>
      </p:sp>
      <p:sp>
        <p:nvSpPr>
          <p:cNvPr id="100356" name="Slide Number Placeholder 3"/>
          <p:cNvSpPr txBox="1">
            <a:spLocks noGrp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/>
            <a:fld id="{8126D03E-24DF-4956-83E8-DA5061CCE95A}" type="slidenum">
              <a:rPr lang="en-CA" sz="1300"/>
              <a:pPr algn="r"/>
              <a:t>24</a:t>
            </a:fld>
            <a:endParaRPr lang="en-CA" sz="1300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7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smtClean="0"/>
          </a:p>
        </p:txBody>
      </p:sp>
      <p:sp>
        <p:nvSpPr>
          <p:cNvPr id="147460" name="Slide Number Placeholder 3"/>
          <p:cNvSpPr txBox="1">
            <a:spLocks noGrp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/>
            <a:fld id="{846A3D28-C693-4666-BE4E-A6382D598430}" type="slidenum">
              <a:rPr lang="en-CA" sz="1300"/>
              <a:pPr algn="r"/>
              <a:t>25</a:t>
            </a:fld>
            <a:endParaRPr lang="en-CA" sz="1300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7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smtClean="0"/>
          </a:p>
        </p:txBody>
      </p:sp>
      <p:sp>
        <p:nvSpPr>
          <p:cNvPr id="147460" name="Slide Number Placeholder 3"/>
          <p:cNvSpPr txBox="1">
            <a:spLocks noGrp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/>
            <a:fld id="{846A3D28-C693-4666-BE4E-A6382D598430}" type="slidenum">
              <a:rPr lang="en-CA" sz="1300"/>
              <a:pPr algn="r"/>
              <a:t>26</a:t>
            </a:fld>
            <a:endParaRPr lang="en-CA" sz="1300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7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smtClean="0"/>
          </a:p>
        </p:txBody>
      </p:sp>
      <p:sp>
        <p:nvSpPr>
          <p:cNvPr id="147460" name="Slide Number Placeholder 3"/>
          <p:cNvSpPr txBox="1">
            <a:spLocks noGrp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/>
            <a:fld id="{846A3D28-C693-4666-BE4E-A6382D598430}" type="slidenum">
              <a:rPr lang="en-CA" sz="1300"/>
              <a:pPr algn="r"/>
              <a:t>27</a:t>
            </a:fld>
            <a:endParaRPr lang="en-CA" sz="1300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5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smtClean="0"/>
          </a:p>
        </p:txBody>
      </p:sp>
      <p:sp>
        <p:nvSpPr>
          <p:cNvPr id="145412" name="Slide Number Placeholder 3"/>
          <p:cNvSpPr txBox="1">
            <a:spLocks noGrp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/>
            <a:fld id="{241A106B-A27A-427B-899F-5DA9F3D97448}" type="slidenum">
              <a:rPr lang="en-CA" sz="1300"/>
              <a:pPr algn="r"/>
              <a:t>28</a:t>
            </a:fld>
            <a:endParaRPr lang="en-CA" sz="1300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5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smtClean="0"/>
          </a:p>
        </p:txBody>
      </p:sp>
      <p:sp>
        <p:nvSpPr>
          <p:cNvPr id="145412" name="Slide Number Placeholder 3"/>
          <p:cNvSpPr txBox="1">
            <a:spLocks noGrp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/>
            <a:fld id="{241A106B-A27A-427B-899F-5DA9F3D97448}" type="slidenum">
              <a:rPr lang="en-CA" sz="1300"/>
              <a:pPr algn="r"/>
              <a:t>29</a:t>
            </a:fld>
            <a:endParaRPr lang="en-CA" sz="13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86D256-1E6B-40C9-9904-B347461F7BBC}" type="slidenum">
              <a:rPr lang="en-CA" smtClean="0"/>
              <a:pPr/>
              <a:t>3</a:t>
            </a:fld>
            <a:endParaRPr lang="en-CA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86D256-1E6B-40C9-9904-B347461F7BBC}" type="slidenum">
              <a:rPr lang="en-CA" smtClean="0"/>
              <a:pPr/>
              <a:t>4</a:t>
            </a:fld>
            <a:endParaRPr lang="en-CA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86D256-1E6B-40C9-9904-B347461F7BBC}" type="slidenum">
              <a:rPr lang="en-CA" smtClean="0"/>
              <a:pPr/>
              <a:t>5</a:t>
            </a:fld>
            <a:endParaRPr lang="en-CA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86D256-1E6B-40C9-9904-B347461F7BBC}" type="slidenum">
              <a:rPr lang="en-CA" smtClean="0"/>
              <a:pPr/>
              <a:t>6</a:t>
            </a:fld>
            <a:endParaRPr lang="en-CA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CA" smtClean="0"/>
              <a:t>Similar coding efficiency: similarity means: for each substream: 10% to up to 50%, depending on the specific needs of an application.</a:t>
            </a:r>
          </a:p>
          <a:p>
            <a:r>
              <a:rPr lang="en-CA" smtClean="0"/>
              <a:t>Non-VCL NAL units: Information that change infrequently.</a:t>
            </a:r>
          </a:p>
          <a:p>
            <a:r>
              <a:rPr lang="en-CA" smtClean="0"/>
              <a:t>Video sequence: independently decodable part of a NAL unit bitstream.</a:t>
            </a:r>
          </a:p>
          <a:p>
            <a:r>
              <a:rPr lang="en-CA" smtClean="0"/>
              <a:t>IDR is an access unit.</a:t>
            </a: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086A7F-330B-4A0A-A8EA-BD93420C17FC}" type="slidenum">
              <a:rPr lang="en-CA" smtClean="0"/>
              <a:pPr/>
              <a:t>7</a:t>
            </a:fld>
            <a:endParaRPr lang="en-CA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CA" smtClean="0"/>
              <a:t>Similar coding efficiency: similarity means: for each substream: 10% to up to 50%, depending on the specific needs of an application.</a:t>
            </a:r>
          </a:p>
          <a:p>
            <a:r>
              <a:rPr lang="en-CA" smtClean="0"/>
              <a:t>Non-VCL NAL units: Information that change infrequently.</a:t>
            </a:r>
          </a:p>
          <a:p>
            <a:r>
              <a:rPr lang="en-CA" smtClean="0"/>
              <a:t>Video sequence: independently decodable part of a NAL unit bitstream.</a:t>
            </a:r>
          </a:p>
          <a:p>
            <a:r>
              <a:rPr lang="en-CA" smtClean="0"/>
              <a:t>IDR is an access unit.</a:t>
            </a: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086A7F-330B-4A0A-A8EA-BD93420C17FC}" type="slidenum">
              <a:rPr lang="en-CA" smtClean="0"/>
              <a:pPr/>
              <a:t>8</a:t>
            </a:fld>
            <a:endParaRPr lang="en-CA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CA" smtClean="0"/>
              <a:t>Background: types of scalability, applications, and requirements</a:t>
            </a: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6C29CE-627B-40C8-9C38-E321A779DAA8}" type="slidenum">
              <a:rPr lang="en-CA" smtClean="0"/>
              <a:pPr/>
              <a:t>9</a:t>
            </a:fld>
            <a:endParaRPr lang="en-C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496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93BD7-F8FE-43AE-8F14-E89E38381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6CD5A-1220-4FCC-8871-B58DCBF987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8138" y="206375"/>
            <a:ext cx="1982787" cy="5864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6600" y="206375"/>
            <a:ext cx="5799138" cy="5864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E4BB8-919C-4E47-987E-DC23372BB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6375"/>
            <a:ext cx="7756525" cy="568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36600" y="1311275"/>
            <a:ext cx="3770313" cy="4759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311275"/>
            <a:ext cx="3770312" cy="4759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9D79D-EC91-411D-A36D-F52D549E1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 baseline="0"/>
            </a:lvl1pPr>
            <a:lvl2pPr>
              <a:defRPr sz="2000" baseline="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aseline="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49580E66-1903-480C-BBD1-80B22E7F42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40868-F78F-4C54-B8CC-8FB0BBAD06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6600" y="1311275"/>
            <a:ext cx="3770313" cy="4759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311275"/>
            <a:ext cx="3770312" cy="4759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7F7E6-C88F-400B-82A3-6098BA27F1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4755E-49F5-46E1-9B79-FC0CAFED4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7B75B-5E79-4060-A563-F19B5DC017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F4854-D64B-4BBB-B872-38A348E65D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6E78E-BB6D-4DF6-AEC3-8900FAADB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7E799-7480-46F6-BE90-2ACC38B22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6375"/>
            <a:ext cx="7756525" cy="568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79" tIns="44446" rIns="90479" bIns="44446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6600" y="1311275"/>
            <a:ext cx="7693025" cy="4759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4484" name="Rectangle 4"/>
          <p:cNvSpPr>
            <a:spLocks noChangeArrowheads="1"/>
          </p:cNvSpPr>
          <p:nvPr/>
        </p:nvSpPr>
        <p:spPr bwMode="auto">
          <a:xfrm>
            <a:off x="0" y="908050"/>
            <a:ext cx="9144000" cy="50800"/>
          </a:xfrm>
          <a:prstGeom prst="rect">
            <a:avLst/>
          </a:prstGeom>
          <a:gradFill rotWithShape="0">
            <a:gsLst>
              <a:gs pos="0">
                <a:srgbClr val="99CCFF">
                  <a:gamma/>
                  <a:shade val="46275"/>
                  <a:invGamma/>
                </a:srgbClr>
              </a:gs>
              <a:gs pos="100000">
                <a:srgbClr val="99CCFF"/>
              </a:gs>
            </a:gsLst>
            <a:lin ang="0" scaled="1"/>
          </a:gradFill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eaLnBrk="0" hangingPunct="0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0448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latin typeface="Arial" pitchFamily="34" charset="0"/>
              </a:defRPr>
            </a:lvl1pPr>
          </a:lstStyle>
          <a:p>
            <a:pPr>
              <a:defRPr/>
            </a:pPr>
            <a:fld id="{0F33D028-EB27-4BF2-93DB-AB8236DFF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04488" name="Rectangle 8"/>
          <p:cNvSpPr>
            <a:spLocks noChangeArrowheads="1"/>
          </p:cNvSpPr>
          <p:nvPr userDrawn="1"/>
        </p:nvSpPr>
        <p:spPr bwMode="auto">
          <a:xfrm>
            <a:off x="-3903663" y="2857500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endParaRPr lang="en-US"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2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  <p:sldLayoutId id="2147483813" r:id="rId12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9pPr>
    </p:titleStyle>
    <p:bodyStyle>
      <a:lvl1pPr marL="285750" indent="-285750" algn="l" rtl="0" eaLnBrk="0" fontAlgn="base" hangingPunct="0">
        <a:spcBef>
          <a:spcPct val="40000"/>
        </a:spcBef>
        <a:spcAft>
          <a:spcPct val="0"/>
        </a:spcAft>
        <a:buClr>
          <a:srgbClr val="114FFF"/>
        </a:buClr>
        <a:buFont typeface="Wingdings" pitchFamily="2" charset="2"/>
        <a:buChar char="§"/>
        <a:defRPr sz="2800" b="1">
          <a:solidFill>
            <a:srgbClr val="0000FF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Char char="-"/>
        <a:defRPr sz="24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3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3pPr>
      <a:lvl4pPr marL="1541463" indent="-169863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Symbol" pitchFamily="18" charset="2"/>
        <a:buChar char="-"/>
        <a:defRPr sz="2000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1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sourceforge.net/projects/opensvcdecoder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nsl.cs.surrey.sfu.ca/teaching/08/820/SMW07.pdf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E10D5E6-B5E3-4277-B939-3B3379B8745B}" type="slidenum">
              <a:rPr lang="en-US" smtClean="0">
                <a:latin typeface="Arial" charset="0"/>
              </a:rPr>
              <a:pPr/>
              <a:t>1</a:t>
            </a:fld>
            <a:endParaRPr lang="en-US" smtClean="0">
              <a:latin typeface="Arial" charset="0"/>
            </a:endParaRPr>
          </a:p>
        </p:txBody>
      </p:sp>
      <p:sp>
        <p:nvSpPr>
          <p:cNvPr id="74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666750" y="206375"/>
            <a:ext cx="7823200" cy="669925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Department of Computer Science</a:t>
            </a:r>
            <a:br>
              <a:rPr lang="en-US" sz="2400" dirty="0" smtClean="0"/>
            </a:br>
            <a:r>
              <a:rPr lang="en-US" sz="2400" dirty="0" smtClean="0"/>
              <a:t>National </a:t>
            </a:r>
            <a:r>
              <a:rPr lang="en-US" sz="2400" dirty="0" err="1" smtClean="0"/>
              <a:t>Tsing</a:t>
            </a:r>
            <a:r>
              <a:rPr lang="en-US" sz="2400" dirty="0" smtClean="0"/>
              <a:t> </a:t>
            </a:r>
            <a:r>
              <a:rPr lang="en-US" sz="2400" dirty="0" err="1" smtClean="0"/>
              <a:t>Hua</a:t>
            </a:r>
            <a:r>
              <a:rPr lang="en-US" sz="2400" dirty="0" smtClean="0"/>
              <a:t> University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4438"/>
            <a:ext cx="8255000" cy="4656137"/>
          </a:xfrm>
          <a:solidFill>
            <a:schemeClr val="bg1"/>
          </a:solidFill>
        </p:spPr>
        <p:txBody>
          <a:bodyPr lIns="91440" tIns="45720" rIns="91440" bIns="45720"/>
          <a:lstStyle/>
          <a:p>
            <a:pPr algn="ctr">
              <a:spcBef>
                <a:spcPct val="100000"/>
              </a:spcBef>
              <a:buFont typeface="Wingdings" pitchFamily="2" charset="2"/>
              <a:buNone/>
            </a:pPr>
            <a:endParaRPr lang="en-US" sz="7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>
              <a:lnSpc>
                <a:spcPct val="110000"/>
              </a:lnSpc>
              <a:buFont typeface="Wingdings" pitchFamily="2" charset="2"/>
              <a:buNone/>
            </a:pPr>
            <a:r>
              <a:rPr lang="en-US" sz="2400" b="0" dirty="0" smtClean="0">
                <a:solidFill>
                  <a:srgbClr val="FF0000"/>
                </a:solidFill>
                <a:latin typeface="Arial Black" pitchFamily="34" charset="0"/>
              </a:rPr>
              <a:t>CS 5262: Multimedia Networking and Systems</a:t>
            </a:r>
          </a:p>
          <a:p>
            <a:pPr algn="ctr">
              <a:lnSpc>
                <a:spcPct val="110000"/>
              </a:lnSpc>
              <a:buFont typeface="Wingdings" pitchFamily="2" charset="2"/>
              <a:buNone/>
            </a:pPr>
            <a:endParaRPr lang="en-US" b="0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>
              <a:lnSpc>
                <a:spcPct val="110000"/>
              </a:lnSpc>
              <a:buFont typeface="Wingdings" pitchFamily="2" charset="2"/>
              <a:buNone/>
            </a:pPr>
            <a:r>
              <a:rPr lang="en-US" b="0" dirty="0" smtClean="0">
                <a:solidFill>
                  <a:srgbClr val="FF0000"/>
                </a:solidFill>
                <a:latin typeface="Arial Black" pitchFamily="34" charset="0"/>
              </a:rPr>
              <a:t>Scalable Video Coding</a:t>
            </a:r>
            <a:endParaRPr lang="en-US" b="0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>
              <a:buFont typeface="Wingdings" pitchFamily="2" charset="2"/>
              <a:buNone/>
            </a:pPr>
            <a:endParaRPr lang="en-US" sz="2400" dirty="0" smtClean="0"/>
          </a:p>
          <a:p>
            <a:pPr algn="ctr">
              <a:buNone/>
              <a:defRPr/>
            </a:pPr>
            <a:r>
              <a:rPr 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Instructor: Cheng-</a:t>
            </a:r>
            <a:r>
              <a:rPr lang="en-US" sz="24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Hsin</a:t>
            </a:r>
            <a:r>
              <a:rPr 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Hsu</a:t>
            </a:r>
          </a:p>
          <a:p>
            <a:pPr algn="ctr">
              <a:buNone/>
              <a:defRPr/>
            </a:pP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None/>
              <a:defRPr/>
            </a:pPr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Acknowledgement: The instructor thanks Prof. Mohamed </a:t>
            </a:r>
            <a:r>
              <a:rPr lang="en-US" sz="20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Hefeeda</a:t>
            </a:r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at Simon Fraser University for sharing his course materials</a:t>
            </a:r>
          </a:p>
          <a:p>
            <a:pPr algn="ctr">
              <a:buNone/>
              <a:defRPr/>
            </a:pPr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>
              <a:buFont typeface="Wingdings" pitchFamily="2" charset="2"/>
              <a:buNone/>
            </a:pPr>
            <a:endParaRPr lang="en-US" sz="1800" dirty="0" smtClean="0"/>
          </a:p>
          <a:p>
            <a:pPr algn="ctr">
              <a:buFont typeface="Wingdings" pitchFamily="2" charset="2"/>
              <a:buNone/>
            </a:pPr>
            <a:endParaRPr lang="en-US" sz="1800" dirty="0" smtClean="0"/>
          </a:p>
          <a:p>
            <a:pPr>
              <a:buFont typeface="Wingdings" pitchFamily="2" charset="2"/>
              <a:buNone/>
            </a:pPr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208338" y="6459538"/>
            <a:ext cx="19304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accent3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lIns="90488" tIns="44450" rIns="90488" bIns="44450"/>
          <a:lstStyle/>
          <a:p>
            <a:pPr eaLnBrk="0" hangingPunct="0">
              <a:defRPr/>
            </a:pPr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549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Temporal Scalability</a:t>
            </a:r>
            <a:endParaRPr lang="en-CA" dirty="0"/>
          </a:p>
        </p:txBody>
      </p:sp>
      <p:sp>
        <p:nvSpPr>
          <p:cNvPr id="24579" name="Content Placeholder 2"/>
          <p:cNvSpPr>
            <a:spLocks noGrp="1"/>
          </p:cNvSpPr>
          <p:nvPr>
            <p:ph sz="quarter" idx="1"/>
          </p:nvPr>
        </p:nvSpPr>
        <p:spPr>
          <a:xfrm>
            <a:off x="523874" y="1314450"/>
            <a:ext cx="8158163" cy="4803775"/>
          </a:xfrm>
        </p:spPr>
        <p:txBody>
          <a:bodyPr/>
          <a:lstStyle/>
          <a:p>
            <a:r>
              <a:rPr lang="en-CA" sz="2800" dirty="0" smtClean="0"/>
              <a:t>Divide sequence into temporal layers</a:t>
            </a:r>
          </a:p>
          <a:p>
            <a:pPr lvl="1"/>
            <a:r>
              <a:rPr lang="en-CA" sz="2000" dirty="0" smtClean="0"/>
              <a:t>Restrict motion-compensated prediction </a:t>
            </a:r>
          </a:p>
          <a:p>
            <a:r>
              <a:rPr lang="en-CA" sz="2800" dirty="0" smtClean="0">
                <a:sym typeface="Wingdings" pitchFamily="2" charset="2"/>
              </a:rPr>
              <a:t> H</a:t>
            </a:r>
            <a:r>
              <a:rPr lang="en-CA" sz="2800" dirty="0" smtClean="0"/>
              <a:t>ierarchical prediction structure</a:t>
            </a:r>
          </a:p>
          <a:p>
            <a:pPr lvl="1"/>
            <a:r>
              <a:rPr lang="en-CA" sz="2400" dirty="0" smtClean="0"/>
              <a:t>Already provided by H.264/AVC</a:t>
            </a:r>
          </a:p>
          <a:p>
            <a:pPr lvl="1"/>
            <a:endParaRPr lang="en-CA" sz="2400" dirty="0" smtClean="0"/>
          </a:p>
          <a:p>
            <a:pPr lvl="1"/>
            <a:endParaRPr lang="en-CA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Temporal Scalability: Example</a:t>
            </a:r>
            <a:endParaRPr lang="en-CA" sz="3200" dirty="0" smtClean="0">
              <a:solidFill>
                <a:srgbClr val="7B7890"/>
              </a:solidFill>
            </a:endParaRPr>
          </a:p>
        </p:txBody>
      </p:sp>
      <p:pic>
        <p:nvPicPr>
          <p:cNvPr id="25604" name="Content Placeholder 5" descr="temporal-scalability-1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0550" y="1019175"/>
            <a:ext cx="7730421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Content Placeholder 6"/>
          <p:cNvSpPr>
            <a:spLocks noGrp="1"/>
          </p:cNvSpPr>
          <p:nvPr>
            <p:ph sz="quarter" idx="1"/>
          </p:nvPr>
        </p:nvSpPr>
        <p:spPr>
          <a:xfrm>
            <a:off x="533401" y="3724275"/>
            <a:ext cx="8201024" cy="2571750"/>
          </a:xfrm>
        </p:spPr>
        <p:txBody>
          <a:bodyPr/>
          <a:lstStyle/>
          <a:p>
            <a:r>
              <a:rPr lang="en-CA" dirty="0" smtClean="0"/>
              <a:t>4 temporal layers: T0, …, T3</a:t>
            </a:r>
          </a:p>
          <a:p>
            <a:pPr lvl="1"/>
            <a:r>
              <a:rPr lang="en-CA" sz="1800" dirty="0" smtClean="0"/>
              <a:t>T0 =                1 frames per </a:t>
            </a:r>
            <a:r>
              <a:rPr lang="en-CA" sz="1800" dirty="0" err="1" smtClean="0"/>
              <a:t>GoP</a:t>
            </a:r>
            <a:endParaRPr lang="en-CA" sz="1800" dirty="0" smtClean="0"/>
          </a:p>
          <a:p>
            <a:pPr lvl="1"/>
            <a:r>
              <a:rPr lang="en-CA" sz="1800" dirty="0" smtClean="0"/>
              <a:t>T1 = T0 + 1 = 2 frames per </a:t>
            </a:r>
            <a:r>
              <a:rPr lang="en-CA" sz="1800" dirty="0" err="1" smtClean="0"/>
              <a:t>GoP</a:t>
            </a:r>
            <a:endParaRPr lang="en-CA" sz="1800" dirty="0" smtClean="0"/>
          </a:p>
          <a:p>
            <a:pPr lvl="1"/>
            <a:r>
              <a:rPr lang="en-CA" sz="1800" dirty="0" smtClean="0"/>
              <a:t>T2 = T1 + 2 = 4 frames per </a:t>
            </a:r>
            <a:r>
              <a:rPr lang="en-CA" sz="1800" dirty="0" err="1" smtClean="0"/>
              <a:t>GoP</a:t>
            </a:r>
            <a:endParaRPr lang="en-CA" sz="1800" dirty="0" smtClean="0"/>
          </a:p>
          <a:p>
            <a:pPr lvl="1"/>
            <a:r>
              <a:rPr lang="en-CA" sz="1800" dirty="0" smtClean="0"/>
              <a:t>Numbers below frames indicate decoding order</a:t>
            </a:r>
          </a:p>
          <a:p>
            <a:pPr lvl="1"/>
            <a:r>
              <a:rPr lang="en-CA" sz="1800" dirty="0" smtClean="0"/>
              <a:t>Arrows show prediction dependency </a:t>
            </a:r>
          </a:p>
          <a:p>
            <a:pPr lvl="1"/>
            <a:r>
              <a:rPr lang="en-CA" sz="1800" dirty="0" smtClean="0"/>
              <a:t>Dyadic (power of 2) temporal enhancement layers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Temporal Scalability: Example 2</a:t>
            </a:r>
            <a:endParaRPr lang="en-CA" sz="3200" dirty="0" smtClean="0">
              <a:solidFill>
                <a:srgbClr val="7B7890"/>
              </a:solidFill>
            </a:endParaRPr>
          </a:p>
        </p:txBody>
      </p:sp>
      <p:sp>
        <p:nvSpPr>
          <p:cNvPr id="26627" name="Content Placeholder 5"/>
          <p:cNvSpPr>
            <a:spLocks noGrp="1"/>
          </p:cNvSpPr>
          <p:nvPr>
            <p:ph sz="quarter" idx="1"/>
          </p:nvPr>
        </p:nvSpPr>
        <p:spPr>
          <a:xfrm>
            <a:off x="673100" y="3600449"/>
            <a:ext cx="7747000" cy="2657475"/>
          </a:xfrm>
        </p:spPr>
        <p:txBody>
          <a:bodyPr/>
          <a:lstStyle/>
          <a:p>
            <a:r>
              <a:rPr lang="en-CA" sz="2800" dirty="0" smtClean="0"/>
              <a:t>Non-dyadic structure is also possible</a:t>
            </a:r>
          </a:p>
          <a:p>
            <a:pPr lvl="1"/>
            <a:r>
              <a:rPr lang="en-CA" dirty="0" smtClean="0"/>
              <a:t>T0 = 1/9  of full frame rate</a:t>
            </a:r>
          </a:p>
          <a:p>
            <a:pPr lvl="1"/>
            <a:r>
              <a:rPr lang="en-CA" dirty="0" smtClean="0"/>
              <a:t>T1 = 1/3 of full frame rate</a:t>
            </a:r>
          </a:p>
          <a:p>
            <a:pPr lvl="1"/>
            <a:r>
              <a:rPr lang="en-CA" dirty="0" smtClean="0"/>
              <a:t>T2 = full frame rate</a:t>
            </a:r>
          </a:p>
          <a:p>
            <a:pPr lvl="1"/>
            <a:endParaRPr lang="en-CA" dirty="0" smtClean="0"/>
          </a:p>
        </p:txBody>
      </p:sp>
      <p:pic>
        <p:nvPicPr>
          <p:cNvPr id="26628" name="Content Placeholder 4" descr="temporal-scalability-2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250" y="1395413"/>
            <a:ext cx="7632700" cy="2250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Temporal Scalability</a:t>
            </a:r>
            <a:endParaRPr lang="en-CA" sz="3200" dirty="0" smtClean="0">
              <a:solidFill>
                <a:srgbClr val="7B789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sz="quarter" idx="1"/>
          </p:nvPr>
        </p:nvSpPr>
        <p:spPr>
          <a:xfrm>
            <a:off x="676274" y="1276350"/>
            <a:ext cx="7972425" cy="4822825"/>
          </a:xfrm>
        </p:spPr>
        <p:txBody>
          <a:bodyPr/>
          <a:lstStyle/>
          <a:p>
            <a:r>
              <a:rPr lang="en-CA" sz="2800" dirty="0" smtClean="0"/>
              <a:t>SVC also supports</a:t>
            </a:r>
          </a:p>
          <a:p>
            <a:pPr lvl="1"/>
            <a:r>
              <a:rPr lang="en-CA" sz="2400" dirty="0" smtClean="0"/>
              <a:t>Changing the hierarchical prediction structure over time</a:t>
            </a:r>
          </a:p>
          <a:p>
            <a:pPr lvl="1"/>
            <a:r>
              <a:rPr lang="en-CA" sz="2400" dirty="0" smtClean="0"/>
              <a:t>Having the reference frame in the same temporal layer as the target frame</a:t>
            </a:r>
          </a:p>
          <a:p>
            <a:pPr lvl="1"/>
            <a:r>
              <a:rPr lang="en-CA" sz="2400" dirty="0" smtClean="0"/>
              <a:t>Having multiple reference frames (as in H.264/AVC)</a:t>
            </a:r>
          </a:p>
          <a:p>
            <a:endParaRPr lang="en-CA" sz="28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6" name="Picture 3" descr="temporal-scalability-3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39" y="3868738"/>
            <a:ext cx="7148512" cy="2558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Temporal Scalability: Delay</a:t>
            </a:r>
            <a:endParaRPr lang="en-CA" sz="3200" dirty="0" smtClean="0">
              <a:solidFill>
                <a:srgbClr val="7B7890"/>
              </a:solidFill>
            </a:endParaRPr>
          </a:p>
        </p:txBody>
      </p:sp>
      <p:sp>
        <p:nvSpPr>
          <p:cNvPr id="2867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219200"/>
            <a:ext cx="8504238" cy="4879975"/>
          </a:xfrm>
        </p:spPr>
        <p:txBody>
          <a:bodyPr/>
          <a:lstStyle/>
          <a:p>
            <a:r>
              <a:rPr lang="en-CA" sz="2800" dirty="0" smtClean="0"/>
              <a:t>Hierarchical structure could increase decoding delay</a:t>
            </a:r>
          </a:p>
          <a:p>
            <a:pPr lvl="1"/>
            <a:r>
              <a:rPr lang="en-CA" dirty="0" smtClean="0"/>
              <a:t>Some frames cannot be decoded until receiving future frames</a:t>
            </a:r>
          </a:p>
          <a:p>
            <a:pPr lvl="1"/>
            <a:r>
              <a:rPr lang="en-CA" dirty="0" smtClean="0"/>
              <a:t>Not desired in interactive multimedia applications (e.g., video conf)</a:t>
            </a:r>
          </a:p>
          <a:p>
            <a:r>
              <a:rPr lang="en-CA" dirty="0" smtClean="0"/>
              <a:t>SVC can limit predictions to preceding frames only</a:t>
            </a:r>
          </a:p>
          <a:p>
            <a:pPr lvl="1"/>
            <a:r>
              <a:rPr lang="en-CA" dirty="0" smtClean="0">
                <a:solidFill>
                  <a:srgbClr val="FF0000"/>
                </a:solidFill>
              </a:rPr>
              <a:t>Cost?</a:t>
            </a:r>
          </a:p>
          <a:p>
            <a:pPr lvl="1"/>
            <a:r>
              <a:rPr lang="en-CA" dirty="0" smtClean="0"/>
              <a:t>Decreased coding efficiency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Temporal Scalability: Coding Efficiency</a:t>
            </a:r>
            <a:endParaRPr lang="en-CA" dirty="0"/>
          </a:p>
        </p:txBody>
      </p:sp>
      <p:sp>
        <p:nvSpPr>
          <p:cNvPr id="30723" name="Content Placeholder 2"/>
          <p:cNvSpPr>
            <a:spLocks noGrp="1"/>
          </p:cNvSpPr>
          <p:nvPr>
            <p:ph sz="quarter" idx="1"/>
          </p:nvPr>
        </p:nvSpPr>
        <p:spPr>
          <a:xfrm>
            <a:off x="301626" y="1104900"/>
            <a:ext cx="3936999" cy="4994275"/>
          </a:xfrm>
        </p:spPr>
        <p:txBody>
          <a:bodyPr/>
          <a:lstStyle/>
          <a:p>
            <a:r>
              <a:rPr lang="en-CA" sz="2000" dirty="0" smtClean="0"/>
              <a:t>Comparing dyadic hierarchical B-pictures (no decoding delay constraint) </a:t>
            </a:r>
            <a:br>
              <a:rPr lang="en-CA" sz="2000" dirty="0" smtClean="0"/>
            </a:br>
            <a:r>
              <a:rPr lang="en-CA" sz="2000" dirty="0" err="1" smtClean="0"/>
              <a:t>vs</a:t>
            </a:r>
            <a:r>
              <a:rPr lang="en-CA" sz="2000" dirty="0" smtClean="0"/>
              <a:t> IPPP, IBPBP, and IBBP  </a:t>
            </a:r>
          </a:p>
          <a:p>
            <a:endParaRPr lang="en-CA" sz="2000" dirty="0" smtClean="0"/>
          </a:p>
          <a:p>
            <a:r>
              <a:rPr lang="en-CA" sz="2000" dirty="0" smtClean="0"/>
              <a:t>Hierarchical B-pictures achieve PSNR gain &gt;= 1 dB compared to the widely used IBBP coding structure</a:t>
            </a:r>
          </a:p>
          <a:p>
            <a:endParaRPr lang="en-CA" sz="2000" dirty="0" smtClean="0"/>
          </a:p>
          <a:p>
            <a:r>
              <a:rPr lang="en-CA" sz="2000" dirty="0" smtClean="0"/>
              <a:t>Gain is higher for large </a:t>
            </a:r>
            <a:r>
              <a:rPr lang="en-CA" sz="2000" dirty="0" err="1" smtClean="0"/>
              <a:t>GoP</a:t>
            </a:r>
            <a:r>
              <a:rPr lang="en-CA" sz="2000" dirty="0" smtClean="0"/>
              <a:t> sizes</a:t>
            </a:r>
          </a:p>
          <a:p>
            <a:endParaRPr lang="en-CA" sz="2000" dirty="0" smtClean="0"/>
          </a:p>
        </p:txBody>
      </p:sp>
      <p:pic>
        <p:nvPicPr>
          <p:cNvPr id="30724" name="Picture 3" descr="tpl-scala-coding-effic-1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0050" y="1547813"/>
            <a:ext cx="4732196" cy="3281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Temporal Scalability: Coding Efficiency</a:t>
            </a:r>
            <a:endParaRPr lang="en-CA" dirty="0"/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>
          <a:xfrm>
            <a:off x="358775" y="5046131"/>
            <a:ext cx="8504238" cy="1117600"/>
          </a:xfrm>
        </p:spPr>
        <p:txBody>
          <a:bodyPr/>
          <a:lstStyle/>
          <a:p>
            <a:r>
              <a:rPr lang="en-CA" dirty="0" smtClean="0"/>
              <a:t>Using high-delay test </a:t>
            </a:r>
            <a:r>
              <a:rPr lang="en-CA" dirty="0" smtClean="0"/>
              <a:t>set (non-conversational sequences), </a:t>
            </a:r>
            <a:r>
              <a:rPr lang="en-CA" dirty="0" smtClean="0"/>
              <a:t>CIF 30Hz, 34dB, compared to IPPP </a:t>
            </a:r>
            <a:endParaRPr lang="en-CA" dirty="0" smtClean="0"/>
          </a:p>
          <a:p>
            <a:r>
              <a:rPr lang="en-CA" dirty="0" smtClean="0">
                <a:sym typeface="Wingdings" pitchFamily="2" charset="2"/>
              </a:rPr>
              <a:t> </a:t>
            </a:r>
            <a:r>
              <a:rPr lang="en-CA" dirty="0" smtClean="0">
                <a:sym typeface="Wingdings" pitchFamily="2" charset="2"/>
              </a:rPr>
              <a:t>significant saving in bitrate</a:t>
            </a:r>
            <a:endParaRPr lang="en-CA" dirty="0" smtClean="0"/>
          </a:p>
        </p:txBody>
      </p:sp>
      <p:pic>
        <p:nvPicPr>
          <p:cNvPr id="31748" name="Picture 3" descr="tpl-scala-coding-effic-2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4050" y="1093788"/>
            <a:ext cx="6153150" cy="386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Temporal Scalability: Coding Efficiency</a:t>
            </a:r>
            <a:endParaRPr lang="en-CA" dirty="0"/>
          </a:p>
        </p:txBody>
      </p:sp>
      <p:sp>
        <p:nvSpPr>
          <p:cNvPr id="32771" name="Content Placeholder 2"/>
          <p:cNvSpPr>
            <a:spLocks noGrp="1"/>
          </p:cNvSpPr>
          <p:nvPr>
            <p:ph sz="quarter" idx="1"/>
          </p:nvPr>
        </p:nvSpPr>
        <p:spPr>
          <a:xfrm>
            <a:off x="273050" y="4591049"/>
            <a:ext cx="8504238" cy="2098675"/>
          </a:xfrm>
        </p:spPr>
        <p:txBody>
          <a:bodyPr/>
          <a:lstStyle/>
          <a:p>
            <a:r>
              <a:rPr lang="en-CA" sz="2800" dirty="0" smtClean="0"/>
              <a:t>Using low-delay (delay = </a:t>
            </a:r>
            <a:r>
              <a:rPr lang="en-CA" sz="2800" dirty="0" smtClean="0"/>
              <a:t>0) </a:t>
            </a:r>
            <a:r>
              <a:rPr lang="en-CA" sz="2800" dirty="0" smtClean="0"/>
              <a:t>test </a:t>
            </a:r>
            <a:r>
              <a:rPr lang="en-CA" sz="2800" dirty="0" smtClean="0"/>
              <a:t>set (conversational sequences), </a:t>
            </a:r>
            <a:r>
              <a:rPr lang="en-CA" sz="2800" dirty="0" smtClean="0"/>
              <a:t>365x288, 25-30Hz, 38 dB </a:t>
            </a:r>
            <a:r>
              <a:rPr lang="en-CA" sz="2800" dirty="0" err="1" smtClean="0"/>
              <a:t>vs</a:t>
            </a:r>
            <a:r>
              <a:rPr lang="en-CA" sz="2800" dirty="0" smtClean="0"/>
              <a:t> </a:t>
            </a:r>
            <a:r>
              <a:rPr lang="en-CA" sz="2800" dirty="0" smtClean="0"/>
              <a:t>IPPP</a:t>
            </a:r>
            <a:endParaRPr lang="en-CA" sz="2800" dirty="0" smtClean="0"/>
          </a:p>
          <a:p>
            <a:pPr lvl="1"/>
            <a:r>
              <a:rPr lang="en-CA" dirty="0" smtClean="0"/>
              <a:t>Still some gain but not as high as before</a:t>
            </a:r>
          </a:p>
        </p:txBody>
      </p:sp>
      <p:pic>
        <p:nvPicPr>
          <p:cNvPr id="32772" name="Picture 4" descr="tpl-scala-coding-effic-3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1038225"/>
            <a:ext cx="5486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Temporal Scalability: Summary</a:t>
            </a:r>
            <a:endParaRPr lang="en-CA" dirty="0"/>
          </a:p>
        </p:txBody>
      </p:sp>
      <p:sp>
        <p:nvSpPr>
          <p:cNvPr id="3379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371600"/>
            <a:ext cx="8280400" cy="4962525"/>
          </a:xfrm>
        </p:spPr>
        <p:txBody>
          <a:bodyPr/>
          <a:lstStyle/>
          <a:p>
            <a:r>
              <a:rPr lang="en-CA" sz="2800" dirty="0" smtClean="0"/>
              <a:t>Achieved using hierarchical temporal structures</a:t>
            </a:r>
          </a:p>
          <a:p>
            <a:r>
              <a:rPr lang="en-CA" sz="2800" dirty="0" smtClean="0"/>
              <a:t>Typically no negative impact on coding efficiency</a:t>
            </a:r>
          </a:p>
          <a:p>
            <a:pPr lvl="1"/>
            <a:r>
              <a:rPr lang="en-CA" sz="2400" dirty="0"/>
              <a:t>S</a:t>
            </a:r>
            <a:r>
              <a:rPr lang="en-CA" sz="2400" dirty="0" smtClean="0"/>
              <a:t>ignificant </a:t>
            </a:r>
            <a:r>
              <a:rPr lang="en-CA" sz="2400" dirty="0" smtClean="0"/>
              <a:t>improvement, especially when higher delays are tolerable</a:t>
            </a:r>
          </a:p>
          <a:p>
            <a:pPr lvl="1"/>
            <a:r>
              <a:rPr lang="en-CA" sz="2400" dirty="0" smtClean="0"/>
              <a:t>Minor losses in coding efficiency are possible when low delay is required</a:t>
            </a:r>
          </a:p>
          <a:p>
            <a:endParaRPr lang="en-CA" sz="29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dirty="0" smtClean="0"/>
              <a:t>Spatial Scalability</a:t>
            </a:r>
          </a:p>
        </p:txBody>
      </p:sp>
      <p:sp>
        <p:nvSpPr>
          <p:cNvPr id="10752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301625" y="886877"/>
            <a:ext cx="8613775" cy="2724150"/>
          </a:xfrm>
        </p:spPr>
        <p:txBody>
          <a:bodyPr/>
          <a:lstStyle/>
          <a:p>
            <a:r>
              <a:rPr lang="en-CA" sz="2000" dirty="0" smtClean="0"/>
              <a:t>Basic Idea:</a:t>
            </a:r>
          </a:p>
          <a:p>
            <a:pPr lvl="1"/>
            <a:r>
              <a:rPr lang="en-CA" sz="2000" dirty="0" smtClean="0"/>
              <a:t>Multiple layers with different resolutions</a:t>
            </a:r>
          </a:p>
          <a:p>
            <a:pPr lvl="1"/>
            <a:r>
              <a:rPr lang="en-CA" sz="2000" dirty="0" smtClean="0"/>
              <a:t>Each layer is treated as if it were single-layer coding:</a:t>
            </a:r>
          </a:p>
          <a:p>
            <a:pPr lvl="2"/>
            <a:r>
              <a:rPr lang="en-CA" dirty="0" smtClean="0"/>
              <a:t>i.e., uses motion-compensated prediction and intra-</a:t>
            </a:r>
            <a:r>
              <a:rPr lang="en-CA" dirty="0" smtClean="0"/>
              <a:t>prediction</a:t>
            </a:r>
          </a:p>
          <a:p>
            <a:pPr lvl="1"/>
            <a:r>
              <a:rPr lang="en-CA" sz="2000" dirty="0" smtClean="0"/>
              <a:t>All layers share the same encoding order </a:t>
            </a:r>
            <a:r>
              <a:rPr lang="en-CA" sz="2000" dirty="0" smtClean="0">
                <a:sym typeface="Wingdings"/>
              </a:rPr>
              <a:t> for low complexity</a:t>
            </a:r>
            <a:endParaRPr lang="en-CA" sz="2000" dirty="0" smtClean="0"/>
          </a:p>
          <a:p>
            <a:pPr lvl="1"/>
            <a:r>
              <a:rPr lang="en-CA" sz="2000" dirty="0" smtClean="0"/>
              <a:t>Inter-layer prediction is also possible</a:t>
            </a:r>
          </a:p>
          <a:p>
            <a:r>
              <a:rPr lang="en-CA" sz="2000" dirty="0" smtClean="0"/>
              <a:t>Notice temporal and spatial scalabilities can exist</a:t>
            </a:r>
          </a:p>
          <a:p>
            <a:pPr lvl="1"/>
            <a:r>
              <a:rPr lang="en-CA" sz="2000" dirty="0" smtClean="0"/>
              <a:t>Inter-layer prediction is only performed at access units</a:t>
            </a:r>
          </a:p>
        </p:txBody>
      </p:sp>
      <p:pic>
        <p:nvPicPr>
          <p:cNvPr id="107524" name="Picture 4" descr="spatial-tempor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4038600"/>
            <a:ext cx="5334000" cy="2314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Motivation</a:t>
            </a:r>
            <a:endParaRPr lang="en-CA" dirty="0"/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600075" y="1133475"/>
            <a:ext cx="8020050" cy="4905376"/>
          </a:xfrm>
        </p:spPr>
        <p:txBody>
          <a:bodyPr/>
          <a:lstStyle/>
          <a:p>
            <a:r>
              <a:rPr lang="en-CA" sz="2800" dirty="0" smtClean="0"/>
              <a:t>Receivers of video stream are </a:t>
            </a:r>
            <a:r>
              <a:rPr lang="en-CA" sz="2800" dirty="0" smtClean="0">
                <a:solidFill>
                  <a:srgbClr val="FF0000"/>
                </a:solidFill>
              </a:rPr>
              <a:t>heterogeneous</a:t>
            </a:r>
          </a:p>
          <a:p>
            <a:pPr lvl="1"/>
            <a:r>
              <a:rPr lang="en-CA" sz="2400" dirty="0" smtClean="0"/>
              <a:t>Connection bandwidth</a:t>
            </a:r>
          </a:p>
          <a:p>
            <a:pPr lvl="1"/>
            <a:r>
              <a:rPr lang="en-CA" sz="2400" dirty="0" smtClean="0"/>
              <a:t>Display resolution</a:t>
            </a:r>
          </a:p>
          <a:p>
            <a:pPr lvl="1"/>
            <a:r>
              <a:rPr lang="en-CA" sz="2400" dirty="0" smtClean="0"/>
              <a:t>Processing power</a:t>
            </a:r>
          </a:p>
          <a:p>
            <a:pPr lvl="1"/>
            <a:r>
              <a:rPr lang="en-CA" sz="2400" dirty="0" smtClean="0"/>
              <a:t>Battery level</a:t>
            </a:r>
          </a:p>
          <a:p>
            <a:r>
              <a:rPr lang="en-CA" sz="2800" dirty="0" smtClean="0"/>
              <a:t>Dynamic conditions </a:t>
            </a:r>
          </a:p>
          <a:p>
            <a:pPr lvl="1"/>
            <a:r>
              <a:rPr lang="en-CA" dirty="0" smtClean="0"/>
              <a:t>Even for the same receiver </a:t>
            </a:r>
          </a:p>
          <a:p>
            <a:pPr lvl="1"/>
            <a:r>
              <a:rPr lang="en-CA" dirty="0" smtClean="0"/>
              <a:t>Internet bandwidth is changing</a:t>
            </a:r>
          </a:p>
          <a:p>
            <a:pPr lvl="1"/>
            <a:r>
              <a:rPr lang="en-CA" dirty="0" smtClean="0"/>
              <a:t>Wireless conditions and mobility</a:t>
            </a:r>
          </a:p>
          <a:p>
            <a:r>
              <a:rPr lang="en-CA" dirty="0" smtClean="0">
                <a:sym typeface="Wingdings" pitchFamily="2" charset="2"/>
              </a:rPr>
              <a:t> Need stream adaptation methods</a:t>
            </a:r>
            <a:endParaRPr lang="en-CA" dirty="0" smtClean="0"/>
          </a:p>
          <a:p>
            <a:endParaRPr lang="en-CA" sz="1200" dirty="0" smtClean="0"/>
          </a:p>
          <a:p>
            <a:endParaRPr lang="en-CA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400800"/>
            <a:ext cx="1905000" cy="457200"/>
          </a:xfrm>
          <a:noFill/>
        </p:spPr>
        <p:txBody>
          <a:bodyPr/>
          <a:lstStyle/>
          <a:p>
            <a:fld id="{0E10D5E6-B5E3-4277-B939-3B3379B8745B}" type="slidenum">
              <a:rPr lang="en-US" smtClean="0">
                <a:latin typeface="Arial" charset="0"/>
              </a:rPr>
              <a:pPr/>
              <a:t>2</a:t>
            </a:fld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smtClean="0"/>
              <a:t>Spatial Scalability: Inter-Layer Prediction</a:t>
            </a:r>
          </a:p>
        </p:txBody>
      </p:sp>
      <p:sp>
        <p:nvSpPr>
          <p:cNvPr id="1198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301625" y="1085850"/>
            <a:ext cx="8504238" cy="5013325"/>
          </a:xfrm>
        </p:spPr>
        <p:txBody>
          <a:bodyPr/>
          <a:lstStyle/>
          <a:p>
            <a:pPr marL="342900"/>
            <a:r>
              <a:rPr lang="en-CA" dirty="0" smtClean="0"/>
              <a:t>Inter-layer prediction </a:t>
            </a:r>
          </a:p>
          <a:p>
            <a:pPr lvl="1"/>
            <a:r>
              <a:rPr lang="en-CA" dirty="0" smtClean="0"/>
              <a:t>Up-sample lower layer signal (reconstructed samples) and perform prediction </a:t>
            </a:r>
            <a:r>
              <a:rPr lang="en-CA" dirty="0" smtClean="0">
                <a:sym typeface="Wingdings"/>
              </a:rPr>
              <a:t> early standards only support this</a:t>
            </a:r>
            <a:endParaRPr lang="en-CA" dirty="0" smtClean="0"/>
          </a:p>
          <a:p>
            <a:pPr lvl="1"/>
            <a:r>
              <a:rPr lang="en-CA" dirty="0" smtClean="0"/>
              <a:t>Perform temporal prediction </a:t>
            </a:r>
            <a:r>
              <a:rPr lang="en-CA" dirty="0" smtClean="0">
                <a:solidFill>
                  <a:srgbClr val="FF0000"/>
                </a:solidFill>
              </a:rPr>
              <a:t>inside</a:t>
            </a:r>
            <a:r>
              <a:rPr lang="en-CA" dirty="0" smtClean="0"/>
              <a:t> higher-resolution </a:t>
            </a:r>
            <a:r>
              <a:rPr lang="en-CA" dirty="0" smtClean="0"/>
              <a:t>layer (in the enhancement layer)</a:t>
            </a:r>
            <a:endParaRPr lang="en-CA" dirty="0" smtClean="0"/>
          </a:p>
          <a:p>
            <a:pPr lvl="1"/>
            <a:r>
              <a:rPr lang="en-CA" dirty="0" smtClean="0"/>
              <a:t>You can either use the first prediction and/or the second</a:t>
            </a:r>
          </a:p>
          <a:p>
            <a:pPr lvl="2"/>
            <a:r>
              <a:rPr lang="en-CA" dirty="0"/>
              <a:t>A</a:t>
            </a:r>
            <a:r>
              <a:rPr lang="en-CA" dirty="0" smtClean="0"/>
              <a:t>veraging </a:t>
            </a:r>
            <a:r>
              <a:rPr lang="en-CA" dirty="0" smtClean="0"/>
              <a:t>in case of using </a:t>
            </a:r>
            <a:r>
              <a:rPr lang="en-CA" dirty="0" smtClean="0"/>
              <a:t>both</a:t>
            </a:r>
            <a:endParaRPr lang="en-CA" dirty="0" smtClean="0"/>
          </a:p>
          <a:p>
            <a:r>
              <a:rPr lang="en-CA" dirty="0" smtClean="0"/>
              <a:t>Note: same-layer temporal prediction can provide better compression in case of low motion videos with detailed resolution </a:t>
            </a:r>
          </a:p>
          <a:p>
            <a:endParaRPr lang="en-CA" sz="8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dirty="0" smtClean="0"/>
              <a:t>Spatial Scalability: </a:t>
            </a:r>
            <a:r>
              <a:rPr lang="en-CA" dirty="0" smtClean="0"/>
              <a:t>Improving Efficiency</a:t>
            </a:r>
            <a:endParaRPr lang="en-CA" dirty="0" smtClean="0"/>
          </a:p>
        </p:txBody>
      </p:sp>
      <p:sp>
        <p:nvSpPr>
          <p:cNvPr id="1198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301625" y="1085850"/>
            <a:ext cx="8504238" cy="5013325"/>
          </a:xfrm>
        </p:spPr>
        <p:txBody>
          <a:bodyPr/>
          <a:lstStyle/>
          <a:p>
            <a:pPr marL="342900"/>
            <a:r>
              <a:rPr lang="en-CA" dirty="0" smtClean="0"/>
              <a:t>To improve the coding efficiency of inter-layer prediction, two </a:t>
            </a:r>
            <a:r>
              <a:rPr lang="en-US" dirty="0" smtClean="0"/>
              <a:t>coding tools were added</a:t>
            </a:r>
          </a:p>
          <a:p>
            <a:pPr marL="742950" lvl="1"/>
            <a:r>
              <a:rPr lang="en-US" dirty="0"/>
              <a:t>Prediction of </a:t>
            </a:r>
            <a:r>
              <a:rPr lang="en-US" dirty="0" err="1"/>
              <a:t>macroblock</a:t>
            </a:r>
            <a:r>
              <a:rPr lang="en-US" dirty="0"/>
              <a:t> modes and associated motion parameters</a:t>
            </a:r>
          </a:p>
          <a:p>
            <a:pPr marL="742950" lvl="1"/>
            <a:r>
              <a:rPr lang="en-US" dirty="0"/>
              <a:t>Prediction of the residual </a:t>
            </a:r>
            <a:r>
              <a:rPr lang="en-US" dirty="0" smtClean="0"/>
              <a:t>signal</a:t>
            </a:r>
            <a:endParaRPr lang="en-CA" dirty="0" smtClean="0"/>
          </a:p>
          <a:p>
            <a:r>
              <a:rPr lang="en-CA" dirty="0" smtClean="0"/>
              <a:t>A new </a:t>
            </a:r>
            <a:r>
              <a:rPr lang="en-CA" dirty="0" err="1" smtClean="0"/>
              <a:t>macroblock</a:t>
            </a:r>
            <a:r>
              <a:rPr lang="en-CA" dirty="0" smtClean="0"/>
              <a:t> type is defined</a:t>
            </a:r>
          </a:p>
          <a:p>
            <a:pPr lvl="1"/>
            <a:r>
              <a:rPr lang="en-CA" dirty="0" smtClean="0"/>
              <a:t>Transmits a residue signal</a:t>
            </a:r>
          </a:p>
          <a:p>
            <a:pPr lvl="1"/>
            <a:r>
              <a:rPr lang="en-CA" dirty="0" smtClean="0"/>
              <a:t>No intra-prediction mode nor motion parameters</a:t>
            </a:r>
          </a:p>
          <a:p>
            <a:pPr lvl="1"/>
            <a:r>
              <a:rPr lang="en-CA" dirty="0" smtClean="0"/>
              <a:t>If the corresponding </a:t>
            </a:r>
            <a:r>
              <a:rPr lang="en-CA" dirty="0" err="1" smtClean="0"/>
              <a:t>macroblock</a:t>
            </a:r>
            <a:r>
              <a:rPr lang="en-CA" dirty="0" smtClean="0"/>
              <a:t> in the reference layer is </a:t>
            </a:r>
          </a:p>
          <a:p>
            <a:pPr lvl="2"/>
            <a:r>
              <a:rPr lang="en-CA" dirty="0" err="1" smtClean="0"/>
              <a:t>Intra-coded</a:t>
            </a:r>
            <a:r>
              <a:rPr lang="en-CA" dirty="0" err="1" smtClean="0">
                <a:sym typeface="Wingdings"/>
              </a:rPr>
              <a:t></a:t>
            </a:r>
            <a:r>
              <a:rPr lang="en-CA" dirty="0" err="1" smtClean="0">
                <a:sym typeface="Wingdings"/>
              </a:rPr>
              <a:t>intra</a:t>
            </a:r>
            <a:r>
              <a:rPr lang="en-CA" dirty="0" smtClean="0">
                <a:sym typeface="Wingdings"/>
              </a:rPr>
              <a:t> prediction: </a:t>
            </a:r>
            <a:r>
              <a:rPr lang="en-CA" dirty="0" err="1" smtClean="0">
                <a:sym typeface="Wingdings"/>
              </a:rPr>
              <a:t>upsample</a:t>
            </a:r>
            <a:r>
              <a:rPr lang="en-CA" dirty="0" smtClean="0">
                <a:sym typeface="Wingdings"/>
              </a:rPr>
              <a:t> reference layer</a:t>
            </a:r>
          </a:p>
          <a:p>
            <a:pPr lvl="2"/>
            <a:r>
              <a:rPr lang="en-CA" dirty="0" err="1" smtClean="0">
                <a:sym typeface="Wingdings"/>
              </a:rPr>
              <a:t>Inter-codedmotion</a:t>
            </a:r>
            <a:r>
              <a:rPr lang="en-CA" dirty="0" smtClean="0">
                <a:sym typeface="Wingdings"/>
              </a:rPr>
              <a:t> prediction: motion vectors are scaled up</a:t>
            </a:r>
            <a:endParaRPr lang="en-CA" dirty="0" smtClean="0"/>
          </a:p>
          <a:p>
            <a:pPr lvl="1"/>
            <a:endParaRPr lang="en-CA" dirty="0" smtClean="0"/>
          </a:p>
          <a:p>
            <a:endParaRPr lang="en-CA" sz="800" dirty="0" smtClean="0"/>
          </a:p>
        </p:txBody>
      </p:sp>
    </p:spTree>
    <p:extLst>
      <p:ext uri="{BB962C8B-B14F-4D97-AF65-F5344CB8AC3E}">
        <p14:creationId xmlns:p14="http://schemas.microsoft.com/office/powerpoint/2010/main" val="2536402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dirty="0" smtClean="0"/>
              <a:t>Spatial Scalability: </a:t>
            </a:r>
            <a:r>
              <a:rPr lang="en-CA" dirty="0" smtClean="0"/>
              <a:t>Coding Efficiency</a:t>
            </a:r>
            <a:endParaRPr lang="en-CA" dirty="0" smtClean="0"/>
          </a:p>
        </p:txBody>
      </p:sp>
      <p:sp>
        <p:nvSpPr>
          <p:cNvPr id="1198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301625" y="1085850"/>
            <a:ext cx="8504238" cy="5013325"/>
          </a:xfrm>
        </p:spPr>
        <p:txBody>
          <a:bodyPr/>
          <a:lstStyle/>
          <a:p>
            <a:pPr marL="342900"/>
            <a:r>
              <a:rPr lang="en-US" dirty="0" smtClean="0"/>
              <a:t>Single-loop vs. multiple-loop decoding</a:t>
            </a:r>
          </a:p>
          <a:p>
            <a:pPr marL="742950" lvl="1"/>
            <a:r>
              <a:rPr lang="en-US" dirty="0" smtClean="0"/>
              <a:t>Reconstructing inter-coded reference layer or not…</a:t>
            </a:r>
            <a:endParaRPr lang="en-CA" sz="800" dirty="0"/>
          </a:p>
          <a:p>
            <a:pPr marL="342900"/>
            <a:r>
              <a:rPr lang="en-CA" dirty="0" smtClean="0"/>
              <a:t>Coding tools: Intra-layer prediction (I), motion prediction (M), residual prediction (R)</a:t>
            </a:r>
          </a:p>
          <a:p>
            <a:pPr marL="342900"/>
            <a:r>
              <a:rPr lang="en-CA" dirty="0" smtClean="0"/>
              <a:t>Take-Away</a:t>
            </a:r>
          </a:p>
          <a:p>
            <a:pPr marL="742950" lvl="1"/>
            <a:r>
              <a:rPr lang="en-CA" dirty="0" smtClean="0"/>
              <a:t>I, M, R are beneficial</a:t>
            </a:r>
          </a:p>
          <a:p>
            <a:pPr marL="742950" lvl="1"/>
            <a:r>
              <a:rPr lang="en-CA" dirty="0" smtClean="0"/>
              <a:t>But multiple-loop leads</a:t>
            </a:r>
          </a:p>
          <a:p>
            <a:pPr marL="514350" lvl="1" indent="0">
              <a:buNone/>
            </a:pPr>
            <a:r>
              <a:rPr lang="en-CA" dirty="0" smtClean="0"/>
              <a:t>   to minor enhancements,</a:t>
            </a:r>
          </a:p>
          <a:p>
            <a:pPr marL="514350" lvl="1" indent="0">
              <a:buNone/>
            </a:pPr>
            <a:r>
              <a:rPr lang="en-CA" dirty="0"/>
              <a:t> </a:t>
            </a:r>
            <a:r>
              <a:rPr lang="en-CA" dirty="0" smtClean="0"/>
              <a:t>  while incurring high </a:t>
            </a:r>
          </a:p>
          <a:p>
            <a:pPr marL="514350" lvl="1" indent="0">
              <a:buNone/>
            </a:pPr>
            <a:r>
              <a:rPr lang="en-CA" dirty="0"/>
              <a:t> </a:t>
            </a:r>
            <a:r>
              <a:rPr lang="en-CA" dirty="0" smtClean="0"/>
              <a:t>  decoding overhead</a:t>
            </a:r>
            <a:endParaRPr lang="en-CA" dirty="0" smtClean="0"/>
          </a:p>
          <a:p>
            <a:pPr marL="514350" lvl="1" indent="0">
              <a:buNone/>
            </a:pPr>
            <a:endParaRPr lang="en-CA" dirty="0" smtClean="0"/>
          </a:p>
        </p:txBody>
      </p:sp>
      <p:pic>
        <p:nvPicPr>
          <p:cNvPr id="4" name="Picture 3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343" y="3160403"/>
            <a:ext cx="4645467" cy="2954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8162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smtClean="0"/>
              <a:t>Quality Scalability</a:t>
            </a:r>
          </a:p>
        </p:txBody>
      </p:sp>
      <p:sp>
        <p:nvSpPr>
          <p:cNvPr id="9933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301625" y="1238250"/>
            <a:ext cx="8537575" cy="4860925"/>
          </a:xfrm>
        </p:spPr>
        <p:txBody>
          <a:bodyPr/>
          <a:lstStyle/>
          <a:p>
            <a:r>
              <a:rPr lang="en-CA" sz="2400" dirty="0" smtClean="0"/>
              <a:t>Basic Idea:</a:t>
            </a:r>
          </a:p>
          <a:p>
            <a:pPr lvl="1"/>
            <a:r>
              <a:rPr lang="en-CA" sz="2000" dirty="0" smtClean="0"/>
              <a:t>Multiple layers created with </a:t>
            </a:r>
            <a:r>
              <a:rPr lang="en-CA" sz="2000" dirty="0" smtClean="0">
                <a:solidFill>
                  <a:srgbClr val="FF0000"/>
                </a:solidFill>
              </a:rPr>
              <a:t>same resolution </a:t>
            </a:r>
            <a:r>
              <a:rPr lang="en-CA" sz="2000" dirty="0" smtClean="0"/>
              <a:t>but </a:t>
            </a:r>
            <a:r>
              <a:rPr lang="en-CA" sz="2000" dirty="0" smtClean="0">
                <a:solidFill>
                  <a:srgbClr val="FF0000"/>
                </a:solidFill>
              </a:rPr>
              <a:t>different fidelity </a:t>
            </a:r>
            <a:r>
              <a:rPr lang="en-CA" sz="2000" dirty="0" smtClean="0"/>
              <a:t>(picture quality)</a:t>
            </a:r>
          </a:p>
          <a:p>
            <a:pPr lvl="1"/>
            <a:r>
              <a:rPr lang="en-CA" sz="2000" dirty="0" smtClean="0"/>
              <a:t>Different qualities can be achieved by controlling quantization step</a:t>
            </a:r>
          </a:p>
          <a:p>
            <a:pPr lvl="1"/>
            <a:endParaRPr lang="en-CA" sz="800" dirty="0" smtClean="0"/>
          </a:p>
          <a:p>
            <a:r>
              <a:rPr lang="en-CA" sz="2400" dirty="0" smtClean="0"/>
              <a:t>H.264/SVC quality scalability models</a:t>
            </a:r>
          </a:p>
          <a:p>
            <a:pPr lvl="1"/>
            <a:r>
              <a:rPr lang="en-CA" dirty="0" smtClean="0"/>
              <a:t>Coarse-Grained Scalability (CGS)</a:t>
            </a:r>
          </a:p>
          <a:p>
            <a:pPr marL="1200150" lvl="2" indent="-285750"/>
            <a:r>
              <a:rPr lang="en-CA" dirty="0" smtClean="0"/>
              <a:t>Few layers</a:t>
            </a:r>
          </a:p>
          <a:p>
            <a:pPr marL="742950" lvl="1" indent="-285750"/>
            <a:r>
              <a:rPr lang="en-CA" dirty="0" smtClean="0"/>
              <a:t>Medium-Grained Scalability (MGS)</a:t>
            </a:r>
          </a:p>
          <a:p>
            <a:pPr marL="1200150" lvl="2" indent="-285750"/>
            <a:r>
              <a:rPr lang="en-CA" dirty="0" smtClean="0"/>
              <a:t>More flexible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dirty="0" smtClean="0"/>
              <a:t>Quality Scalability: CGS</a:t>
            </a:r>
          </a:p>
        </p:txBody>
      </p:sp>
      <p:sp>
        <p:nvSpPr>
          <p:cNvPr id="9933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301625" y="1238250"/>
            <a:ext cx="8537575" cy="4860925"/>
          </a:xfrm>
        </p:spPr>
        <p:txBody>
          <a:bodyPr/>
          <a:lstStyle/>
          <a:p>
            <a:r>
              <a:rPr lang="en-CA" dirty="0" smtClean="0"/>
              <a:t>Similar </a:t>
            </a:r>
            <a:r>
              <a:rPr lang="en-CA" dirty="0" smtClean="0"/>
              <a:t>to spatial scalability, but with same </a:t>
            </a:r>
            <a:r>
              <a:rPr lang="en-CA" dirty="0" smtClean="0"/>
              <a:t>resolution</a:t>
            </a:r>
          </a:p>
          <a:p>
            <a:r>
              <a:rPr lang="en-CA" dirty="0" smtClean="0"/>
              <a:t>Use different quality parameters in different layers</a:t>
            </a:r>
          </a:p>
          <a:p>
            <a:r>
              <a:rPr lang="en-CA" dirty="0" smtClean="0"/>
              <a:t>Supports a few (typically 3 to 6) different bit-rates/layers</a:t>
            </a:r>
          </a:p>
          <a:p>
            <a:r>
              <a:rPr lang="en-CA" dirty="0" smtClean="0">
                <a:solidFill>
                  <a:srgbClr val="FF0000"/>
                </a:solidFill>
              </a:rPr>
              <a:t>Too many layers </a:t>
            </a:r>
            <a:r>
              <a:rPr lang="en-CA" dirty="0" smtClean="0">
                <a:solidFill>
                  <a:srgbClr val="FF0000"/>
                </a:solidFill>
                <a:sym typeface="Wingdings"/>
              </a:rPr>
              <a:t> high overhead  low coding efficiency </a:t>
            </a:r>
            <a:endParaRPr lang="en-CA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CA" dirty="0" smtClean="0"/>
              <a:t> </a:t>
            </a:r>
            <a:endParaRPr lang="en-CA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smtClean="0"/>
              <a:t>Quality Scalability: MGS</a:t>
            </a:r>
          </a:p>
        </p:txBody>
      </p:sp>
      <p:sp>
        <p:nvSpPr>
          <p:cNvPr id="146435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CA" sz="2800" dirty="0" smtClean="0"/>
              <a:t>Medium-Grained Scalability (MGS) improves:</a:t>
            </a:r>
          </a:p>
          <a:p>
            <a:pPr marL="742950" lvl="1" indent="-285750"/>
            <a:r>
              <a:rPr lang="en-CA" sz="2400" dirty="0" smtClean="0"/>
              <a:t>Flexibility of the stream</a:t>
            </a:r>
          </a:p>
          <a:p>
            <a:pPr marL="1143000" lvl="2"/>
            <a:r>
              <a:rPr lang="en-CA" dirty="0" smtClean="0"/>
              <a:t>Packet-level quality scalability</a:t>
            </a:r>
          </a:p>
          <a:p>
            <a:pPr marL="742950" lvl="1" indent="-285750"/>
            <a:r>
              <a:rPr lang="en-CA" sz="2400" dirty="0" smtClean="0"/>
              <a:t>Error robustness</a:t>
            </a:r>
          </a:p>
          <a:p>
            <a:pPr marL="1143000" lvl="2"/>
            <a:r>
              <a:rPr lang="en-CA" dirty="0" smtClean="0"/>
              <a:t>Controlling drift propagation</a:t>
            </a:r>
          </a:p>
          <a:p>
            <a:pPr marL="742950" lvl="1" indent="-285750"/>
            <a:r>
              <a:rPr lang="en-CA" sz="2400" dirty="0" smtClean="0"/>
              <a:t>Coding efficiency</a:t>
            </a:r>
          </a:p>
          <a:p>
            <a:pPr marL="1143000" lvl="2"/>
            <a:r>
              <a:rPr lang="en-CA" dirty="0" smtClean="0"/>
              <a:t>Use of more information for temporal prediction</a:t>
            </a:r>
          </a:p>
          <a:p>
            <a:endParaRPr lang="en-CA" sz="28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80559" y="206375"/>
            <a:ext cx="8697321" cy="568325"/>
          </a:xfrm>
        </p:spPr>
        <p:txBody>
          <a:bodyPr/>
          <a:lstStyle/>
          <a:p>
            <a:r>
              <a:rPr lang="en-CA" dirty="0" smtClean="0"/>
              <a:t>Quality Scalability: </a:t>
            </a:r>
            <a:r>
              <a:rPr lang="en-CA" dirty="0" smtClean="0"/>
              <a:t>MGS Prediction Structure</a:t>
            </a:r>
            <a:endParaRPr lang="en-CA" dirty="0" smtClean="0"/>
          </a:p>
        </p:txBody>
      </p:sp>
      <p:pic>
        <p:nvPicPr>
          <p:cNvPr id="9" name="Picture 3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3216" y="1568236"/>
            <a:ext cx="6769100" cy="408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4"/>
          <p:cNvSpPr>
            <a:spLocks/>
          </p:cNvSpPr>
          <p:nvPr/>
        </p:nvSpPr>
        <p:spPr bwMode="auto">
          <a:xfrm>
            <a:off x="1937554" y="1290578"/>
            <a:ext cx="158183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MPEG-4 FGS</a:t>
            </a:r>
            <a:endParaRPr lang="en-US" sz="20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14" name="Rectangle 4"/>
          <p:cNvSpPr>
            <a:spLocks/>
          </p:cNvSpPr>
          <p:nvPr/>
        </p:nvSpPr>
        <p:spPr bwMode="auto">
          <a:xfrm>
            <a:off x="4836475" y="1206686"/>
            <a:ext cx="290794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MPEG-2 Quality Scalable</a:t>
            </a:r>
            <a:endParaRPr lang="en-US" sz="20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16" name="Rectangle 4"/>
          <p:cNvSpPr>
            <a:spLocks/>
          </p:cNvSpPr>
          <p:nvPr/>
        </p:nvSpPr>
        <p:spPr bwMode="auto">
          <a:xfrm>
            <a:off x="1312079" y="5582802"/>
            <a:ext cx="289392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MPEG-2 Spatial Scalable</a:t>
            </a:r>
            <a:endParaRPr lang="en-US" sz="20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17" name="Rectangle 4"/>
          <p:cNvSpPr>
            <a:spLocks/>
          </p:cNvSpPr>
          <p:nvPr/>
        </p:nvSpPr>
        <p:spPr bwMode="auto">
          <a:xfrm>
            <a:off x="5392303" y="5602289"/>
            <a:ext cx="193850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ea typeface="ＭＳ Ｐゴシック" charset="0"/>
                <a:cs typeface="Gill Sans" charset="0"/>
              </a:rPr>
              <a:t>H.264/SVC MGS</a:t>
            </a:r>
            <a:endParaRPr lang="en-US" sz="2000" dirty="0">
              <a:solidFill>
                <a:schemeClr val="tx1"/>
              </a:solidFill>
              <a:ea typeface="ＭＳ Ｐゴシック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739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80559" y="206375"/>
            <a:ext cx="8697321" cy="568325"/>
          </a:xfrm>
        </p:spPr>
        <p:txBody>
          <a:bodyPr/>
          <a:lstStyle/>
          <a:p>
            <a:r>
              <a:rPr lang="en-CA" dirty="0" smtClean="0"/>
              <a:t>Quality Scalability: </a:t>
            </a:r>
            <a:r>
              <a:rPr lang="en-CA" dirty="0" smtClean="0"/>
              <a:t>MGS Key Frames</a:t>
            </a:r>
            <a:endParaRPr lang="en-CA" dirty="0" smtClean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CA" dirty="0" smtClean="0"/>
              <a:t>Video frames of coarsest temporal layer are called key frames</a:t>
            </a:r>
          </a:p>
          <a:p>
            <a:r>
              <a:rPr lang="en-CA" dirty="0" smtClean="0"/>
              <a:t>Key frames only use base-layer frames for predictions </a:t>
            </a:r>
            <a:r>
              <a:rPr lang="en-CA" dirty="0" smtClean="0">
                <a:sym typeface="Wingdings"/>
              </a:rPr>
              <a:t> robustness</a:t>
            </a:r>
            <a:endParaRPr lang="en-CA" dirty="0" smtClean="0"/>
          </a:p>
          <a:p>
            <a:r>
              <a:rPr lang="en-CA" sz="2800" dirty="0" smtClean="0"/>
              <a:t>Non-key frames can only highest possible layers for prediction </a:t>
            </a:r>
            <a:r>
              <a:rPr lang="en-CA" sz="2800" dirty="0" smtClean="0">
                <a:sym typeface="Wingdings"/>
              </a:rPr>
              <a:t> coding efficiency</a:t>
            </a:r>
            <a:endParaRPr lang="en-CA" sz="2800" dirty="0" smtClean="0"/>
          </a:p>
        </p:txBody>
      </p:sp>
    </p:spTree>
    <p:extLst>
      <p:ext uri="{BB962C8B-B14F-4D97-AF65-F5344CB8AC3E}">
        <p14:creationId xmlns:p14="http://schemas.microsoft.com/office/powerpoint/2010/main" val="369427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smtClean="0"/>
              <a:t>Quality Scalability: MGS</a:t>
            </a:r>
          </a:p>
        </p:txBody>
      </p:sp>
      <p:sp>
        <p:nvSpPr>
          <p:cNvPr id="144387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CA" sz="2800" smtClean="0"/>
              <a:t>MGS: flexibility of the stream</a:t>
            </a:r>
          </a:p>
          <a:p>
            <a:pPr marL="742950" lvl="1" indent="-285750"/>
            <a:r>
              <a:rPr lang="en-CA" sz="2400" smtClean="0"/>
              <a:t>Enhancement layer transform coefficients can be distributed among several slices</a:t>
            </a:r>
          </a:p>
          <a:p>
            <a:pPr marL="742950" lvl="1" indent="-285750"/>
            <a:endParaRPr lang="en-CA" sz="2400" smtClean="0"/>
          </a:p>
          <a:p>
            <a:pPr marL="742950" lvl="1" indent="-285750"/>
            <a:endParaRPr lang="en-CA" sz="2400" smtClean="0"/>
          </a:p>
          <a:p>
            <a:pPr marL="742950" lvl="1" indent="-285750"/>
            <a:endParaRPr lang="en-CA" sz="2400" smtClean="0"/>
          </a:p>
          <a:p>
            <a:pPr marL="742950" lvl="1" indent="-285750"/>
            <a:endParaRPr lang="en-CA" sz="2400" smtClean="0"/>
          </a:p>
          <a:p>
            <a:pPr marL="742950" lvl="1" indent="-285750"/>
            <a:endParaRPr lang="en-CA" sz="2400" smtClean="0"/>
          </a:p>
          <a:p>
            <a:pPr marL="742950" lvl="1" indent="-285750"/>
            <a:r>
              <a:rPr lang="en-CA" sz="2400" smtClean="0"/>
              <a:t>Packet-level quality scalability</a:t>
            </a:r>
          </a:p>
        </p:txBody>
      </p:sp>
      <p:pic>
        <p:nvPicPr>
          <p:cNvPr id="144388" name="Picture 4" descr="mgs-coeff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3048000"/>
            <a:ext cx="1628775" cy="167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dirty="0" smtClean="0"/>
              <a:t>Quality Scalability: </a:t>
            </a:r>
            <a:r>
              <a:rPr lang="en-CA" dirty="0" smtClean="0"/>
              <a:t>MGS vs. CGS</a:t>
            </a:r>
            <a:endParaRPr lang="en-CA" dirty="0" smtClean="0"/>
          </a:p>
        </p:txBody>
      </p:sp>
      <p:pic>
        <p:nvPicPr>
          <p:cNvPr id="5" name="Picture 3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508" y="1055451"/>
            <a:ext cx="8421644" cy="5014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1948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Stream Adaptation </a:t>
            </a:r>
            <a:endParaRPr lang="en-CA" dirty="0"/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695325" y="1162050"/>
            <a:ext cx="8110538" cy="4937125"/>
          </a:xfrm>
        </p:spPr>
        <p:txBody>
          <a:bodyPr/>
          <a:lstStyle/>
          <a:p>
            <a:r>
              <a:rPr lang="en-CA" sz="2800" dirty="0" smtClean="0"/>
              <a:t>Transcoding</a:t>
            </a:r>
          </a:p>
          <a:p>
            <a:pPr lvl="1"/>
            <a:r>
              <a:rPr lang="en-CA" sz="2400" dirty="0" smtClean="0"/>
              <a:t>Transform the encoded stream to different format/bitrate/resolution</a:t>
            </a:r>
          </a:p>
          <a:p>
            <a:pPr lvl="1"/>
            <a:r>
              <a:rPr lang="en-CA" sz="2400" dirty="0" smtClean="0"/>
              <a:t>Simple approach:  decode then encode again with different parameters</a:t>
            </a:r>
          </a:p>
          <a:p>
            <a:pPr lvl="1"/>
            <a:r>
              <a:rPr lang="en-CA" sz="2400" dirty="0" smtClean="0"/>
              <a:t>There are more sophisticated transcoding schemes, e.g., work in the compressed domain</a:t>
            </a:r>
          </a:p>
          <a:p>
            <a:pPr lvl="1"/>
            <a:r>
              <a:rPr lang="en-CA" sz="2400" dirty="0" smtClean="0">
                <a:solidFill>
                  <a:srgbClr val="FF0000"/>
                </a:solidFill>
              </a:rPr>
              <a:t>Disadvantages?</a:t>
            </a:r>
          </a:p>
          <a:p>
            <a:pPr lvl="2"/>
            <a:r>
              <a:rPr lang="en-CA" sz="2400" dirty="0" smtClean="0"/>
              <a:t>Computational cost</a:t>
            </a:r>
          </a:p>
          <a:p>
            <a:endParaRPr lang="en-CA" sz="280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400800"/>
            <a:ext cx="1905000" cy="457200"/>
          </a:xfrm>
          <a:noFill/>
        </p:spPr>
        <p:txBody>
          <a:bodyPr/>
          <a:lstStyle/>
          <a:p>
            <a:fld id="{0E10D5E6-B5E3-4277-B939-3B3379B8745B}" type="slidenum">
              <a:rPr lang="en-US" smtClean="0">
                <a:latin typeface="Arial" charset="0"/>
              </a:rPr>
              <a:pPr/>
              <a:t>3</a:t>
            </a:fld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SVC Encoder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650" y="5172075"/>
            <a:ext cx="7693025" cy="1041400"/>
          </a:xfrm>
        </p:spPr>
        <p:txBody>
          <a:bodyPr/>
          <a:lstStyle/>
          <a:p>
            <a:r>
              <a:rPr lang="en-US" dirty="0" smtClean="0"/>
              <a:t>Simple example for 2 spatial layers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580E66-1903-480C-BBD1-80B22E7F4234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500" y="1152525"/>
            <a:ext cx="7239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Summary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600" y="1133475"/>
            <a:ext cx="7693025" cy="4937125"/>
          </a:xfrm>
        </p:spPr>
        <p:txBody>
          <a:bodyPr/>
          <a:lstStyle/>
          <a:p>
            <a:r>
              <a:rPr lang="en-CA" dirty="0" smtClean="0"/>
              <a:t>Different models of scalability</a:t>
            </a:r>
          </a:p>
          <a:p>
            <a:pPr lvl="1"/>
            <a:r>
              <a:rPr lang="en-CA" dirty="0" smtClean="0"/>
              <a:t>Simulcast, MDC, SVC</a:t>
            </a:r>
          </a:p>
          <a:p>
            <a:r>
              <a:rPr lang="en-CA" dirty="0" smtClean="0"/>
              <a:t>SVC</a:t>
            </a:r>
          </a:p>
          <a:p>
            <a:pPr lvl="1"/>
            <a:r>
              <a:rPr lang="en-CA" dirty="0" smtClean="0"/>
              <a:t>Temporal</a:t>
            </a:r>
            <a:endParaRPr lang="en-CA" dirty="0" smtClean="0"/>
          </a:p>
          <a:p>
            <a:pPr lvl="1"/>
            <a:r>
              <a:rPr lang="en-CA" dirty="0" smtClean="0"/>
              <a:t>Spatial</a:t>
            </a:r>
          </a:p>
          <a:p>
            <a:pPr lvl="1"/>
            <a:r>
              <a:rPr lang="en-CA" dirty="0" smtClean="0"/>
              <a:t>Quality</a:t>
            </a:r>
          </a:p>
          <a:p>
            <a:r>
              <a:rPr lang="en-CA" dirty="0" smtClean="0"/>
              <a:t>H</a:t>
            </a:r>
            <a:r>
              <a:rPr lang="en-CA" dirty="0" smtClean="0"/>
              <a:t>.264/SVC tried to improve coding efficiency while reducing </a:t>
            </a:r>
            <a:r>
              <a:rPr lang="en-CA" dirty="0" smtClean="0"/>
              <a:t>complexity</a:t>
            </a:r>
          </a:p>
          <a:p>
            <a:pPr lvl="1"/>
            <a:r>
              <a:rPr lang="en-CA" dirty="0" smtClean="0"/>
              <a:t>It achieves the former goal: gap between H.264/SVC and MPEG-4 is reported to be as low as 10%</a:t>
            </a:r>
          </a:p>
          <a:p>
            <a:pPr lvl="1"/>
            <a:r>
              <a:rPr lang="en-CA" dirty="0" smtClean="0"/>
              <a:t>It arguably fails the later goal: very few SVC chip designs are out there, mostly due to memory limitation</a:t>
            </a:r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580E66-1903-480C-BBD1-80B22E7F4234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Compiling JSVM (and other ref. </a:t>
            </a:r>
            <a:r>
              <a:rPr lang="en-US" dirty="0" err="1" smtClean="0"/>
              <a:t>sw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650" y="1196227"/>
            <a:ext cx="7693025" cy="5017248"/>
          </a:xfrm>
        </p:spPr>
        <p:txBody>
          <a:bodyPr/>
          <a:lstStyle/>
          <a:p>
            <a:r>
              <a:rPr lang="en-US" dirty="0" smtClean="0"/>
              <a:t>Create working folder: </a:t>
            </a:r>
            <a:r>
              <a:rPr lang="en-US" b="0" dirty="0" err="1" smtClean="0"/>
              <a:t>m</a:t>
            </a:r>
            <a:r>
              <a:rPr lang="en-US" b="0" dirty="0" err="1" smtClean="0"/>
              <a:t>kdir</a:t>
            </a:r>
            <a:r>
              <a:rPr lang="en-US" b="0" dirty="0" smtClean="0"/>
              <a:t> JSVM; cd JSVM</a:t>
            </a:r>
          </a:p>
          <a:p>
            <a:r>
              <a:rPr lang="en-US" dirty="0" smtClean="0"/>
              <a:t>CVS login: </a:t>
            </a:r>
            <a:r>
              <a:rPr lang="en-US" b="0" dirty="0" err="1" smtClean="0"/>
              <a:t>cvs</a:t>
            </a:r>
            <a:r>
              <a:rPr lang="en-US" b="0" dirty="0" smtClean="0"/>
              <a:t> </a:t>
            </a:r>
            <a:r>
              <a:rPr lang="en-US" b="0" dirty="0"/>
              <a:t>-d :pserver:jvtuser:jvt.Amd.2@garcon.ient.rwth-aachen.de:/</a:t>
            </a:r>
            <a:r>
              <a:rPr lang="en-US" b="0" dirty="0" err="1"/>
              <a:t>cvs</a:t>
            </a:r>
            <a:r>
              <a:rPr lang="en-US" b="0" dirty="0"/>
              <a:t>/</a:t>
            </a:r>
            <a:r>
              <a:rPr lang="en-US" b="0" dirty="0" err="1"/>
              <a:t>jvt</a:t>
            </a:r>
            <a:r>
              <a:rPr lang="en-US" b="0" dirty="0"/>
              <a:t> login</a:t>
            </a:r>
          </a:p>
          <a:p>
            <a:r>
              <a:rPr lang="en-US" dirty="0" smtClean="0"/>
              <a:t>CVS checkout: </a:t>
            </a:r>
            <a:r>
              <a:rPr lang="en-US" b="0" dirty="0" err="1" smtClean="0"/>
              <a:t>cvs</a:t>
            </a:r>
            <a:r>
              <a:rPr lang="en-US" b="0" dirty="0" smtClean="0"/>
              <a:t> </a:t>
            </a:r>
            <a:r>
              <a:rPr lang="en-US" b="0" dirty="0"/>
              <a:t>-d :</a:t>
            </a:r>
            <a:r>
              <a:rPr lang="en-US" b="0" dirty="0" err="1"/>
              <a:t>pserver:jvtuser@garcon.ient.rwth-aachen.de</a:t>
            </a:r>
            <a:r>
              <a:rPr lang="en-US" b="0" dirty="0"/>
              <a:t>:/</a:t>
            </a:r>
            <a:r>
              <a:rPr lang="en-US" b="0" dirty="0" err="1"/>
              <a:t>cvs</a:t>
            </a:r>
            <a:r>
              <a:rPr lang="en-US" b="0" dirty="0"/>
              <a:t>/</a:t>
            </a:r>
            <a:r>
              <a:rPr lang="en-US" b="0" dirty="0" err="1"/>
              <a:t>jvt</a:t>
            </a:r>
            <a:r>
              <a:rPr lang="en-US" b="0" dirty="0"/>
              <a:t> checkout </a:t>
            </a:r>
            <a:r>
              <a:rPr lang="en-US" b="0" dirty="0" err="1" smtClean="0"/>
              <a:t>jsvm</a:t>
            </a:r>
            <a:endParaRPr lang="en-US" b="0" dirty="0" smtClean="0"/>
          </a:p>
          <a:p>
            <a:r>
              <a:rPr lang="en-US" dirty="0" smtClean="0"/>
              <a:t>Get into the build directory (using Linux </a:t>
            </a:r>
            <a:r>
              <a:rPr lang="en-US" dirty="0"/>
              <a:t>as example)</a:t>
            </a:r>
            <a:r>
              <a:rPr lang="en-US" b="0" dirty="0"/>
              <a:t>: cd </a:t>
            </a:r>
            <a:r>
              <a:rPr lang="en-US" b="0" dirty="0" err="1"/>
              <a:t>jsvm</a:t>
            </a:r>
            <a:r>
              <a:rPr lang="en-US" b="0" dirty="0"/>
              <a:t>/JSVM/H264Extension/build/</a:t>
            </a:r>
            <a:r>
              <a:rPr lang="en-US" b="0" dirty="0" err="1" smtClean="0"/>
              <a:t>linux</a:t>
            </a:r>
            <a:endParaRPr lang="en-US" b="0" dirty="0" smtClean="0"/>
          </a:p>
          <a:p>
            <a:r>
              <a:rPr lang="en-US" dirty="0" smtClean="0"/>
              <a:t>Compile</a:t>
            </a:r>
            <a:r>
              <a:rPr lang="en-US" b="0" dirty="0" smtClean="0"/>
              <a:t>: make</a:t>
            </a:r>
          </a:p>
          <a:p>
            <a:endParaRPr lang="en-US" b="0" dirty="0" smtClean="0"/>
          </a:p>
          <a:p>
            <a:r>
              <a:rPr lang="en-US" b="0" dirty="0" smtClean="0">
                <a:solidFill>
                  <a:srgbClr val="FF0000"/>
                </a:solidFill>
              </a:rPr>
              <a:t>The resulting binary files </a:t>
            </a:r>
            <a:r>
              <a:rPr lang="en-US" b="0" dirty="0">
                <a:solidFill>
                  <a:srgbClr val="FF0000"/>
                </a:solidFill>
              </a:rPr>
              <a:t>are under JSVM/</a:t>
            </a:r>
            <a:r>
              <a:rPr lang="en-US" b="0" dirty="0" err="1">
                <a:solidFill>
                  <a:srgbClr val="FF0000"/>
                </a:solidFill>
              </a:rPr>
              <a:t>jsvm</a:t>
            </a:r>
            <a:r>
              <a:rPr lang="en-US" b="0" dirty="0">
                <a:solidFill>
                  <a:srgbClr val="FF0000"/>
                </a:solidFill>
              </a:rPr>
              <a:t>/bin</a:t>
            </a:r>
            <a:endParaRPr lang="en-US" b="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580E66-1903-480C-BBD1-80B22E7F4234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626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JSVM Utilities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650" y="1196227"/>
            <a:ext cx="7693025" cy="5017248"/>
          </a:xfrm>
        </p:spPr>
        <p:txBody>
          <a:bodyPr/>
          <a:lstStyle/>
          <a:p>
            <a:r>
              <a:rPr lang="en-GB" i="1" dirty="0" smtClean="0"/>
              <a:t>H264AVCEncoderLibTestStatic</a:t>
            </a:r>
            <a:r>
              <a:rPr lang="en-US" dirty="0" smtClean="0"/>
              <a:t>: </a:t>
            </a:r>
            <a:r>
              <a:rPr lang="en-US" b="0" dirty="0" smtClean="0"/>
              <a:t>reference encoder</a:t>
            </a:r>
          </a:p>
          <a:p>
            <a:r>
              <a:rPr lang="en-GB" i="1" dirty="0"/>
              <a:t>H264AVCDecoderLibTestStatic</a:t>
            </a:r>
            <a:r>
              <a:rPr lang="en-US" dirty="0"/>
              <a:t> </a:t>
            </a:r>
            <a:r>
              <a:rPr lang="en-US" dirty="0" smtClean="0"/>
              <a:t>: </a:t>
            </a:r>
            <a:r>
              <a:rPr lang="en-US" b="0" dirty="0" smtClean="0"/>
              <a:t>reference decoder</a:t>
            </a:r>
          </a:p>
          <a:p>
            <a:r>
              <a:rPr lang="en-GB" i="1" dirty="0" err="1"/>
              <a:t>BitStreamExtractorStatic</a:t>
            </a:r>
            <a:r>
              <a:rPr lang="en-US" dirty="0"/>
              <a:t> </a:t>
            </a:r>
            <a:r>
              <a:rPr lang="en-US" dirty="0" smtClean="0"/>
              <a:t>: </a:t>
            </a:r>
            <a:r>
              <a:rPr lang="en-US" b="0" dirty="0" smtClean="0"/>
              <a:t>extract a </a:t>
            </a:r>
            <a:r>
              <a:rPr lang="en-US" b="0" dirty="0" err="1" smtClean="0"/>
              <a:t>substream</a:t>
            </a:r>
            <a:r>
              <a:rPr lang="en-US" b="0" dirty="0" smtClean="0"/>
              <a:t> from the global scalable stream</a:t>
            </a:r>
          </a:p>
          <a:p>
            <a:r>
              <a:rPr lang="en-GB" i="1" dirty="0" err="1" smtClean="0"/>
              <a:t>PSNRStatic</a:t>
            </a:r>
            <a:r>
              <a:rPr lang="en-US" dirty="0" smtClean="0"/>
              <a:t>, </a:t>
            </a:r>
            <a:r>
              <a:rPr lang="en-GB" i="1" dirty="0" err="1"/>
              <a:t>YUVCompareStatic</a:t>
            </a:r>
            <a:r>
              <a:rPr lang="en-US" dirty="0"/>
              <a:t> </a:t>
            </a:r>
            <a:r>
              <a:rPr lang="en-US" dirty="0" smtClean="0"/>
              <a:t>: </a:t>
            </a:r>
            <a:r>
              <a:rPr lang="en-US" b="0" dirty="0" smtClean="0"/>
              <a:t>compare two </a:t>
            </a:r>
            <a:r>
              <a:rPr lang="en-US" b="0" dirty="0" err="1" smtClean="0"/>
              <a:t>yuv</a:t>
            </a:r>
            <a:r>
              <a:rPr lang="en-US" b="0" dirty="0" smtClean="0"/>
              <a:t> files for PSNR</a:t>
            </a:r>
          </a:p>
          <a:p>
            <a:r>
              <a:rPr lang="en-GB" i="1" dirty="0" err="1" smtClean="0"/>
              <a:t>FixedQPEncoderStatic</a:t>
            </a:r>
            <a:r>
              <a:rPr lang="en-US" dirty="0" smtClean="0"/>
              <a:t>: </a:t>
            </a:r>
            <a:r>
              <a:rPr lang="en-US" b="0" dirty="0" smtClean="0"/>
              <a:t>binary search algorithm for rate control (there is no rate control algorithms in JSVM)</a:t>
            </a:r>
          </a:p>
          <a:p>
            <a:r>
              <a:rPr lang="en-GB" i="1" dirty="0" smtClean="0">
                <a:solidFill>
                  <a:srgbClr val="FF0000"/>
                </a:solidFill>
              </a:rPr>
              <a:t>H264AVCVideoIoLibStatic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b="0" dirty="0" smtClean="0">
                <a:solidFill>
                  <a:srgbClr val="FF0000"/>
                </a:solidFill>
              </a:rPr>
              <a:t>library for read and write NAL units </a:t>
            </a:r>
            <a:r>
              <a:rPr lang="en-US" b="0" dirty="0" smtClean="0">
                <a:solidFill>
                  <a:srgbClr val="FF0000"/>
                </a:solidFill>
                <a:sym typeface="Wingdings"/>
              </a:rPr>
              <a:t> useful for your term projects</a:t>
            </a:r>
            <a:endParaRPr lang="en-US" b="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580E66-1903-480C-BBD1-80B22E7F4234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491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Encoding a Two Layer CGS Stream (1/5)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650" y="1196227"/>
            <a:ext cx="7693025" cy="5017248"/>
          </a:xfrm>
        </p:spPr>
        <p:txBody>
          <a:bodyPr/>
          <a:lstStyle/>
          <a:p>
            <a:r>
              <a:rPr lang="en-US" dirty="0" smtClean="0"/>
              <a:t>Prepare the configure files</a:t>
            </a:r>
          </a:p>
          <a:p>
            <a:pPr lvl="1"/>
            <a:r>
              <a:rPr lang="en-US" dirty="0" smtClean="0"/>
              <a:t>One main configuration file: </a:t>
            </a:r>
            <a:r>
              <a:rPr lang="en-US" dirty="0" err="1" smtClean="0"/>
              <a:t>main.cfg</a:t>
            </a:r>
            <a:endParaRPr lang="en-US" dirty="0" smtClean="0"/>
          </a:p>
          <a:p>
            <a:pPr lvl="1"/>
            <a:r>
              <a:rPr lang="en-US" dirty="0" smtClean="0"/>
              <a:t>One layer configuration file for each layer: layer0.cfg and layer1.cfg</a:t>
            </a:r>
          </a:p>
          <a:p>
            <a:r>
              <a:rPr lang="en-US" dirty="0" smtClean="0"/>
              <a:t>Download the YUV files</a:t>
            </a:r>
          </a:p>
          <a:p>
            <a:pPr lvl="1"/>
            <a:r>
              <a:rPr lang="en-US" b="0" dirty="0" err="1"/>
              <a:t>wget</a:t>
            </a:r>
            <a:r>
              <a:rPr lang="en-US" b="0" dirty="0"/>
              <a:t> http://</a:t>
            </a:r>
            <a:r>
              <a:rPr lang="en-US" b="0" dirty="0" err="1"/>
              <a:t>nsl.cs.sfu.ca</a:t>
            </a:r>
            <a:r>
              <a:rPr lang="en-US" b="0" dirty="0"/>
              <a:t>/video/library/YUV/4CIF/CREW_704x576_30_orig_01.</a:t>
            </a:r>
            <a:r>
              <a:rPr lang="en-US" b="0" dirty="0" smtClean="0"/>
              <a:t>yuv</a:t>
            </a:r>
          </a:p>
          <a:p>
            <a:pPr lvl="1"/>
            <a:r>
              <a:rPr lang="en-US" b="0" dirty="0" err="1" smtClean="0"/>
              <a:t>wget</a:t>
            </a:r>
            <a:r>
              <a:rPr lang="en-US" b="0" dirty="0" smtClean="0"/>
              <a:t> </a:t>
            </a:r>
            <a:r>
              <a:rPr lang="en-US" b="0" dirty="0"/>
              <a:t>http://</a:t>
            </a:r>
            <a:r>
              <a:rPr lang="en-US" b="0" dirty="0" err="1"/>
              <a:t>nsl.cs.sfu.ca</a:t>
            </a:r>
            <a:r>
              <a:rPr lang="en-US" b="0" dirty="0"/>
              <a:t>/video/library/YUV/4CIF/</a:t>
            </a:r>
            <a:r>
              <a:rPr lang="en-US" b="0" dirty="0" smtClean="0"/>
              <a:t>CREW_352x288_30_orig_01</a:t>
            </a:r>
            <a:r>
              <a:rPr lang="en-US" b="0" dirty="0"/>
              <a:t>.</a:t>
            </a:r>
            <a:r>
              <a:rPr lang="en-US" b="0" dirty="0" smtClean="0"/>
              <a:t>yuv</a:t>
            </a:r>
          </a:p>
          <a:p>
            <a:endParaRPr lang="en-US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580E66-1903-480C-BBD1-80B22E7F4234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717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Encoding a Two Layer CGS Stream (2/5)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650" y="1196227"/>
            <a:ext cx="7693025" cy="5017248"/>
          </a:xfrm>
        </p:spPr>
        <p:txBody>
          <a:bodyPr/>
          <a:lstStyle/>
          <a:p>
            <a:r>
              <a:rPr lang="en-US" dirty="0" err="1"/>
              <a:t>m</a:t>
            </a:r>
            <a:r>
              <a:rPr lang="en-US" dirty="0" err="1" smtClean="0"/>
              <a:t>ain.cfg</a:t>
            </a:r>
            <a:endParaRPr lang="en-US" b="0" dirty="0" smtClean="0"/>
          </a:p>
          <a:p>
            <a:pPr marL="0" indent="0">
              <a:buNone/>
            </a:pPr>
            <a:r>
              <a:rPr lang="en-US" sz="1400" b="0" dirty="0">
                <a:latin typeface="Courier New"/>
                <a:cs typeface="Courier New"/>
              </a:rPr>
              <a:t># JSVM Main Configuration File</a:t>
            </a:r>
          </a:p>
          <a:p>
            <a:pPr marL="0" indent="0">
              <a:buNone/>
            </a:pPr>
            <a:endParaRPr lang="en-US" sz="1400" b="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400" b="0" dirty="0" err="1">
                <a:latin typeface="Courier New"/>
                <a:cs typeface="Courier New"/>
              </a:rPr>
              <a:t>OutputFile</a:t>
            </a:r>
            <a:r>
              <a:rPr lang="en-US" sz="1400" b="0" dirty="0">
                <a:latin typeface="Courier New"/>
                <a:cs typeface="Courier New"/>
              </a:rPr>
              <a:t>              CS5262.264   # </a:t>
            </a:r>
            <a:r>
              <a:rPr lang="en-US" sz="1400" b="0" dirty="0" err="1">
                <a:latin typeface="Courier New"/>
                <a:cs typeface="Courier New"/>
              </a:rPr>
              <a:t>Bitstream</a:t>
            </a:r>
            <a:r>
              <a:rPr lang="en-US" sz="1400" b="0" dirty="0">
                <a:latin typeface="Courier New"/>
                <a:cs typeface="Courier New"/>
              </a:rPr>
              <a:t> file</a:t>
            </a:r>
          </a:p>
          <a:p>
            <a:pPr marL="0" indent="0">
              <a:buNone/>
            </a:pPr>
            <a:r>
              <a:rPr lang="en-US" sz="1400" b="0" dirty="0" err="1">
                <a:latin typeface="Courier New"/>
                <a:cs typeface="Courier New"/>
              </a:rPr>
              <a:t>FrameRate</a:t>
            </a:r>
            <a:r>
              <a:rPr lang="en-US" sz="1400" b="0" dirty="0">
                <a:latin typeface="Courier New"/>
                <a:cs typeface="Courier New"/>
              </a:rPr>
              <a:t>               30.0       # Maximum frame rate [Hz]</a:t>
            </a:r>
          </a:p>
          <a:p>
            <a:pPr marL="0" indent="0">
              <a:buNone/>
            </a:pPr>
            <a:r>
              <a:rPr lang="en-US" sz="1400" b="0" dirty="0" err="1">
                <a:latin typeface="Courier New"/>
                <a:cs typeface="Courier New"/>
              </a:rPr>
              <a:t>FramesToBeEncoded</a:t>
            </a:r>
            <a:r>
              <a:rPr lang="en-US" sz="1400" b="0" dirty="0">
                <a:latin typeface="Courier New"/>
                <a:cs typeface="Courier New"/>
              </a:rPr>
              <a:t>       150        # Number of frames (at input frame rate)</a:t>
            </a:r>
          </a:p>
          <a:p>
            <a:pPr marL="0" indent="0">
              <a:buNone/>
            </a:pPr>
            <a:r>
              <a:rPr lang="en-US" sz="1400" b="0" dirty="0" err="1">
                <a:latin typeface="Courier New"/>
                <a:cs typeface="Courier New"/>
              </a:rPr>
              <a:t>GOPSize</a:t>
            </a:r>
            <a:r>
              <a:rPr lang="en-US" sz="1400" b="0" dirty="0">
                <a:latin typeface="Courier New"/>
                <a:cs typeface="Courier New"/>
              </a:rPr>
              <a:t>                 16         # GOP Size (at maximum frame rate)</a:t>
            </a:r>
          </a:p>
          <a:p>
            <a:pPr marL="0" indent="0">
              <a:buNone/>
            </a:pPr>
            <a:r>
              <a:rPr lang="en-US" sz="1400" b="0" dirty="0" err="1">
                <a:latin typeface="Courier New"/>
                <a:cs typeface="Courier New"/>
              </a:rPr>
              <a:t>BaseLayerMode</a:t>
            </a:r>
            <a:r>
              <a:rPr lang="en-US" sz="1400" b="0" dirty="0">
                <a:latin typeface="Courier New"/>
                <a:cs typeface="Courier New"/>
              </a:rPr>
              <a:t>           2          # Base layer mode (0,1: AVC compatible,</a:t>
            </a:r>
          </a:p>
          <a:p>
            <a:pPr marL="0" indent="0">
              <a:buNone/>
            </a:pPr>
            <a:r>
              <a:rPr lang="en-US" sz="1400" b="0" dirty="0">
                <a:latin typeface="Courier New"/>
                <a:cs typeface="Courier New"/>
              </a:rPr>
              <a:t>                                   #                    2: AVC w </a:t>
            </a:r>
            <a:r>
              <a:rPr lang="en-US" sz="1400" b="0" dirty="0" err="1">
                <a:latin typeface="Courier New"/>
                <a:cs typeface="Courier New"/>
              </a:rPr>
              <a:t>subseq</a:t>
            </a:r>
            <a:r>
              <a:rPr lang="en-US" sz="1400" b="0" dirty="0">
                <a:latin typeface="Courier New"/>
                <a:cs typeface="Courier New"/>
              </a:rPr>
              <a:t> SEI)</a:t>
            </a:r>
          </a:p>
          <a:p>
            <a:pPr marL="0" indent="0">
              <a:buNone/>
            </a:pPr>
            <a:r>
              <a:rPr lang="en-US" sz="1400" b="0" dirty="0" err="1">
                <a:latin typeface="Courier New"/>
                <a:cs typeface="Courier New"/>
              </a:rPr>
              <a:t>SearchMode</a:t>
            </a:r>
            <a:r>
              <a:rPr lang="en-US" sz="1400" b="0" dirty="0">
                <a:latin typeface="Courier New"/>
                <a:cs typeface="Courier New"/>
              </a:rPr>
              <a:t>              4          # Search mode (0:BlockSearch, 4:FastSearch)</a:t>
            </a:r>
          </a:p>
          <a:p>
            <a:pPr marL="0" indent="0">
              <a:buNone/>
            </a:pPr>
            <a:r>
              <a:rPr lang="en-US" sz="1400" b="0" dirty="0" err="1">
                <a:latin typeface="Courier New"/>
                <a:cs typeface="Courier New"/>
              </a:rPr>
              <a:t>SearchRange</a:t>
            </a:r>
            <a:r>
              <a:rPr lang="en-US" sz="1400" b="0" dirty="0">
                <a:latin typeface="Courier New"/>
                <a:cs typeface="Courier New"/>
              </a:rPr>
              <a:t>             32         # Search range (Full </a:t>
            </a:r>
            <a:r>
              <a:rPr lang="en-US" sz="1400" b="0" dirty="0" err="1">
                <a:latin typeface="Courier New"/>
                <a:cs typeface="Courier New"/>
              </a:rPr>
              <a:t>Pel</a:t>
            </a:r>
            <a:r>
              <a:rPr lang="en-US" sz="1400" b="0" dirty="0">
                <a:latin typeface="Courier New"/>
                <a:cs typeface="Courier New"/>
              </a:rPr>
              <a:t>)</a:t>
            </a:r>
          </a:p>
          <a:p>
            <a:pPr marL="0" indent="0">
              <a:buNone/>
            </a:pPr>
            <a:r>
              <a:rPr lang="en-US" sz="1400" b="0" dirty="0" err="1">
                <a:latin typeface="Courier New"/>
                <a:cs typeface="Courier New"/>
              </a:rPr>
              <a:t>NumLayers</a:t>
            </a:r>
            <a:r>
              <a:rPr lang="en-US" sz="1400" b="0" dirty="0">
                <a:latin typeface="Courier New"/>
                <a:cs typeface="Courier New"/>
              </a:rPr>
              <a:t>               2          # Number of layers</a:t>
            </a:r>
          </a:p>
          <a:p>
            <a:pPr marL="0" indent="0">
              <a:buNone/>
            </a:pPr>
            <a:r>
              <a:rPr lang="en-US" sz="1400" b="0" dirty="0" err="1">
                <a:latin typeface="Courier New"/>
                <a:cs typeface="Courier New"/>
              </a:rPr>
              <a:t>LayerCfg</a:t>
            </a:r>
            <a:r>
              <a:rPr lang="en-US" sz="1400" b="0" dirty="0">
                <a:latin typeface="Courier New"/>
                <a:cs typeface="Courier New"/>
              </a:rPr>
              <a:t>                layer0.cfg # Layer configuration file</a:t>
            </a:r>
          </a:p>
          <a:p>
            <a:pPr marL="0" indent="0">
              <a:buNone/>
            </a:pPr>
            <a:r>
              <a:rPr lang="en-US" sz="1400" b="0" dirty="0" err="1">
                <a:latin typeface="Courier New"/>
                <a:cs typeface="Courier New"/>
              </a:rPr>
              <a:t>LayerCfg</a:t>
            </a:r>
            <a:r>
              <a:rPr lang="en-US" sz="1400" b="0" dirty="0">
                <a:latin typeface="Courier New"/>
                <a:cs typeface="Courier New"/>
              </a:rPr>
              <a:t>                layer1.cfg # Layer configuration file</a:t>
            </a:r>
            <a:endParaRPr lang="en-US" sz="1400" b="0" dirty="0" smtClean="0"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580E66-1903-480C-BBD1-80B22E7F4234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284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Encoding a Two Layer CGS Stream (3/5)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650" y="1196227"/>
            <a:ext cx="7693025" cy="5017248"/>
          </a:xfrm>
        </p:spPr>
        <p:txBody>
          <a:bodyPr/>
          <a:lstStyle/>
          <a:p>
            <a:r>
              <a:rPr lang="en-US" dirty="0" smtClean="0"/>
              <a:t>layer0.cfg</a:t>
            </a:r>
            <a:endParaRPr lang="en-US" b="0" dirty="0" smtClean="0"/>
          </a:p>
          <a:p>
            <a:pPr marL="0" indent="0">
              <a:buNone/>
            </a:pPr>
            <a:r>
              <a:rPr lang="en-US" sz="1400" b="0" dirty="0">
                <a:latin typeface="Courier New"/>
                <a:cs typeface="Courier New"/>
              </a:rPr>
              <a:t># JSVM Layer Configuration File</a:t>
            </a:r>
          </a:p>
          <a:p>
            <a:pPr marL="0" indent="0">
              <a:buNone/>
            </a:pPr>
            <a:endParaRPr lang="en-US" sz="1400" b="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400" b="0" dirty="0" err="1">
                <a:latin typeface="Courier New"/>
                <a:cs typeface="Courier New"/>
              </a:rPr>
              <a:t>InputFile</a:t>
            </a:r>
            <a:r>
              <a:rPr lang="en-US" sz="1400" b="0" dirty="0">
                <a:latin typeface="Courier New"/>
                <a:cs typeface="Courier New"/>
              </a:rPr>
              <a:t>            CREW_352x288_30_orig_01.yuv # Input  file</a:t>
            </a:r>
          </a:p>
          <a:p>
            <a:pPr marL="0" indent="0">
              <a:buNone/>
            </a:pPr>
            <a:r>
              <a:rPr lang="en-US" sz="1400" b="0" dirty="0" err="1">
                <a:latin typeface="Courier New"/>
                <a:cs typeface="Courier New"/>
              </a:rPr>
              <a:t>SourceWidth</a:t>
            </a:r>
            <a:r>
              <a:rPr lang="en-US" sz="1400" b="0" dirty="0">
                <a:latin typeface="Courier New"/>
                <a:cs typeface="Courier New"/>
              </a:rPr>
              <a:t>          352            # Input  frame width</a:t>
            </a:r>
          </a:p>
          <a:p>
            <a:pPr marL="0" indent="0">
              <a:buNone/>
            </a:pPr>
            <a:r>
              <a:rPr lang="en-US" sz="1400" b="0" dirty="0" err="1">
                <a:latin typeface="Courier New"/>
                <a:cs typeface="Courier New"/>
              </a:rPr>
              <a:t>SourceHeight</a:t>
            </a:r>
            <a:r>
              <a:rPr lang="en-US" sz="1400" b="0" dirty="0">
                <a:latin typeface="Courier New"/>
                <a:cs typeface="Courier New"/>
              </a:rPr>
              <a:t>         288            # Input  frame height</a:t>
            </a:r>
          </a:p>
          <a:p>
            <a:pPr marL="0" indent="0">
              <a:buNone/>
            </a:pPr>
            <a:r>
              <a:rPr lang="en-US" sz="1400" b="0" dirty="0" err="1">
                <a:latin typeface="Courier New"/>
                <a:cs typeface="Courier New"/>
              </a:rPr>
              <a:t>FrameRateIn</a:t>
            </a:r>
            <a:r>
              <a:rPr lang="en-US" sz="1400" b="0" dirty="0">
                <a:latin typeface="Courier New"/>
                <a:cs typeface="Courier New"/>
              </a:rPr>
              <a:t>          30             # Input  frame rate [Hz]</a:t>
            </a:r>
          </a:p>
          <a:p>
            <a:pPr marL="0" indent="0">
              <a:buNone/>
            </a:pPr>
            <a:r>
              <a:rPr lang="en-US" sz="1400" b="0" dirty="0" err="1">
                <a:latin typeface="Courier New"/>
                <a:cs typeface="Courier New"/>
              </a:rPr>
              <a:t>FrameRateOut</a:t>
            </a:r>
            <a:r>
              <a:rPr lang="en-US" sz="1400" b="0" dirty="0">
                <a:latin typeface="Courier New"/>
                <a:cs typeface="Courier New"/>
              </a:rPr>
              <a:t>         30             # Output frame rate [Hz</a:t>
            </a:r>
            <a:r>
              <a:rPr lang="en-US" sz="1400" b="0" dirty="0" smtClean="0">
                <a:latin typeface="Courier New"/>
                <a:cs typeface="Courier New"/>
              </a:rPr>
              <a:t>]</a:t>
            </a:r>
          </a:p>
          <a:p>
            <a:pPr marL="0" indent="0">
              <a:buNone/>
            </a:pPr>
            <a:endParaRPr lang="en-US" sz="1400" b="0" dirty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400" b="0" dirty="0" smtClean="0"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580E66-1903-480C-BBD1-80B22E7F4234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239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Encoding a Two Layer CGS Stream (4/5)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650" y="1196227"/>
            <a:ext cx="7693025" cy="5017248"/>
          </a:xfrm>
        </p:spPr>
        <p:txBody>
          <a:bodyPr/>
          <a:lstStyle/>
          <a:p>
            <a:r>
              <a:rPr lang="en-US" sz="2800" dirty="0" smtClean="0"/>
              <a:t>Encode the video</a:t>
            </a:r>
          </a:p>
          <a:p>
            <a:pPr lvl="1"/>
            <a:r>
              <a:rPr lang="de-DE" sz="2400" dirty="0" smtClean="0"/>
              <a:t>../bin/H264AVCEncoderLibTestStatic </a:t>
            </a:r>
            <a:r>
              <a:rPr lang="de-DE" sz="2400" dirty="0"/>
              <a:t>–</a:t>
            </a:r>
            <a:r>
              <a:rPr lang="de-DE" sz="2400" dirty="0" err="1"/>
              <a:t>pf</a:t>
            </a:r>
            <a:r>
              <a:rPr lang="de-DE" sz="2400" dirty="0"/>
              <a:t> </a:t>
            </a:r>
            <a:r>
              <a:rPr lang="de-DE" sz="2400" dirty="0" err="1"/>
              <a:t>main.cfg</a:t>
            </a:r>
            <a:r>
              <a:rPr lang="de-DE" sz="2400" dirty="0"/>
              <a:t> –</a:t>
            </a:r>
            <a:r>
              <a:rPr lang="de-DE" sz="2400" dirty="0" err="1"/>
              <a:t>lqp</a:t>
            </a:r>
            <a:r>
              <a:rPr lang="de-DE" sz="2400" dirty="0"/>
              <a:t> 0 30 –</a:t>
            </a:r>
            <a:r>
              <a:rPr lang="de-DE" sz="2400" dirty="0" err="1"/>
              <a:t>lqp</a:t>
            </a:r>
            <a:r>
              <a:rPr lang="de-DE" sz="2400" dirty="0"/>
              <a:t> 1 32</a:t>
            </a:r>
            <a:r>
              <a:rPr lang="en-US" sz="2400" dirty="0"/>
              <a:t> </a:t>
            </a:r>
            <a:endParaRPr lang="en-US" sz="1600" b="0" dirty="0" smtClean="0">
              <a:latin typeface="Courier New"/>
              <a:cs typeface="Courier New"/>
            </a:endParaRPr>
          </a:p>
          <a:p>
            <a:r>
              <a:rPr lang="en-US" sz="2800" dirty="0" smtClean="0"/>
              <a:t>Decode at the full quality</a:t>
            </a:r>
            <a:endParaRPr lang="en-US" sz="2800" dirty="0"/>
          </a:p>
          <a:p>
            <a:pPr lvl="1"/>
            <a:r>
              <a:rPr lang="de-DE" sz="2400" dirty="0"/>
              <a:t>../bin</a:t>
            </a:r>
            <a:r>
              <a:rPr lang="de-DE" sz="2400" dirty="0" smtClean="0"/>
              <a:t>/H264AVCDecoderLibTestStati</a:t>
            </a:r>
            <a:r>
              <a:rPr lang="en-US" sz="2400" dirty="0" smtClean="0"/>
              <a:t>c CS5262.264 </a:t>
            </a:r>
            <a:r>
              <a:rPr lang="en-US" sz="2400" dirty="0" err="1" smtClean="0"/>
              <a:t>full.yuv</a:t>
            </a:r>
            <a:endParaRPr lang="en-US" sz="2400" dirty="0" smtClean="0"/>
          </a:p>
          <a:p>
            <a:r>
              <a:rPr lang="en-US" sz="2800" dirty="0" err="1" smtClean="0"/>
              <a:t>Playout</a:t>
            </a:r>
            <a:r>
              <a:rPr lang="en-US" sz="2800" dirty="0" smtClean="0"/>
              <a:t> the reconstructed </a:t>
            </a:r>
            <a:r>
              <a:rPr lang="en-US" sz="2800" dirty="0" err="1" smtClean="0"/>
              <a:t>yuv</a:t>
            </a:r>
            <a:r>
              <a:rPr lang="en-US" sz="2800" dirty="0" smtClean="0"/>
              <a:t> file</a:t>
            </a:r>
          </a:p>
          <a:p>
            <a:pPr lvl="1"/>
            <a:r>
              <a:rPr lang="en-US" sz="2400" dirty="0" err="1"/>
              <a:t>mplayer</a:t>
            </a:r>
            <a:r>
              <a:rPr lang="en-US" sz="2400" dirty="0"/>
              <a:t> -</a:t>
            </a:r>
            <a:r>
              <a:rPr lang="en-US" sz="2400" dirty="0" err="1"/>
              <a:t>demuxer</a:t>
            </a:r>
            <a:r>
              <a:rPr lang="en-US" sz="2400" dirty="0"/>
              <a:t> </a:t>
            </a:r>
            <a:r>
              <a:rPr lang="en-US" sz="2400" dirty="0" err="1"/>
              <a:t>rawvideo</a:t>
            </a:r>
            <a:r>
              <a:rPr lang="en-US" sz="2400" dirty="0"/>
              <a:t> -</a:t>
            </a:r>
            <a:r>
              <a:rPr lang="en-US" sz="2400" dirty="0" err="1"/>
              <a:t>rawvideo</a:t>
            </a:r>
            <a:r>
              <a:rPr lang="en-US" sz="2400" dirty="0"/>
              <a:t> fps=10:w=704:h=576:format=i420 -loop 0 </a:t>
            </a:r>
            <a:r>
              <a:rPr lang="en-US" sz="2400" dirty="0" err="1" smtClean="0"/>
              <a:t>full.yuv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580E66-1903-480C-BBD1-80B22E7F4234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558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Encoding a Two Layer CGS Stream (5/5)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650" y="1196227"/>
            <a:ext cx="7693025" cy="5017248"/>
          </a:xfrm>
        </p:spPr>
        <p:txBody>
          <a:bodyPr/>
          <a:lstStyle/>
          <a:p>
            <a:r>
              <a:rPr lang="en-US" sz="2800" dirty="0" smtClean="0"/>
              <a:t>Extract a lower resolution stream</a:t>
            </a:r>
          </a:p>
          <a:p>
            <a:pPr lvl="1"/>
            <a:r>
              <a:rPr lang="en-US" sz="2400" dirty="0"/>
              <a:t>../bin/</a:t>
            </a:r>
            <a:r>
              <a:rPr lang="en-US" sz="2400" dirty="0" err="1"/>
              <a:t>BitStreamExtractorStatic</a:t>
            </a:r>
            <a:r>
              <a:rPr lang="en-US" sz="2400" dirty="0"/>
              <a:t> CS5262.264 CS5262_LoFi.264 -l </a:t>
            </a:r>
            <a:r>
              <a:rPr lang="en-US" sz="2400" dirty="0" smtClean="0"/>
              <a:t>0</a:t>
            </a:r>
          </a:p>
          <a:p>
            <a:r>
              <a:rPr lang="en-US" sz="2800" dirty="0" smtClean="0"/>
              <a:t>Decode the video </a:t>
            </a:r>
          </a:p>
          <a:p>
            <a:pPr lvl="1"/>
            <a:r>
              <a:rPr lang="en-US" sz="2400" dirty="0"/>
              <a:t>../bin/H264AVCDecoderLibTestStatic CS5262_LoFi.264 </a:t>
            </a:r>
            <a:r>
              <a:rPr lang="en-US" sz="2400" dirty="0" err="1" smtClean="0"/>
              <a:t>LoFi.yuv</a:t>
            </a:r>
            <a:endParaRPr lang="en-US" sz="2400" dirty="0" smtClean="0"/>
          </a:p>
          <a:p>
            <a:r>
              <a:rPr lang="en-US" sz="2800" dirty="0" smtClean="0"/>
              <a:t>Play the low resolution reconstructed video</a:t>
            </a:r>
          </a:p>
          <a:p>
            <a:pPr lvl="1"/>
            <a:r>
              <a:rPr lang="en-US" sz="2400" dirty="0" err="1"/>
              <a:t>mplayer</a:t>
            </a:r>
            <a:r>
              <a:rPr lang="en-US" sz="2400" dirty="0"/>
              <a:t> -</a:t>
            </a:r>
            <a:r>
              <a:rPr lang="en-US" sz="2400" dirty="0" err="1"/>
              <a:t>demuxer</a:t>
            </a:r>
            <a:r>
              <a:rPr lang="en-US" sz="2400" dirty="0"/>
              <a:t> </a:t>
            </a:r>
            <a:r>
              <a:rPr lang="en-US" sz="2400" dirty="0" err="1"/>
              <a:t>rawvideo</a:t>
            </a:r>
            <a:r>
              <a:rPr lang="en-US" sz="2400" dirty="0"/>
              <a:t> -</a:t>
            </a:r>
            <a:r>
              <a:rPr lang="en-US" sz="2400" dirty="0" err="1"/>
              <a:t>rawvideo</a:t>
            </a:r>
            <a:r>
              <a:rPr lang="en-US" sz="2400" dirty="0"/>
              <a:t> fps=10:w=352:h=288:format=i420 -loop 0 </a:t>
            </a:r>
            <a:r>
              <a:rPr lang="en-US" sz="2400" dirty="0" err="1" smtClean="0"/>
              <a:t>LoFi.yuv</a:t>
            </a:r>
            <a:endParaRPr lang="en-US" sz="2400" dirty="0" smtClean="0"/>
          </a:p>
          <a:p>
            <a:pPr lvl="1"/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580E66-1903-480C-BBD1-80B22E7F4234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626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 PSNR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650" y="1196227"/>
            <a:ext cx="7693025" cy="5017248"/>
          </a:xfrm>
        </p:spPr>
        <p:txBody>
          <a:bodyPr/>
          <a:lstStyle/>
          <a:p>
            <a:r>
              <a:rPr lang="en-US" dirty="0"/>
              <a:t>../bin/</a:t>
            </a:r>
            <a:r>
              <a:rPr lang="en-US" dirty="0" err="1"/>
              <a:t>PSNRStatic</a:t>
            </a:r>
            <a:r>
              <a:rPr lang="en-US" dirty="0"/>
              <a:t> 704 576 CREW_704x576_30_orig_01.yuv </a:t>
            </a:r>
            <a:r>
              <a:rPr lang="en-US" dirty="0" err="1" smtClean="0"/>
              <a:t>full.yuv</a:t>
            </a:r>
            <a:endParaRPr lang="en-US" dirty="0" smtClean="0"/>
          </a:p>
          <a:p>
            <a:pPr marL="0" indent="0">
              <a:buNone/>
            </a:pPr>
            <a:endParaRPr lang="en-US" sz="18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0</a:t>
            </a:r>
            <a:r>
              <a:rPr lang="en-US" sz="1800" dirty="0">
                <a:latin typeface="Courier New"/>
                <a:cs typeface="Courier New"/>
              </a:rPr>
              <a:t>	38,9117	43,1924	43,8809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1	34,3800	39,0224	39,2633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2	37,0061	42,5263	42,8077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3	36,7575	42,3130	42,4146</a:t>
            </a:r>
          </a:p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……………………………………………</a:t>
            </a:r>
          </a:p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147</a:t>
            </a:r>
            <a:r>
              <a:rPr lang="en-US" sz="1800" dirty="0">
                <a:latin typeface="Courier New"/>
                <a:cs typeface="Courier New"/>
              </a:rPr>
              <a:t>	33,8073	39,1530	39,1838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148	35,4138	39,7400	39,5863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149	34,3667	39,4859	39,0969</a:t>
            </a:r>
          </a:p>
          <a:p>
            <a:pPr marL="0" indent="0">
              <a:buNone/>
            </a:pPr>
            <a:endParaRPr lang="en-US" sz="18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total	35,1929	40,6697	40,6936</a:t>
            </a:r>
            <a:endParaRPr lang="en-US" sz="1800" dirty="0" smtClean="0"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580E66-1903-480C-BBD1-80B22E7F4234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664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Stream Adaptation </a:t>
            </a:r>
            <a:endParaRPr lang="en-CA" dirty="0"/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695324" y="1162050"/>
            <a:ext cx="8105776" cy="5114925"/>
          </a:xfrm>
        </p:spPr>
        <p:txBody>
          <a:bodyPr/>
          <a:lstStyle/>
          <a:p>
            <a:r>
              <a:rPr lang="en-CA" sz="2800" dirty="0" smtClean="0"/>
              <a:t>Simulcasting (or Stream Switching)</a:t>
            </a:r>
            <a:endParaRPr lang="en-CA" sz="2800" dirty="0" smtClean="0"/>
          </a:p>
          <a:p>
            <a:pPr lvl="1"/>
            <a:r>
              <a:rPr lang="en-CA" sz="2400" dirty="0" smtClean="0"/>
              <a:t>Encode a video stream multiple times </a:t>
            </a:r>
          </a:p>
          <a:p>
            <a:pPr lvl="1"/>
            <a:r>
              <a:rPr lang="en-CA" sz="2400" dirty="0" smtClean="0"/>
              <a:t>E.g., high, medium, low quality</a:t>
            </a:r>
          </a:p>
          <a:p>
            <a:pPr lvl="1"/>
            <a:r>
              <a:rPr lang="en-CA" sz="2400" dirty="0" smtClean="0"/>
              <a:t>Or </a:t>
            </a:r>
            <a:r>
              <a:rPr lang="en-CA" sz="2400" dirty="0" smtClean="0"/>
              <a:t>high and low </a:t>
            </a:r>
            <a:r>
              <a:rPr lang="en-CA" sz="2400" dirty="0" smtClean="0"/>
              <a:t>resolutions</a:t>
            </a:r>
          </a:p>
          <a:p>
            <a:pPr lvl="1"/>
            <a:r>
              <a:rPr lang="en-CA" sz="2400" dirty="0" smtClean="0"/>
              <a:t>Switch among </a:t>
            </a:r>
            <a:r>
              <a:rPr lang="en-CA" sz="2400" dirty="0" smtClean="0"/>
              <a:t>streams </a:t>
            </a:r>
            <a:r>
              <a:rPr lang="en-CA" sz="2400" dirty="0" smtClean="0"/>
              <a:t>during the session </a:t>
            </a:r>
          </a:p>
          <a:p>
            <a:pPr lvl="1"/>
            <a:r>
              <a:rPr lang="en-CA" sz="2400" dirty="0" smtClean="0"/>
              <a:t>Advantages: simple </a:t>
            </a:r>
          </a:p>
          <a:p>
            <a:pPr lvl="1"/>
            <a:r>
              <a:rPr lang="en-CA" sz="2400" dirty="0" smtClean="0">
                <a:solidFill>
                  <a:srgbClr val="FF0000"/>
                </a:solidFill>
              </a:rPr>
              <a:t>Disadvantages?</a:t>
            </a:r>
          </a:p>
          <a:p>
            <a:pPr lvl="2"/>
            <a:r>
              <a:rPr lang="en-CA" sz="2400" dirty="0" smtClean="0"/>
              <a:t>Managing multiple versions of same video</a:t>
            </a:r>
          </a:p>
          <a:p>
            <a:pPr lvl="2"/>
            <a:r>
              <a:rPr lang="en-CA" sz="2400" dirty="0" smtClean="0"/>
              <a:t>Larger storage requirements </a:t>
            </a:r>
          </a:p>
          <a:p>
            <a:pPr lvl="2"/>
            <a:r>
              <a:rPr lang="en-CA" sz="2400" dirty="0" smtClean="0"/>
              <a:t>Switching streams is not easy: need to synchronize at I-frames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400800"/>
            <a:ext cx="1905000" cy="457200"/>
          </a:xfrm>
          <a:noFill/>
        </p:spPr>
        <p:txBody>
          <a:bodyPr/>
          <a:lstStyle/>
          <a:p>
            <a:fld id="{0E10D5E6-B5E3-4277-B939-3B3379B8745B}" type="slidenum">
              <a:rPr lang="en-US" smtClean="0">
                <a:latin typeface="Arial" charset="0"/>
              </a:rPr>
              <a:pPr/>
              <a:t>4</a:t>
            </a:fld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 and </a:t>
            </a:r>
            <a:r>
              <a:rPr lang="en-US" dirty="0" smtClean="0"/>
              <a:t>Use </a:t>
            </a:r>
            <a:r>
              <a:rPr lang="en-US" dirty="0" err="1" smtClean="0"/>
              <a:t>OpenSVC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650" y="1196227"/>
            <a:ext cx="7693025" cy="5017248"/>
          </a:xfrm>
        </p:spPr>
        <p:txBody>
          <a:bodyPr/>
          <a:lstStyle/>
          <a:p>
            <a:r>
              <a:rPr lang="en-US" sz="1800" dirty="0" smtClean="0">
                <a:latin typeface="+mj-lt"/>
              </a:rPr>
              <a:t>Download the source code from </a:t>
            </a:r>
            <a:r>
              <a:rPr lang="en-US" sz="1800" dirty="0" err="1" smtClean="0">
                <a:latin typeface="+mj-lt"/>
              </a:rPr>
              <a:t>Sourceforge</a:t>
            </a:r>
            <a:endParaRPr lang="en-US" sz="1800" dirty="0" smtClean="0">
              <a:latin typeface="+mj-lt"/>
            </a:endParaRPr>
          </a:p>
          <a:p>
            <a:pPr lvl="1"/>
            <a:r>
              <a:rPr lang="en-US" sz="1800" dirty="0">
                <a:latin typeface="Courier New"/>
                <a:cs typeface="Courier New"/>
                <a:hlinkClick r:id="rId2"/>
              </a:rPr>
              <a:t>http://</a:t>
            </a:r>
            <a:r>
              <a:rPr lang="en-US" sz="1800" dirty="0" err="1">
                <a:latin typeface="Courier New"/>
                <a:cs typeface="Courier New"/>
                <a:hlinkClick r:id="rId2"/>
              </a:rPr>
              <a:t>sourceforge.net</a:t>
            </a:r>
            <a:r>
              <a:rPr lang="en-US" sz="1800" dirty="0">
                <a:latin typeface="Courier New"/>
                <a:cs typeface="Courier New"/>
                <a:hlinkClick r:id="rId2"/>
              </a:rPr>
              <a:t>/projects/</a:t>
            </a:r>
            <a:r>
              <a:rPr lang="en-US" sz="1800" dirty="0" err="1">
                <a:latin typeface="Courier New"/>
                <a:cs typeface="Courier New"/>
                <a:hlinkClick r:id="rId2"/>
              </a:rPr>
              <a:t>opensvcdecoder</a:t>
            </a:r>
            <a:r>
              <a:rPr lang="en-US" sz="1800" dirty="0" smtClean="0">
                <a:latin typeface="Courier New"/>
                <a:cs typeface="Courier New"/>
                <a:hlinkClick r:id="rId2"/>
              </a:rPr>
              <a:t>/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>
                <a:latin typeface="+mj-lt"/>
                <a:cs typeface="Courier New"/>
              </a:rPr>
              <a:t>u</a:t>
            </a:r>
            <a:r>
              <a:rPr lang="en-US" sz="1800" dirty="0" smtClean="0">
                <a:latin typeface="+mj-lt"/>
                <a:cs typeface="Courier New"/>
              </a:rPr>
              <a:t>nzip the source code</a:t>
            </a:r>
          </a:p>
          <a:p>
            <a:r>
              <a:rPr lang="en-US" sz="1800" dirty="0" smtClean="0">
                <a:latin typeface="+mj-lt"/>
                <a:cs typeface="Courier New"/>
              </a:rPr>
              <a:t>cd to </a:t>
            </a:r>
            <a:r>
              <a:rPr lang="en-US" sz="1800" dirty="0" err="1" smtClean="0">
                <a:latin typeface="+mj-lt"/>
                <a:cs typeface="Courier New"/>
              </a:rPr>
              <a:t>Mplayer</a:t>
            </a:r>
            <a:r>
              <a:rPr lang="en-US" sz="1800" dirty="0" smtClean="0">
                <a:latin typeface="+mj-lt"/>
                <a:cs typeface="Courier New"/>
              </a:rPr>
              <a:t>/ folder</a:t>
            </a:r>
          </a:p>
          <a:p>
            <a:r>
              <a:rPr lang="en-US" sz="1800" dirty="0" smtClean="0">
                <a:latin typeface="+mj-lt"/>
                <a:cs typeface="Courier New"/>
              </a:rPr>
              <a:t>Configure:</a:t>
            </a:r>
          </a:p>
          <a:p>
            <a:pPr lvl="1"/>
            <a:r>
              <a:rPr lang="en-US" sz="1600" dirty="0">
                <a:latin typeface="Courier New"/>
                <a:cs typeface="Courier New"/>
              </a:rPr>
              <a:t>CPPFLAGS="-I/opt/local/include/" LDFLAGS="-L/opt/local/lib" CC=gcc-4.2 ./configure --enable-</a:t>
            </a:r>
            <a:r>
              <a:rPr lang="en-US" sz="1600" dirty="0" smtClean="0">
                <a:latin typeface="Courier New"/>
                <a:cs typeface="Courier New"/>
              </a:rPr>
              <a:t>svc</a:t>
            </a:r>
          </a:p>
          <a:p>
            <a:r>
              <a:rPr lang="en-US" sz="1800" dirty="0" smtClean="0">
                <a:latin typeface="+mj-lt"/>
                <a:cs typeface="Courier New"/>
              </a:rPr>
              <a:t>make</a:t>
            </a:r>
          </a:p>
          <a:p>
            <a:r>
              <a:rPr lang="en-US" sz="1800" dirty="0" smtClean="0">
                <a:latin typeface="+mj-lt"/>
                <a:cs typeface="Courier New"/>
              </a:rPr>
              <a:t>Decode the 4CIF version</a:t>
            </a:r>
          </a:p>
          <a:p>
            <a:pPr lvl="1"/>
            <a:r>
              <a:rPr lang="en-US" sz="1600" dirty="0">
                <a:latin typeface="Courier New"/>
                <a:cs typeface="Courier New"/>
              </a:rPr>
              <a:t>./</a:t>
            </a:r>
            <a:r>
              <a:rPr lang="en-US" sz="1600" dirty="0" err="1">
                <a:latin typeface="Courier New"/>
                <a:cs typeface="Courier New"/>
              </a:rPr>
              <a:t>mplayer</a:t>
            </a:r>
            <a:r>
              <a:rPr lang="en-US" sz="1600" dirty="0">
                <a:latin typeface="Courier New"/>
                <a:cs typeface="Courier New"/>
              </a:rPr>
              <a:t> -fps 30 -loop 0 ../../</a:t>
            </a:r>
            <a:r>
              <a:rPr lang="en-US" sz="1600" dirty="0" err="1">
                <a:latin typeface="Courier New"/>
                <a:cs typeface="Courier New"/>
              </a:rPr>
              <a:t>jsvm</a:t>
            </a:r>
            <a:r>
              <a:rPr lang="en-US" sz="1600" dirty="0">
                <a:latin typeface="Courier New"/>
                <a:cs typeface="Courier New"/>
              </a:rPr>
              <a:t>/CS5262/</a:t>
            </a:r>
            <a:r>
              <a:rPr lang="en-US" sz="1600" dirty="0" smtClean="0">
                <a:latin typeface="Courier New"/>
                <a:cs typeface="Courier New"/>
              </a:rPr>
              <a:t>CS5262.264</a:t>
            </a:r>
          </a:p>
          <a:p>
            <a:r>
              <a:rPr lang="en-US" sz="1800" dirty="0" smtClean="0">
                <a:latin typeface="+mj-lt"/>
                <a:cs typeface="Courier New"/>
              </a:rPr>
              <a:t>Decode the CIF version</a:t>
            </a:r>
          </a:p>
          <a:p>
            <a:pPr lvl="1"/>
            <a:r>
              <a:rPr lang="en-US" sz="1600" dirty="0" smtClean="0">
                <a:latin typeface="Courier New"/>
                <a:cs typeface="Courier New"/>
              </a:rPr>
              <a:t>./</a:t>
            </a:r>
            <a:r>
              <a:rPr lang="en-US" sz="1600" dirty="0" err="1">
                <a:latin typeface="Courier New"/>
                <a:cs typeface="Courier New"/>
              </a:rPr>
              <a:t>mplayer</a:t>
            </a:r>
            <a:r>
              <a:rPr lang="en-US" sz="1600" dirty="0">
                <a:latin typeface="Courier New"/>
                <a:cs typeface="Courier New"/>
              </a:rPr>
              <a:t> -fps 30 -</a:t>
            </a:r>
            <a:r>
              <a:rPr lang="en-US" sz="1600" dirty="0" err="1">
                <a:latin typeface="Courier New"/>
                <a:cs typeface="Courier New"/>
              </a:rPr>
              <a:t>setlayer</a:t>
            </a:r>
            <a:r>
              <a:rPr lang="en-US" sz="1600" dirty="0">
                <a:latin typeface="Courier New"/>
                <a:cs typeface="Courier New"/>
              </a:rPr>
              <a:t> 0 -loop 0 ../../</a:t>
            </a:r>
            <a:r>
              <a:rPr lang="en-US" sz="1600" dirty="0" err="1">
                <a:latin typeface="Courier New"/>
                <a:cs typeface="Courier New"/>
              </a:rPr>
              <a:t>jsvm</a:t>
            </a:r>
            <a:r>
              <a:rPr lang="en-US" sz="1600" dirty="0">
                <a:latin typeface="Courier New"/>
                <a:cs typeface="Courier New"/>
              </a:rPr>
              <a:t>/CS5262/</a:t>
            </a:r>
            <a:r>
              <a:rPr lang="en-US" sz="1600" dirty="0" smtClean="0">
                <a:latin typeface="Courier New"/>
                <a:cs typeface="Courier New"/>
              </a:rPr>
              <a:t>CS5262.264</a:t>
            </a:r>
            <a:endParaRPr lang="en-US" sz="1600" dirty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+mj-lt"/>
                <a:cs typeface="Courier New"/>
              </a:rPr>
              <a:t>OpenSVC</a:t>
            </a:r>
            <a:r>
              <a:rPr lang="en-US" sz="1800" dirty="0" smtClean="0">
                <a:latin typeface="+mj-lt"/>
                <a:cs typeface="Courier New"/>
              </a:rPr>
              <a:t> supports switching among layers, but it doesn’t work on our 264 file, why? How can we fix it? </a:t>
            </a:r>
            <a:r>
              <a:rPr lang="en-US" sz="1800" dirty="0" smtClean="0">
                <a:latin typeface="+mj-lt"/>
                <a:cs typeface="Courier New"/>
                <a:sym typeface="Wingdings"/>
              </a:rPr>
              <a:t> homework assignment?</a:t>
            </a:r>
            <a:endParaRPr lang="en-US" sz="1800" dirty="0" smtClean="0">
              <a:latin typeface="+mj-lt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580E66-1903-480C-BBD1-80B22E7F4234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578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Stream Adaptation </a:t>
            </a:r>
            <a:endParaRPr lang="en-CA" dirty="0"/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695325" y="1162050"/>
            <a:ext cx="8110538" cy="4937125"/>
          </a:xfrm>
        </p:spPr>
        <p:txBody>
          <a:bodyPr/>
          <a:lstStyle/>
          <a:p>
            <a:r>
              <a:rPr lang="en-CA" sz="2800" dirty="0" smtClean="0"/>
              <a:t>Muti-Descritpion Coding (MDC)</a:t>
            </a:r>
          </a:p>
          <a:p>
            <a:pPr lvl="1"/>
            <a:r>
              <a:rPr lang="en-CA" sz="2400" dirty="0" smtClean="0"/>
              <a:t>Encode each stream into multiple descriptions </a:t>
            </a:r>
          </a:p>
          <a:p>
            <a:pPr lvl="1"/>
            <a:r>
              <a:rPr lang="en-CA" sz="2400" dirty="0" smtClean="0"/>
              <a:t>Each description improves the received quality</a:t>
            </a:r>
          </a:p>
          <a:p>
            <a:pPr lvl="1"/>
            <a:r>
              <a:rPr lang="en-CA" sz="2400" dirty="0" smtClean="0"/>
              <a:t>Any subset of descriptions can be decoded</a:t>
            </a:r>
          </a:p>
          <a:p>
            <a:pPr lvl="1"/>
            <a:r>
              <a:rPr lang="en-CA" sz="2400" dirty="0" smtClean="0"/>
              <a:t>Advantages: </a:t>
            </a:r>
          </a:p>
          <a:p>
            <a:pPr lvl="2"/>
            <a:r>
              <a:rPr lang="en-CA" dirty="0" smtClean="0"/>
              <a:t>Very flexible </a:t>
            </a:r>
          </a:p>
          <a:p>
            <a:pPr lvl="1"/>
            <a:r>
              <a:rPr lang="en-CA" sz="2400" dirty="0" smtClean="0">
                <a:solidFill>
                  <a:srgbClr val="FF0000"/>
                </a:solidFill>
              </a:rPr>
              <a:t>Disadvantages?</a:t>
            </a:r>
            <a:endParaRPr lang="en-CA" sz="2400" dirty="0" smtClean="0"/>
          </a:p>
          <a:p>
            <a:pPr lvl="2"/>
            <a:r>
              <a:rPr lang="en-CA" dirty="0" smtClean="0"/>
              <a:t>Coding inefficiency (the aggregate bit rate of </a:t>
            </a:r>
            <a:r>
              <a:rPr lang="en-CA" dirty="0" err="1" smtClean="0"/>
              <a:t>MDCs</a:t>
            </a:r>
            <a:r>
              <a:rPr lang="en-CA" dirty="0" smtClean="0"/>
              <a:t> is much higher than single-layer (nonscalable stream) at the same quality)</a:t>
            </a:r>
            <a:endParaRPr lang="en-CA" sz="280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400800"/>
            <a:ext cx="1905000" cy="457200"/>
          </a:xfrm>
          <a:noFill/>
        </p:spPr>
        <p:txBody>
          <a:bodyPr/>
          <a:lstStyle/>
          <a:p>
            <a:fld id="{0E10D5E6-B5E3-4277-B939-3B3379B8745B}" type="slidenum">
              <a:rPr lang="en-US" smtClean="0">
                <a:latin typeface="Arial" charset="0"/>
              </a:rPr>
              <a:pPr/>
              <a:t>5</a:t>
            </a:fld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Stream Adaptation </a:t>
            </a:r>
            <a:endParaRPr lang="en-CA" dirty="0"/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695325" y="1104900"/>
            <a:ext cx="7858125" cy="5162550"/>
          </a:xfrm>
        </p:spPr>
        <p:txBody>
          <a:bodyPr/>
          <a:lstStyle/>
          <a:p>
            <a:r>
              <a:rPr lang="en-CA" sz="2800" dirty="0" smtClean="0"/>
              <a:t>Scalable Video Coding (SVC)</a:t>
            </a:r>
          </a:p>
          <a:p>
            <a:pPr lvl="1"/>
            <a:r>
              <a:rPr lang="en-CA" sz="2400" dirty="0" smtClean="0">
                <a:solidFill>
                  <a:srgbClr val="FF0000"/>
                </a:solidFill>
              </a:rPr>
              <a:t>Goal:</a:t>
            </a:r>
            <a:r>
              <a:rPr lang="en-CA" sz="2400" dirty="0" smtClean="0"/>
              <a:t> Each stream is encoded once, but can be decoded/adapted in many different ways</a:t>
            </a:r>
          </a:p>
          <a:p>
            <a:pPr lvl="1"/>
            <a:r>
              <a:rPr lang="en-CA" sz="2400" dirty="0" smtClean="0">
                <a:solidFill>
                  <a:srgbClr val="FF0000"/>
                </a:solidFill>
              </a:rPr>
              <a:t>Idea:</a:t>
            </a:r>
            <a:r>
              <a:rPr lang="en-CA" sz="2400" dirty="0" smtClean="0"/>
              <a:t> each stream has multiple </a:t>
            </a:r>
            <a:r>
              <a:rPr lang="en-CA" sz="2400" dirty="0" smtClean="0">
                <a:solidFill>
                  <a:srgbClr val="FF0000"/>
                </a:solidFill>
              </a:rPr>
              <a:t>layers</a:t>
            </a:r>
            <a:r>
              <a:rPr lang="en-CA" sz="2400" dirty="0" smtClean="0"/>
              <a:t>, and subsets of layers can be decoded (some restrictions on layers)</a:t>
            </a:r>
          </a:p>
          <a:p>
            <a:r>
              <a:rPr lang="en-CA" sz="2800" dirty="0" smtClean="0"/>
              <a:t>Started early on </a:t>
            </a:r>
          </a:p>
          <a:p>
            <a:pPr lvl="1"/>
            <a:r>
              <a:rPr lang="en-CA" sz="2400" dirty="0" smtClean="0"/>
              <a:t>H.262/MPEG-2, H.263, MPEG-4 Visual, …</a:t>
            </a:r>
            <a:endParaRPr lang="en-CA" sz="2400" dirty="0" smtClean="0">
              <a:solidFill>
                <a:srgbClr val="FF0000"/>
              </a:solidFill>
            </a:endParaRPr>
          </a:p>
          <a:p>
            <a:pPr lvl="1"/>
            <a:r>
              <a:rPr lang="en-CA" sz="2400" dirty="0" smtClean="0"/>
              <a:t>But was not widely deployed: </a:t>
            </a:r>
          </a:p>
          <a:p>
            <a:pPr lvl="2"/>
            <a:r>
              <a:rPr lang="en-CA" sz="2400" dirty="0" smtClean="0">
                <a:sym typeface="Wingdings" pitchFamily="2" charset="2"/>
              </a:rPr>
              <a:t>Coding/decoding complexity and </a:t>
            </a:r>
          </a:p>
          <a:p>
            <a:pPr lvl="2"/>
            <a:r>
              <a:rPr lang="en-CA" sz="2400" dirty="0" smtClean="0">
                <a:sym typeface="Wingdings" pitchFamily="2" charset="2"/>
              </a:rPr>
              <a:t>Coding </a:t>
            </a:r>
            <a:r>
              <a:rPr lang="en-CA" sz="2400" dirty="0" smtClean="0">
                <a:sym typeface="Wingdings" pitchFamily="2" charset="2"/>
              </a:rPr>
              <a:t>inefficiency, e.g., </a:t>
            </a:r>
            <a:r>
              <a:rPr lang="en-CA" sz="2400" dirty="0" smtClean="0">
                <a:solidFill>
                  <a:srgbClr val="FF0000"/>
                </a:solidFill>
                <a:sym typeface="Wingdings" pitchFamily="2" charset="2"/>
              </a:rPr>
              <a:t>2-5</a:t>
            </a:r>
            <a:r>
              <a:rPr lang="en-CA" sz="2400" dirty="0" smtClean="0">
                <a:sym typeface="Wingdings" pitchFamily="2" charset="2"/>
              </a:rPr>
              <a:t> dB gap is common for MPEG-4 FGS (fine-grained scalability) streams when compared against MPEG-4 streams</a:t>
            </a:r>
            <a:endParaRPr lang="en-CA" sz="2400" dirty="0" smtClean="0">
              <a:sym typeface="Wingdings" pitchFamily="2" charset="2"/>
            </a:endParaRPr>
          </a:p>
          <a:p>
            <a:endParaRPr lang="en-CA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400800"/>
            <a:ext cx="1905000" cy="457200"/>
          </a:xfrm>
          <a:noFill/>
        </p:spPr>
        <p:txBody>
          <a:bodyPr/>
          <a:lstStyle/>
          <a:p>
            <a:fld id="{0E10D5E6-B5E3-4277-B939-3B3379B8745B}" type="slidenum">
              <a:rPr lang="en-US" smtClean="0">
                <a:latin typeface="Arial" charset="0"/>
              </a:rPr>
              <a:pPr/>
              <a:t>6</a:t>
            </a:fld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H.264/SVC</a:t>
            </a:r>
            <a:endParaRPr lang="en-CA" dirty="0"/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209675"/>
            <a:ext cx="8504238" cy="4889500"/>
          </a:xfrm>
        </p:spPr>
        <p:txBody>
          <a:bodyPr/>
          <a:lstStyle/>
          <a:p>
            <a:r>
              <a:rPr lang="en-CA" sz="2800" dirty="0" smtClean="0">
                <a:sym typeface="Wingdings" pitchFamily="2" charset="2"/>
              </a:rPr>
              <a:t>Most recent: </a:t>
            </a:r>
            <a:r>
              <a:rPr lang="en-CA" sz="2800" dirty="0" smtClean="0"/>
              <a:t>H.264/SVC </a:t>
            </a:r>
          </a:p>
          <a:p>
            <a:pPr lvl="1"/>
            <a:r>
              <a:rPr lang="en-CA" sz="2400" dirty="0" smtClean="0"/>
              <a:t>Tries to avoid previous problems</a:t>
            </a:r>
          </a:p>
          <a:p>
            <a:pPr lvl="1"/>
            <a:r>
              <a:rPr lang="en-CA" sz="2400" dirty="0" smtClean="0"/>
              <a:t>Gaining momentum (some companies already used it)</a:t>
            </a:r>
          </a:p>
          <a:p>
            <a:r>
              <a:rPr lang="en-CA" sz="2800" dirty="0" smtClean="0"/>
              <a:t>Our discussion is mostly focused on H.264/SVC</a:t>
            </a:r>
          </a:p>
          <a:p>
            <a:endParaRPr lang="en-CA" dirty="0" smtClean="0"/>
          </a:p>
          <a:p>
            <a:pPr marL="285750" lvl="1" indent="-285750">
              <a:spcBef>
                <a:spcPct val="40000"/>
              </a:spcBef>
              <a:buClr>
                <a:srgbClr val="114FFF"/>
              </a:buClr>
              <a:buFont typeface="Wingdings" pitchFamily="2" charset="2"/>
              <a:buChar char="§"/>
            </a:pPr>
            <a:r>
              <a:rPr lang="en-CA" sz="2400" dirty="0" smtClean="0"/>
              <a:t>Read: Schwarz et al., </a:t>
            </a:r>
            <a:r>
              <a:rPr lang="en-US" sz="2400" dirty="0" smtClean="0">
                <a:hlinkClick r:id="rId3"/>
              </a:rPr>
              <a:t>Overview of the Scalable Video Coding Extension of the H.264/AVC Standard</a:t>
            </a:r>
            <a:r>
              <a:rPr lang="en-US" sz="2400" dirty="0" smtClean="0"/>
              <a:t>, IEEE Trans. on Circuits and Systems for Video Technology, 17(9), 2007</a:t>
            </a:r>
            <a:r>
              <a:rPr lang="en-CA" sz="2400" dirty="0" smtClean="0"/>
              <a:t> </a:t>
            </a:r>
          </a:p>
          <a:p>
            <a:endParaRPr lang="en-CA" dirty="0" smtClean="0"/>
          </a:p>
          <a:p>
            <a:endParaRPr lang="en-CA" sz="2800" dirty="0" smtClean="0"/>
          </a:p>
          <a:p>
            <a:endParaRPr lang="en-CA" sz="2800" dirty="0" smtClean="0"/>
          </a:p>
          <a:p>
            <a:pPr lvl="1"/>
            <a:endParaRPr lang="en-CA" sz="1400" dirty="0" smtClean="0"/>
          </a:p>
          <a:p>
            <a:pPr lvl="1"/>
            <a:endParaRPr lang="en-CA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H.264/SVC</a:t>
            </a:r>
            <a:endParaRPr lang="en-CA" dirty="0"/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311150" y="863600"/>
            <a:ext cx="8504238" cy="4889500"/>
          </a:xfrm>
        </p:spPr>
        <p:txBody>
          <a:bodyPr/>
          <a:lstStyle/>
          <a:p>
            <a:r>
              <a:rPr lang="en-CA" sz="2800" dirty="0" smtClean="0"/>
              <a:t>SVC tries to achieve </a:t>
            </a:r>
            <a:r>
              <a:rPr lang="en-CA" sz="2800" dirty="0" smtClean="0">
                <a:solidFill>
                  <a:srgbClr val="FF0000"/>
                </a:solidFill>
              </a:rPr>
              <a:t>(scalability wish list)</a:t>
            </a:r>
          </a:p>
          <a:p>
            <a:pPr lvl="1"/>
            <a:r>
              <a:rPr lang="en-CA" sz="2400" dirty="0" smtClean="0"/>
              <a:t>Similar coding efficiency to single-layer </a:t>
            </a:r>
            <a:r>
              <a:rPr lang="en-CA" sz="2400" dirty="0" smtClean="0"/>
              <a:t>coding (10% bit rate increase at most)</a:t>
            </a:r>
            <a:endParaRPr lang="en-CA" sz="2400" dirty="0" smtClean="0"/>
          </a:p>
          <a:p>
            <a:pPr lvl="1"/>
            <a:r>
              <a:rPr lang="en-CA" sz="2400" dirty="0" smtClean="0"/>
              <a:t>Support </a:t>
            </a:r>
            <a:r>
              <a:rPr lang="en-CA" sz="2400" dirty="0" smtClean="0"/>
              <a:t>for temporal, spatial, quality scalability</a:t>
            </a:r>
          </a:p>
          <a:p>
            <a:pPr lvl="1"/>
            <a:r>
              <a:rPr lang="en-CA" sz="2400" dirty="0" smtClean="0"/>
              <a:t>Backward compatibility of the base layer</a:t>
            </a:r>
          </a:p>
          <a:p>
            <a:pPr lvl="1"/>
            <a:r>
              <a:rPr lang="en-CA" sz="2400" dirty="0" smtClean="0"/>
              <a:t>Support for simple </a:t>
            </a:r>
            <a:r>
              <a:rPr lang="en-CA" sz="2400" dirty="0" err="1" smtClean="0"/>
              <a:t>bitstream</a:t>
            </a:r>
            <a:r>
              <a:rPr lang="en-CA" sz="2400" dirty="0" smtClean="0"/>
              <a:t> adaptations after </a:t>
            </a:r>
            <a:r>
              <a:rPr lang="en-CA" sz="2400" dirty="0" smtClean="0"/>
              <a:t>encoding</a:t>
            </a:r>
          </a:p>
          <a:p>
            <a:pPr lvl="1"/>
            <a:r>
              <a:rPr lang="en-CA" sz="2400" dirty="0"/>
              <a:t>Little increase in decoding </a:t>
            </a:r>
            <a:r>
              <a:rPr lang="en-CA" sz="2400" dirty="0" smtClean="0"/>
              <a:t>complexity (arguably failed)</a:t>
            </a:r>
            <a:endParaRPr lang="en-CA" sz="2400" dirty="0" smtClean="0"/>
          </a:p>
          <a:p>
            <a:r>
              <a:rPr lang="en-CA" sz="2800" dirty="0" smtClean="0"/>
              <a:t>SVC has many potential applications</a:t>
            </a:r>
          </a:p>
          <a:p>
            <a:pPr lvl="1"/>
            <a:r>
              <a:rPr lang="en-CA" sz="2400" dirty="0" smtClean="0"/>
              <a:t>Support heterogeneous receivers (wired and wireless)</a:t>
            </a:r>
          </a:p>
          <a:p>
            <a:pPr lvl="1"/>
            <a:r>
              <a:rPr lang="en-CA" sz="2400" dirty="0" smtClean="0"/>
              <a:t>Unequal error protection</a:t>
            </a:r>
          </a:p>
          <a:p>
            <a:pPr lvl="1"/>
            <a:r>
              <a:rPr lang="en-CA" sz="2400" dirty="0" smtClean="0"/>
              <a:t>Archiving in surveillance applications (store base quality)</a:t>
            </a:r>
          </a:p>
          <a:p>
            <a:pPr lvl="1"/>
            <a:r>
              <a:rPr lang="en-CA" dirty="0" smtClean="0"/>
              <a:t>….</a:t>
            </a:r>
          </a:p>
          <a:p>
            <a:endParaRPr lang="en-CA" sz="2800" dirty="0" smtClean="0"/>
          </a:p>
          <a:p>
            <a:endParaRPr lang="en-CA" sz="2800" dirty="0" smtClean="0"/>
          </a:p>
          <a:p>
            <a:endParaRPr lang="en-CA" sz="2800" dirty="0" smtClean="0">
              <a:solidFill>
                <a:srgbClr val="FF0000"/>
              </a:solidFill>
            </a:endParaRPr>
          </a:p>
          <a:p>
            <a:pPr lvl="1"/>
            <a:endParaRPr lang="en-CA" sz="1400" dirty="0" smtClean="0"/>
          </a:p>
          <a:p>
            <a:pPr lvl="1"/>
            <a:endParaRPr lang="en-CA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H.264/SVC: 3</a:t>
            </a:r>
            <a:r>
              <a:rPr lang="en-CA" dirty="0" smtClean="0"/>
              <a:t>-D </a:t>
            </a:r>
            <a:r>
              <a:rPr lang="en-CA" dirty="0" smtClean="0"/>
              <a:t>Scalability</a:t>
            </a:r>
            <a:endParaRPr lang="en-CA" dirty="0"/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301626" y="1390650"/>
            <a:ext cx="3565524" cy="4708525"/>
          </a:xfrm>
        </p:spPr>
        <p:txBody>
          <a:bodyPr/>
          <a:lstStyle/>
          <a:p>
            <a:r>
              <a:rPr lang="en-CA" sz="2800" dirty="0" smtClean="0"/>
              <a:t>Temporal scalability</a:t>
            </a:r>
          </a:p>
          <a:p>
            <a:pPr lvl="1"/>
            <a:r>
              <a:rPr lang="en-CA" dirty="0" smtClean="0"/>
              <a:t>Frame rate</a:t>
            </a:r>
          </a:p>
          <a:p>
            <a:r>
              <a:rPr lang="en-CA" sz="2800" dirty="0" smtClean="0"/>
              <a:t>Spatial scalability</a:t>
            </a:r>
          </a:p>
          <a:p>
            <a:pPr lvl="1"/>
            <a:r>
              <a:rPr lang="en-CA" dirty="0" smtClean="0"/>
              <a:t>Resolution (picture size)</a:t>
            </a:r>
          </a:p>
          <a:p>
            <a:r>
              <a:rPr lang="en-CA" sz="2800" dirty="0" smtClean="0"/>
              <a:t>Quality scalability</a:t>
            </a:r>
          </a:p>
          <a:p>
            <a:pPr lvl="1"/>
            <a:r>
              <a:rPr lang="en-CA" dirty="0" smtClean="0"/>
              <a:t>(Fidelity or SNR)</a:t>
            </a:r>
          </a:p>
          <a:p>
            <a:r>
              <a:rPr lang="en-CA" sz="2800" dirty="0" smtClean="0">
                <a:solidFill>
                  <a:srgbClr val="FF0000"/>
                </a:solidFill>
              </a:rPr>
              <a:t>SVC </a:t>
            </a:r>
            <a:r>
              <a:rPr lang="en-CA" sz="2800" dirty="0" smtClean="0">
                <a:solidFill>
                  <a:srgbClr val="FF0000"/>
                </a:solidFill>
                <a:sym typeface="Wingdings" pitchFamily="2" charset="2"/>
              </a:rPr>
              <a:t> </a:t>
            </a:r>
            <a:r>
              <a:rPr lang="en-CA" sz="2800" dirty="0" smtClean="0">
                <a:solidFill>
                  <a:srgbClr val="FF0000"/>
                </a:solidFill>
              </a:rPr>
              <a:t>Very flexible adaptation </a:t>
            </a:r>
            <a:r>
              <a:rPr lang="en-CA" sz="2800" dirty="0" smtClean="0"/>
              <a:t/>
            </a:r>
            <a:br>
              <a:rPr lang="en-CA" sz="2800" dirty="0" smtClean="0"/>
            </a:br>
            <a:endParaRPr lang="en-CA" sz="2800" dirty="0" smtClean="0"/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5225" y="1195388"/>
            <a:ext cx="512445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ummary">
  <a:themeElements>
    <a:clrScheme name="">
      <a:dk1>
        <a:srgbClr val="000000"/>
      </a:dk1>
      <a:lt1>
        <a:srgbClr val="FFFFFF"/>
      </a:lt1>
      <a:dk2>
        <a:srgbClr val="114FFB"/>
      </a:dk2>
      <a:lt2>
        <a:srgbClr val="CECECE"/>
      </a:lt2>
      <a:accent1>
        <a:srgbClr val="FC0128"/>
      </a:accent1>
      <a:accent2>
        <a:srgbClr val="3365FB"/>
      </a:accent2>
      <a:accent3>
        <a:srgbClr val="FFFFFF"/>
      </a:accent3>
      <a:accent4>
        <a:srgbClr val="000000"/>
      </a:accent4>
      <a:accent5>
        <a:srgbClr val="FDAAAC"/>
      </a:accent5>
      <a:accent6>
        <a:srgbClr val="2D5BE3"/>
      </a:accent6>
      <a:hlink>
        <a:srgbClr val="FE9B03"/>
      </a:hlink>
      <a:folHlink>
        <a:srgbClr val="D93192"/>
      </a:folHlink>
    </a:clrScheme>
    <a:fontScheme name="summar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summar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mar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mmar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mar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mar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mar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mar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60522</TotalTime>
  <Words>2526</Words>
  <Application>Microsoft Macintosh PowerPoint</Application>
  <PresentationFormat>On-screen Show (4:3)</PresentationFormat>
  <Paragraphs>385</Paragraphs>
  <Slides>40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summary</vt:lpstr>
      <vt:lpstr>Department of Computer Science National Tsing Hua University</vt:lpstr>
      <vt:lpstr>Motivation</vt:lpstr>
      <vt:lpstr>Stream Adaptation </vt:lpstr>
      <vt:lpstr>Stream Adaptation </vt:lpstr>
      <vt:lpstr>Stream Adaptation </vt:lpstr>
      <vt:lpstr>Stream Adaptation </vt:lpstr>
      <vt:lpstr>H.264/SVC</vt:lpstr>
      <vt:lpstr>H.264/SVC</vt:lpstr>
      <vt:lpstr>H.264/SVC: 3-D Scalability</vt:lpstr>
      <vt:lpstr>Temporal Scalability</vt:lpstr>
      <vt:lpstr>Temporal Scalability: Example</vt:lpstr>
      <vt:lpstr>Temporal Scalability: Example 2</vt:lpstr>
      <vt:lpstr>Temporal Scalability</vt:lpstr>
      <vt:lpstr>Temporal Scalability: Delay</vt:lpstr>
      <vt:lpstr>Temporal Scalability: Coding Efficiency</vt:lpstr>
      <vt:lpstr>Temporal Scalability: Coding Efficiency</vt:lpstr>
      <vt:lpstr>Temporal Scalability: Coding Efficiency</vt:lpstr>
      <vt:lpstr>Temporal Scalability: Summary</vt:lpstr>
      <vt:lpstr>Spatial Scalability</vt:lpstr>
      <vt:lpstr>Spatial Scalability: Inter-Layer Prediction</vt:lpstr>
      <vt:lpstr>Spatial Scalability: Improving Efficiency</vt:lpstr>
      <vt:lpstr>Spatial Scalability: Coding Efficiency</vt:lpstr>
      <vt:lpstr>Quality Scalability</vt:lpstr>
      <vt:lpstr>Quality Scalability: CGS</vt:lpstr>
      <vt:lpstr>Quality Scalability: MGS</vt:lpstr>
      <vt:lpstr>Quality Scalability: MGS Prediction Structure</vt:lpstr>
      <vt:lpstr>Quality Scalability: MGS Key Frames</vt:lpstr>
      <vt:lpstr>Quality Scalability: MGS</vt:lpstr>
      <vt:lpstr>Quality Scalability: MGS vs. CGS</vt:lpstr>
      <vt:lpstr>SVC Encoder Structure</vt:lpstr>
      <vt:lpstr>Summary</vt:lpstr>
      <vt:lpstr>Compiling JSVM (and other ref. sw)</vt:lpstr>
      <vt:lpstr>JSVM Utilities</vt:lpstr>
      <vt:lpstr>Encoding a Two Layer CGS Stream (1/5)</vt:lpstr>
      <vt:lpstr>Encoding a Two Layer CGS Stream (2/5)</vt:lpstr>
      <vt:lpstr>Encoding a Two Layer CGS Stream (3/5)</vt:lpstr>
      <vt:lpstr>Encoding a Two Layer CGS Stream (4/5)</vt:lpstr>
      <vt:lpstr>Encoding a Two Layer CGS Stream (5/5)</vt:lpstr>
      <vt:lpstr>Compute PSNR</vt:lpstr>
      <vt:lpstr>Compile and Use OpenSVC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 2007 - GHS</dc:title>
  <dc:creator>Mohamed Hefeeda</dc:creator>
  <cp:lastModifiedBy>Bear Hsu</cp:lastModifiedBy>
  <cp:revision>1961</cp:revision>
  <cp:lastPrinted>2000-09-13T22:50:43Z</cp:lastPrinted>
  <dcterms:created xsi:type="dcterms:W3CDTF">2008-12-02T19:39:01Z</dcterms:created>
  <dcterms:modified xsi:type="dcterms:W3CDTF">2011-11-07T23:14:15Z</dcterms:modified>
</cp:coreProperties>
</file>